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40"/>
  </p:notesMasterIdLst>
  <p:sldIdLst>
    <p:sldId id="416" r:id="rId2"/>
    <p:sldId id="257" r:id="rId3"/>
    <p:sldId id="258" r:id="rId4"/>
    <p:sldId id="259" r:id="rId5"/>
    <p:sldId id="260" r:id="rId6"/>
    <p:sldId id="261" r:id="rId7"/>
    <p:sldId id="262" r:id="rId8"/>
    <p:sldId id="270" r:id="rId9"/>
    <p:sldId id="263" r:id="rId10"/>
    <p:sldId id="264" r:id="rId11"/>
    <p:sldId id="265" r:id="rId12"/>
    <p:sldId id="266" r:id="rId13"/>
    <p:sldId id="267" r:id="rId14"/>
    <p:sldId id="269" r:id="rId15"/>
    <p:sldId id="271" r:id="rId16"/>
    <p:sldId id="272" r:id="rId17"/>
    <p:sldId id="287" r:id="rId18"/>
    <p:sldId id="286" r:id="rId19"/>
    <p:sldId id="273" r:id="rId20"/>
    <p:sldId id="274" r:id="rId21"/>
    <p:sldId id="275" r:id="rId22"/>
    <p:sldId id="276" r:id="rId23"/>
    <p:sldId id="307" r:id="rId24"/>
    <p:sldId id="277" r:id="rId25"/>
    <p:sldId id="308" r:id="rId26"/>
    <p:sldId id="278" r:id="rId27"/>
    <p:sldId id="309" r:id="rId28"/>
    <p:sldId id="280" r:id="rId29"/>
    <p:sldId id="310" r:id="rId30"/>
    <p:sldId id="281" r:id="rId31"/>
    <p:sldId id="285" r:id="rId32"/>
    <p:sldId id="311" r:id="rId33"/>
    <p:sldId id="282" r:id="rId34"/>
    <p:sldId id="283" r:id="rId35"/>
    <p:sldId id="284" r:id="rId36"/>
    <p:sldId id="288" r:id="rId37"/>
    <p:sldId id="312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256" r:id="rId56"/>
    <p:sldId id="349" r:id="rId57"/>
    <p:sldId id="350" r:id="rId58"/>
    <p:sldId id="351" r:id="rId59"/>
    <p:sldId id="354" r:id="rId60"/>
    <p:sldId id="352" r:id="rId61"/>
    <p:sldId id="353" r:id="rId62"/>
    <p:sldId id="355" r:id="rId63"/>
    <p:sldId id="356" r:id="rId64"/>
    <p:sldId id="337" r:id="rId65"/>
    <p:sldId id="358" r:id="rId66"/>
    <p:sldId id="359" r:id="rId67"/>
    <p:sldId id="341" r:id="rId68"/>
    <p:sldId id="348" r:id="rId69"/>
    <p:sldId id="342" r:id="rId70"/>
    <p:sldId id="343" r:id="rId71"/>
    <p:sldId id="344" r:id="rId72"/>
    <p:sldId id="345" r:id="rId73"/>
    <p:sldId id="346" r:id="rId74"/>
    <p:sldId id="360" r:id="rId75"/>
    <p:sldId id="361" r:id="rId76"/>
    <p:sldId id="362" r:id="rId77"/>
    <p:sldId id="363" r:id="rId78"/>
    <p:sldId id="364" r:id="rId79"/>
    <p:sldId id="333" r:id="rId80"/>
    <p:sldId id="347" r:id="rId81"/>
    <p:sldId id="365" r:id="rId82"/>
    <p:sldId id="366" r:id="rId83"/>
    <p:sldId id="367" r:id="rId84"/>
    <p:sldId id="368" r:id="rId85"/>
    <p:sldId id="369" r:id="rId86"/>
    <p:sldId id="370" r:id="rId87"/>
    <p:sldId id="371" r:id="rId88"/>
    <p:sldId id="372" r:id="rId89"/>
    <p:sldId id="373" r:id="rId90"/>
    <p:sldId id="335" r:id="rId91"/>
    <p:sldId id="374" r:id="rId92"/>
    <p:sldId id="375" r:id="rId93"/>
    <p:sldId id="376" r:id="rId94"/>
    <p:sldId id="377" r:id="rId95"/>
    <p:sldId id="378" r:id="rId96"/>
    <p:sldId id="379" r:id="rId97"/>
    <p:sldId id="380" r:id="rId98"/>
    <p:sldId id="381" r:id="rId99"/>
    <p:sldId id="382" r:id="rId100"/>
    <p:sldId id="329" r:id="rId101"/>
    <p:sldId id="330" r:id="rId102"/>
    <p:sldId id="383" r:id="rId103"/>
    <p:sldId id="384" r:id="rId104"/>
    <p:sldId id="385" r:id="rId105"/>
    <p:sldId id="387" r:id="rId106"/>
    <p:sldId id="388" r:id="rId107"/>
    <p:sldId id="389" r:id="rId108"/>
    <p:sldId id="390" r:id="rId109"/>
    <p:sldId id="391" r:id="rId110"/>
    <p:sldId id="392" r:id="rId111"/>
    <p:sldId id="336" r:id="rId112"/>
    <p:sldId id="393" r:id="rId113"/>
    <p:sldId id="394" r:id="rId114"/>
    <p:sldId id="321" r:id="rId115"/>
    <p:sldId id="317" r:id="rId116"/>
    <p:sldId id="319" r:id="rId117"/>
    <p:sldId id="395" r:id="rId118"/>
    <p:sldId id="396" r:id="rId119"/>
    <p:sldId id="397" r:id="rId120"/>
    <p:sldId id="398" r:id="rId121"/>
    <p:sldId id="399" r:id="rId122"/>
    <p:sldId id="400" r:id="rId123"/>
    <p:sldId id="401" r:id="rId124"/>
    <p:sldId id="402" r:id="rId125"/>
    <p:sldId id="403" r:id="rId126"/>
    <p:sldId id="404" r:id="rId127"/>
    <p:sldId id="405" r:id="rId128"/>
    <p:sldId id="406" r:id="rId129"/>
    <p:sldId id="407" r:id="rId130"/>
    <p:sldId id="408" r:id="rId131"/>
    <p:sldId id="268" r:id="rId132"/>
    <p:sldId id="409" r:id="rId133"/>
    <p:sldId id="410" r:id="rId134"/>
    <p:sldId id="411" r:id="rId135"/>
    <p:sldId id="412" r:id="rId136"/>
    <p:sldId id="413" r:id="rId137"/>
    <p:sldId id="414" r:id="rId138"/>
    <p:sldId id="522" r:id="rId139"/>
  </p:sldIdLst>
  <p:sldSz cx="12192000" cy="6858000"/>
  <p:notesSz cx="6858000" cy="9144000"/>
  <p:embeddedFontLst>
    <p:embeddedFont>
      <p:font typeface="Tahoma" panose="020B0604030504040204" pitchFamily="34" charset="0"/>
      <p:regular r:id="rId141"/>
      <p:bold r:id="rId142"/>
    </p:embeddedFont>
    <p:embeddedFont>
      <p:font typeface="Cambria Math" panose="02040503050406030204" pitchFamily="18" charset="0"/>
      <p:regular r:id="rId143"/>
    </p:embeddedFont>
    <p:embeddedFont>
      <p:font typeface="B Mitra" panose="00000400000000000000" pitchFamily="2" charset="-78"/>
      <p:regular r:id="rId144"/>
      <p:bold r:id="rId145"/>
    </p:embeddedFont>
    <p:embeddedFont>
      <p:font typeface="B Titr" panose="00000700000000000000" pitchFamily="2" charset="-78"/>
      <p:bold r:id="rId146"/>
    </p:embeddedFont>
    <p:embeddedFont>
      <p:font typeface="B Homa" panose="00000400000000000000" pitchFamily="2" charset="-78"/>
      <p:regular r:id="rId147"/>
    </p:embeddedFont>
    <p:embeddedFont>
      <p:font typeface="B Nazanin" panose="00000400000000000000" pitchFamily="2" charset="-78"/>
      <p:regular r:id="rId148"/>
      <p:bold r:id="rId149"/>
    </p:embeddedFont>
    <p:embeddedFont>
      <p:font typeface="Calibri Light" panose="020F0302020204030204" pitchFamily="34" charset="0"/>
      <p:regular r:id="rId150"/>
      <p:italic r:id="rId151"/>
    </p:embeddedFont>
    <p:embeddedFont>
      <p:font typeface="B Yagut" panose="00000400000000000000" pitchFamily="2" charset="-78"/>
      <p:regular r:id="rId152"/>
      <p:bold r:id="rId153"/>
    </p:embeddedFont>
    <p:embeddedFont>
      <p:font typeface="Calibri" panose="020F0502020204030204" pitchFamily="34" charset="0"/>
      <p:regular r:id="rId154"/>
      <p:bold r:id="rId155"/>
      <p:italic r:id="rId156"/>
      <p:boldItalic r:id="rId15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731"/>
    <p:restoredTop sz="95441" autoAdjust="0"/>
  </p:normalViewPr>
  <p:slideViewPr>
    <p:cSldViewPr snapToGrid="0" snapToObjects="1">
      <p:cViewPr>
        <p:scale>
          <a:sx n="125" d="100"/>
          <a:sy n="125" d="100"/>
        </p:scale>
        <p:origin x="-264" y="-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38" Type="http://schemas.openxmlformats.org/officeDocument/2006/relationships/slide" Target="slides/slide137.xml"/><Relationship Id="rId154" Type="http://schemas.openxmlformats.org/officeDocument/2006/relationships/font" Target="fonts/font14.fntdata"/><Relationship Id="rId159" Type="http://schemas.openxmlformats.org/officeDocument/2006/relationships/viewProps" Target="viewProps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144" Type="http://schemas.openxmlformats.org/officeDocument/2006/relationships/font" Target="fonts/font4.fntdata"/><Relationship Id="rId149" Type="http://schemas.openxmlformats.org/officeDocument/2006/relationships/font" Target="fonts/font9.fntdata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60" Type="http://schemas.openxmlformats.org/officeDocument/2006/relationships/theme" Target="theme/theme1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50" Type="http://schemas.openxmlformats.org/officeDocument/2006/relationships/font" Target="fonts/font10.fntdata"/><Relationship Id="rId155" Type="http://schemas.openxmlformats.org/officeDocument/2006/relationships/font" Target="fonts/font15.fntdata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40" Type="http://schemas.openxmlformats.org/officeDocument/2006/relationships/notesMaster" Target="notesMasters/notesMaster1.xml"/><Relationship Id="rId145" Type="http://schemas.openxmlformats.org/officeDocument/2006/relationships/font" Target="fonts/font5.fntdata"/><Relationship Id="rId153" Type="http://schemas.openxmlformats.org/officeDocument/2006/relationships/font" Target="fonts/font13.fntdata"/><Relationship Id="rId16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43" Type="http://schemas.openxmlformats.org/officeDocument/2006/relationships/font" Target="fonts/font3.fntdata"/><Relationship Id="rId148" Type="http://schemas.openxmlformats.org/officeDocument/2006/relationships/font" Target="fonts/font8.fntdata"/><Relationship Id="rId151" Type="http://schemas.openxmlformats.org/officeDocument/2006/relationships/font" Target="fonts/font11.fntdata"/><Relationship Id="rId156" Type="http://schemas.openxmlformats.org/officeDocument/2006/relationships/font" Target="fonts/font1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font" Target="fonts/font1.fntdata"/><Relationship Id="rId146" Type="http://schemas.openxmlformats.org/officeDocument/2006/relationships/font" Target="fonts/font6.fntdata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font" Target="fonts/font17.fntdata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font" Target="fonts/font12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font" Target="fonts/font7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font" Target="fonts/font2.fntdata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371D02-E0C6-3347-A025-0F8A553101AD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4D639B-D583-7D43-BA1A-521B26AB5D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0830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مصدومان دچار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TBI</a:t>
            </a:r>
            <a:r>
              <a:rPr lang="fa-I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، چالش برانگیزترین دسته مصدومان ترومایی محسوب می شوند. این افراد ممکن است حالت تهاجمی و بیقراری به خود گرفته و اقدامات در مانی نظیر اینتوباسیون آنها به علت قفل شدن عضلات آرواره ای و استفراغ، بسیار مشکل است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گاهی اوقات، آسیب های شدید داخل جمجمه ای، ممکن است علائم خارجی ناچیزی از خود نشان دهند. مراقبت حاذقانه در محیط پیش بیمارستانی با تمرکز بر برقراری اکسیژن و پرفیوژن کافی مغز و شناسایی سریع مصدومان در معرض خطر هرنی و افزایش فشار داخل جمجمه ای انجام می شود. این اقدامات می توانند موجب کاهش مرگ و میر ناشی از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TBI</a:t>
            </a:r>
            <a:r>
              <a:rPr lang="fa-I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و نیز کاهش موارد معلولیت های دایمی ناشی نورولوژیک شوند.  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9F13A-5147-4ACA-A4D8-14F3671E5820}" type="slidenum">
              <a:rPr lang="en-US" smtClean="0"/>
              <a:pPr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1982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r>
              <a:rPr lang="fa-IR" dirty="0"/>
              <a:t>سطح</a:t>
            </a:r>
            <a:r>
              <a:rPr lang="fa-IR" baseline="0" dirty="0"/>
              <a:t> هوشیاری زیر 14 همراه با تست مردمک غیر نرمال می تواند نشان دهنده حضور یک مشکل تهدید کننده حیات در صدمات مغزی باشد (مثل هرنیاسیون)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9F13A-5147-4ACA-A4D8-14F3671E5820}" type="slidenum">
              <a:rPr lang="en-US" smtClean="0"/>
              <a:pPr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7952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r>
              <a:rPr lang="fa-I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ضایعه منتشر مغزی در سطح سلولی (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DAI)</a:t>
            </a:r>
          </a:p>
          <a:p>
            <a:pPr algn="r"/>
            <a:r>
              <a:rPr lang="fa-I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در این حالت، بدون وجود ضایعات </a:t>
            </a:r>
            <a:r>
              <a:rPr lang="fa-I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فضاگیر</a:t>
            </a:r>
            <a:r>
              <a:rPr lang="fa-I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یا </a:t>
            </a:r>
            <a:r>
              <a:rPr lang="fa-I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خونریزیهای</a:t>
            </a:r>
            <a:r>
              <a:rPr lang="fa-I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وسیع و شدید مغزی ، بیمار دچار اختلال در </a:t>
            </a:r>
            <a:r>
              <a:rPr lang="fa-I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عملكرد</a:t>
            </a:r>
            <a:r>
              <a:rPr lang="fa-I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عصبی شده و معمولا در </a:t>
            </a:r>
            <a:r>
              <a:rPr lang="fa-I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كوما</a:t>
            </a:r>
            <a:r>
              <a:rPr lang="fa-I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است. البته خود این حالت نیز درجات مختلفی دارد و اغلب از نوع خفیف هستند.</a:t>
            </a:r>
          </a:p>
          <a:p>
            <a:pPr algn="r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9F13A-5147-4ACA-A4D8-14F3671E5820}" type="slidenum">
              <a:rPr lang="en-US" smtClean="0"/>
              <a:pPr/>
              <a:t>89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0280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1200" b="1" dirty="0">
                <a:solidFill>
                  <a:srgbClr val="FF0000"/>
                </a:solidFill>
                <a:cs typeface="B Nazanin" panose="00000400000000000000" pitchFamily="2" charset="-78"/>
              </a:rPr>
              <a:t>هیپرونتیلاسیون کنترل شده :هیپرونتیلاسیون</a:t>
            </a:r>
            <a:r>
              <a:rPr lang="fa-IR" sz="1200" b="1" baseline="0" dirty="0">
                <a:solidFill>
                  <a:srgbClr val="FF0000"/>
                </a:solidFill>
                <a:cs typeface="B Nazanin" panose="00000400000000000000" pitchFamily="2" charset="-78"/>
              </a:rPr>
              <a:t> پیشگیرانه نقشی در مداوای </a:t>
            </a:r>
            <a:r>
              <a:rPr lang="en-US" sz="1200" b="1" baseline="0" dirty="0">
                <a:solidFill>
                  <a:srgbClr val="FF0000"/>
                </a:solidFill>
                <a:cs typeface="B Nazanin" panose="00000400000000000000" pitchFamily="2" charset="-78"/>
              </a:rPr>
              <a:t>TBI</a:t>
            </a:r>
            <a:r>
              <a:rPr lang="fa-IR" sz="1200" b="1" baseline="0" dirty="0">
                <a:solidFill>
                  <a:srgbClr val="FF0000"/>
                </a:solidFill>
                <a:cs typeface="B Nazanin" panose="00000400000000000000" pitchFamily="2" charset="-78"/>
              </a:rPr>
              <a:t> ندارد و در صورت استفاده در هرنیاسیون بیاد به محض مرتفع شدن علائم ناشی از بالارفتن فشار داخل جمجمه آن را متوقف کرد زیرا هیپرونتیلاسیون شدید باعث انقباض عروق مغزی و در نتیجه کاهش انتقال اکسیژن به مغز میشود و عواقب نرولوژیک را بیشتر می کند. در خلال انتقال طولانی مدت مصدوم دچار </a:t>
            </a:r>
            <a:r>
              <a:rPr lang="en-US" sz="1200" b="1" baseline="0" dirty="0">
                <a:solidFill>
                  <a:srgbClr val="FF0000"/>
                </a:solidFill>
                <a:cs typeface="B Nazanin" panose="00000400000000000000" pitchFamily="2" charset="-78"/>
              </a:rPr>
              <a:t>TBI</a:t>
            </a:r>
            <a:r>
              <a:rPr lang="fa-IR" sz="1200" b="1" baseline="0" dirty="0">
                <a:solidFill>
                  <a:srgbClr val="FF0000"/>
                </a:solidFill>
                <a:cs typeface="B Nazanin" panose="00000400000000000000" pitchFamily="2" charset="-78"/>
              </a:rPr>
              <a:t>تمرکز اصلی بادی به برقارای اکسیژن و پرفیوژن مغز باشد تا بتوان بروز ادم مغزی را کنترل کرد. </a:t>
            </a:r>
            <a:endParaRPr lang="fa-IR" sz="1200" b="1" dirty="0">
              <a:solidFill>
                <a:srgbClr val="FF0000"/>
              </a:solidFill>
              <a:cs typeface="B Nazanin" panose="00000400000000000000" pitchFamily="2" charset="-78"/>
            </a:endParaRPr>
          </a:p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9F13A-5147-4ACA-A4D8-14F3671E5820}" type="slidenum">
              <a:rPr lang="en-US" smtClean="0"/>
              <a:pPr/>
              <a:t>93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4750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9F13A-5147-4ACA-A4D8-14F3671E5820}" type="slidenum">
              <a:rPr lang="en-US" smtClean="0"/>
              <a:pPr/>
              <a:t>94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5606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fa-IR" dirty="0"/>
              <a:t>این قسمت همون تیکه </a:t>
            </a:r>
            <a:r>
              <a:rPr lang="en-US" dirty="0"/>
              <a:t>notes</a:t>
            </a:r>
            <a:r>
              <a:rPr lang="fa-IR" dirty="0"/>
              <a:t> در الگوریتم بی حرکت سازیه </a:t>
            </a:r>
          </a:p>
          <a:p>
            <a:pPr algn="r" rtl="1"/>
            <a:r>
              <a:rPr lang="fa-IR" dirty="0"/>
              <a:t>که یه سریش رو ترجمه نکرده بودن و فقط کلمات</a:t>
            </a:r>
            <a:r>
              <a:rPr lang="fa-IR" baseline="0" dirty="0"/>
              <a:t> ساده ترجمه شده بود . من باقیش رو ترجمه کردم چون در توضیح دادن بسیار مهمه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9F13A-5147-4ACA-A4D8-14F3671E5820}" type="slidenum">
              <a:rPr lang="en-US" smtClean="0"/>
              <a:pPr/>
              <a:t>102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0460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fa-IR" dirty="0"/>
              <a:t>سر تیتر این اسلاید اصلا</a:t>
            </a:r>
            <a:r>
              <a:rPr lang="fa-IR" baseline="0" dirty="0"/>
              <a:t> منطبق با هدف الگوریتم نیست در اسلاید قبلی  سر تیر بود ( هنگام ارزیابی بیمار مراقل موارد زیر باشید ) </a:t>
            </a:r>
          </a:p>
          <a:p>
            <a:pPr algn="r" rtl="1"/>
            <a:r>
              <a:rPr lang="fa-IR" baseline="0" dirty="0"/>
              <a:t>بهتر بود دقیقا عین خود سر تیتر الگوریتم رو بیاره </a:t>
            </a:r>
          </a:p>
          <a:p>
            <a:pPr algn="r" rtl="1"/>
            <a:r>
              <a:rPr lang="fa-IR" baseline="0" dirty="0"/>
              <a:t>منظور در الگوریتم از این چند آیتم، مواردیه که اگر در بیمار وجود داشته باشد نوجه بیمار به سمت آنها جلب میشود و از پاسخ درست به باقی مواردکه برای تکنسی مهم هست جا میمونن </a:t>
            </a:r>
            <a:r>
              <a:rPr lang="en-US" baseline="0" dirty="0"/>
              <a:t>distracting injury </a:t>
            </a:r>
            <a:endParaRPr lang="fa-IR" baseline="0" dirty="0"/>
          </a:p>
          <a:p>
            <a:pPr algn="r" rtl="1"/>
            <a:endParaRPr lang="fa-IR" baseline="0" dirty="0"/>
          </a:p>
          <a:p>
            <a:pPr algn="r" rtl="1"/>
            <a:r>
              <a:rPr lang="fa-IR" baseline="0" dirty="0"/>
              <a:t>در آیتم آخرنوشته که هر گونه آسیب دیگر که باعث نقص عملکرد شود : که  بر اساس متن اصلی اشتباه ترجمه شده. و ترجمه اصلی و درست  آن این است  : هر آسیب دیگری که باعث اختلال بزرگ  در قضاوت بیمار در ارتباط با سوالات تکنسین از او شود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9F13A-5147-4ACA-A4D8-14F3671E5820}" type="slidenum">
              <a:rPr lang="en-US" smtClean="0"/>
              <a:pPr/>
              <a:t>103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0909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fa-IR" dirty="0"/>
              <a:t>باز این اسلاید هم سر تیتر مناسب ندارد </a:t>
            </a:r>
          </a:p>
          <a:p>
            <a:pPr algn="r" rtl="1"/>
            <a:r>
              <a:rPr lang="fa-IR" dirty="0"/>
              <a:t>بر</a:t>
            </a:r>
            <a:r>
              <a:rPr lang="fa-IR" baseline="0" dirty="0"/>
              <a:t> اساس الگوریتم ه</a:t>
            </a:r>
          </a:p>
          <a:p>
            <a:pPr algn="r" rtl="1"/>
            <a:r>
              <a:rPr lang="fa-IR" baseline="0" dirty="0"/>
              <a:t>در مصدومی که توانایی برقراری ارتباط ندارد بدون توجه به موارد دیگر باید ثابت سازی برای ش انجام شود . </a:t>
            </a:r>
          </a:p>
          <a:p>
            <a:pPr algn="r" rtl="1"/>
            <a:r>
              <a:rPr lang="fa-IR" baseline="0" dirty="0"/>
              <a:t>تیتر قبلی :</a:t>
            </a:r>
          </a:p>
          <a:p>
            <a:pPr algn="r" rtl="1"/>
            <a:r>
              <a:rPr lang="fa-IR" sz="1200" dirty="0">
                <a:cs typeface="B Nazanin" panose="00000400000000000000" pitchFamily="2" charset="-78"/>
              </a:rPr>
              <a:t>در  مواردی که فرد نمی تواند با شما ارتباط برقرار کند و ارزیابی را دچار مشکل می کند توجه کنید</a:t>
            </a:r>
          </a:p>
          <a:p>
            <a:pPr algn="r" rtl="1"/>
            <a:r>
              <a:rPr lang="fa-IR" sz="1200" dirty="0">
                <a:cs typeface="B Nazanin" panose="00000400000000000000" pitchFamily="2" charset="-78"/>
              </a:rPr>
              <a:t>تیتر صحیح : </a:t>
            </a:r>
          </a:p>
          <a:p>
            <a:pPr algn="r" rtl="1"/>
            <a:r>
              <a:rPr lang="fa-IR" sz="1200" dirty="0">
                <a:cs typeface="B Nazanin" panose="00000400000000000000" pitchFamily="2" charset="-78"/>
              </a:rPr>
              <a:t>موارد اندیکاسیون ثابت سازی کلمل ستون فقرات به دلیل مشکل ارتباطی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9F13A-5147-4ACA-A4D8-14F3671E5820}" type="slidenum">
              <a:rPr lang="en-US" smtClean="0"/>
              <a:pPr/>
              <a:t>104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7687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However, if patients with penetrating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injury have no neurologic complaints, secondary mechanism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injury, or findings, the spine does not need to be immobilized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(although the backboard may still be used for lifting and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transport purposes)</a:t>
            </a:r>
          </a:p>
          <a:p>
            <a:pPr algn="r" rtl="1"/>
            <a:r>
              <a:rPr lang="fa-I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این همون قسمتی توی کتاب هست که میگه اگر چه در مورد بیماران ترومای نافذ ما برای بعضیاشون فقط ثابت سازی را پیشنهاد میدیم ولی برای باقی ممکنه از لانگ و اسکوپ برای انتقالشون استفاده کنیم . ( صفحه 256 تو قسمت 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Indications for Spinal Immobilization</a:t>
            </a:r>
            <a:r>
              <a:rPr lang="fa-IR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</a:p>
          <a:p>
            <a:pPr algn="r" rtl="1"/>
            <a:r>
              <a:rPr lang="fa-IR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حالا اگر دوست داشتید میتونید یه اسلاید در این مورد هم اضافه کنید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9F13A-5147-4ACA-A4D8-14F3671E5820}" type="slidenum">
              <a:rPr lang="en-US" smtClean="0"/>
              <a:pPr/>
              <a:t>105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21817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9F13A-5147-4ACA-A4D8-14F3671E5820}" type="slidenum">
              <a:rPr lang="en-US" smtClean="0">
                <a:solidFill>
                  <a:prstClr val="black"/>
                </a:solidFill>
              </a:rPr>
              <a:pPr/>
              <a:t>116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29774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هر ساله حدود یکصد هزار نفر دچار آسیب های متوسط تا شدید مغزی می شوند. میزان مرگ و میر ناشی از آسیب های متوسط تا شدید نیز به ترتیب 10 و 30 درصد است. از میان آنهایی که زنده می مانند نیز بین 50 درصد تا 99 درصد دچار درجه ای از معلولیت نرولوژیک می شوند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r" rtl="1"/>
            <a:r>
              <a:rPr lang="fa-I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سوانح ناشی از وسیله نقلیه موتوری (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MVCs</a:t>
            </a:r>
            <a:r>
              <a:rPr lang="fa-I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مهمترین علت 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TBI</a:t>
            </a:r>
            <a:r>
              <a:rPr lang="fa-I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در افراد زیر 65 سال و سقوط از بلندی علت مهم آن در سالمندان محسوب می شوند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9F13A-5147-4ACA-A4D8-14F3671E5820}" type="slidenum">
              <a:rPr lang="en-US" smtClean="0"/>
              <a:pPr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7197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اندام های محافظ مغز شامل استخوان های جمجمه و پرده های مغز </a:t>
            </a:r>
          </a:p>
          <a:p>
            <a:pPr algn="r" rtl="1"/>
            <a:r>
              <a:rPr lang="fa-I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ولی جمجمه، مخصوصا در نواحی گیچگاهی و اتموئید نازک بوده و بیشتر مستعد شکستگی </a:t>
            </a:r>
          </a:p>
          <a:p>
            <a:pPr algn="r" rtl="1"/>
            <a:r>
              <a:rPr lang="fa-I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سطح داخلی قائده جمجمه دارای برجستگی بوده و نامنظم است. زمانی که ترومای بلانت (غیر نافذ) وارد می شود، مغز روی این برجستگی ها لغزیده و ممکن است در بافت آن کوفتگی یا پارگی ایجاد شود</a:t>
            </a:r>
          </a:p>
          <a:p>
            <a:pPr algn="r" rtl="1"/>
            <a:r>
              <a:rPr lang="fa-I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سه پرده: دورا. آراکنوئید.</a:t>
            </a:r>
            <a:r>
              <a:rPr lang="fa-IR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پیا متر</a:t>
            </a:r>
          </a:p>
          <a:p>
            <a:pPr algn="r" rtl="1"/>
            <a:r>
              <a:rPr lang="fa-IR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دورا: </a:t>
            </a:r>
            <a:r>
              <a:rPr lang="fa-I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محکم و ضخیم ،غیر ارتجاعی، فیبروزی و خاکستری . محکم و ضخیم ،غیر ارتجاعی، فیبروزی و خاکستری .در شرایط عادی فضایی بین دورا و سطح داخلی جمجمه نیست بلکه فضایی بالقوه . شریان های مننژیال میانی  در این فضا وجود دارند. یک ضربه به استخوان نازک تمپورال می تواند منجر به شکستگی این استخوان و آسیب شریان مننژیال میانی شود. (شایعترین علت هماتوم اپیدورال) </a:t>
            </a:r>
          </a:p>
          <a:p>
            <a:pPr algn="r" rtl="1"/>
            <a:r>
              <a:rPr lang="fa-I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برخلاف فضای اپیدورال (که فضایی بالقوه است)، فضای ساب دورال فضایی واقعی مابین دورا و مغز می باشد. وریدهای مغزی در بعضی از نقاط این فضا را سوراخ کرده و ارتباط عروقی مابین مغز و جمجمه ایجاد می کنند. هماتوم های سابدورال. به علت آسیب وارده به این وریدهای ارتباطی و نیز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TBI</a:t>
            </a:r>
            <a:r>
              <a:rPr lang="fa-I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همراه، خطرات و عوارض ناشی از هماتوم های ساب دورال بیشتر </a:t>
            </a:r>
          </a:p>
          <a:p>
            <a:pPr algn="r" rtl="1"/>
            <a:r>
              <a:rPr lang="fa-I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عنکوتیه:  نازک و ظریف که تقریبا به تار عنکبوت شبیه . فاقد ذخایر خونی =سفید. مسئول تولید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CSF </a:t>
            </a:r>
            <a:r>
              <a:rPr lang="fa-I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پرزهای عنکبوتیه مسئول جذب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CSF </a:t>
            </a:r>
            <a:r>
              <a:rPr lang="fa-I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مایع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CSF </a:t>
            </a:r>
            <a:r>
              <a:rPr lang="fa-I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نقش یک بالش ضربه گیر. عروق مغزی روی مغز و زیر پرده آراکنوئید قرار دارند. پارگی آنها(معمولا به دنبال تروما یا شکافتگی آنوریسم) منجر به خونریزی در فضای ساب آراکنوئید می شود. حکایت از وجود آسیب های جدی . </a:t>
            </a:r>
          </a:p>
          <a:p>
            <a:pPr algn="r" rtl="1"/>
            <a:r>
              <a:rPr lang="fa-I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پیامتر: نازک و شفاف که کاملا و مستقیما به مغز چسبیده  . آخرین لایه پوشاننده مغز . عروق خونی مغز که از قائده مغز منشا گرفته و بعدا سطح آن را می پوشانند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9F13A-5147-4ACA-A4D8-14F3671E5820}" type="slidenum">
              <a:rPr lang="en-US" smtClean="0"/>
              <a:pPr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8912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اسکالپ خارجیترین لایه پوشاننده سر بوده و دجه ای از محافظت برای جمجمه و مغز فراهم می آورد. بافت پارانشیم</a:t>
            </a:r>
            <a:r>
              <a:rPr lang="fa-I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a-I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مغز حدود 80 درصد حفره جمجمه را اشغال کرده و به سه ناحیه اصلی : </a:t>
            </a:r>
            <a:r>
              <a:rPr lang="fa-I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مخ (جسم</a:t>
            </a:r>
            <a:r>
              <a:rPr lang="fa-IR" sz="1200" b="1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پینه ای. حسی حرکتی عالی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fa-I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نیمکره چپ و راست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cerebrum</a:t>
            </a:r>
            <a:r>
              <a:rPr lang="fa-I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fa-I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، </a:t>
            </a:r>
            <a:r>
              <a:rPr lang="fa-I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مخچه (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cerebellum</a:t>
            </a:r>
            <a:r>
              <a:rPr lang="fa-I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مابین پایه مغز و مخ . هماهنگی حرکات بدن است و کنترل حرکات دقیق، تعادل، </a:t>
            </a:r>
            <a:r>
              <a:rPr lang="fa-I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و ساقه مغز (. </a:t>
            </a:r>
            <a:r>
              <a:rPr lang="fa-I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ساقه مغز طناب نخاعی رابه بقیه بافت مغز متصل. بصل النخاع , پل مغزی و مغز میانی .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“”””””</a:t>
            </a:r>
            <a:r>
              <a:rPr lang="fa-IR" sz="1200" kern="1200" dirty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تنفس</a:t>
            </a:r>
            <a:r>
              <a:rPr lang="en-US" sz="1200" kern="1200" dirty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”””””</a:t>
            </a:r>
            <a:r>
              <a:rPr lang="fa-I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و ضربان قلب را کنترل. تنفس و ضربان قلب را کنترل  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Brain stem</a:t>
            </a:r>
            <a:r>
              <a:rPr lang="fa-I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fa-I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تقسیم می شود.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9F13A-5147-4ACA-A4D8-14F3671E5820}" type="slidenum">
              <a:rPr lang="en-US" smtClean="0"/>
              <a:pPr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3477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fa-IR" sz="1200" dirty="0" err="1">
                <a:cs typeface="B Nazanin" panose="00000400000000000000" pitchFamily="2" charset="-78"/>
              </a:rPr>
              <a:t>نورون</a:t>
            </a:r>
            <a:r>
              <a:rPr lang="fa-IR" sz="1200" dirty="0">
                <a:cs typeface="B Nazanin" panose="00000400000000000000" pitchFamily="2" charset="-78"/>
              </a:rPr>
              <a:t> های مغزی باید مقدار</a:t>
            </a:r>
            <a:r>
              <a:rPr lang="fa-IR" sz="1200" baseline="0" dirty="0">
                <a:cs typeface="B Nazanin" panose="00000400000000000000" pitchFamily="2" charset="-78"/>
              </a:rPr>
              <a:t> ثابتی خون دریافت کنند این مقدار ثابت توسط  1- فشار کافی (فشار </a:t>
            </a:r>
            <a:r>
              <a:rPr lang="fa-IR" sz="1200" baseline="0" dirty="0" err="1">
                <a:cs typeface="B Nazanin" panose="00000400000000000000" pitchFamily="2" charset="-78"/>
              </a:rPr>
              <a:t>پرفوزیون</a:t>
            </a:r>
            <a:r>
              <a:rPr lang="fa-IR" sz="1200" baseline="0" dirty="0">
                <a:cs typeface="B Nazanin" panose="00000400000000000000" pitchFamily="2" charset="-78"/>
              </a:rPr>
              <a:t> مغزی) برای </a:t>
            </a:r>
            <a:r>
              <a:rPr lang="fa-IR" sz="1200" baseline="0" dirty="0" err="1">
                <a:cs typeface="B Nazanin" panose="00000400000000000000" pitchFamily="2" charset="-78"/>
              </a:rPr>
              <a:t>جرکت</a:t>
            </a:r>
            <a:r>
              <a:rPr lang="fa-IR" sz="1200" baseline="0" dirty="0">
                <a:cs typeface="B Nazanin" panose="00000400000000000000" pitchFamily="2" charset="-78"/>
              </a:rPr>
              <a:t> در آوردن خون به سمت ناحیه سرو 2 مکانیسم تنظیم کننده که جریان خون مغزی را هماهنگ </a:t>
            </a:r>
            <a:r>
              <a:rPr lang="fa-IR" sz="1200" baseline="0" dirty="0" err="1">
                <a:cs typeface="B Nazanin" panose="00000400000000000000" pitchFamily="2" charset="-78"/>
              </a:rPr>
              <a:t>باتغییر</a:t>
            </a:r>
            <a:r>
              <a:rPr lang="fa-IR" sz="1200" baseline="0" dirty="0">
                <a:cs typeface="B Nazanin" panose="00000400000000000000" pitchFamily="2" charset="-78"/>
              </a:rPr>
              <a:t> در فشار </a:t>
            </a:r>
            <a:r>
              <a:rPr lang="fa-IR" sz="1200" baseline="0" dirty="0" err="1">
                <a:cs typeface="B Nazanin" panose="00000400000000000000" pitchFamily="2" charset="-78"/>
              </a:rPr>
              <a:t>پرفوزیون</a:t>
            </a:r>
            <a:r>
              <a:rPr lang="fa-IR" sz="1200" baseline="0" dirty="0">
                <a:cs typeface="B Nazanin" panose="00000400000000000000" pitchFamily="2" charset="-78"/>
              </a:rPr>
              <a:t> تنظیم می نماید</a:t>
            </a:r>
            <a:endParaRPr lang="fa-IR" sz="1200" dirty="0">
              <a:cs typeface="B Nazanin" panose="00000400000000000000" pitchFamily="2" charset="-78"/>
            </a:endParaRPr>
          </a:p>
          <a:p>
            <a:pPr algn="r" rtl="1"/>
            <a:r>
              <a:rPr lang="fa-IR" sz="1200" dirty="0">
                <a:cs typeface="B Nazanin" panose="00000400000000000000" pitchFamily="2" charset="-78"/>
              </a:rPr>
              <a:t>ا</a:t>
            </a:r>
            <a:r>
              <a:rPr lang="fa-IR" sz="1200" dirty="0">
                <a:solidFill>
                  <a:srgbClr val="FF0000"/>
                </a:solidFill>
                <a:cs typeface="B Nazanin" panose="00000400000000000000" pitchFamily="2" charset="-78"/>
              </a:rPr>
              <a:t>فزایش </a:t>
            </a:r>
            <a:r>
              <a:rPr lang="en-US" sz="1200" dirty="0">
                <a:solidFill>
                  <a:srgbClr val="FF0000"/>
                </a:solidFill>
                <a:cs typeface="B Nazanin" panose="00000400000000000000" pitchFamily="2" charset="-78"/>
              </a:rPr>
              <a:t>CO2</a:t>
            </a:r>
            <a:r>
              <a:rPr lang="fa-IR" sz="1200" dirty="0">
                <a:cs typeface="B Nazanin" panose="00000400000000000000" pitchFamily="2" charset="-78"/>
              </a:rPr>
              <a:t> </a:t>
            </a:r>
            <a:r>
              <a:rPr lang="fa-IR" sz="1200" dirty="0">
                <a:cs typeface="B Nazanin" panose="00000400000000000000" pitchFamily="2" charset="-78"/>
                <a:sym typeface="Symbol"/>
              </a:rPr>
              <a:t>اتساع رگ های خونی  افزایش</a:t>
            </a:r>
            <a:r>
              <a:rPr lang="en-US" sz="1200" dirty="0">
                <a:cs typeface="B Nazanin" panose="00000400000000000000" pitchFamily="2" charset="-78"/>
                <a:sym typeface="Symbol"/>
              </a:rPr>
              <a:t>ICP</a:t>
            </a:r>
          </a:p>
          <a:p>
            <a:pPr algn="r" rtl="1"/>
            <a:r>
              <a:rPr lang="fa-IR" sz="1200" dirty="0">
                <a:solidFill>
                  <a:srgbClr val="FF0000"/>
                </a:solidFill>
                <a:cs typeface="B Nazanin" panose="00000400000000000000" pitchFamily="2" charset="-78"/>
                <a:sym typeface="Symbol"/>
              </a:rPr>
              <a:t>کاهش </a:t>
            </a:r>
            <a:r>
              <a:rPr lang="en-US" sz="1200" dirty="0">
                <a:solidFill>
                  <a:srgbClr val="FF0000"/>
                </a:solidFill>
                <a:cs typeface="B Nazanin" panose="00000400000000000000" pitchFamily="2" charset="-78"/>
                <a:sym typeface="Symbol"/>
              </a:rPr>
              <a:t>BP</a:t>
            </a:r>
            <a:r>
              <a:rPr lang="fa-IR" sz="1200" dirty="0">
                <a:cs typeface="B Nazanin" panose="00000400000000000000" pitchFamily="2" charset="-78"/>
                <a:sym typeface="Symbol"/>
              </a:rPr>
              <a:t> کاهش فشار پرفیوژن مغزی اتساع رگ های خونی  افزایش </a:t>
            </a:r>
            <a:r>
              <a:rPr lang="en-US" sz="1200" dirty="0">
                <a:cs typeface="B Nazanin" panose="00000400000000000000" pitchFamily="2" charset="-78"/>
                <a:sym typeface="Symbol"/>
              </a:rPr>
              <a:t>ICP</a:t>
            </a:r>
          </a:p>
          <a:p>
            <a:pPr algn="r" rtl="1"/>
            <a:r>
              <a:rPr lang="fa-IR" sz="1200" dirty="0">
                <a:solidFill>
                  <a:srgbClr val="FF0000"/>
                </a:solidFill>
                <a:cs typeface="B Nazanin" panose="00000400000000000000" pitchFamily="2" charset="-78"/>
                <a:sym typeface="Symbol"/>
              </a:rPr>
              <a:t>افزایش </a:t>
            </a:r>
            <a:r>
              <a:rPr lang="en-US" sz="1200" dirty="0">
                <a:solidFill>
                  <a:srgbClr val="FF0000"/>
                </a:solidFill>
                <a:cs typeface="B Nazanin" panose="00000400000000000000" pitchFamily="2" charset="-78"/>
                <a:sym typeface="Symbol"/>
              </a:rPr>
              <a:t>ICP</a:t>
            </a:r>
            <a:r>
              <a:rPr lang="fa-IR" sz="1200" dirty="0">
                <a:solidFill>
                  <a:srgbClr val="FF0000"/>
                </a:solidFill>
                <a:cs typeface="B Nazanin" panose="00000400000000000000" pitchFamily="2" charset="-78"/>
                <a:sym typeface="Symbol"/>
              </a:rPr>
              <a:t> </a:t>
            </a:r>
            <a:r>
              <a:rPr lang="fa-IR" sz="1200" dirty="0">
                <a:cs typeface="B Nazanin" panose="00000400000000000000" pitchFamily="2" charset="-78"/>
                <a:sym typeface="Symbol"/>
              </a:rPr>
              <a:t>و نزدیک شدن آن به فشار متوسط شریانیکاهش پرفیوژن مغزی و کاهش جریان خون به مغزایسکمی و ادم مغزی</a:t>
            </a:r>
          </a:p>
          <a:p>
            <a:pPr algn="r" rtl="1"/>
            <a:r>
              <a:rPr lang="fa-IR" sz="1200" dirty="0">
                <a:cs typeface="B Nazanin" panose="00000400000000000000" pitchFamily="2" charset="-78"/>
                <a:sym typeface="Symbol"/>
              </a:rPr>
              <a:t>افزایش </a:t>
            </a:r>
            <a:r>
              <a:rPr lang="en-US" sz="1200" dirty="0">
                <a:cs typeface="B Nazanin" panose="00000400000000000000" pitchFamily="2" charset="-78"/>
                <a:sym typeface="Symbol"/>
              </a:rPr>
              <a:t>ICP</a:t>
            </a:r>
            <a:r>
              <a:rPr lang="fa-IR" sz="1200" dirty="0">
                <a:cs typeface="B Nazanin" panose="00000400000000000000" pitchFamily="2" charset="-78"/>
                <a:sym typeface="Symbol"/>
              </a:rPr>
              <a:t> کاهش </a:t>
            </a:r>
            <a:r>
              <a:rPr lang="en-US" sz="1200" dirty="0">
                <a:cs typeface="B Nazanin" panose="00000400000000000000" pitchFamily="2" charset="-78"/>
                <a:sym typeface="Symbol"/>
              </a:rPr>
              <a:t>CPP</a:t>
            </a:r>
          </a:p>
          <a:p>
            <a:pPr algn="r" rtl="1"/>
            <a:r>
              <a:rPr lang="fa-IR" sz="1200" dirty="0">
                <a:cs typeface="B Nazanin" panose="00000400000000000000" pitchFamily="2" charset="-78"/>
                <a:sym typeface="Symbol"/>
              </a:rPr>
              <a:t>اگر </a:t>
            </a:r>
            <a:r>
              <a:rPr lang="en-US" sz="1200" dirty="0">
                <a:cs typeface="B Nazanin" panose="00000400000000000000" pitchFamily="2" charset="-78"/>
                <a:sym typeface="Symbol"/>
              </a:rPr>
              <a:t> ICP </a:t>
            </a:r>
            <a:r>
              <a:rPr lang="fa-IR" sz="1200" dirty="0">
                <a:cs typeface="B Nazanin" panose="00000400000000000000" pitchFamily="2" charset="-78"/>
                <a:sym typeface="Symbol"/>
              </a:rPr>
              <a:t>بیش از </a:t>
            </a:r>
            <a:r>
              <a:rPr lang="en-US" sz="1200" dirty="0">
                <a:cs typeface="B Nazanin" panose="00000400000000000000" pitchFamily="2" charset="-78"/>
                <a:sym typeface="Symbol"/>
              </a:rPr>
              <a:t>MAP</a:t>
            </a:r>
            <a:r>
              <a:rPr lang="fa-IR" sz="1200" dirty="0">
                <a:cs typeface="B Nazanin" panose="00000400000000000000" pitchFamily="2" charset="-78"/>
                <a:sym typeface="Symbol"/>
              </a:rPr>
              <a:t> باشد جریان خون به مغز متوقف می شود.</a:t>
            </a:r>
            <a:r>
              <a:rPr lang="en-US" sz="1200" b="1" dirty="0">
                <a:solidFill>
                  <a:srgbClr val="FF0000"/>
                </a:solidFill>
                <a:cs typeface="B Nazanin" panose="00000400000000000000" pitchFamily="2" charset="-78"/>
                <a:sym typeface="Symbol"/>
              </a:rPr>
              <a:t>CPP=MAP-ICP               </a:t>
            </a:r>
            <a:endParaRPr lang="en-US" sz="1200" b="1" dirty="0">
              <a:solidFill>
                <a:srgbClr val="FF0000"/>
              </a:solidFill>
              <a:cs typeface="B Nazanin" panose="00000400000000000000" pitchFamily="2" charset="-78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9F13A-5147-4ACA-A4D8-14F3671E5820}" type="slidenum">
              <a:rPr lang="en-US" smtClean="0"/>
              <a:pPr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0376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4D639B-D583-7D43-BA1A-521B26AB5D4F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181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9F13A-5147-4ACA-A4D8-14F3671E5820}" type="slidenum">
              <a:rPr lang="en-US" smtClean="0"/>
              <a:pPr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9078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9F13A-5147-4ACA-A4D8-14F3671E5820}" type="slidenum">
              <a:rPr lang="en-US" smtClean="0"/>
              <a:pPr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0957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r>
              <a:rPr lang="fa-IR" dirty="0"/>
              <a:t>به استناد ادیت 8 </a:t>
            </a:r>
            <a:r>
              <a:rPr lang="en-US"/>
              <a:t>PHTLS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9F13A-5147-4ACA-A4D8-14F3671E5820}" type="slidenum">
              <a:rPr lang="en-US" smtClean="0"/>
              <a:pPr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3560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FBA1848-E9D7-4D44-9C12-78A489A0DA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182C5DDB-C52A-E34D-8259-F17ABC1D57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10AA0F3-77CF-0648-8C05-22F16B2467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F056D-02F3-B442-87C8-8651DB2D8F66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CDAAD8D-F036-1D44-A39C-E58BC9B915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93808F5-90A1-F34C-BBE9-29D70F065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AEB37-3F7B-0C4E-BE0C-30FD03535F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618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C88276B-6261-2742-86DB-A029B89267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946A6674-2976-2A4C-9F93-1EEA6E21E2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4288D2E-F377-984B-A07A-87FAC7CAAE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F056D-02F3-B442-87C8-8651DB2D8F66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8ADA010-8A85-F04E-8470-A2C7A5B39A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D3019D5-B363-CD4D-A07D-D1B036EF0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AEB37-3F7B-0C4E-BE0C-30FD03535F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86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977CF2E0-0389-B242-90E1-79CC632DC1C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38AC3E69-44DE-DD4E-9C3A-CB0B6AF3BE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0A7CC9F-F9FE-614F-9898-C7E53DE8BE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F056D-02F3-B442-87C8-8651DB2D8F66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2E8CF3B-9B07-E24C-AF1B-B84C7795A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F78390E-71DF-AB48-9B7C-6A440C1152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AEB37-3F7B-0C4E-BE0C-30FD03535F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877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17C3E02-2BA5-7F49-A22D-78EC395556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BCDF44A-0E48-DC4B-9B02-FFDD100C0F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C5288D8-4791-7D4E-A54D-FFFD5CDBB9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F056D-02F3-B442-87C8-8651DB2D8F66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6424660-2556-FF48-B4F8-FE67638569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E45E95C-ADCA-1447-912D-C1F9D101F5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AEB37-3F7B-0C4E-BE0C-30FD03535F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334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28E8AF6-82DE-8640-8B70-2FE4B3B58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37C8C0F-ECF4-0444-B8ED-570759A812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39F0E96-9826-914E-A66A-80432B4F5E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F056D-02F3-B442-87C8-8651DB2D8F66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11DE13D-761C-B949-9A36-A22EE844AF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E807E48-A51C-6444-B0D3-139D7BFFEC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AEB37-3F7B-0C4E-BE0C-30FD03535F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7538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C8D3917-4B5B-ED40-8275-063A3C1FCD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39AC831-C3AE-9E46-9DC8-0FDCF37072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EC76C264-8504-F842-B369-D2A535CC23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AD2B98A7-E702-FE4C-98E2-52A89BC33A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F056D-02F3-B442-87C8-8651DB2D8F66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807B64F-0032-8C4F-9FCB-762501F72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8E0F53D-D297-5249-B7DD-2EE9EFAEB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AEB37-3F7B-0C4E-BE0C-30FD03535F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211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72FD126-1217-E147-A89F-E86006202D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F9A30F3-AB61-8341-89B8-AA258CED4F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751E42B7-D409-6541-984A-FAA41D910C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E2BC882C-CE2A-AE4E-BDCB-415F9779B2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080975A5-DA97-8F4D-93FD-E963BF7600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E856700E-C8B5-C74B-8662-E6C355648C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F056D-02F3-B442-87C8-8651DB2D8F66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7F88051F-38E0-484B-95F2-6BE4D1855C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6560338A-FFFF-C147-984A-1CC438F39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AEB37-3F7B-0C4E-BE0C-30FD03535F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3497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444FC5E-24D0-474C-9CD8-952919A778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20C3C653-4AA7-F848-961C-8F3DA36D9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F056D-02F3-B442-87C8-8651DB2D8F66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C63E3F2-F0B8-324B-89DC-CFADE9E45D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ACA194D1-A3CA-E341-B46F-060ED0528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AEB37-3F7B-0C4E-BE0C-30FD03535F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7376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B194D0A2-83C3-A543-B5DF-2C781050C6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F056D-02F3-B442-87C8-8651DB2D8F66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5D43CC3C-CFC3-F241-B7B3-E91598D29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15DCD1B7-D0E2-6B45-9429-422FF48E7C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AEB37-3F7B-0C4E-BE0C-30FD03535F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915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F9BA764-72BA-4F45-A24F-5CBB94C0DC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3DF9A23-0DBA-D544-8C0B-04F9D42D1F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47117EA7-F3AE-7E48-B1A8-3EAC928AC5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55A0CF1-E6BD-D344-8530-7EB780FBF9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F056D-02F3-B442-87C8-8651DB2D8F66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3D5BBD7-D287-B740-B2E0-A005E12D52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0CD4670-2136-C34C-9387-C57E4E2EC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AEB37-3F7B-0C4E-BE0C-30FD03535F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106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87939F3-09F5-D442-88C5-E7487EC0A7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1841E3AE-5382-FF48-AECB-1CAE394CA8B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CCDD392-4C93-6141-9A54-DAD5C87A1F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3DECEC7-8973-804F-8D00-566AA06929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F056D-02F3-B442-87C8-8651DB2D8F66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E6E105A-F6CB-294E-AFA3-ECFAF3FCBB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1F691AC-6AF1-EA43-900F-85ECEFAE40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AEB37-3F7B-0C4E-BE0C-30FD03535F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554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AB3F19F4-0CA9-8547-9A2C-0F4CC60C98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5339F1A-71F9-B74A-AE92-E6E6AD6831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9DAF928-A82B-F249-8FF4-BEC396DCE1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0F056D-02F3-B442-87C8-8651DB2D8F66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4977333-CF42-104C-81A1-D374745936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D1BAAC3-9B03-B847-A8AC-313EFDE524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9AEB37-3F7B-0C4E-BE0C-30FD03535F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196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page1image24729072">
            <a:extLst>
              <a:ext uri="{FF2B5EF4-FFF2-40B4-BE49-F238E27FC236}">
                <a16:creationId xmlns:a16="http://schemas.microsoft.com/office/drawing/2014/main" xmlns="" id="{25A25807-3129-F947-9E7E-47120F8125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5051" y="1562647"/>
            <a:ext cx="4719090" cy="3816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BE85900D-0B00-3E46-B375-BB4D978C38A6}"/>
              </a:ext>
            </a:extLst>
          </p:cNvPr>
          <p:cNvSpPr/>
          <p:nvPr/>
        </p:nvSpPr>
        <p:spPr>
          <a:xfrm>
            <a:off x="4516699" y="5539299"/>
            <a:ext cx="31357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rtl="1" fontAlgn="base">
              <a:spcBef>
                <a:spcPct val="20000"/>
              </a:spcBef>
              <a:spcAft>
                <a:spcPct val="0"/>
              </a:spcAft>
            </a:pPr>
            <a:r>
              <a:rPr lang="fa-IR" dirty="0">
                <a:solidFill>
                  <a:srgbClr val="000000"/>
                </a:solidFill>
                <a:effectLst>
                  <a:reflection blurRad="6350" stA="55000" endA="50" endPos="85000" dist="60007" dir="5400000" sy="-100000" algn="bl" rotWithShape="0"/>
                </a:effectLst>
                <a:latin typeface="Arial"/>
                <a:cs typeface="B Titr" panose="00000700000000000000" pitchFamily="2" charset="-78"/>
              </a:rPr>
              <a:t>مدیریت بحران </a:t>
            </a:r>
            <a:r>
              <a:rPr lang="fa-IR" dirty="0" smtClean="0">
                <a:solidFill>
                  <a:srgbClr val="000000"/>
                </a:solidFill>
                <a:effectLst>
                  <a:reflection blurRad="6350" stA="55000" endA="50" endPos="85000" dist="60007" dir="5400000" sy="-100000" algn="bl" rotWithShape="0"/>
                </a:effectLst>
                <a:latin typeface="Arial"/>
                <a:cs typeface="B Titr" panose="00000700000000000000" pitchFamily="2" charset="-78"/>
              </a:rPr>
              <a:t>در حوادث </a:t>
            </a:r>
            <a:r>
              <a:rPr lang="fa-IR" dirty="0">
                <a:solidFill>
                  <a:srgbClr val="000000"/>
                </a:solidFill>
                <a:effectLst>
                  <a:reflection blurRad="6350" stA="55000" endA="50" endPos="85000" dist="60007" dir="5400000" sy="-100000" algn="bl" rotWithShape="0"/>
                </a:effectLst>
                <a:latin typeface="Arial"/>
                <a:cs typeface="B Titr" panose="00000700000000000000" pitchFamily="2" charset="-78"/>
              </a:rPr>
              <a:t>غیر مترقبه</a:t>
            </a:r>
            <a:endParaRPr lang="en-US" dirty="0">
              <a:solidFill>
                <a:srgbClr val="000000"/>
              </a:solidFill>
              <a:effectLst>
                <a:reflection blurRad="6350" stA="55000" endA="50" endPos="85000" dist="60007" dir="5400000" sy="-100000" algn="bl" rotWithShape="0"/>
              </a:effectLst>
              <a:latin typeface="Arial"/>
              <a:cs typeface="B Titr" panose="00000700000000000000" pitchFamily="2" charset="-78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347515EA-AA32-3D48-9482-4C3432AC27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7788" y="4052047"/>
            <a:ext cx="2908831" cy="25109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88751991-CCF1-914F-98D7-D036B604BB3A}"/>
              </a:ext>
            </a:extLst>
          </p:cNvPr>
          <p:cNvSpPr/>
          <p:nvPr/>
        </p:nvSpPr>
        <p:spPr>
          <a:xfrm>
            <a:off x="4921456" y="454651"/>
            <a:ext cx="2326278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600" b="1" dirty="0">
                <a:solidFill>
                  <a:srgbClr val="0070C0"/>
                </a:solidFill>
              </a:rPr>
              <a:t>PHTM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38596297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03740" y="578709"/>
            <a:ext cx="2800350" cy="701674"/>
          </a:xfrm>
          <a:solidFill>
            <a:srgbClr val="F5777A"/>
          </a:solidFill>
        </p:spPr>
        <p:txBody>
          <a:bodyPr>
            <a:noAutofit/>
          </a:bodyPr>
          <a:lstStyle/>
          <a:p>
            <a:r>
              <a:rPr lang="fa-IR" sz="3200" dirty="0">
                <a:cs typeface="B Titr" panose="00000700000000000000" pitchFamily="2" charset="-78"/>
              </a:rPr>
              <a:t>شوک هیپوولمیک</a:t>
            </a:r>
            <a:endParaRPr lang="en-US" sz="3200" dirty="0"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22172" y="1855572"/>
            <a:ext cx="10194555" cy="4018616"/>
          </a:xfrm>
        </p:spPr>
        <p:txBody>
          <a:bodyPr>
            <a:normAutofit/>
          </a:bodyPr>
          <a:lstStyle/>
          <a:p>
            <a:pPr algn="r" rtl="1"/>
            <a:r>
              <a:rPr lang="fa-IR" sz="3600" dirty="0">
                <a:cs typeface="B Nazanin" panose="00000400000000000000" pitchFamily="2" charset="-78"/>
              </a:rPr>
              <a:t>شایع ترین علت شوک در بیماران ترومایی می باشد.</a:t>
            </a:r>
          </a:p>
          <a:p>
            <a:pPr algn="r" rtl="1"/>
            <a:r>
              <a:rPr lang="fa-IR" sz="3600" dirty="0">
                <a:cs typeface="B Nazanin" panose="00000400000000000000" pitchFamily="2" charset="-78"/>
              </a:rPr>
              <a:t>علت این شوک خونریزی است.</a:t>
            </a:r>
          </a:p>
          <a:p>
            <a:pPr algn="r" rtl="1"/>
            <a:r>
              <a:rPr lang="fa-IR" sz="3600" dirty="0">
                <a:cs typeface="B Nazanin" panose="00000400000000000000" pitchFamily="2" charset="-78"/>
              </a:rPr>
              <a:t>از دست دادن گلبول های قرمز باعث اختلال در حمل و نقل اکسیژن می شود.</a:t>
            </a:r>
          </a:p>
          <a:p>
            <a:pPr algn="r" rtl="1"/>
            <a:r>
              <a:rPr lang="fa-IR" sz="3600" dirty="0">
                <a:cs typeface="B Nazanin" panose="00000400000000000000" pitchFamily="2" charset="-78"/>
              </a:rPr>
              <a:t>در هر بیمار ترومایی با شوک، فرض را بر خونریزی می گذاریم تا زمانیکه خلاف آن ثابت شود.</a:t>
            </a:r>
          </a:p>
        </p:txBody>
      </p:sp>
    </p:spTree>
    <p:extLst>
      <p:ext uri="{BB962C8B-B14F-4D97-AF65-F5344CB8AC3E}">
        <p14:creationId xmlns:p14="http://schemas.microsoft.com/office/powerpoint/2010/main" val="496100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hasanzade\Desktop\زز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0"/>
            <a:ext cx="8686800" cy="6520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5660474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hasanzade\Desktop\رررر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6704" y="-1"/>
            <a:ext cx="9171296" cy="6705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3232740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4101" y="331574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fa-IR" dirty="0">
                <a:solidFill>
                  <a:schemeClr val="accent1"/>
                </a:solidFill>
                <a:cs typeface="B Titr" panose="00000700000000000000" pitchFamily="2" charset="-78"/>
              </a:rPr>
              <a:t>ثابت سازی بیماربا توجه به ارزیابی</a:t>
            </a:r>
            <a:endParaRPr lang="en-US" dirty="0">
              <a:solidFill>
                <a:schemeClr val="accent1"/>
              </a:solidFill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4336" y="1983259"/>
            <a:ext cx="10618574" cy="3942416"/>
          </a:xfrm>
        </p:spPr>
        <p:txBody>
          <a:bodyPr>
            <a:normAutofit fontScale="92500" lnSpcReduction="10000"/>
          </a:bodyPr>
          <a:lstStyle/>
          <a:p>
            <a:pPr marL="0" indent="0" algn="r" rtl="1">
              <a:buNone/>
            </a:pPr>
            <a:r>
              <a:rPr lang="fa-IR" dirty="0">
                <a:cs typeface="B Nazanin" panose="00000400000000000000" pitchFamily="2" charset="-78"/>
              </a:rPr>
              <a:t>با توجه به مکانیسم آسیب تصمیم برای بی حرکت سازی بیمار گرفته می شود.</a:t>
            </a: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تاثیر ضربه به سر، گردن، تنه، یا لگن</a:t>
            </a: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شتاب ناگهانی، کاهش سرعت</a:t>
            </a: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 نیروهای جانبی که باعث خم شدن گردن یا </a:t>
            </a:r>
            <a:r>
              <a:rPr lang="fa-IR" dirty="0">
                <a:solidFill>
                  <a:srgbClr val="FF0000"/>
                </a:solidFill>
                <a:cs typeface="B Nazanin" panose="00000400000000000000" pitchFamily="2" charset="-78"/>
              </a:rPr>
              <a:t>کمر</a:t>
            </a:r>
            <a:r>
              <a:rPr lang="fa-IR" dirty="0">
                <a:cs typeface="B Nazanin" panose="00000400000000000000" pitchFamily="2" charset="-78"/>
              </a:rPr>
              <a:t>شوند</a:t>
            </a:r>
            <a:r>
              <a:rPr lang="fa-IR" dirty="0">
                <a:solidFill>
                  <a:srgbClr val="FF0000"/>
                </a:solidFill>
                <a:cs typeface="B Nazanin" panose="00000400000000000000" pitchFamily="2" charset="-78"/>
              </a:rPr>
              <a:t>( تصادفات ترافیکی با سرعت متوسط تا شدید در وسایل نقلیه و عابرین پیاده</a:t>
            </a:r>
            <a:r>
              <a:rPr lang="en-US" dirty="0">
                <a:solidFill>
                  <a:srgbClr val="FF0000"/>
                </a:solidFill>
                <a:cs typeface="B Nazanin" panose="00000400000000000000" pitchFamily="2" charset="-78"/>
              </a:rPr>
              <a:t> </a:t>
            </a:r>
            <a:r>
              <a:rPr lang="fa-IR" dirty="0">
                <a:solidFill>
                  <a:srgbClr val="FF0000"/>
                </a:solidFill>
                <a:cs typeface="B Nazanin" panose="00000400000000000000" pitchFamily="2" charset="-78"/>
              </a:rPr>
              <a:t> و مواردیکه شامل انفجار شده اند ) </a:t>
            </a:r>
          </a:p>
          <a:p>
            <a:pPr algn="r" rtl="1"/>
            <a:r>
              <a:rPr lang="fa-IR" dirty="0">
                <a:solidFill>
                  <a:srgbClr val="FF0000"/>
                </a:solidFill>
                <a:cs typeface="B Nazanin" panose="00000400000000000000" pitchFamily="2" charset="-78"/>
              </a:rPr>
              <a:t>هر نوع </a:t>
            </a:r>
            <a:r>
              <a:rPr lang="fa-IR" dirty="0">
                <a:cs typeface="B Nazanin" panose="00000400000000000000" pitchFamily="2" charset="-78"/>
              </a:rPr>
              <a:t>سقوط </a:t>
            </a:r>
            <a:r>
              <a:rPr lang="fa-IR" dirty="0">
                <a:solidFill>
                  <a:srgbClr val="FF0000"/>
                </a:solidFill>
                <a:cs typeface="B Nazanin" panose="00000400000000000000" pitchFamily="2" charset="-78"/>
              </a:rPr>
              <a:t>( خصوصا در افراد سالمند ) </a:t>
            </a:r>
          </a:p>
          <a:p>
            <a:pPr algn="r" rtl="1"/>
            <a:r>
              <a:rPr lang="fa-IR" dirty="0">
                <a:solidFill>
                  <a:srgbClr val="FF0000"/>
                </a:solidFill>
                <a:cs typeface="B Nazanin" panose="00000400000000000000" pitchFamily="2" charset="-78"/>
              </a:rPr>
              <a:t>پرت شدن و سقوط از هر نوع وسیله موتوری یا وسیله نقلیه دیگر ( اسکوتر، اسکیت برد، دوچرخه، موتورسیکلت و هر نوع وسیله نقلیه تفریحی) </a:t>
            </a: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حادثه شیرجه در آب کم عمق</a:t>
            </a:r>
            <a:endParaRPr lang="en-US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70611599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0" y="609601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fa-IR" dirty="0">
                <a:solidFill>
                  <a:schemeClr val="accent1"/>
                </a:solidFill>
                <a:cs typeface="B Titr" panose="00000700000000000000" pitchFamily="2" charset="-78"/>
              </a:rPr>
              <a:t>ثابت سازی بیماربا توجه به ارزیابی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2681" y="1935164"/>
            <a:ext cx="10391002" cy="4351338"/>
          </a:xfrm>
        </p:spPr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fa-IR" dirty="0">
                <a:cs typeface="B Nazanin" panose="00000400000000000000" pitchFamily="2" charset="-78"/>
              </a:rPr>
              <a:t>مواردی که در بیمار باعث انحراف ذهن در وی شده و او را از پاسخدهی به سوالات پر اهمیت توسط تکنسین وا میدارد:</a:t>
            </a: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شکستگی استخوان های دراز</a:t>
            </a:r>
          </a:p>
          <a:p>
            <a:pPr algn="r" rtl="1"/>
            <a:r>
              <a:rPr lang="fa-IR" dirty="0">
                <a:solidFill>
                  <a:srgbClr val="FF0000"/>
                </a:solidFill>
                <a:cs typeface="B Nazanin" panose="00000400000000000000" pitchFamily="2" charset="-78"/>
              </a:rPr>
              <a:t>آسیب های  احشایی که نیازمند مشاوره جراحی هستند </a:t>
            </a: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پارگی و له شدگی های بزرگ</a:t>
            </a:r>
          </a:p>
          <a:p>
            <a:pPr algn="r" rtl="1"/>
            <a:r>
              <a:rPr lang="fa-IR" dirty="0">
                <a:solidFill>
                  <a:srgbClr val="FF0000"/>
                </a:solidFill>
                <a:cs typeface="B Nazanin" panose="00000400000000000000" pitchFamily="2" charset="-78"/>
              </a:rPr>
              <a:t>کندگی ها </a:t>
            </a: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سوختگی های بزرگ</a:t>
            </a:r>
          </a:p>
          <a:p>
            <a:pPr algn="r" rtl="1"/>
            <a:r>
              <a:rPr lang="fa-IR" dirty="0">
                <a:solidFill>
                  <a:srgbClr val="FF0000"/>
                </a:solidFill>
                <a:cs typeface="B Nazanin" panose="00000400000000000000" pitchFamily="2" charset="-78"/>
              </a:rPr>
              <a:t>هر آسیب دیگری که باعث اختلال بزرگ  در قضاوت بیمار در ارتباط با سوالات تکنسین از او شود </a:t>
            </a:r>
            <a:endParaRPr lang="en-US" dirty="0">
              <a:solidFill>
                <a:srgbClr val="FF0000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56022403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248647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fa-IR" dirty="0">
                <a:solidFill>
                  <a:schemeClr val="accent1"/>
                </a:solidFill>
                <a:cs typeface="B Titr" panose="00000700000000000000" pitchFamily="2" charset="-78"/>
              </a:rPr>
              <a:t>ثابت سازی بیماربا توجه به ارزیابی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9557" y="1919416"/>
            <a:ext cx="10940878" cy="4351338"/>
          </a:xfrm>
        </p:spPr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fa-IR" sz="3600" dirty="0">
                <a:cs typeface="B Nazanin" panose="00000400000000000000" pitchFamily="2" charset="-78"/>
              </a:rPr>
              <a:t>موارد اندیکاسیون ثابت سازی کامل ستون فقرات به دلیل مشکل ارتباطی:</a:t>
            </a:r>
          </a:p>
          <a:p>
            <a:pPr algn="r" rtl="1"/>
            <a:r>
              <a:rPr lang="fa-IR" sz="3600" dirty="0">
                <a:cs typeface="B Nazanin" panose="00000400000000000000" pitchFamily="2" charset="-78"/>
              </a:rPr>
              <a:t>مشکل شنیداری یا گفتاری</a:t>
            </a:r>
          </a:p>
          <a:p>
            <a:pPr algn="r" rtl="1"/>
            <a:r>
              <a:rPr lang="fa-IR" sz="3600" dirty="0">
                <a:cs typeface="B Nazanin" panose="00000400000000000000" pitchFamily="2" charset="-78"/>
              </a:rPr>
              <a:t>صبحت به زبان دیگر</a:t>
            </a:r>
          </a:p>
          <a:p>
            <a:pPr algn="r" rtl="1"/>
            <a:r>
              <a:rPr lang="fa-IR" sz="3600" dirty="0">
                <a:cs typeface="B Nazanin" panose="00000400000000000000" pitchFamily="2" charset="-78"/>
              </a:rPr>
              <a:t>بچه های کوچک</a:t>
            </a:r>
            <a:endParaRPr lang="en-US" sz="360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9226750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609601"/>
            <a:ext cx="7886700" cy="1325563"/>
          </a:xfrm>
        </p:spPr>
        <p:txBody>
          <a:bodyPr/>
          <a:lstStyle/>
          <a:p>
            <a:pPr algn="ctr"/>
            <a:r>
              <a:rPr lang="fa-IR" dirty="0">
                <a:solidFill>
                  <a:schemeClr val="accent1"/>
                </a:solidFill>
                <a:cs typeface="B Titr" panose="00000700000000000000" pitchFamily="2" charset="-78"/>
              </a:rPr>
              <a:t>بیماران با ترومای نافذ</a:t>
            </a:r>
            <a:endParaRPr lang="en-US" dirty="0">
              <a:solidFill>
                <a:schemeClr val="accent1"/>
              </a:solidFill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497" y="2030675"/>
            <a:ext cx="11680225" cy="4351338"/>
          </a:xfrm>
        </p:spPr>
        <p:txBody>
          <a:bodyPr>
            <a:noAutofit/>
          </a:bodyPr>
          <a:lstStyle/>
          <a:p>
            <a:pPr algn="r" rtl="1"/>
            <a:r>
              <a:rPr lang="fa-IR" sz="3600" dirty="0">
                <a:cs typeface="B Nazanin" panose="00000400000000000000" pitchFamily="2" charset="-78"/>
              </a:rPr>
              <a:t>شکستگی ستون فقرات ناپایدار در ترومای نافذ بسیار نادر است.</a:t>
            </a:r>
          </a:p>
          <a:p>
            <a:pPr algn="r" rtl="1"/>
            <a:r>
              <a:rPr lang="fa-IR" sz="3600" dirty="0">
                <a:cs typeface="B Nazanin" panose="00000400000000000000" pitchFamily="2" charset="-78"/>
              </a:rPr>
              <a:t>مدیریت شرایط تهدید کننده همیشه اولویت خواهند داشت.</a:t>
            </a:r>
          </a:p>
          <a:p>
            <a:pPr algn="r" rtl="1"/>
            <a:r>
              <a:rPr lang="fa-IR" sz="3600" dirty="0">
                <a:cs typeface="B Nazanin" panose="00000400000000000000" pitchFamily="2" charset="-78"/>
              </a:rPr>
              <a:t>برقراری راه هوایی باز و کنترل خونریزی های خارجی اولین اولویت ما هستند.</a:t>
            </a:r>
            <a:endParaRPr lang="en-US" sz="360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06904453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03389" y="259493"/>
            <a:ext cx="7886700" cy="1325563"/>
          </a:xfrm>
        </p:spPr>
        <p:txBody>
          <a:bodyPr/>
          <a:lstStyle/>
          <a:p>
            <a:pPr algn="ctr"/>
            <a:r>
              <a:rPr lang="fa-IR" dirty="0">
                <a:solidFill>
                  <a:schemeClr val="accent1"/>
                </a:solidFill>
                <a:cs typeface="B Titr" panose="00000700000000000000" pitchFamily="2" charset="-78"/>
              </a:rPr>
              <a:t>آسیب ستون فقرات</a:t>
            </a:r>
            <a:endParaRPr lang="en-US" dirty="0">
              <a:solidFill>
                <a:schemeClr val="accent1"/>
              </a:solidFill>
              <a:cs typeface="B Titr" panose="00000700000000000000" pitchFamily="2" charset="-78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2057401"/>
            <a:ext cx="2362200" cy="417508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92724" y="1881960"/>
            <a:ext cx="4800600" cy="4525963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fa-IR" sz="2400" dirty="0">
                <a:solidFill>
                  <a:prstClr val="black"/>
                </a:solidFill>
                <a:cs typeface="B Nazanin" panose="00000400000000000000" pitchFamily="2" charset="-78"/>
              </a:rPr>
              <a:t>تروما به ستون فقرات سبب موارد زیر می شود.</a:t>
            </a:r>
          </a:p>
          <a:p>
            <a:pPr marL="0" indent="0" algn="r" rtl="1">
              <a:buNone/>
            </a:pPr>
            <a:r>
              <a:rPr lang="fa-IR" sz="2400" dirty="0">
                <a:solidFill>
                  <a:prstClr val="black"/>
                </a:solidFill>
                <a:cs typeface="B Nazanin" panose="00000400000000000000" pitchFamily="2" charset="-78"/>
              </a:rPr>
              <a:t>شکستگی ستون فقرات</a:t>
            </a:r>
          </a:p>
          <a:p>
            <a:pPr marL="0" indent="0" algn="r" rtl="1">
              <a:buNone/>
            </a:pPr>
            <a:r>
              <a:rPr lang="fa-IR" sz="2400" dirty="0">
                <a:solidFill>
                  <a:prstClr val="black"/>
                </a:solidFill>
                <a:cs typeface="B Nazanin" panose="00000400000000000000" pitchFamily="2" charset="-78"/>
              </a:rPr>
              <a:t>آسیب نخاعی</a:t>
            </a:r>
          </a:p>
          <a:p>
            <a:pPr marL="0" indent="0" algn="r" rtl="1">
              <a:buNone/>
            </a:pPr>
            <a:r>
              <a:rPr lang="fa-IR" sz="2400" dirty="0">
                <a:solidFill>
                  <a:prstClr val="black"/>
                </a:solidFill>
                <a:cs typeface="B Nazanin" panose="00000400000000000000" pitchFamily="2" charset="-78"/>
              </a:rPr>
              <a:t>هردو </a:t>
            </a:r>
          </a:p>
          <a:p>
            <a:pPr marL="0" indent="0" algn="r" rtl="1">
              <a:buNone/>
            </a:pPr>
            <a:r>
              <a:rPr lang="fa-IR" sz="2400" dirty="0">
                <a:solidFill>
                  <a:prstClr val="black"/>
                </a:solidFill>
                <a:cs typeface="B Nazanin" panose="00000400000000000000" pitchFamily="2" charset="-78"/>
              </a:rPr>
              <a:t>قطع کامل نخاع</a:t>
            </a:r>
          </a:p>
          <a:p>
            <a:pPr marL="0" indent="0" algn="r" rtl="1">
              <a:buNone/>
            </a:pPr>
            <a:r>
              <a:rPr lang="fa-IR" sz="2400" dirty="0">
                <a:solidFill>
                  <a:prstClr val="black"/>
                </a:solidFill>
                <a:cs typeface="B Nazanin" panose="00000400000000000000" pitchFamily="2" charset="-78"/>
              </a:rPr>
              <a:t>سندرم های ناقص:</a:t>
            </a:r>
          </a:p>
          <a:p>
            <a:pPr lvl="0" algn="r" rtl="1"/>
            <a:r>
              <a:rPr lang="en-US" sz="2400" dirty="0">
                <a:solidFill>
                  <a:prstClr val="black"/>
                </a:solidFill>
                <a:cs typeface="B Nazanin" panose="00000400000000000000" pitchFamily="2" charset="-78"/>
              </a:rPr>
              <a:t>Brown–</a:t>
            </a:r>
            <a:r>
              <a:rPr lang="en-US" sz="2400" dirty="0" err="1">
                <a:solidFill>
                  <a:prstClr val="black"/>
                </a:solidFill>
                <a:cs typeface="B Nazanin" panose="00000400000000000000" pitchFamily="2" charset="-78"/>
              </a:rPr>
              <a:t>Séquard</a:t>
            </a:r>
            <a:endParaRPr lang="fa-IR" sz="2400" dirty="0">
              <a:solidFill>
                <a:prstClr val="black"/>
              </a:solidFill>
              <a:cs typeface="B Nazanin" panose="00000400000000000000" pitchFamily="2" charset="-78"/>
            </a:endParaRPr>
          </a:p>
          <a:p>
            <a:pPr lvl="0" algn="r" rtl="1"/>
            <a:r>
              <a:rPr lang="fa-IR" sz="2400" dirty="0">
                <a:solidFill>
                  <a:prstClr val="black"/>
                </a:solidFill>
                <a:cs typeface="B Nazanin" panose="00000400000000000000" pitchFamily="2" charset="-78"/>
              </a:rPr>
              <a:t>طناب قدامی</a:t>
            </a:r>
          </a:p>
          <a:p>
            <a:pPr lvl="0" algn="r" rtl="1"/>
            <a:r>
              <a:rPr lang="fa-IR" sz="2400" dirty="0">
                <a:solidFill>
                  <a:prstClr val="black"/>
                </a:solidFill>
                <a:cs typeface="B Nazanin" panose="00000400000000000000" pitchFamily="2" charset="-78"/>
              </a:rPr>
              <a:t>طناب مرکزی</a:t>
            </a:r>
          </a:p>
          <a:p>
            <a:pPr marL="0" indent="0" algn="r" rtl="1">
              <a:buNone/>
            </a:pPr>
            <a:endParaRPr lang="fa-IR" sz="2400" dirty="0">
              <a:solidFill>
                <a:prstClr val="black"/>
              </a:solidFill>
              <a:cs typeface="B Nazanin" panose="00000400000000000000" pitchFamily="2" charset="-78"/>
            </a:endParaRP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103024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158579"/>
            <a:ext cx="7886700" cy="1325563"/>
          </a:xfrm>
        </p:spPr>
        <p:txBody>
          <a:bodyPr/>
          <a:lstStyle/>
          <a:p>
            <a:pPr algn="ctr"/>
            <a:r>
              <a:rPr lang="fa-IR" dirty="0">
                <a:solidFill>
                  <a:schemeClr val="accent1"/>
                </a:solidFill>
                <a:cs typeface="B Titr" panose="00000700000000000000" pitchFamily="2" charset="-78"/>
              </a:rPr>
              <a:t>یافته های بالینی آسیب طناب نخاعی</a:t>
            </a:r>
            <a:endParaRPr lang="en-US" dirty="0">
              <a:solidFill>
                <a:schemeClr val="accent1"/>
              </a:solidFill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19616" y="1644569"/>
            <a:ext cx="7886700" cy="4351338"/>
          </a:xfrm>
        </p:spPr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fa-I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سیستم حرکتی</a:t>
            </a:r>
          </a:p>
          <a:p>
            <a:pPr algn="r" rtl="1"/>
            <a:r>
              <a:rPr lang="fa-IR" sz="2400" dirty="0">
                <a:cs typeface="B Nazanin" panose="00000400000000000000" pitchFamily="2" charset="-78"/>
              </a:rPr>
              <a:t>ضعف عضلانی</a:t>
            </a:r>
          </a:p>
          <a:p>
            <a:pPr algn="r" rtl="1"/>
            <a:r>
              <a:rPr lang="fa-IR" sz="2400" dirty="0">
                <a:cs typeface="B Nazanin" panose="00000400000000000000" pitchFamily="2" charset="-78"/>
              </a:rPr>
              <a:t>فلج عضلات</a:t>
            </a:r>
          </a:p>
          <a:p>
            <a:pPr marL="0" indent="0" algn="r" rtl="1">
              <a:buNone/>
            </a:pPr>
            <a:r>
              <a:rPr lang="fa-I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سیستم حسی</a:t>
            </a:r>
          </a:p>
          <a:p>
            <a:pPr algn="r" rtl="1"/>
            <a:r>
              <a:rPr lang="fa-IR" sz="2400" dirty="0">
                <a:cs typeface="B Nazanin" panose="00000400000000000000" pitchFamily="2" charset="-78"/>
              </a:rPr>
              <a:t>درد</a:t>
            </a:r>
          </a:p>
          <a:p>
            <a:pPr algn="r" rtl="1"/>
            <a:r>
              <a:rPr lang="fa-IR" sz="2400" dirty="0">
                <a:cs typeface="B Nazanin" panose="00000400000000000000" pitchFamily="2" charset="-78"/>
              </a:rPr>
              <a:t>پارستزی (بی حسی)</a:t>
            </a:r>
          </a:p>
          <a:p>
            <a:pPr algn="r" rtl="1"/>
            <a:r>
              <a:rPr lang="fa-IR" sz="2400" dirty="0">
                <a:cs typeface="B Nazanin" panose="00000400000000000000" pitchFamily="2" charset="-78"/>
              </a:rPr>
              <a:t>از دست دادن حس</a:t>
            </a:r>
          </a:p>
          <a:p>
            <a:pPr marL="0" indent="0" algn="r" rtl="1">
              <a:buNone/>
            </a:pPr>
            <a:r>
              <a:rPr lang="fa-IR" sz="2400" dirty="0">
                <a:cs typeface="B Nazanin" panose="00000400000000000000" pitchFamily="2" charset="-78"/>
              </a:rPr>
              <a:t>***وسعت و محل از دست دادن حس و حرکت، به محل و سطح آسیب بستگی دارد.</a:t>
            </a:r>
            <a:endParaRPr lang="en-US" sz="240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83305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181234"/>
            <a:ext cx="7886700" cy="1325563"/>
          </a:xfrm>
        </p:spPr>
        <p:txBody>
          <a:bodyPr/>
          <a:lstStyle/>
          <a:p>
            <a:pPr algn="ctr"/>
            <a:r>
              <a:rPr lang="fa-IR" dirty="0">
                <a:solidFill>
                  <a:schemeClr val="accent1"/>
                </a:solidFill>
                <a:cs typeface="B Titr" panose="00000700000000000000" pitchFamily="2" charset="-78"/>
              </a:rPr>
              <a:t>یافته های بالینی آسیب طناب نخاعی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fa-I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آسیب های گردن به بالا: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فلج دیافراگم و عضلات بین دنده ای که باعث از دست دادن توانایی تنفس در بیمار می شود.</a:t>
            </a:r>
          </a:p>
          <a:p>
            <a:pPr marL="0" indent="0" algn="r" rtl="1">
              <a:buNone/>
            </a:pPr>
            <a:r>
              <a:rPr lang="fa-I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آسیب های گردن به پایین: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دیافراگم هنوز عمل می کند.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تنها فلج عضلات بین دنده ای</a:t>
            </a:r>
            <a:endParaRPr lang="en-US" sz="320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94206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62665" y="234780"/>
            <a:ext cx="7886700" cy="1325563"/>
          </a:xfrm>
        </p:spPr>
        <p:txBody>
          <a:bodyPr/>
          <a:lstStyle/>
          <a:p>
            <a:pPr algn="ctr"/>
            <a:r>
              <a:rPr lang="fa-IR" dirty="0">
                <a:solidFill>
                  <a:schemeClr val="accent1"/>
                </a:solidFill>
                <a:cs typeface="B Titr" panose="00000700000000000000" pitchFamily="2" charset="-78"/>
              </a:rPr>
              <a:t>یافته های بالینی آسیب طناب نخاعی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3124" y="1717589"/>
            <a:ext cx="10842025" cy="4351338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fa-IR" b="1" dirty="0">
                <a:cs typeface="B Nazanin" panose="00000400000000000000" pitchFamily="2" charset="-78"/>
              </a:rPr>
              <a:t>آسیب نخاعی می تواند سبب شوک نوروژیک شود. که یک پدیده همودینامیک می باشد.</a:t>
            </a:r>
          </a:p>
          <a:p>
            <a:pPr marL="0" indent="0" algn="r" rtl="1">
              <a:buNone/>
            </a:pPr>
            <a:r>
              <a:rPr lang="fa-IR" b="1" dirty="0">
                <a:cs typeface="B Nazanin" panose="00000400000000000000" pitchFamily="2" charset="-78"/>
              </a:rPr>
              <a:t>آسیب گردن یا ستون فقرات سینه ای با بالا ممکن است با اختلال در سیستم عصبی سمپاتیک  باعث:</a:t>
            </a:r>
          </a:p>
          <a:p>
            <a:pPr algn="r" rtl="1"/>
            <a:r>
              <a:rPr lang="fa-IR" b="1" dirty="0">
                <a:cs typeface="B Nazanin" panose="00000400000000000000" pitchFamily="2" charset="-78"/>
              </a:rPr>
              <a:t> افت فشارخون</a:t>
            </a:r>
          </a:p>
          <a:p>
            <a:pPr algn="r" rtl="1"/>
            <a:r>
              <a:rPr lang="fa-IR" b="1" dirty="0">
                <a:cs typeface="B Nazanin" panose="00000400000000000000" pitchFamily="2" charset="-78"/>
              </a:rPr>
              <a:t>اتساع عروق</a:t>
            </a:r>
          </a:p>
          <a:p>
            <a:pPr algn="r" rtl="1"/>
            <a:r>
              <a:rPr lang="fa-IR" b="1" dirty="0">
                <a:cs typeface="B Nazanin" panose="00000400000000000000" pitchFamily="2" charset="-78"/>
              </a:rPr>
              <a:t>برادی کاردی</a:t>
            </a:r>
          </a:p>
          <a:p>
            <a:pPr algn="r" rtl="1"/>
            <a:r>
              <a:rPr lang="fa-IR" b="1" dirty="0">
                <a:cs typeface="B Nazanin" panose="00000400000000000000" pitchFamily="2" charset="-78"/>
              </a:rPr>
              <a:t>پوست گرم و خشک </a:t>
            </a:r>
          </a:p>
          <a:p>
            <a:pPr marL="0" indent="0" algn="r" rtl="1">
              <a:buNone/>
            </a:pPr>
            <a:r>
              <a:rPr lang="fa-IR" b="1" dirty="0">
                <a:cs typeface="B Nazanin" panose="00000400000000000000" pitchFamily="2" charset="-78"/>
              </a:rPr>
              <a:t>***همیشه محتمل ترین علت شوک در بیماران ترومایی خونریزی می باشد که بایستی قبل از شوک نوروژیک در نظر گرفت و مدیریت کرد.</a:t>
            </a:r>
            <a:endParaRPr lang="en-US" b="1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37575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9570" y="266777"/>
            <a:ext cx="2743200" cy="571500"/>
          </a:xfrm>
          <a:solidFill>
            <a:srgbClr val="F5777A"/>
          </a:solidFill>
          <a:ln>
            <a:solidFill>
              <a:srgbClr val="FFFF00"/>
            </a:solidFill>
          </a:ln>
        </p:spPr>
        <p:txBody>
          <a:bodyPr>
            <a:noAutofit/>
          </a:bodyPr>
          <a:lstStyle/>
          <a:p>
            <a:r>
              <a:rPr lang="fa-IR" sz="3200" dirty="0">
                <a:cs typeface="B Titr" panose="00000700000000000000" pitchFamily="2" charset="-78"/>
              </a:rPr>
              <a:t>شوک هیپوولمیک</a:t>
            </a:r>
            <a:endParaRPr lang="en-US" sz="3200" dirty="0">
              <a:cs typeface="B Titr" panose="00000700000000000000" pitchFamily="2" charset="-78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73884051"/>
              </p:ext>
            </p:extLst>
          </p:nvPr>
        </p:nvGraphicFramePr>
        <p:xfrm>
          <a:off x="2018270" y="1211444"/>
          <a:ext cx="8305800" cy="514019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5335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843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4582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116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66116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340040">
                <a:tc gridSpan="5">
                  <a:txBody>
                    <a:bodyPr/>
                    <a:lstStyle/>
                    <a:p>
                      <a:pPr algn="ctr"/>
                      <a:r>
                        <a:rPr lang="fa-IR" sz="1800" b="1" dirty="0">
                          <a:cs typeface="B Titr" panose="00000700000000000000" pitchFamily="2" charset="-78"/>
                        </a:rPr>
                        <a:t>تقسیم بندی شوک هموراژیک</a:t>
                      </a:r>
                      <a:endParaRPr lang="en-US" sz="1800" b="1" dirty="0">
                        <a:cs typeface="B Titr" panose="00000700000000000000" pitchFamily="2" charset="-78"/>
                      </a:endParaRPr>
                    </a:p>
                  </a:txBody>
                  <a:tcPr>
                    <a:solidFill>
                      <a:srgbClr val="F5777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40040">
                <a:tc>
                  <a:txBody>
                    <a:bodyPr/>
                    <a:lstStyle/>
                    <a:p>
                      <a:pPr algn="ctr"/>
                      <a:endParaRPr lang="en-US" sz="1800" b="1" dirty="0">
                        <a:cs typeface="B Nazanin" panose="00000400000000000000" pitchFamily="2" charset="-78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800" b="1" dirty="0"/>
                        <a:t>کلاس 1</a:t>
                      </a:r>
                      <a:endParaRPr lang="en-US" sz="1800" b="1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800" b="1" dirty="0"/>
                        <a:t>کلاس 2</a:t>
                      </a:r>
                      <a:endParaRPr lang="en-US" sz="1800" b="1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800" b="1" dirty="0"/>
                        <a:t>کلاس 3</a:t>
                      </a:r>
                      <a:endParaRPr lang="en-US" sz="1800" b="1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800" b="1" dirty="0"/>
                        <a:t>کلاس 4</a:t>
                      </a:r>
                      <a:endParaRPr lang="en-US" sz="1800" b="1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42617">
                <a:tc>
                  <a:txBody>
                    <a:bodyPr/>
                    <a:lstStyle/>
                    <a:p>
                      <a:pPr algn="ctr"/>
                      <a:r>
                        <a:rPr lang="fa-IR" sz="1800" b="1" dirty="0"/>
                        <a:t>مقدار خون از دست رفته</a:t>
                      </a:r>
                      <a:endParaRPr lang="en-US" sz="1800" b="1" dirty="0">
                        <a:cs typeface="B Nazanin" panose="00000400000000000000" pitchFamily="2" charset="-78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ym typeface="Symbol"/>
                        </a:rPr>
                        <a:t>&lt;</a:t>
                      </a:r>
                      <a:r>
                        <a:rPr lang="fa-IR" sz="1800" b="1" dirty="0">
                          <a:sym typeface="Symbol"/>
                        </a:rPr>
                        <a:t>750</a:t>
                      </a:r>
                      <a:endParaRPr lang="en-US" sz="1800" b="1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800" b="1" dirty="0"/>
                        <a:t>750-1500</a:t>
                      </a:r>
                      <a:r>
                        <a:rPr lang="en-US" sz="1800" b="1" baseline="0" dirty="0"/>
                        <a:t> </a:t>
                      </a:r>
                      <a:endParaRPr lang="en-US" sz="1800" b="1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800" b="1" dirty="0"/>
                        <a:t>1500-2000</a:t>
                      </a:r>
                      <a:endParaRPr lang="en-US" sz="1800" b="1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ym typeface="Symbol"/>
                        </a:rPr>
                        <a:t></a:t>
                      </a:r>
                      <a:r>
                        <a:rPr lang="fa-IR" sz="1800" b="1" dirty="0">
                          <a:sym typeface="Symbol"/>
                        </a:rPr>
                        <a:t>2000</a:t>
                      </a:r>
                      <a:endParaRPr lang="en-US" sz="1800" b="1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42617">
                <a:tc>
                  <a:txBody>
                    <a:bodyPr/>
                    <a:lstStyle/>
                    <a:p>
                      <a:pPr algn="ctr"/>
                      <a:r>
                        <a:rPr lang="fa-IR" sz="1800" b="1" dirty="0"/>
                        <a:t>حجم خون از دست رفته</a:t>
                      </a:r>
                      <a:endParaRPr lang="en-US" sz="1800" b="1" dirty="0">
                        <a:cs typeface="B Nazanin" panose="00000400000000000000" pitchFamily="2" charset="-78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ym typeface="Symbol"/>
                        </a:rPr>
                        <a:t>&lt;</a:t>
                      </a:r>
                      <a:r>
                        <a:rPr lang="fa-IR" sz="1800" b="1" dirty="0">
                          <a:sym typeface="Symbol"/>
                        </a:rPr>
                        <a:t>15%</a:t>
                      </a:r>
                      <a:endParaRPr lang="en-US" sz="1800" b="1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800" b="1" dirty="0"/>
                        <a:t>15-30%</a:t>
                      </a:r>
                      <a:endParaRPr lang="en-US" sz="1800" b="1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800" b="1" dirty="0"/>
                        <a:t>30-40%</a:t>
                      </a:r>
                      <a:endParaRPr lang="en-US" sz="1800" b="1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ym typeface="Symbol"/>
                        </a:rPr>
                        <a:t></a:t>
                      </a:r>
                      <a:r>
                        <a:rPr lang="fa-IR" sz="1800" b="1" dirty="0">
                          <a:sym typeface="Symbol"/>
                        </a:rPr>
                        <a:t>40%</a:t>
                      </a:r>
                      <a:endParaRPr lang="en-US" sz="1800" b="1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40040">
                <a:tc>
                  <a:txBody>
                    <a:bodyPr/>
                    <a:lstStyle/>
                    <a:p>
                      <a:pPr algn="ctr"/>
                      <a:r>
                        <a:rPr lang="fa-IR" sz="1800" b="1" dirty="0"/>
                        <a:t>نبض</a:t>
                      </a:r>
                      <a:endParaRPr lang="en-US" sz="1800" b="1" dirty="0">
                        <a:cs typeface="B Nazanin" panose="00000400000000000000" pitchFamily="2" charset="-78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&lt;</a:t>
                      </a:r>
                      <a:r>
                        <a:rPr lang="fa-IR" sz="1800" b="1" dirty="0"/>
                        <a:t>100</a:t>
                      </a:r>
                      <a:endParaRPr lang="en-US" sz="1800" b="1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800" b="1" dirty="0"/>
                        <a:t>100-120</a:t>
                      </a:r>
                      <a:endParaRPr lang="en-US" sz="1800" b="1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800" b="1" dirty="0"/>
                        <a:t>120-140</a:t>
                      </a:r>
                      <a:endParaRPr lang="en-US" sz="1800" b="1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ym typeface="Symbol"/>
                        </a:rPr>
                        <a:t></a:t>
                      </a:r>
                      <a:r>
                        <a:rPr lang="fa-IR" sz="1800" b="1" dirty="0">
                          <a:sym typeface="Symbol"/>
                        </a:rPr>
                        <a:t>140</a:t>
                      </a:r>
                      <a:endParaRPr lang="en-US" sz="1800" b="1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40040">
                <a:tc>
                  <a:txBody>
                    <a:bodyPr/>
                    <a:lstStyle/>
                    <a:p>
                      <a:pPr algn="ctr"/>
                      <a:r>
                        <a:rPr lang="fa-IR" sz="1800" b="1" dirty="0"/>
                        <a:t>فشارخون</a:t>
                      </a:r>
                      <a:endParaRPr lang="en-US" sz="1800" b="1" dirty="0">
                        <a:cs typeface="B Nazanin" panose="00000400000000000000" pitchFamily="2" charset="-78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800" b="1" dirty="0">
                          <a:solidFill>
                            <a:srgbClr val="00B050"/>
                          </a:solidFill>
                        </a:rPr>
                        <a:t>نرمال</a:t>
                      </a:r>
                      <a:endParaRPr lang="en-US" sz="1800" b="1" dirty="0">
                        <a:solidFill>
                          <a:srgbClr val="00B050"/>
                        </a:solidFill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800" b="1" dirty="0">
                          <a:solidFill>
                            <a:srgbClr val="00B050"/>
                          </a:solidFill>
                        </a:rPr>
                        <a:t>نرمال</a:t>
                      </a:r>
                      <a:endParaRPr lang="en-US" sz="1800" b="1" dirty="0">
                        <a:solidFill>
                          <a:srgbClr val="00B050"/>
                        </a:solidFill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800" b="1" dirty="0"/>
                        <a:t>کاهش</a:t>
                      </a:r>
                      <a:endParaRPr lang="en-US" sz="1800" b="1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800" b="1" dirty="0"/>
                        <a:t>کاهش</a:t>
                      </a:r>
                      <a:endParaRPr lang="en-US" sz="1800" b="1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42617">
                <a:tc>
                  <a:txBody>
                    <a:bodyPr/>
                    <a:lstStyle/>
                    <a:p>
                      <a:pPr algn="ctr"/>
                      <a:r>
                        <a:rPr lang="fa-IR" sz="1800" b="1" dirty="0"/>
                        <a:t>فشار نبض</a:t>
                      </a:r>
                      <a:endParaRPr lang="en-US" sz="1800" b="1" dirty="0">
                        <a:cs typeface="B Nazanin" panose="00000400000000000000" pitchFamily="2" charset="-78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800" b="1" dirty="0"/>
                        <a:t>نرمال/افزایش</a:t>
                      </a:r>
                      <a:endParaRPr lang="en-US" sz="1800" b="1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800" b="1" dirty="0"/>
                        <a:t>کاهش</a:t>
                      </a:r>
                      <a:endParaRPr lang="en-US" sz="1800" b="1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800" b="1" dirty="0"/>
                        <a:t>کاهش</a:t>
                      </a:r>
                      <a:endParaRPr lang="en-US" sz="1800" b="1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800" b="1" dirty="0"/>
                        <a:t>کاهش</a:t>
                      </a:r>
                      <a:endParaRPr lang="en-US" sz="1800" b="1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40040">
                <a:tc>
                  <a:txBody>
                    <a:bodyPr/>
                    <a:lstStyle/>
                    <a:p>
                      <a:pPr algn="ctr"/>
                      <a:r>
                        <a:rPr lang="fa-IR" sz="1800" b="1" dirty="0"/>
                        <a:t>تنفس</a:t>
                      </a:r>
                      <a:endParaRPr lang="en-US" sz="1800" b="1" dirty="0">
                        <a:cs typeface="B Nazanin" panose="00000400000000000000" pitchFamily="2" charset="-78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800" b="1" dirty="0"/>
                        <a:t>14-20</a:t>
                      </a:r>
                      <a:endParaRPr lang="en-US" sz="1800" b="1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800" b="1" dirty="0"/>
                        <a:t>20-30</a:t>
                      </a:r>
                      <a:endParaRPr lang="en-US" sz="1800" b="1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800" b="1" dirty="0"/>
                        <a:t>30-40</a:t>
                      </a:r>
                      <a:endParaRPr lang="en-US" sz="1800" b="1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800" b="1" dirty="0">
                          <a:sym typeface="Symbol"/>
                        </a:rPr>
                        <a:t>35</a:t>
                      </a:r>
                      <a:endParaRPr lang="en-US" sz="1800" b="1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40040">
                <a:tc>
                  <a:txBody>
                    <a:bodyPr/>
                    <a:lstStyle/>
                    <a:p>
                      <a:pPr algn="ctr"/>
                      <a:r>
                        <a:rPr lang="fa-IR" sz="1800" b="1" dirty="0"/>
                        <a:t>برون ده ادراری</a:t>
                      </a:r>
                      <a:endParaRPr lang="en-US" sz="1800" b="1" dirty="0">
                        <a:cs typeface="B Nazanin" panose="00000400000000000000" pitchFamily="2" charset="-78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ym typeface="Symbol"/>
                        </a:rPr>
                        <a:t></a:t>
                      </a:r>
                      <a:r>
                        <a:rPr lang="fa-IR" sz="1800" b="1" dirty="0">
                          <a:sym typeface="Symbol"/>
                        </a:rPr>
                        <a:t>30</a:t>
                      </a:r>
                      <a:endParaRPr lang="en-US" sz="1800" b="1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800" b="1" dirty="0"/>
                        <a:t>20-30</a:t>
                      </a:r>
                      <a:endParaRPr lang="en-US" sz="1800" b="1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800" b="1" dirty="0"/>
                        <a:t>5-15</a:t>
                      </a:r>
                      <a:endParaRPr lang="en-US" sz="1800" b="1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800" b="1" dirty="0"/>
                        <a:t>خیلی کم</a:t>
                      </a:r>
                      <a:endParaRPr lang="en-US" sz="1800" b="1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542617">
                <a:tc>
                  <a:txBody>
                    <a:bodyPr/>
                    <a:lstStyle/>
                    <a:p>
                      <a:pPr algn="ctr"/>
                      <a:r>
                        <a:rPr lang="fa-IR" sz="1800" b="1" dirty="0"/>
                        <a:t>وضعیت ذهنی</a:t>
                      </a:r>
                      <a:endParaRPr lang="en-US" sz="1800" b="1" dirty="0">
                        <a:cs typeface="B Nazanin" panose="00000400000000000000" pitchFamily="2" charset="-78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800" b="1" dirty="0">
                          <a:solidFill>
                            <a:srgbClr val="FF0000"/>
                          </a:solidFill>
                        </a:rPr>
                        <a:t>کمی مضطرب</a:t>
                      </a:r>
                      <a:endParaRPr lang="en-US" sz="1800" b="1" dirty="0">
                        <a:solidFill>
                          <a:srgbClr val="FF0000"/>
                        </a:solidFill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800" b="1" dirty="0">
                          <a:solidFill>
                            <a:srgbClr val="FF0000"/>
                          </a:solidFill>
                        </a:rPr>
                        <a:t>مضطرب</a:t>
                      </a:r>
                      <a:endParaRPr lang="en-US" sz="1800" b="1" dirty="0">
                        <a:solidFill>
                          <a:srgbClr val="FF0000"/>
                        </a:solidFill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800" b="1" dirty="0">
                          <a:solidFill>
                            <a:srgbClr val="FF0000"/>
                          </a:solidFill>
                        </a:rPr>
                        <a:t>مضطرب/گیج</a:t>
                      </a:r>
                      <a:endParaRPr lang="en-US" sz="1800" b="1" dirty="0">
                        <a:solidFill>
                          <a:srgbClr val="FF0000"/>
                        </a:solidFill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800" b="1" dirty="0">
                          <a:solidFill>
                            <a:srgbClr val="FF0000"/>
                          </a:solidFill>
                        </a:rPr>
                        <a:t>گیج/بی</a:t>
                      </a:r>
                      <a:r>
                        <a:rPr lang="fa-IR" sz="1800" b="1" baseline="0" dirty="0">
                          <a:solidFill>
                            <a:srgbClr val="FF0000"/>
                          </a:solidFill>
                        </a:rPr>
                        <a:t> حال</a:t>
                      </a:r>
                      <a:endParaRPr lang="en-US" sz="1800" b="1" dirty="0">
                        <a:solidFill>
                          <a:srgbClr val="FF0000"/>
                        </a:solidFill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775167">
                <a:tc>
                  <a:txBody>
                    <a:bodyPr/>
                    <a:lstStyle/>
                    <a:p>
                      <a:pPr algn="ctr"/>
                      <a:r>
                        <a:rPr lang="fa-IR" sz="1800" b="1" dirty="0"/>
                        <a:t>جایگزینی</a:t>
                      </a:r>
                      <a:r>
                        <a:rPr lang="fa-IR" sz="1800" b="1" baseline="0" dirty="0"/>
                        <a:t> مایعات</a:t>
                      </a:r>
                      <a:endParaRPr lang="en-US" sz="1800" b="1" dirty="0">
                        <a:cs typeface="B Nazanin" panose="00000400000000000000" pitchFamily="2" charset="-78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800" b="1" dirty="0"/>
                        <a:t>کریستالوئید</a:t>
                      </a:r>
                      <a:endParaRPr lang="en-US" sz="1800" b="1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800" b="1" dirty="0"/>
                        <a:t>کریستالوئید</a:t>
                      </a:r>
                      <a:endParaRPr lang="en-US" sz="1800" b="1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800" b="1" dirty="0"/>
                        <a:t>کریستالوئید/خون</a:t>
                      </a:r>
                      <a:endParaRPr lang="en-US" sz="1800" b="1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800" b="1" dirty="0"/>
                        <a:t>کریستالوئید/خون</a:t>
                      </a:r>
                    </a:p>
                    <a:p>
                      <a:pPr algn="ctr"/>
                      <a:endParaRPr lang="en-US" sz="1800" b="1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6432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4081" y="549876"/>
            <a:ext cx="2286000" cy="666144"/>
          </a:xfrm>
          <a:solidFill>
            <a:schemeClr val="accent2"/>
          </a:solidFill>
        </p:spPr>
        <p:txBody>
          <a:bodyPr>
            <a:noAutofit/>
          </a:bodyPr>
          <a:lstStyle/>
          <a:p>
            <a:r>
              <a:rPr lang="fa-IR" sz="3200" u="sng" dirty="0">
                <a:solidFill>
                  <a:schemeClr val="bg1"/>
                </a:solidFill>
                <a:cs typeface="B Titr" panose="00000700000000000000" pitchFamily="2" charset="-78"/>
              </a:rPr>
              <a:t>ارزیابی بیمار</a:t>
            </a:r>
            <a:endParaRPr lang="en-US" sz="3200" u="sng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6314" y="1670221"/>
            <a:ext cx="9343767" cy="4495800"/>
          </a:xfrm>
        </p:spPr>
        <p:txBody>
          <a:bodyPr>
            <a:noAutofit/>
          </a:bodyPr>
          <a:lstStyle/>
          <a:p>
            <a:pPr lvl="0" algn="r" rtl="1"/>
            <a:r>
              <a:rPr lang="fa-IR" b="1" dirty="0">
                <a:solidFill>
                  <a:prstClr val="black"/>
                </a:solidFill>
                <a:cs typeface="B Nazanin" panose="00000400000000000000" pitchFamily="2" charset="-78"/>
              </a:rPr>
              <a:t>تعیین مکانیسم آسیب و در نظر گرفتن احتمال آسیب نخاعی</a:t>
            </a:r>
          </a:p>
          <a:p>
            <a:pPr lvl="0" algn="r" rtl="1"/>
            <a:r>
              <a:rPr lang="fa-IR" b="1" dirty="0">
                <a:solidFill>
                  <a:srgbClr val="FF0000"/>
                </a:solidFill>
                <a:cs typeface="B Nazanin" panose="00000400000000000000" pitchFamily="2" charset="-78"/>
              </a:rPr>
              <a:t>راه هوایی </a:t>
            </a:r>
            <a:r>
              <a:rPr lang="fa-IR" b="1" dirty="0">
                <a:solidFill>
                  <a:prstClr val="black"/>
                </a:solidFill>
                <a:cs typeface="B Nazanin" panose="00000400000000000000" pitchFamily="2" charset="-78"/>
              </a:rPr>
              <a:t>( باز نگه داشتن با بی حرکتی گردن وتمیز کردن آن ودر صورت نیاز در نظر گرفتن اقدامات پیشرفته)</a:t>
            </a:r>
          </a:p>
          <a:p>
            <a:pPr lvl="0" algn="r" rtl="1"/>
            <a:r>
              <a:rPr lang="fa-IR" b="1" dirty="0">
                <a:solidFill>
                  <a:srgbClr val="FF0000"/>
                </a:solidFill>
                <a:cs typeface="B Nazanin" panose="00000400000000000000" pitchFamily="2" charset="-78"/>
              </a:rPr>
              <a:t>تهویه و تنفس </a:t>
            </a:r>
            <a:r>
              <a:rPr lang="fa-IR" b="1" dirty="0">
                <a:solidFill>
                  <a:prstClr val="black"/>
                </a:solidFill>
                <a:cs typeface="B Nazanin" panose="00000400000000000000" pitchFamily="2" charset="-78"/>
              </a:rPr>
              <a:t>( ونتیلاسیون کافی) </a:t>
            </a:r>
          </a:p>
          <a:p>
            <a:pPr lvl="0" algn="r" rtl="1"/>
            <a:r>
              <a:rPr lang="fa-IR" b="1" dirty="0">
                <a:solidFill>
                  <a:prstClr val="black"/>
                </a:solidFill>
                <a:cs typeface="B Nazanin" panose="00000400000000000000" pitchFamily="2" charset="-78"/>
              </a:rPr>
              <a:t>اکسیژن رسانی (اکسیژن رسانی مناسب برای حفظ اشباع مناسب خون)</a:t>
            </a:r>
          </a:p>
          <a:p>
            <a:pPr lvl="0" algn="r" rtl="1"/>
            <a:r>
              <a:rPr lang="fa-IR" b="1" dirty="0">
                <a:solidFill>
                  <a:srgbClr val="FF0000"/>
                </a:solidFill>
                <a:cs typeface="B Nazanin" panose="00000400000000000000" pitchFamily="2" charset="-78"/>
              </a:rPr>
              <a:t>گردش خون</a:t>
            </a:r>
          </a:p>
          <a:p>
            <a:pPr lvl="0" algn="r" rtl="1"/>
            <a:r>
              <a:rPr lang="en-US" b="1" dirty="0">
                <a:solidFill>
                  <a:prstClr val="black"/>
                </a:solidFill>
                <a:cs typeface="B Nazanin" panose="00000400000000000000" pitchFamily="2" charset="-78"/>
              </a:rPr>
              <a:t>Control hemorrhage and prevent anemia:</a:t>
            </a:r>
          </a:p>
          <a:p>
            <a:pPr lvl="0" algn="r" rtl="1"/>
            <a:r>
              <a:rPr lang="en-US" b="1" dirty="0">
                <a:solidFill>
                  <a:prstClr val="black"/>
                </a:solidFill>
                <a:cs typeface="B Nazanin" panose="00000400000000000000" pitchFamily="2" charset="-78"/>
              </a:rPr>
              <a:t>			</a:t>
            </a:r>
            <a:r>
              <a:rPr lang="en-US" b="1" dirty="0">
                <a:solidFill>
                  <a:srgbClr val="FF0000"/>
                </a:solidFill>
                <a:cs typeface="B Nazanin" panose="00000400000000000000" pitchFamily="2" charset="-78"/>
              </a:rPr>
              <a:t>EVERY RBC COUNTS</a:t>
            </a:r>
          </a:p>
          <a:p>
            <a:pPr lvl="0" algn="r" rtl="1"/>
            <a:endParaRPr lang="fa-IR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Nazanin" panose="00000400000000000000" pitchFamily="2" charset="-78"/>
            </a:endParaRPr>
          </a:p>
          <a:p>
            <a:pPr lvl="0" algn="r" rtl="1"/>
            <a:endParaRPr lang="en-US" b="1" dirty="0">
              <a:solidFill>
                <a:prstClr val="black"/>
              </a:solidFill>
              <a:cs typeface="B Nazanin" panose="00000400000000000000" pitchFamily="2" charset="-78"/>
            </a:endParaRPr>
          </a:p>
          <a:p>
            <a:pPr algn="r" rtl="1"/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737098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35200" y="1405468"/>
            <a:ext cx="84582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rtl="1"/>
            <a:r>
              <a:rPr lang="fa-IR" sz="3600" b="1" dirty="0">
                <a:solidFill>
                  <a:srgbClr val="FF0000"/>
                </a:solidFill>
                <a:cs typeface="B Nazanin" panose="00000400000000000000" pitchFamily="2" charset="-78"/>
              </a:rPr>
              <a:t>ناتوانی</a:t>
            </a:r>
            <a:endParaRPr lang="en-US" sz="3600" b="1" dirty="0">
              <a:solidFill>
                <a:srgbClr val="FF0000"/>
              </a:solidFill>
              <a:cs typeface="B Nazanin" panose="00000400000000000000" pitchFamily="2" charset="-78"/>
            </a:endParaRPr>
          </a:p>
          <a:p>
            <a:pPr lvl="0" algn="r" rtl="1"/>
            <a:r>
              <a:rPr lang="en-US" sz="3600" b="1" dirty="0">
                <a:solidFill>
                  <a:prstClr val="black"/>
                </a:solidFill>
                <a:cs typeface="B Nazanin" panose="00000400000000000000" pitchFamily="2" charset="-78"/>
              </a:rPr>
              <a:t>AVPU</a:t>
            </a:r>
          </a:p>
          <a:p>
            <a:pPr lvl="0" algn="r" rtl="1"/>
            <a:r>
              <a:rPr lang="en-US" sz="3600" b="1" dirty="0">
                <a:solidFill>
                  <a:prstClr val="black"/>
                </a:solidFill>
                <a:cs typeface="B Nazanin" panose="00000400000000000000" pitchFamily="2" charset="-78"/>
              </a:rPr>
              <a:t>GCS</a:t>
            </a:r>
            <a:endParaRPr lang="fa-IR" sz="3600" b="1" dirty="0">
              <a:solidFill>
                <a:prstClr val="black"/>
              </a:solidFill>
              <a:cs typeface="B Nazanin" panose="00000400000000000000" pitchFamily="2" charset="-78"/>
            </a:endParaRPr>
          </a:p>
          <a:p>
            <a:pPr lvl="0" algn="r" rtl="1"/>
            <a:r>
              <a:rPr lang="fa-IR" sz="3600" b="1" dirty="0">
                <a:solidFill>
                  <a:prstClr val="black"/>
                </a:solidFill>
                <a:cs typeface="B Nazanin" panose="00000400000000000000" pitchFamily="2" charset="-78"/>
              </a:rPr>
              <a:t>ارزیابی حرکات متقارن </a:t>
            </a:r>
          </a:p>
          <a:p>
            <a:pPr lvl="0" algn="r" rtl="1"/>
            <a:r>
              <a:rPr lang="fa-IR" sz="3600" b="1" dirty="0">
                <a:solidFill>
                  <a:prstClr val="black"/>
                </a:solidFill>
                <a:cs typeface="B Nazanin" panose="00000400000000000000" pitchFamily="2" charset="-78"/>
              </a:rPr>
              <a:t>ارزیابی مردمک ها</a:t>
            </a:r>
          </a:p>
          <a:p>
            <a:pPr lvl="0" algn="r" rtl="1"/>
            <a:r>
              <a:rPr lang="fa-IR" sz="3600" b="1" dirty="0">
                <a:solidFill>
                  <a:prstClr val="black"/>
                </a:solidFill>
                <a:cs typeface="B Nazanin" panose="00000400000000000000" pitchFamily="2" charset="-78"/>
              </a:rPr>
              <a:t>حرکت چشم ها</a:t>
            </a:r>
          </a:p>
          <a:p>
            <a:pPr lvl="0" algn="r" rtl="1"/>
            <a:r>
              <a:rPr lang="fa-IR" sz="3600" b="1" dirty="0">
                <a:solidFill>
                  <a:prstClr val="black"/>
                </a:solidFill>
                <a:cs typeface="B Nazanin" panose="00000400000000000000" pitchFamily="2" charset="-78"/>
              </a:rPr>
              <a:t>ارزیابی عملکرد حرکتی بیمار</a:t>
            </a:r>
          </a:p>
          <a:p>
            <a:pPr lvl="0" algn="r" rtl="1"/>
            <a:r>
              <a:rPr lang="fa-IR" sz="3600" b="1" dirty="0">
                <a:solidFill>
                  <a:prstClr val="black"/>
                </a:solidFill>
                <a:cs typeface="B Nazanin" panose="00000400000000000000" pitchFamily="2" charset="-78"/>
              </a:rPr>
              <a:t>پاسخ به </a:t>
            </a:r>
            <a:r>
              <a:rPr lang="fa-IR" sz="3600" b="1" dirty="0" err="1">
                <a:solidFill>
                  <a:prstClr val="black"/>
                </a:solidFill>
                <a:cs typeface="B Nazanin" panose="00000400000000000000" pitchFamily="2" charset="-78"/>
              </a:rPr>
              <a:t>رفلکس</a:t>
            </a:r>
            <a:r>
              <a:rPr lang="fa-IR" sz="3600" b="1" dirty="0">
                <a:solidFill>
                  <a:prstClr val="black"/>
                </a:solidFill>
                <a:cs typeface="B Nazanin" panose="00000400000000000000" pitchFamily="2" charset="-78"/>
              </a:rPr>
              <a:t> ها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407400" y="476856"/>
            <a:ext cx="2286000" cy="666144"/>
          </a:xfrm>
          <a:solidFill>
            <a:schemeClr val="accent2"/>
          </a:solidFill>
        </p:spPr>
        <p:txBody>
          <a:bodyPr>
            <a:noAutofit/>
          </a:bodyPr>
          <a:lstStyle/>
          <a:p>
            <a:r>
              <a:rPr lang="fa-IR" sz="3200" u="sng" dirty="0">
                <a:solidFill>
                  <a:schemeClr val="bg1"/>
                </a:solidFill>
                <a:cs typeface="B Titr" panose="00000700000000000000" pitchFamily="2" charset="-78"/>
              </a:rPr>
              <a:t>ارزیابی بیمار</a:t>
            </a:r>
            <a:endParaRPr lang="en-US" sz="3200" u="sng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45607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23984" y="481915"/>
            <a:ext cx="7886700" cy="1325563"/>
          </a:xfrm>
        </p:spPr>
        <p:txBody>
          <a:bodyPr>
            <a:normAutofit/>
          </a:bodyPr>
          <a:lstStyle/>
          <a:p>
            <a:pPr algn="ctr" rtl="1"/>
            <a:r>
              <a:rPr lang="fa-IR" sz="3600" dirty="0">
                <a:solidFill>
                  <a:schemeClr val="accent1"/>
                </a:solidFill>
                <a:cs typeface="B Titr" panose="00000700000000000000" pitchFamily="2" charset="-78"/>
              </a:rPr>
              <a:t>مدیریت بیماران با آسیب سیستم عصبی مرکزی</a:t>
            </a:r>
            <a:endParaRPr lang="en-US" sz="3600" dirty="0">
              <a:solidFill>
                <a:schemeClr val="accent1"/>
              </a:solidFill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486" y="2218642"/>
            <a:ext cx="10912047" cy="4351338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fa-IR" dirty="0">
                <a:cs typeface="B Nazanin" panose="00000400000000000000" pitchFamily="2" charset="-78"/>
              </a:rPr>
              <a:t>هدف کلی این است برای جلوگیری و یا تشخیص و درمان آسیب های نخاعی ثانویه است:</a:t>
            </a: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هیپوکسی</a:t>
            </a: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افت فشار خون</a:t>
            </a: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خون ریزی</a:t>
            </a:r>
          </a:p>
          <a:p>
            <a:pPr marL="0" indent="0" algn="r" rtl="1">
              <a:buNone/>
            </a:pPr>
            <a:r>
              <a:rPr lang="fa-IR" dirty="0">
                <a:cs typeface="B Nazanin" panose="00000400000000000000" pitchFamily="2" charset="-78"/>
              </a:rPr>
              <a:t>***شکستگی ستون فقرات در اکثر مواردتنها در بیمارستان تشخیص داده و درمان می شود.</a:t>
            </a:r>
            <a:endParaRPr lang="en-US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67599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821893"/>
            <a:ext cx="7886700" cy="1325563"/>
          </a:xfrm>
        </p:spPr>
        <p:txBody>
          <a:bodyPr/>
          <a:lstStyle/>
          <a:p>
            <a:r>
              <a:rPr lang="fa-IR" sz="3600" dirty="0">
                <a:solidFill>
                  <a:schemeClr val="accent1"/>
                </a:solidFill>
                <a:cs typeface="B Titr" panose="00000700000000000000" pitchFamily="2" charset="-78"/>
              </a:rPr>
              <a:t>مدیریت بیماران با آسیب سیستم عصبی مرکزی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67669" y="2147456"/>
            <a:ext cx="7704667" cy="4094816"/>
          </a:xfrm>
        </p:spPr>
        <p:txBody>
          <a:bodyPr>
            <a:normAutofit fontScale="70000" lnSpcReduction="20000"/>
          </a:bodyPr>
          <a:lstStyle/>
          <a:p>
            <a:pPr algn="r" rtl="1"/>
            <a:r>
              <a:rPr lang="fa-IR" sz="3200" dirty="0">
                <a:cs typeface="B Nazanin" panose="00000400000000000000" pitchFamily="2" charset="-78"/>
              </a:rPr>
              <a:t>انجام مراحل </a:t>
            </a:r>
            <a:r>
              <a:rPr lang="en-US" sz="3200" dirty="0">
                <a:cs typeface="B Nazanin" panose="00000400000000000000" pitchFamily="2" charset="-78"/>
              </a:rPr>
              <a:t>A-B-C-D</a:t>
            </a:r>
            <a:endParaRPr lang="fa-IR" sz="3200" dirty="0">
              <a:cs typeface="B Nazanin" panose="00000400000000000000" pitchFamily="2" charset="-78"/>
            </a:endParaRP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محدودیت حرکت ستون فقرات در حین تمام مراحل ارزیابی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احیا اولیه برای جلوگیری از ادامه آسیب ثانویه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صرف حداقل زمان در صحنه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انتقال بیمار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ارزیابی مجدد</a:t>
            </a:r>
          </a:p>
          <a:p>
            <a:pPr algn="r" rtl="1"/>
            <a:r>
              <a:rPr lang="en-US" sz="4800" b="1" dirty="0">
                <a:solidFill>
                  <a:schemeClr val="accent1"/>
                </a:solidFill>
                <a:cs typeface="B Nazanin" panose="00000400000000000000" pitchFamily="2" charset="-78"/>
              </a:rPr>
              <a:t>DO NO MORE HARM  </a:t>
            </a:r>
            <a:r>
              <a:rPr lang="fa-IR" sz="4800" b="1" dirty="0">
                <a:solidFill>
                  <a:schemeClr val="accent1"/>
                </a:solidFill>
                <a:cs typeface="B Nazanin" panose="00000400000000000000" pitchFamily="2" charset="-78"/>
              </a:rPr>
              <a:t>شعار فراموش نشود</a:t>
            </a:r>
            <a:r>
              <a:rPr lang="fa-IR" dirty="0">
                <a:solidFill>
                  <a:schemeClr val="accent1"/>
                </a:solidFill>
                <a:cs typeface="B Nazanin" panose="00000400000000000000" pitchFamily="2" charset="-78"/>
              </a:rPr>
              <a:t>.</a:t>
            </a:r>
          </a:p>
          <a:p>
            <a:pPr algn="r" rtl="1"/>
            <a:endParaRPr lang="fa-IR" dirty="0">
              <a:cs typeface="B Nazani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sz="4600" dirty="0">
                <a:cs typeface="B Nazanin" panose="00000400000000000000" pitchFamily="2" charset="-78"/>
              </a:rPr>
              <a:t>***استفاده از استروئیدها دیگر توصیه نمی شود.</a:t>
            </a:r>
            <a:endParaRPr lang="en-US" sz="460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00832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92643" y="358347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n-US" b="1" dirty="0"/>
              <a:t>           </a:t>
            </a:r>
            <a:r>
              <a:rPr lang="en-US" b="1" dirty="0">
                <a:solidFill>
                  <a:srgbClr val="FF0000"/>
                </a:solidFill>
              </a:rPr>
              <a:t>E</a:t>
            </a:r>
            <a:r>
              <a:rPr lang="en-US" b="1" dirty="0"/>
              <a:t> = EXPOSURE</a:t>
            </a:r>
            <a:endParaRPr lang="fa-I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3762" y="1683910"/>
            <a:ext cx="10725895" cy="4038600"/>
          </a:xfrm>
        </p:spPr>
        <p:txBody>
          <a:bodyPr>
            <a:noAutofit/>
          </a:bodyPr>
          <a:lstStyle/>
          <a:p>
            <a:pPr algn="r" rtl="1"/>
            <a:r>
              <a:rPr lang="fa-IR" sz="2400" b="1" dirty="0">
                <a:cs typeface="B Nazanin" panose="00000400000000000000" pitchFamily="2" charset="-78"/>
              </a:rPr>
              <a:t>آخرین جزء از ارزیابی اولیه می باشد</a:t>
            </a:r>
          </a:p>
          <a:p>
            <a:pPr algn="r" rtl="1"/>
            <a:r>
              <a:rPr lang="fa-IR" sz="2400" b="1" dirty="0">
                <a:cs typeface="B Nazanin" panose="00000400000000000000" pitchFamily="2" charset="-78"/>
              </a:rPr>
              <a:t>همه بخش های بدن برای یافتن آسیب های مخفی احتمالی بررسی می شود.</a:t>
            </a:r>
          </a:p>
          <a:p>
            <a:pPr algn="r" rtl="1"/>
            <a:r>
              <a:rPr lang="fa-IR" sz="2400" b="1" dirty="0">
                <a:cs typeface="B Nazanin" panose="00000400000000000000" pitchFamily="2" charset="-78"/>
              </a:rPr>
              <a:t>با در آوردن لباس بیماربطور مناسب</a:t>
            </a:r>
          </a:p>
          <a:p>
            <a:pPr algn="r" rtl="1"/>
            <a:r>
              <a:rPr lang="fa-IR" sz="2400" b="1" dirty="0">
                <a:cs typeface="B Nazanin" panose="00000400000000000000" pitchFamily="2" charset="-78"/>
              </a:rPr>
              <a:t>         </a:t>
            </a:r>
            <a:r>
              <a:rPr lang="fa-IR" sz="2400" b="1" dirty="0">
                <a:solidFill>
                  <a:srgbClr val="FF0000"/>
                </a:solidFill>
                <a:cs typeface="B Nazanin" panose="00000400000000000000" pitchFamily="2" charset="-78"/>
              </a:rPr>
              <a:t>۱- بر اساس مکانیسم آسیب </a:t>
            </a:r>
            <a:r>
              <a:rPr lang="fa-IR" sz="2400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>و</a:t>
            </a:r>
            <a:r>
              <a:rPr lang="en-US" sz="2400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> </a:t>
            </a:r>
            <a:r>
              <a:rPr lang="fa-IR" sz="2400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>شکایت </a:t>
            </a:r>
            <a:r>
              <a:rPr lang="fa-IR" sz="2400" b="1" dirty="0">
                <a:solidFill>
                  <a:srgbClr val="FF0000"/>
                </a:solidFill>
                <a:cs typeface="B Nazanin" panose="00000400000000000000" pitchFamily="2" charset="-78"/>
              </a:rPr>
              <a:t>بیمار انجام می شود.</a:t>
            </a:r>
          </a:p>
          <a:p>
            <a:pPr marL="0" indent="0" algn="r" rtl="1">
              <a:buNone/>
            </a:pPr>
            <a:r>
              <a:rPr lang="fa-IR" sz="2400" b="1" dirty="0">
                <a:solidFill>
                  <a:srgbClr val="FF0000"/>
                </a:solidFill>
                <a:cs typeface="B Nazanin" panose="00000400000000000000" pitchFamily="2" charset="-78"/>
              </a:rPr>
              <a:t>             ۲ - در موارد شک به مورد مجرمانه شواهد باید حفظ شود.</a:t>
            </a:r>
          </a:p>
          <a:p>
            <a:pPr marL="0" indent="0" algn="r" rtl="1">
              <a:buNone/>
            </a:pPr>
            <a:r>
              <a:rPr lang="fa-IR" sz="2400" b="1" dirty="0">
                <a:solidFill>
                  <a:srgbClr val="FF0000"/>
                </a:solidFill>
                <a:cs typeface="B Nazanin" panose="00000400000000000000" pitchFamily="2" charset="-78"/>
              </a:rPr>
              <a:t>             ۳- حریم شخصی بیمار حفظ ورعایت شود. </a:t>
            </a:r>
          </a:p>
          <a:p>
            <a:pPr algn="r" rtl="1"/>
            <a:r>
              <a:rPr lang="fa-IR" sz="2400" b="1" dirty="0">
                <a:cs typeface="B Nazanin" panose="00000400000000000000" pitchFamily="2" charset="-78"/>
              </a:rPr>
              <a:t>پیش گیری از هیپوترمی ضروری می باشد. </a:t>
            </a:r>
          </a:p>
          <a:p>
            <a:pPr algn="r" rtl="1"/>
            <a:r>
              <a:rPr lang="fa-IR" sz="2400" b="1" dirty="0">
                <a:cs typeface="B Nazanin" panose="00000400000000000000" pitchFamily="2" charset="-78"/>
              </a:rPr>
              <a:t>مردمک ها </a:t>
            </a:r>
            <a:r>
              <a:rPr lang="fa-IR" sz="2400" b="1" dirty="0" smtClean="0">
                <a:cs typeface="B Nazanin" panose="00000400000000000000" pitchFamily="2" charset="-78"/>
              </a:rPr>
              <a:t>و هوشیاری و حس و حرکت </a:t>
            </a:r>
            <a:r>
              <a:rPr lang="fa-IR" sz="2400" b="1" dirty="0">
                <a:cs typeface="B Nazanin" panose="00000400000000000000" pitchFamily="2" charset="-78"/>
              </a:rPr>
              <a:t>بیمار را میتوان ارزیابی و مشخص نمود.           </a:t>
            </a:r>
          </a:p>
        </p:txBody>
      </p:sp>
    </p:spTree>
    <p:extLst>
      <p:ext uri="{BB962C8B-B14F-4D97-AF65-F5344CB8AC3E}">
        <p14:creationId xmlns:p14="http://schemas.microsoft.com/office/powerpoint/2010/main" val="3045574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77400" y="611660"/>
            <a:ext cx="1143000" cy="838200"/>
          </a:xfrm>
          <a:solidFill>
            <a:srgbClr val="FF0000"/>
          </a:solidFill>
        </p:spPr>
        <p:txBody>
          <a:bodyPr>
            <a:noAutofit/>
          </a:bodyPr>
          <a:lstStyle/>
          <a:p>
            <a:r>
              <a:rPr lang="fa-IR" sz="3200" dirty="0">
                <a:solidFill>
                  <a:schemeClr val="bg1"/>
                </a:solidFill>
                <a:cs typeface="B Titr" panose="00000700000000000000" pitchFamily="2" charset="-78"/>
              </a:rPr>
              <a:t>خلاصه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4908" y="1787612"/>
            <a:ext cx="11005753" cy="4351338"/>
          </a:xfrm>
        </p:spPr>
        <p:txBody>
          <a:bodyPr>
            <a:noAutofit/>
          </a:bodyPr>
          <a:lstStyle/>
          <a:p>
            <a:pPr algn="r" rtl="1"/>
            <a:r>
              <a:rPr lang="fa-IR" sz="3200" dirty="0">
                <a:cs typeface="B Nazanin" panose="00000400000000000000" pitchFamily="2" charset="-78"/>
              </a:rPr>
              <a:t>ارزیابی بیمار نیاز به بی حرکت سازی دارد.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هنگامی که مشکوک به آسیب ستون فقرات هستید بی حرکت سازی را انجام دهید.</a:t>
            </a:r>
          </a:p>
          <a:p>
            <a:pPr lvl="0" algn="r" rtl="1"/>
            <a:r>
              <a:rPr lang="fa-IR" sz="3200" dirty="0">
                <a:solidFill>
                  <a:prstClr val="black"/>
                </a:solidFill>
                <a:cs typeface="B Nazanin" panose="00000400000000000000" pitchFamily="2" charset="-78"/>
              </a:rPr>
              <a:t>کلید درمان: به حداقل رساندن آسیب های ثانویه مغز است.</a:t>
            </a:r>
          </a:p>
          <a:p>
            <a:pPr lvl="0" algn="r" rtl="1"/>
            <a:r>
              <a:rPr lang="fa-IR" sz="3200" dirty="0">
                <a:solidFill>
                  <a:prstClr val="black"/>
                </a:solidFill>
                <a:cs typeface="B Nazanin" panose="00000400000000000000" pitchFamily="2" charset="-78"/>
              </a:rPr>
              <a:t>اجتناب از هایپرونتیلاسیون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اصلاح و جلوگیری از هیپوکسی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اصلاح و جلوگیری از افت فشار خون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انتقال بیمار به مرکز مناسب</a:t>
            </a:r>
            <a:endParaRPr lang="en-US" sz="320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19730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98606" y="1834890"/>
            <a:ext cx="9623950" cy="3332816"/>
          </a:xfrm>
        </p:spPr>
        <p:txBody>
          <a:bodyPr>
            <a:noAutofit/>
          </a:bodyPr>
          <a:lstStyle/>
          <a:p>
            <a:pPr algn="r" rtl="1"/>
            <a:r>
              <a:rPr lang="fa-IR" dirty="0">
                <a:cs typeface="B Nazanin" panose="00000400000000000000" pitchFamily="2" charset="-78"/>
              </a:rPr>
              <a:t>شناسایی مکانیسم آسیب</a:t>
            </a: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انجام ارزیابی اولیه</a:t>
            </a: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شناسایی و درمان شرایط تهدید کننده حیات</a:t>
            </a: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شوک آخرین یافته در بیماران مبتلا به </a:t>
            </a:r>
            <a:r>
              <a:rPr lang="en-US" dirty="0">
                <a:cs typeface="B Nazanin" panose="00000400000000000000" pitchFamily="2" charset="-78"/>
              </a:rPr>
              <a:t>TBI </a:t>
            </a:r>
            <a:r>
              <a:rPr lang="fa-IR" dirty="0">
                <a:cs typeface="B Nazanin" panose="00000400000000000000" pitchFamily="2" charset="-78"/>
              </a:rPr>
              <a:t>است.</a:t>
            </a: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امکان خونریزی داخلی را در نظر بگیرید.</a:t>
            </a: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مهمترین نشانه از </a:t>
            </a:r>
            <a:r>
              <a:rPr lang="en-US" dirty="0">
                <a:cs typeface="B Nazanin" panose="00000400000000000000" pitchFamily="2" charset="-78"/>
              </a:rPr>
              <a:t>TBI </a:t>
            </a:r>
            <a:r>
              <a:rPr lang="fa-IR" dirty="0">
                <a:cs typeface="B Nazanin" panose="00000400000000000000" pitchFamily="2" charset="-78"/>
              </a:rPr>
              <a:t>کاهش در وضعیت ذهنی است.</a:t>
            </a: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توجه به تغییر وضعیت بیمار و ارزیابی مجدد</a:t>
            </a:r>
          </a:p>
          <a:p>
            <a:pPr lvl="0" algn="r" rtl="1"/>
            <a:r>
              <a:rPr lang="fa-IR" dirty="0">
                <a:solidFill>
                  <a:prstClr val="black"/>
                </a:solidFill>
                <a:cs typeface="B Nazanin" panose="00000400000000000000" pitchFamily="2" charset="-78"/>
              </a:rPr>
              <a:t>در بیماران دچار آسیب نخاعی احتمال شوک نوروژنیک وجود دارد، اما شوک هموراژیک هنوز هم شایع ترین می باشد.</a:t>
            </a:r>
          </a:p>
          <a:p>
            <a:pPr algn="r" rtl="1"/>
            <a:endParaRPr lang="en-US" dirty="0">
              <a:cs typeface="B Nazanin" panose="00000400000000000000" pitchFamily="2" charset="-78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9566704" y="673443"/>
            <a:ext cx="1143000" cy="838200"/>
          </a:xfrm>
          <a:prstGeom prst="rect">
            <a:avLst/>
          </a:prstGeom>
          <a:solidFill>
            <a:srgbClr val="FF000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a-IR" dirty="0">
                <a:solidFill>
                  <a:schemeClr val="bg1"/>
                </a:solidFill>
                <a:cs typeface="B Titr" panose="00000700000000000000" pitchFamily="2" charset="-78"/>
              </a:rPr>
              <a:t>خلاصه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2157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36125" y="1460156"/>
            <a:ext cx="3505200" cy="274320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fa-IR" sz="80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anose="00000700000000000000" pitchFamily="2" charset="-78"/>
              </a:rPr>
              <a:t>ارزیابی ثانویه</a:t>
            </a:r>
            <a:endParaRPr lang="en-US" sz="80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Titr" panose="00000700000000000000" pitchFamily="2" charset="-78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068B719-7248-E149-97F4-8F233FFDB2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612" y="5003832"/>
            <a:ext cx="1820388" cy="1687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509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85987" y="551935"/>
            <a:ext cx="2065867" cy="499108"/>
          </a:xfrm>
          <a:solidFill>
            <a:srgbClr val="CE2D1A"/>
          </a:solidFill>
        </p:spPr>
        <p:txBody>
          <a:bodyPr>
            <a:noAutofit/>
          </a:bodyPr>
          <a:lstStyle/>
          <a:p>
            <a:r>
              <a:rPr lang="fa-IR" sz="2800" dirty="0">
                <a:solidFill>
                  <a:schemeClr val="bg1"/>
                </a:solidFill>
                <a:cs typeface="B Titr" panose="00000700000000000000" pitchFamily="2" charset="-78"/>
              </a:rPr>
              <a:t>ارزیابی ثانویه</a:t>
            </a:r>
            <a:endParaRPr lang="en-US" sz="2800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4909" y="1371600"/>
            <a:ext cx="10287230" cy="4876800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fa-IR" dirty="0">
                <a:cs typeface="B Nazanin" panose="00000400000000000000" pitchFamily="2" charset="-78"/>
              </a:rPr>
              <a:t>ارزیابی ثانویه ارزیابی کامل و سر تا پای بیمار است که فقط </a:t>
            </a:r>
            <a:r>
              <a:rPr lang="fa-I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پس از انجام مراحل زیر صورت می گیرد:</a:t>
            </a: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اتمام ارزیابی اولیه</a:t>
            </a: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پس از شناسایی آسیب های تهدید کننده و درمان آنها</a:t>
            </a: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آغاز احیاء</a:t>
            </a:r>
          </a:p>
          <a:p>
            <a:pPr marL="0" indent="0" algn="r" rtl="1">
              <a:buNone/>
            </a:pPr>
            <a:r>
              <a:rPr lang="fa-I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هدف از ارزیابی ثانویه:</a:t>
            </a: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تشخیص و درمان آسیب های </a:t>
            </a:r>
            <a:r>
              <a:rPr lang="fa-IR" b="1" dirty="0">
                <a:solidFill>
                  <a:srgbClr val="C00000"/>
                </a:solidFill>
                <a:cs typeface="B Nazanin" panose="00000400000000000000" pitchFamily="2" charset="-78"/>
              </a:rPr>
              <a:t>تهدید کننده زندگی </a:t>
            </a:r>
            <a:r>
              <a:rPr lang="fa-IR" dirty="0">
                <a:cs typeface="B Nazanin" panose="00000400000000000000" pitchFamily="2" charset="-78"/>
              </a:rPr>
              <a:t>که تابه حال پنهان مانده اند.</a:t>
            </a: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شناسایی و درمان آسیب های غیر تهدید کننده</a:t>
            </a:r>
            <a:endParaRPr lang="en-US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47056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56952" y="1964725"/>
            <a:ext cx="9348426" cy="4351338"/>
          </a:xfrm>
        </p:spPr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fa-IR" b="1" dirty="0">
                <a:cs typeface="B Nazanin" panose="00000400000000000000" pitchFamily="2" charset="-78"/>
              </a:rPr>
              <a:t>ارزیابی ثانویه</a:t>
            </a:r>
            <a:r>
              <a:rPr lang="fa-I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 </a:t>
            </a:r>
            <a:r>
              <a:rPr lang="fa-IR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فقط</a:t>
            </a:r>
            <a:r>
              <a:rPr lang="fa-I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 </a:t>
            </a:r>
            <a:r>
              <a:rPr lang="fa-IR" b="1" dirty="0">
                <a:cs typeface="B Nazanin" panose="00000400000000000000" pitchFamily="2" charset="-78"/>
              </a:rPr>
              <a:t>زمانی انجام می شود که شرایط و زمان مناسب باشد.</a:t>
            </a:r>
          </a:p>
          <a:p>
            <a:pPr algn="r" rtl="1"/>
            <a:endParaRPr lang="fa-IR" b="1" dirty="0">
              <a:cs typeface="B Nazanin" panose="00000400000000000000" pitchFamily="2" charset="-78"/>
            </a:endParaRPr>
          </a:p>
          <a:p>
            <a:pPr marL="0" indent="0" algn="r" rtl="1">
              <a:buNone/>
            </a:pPr>
            <a:endParaRPr lang="fa-IR" b="1" dirty="0">
              <a:cs typeface="B Nazanin" panose="00000400000000000000" pitchFamily="2" charset="-78"/>
            </a:endParaRPr>
          </a:p>
          <a:p>
            <a:pPr algn="r" rtl="1"/>
            <a:r>
              <a:rPr lang="fa-IR" b="1" dirty="0">
                <a:cs typeface="B Nazanin" panose="00000400000000000000" pitchFamily="2" charset="-78"/>
              </a:rPr>
              <a:t>تمرکز بر ارزیابی اولیه تا زمانی که آسیب های تهدید کننده زندگی با موفقیت مدیریت شوند.</a:t>
            </a:r>
          </a:p>
          <a:p>
            <a:pPr algn="r" rtl="1"/>
            <a:r>
              <a:rPr lang="fa-IR" b="1" dirty="0">
                <a:cs typeface="B Nazanin" panose="00000400000000000000" pitchFamily="2" charset="-78"/>
              </a:rPr>
              <a:t>ممکن است نیاز به تعویق انداختن ارزیابی ثانویه و بازگشت به ارزیابی اولیه، بر اساس تغییر وضعیت بیمار باشد.</a:t>
            </a:r>
          </a:p>
          <a:p>
            <a:pPr marL="0" indent="0" algn="r" rtl="1">
              <a:buNone/>
            </a:pPr>
            <a:r>
              <a:rPr lang="fa-IR" b="1" dirty="0">
                <a:solidFill>
                  <a:srgbClr val="C00000"/>
                </a:solidFill>
                <a:cs typeface="B Nazanin" panose="00000400000000000000" pitchFamily="2" charset="-78"/>
              </a:rPr>
              <a:t>***</a:t>
            </a:r>
            <a:r>
              <a:rPr lang="fa-IR" b="1" dirty="0">
                <a:cs typeface="B Nazanin" panose="00000400000000000000" pitchFamily="2" charset="-78"/>
              </a:rPr>
              <a:t>هرگز انتقال یک بیمار بحرانی را به علت تکمیل ارزیابی ثانویه به تاخیر نیندازید.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8588279" y="1066800"/>
            <a:ext cx="2065867" cy="651508"/>
          </a:xfrm>
          <a:prstGeom prst="rect">
            <a:avLst/>
          </a:prstGeom>
          <a:solidFill>
            <a:srgbClr val="CE2D1A"/>
          </a:solidFill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a-IR" dirty="0">
                <a:solidFill>
                  <a:schemeClr val="bg1"/>
                </a:solidFill>
                <a:cs typeface="B Titr" panose="00000700000000000000" pitchFamily="2" charset="-78"/>
              </a:rPr>
              <a:t>ارزیابی ثانویه</a:t>
            </a:r>
            <a:endParaRPr lang="en-US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839653" y="2895601"/>
            <a:ext cx="2814493" cy="584775"/>
          </a:xfrm>
          <a:prstGeom prst="rect">
            <a:avLst/>
          </a:prstGeom>
          <a:solidFill>
            <a:srgbClr val="FFCB06"/>
          </a:solidFill>
        </p:spPr>
        <p:txBody>
          <a:bodyPr wrap="square">
            <a:spAutoFit/>
          </a:bodyPr>
          <a:lstStyle/>
          <a:p>
            <a:pPr algn="r" rtl="1"/>
            <a:r>
              <a:rPr lang="fa-IR" sz="3200" b="1" dirty="0">
                <a:cs typeface="B Nazanin" panose="00000400000000000000" pitchFamily="2" charset="-78"/>
              </a:rPr>
              <a:t>بیماران بحرانی</a:t>
            </a:r>
          </a:p>
        </p:txBody>
      </p:sp>
    </p:spTree>
    <p:extLst>
      <p:ext uri="{BB962C8B-B14F-4D97-AF65-F5344CB8AC3E}">
        <p14:creationId xmlns:p14="http://schemas.microsoft.com/office/powerpoint/2010/main" val="2102529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97260" y="529281"/>
            <a:ext cx="2266950" cy="701674"/>
          </a:xfrm>
          <a:solidFill>
            <a:srgbClr val="F5777A"/>
          </a:solidFill>
        </p:spPr>
        <p:txBody>
          <a:bodyPr>
            <a:noAutofit/>
          </a:bodyPr>
          <a:lstStyle/>
          <a:p>
            <a:r>
              <a:rPr lang="fa-IR" sz="3200" dirty="0">
                <a:cs typeface="B Titr" panose="00000700000000000000" pitchFamily="2" charset="-78"/>
              </a:rPr>
              <a:t>شوک توزیعی</a:t>
            </a:r>
            <a:endParaRPr lang="en-US" sz="3200" dirty="0"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1915" y="1698393"/>
            <a:ext cx="10382296" cy="3938822"/>
          </a:xfrm>
        </p:spPr>
        <p:txBody>
          <a:bodyPr>
            <a:noAutofit/>
          </a:bodyPr>
          <a:lstStyle/>
          <a:p>
            <a:pPr algn="r" rtl="1"/>
            <a:r>
              <a:rPr lang="fa-IR" sz="3600" dirty="0">
                <a:cs typeface="B Nazanin" panose="00000400000000000000" pitchFamily="2" charset="-78"/>
              </a:rPr>
              <a:t>سیستم عصبی سمپاتیک باعث انقباض عروق می شود.</a:t>
            </a:r>
          </a:p>
          <a:p>
            <a:pPr algn="r" rtl="1"/>
            <a:r>
              <a:rPr lang="fa-IR" sz="3600" dirty="0">
                <a:cs typeface="B Nazanin" panose="00000400000000000000" pitchFamily="2" charset="-78"/>
              </a:rPr>
              <a:t>هنگامیکه سیستم عصبی سمپاتیک دچار مشکل شود رگ های خونی گشاد و فشارخون کاهش می یابد.</a:t>
            </a:r>
          </a:p>
          <a:p>
            <a:pPr algn="r" rtl="1"/>
            <a:r>
              <a:rPr lang="fa-IR" sz="3600" dirty="0">
                <a:cs typeface="B Nazanin" panose="00000400000000000000" pitchFamily="2" charset="-78"/>
              </a:rPr>
              <a:t>شوک نوروژنیک نتیجه تاثیر اختلال سیستم عصبی سمپاتیک بر عروق خونی است که در اثر آسیب نخاعی(رایج ترین علت) ایجاد می شود.</a:t>
            </a:r>
          </a:p>
          <a:p>
            <a:pPr marL="0" indent="0" algn="r" rtl="1">
              <a:buNone/>
            </a:pPr>
            <a:endParaRPr lang="en-US" sz="360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84576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34250" y="1143000"/>
            <a:ext cx="3333750" cy="647989"/>
          </a:xfrm>
          <a:solidFill>
            <a:srgbClr val="CE2D1A"/>
          </a:solidFill>
        </p:spPr>
        <p:txBody>
          <a:bodyPr>
            <a:noAutofit/>
          </a:bodyPr>
          <a:lstStyle/>
          <a:p>
            <a:r>
              <a:rPr lang="fa-IR" sz="3200" dirty="0">
                <a:solidFill>
                  <a:schemeClr val="bg1"/>
                </a:solidFill>
                <a:cs typeface="B Titr" panose="00000700000000000000" pitchFamily="2" charset="-78"/>
              </a:rPr>
              <a:t>اجزای ارزیابی ثانویه</a:t>
            </a:r>
            <a:endParaRPr lang="en-US" sz="3200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05450" y="1962665"/>
            <a:ext cx="5162550" cy="4351338"/>
          </a:xfrm>
        </p:spPr>
        <p:txBody>
          <a:bodyPr>
            <a:noAutofit/>
          </a:bodyPr>
          <a:lstStyle/>
          <a:p>
            <a:pPr algn="r" rtl="1"/>
            <a:r>
              <a:rPr lang="fa-IR" b="1" dirty="0">
                <a:cs typeface="B Nazanin" panose="00000400000000000000" pitchFamily="2" charset="-78"/>
              </a:rPr>
              <a:t>بررسی علائم حیاتی</a:t>
            </a:r>
          </a:p>
          <a:p>
            <a:pPr algn="r" rtl="1"/>
            <a:r>
              <a:rPr lang="fa-IR" b="1" dirty="0">
                <a:cs typeface="B Nazanin" panose="00000400000000000000" pitchFamily="2" charset="-78"/>
              </a:rPr>
              <a:t>بررسی تاریخچه بیماری و سابقه پزشکی</a:t>
            </a:r>
          </a:p>
          <a:p>
            <a:pPr algn="r" rtl="1"/>
            <a:r>
              <a:rPr lang="fa-IR" b="1" dirty="0">
                <a:cs typeface="B Nazanin" panose="00000400000000000000" pitchFamily="2" charset="-78"/>
              </a:rPr>
              <a:t>معاینه سر تا پا</a:t>
            </a:r>
          </a:p>
          <a:p>
            <a:pPr algn="r" rtl="1"/>
            <a:r>
              <a:rPr lang="fa-IR" b="1" dirty="0">
                <a:cs typeface="B Nazanin" panose="00000400000000000000" pitchFamily="2" charset="-78"/>
              </a:rPr>
              <a:t>درمان</a:t>
            </a:r>
          </a:p>
          <a:p>
            <a:pPr algn="r" rtl="1"/>
            <a:r>
              <a:rPr lang="fa-IR" b="1" dirty="0">
                <a:cs typeface="B Nazanin" panose="00000400000000000000" pitchFamily="2" charset="-78"/>
              </a:rPr>
              <a:t>تصمیم گیری</a:t>
            </a:r>
          </a:p>
          <a:p>
            <a:pPr algn="r" rtl="1"/>
            <a:r>
              <a:rPr lang="fa-IR" b="1" dirty="0">
                <a:cs typeface="B Nazanin" panose="00000400000000000000" pitchFamily="2" charset="-78"/>
              </a:rPr>
              <a:t>انتقال</a:t>
            </a:r>
          </a:p>
          <a:p>
            <a:pPr algn="r" rtl="1"/>
            <a:r>
              <a:rPr lang="fa-IR" b="1" dirty="0">
                <a:cs typeface="B Nazanin" panose="00000400000000000000" pitchFamily="2" charset="-78"/>
              </a:rPr>
              <a:t>دریافت امکانات</a:t>
            </a:r>
          </a:p>
          <a:p>
            <a:pPr algn="r" rtl="1"/>
            <a:r>
              <a:rPr lang="fa-IR" b="1" dirty="0">
                <a:cs typeface="B Nazanin" panose="00000400000000000000" pitchFamily="2" charset="-78"/>
              </a:rPr>
              <a:t>ارتباط</a:t>
            </a:r>
            <a:endParaRPr lang="en-US" b="1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93332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76705" y="1066800"/>
            <a:ext cx="3105150" cy="701674"/>
          </a:xfrm>
          <a:solidFill>
            <a:srgbClr val="C92915"/>
          </a:solidFill>
        </p:spPr>
        <p:txBody>
          <a:bodyPr>
            <a:noAutofit/>
          </a:bodyPr>
          <a:lstStyle/>
          <a:p>
            <a:r>
              <a:rPr lang="fa-IR" sz="3200" dirty="0">
                <a:solidFill>
                  <a:schemeClr val="bg1"/>
                </a:solidFill>
                <a:cs typeface="B Titr" panose="00000700000000000000" pitchFamily="2" charset="-78"/>
              </a:rPr>
              <a:t>بررسی علائم حیاتی</a:t>
            </a:r>
            <a:endParaRPr lang="en-US" sz="3200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7396" y="2123303"/>
            <a:ext cx="9594460" cy="3124200"/>
          </a:xfrm>
        </p:spPr>
        <p:txBody>
          <a:bodyPr>
            <a:noAutofit/>
          </a:bodyPr>
          <a:lstStyle/>
          <a:p>
            <a:pPr algn="r" rtl="1"/>
            <a:r>
              <a:rPr lang="fa-IR" sz="4000" dirty="0">
                <a:cs typeface="B Nazanin" panose="00000400000000000000" pitchFamily="2" charset="-78"/>
              </a:rPr>
              <a:t>اولین جزء ارزیابی ثانویه است.در این مرحله علائم حیاتی از جمله نبض، تعداد تنفس و صداهای تنفسی، فشارخون، رنگ و دمای پوست مجددا ارزیابی می شوند.</a:t>
            </a:r>
          </a:p>
          <a:p>
            <a:pPr algn="r" rtl="1"/>
            <a:r>
              <a:rPr lang="fa-IR" sz="4000" dirty="0">
                <a:cs typeface="B Nazanin" panose="00000400000000000000" pitchFamily="2" charset="-78"/>
              </a:rPr>
              <a:t>تمام این ارزیابی ها یک تصویر کلی از بیمار به ما خواهند داد.</a:t>
            </a:r>
          </a:p>
          <a:p>
            <a:pPr algn="r" rtl="1"/>
            <a:endParaRPr lang="en-US" sz="400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0826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06794" y="2438401"/>
            <a:ext cx="917506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r" rtl="1">
              <a:buFont typeface="Arial" panose="020B0604020202020204" pitchFamily="34" charset="0"/>
              <a:buChar char="•"/>
            </a:pPr>
            <a:r>
              <a:rPr lang="fa-IR" sz="4000" dirty="0">
                <a:cs typeface="B Nazanin" panose="00000400000000000000" pitchFamily="2" charset="-78"/>
              </a:rPr>
              <a:t>اولین مجموعه از علائم حیاتی گرفته شده </a:t>
            </a:r>
            <a:r>
              <a:rPr lang="fa-IR" sz="4000" dirty="0" smtClean="0">
                <a:cs typeface="B Nazanin" panose="00000400000000000000" pitchFamily="2" charset="-78"/>
              </a:rPr>
              <a:t>به عنوان </a:t>
            </a:r>
            <a:r>
              <a:rPr lang="fa-IR" sz="4000" dirty="0">
                <a:cs typeface="B Nazanin" panose="00000400000000000000" pitchFamily="2" charset="-78"/>
              </a:rPr>
              <a:t>علائم پایه هر بیمار در نظر گرفته میشود.</a:t>
            </a:r>
          </a:p>
          <a:p>
            <a:pPr marL="571500" indent="-571500" algn="r" rtl="1">
              <a:buFont typeface="Arial" panose="020B0604020202020204" pitchFamily="34" charset="0"/>
              <a:buChar char="•"/>
            </a:pPr>
            <a:r>
              <a:rPr lang="fa-IR" sz="4000" dirty="0">
                <a:cs typeface="B Nazanin" panose="00000400000000000000" pitchFamily="2" charset="-78"/>
              </a:rPr>
              <a:t>هر موقع  وضعیت بیمار تغییر پیدا کرد علائم بیمار مجدد  گرفته شده و با علائم قبلی مقایسه می گردد.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576705" y="1066800"/>
            <a:ext cx="3105150" cy="701674"/>
          </a:xfrm>
          <a:solidFill>
            <a:srgbClr val="C92915"/>
          </a:solidFill>
        </p:spPr>
        <p:txBody>
          <a:bodyPr>
            <a:noAutofit/>
          </a:bodyPr>
          <a:lstStyle/>
          <a:p>
            <a:r>
              <a:rPr lang="fa-IR" sz="3200" dirty="0">
                <a:solidFill>
                  <a:schemeClr val="bg1"/>
                </a:solidFill>
                <a:cs typeface="B Titr" panose="00000700000000000000" pitchFamily="2" charset="-78"/>
              </a:rPr>
              <a:t>بررسی علائم حیاتی</a:t>
            </a:r>
            <a:endParaRPr lang="en-US" sz="3200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46880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9340722" y="1990942"/>
            <a:ext cx="1327279" cy="590117"/>
          </a:xfrm>
          <a:solidFill>
            <a:srgbClr val="4D789B"/>
          </a:solidFill>
        </p:spPr>
        <p:txBody>
          <a:bodyPr>
            <a:normAutofit/>
          </a:bodyPr>
          <a:lstStyle/>
          <a:p>
            <a:pPr lvl="0" algn="ctr" rtl="1"/>
            <a:r>
              <a:rPr lang="fa-IR" sz="3200" dirty="0">
                <a:solidFill>
                  <a:schemeClr val="bg1"/>
                </a:solidFill>
                <a:cs typeface="B Titr" panose="00000700000000000000" pitchFamily="2" charset="-78"/>
              </a:rPr>
              <a:t>نبض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>
          <a:xfrm>
            <a:off x="7895968" y="2803527"/>
            <a:ext cx="2681648" cy="3200400"/>
          </a:xfrm>
        </p:spPr>
        <p:txBody>
          <a:bodyPr>
            <a:normAutofit/>
          </a:bodyPr>
          <a:lstStyle/>
          <a:p>
            <a:pPr algn="r" rtl="1"/>
            <a:r>
              <a:rPr lang="fa-IR" sz="3600" dirty="0">
                <a:cs typeface="B Nazanin" panose="00000400000000000000" pitchFamily="2" charset="-78"/>
              </a:rPr>
              <a:t>محل</a:t>
            </a:r>
          </a:p>
          <a:p>
            <a:pPr algn="r" rtl="1"/>
            <a:r>
              <a:rPr lang="fa-IR" sz="3600" dirty="0">
                <a:cs typeface="B Nazanin" panose="00000400000000000000" pitchFamily="2" charset="-78"/>
              </a:rPr>
              <a:t>کیفیت</a:t>
            </a:r>
          </a:p>
          <a:p>
            <a:pPr algn="r" rtl="1"/>
            <a:r>
              <a:rPr lang="fa-IR" sz="3600" dirty="0">
                <a:cs typeface="B Nazanin" panose="00000400000000000000" pitchFamily="2" charset="-78"/>
              </a:rPr>
              <a:t>تعداد</a:t>
            </a:r>
          </a:p>
          <a:p>
            <a:pPr algn="r" rtl="1"/>
            <a:r>
              <a:rPr lang="fa-IR" sz="3600" dirty="0">
                <a:cs typeface="B Nazanin" panose="00000400000000000000" pitchFamily="2" charset="-78"/>
              </a:rPr>
              <a:t>ریتم</a:t>
            </a:r>
          </a:p>
          <a:p>
            <a:pPr algn="r" rtl="1"/>
            <a:endParaRPr lang="en-US" sz="3600" dirty="0">
              <a:cs typeface="B Nazanin" panose="00000400000000000000" pitchFamily="2" charset="-78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7576705" y="1066800"/>
            <a:ext cx="3105150" cy="701674"/>
          </a:xfrm>
          <a:solidFill>
            <a:srgbClr val="C92915"/>
          </a:solidFill>
        </p:spPr>
        <p:txBody>
          <a:bodyPr>
            <a:noAutofit/>
          </a:bodyPr>
          <a:lstStyle/>
          <a:p>
            <a:r>
              <a:rPr lang="fa-IR" sz="3200" dirty="0">
                <a:solidFill>
                  <a:schemeClr val="bg1"/>
                </a:solidFill>
                <a:cs typeface="B Titr" panose="00000700000000000000" pitchFamily="2" charset="-78"/>
              </a:rPr>
              <a:t>بررسی علائم حیاتی</a:t>
            </a:r>
            <a:endParaRPr lang="en-US" sz="3200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81562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sz="half" idx="2"/>
          </p:nvPr>
        </p:nvSpPr>
        <p:spPr>
          <a:xfrm>
            <a:off x="3104444" y="2158314"/>
            <a:ext cx="5572549" cy="4304507"/>
          </a:xfrm>
        </p:spPr>
        <p:txBody>
          <a:bodyPr>
            <a:noAutofit/>
          </a:bodyPr>
          <a:lstStyle/>
          <a:p>
            <a:pPr algn="r" rtl="1"/>
            <a:r>
              <a:rPr lang="fa-IR" sz="3200" b="1" dirty="0">
                <a:cs typeface="B Nazanin" panose="00000400000000000000" pitchFamily="2" charset="-78"/>
              </a:rPr>
              <a:t>تعداد تنفس</a:t>
            </a:r>
          </a:p>
          <a:p>
            <a:pPr algn="r" rtl="1"/>
            <a:r>
              <a:rPr lang="fa-IR" sz="3200" b="1" dirty="0">
                <a:cs typeface="B Nazanin" panose="00000400000000000000" pitchFamily="2" charset="-78"/>
              </a:rPr>
              <a:t>عمق </a:t>
            </a:r>
          </a:p>
          <a:p>
            <a:pPr algn="r" rtl="1"/>
            <a:r>
              <a:rPr lang="fa-IR" sz="3200" b="1" dirty="0">
                <a:cs typeface="B Nazanin" panose="00000400000000000000" pitchFamily="2" charset="-78"/>
              </a:rPr>
              <a:t>تلاش تنفسی</a:t>
            </a:r>
          </a:p>
          <a:p>
            <a:pPr algn="r" rtl="1"/>
            <a:r>
              <a:rPr lang="fa-IR" sz="3200" b="1" dirty="0" smtClean="0">
                <a:cs typeface="B Nazanin" panose="00000400000000000000" pitchFamily="2" charset="-78"/>
              </a:rPr>
              <a:t>استفاده </a:t>
            </a:r>
            <a:r>
              <a:rPr lang="fa-IR" sz="3200" b="1" dirty="0">
                <a:cs typeface="B Nazanin" panose="00000400000000000000" pitchFamily="2" charset="-78"/>
              </a:rPr>
              <a:t>از عضلات فرعی</a:t>
            </a:r>
          </a:p>
          <a:p>
            <a:pPr algn="r" rtl="1"/>
            <a:r>
              <a:rPr lang="fa-IR" sz="3200" b="1" dirty="0">
                <a:cs typeface="B Nazanin" panose="00000400000000000000" pitchFamily="2" charset="-78"/>
              </a:rPr>
              <a:t>تنفس دهانی یا تنفس بینی</a:t>
            </a:r>
          </a:p>
          <a:p>
            <a:pPr algn="r" rtl="1"/>
            <a:r>
              <a:rPr lang="fa-IR" sz="3200" b="1" dirty="0">
                <a:cs typeface="B Nazanin" panose="00000400000000000000" pitchFamily="2" charset="-78"/>
              </a:rPr>
              <a:t>صداهای تنفسی و محل آنها</a:t>
            </a:r>
            <a:endParaRPr lang="en-US" sz="3200" b="1" dirty="0">
              <a:cs typeface="B Nazanin" panose="00000400000000000000" pitchFamily="2" charset="-78"/>
            </a:endParaRPr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9340722" y="1990942"/>
            <a:ext cx="1327279" cy="590117"/>
          </a:xfrm>
          <a:solidFill>
            <a:srgbClr val="4D789B"/>
          </a:solidFill>
        </p:spPr>
        <p:txBody>
          <a:bodyPr>
            <a:normAutofit/>
          </a:bodyPr>
          <a:lstStyle/>
          <a:p>
            <a:pPr lvl="0" algn="ctr" rtl="1"/>
            <a:r>
              <a:rPr lang="fa-IR" sz="3200" dirty="0">
                <a:solidFill>
                  <a:schemeClr val="bg1"/>
                </a:solidFill>
                <a:cs typeface="B Titr" panose="00000700000000000000" pitchFamily="2" charset="-78"/>
              </a:rPr>
              <a:t>نبض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7576705" y="1066800"/>
            <a:ext cx="3105150" cy="701674"/>
          </a:xfrm>
          <a:solidFill>
            <a:srgbClr val="C92915"/>
          </a:solidFill>
        </p:spPr>
        <p:txBody>
          <a:bodyPr>
            <a:noAutofit/>
          </a:bodyPr>
          <a:lstStyle/>
          <a:p>
            <a:r>
              <a:rPr lang="fa-IR" sz="3200" dirty="0">
                <a:solidFill>
                  <a:schemeClr val="bg1"/>
                </a:solidFill>
                <a:cs typeface="B Titr" panose="00000700000000000000" pitchFamily="2" charset="-78"/>
              </a:rPr>
              <a:t>بررسی علائم حیاتی</a:t>
            </a:r>
            <a:endParaRPr lang="en-US" sz="3200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16534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11111" y="2213407"/>
            <a:ext cx="9443739" cy="3713816"/>
          </a:xfrm>
        </p:spPr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fa-IR" sz="3600" dirty="0">
                <a:cs typeface="B Nazanin" panose="00000400000000000000" pitchFamily="2" charset="-78"/>
              </a:rPr>
              <a:t>اندازه گیری فشارخون سیستول و دیاستول:</a:t>
            </a:r>
          </a:p>
          <a:p>
            <a:pPr algn="r" rtl="1"/>
            <a:r>
              <a:rPr lang="fa-IR" sz="3600" dirty="0">
                <a:cs typeface="B Nazanin" panose="00000400000000000000" pitchFamily="2" charset="-78"/>
              </a:rPr>
              <a:t>خودکار</a:t>
            </a:r>
          </a:p>
          <a:p>
            <a:pPr algn="r" rtl="1"/>
            <a:r>
              <a:rPr lang="fa-IR" sz="3600" dirty="0">
                <a:cs typeface="B Nazanin" panose="00000400000000000000" pitchFamily="2" charset="-78"/>
              </a:rPr>
              <a:t>دستی(گوش کردن/لمس)</a:t>
            </a:r>
          </a:p>
          <a:p>
            <a:pPr marL="0" indent="0" algn="r" rtl="1">
              <a:buNone/>
            </a:pPr>
            <a:r>
              <a:rPr lang="fa-IR" sz="3600" dirty="0">
                <a:solidFill>
                  <a:srgbClr val="C92915"/>
                </a:solidFill>
                <a:cs typeface="B Nazanin" panose="00000400000000000000" pitchFamily="2" charset="-78"/>
              </a:rPr>
              <a:t>***</a:t>
            </a:r>
            <a:r>
              <a:rPr lang="fa-IR" sz="3600" dirty="0">
                <a:cs typeface="B Nazanin" panose="00000400000000000000" pitchFamily="2" charset="-78"/>
              </a:rPr>
              <a:t>حتی اگر دستگاه فشارخون خودکار در دسترس باشد، فشارخون اولیه بایستی دستی اندازه گیری شود، زیرا امکان خطای دستگاه های خودکار در بیماران دچار شوک وجود دارد.</a:t>
            </a:r>
          </a:p>
        </p:txBody>
      </p:sp>
      <p:sp>
        <p:nvSpPr>
          <p:cNvPr id="5" name="Text Placeholder 5"/>
          <p:cNvSpPr txBox="1">
            <a:spLocks/>
          </p:cNvSpPr>
          <p:nvPr/>
        </p:nvSpPr>
        <p:spPr>
          <a:xfrm>
            <a:off x="9026050" y="1386963"/>
            <a:ext cx="1828800" cy="590117"/>
          </a:xfrm>
          <a:prstGeom prst="rect">
            <a:avLst/>
          </a:prstGeom>
          <a:solidFill>
            <a:srgbClr val="4D789B"/>
          </a:solidFill>
        </p:spPr>
        <p:txBody>
          <a:bodyPr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fa-IR" sz="3200" dirty="0">
                <a:solidFill>
                  <a:schemeClr val="bg1"/>
                </a:solidFill>
                <a:cs typeface="B Titr" panose="00000700000000000000" pitchFamily="2" charset="-78"/>
              </a:rPr>
              <a:t>فشار خون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7749700" y="448962"/>
            <a:ext cx="3105150" cy="701674"/>
          </a:xfrm>
          <a:solidFill>
            <a:srgbClr val="C92915"/>
          </a:solidFill>
        </p:spPr>
        <p:txBody>
          <a:bodyPr>
            <a:noAutofit/>
          </a:bodyPr>
          <a:lstStyle/>
          <a:p>
            <a:r>
              <a:rPr lang="fa-IR" sz="3200" dirty="0">
                <a:solidFill>
                  <a:schemeClr val="bg1"/>
                </a:solidFill>
                <a:cs typeface="B Titr" panose="00000700000000000000" pitchFamily="2" charset="-78"/>
              </a:rPr>
              <a:t>بررسی علائم حیاتی</a:t>
            </a:r>
            <a:endParaRPr lang="en-US" sz="3200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57574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9089" y="2599819"/>
            <a:ext cx="10657489" cy="3517202"/>
          </a:xfrm>
        </p:spPr>
        <p:txBody>
          <a:bodyPr>
            <a:noAutofit/>
          </a:bodyPr>
          <a:lstStyle/>
          <a:p>
            <a:pPr algn="r" rtl="1"/>
            <a:r>
              <a:rPr lang="fa-IR" sz="3200" dirty="0">
                <a:cs typeface="B Nazanin" panose="00000400000000000000" pitchFamily="2" charset="-78"/>
              </a:rPr>
              <a:t>رنگ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حرارت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رطوبت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پر شدن مجدد </a:t>
            </a:r>
            <a:r>
              <a:rPr lang="fa-IR" sz="3200" dirty="0" smtClean="0">
                <a:cs typeface="B Nazanin" panose="00000400000000000000" pitchFamily="2" charset="-78"/>
              </a:rPr>
              <a:t>مویرگی (</a:t>
            </a:r>
            <a:r>
              <a:rPr lang="fa-IR" sz="3200" dirty="0">
                <a:cs typeface="B Nazanin" panose="00000400000000000000" pitchFamily="2" charset="-78"/>
              </a:rPr>
              <a:t>بیشتر در کودکان کمک کننده است)</a:t>
            </a:r>
          </a:p>
          <a:p>
            <a:pPr marL="0" indent="0" algn="r" rtl="1">
              <a:buNone/>
            </a:pPr>
            <a:r>
              <a:rPr lang="fa-IR" sz="3200" dirty="0">
                <a:cs typeface="B Nazanin" panose="00000400000000000000" pitchFamily="2" charset="-78"/>
              </a:rPr>
              <a:t>*سن بیمار و بیماری های زمینه ای و محیط اطراف ممکن است روی پوست تاثیر گذارند.</a:t>
            </a:r>
          </a:p>
        </p:txBody>
      </p:sp>
      <p:sp>
        <p:nvSpPr>
          <p:cNvPr id="5" name="Text Placeholder 5"/>
          <p:cNvSpPr txBox="1">
            <a:spLocks/>
          </p:cNvSpPr>
          <p:nvPr/>
        </p:nvSpPr>
        <p:spPr>
          <a:xfrm>
            <a:off x="9340722" y="1990942"/>
            <a:ext cx="1327279" cy="590117"/>
          </a:xfrm>
          <a:prstGeom prst="rect">
            <a:avLst/>
          </a:prstGeom>
          <a:solidFill>
            <a:srgbClr val="4D789B"/>
          </a:solidFill>
        </p:spPr>
        <p:txBody>
          <a:bodyPr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fa-IR" sz="3200" dirty="0">
                <a:solidFill>
                  <a:schemeClr val="bg1"/>
                </a:solidFill>
                <a:cs typeface="B Titr" panose="00000700000000000000" pitchFamily="2" charset="-78"/>
              </a:rPr>
              <a:t>پوست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7576705" y="1066800"/>
            <a:ext cx="3105150" cy="701674"/>
          </a:xfrm>
          <a:prstGeom prst="rect">
            <a:avLst/>
          </a:prstGeom>
          <a:solidFill>
            <a:srgbClr val="C92915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a-IR">
                <a:solidFill>
                  <a:schemeClr val="bg1"/>
                </a:solidFill>
                <a:cs typeface="B Titr" panose="00000700000000000000" pitchFamily="2" charset="-78"/>
              </a:rPr>
              <a:t>بررسی علائم حیاتی</a:t>
            </a:r>
            <a:endParaRPr lang="en-US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420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0" y="1295400"/>
            <a:ext cx="5257800" cy="533400"/>
          </a:xfrm>
          <a:solidFill>
            <a:srgbClr val="4D789B"/>
          </a:solidFill>
        </p:spPr>
        <p:txBody>
          <a:bodyPr>
            <a:normAutofit fontScale="90000"/>
          </a:bodyPr>
          <a:lstStyle/>
          <a:p>
            <a:pPr marL="342900" indent="-342900" rtl="1">
              <a:spcBef>
                <a:spcPct val="20000"/>
              </a:spcBef>
            </a:pPr>
            <a:r>
              <a:rPr lang="fa-IR" sz="3600" dirty="0">
                <a:solidFill>
                  <a:schemeClr val="bg1"/>
                </a:solidFill>
                <a:cs typeface="B Titr" panose="00000700000000000000" pitchFamily="2" charset="-78"/>
              </a:rPr>
              <a:t>تاریخچه پزشکی و سابقه بیماری</a:t>
            </a:r>
            <a:endParaRPr lang="en-US" sz="4800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7559" y="2438400"/>
            <a:ext cx="11088413" cy="3505200"/>
          </a:xfrm>
        </p:spPr>
        <p:txBody>
          <a:bodyPr>
            <a:noAutofit/>
          </a:bodyPr>
          <a:lstStyle/>
          <a:p>
            <a:pPr algn="r" rtl="1"/>
            <a:r>
              <a:rPr lang="fa-IR" sz="4400" dirty="0">
                <a:cs typeface="B Nazanin" panose="00000400000000000000" pitchFamily="2" charset="-78"/>
              </a:rPr>
              <a:t>گزارش سابقه بیماری توسط خود بیمار</a:t>
            </a:r>
            <a:r>
              <a:rPr lang="fa-IR" sz="4400" dirty="0" smtClean="0">
                <a:cs typeface="B Nazanin" panose="00000400000000000000" pitchFamily="2" charset="-78"/>
              </a:rPr>
              <a:t>، خانواده، همراهان </a:t>
            </a:r>
            <a:r>
              <a:rPr lang="fa-IR" sz="4400" dirty="0">
                <a:cs typeface="B Nazanin" panose="00000400000000000000" pitchFamily="2" charset="-78"/>
              </a:rPr>
              <a:t>یا افراد حاضر در صحنه</a:t>
            </a:r>
          </a:p>
          <a:p>
            <a:pPr algn="r" rtl="1"/>
            <a:r>
              <a:rPr lang="fa-IR" sz="4400" dirty="0">
                <a:cs typeface="B Nazanin" panose="00000400000000000000" pitchFamily="2" charset="-78"/>
              </a:rPr>
              <a:t>یافتن سرنخ از صحنه حادثه</a:t>
            </a:r>
          </a:p>
          <a:p>
            <a:pPr algn="r" rtl="1"/>
            <a:r>
              <a:rPr lang="en-US" sz="4400" dirty="0">
                <a:cs typeface="B Nazanin" panose="00000400000000000000" pitchFamily="2" charset="-78"/>
              </a:rPr>
              <a:t>SAMPLE</a:t>
            </a:r>
          </a:p>
        </p:txBody>
      </p:sp>
    </p:spTree>
    <p:extLst>
      <p:ext uri="{BB962C8B-B14F-4D97-AF65-F5344CB8AC3E}">
        <p14:creationId xmlns:p14="http://schemas.microsoft.com/office/powerpoint/2010/main" val="3567280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3753807"/>
              </p:ext>
            </p:extLst>
          </p:nvPr>
        </p:nvGraphicFramePr>
        <p:xfrm>
          <a:off x="1637271" y="395418"/>
          <a:ext cx="8915400" cy="5943599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981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9624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9718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901759">
                <a:tc gridSpan="3">
                  <a:txBody>
                    <a:bodyPr/>
                    <a:lstStyle/>
                    <a:p>
                      <a:pPr algn="ctr" rtl="1"/>
                      <a:r>
                        <a:rPr lang="en-US" sz="28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B Nazanin" panose="00000400000000000000" pitchFamily="2" charset="-78"/>
                        </a:rPr>
                        <a:t>SAMPLE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31428">
                <a:tc>
                  <a:txBody>
                    <a:bodyPr/>
                    <a:lstStyle/>
                    <a:p>
                      <a:pPr algn="ctr" rtl="1"/>
                      <a:r>
                        <a:rPr lang="en-US" sz="2800" b="1" dirty="0">
                          <a:cs typeface="B Nazanin" panose="00000400000000000000" pitchFamily="2" charset="-78"/>
                        </a:rPr>
                        <a:t>S</a:t>
                      </a:r>
                      <a:endParaRPr lang="en-US" sz="2800" b="1" dirty="0">
                        <a:latin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8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B Nazanin" panose="00000400000000000000" pitchFamily="2" charset="-78"/>
                        </a:rPr>
                        <a:t>S</a:t>
                      </a:r>
                      <a:r>
                        <a:rPr lang="en-US" sz="2800" b="1" dirty="0">
                          <a:cs typeface="B Nazanin" panose="00000400000000000000" pitchFamily="2" charset="-78"/>
                        </a:rPr>
                        <a:t>igns / symptoms</a:t>
                      </a:r>
                      <a:endParaRPr lang="en-US" sz="2800" b="1" dirty="0">
                        <a:latin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800" b="1" dirty="0">
                          <a:cs typeface="B Nazanin" panose="00000400000000000000" pitchFamily="2" charset="-78"/>
                        </a:rPr>
                        <a:t>علائم</a:t>
                      </a:r>
                      <a:r>
                        <a:rPr lang="fa-IR" sz="2800" b="1" baseline="0" dirty="0">
                          <a:cs typeface="B Nazanin" panose="00000400000000000000" pitchFamily="2" charset="-78"/>
                        </a:rPr>
                        <a:t> و نشانه ها</a:t>
                      </a:r>
                      <a:endParaRPr lang="en-US" sz="2800" b="1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31428">
                <a:tc>
                  <a:txBody>
                    <a:bodyPr/>
                    <a:lstStyle/>
                    <a:p>
                      <a:pPr algn="ctr" rtl="1"/>
                      <a:r>
                        <a:rPr lang="en-US" sz="2800" b="1" dirty="0">
                          <a:cs typeface="B Nazanin" panose="00000400000000000000" pitchFamily="2" charset="-78"/>
                        </a:rPr>
                        <a:t>A</a:t>
                      </a:r>
                      <a:endParaRPr lang="en-US" sz="2800" b="1" dirty="0">
                        <a:latin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8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B Nazanin" panose="00000400000000000000" pitchFamily="2" charset="-78"/>
                        </a:rPr>
                        <a:t>A</a:t>
                      </a:r>
                      <a:r>
                        <a:rPr lang="en-US" sz="2800" b="1" dirty="0">
                          <a:cs typeface="B Nazanin" panose="00000400000000000000" pitchFamily="2" charset="-78"/>
                        </a:rPr>
                        <a:t>llergies</a:t>
                      </a:r>
                      <a:endParaRPr lang="en-US" sz="2800" b="1" dirty="0">
                        <a:latin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800" b="1" dirty="0">
                          <a:cs typeface="B Nazanin" panose="00000400000000000000" pitchFamily="2" charset="-78"/>
                        </a:rPr>
                        <a:t>آلرژی</a:t>
                      </a:r>
                      <a:endParaRPr lang="en-US" sz="2800" b="1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31428">
                <a:tc>
                  <a:txBody>
                    <a:bodyPr/>
                    <a:lstStyle/>
                    <a:p>
                      <a:pPr algn="ctr" rtl="1"/>
                      <a:r>
                        <a:rPr lang="en-US" sz="2800" b="1" dirty="0">
                          <a:cs typeface="B Nazanin" panose="00000400000000000000" pitchFamily="2" charset="-78"/>
                        </a:rPr>
                        <a:t>M</a:t>
                      </a:r>
                      <a:endParaRPr lang="en-US" sz="2800" b="1" dirty="0">
                        <a:latin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8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B Nazanin" panose="00000400000000000000" pitchFamily="2" charset="-78"/>
                        </a:rPr>
                        <a:t>M</a:t>
                      </a:r>
                      <a:r>
                        <a:rPr lang="en-US" sz="2800" b="1" dirty="0">
                          <a:cs typeface="B Nazanin" panose="00000400000000000000" pitchFamily="2" charset="-78"/>
                        </a:rPr>
                        <a:t>edications</a:t>
                      </a:r>
                      <a:endParaRPr lang="en-US" sz="2800" b="1" dirty="0">
                        <a:latin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800" b="1" dirty="0">
                          <a:cs typeface="B Nazanin" panose="00000400000000000000" pitchFamily="2" charset="-78"/>
                        </a:rPr>
                        <a:t>داروهای مصرفی</a:t>
                      </a:r>
                      <a:endParaRPr lang="en-US" sz="2800" b="1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058064">
                <a:tc>
                  <a:txBody>
                    <a:bodyPr/>
                    <a:lstStyle/>
                    <a:p>
                      <a:pPr algn="ctr" rtl="1"/>
                      <a:r>
                        <a:rPr lang="en-US" sz="2800" b="1" dirty="0">
                          <a:cs typeface="B Nazanin" panose="00000400000000000000" pitchFamily="2" charset="-78"/>
                        </a:rPr>
                        <a:t>P</a:t>
                      </a:r>
                      <a:endParaRPr lang="en-US" sz="2800" b="1" dirty="0">
                        <a:latin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8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B Nazanin" panose="00000400000000000000" pitchFamily="2" charset="-78"/>
                        </a:rPr>
                        <a:t>P</a:t>
                      </a:r>
                      <a:r>
                        <a:rPr lang="en-US" sz="2800" b="1" dirty="0">
                          <a:cs typeface="B Nazanin" panose="00000400000000000000" pitchFamily="2" charset="-78"/>
                        </a:rPr>
                        <a:t>ertinent past medical history</a:t>
                      </a:r>
                      <a:endParaRPr lang="en-US" sz="2800" b="1" dirty="0">
                        <a:latin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800" b="1" dirty="0">
                          <a:cs typeface="B Nazanin" panose="00000400000000000000" pitchFamily="2" charset="-78"/>
                        </a:rPr>
                        <a:t>سابقه بیماری</a:t>
                      </a:r>
                      <a:endParaRPr lang="en-US" sz="2800" b="1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31428">
                <a:tc>
                  <a:txBody>
                    <a:bodyPr/>
                    <a:lstStyle/>
                    <a:p>
                      <a:pPr algn="ctr" rtl="1"/>
                      <a:r>
                        <a:rPr lang="en-US" sz="2800" b="1" dirty="0">
                          <a:cs typeface="B Nazanin" panose="00000400000000000000" pitchFamily="2" charset="-78"/>
                        </a:rPr>
                        <a:t>L</a:t>
                      </a:r>
                      <a:endParaRPr lang="en-US" sz="2800" b="1" dirty="0">
                        <a:latin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8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B Nazanin" panose="00000400000000000000" pitchFamily="2" charset="-78"/>
                        </a:rPr>
                        <a:t>L</a:t>
                      </a:r>
                      <a:r>
                        <a:rPr lang="en-US" sz="2800" b="1" dirty="0">
                          <a:cs typeface="B Nazanin" panose="00000400000000000000" pitchFamily="2" charset="-78"/>
                        </a:rPr>
                        <a:t>ast oral intake</a:t>
                      </a:r>
                      <a:endParaRPr lang="en-US" sz="2800" b="1" dirty="0">
                        <a:latin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800" b="1" dirty="0">
                          <a:cs typeface="B Nazanin" panose="00000400000000000000" pitchFamily="2" charset="-78"/>
                        </a:rPr>
                        <a:t>آخرین وعده غذایی</a:t>
                      </a:r>
                      <a:endParaRPr lang="en-US" sz="2800" b="1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058064">
                <a:tc>
                  <a:txBody>
                    <a:bodyPr/>
                    <a:lstStyle/>
                    <a:p>
                      <a:pPr algn="ctr" rtl="1"/>
                      <a:r>
                        <a:rPr lang="en-US" sz="2800" b="1" dirty="0">
                          <a:cs typeface="B Nazanin" panose="00000400000000000000" pitchFamily="2" charset="-78"/>
                        </a:rPr>
                        <a:t>E</a:t>
                      </a:r>
                      <a:endParaRPr lang="en-US" sz="2800" b="1" dirty="0">
                        <a:latin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8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B Nazanin" panose="00000400000000000000" pitchFamily="2" charset="-78"/>
                        </a:rPr>
                        <a:t>E</a:t>
                      </a:r>
                      <a:r>
                        <a:rPr lang="en-US" sz="2800" b="1" dirty="0">
                          <a:cs typeface="B Nazanin" panose="00000400000000000000" pitchFamily="2" charset="-78"/>
                        </a:rPr>
                        <a:t>vents leading to the injury</a:t>
                      </a:r>
                      <a:endParaRPr lang="en-US" sz="2800" b="1" dirty="0">
                        <a:latin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800" b="1" dirty="0">
                          <a:cs typeface="B Nazanin" panose="00000400000000000000" pitchFamily="2" charset="-78"/>
                        </a:rPr>
                        <a:t>رویداد منجر </a:t>
                      </a:r>
                      <a:r>
                        <a:rPr lang="fa-IR" sz="2800" b="1" dirty="0" smtClean="0">
                          <a:cs typeface="B Nazanin" panose="00000400000000000000" pitchFamily="2" charset="-78"/>
                        </a:rPr>
                        <a:t>به آسیب</a:t>
                      </a:r>
                      <a:endParaRPr lang="en-US" sz="2800" b="1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2690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1050" y="1066800"/>
            <a:ext cx="2266950" cy="777874"/>
          </a:xfrm>
          <a:solidFill>
            <a:srgbClr val="C12213"/>
          </a:solidFill>
        </p:spPr>
        <p:txBody>
          <a:bodyPr>
            <a:noAutofit/>
          </a:bodyPr>
          <a:lstStyle/>
          <a:p>
            <a:r>
              <a:rPr lang="fa-IR" sz="3200" dirty="0">
                <a:solidFill>
                  <a:schemeClr val="bg1"/>
                </a:solidFill>
                <a:cs typeface="B Titr" panose="00000700000000000000" pitchFamily="2" charset="-78"/>
              </a:rPr>
              <a:t>معاینه سر تا پا</a:t>
            </a:r>
            <a:endParaRPr lang="en-US" sz="3200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5689" y="2438401"/>
            <a:ext cx="9852379" cy="3332816"/>
          </a:xfrm>
        </p:spPr>
        <p:txBody>
          <a:bodyPr>
            <a:noAutofit/>
          </a:bodyPr>
          <a:lstStyle/>
          <a:p>
            <a:pPr lvl="0" algn="r" rtl="1"/>
            <a:r>
              <a:rPr lang="fa-IR" sz="3600" dirty="0">
                <a:solidFill>
                  <a:prstClr val="black"/>
                </a:solidFill>
                <a:cs typeface="B Nazanin" panose="00000400000000000000" pitchFamily="2" charset="-78"/>
              </a:rPr>
              <a:t>معاینه سر تا پا شامل معاینه تمام نقاط بدن می باشد.</a:t>
            </a:r>
            <a:endParaRPr lang="fa-IR" sz="3600" dirty="0">
              <a:cs typeface="B Nazanin" panose="00000400000000000000" pitchFamily="2" charset="-78"/>
            </a:endParaRPr>
          </a:p>
          <a:p>
            <a:pPr algn="r" rtl="1"/>
            <a:r>
              <a:rPr lang="fa-IR" sz="3600" dirty="0">
                <a:cs typeface="B Nazanin" panose="00000400000000000000" pitchFamily="2" charset="-78"/>
              </a:rPr>
              <a:t>معاینه از ارزیابی نتایج حاصل از صحنه، ارزیابی اولیه، مکانیسم آسیب و شکایت اصلی بیمار شروع می شود.</a:t>
            </a:r>
          </a:p>
          <a:p>
            <a:pPr algn="r" rtl="1"/>
            <a:r>
              <a:rPr lang="fa-IR" sz="3600" dirty="0">
                <a:cs typeface="B Nazanin" panose="00000400000000000000" pitchFamily="2" charset="-78"/>
              </a:rPr>
              <a:t>بر اساس یافته های حاصل، تصمیم گیری بر تمرکز معاینه روی قسمت خاصی از بدن گرفته می شود.</a:t>
            </a:r>
          </a:p>
        </p:txBody>
      </p:sp>
    </p:spTree>
    <p:extLst>
      <p:ext uri="{BB962C8B-B14F-4D97-AF65-F5344CB8AC3E}">
        <p14:creationId xmlns:p14="http://schemas.microsoft.com/office/powerpoint/2010/main" val="843033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90703" y="628135"/>
            <a:ext cx="2952750" cy="701674"/>
          </a:xfrm>
          <a:solidFill>
            <a:srgbClr val="F5777A"/>
          </a:solidFill>
        </p:spPr>
        <p:txBody>
          <a:bodyPr>
            <a:noAutofit/>
          </a:bodyPr>
          <a:lstStyle/>
          <a:p>
            <a:r>
              <a:rPr lang="fa-IR" sz="3200" dirty="0">
                <a:cs typeface="B Titr" panose="00000700000000000000" pitchFamily="2" charset="-78"/>
              </a:rPr>
              <a:t>شوک کاردیوژنیک</a:t>
            </a:r>
            <a:endParaRPr lang="en-US" sz="3200" dirty="0"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0832" y="1830860"/>
            <a:ext cx="10152621" cy="3886200"/>
          </a:xfrm>
        </p:spPr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fa-IR" sz="3200" b="1" dirty="0">
                <a:solidFill>
                  <a:srgbClr val="FF0000"/>
                </a:solidFill>
                <a:cs typeface="B Nazanin" panose="00000400000000000000" pitchFamily="2" charset="-78"/>
              </a:rPr>
              <a:t>علل درونی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ترومای غیرنافذ قلبی که منجر به آسیب های عضلانی و یا دیس ریتمی شود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اختلالات دریچه ای</a:t>
            </a:r>
          </a:p>
          <a:p>
            <a:pPr marL="0" indent="0" algn="r" rtl="1">
              <a:buNone/>
            </a:pPr>
            <a:r>
              <a:rPr lang="fa-IR" sz="3200" b="1" dirty="0">
                <a:solidFill>
                  <a:srgbClr val="FF0000"/>
                </a:solidFill>
                <a:cs typeface="B Nazanin" panose="00000400000000000000" pitchFamily="2" charset="-78"/>
              </a:rPr>
              <a:t>علل خارجی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تامپوناد پریکارد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پنوموتوراکس فشارنده</a:t>
            </a:r>
          </a:p>
          <a:p>
            <a:pPr marL="0" indent="0" algn="r" rtl="1">
              <a:buNone/>
            </a:pPr>
            <a:endParaRPr lang="fa-IR" sz="3200" dirty="0">
              <a:cs typeface="B Nazanin" panose="00000400000000000000" pitchFamily="2" charset="-78"/>
            </a:endParaRPr>
          </a:p>
          <a:p>
            <a:pPr marL="0" indent="0" algn="r" rtl="1">
              <a:buNone/>
            </a:pPr>
            <a:endParaRPr lang="en-US" sz="320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70726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20050" y="1219200"/>
            <a:ext cx="2647950" cy="777874"/>
          </a:xfrm>
          <a:solidFill>
            <a:srgbClr val="4D789B"/>
          </a:solidFill>
        </p:spPr>
        <p:txBody>
          <a:bodyPr/>
          <a:lstStyle/>
          <a:p>
            <a:r>
              <a:rPr lang="fa-IR" dirty="0">
                <a:solidFill>
                  <a:schemeClr val="bg1"/>
                </a:solidFill>
                <a:cs typeface="B Titr" panose="00000700000000000000" pitchFamily="2" charset="-78"/>
              </a:rPr>
              <a:t>مانیتور بیمار</a:t>
            </a:r>
            <a:endParaRPr lang="en-US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6004" y="1828800"/>
            <a:ext cx="4660996" cy="385697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77000" y="2286000"/>
            <a:ext cx="3968496" cy="4191000"/>
          </a:xfrm>
        </p:spPr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fa-IR" dirty="0">
                <a:solidFill>
                  <a:prstClr val="black"/>
                </a:solidFill>
                <a:cs typeface="B Nazanin" panose="00000400000000000000" pitchFamily="2" charset="-78"/>
              </a:rPr>
              <a:t>نشان دادن وضعیت بیمار </a:t>
            </a:r>
          </a:p>
          <a:p>
            <a:pPr lvl="0" algn="r" rtl="1"/>
            <a:r>
              <a:rPr lang="fa-IR" dirty="0">
                <a:solidFill>
                  <a:prstClr val="black"/>
                </a:solidFill>
                <a:cs typeface="B Nazanin" panose="00000400000000000000" pitchFamily="2" charset="-78"/>
              </a:rPr>
              <a:t>پالس اکسیمتری</a:t>
            </a:r>
          </a:p>
          <a:p>
            <a:pPr lvl="0" algn="r" rtl="1"/>
            <a:r>
              <a:rPr lang="fa-IR" dirty="0">
                <a:solidFill>
                  <a:prstClr val="black"/>
                </a:solidFill>
                <a:cs typeface="B Nazanin" panose="00000400000000000000" pitchFamily="2" charset="-78"/>
              </a:rPr>
              <a:t>مانیتور قلبی</a:t>
            </a:r>
          </a:p>
          <a:p>
            <a:pPr lvl="0" algn="r" rtl="1"/>
            <a:r>
              <a:rPr lang="fa-IR" dirty="0">
                <a:solidFill>
                  <a:prstClr val="black"/>
                </a:solidFill>
                <a:cs typeface="B Nazanin" panose="00000400000000000000" pitchFamily="2" charset="-78"/>
              </a:rPr>
              <a:t>کاپنوگرافی</a:t>
            </a:r>
          </a:p>
          <a:p>
            <a:pPr lvl="0" algn="r" rtl="1"/>
            <a:r>
              <a:rPr lang="fa-IR" dirty="0">
                <a:solidFill>
                  <a:prstClr val="black"/>
                </a:solidFill>
                <a:cs typeface="B Nazanin" panose="00000400000000000000" pitchFamily="2" charset="-78"/>
              </a:rPr>
              <a:t>فشار خون به طور مداوم</a:t>
            </a:r>
          </a:p>
          <a:p>
            <a:pPr marL="0" indent="0" algn="r" rtl="1">
              <a:buNone/>
            </a:pPr>
            <a:r>
              <a:rPr lang="fa-IR" dirty="0">
                <a:solidFill>
                  <a:srgbClr val="C12213"/>
                </a:solidFill>
                <a:cs typeface="B Nazanin" panose="00000400000000000000" pitchFamily="2" charset="-78"/>
              </a:rPr>
              <a:t>*</a:t>
            </a:r>
            <a:r>
              <a:rPr lang="fa-IR" b="1" dirty="0">
                <a:solidFill>
                  <a:prstClr val="black"/>
                </a:solidFill>
                <a:cs typeface="B Nazanin" panose="00000400000000000000" pitchFamily="2" charset="-78"/>
              </a:rPr>
              <a:t>مانیتور بیمار کمک میکند تا متوجه هرگونه تغییر وضعیت بیمار شویم و آن را مدیریت کنیم.</a:t>
            </a:r>
            <a:endParaRPr lang="en-US" b="1" dirty="0">
              <a:solidFill>
                <a:prstClr val="black"/>
              </a:solidFill>
              <a:cs typeface="B Nazanin" panose="00000400000000000000" pitchFamily="2" charset="-78"/>
            </a:endParaRPr>
          </a:p>
          <a:p>
            <a:pPr algn="r" rt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1827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0" y="342106"/>
            <a:ext cx="3886200" cy="614794"/>
          </a:xfrm>
          <a:solidFill>
            <a:srgbClr val="C12213"/>
          </a:solidFill>
        </p:spPr>
        <p:txBody>
          <a:bodyPr>
            <a:noAutofit/>
          </a:bodyPr>
          <a:lstStyle/>
          <a:p>
            <a:r>
              <a:rPr lang="fa-IR" sz="3200" dirty="0">
                <a:solidFill>
                  <a:schemeClr val="bg1"/>
                </a:solidFill>
                <a:cs typeface="B Titr" panose="00000700000000000000" pitchFamily="2" charset="-78"/>
              </a:rPr>
              <a:t>گزینه های درمانی (1-2)</a:t>
            </a:r>
            <a:endParaRPr lang="en-US" sz="3200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276" y="1274507"/>
            <a:ext cx="10803924" cy="4816476"/>
          </a:xfrm>
        </p:spPr>
        <p:txBody>
          <a:bodyPr>
            <a:noAutofit/>
          </a:bodyPr>
          <a:lstStyle/>
          <a:p>
            <a:pPr algn="r" rtl="1"/>
            <a:r>
              <a:rPr lang="fa-IR" sz="3200" dirty="0">
                <a:cs typeface="B Nazanin" panose="00000400000000000000" pitchFamily="2" charset="-78"/>
              </a:rPr>
              <a:t>بیحرکت سازی</a:t>
            </a:r>
          </a:p>
          <a:p>
            <a:pPr marL="0" indent="0" algn="r" rtl="1">
              <a:buNone/>
            </a:pPr>
            <a:r>
              <a:rPr lang="fa-IR" sz="3200" dirty="0">
                <a:cs typeface="B Nazanin" panose="00000400000000000000" pitchFamily="2" charset="-78"/>
              </a:rPr>
              <a:t>        __   ثابت سازی کامل بیمار</a:t>
            </a:r>
          </a:p>
          <a:p>
            <a:pPr marL="0" indent="0" algn="r" rtl="1">
              <a:buNone/>
            </a:pPr>
            <a:r>
              <a:rPr lang="fa-IR" sz="3200" dirty="0">
                <a:cs typeface="B Nazanin" panose="00000400000000000000" pitchFamily="2" charset="-78"/>
              </a:rPr>
              <a:t>        __   ثابت سازی اندامها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کنترل خونریزی خارجی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پانسمان زخم ها و جلوگیری از عفونت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دادن اکسیژن مکمل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برقرار نمودن  </a:t>
            </a:r>
            <a:r>
              <a:rPr lang="en-US" sz="3200" dirty="0">
                <a:cs typeface="B Nazanin" panose="00000400000000000000" pitchFamily="2" charset="-78"/>
              </a:rPr>
              <a:t>IV </a:t>
            </a:r>
            <a:r>
              <a:rPr lang="fa-IR" sz="3200" dirty="0">
                <a:cs typeface="B Nazanin" panose="00000400000000000000" pitchFamily="2" charset="-78"/>
              </a:rPr>
              <a:t>و مدیریت مایعات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پیشگیری از دست دادن حرارت بدن و پوشش بیمار با پتو</a:t>
            </a:r>
          </a:p>
          <a:p>
            <a:pPr lvl="0" algn="r" rtl="1"/>
            <a:r>
              <a:rPr lang="fa-IR" sz="3200" dirty="0">
                <a:solidFill>
                  <a:prstClr val="black"/>
                </a:solidFill>
                <a:cs typeface="B Nazanin" panose="00000400000000000000" pitchFamily="2" charset="-78"/>
              </a:rPr>
              <a:t>ارزیابی مجدد</a:t>
            </a:r>
          </a:p>
          <a:p>
            <a:pPr algn="r" rtl="1"/>
            <a:endParaRPr lang="en-US" sz="320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47808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52003" y="1739645"/>
            <a:ext cx="7886700" cy="4351338"/>
          </a:xfrm>
        </p:spPr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fa-IR" sz="3200" b="1" dirty="0">
                <a:cs typeface="B Nazanin" panose="00000400000000000000" pitchFamily="2" charset="-78"/>
              </a:rPr>
              <a:t>در نظر گرفتن تامین آرامش بیمار</a:t>
            </a:r>
          </a:p>
          <a:p>
            <a:pPr algn="r" rtl="1"/>
            <a:r>
              <a:rPr lang="fa-IR" sz="3600" dirty="0">
                <a:cs typeface="B Nazanin" panose="00000400000000000000" pitchFamily="2" charset="-78"/>
              </a:rPr>
              <a:t>حمایت عاطفی بیمار</a:t>
            </a:r>
          </a:p>
          <a:p>
            <a:pPr algn="r" rtl="1"/>
            <a:r>
              <a:rPr lang="fa-IR" sz="3600" dirty="0">
                <a:cs typeface="B Nazanin" panose="00000400000000000000" pitchFamily="2" charset="-78"/>
              </a:rPr>
              <a:t>حمایت عاطفی اعضای خانواده</a:t>
            </a:r>
          </a:p>
          <a:p>
            <a:pPr algn="r" rtl="1"/>
            <a:r>
              <a:rPr lang="fa-IR" sz="3600" dirty="0" smtClean="0">
                <a:cs typeface="B Nazanin" panose="00000400000000000000" pitchFamily="2" charset="-78"/>
              </a:rPr>
              <a:t>صبور بودن</a:t>
            </a:r>
            <a:endParaRPr lang="fa-IR" sz="3600" dirty="0">
              <a:cs typeface="B Nazanin" panose="00000400000000000000" pitchFamily="2" charset="-78"/>
            </a:endParaRPr>
          </a:p>
          <a:p>
            <a:pPr marL="0" indent="0" algn="r" rtl="1">
              <a:buNone/>
            </a:pPr>
            <a:endParaRPr lang="fa-IR" sz="3600" dirty="0">
              <a:cs typeface="B Nazani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sz="3600" dirty="0">
                <a:solidFill>
                  <a:srgbClr val="C00000"/>
                </a:solidFill>
                <a:cs typeface="B Nazanin" panose="00000400000000000000" pitchFamily="2" charset="-78"/>
              </a:rPr>
              <a:t>***</a:t>
            </a:r>
            <a:r>
              <a:rPr lang="fa-IR" b="1" dirty="0">
                <a:solidFill>
                  <a:srgbClr val="C00000"/>
                </a:solidFill>
                <a:cs typeface="B Nazanin" panose="00000400000000000000" pitchFamily="2" charset="-78"/>
              </a:rPr>
              <a:t>کنترل درد بیمار</a:t>
            </a:r>
            <a:r>
              <a:rPr lang="fa-IR" b="1" dirty="0">
                <a:solidFill>
                  <a:prstClr val="black"/>
                </a:solidFill>
                <a:cs typeface="B Nazanin" panose="00000400000000000000" pitchFamily="2" charset="-78"/>
              </a:rPr>
              <a:t>(که معمولا مورد غفلت قرار میگیرد)</a:t>
            </a:r>
          </a:p>
          <a:p>
            <a:pPr marL="0" indent="0" algn="r" rtl="1">
              <a:buNone/>
            </a:pPr>
            <a:endParaRPr lang="fa-IR" sz="3600" dirty="0">
              <a:cs typeface="B Nazanin" panose="00000400000000000000" pitchFamily="2" charset="-78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7457303" y="391533"/>
            <a:ext cx="3581400" cy="614794"/>
          </a:xfrm>
          <a:prstGeom prst="rect">
            <a:avLst/>
          </a:prstGeom>
          <a:solidFill>
            <a:srgbClr val="C12213"/>
          </a:solidFill>
        </p:spPr>
        <p:txBody>
          <a:bodyPr vert="horz" lIns="91440" tIns="45720" rIns="91440" bIns="45720" rtlCol="0" anchor="ctr">
            <a:normAutofit fontScale="82500" lnSpcReduction="1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a-IR" dirty="0">
                <a:solidFill>
                  <a:schemeClr val="bg1"/>
                </a:solidFill>
                <a:cs typeface="B Titr" panose="00000700000000000000" pitchFamily="2" charset="-78"/>
              </a:rPr>
              <a:t>گزینه های درمانی (2-2)</a:t>
            </a:r>
            <a:endParaRPr lang="en-US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8972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15915" y="516410"/>
            <a:ext cx="1962150" cy="777874"/>
          </a:xfrm>
          <a:solidFill>
            <a:srgbClr val="4D789B"/>
          </a:solidFill>
        </p:spPr>
        <p:txBody>
          <a:bodyPr>
            <a:noAutofit/>
          </a:bodyPr>
          <a:lstStyle/>
          <a:p>
            <a:r>
              <a:rPr lang="fa-IR" sz="3200" dirty="0">
                <a:solidFill>
                  <a:schemeClr val="bg1"/>
                </a:solidFill>
                <a:cs typeface="B Titr" panose="00000700000000000000" pitchFamily="2" charset="-78"/>
              </a:rPr>
              <a:t>تصمیم گیری</a:t>
            </a:r>
            <a:endParaRPr lang="en-US" sz="3200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77365" y="1739645"/>
            <a:ext cx="5600700" cy="4351338"/>
          </a:xfrm>
        </p:spPr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fa-IR" sz="3200" b="1" dirty="0">
                <a:cs typeface="B Nazanin" panose="00000400000000000000" pitchFamily="2" charset="-78"/>
              </a:rPr>
              <a:t>با در نظر گرفتن موارد زیر: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وضعیت بیمار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نتایج حاصل از ارزیابی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مکانیسم آسیب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بیمار بحرانی یا غیربحرانی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درمان در دسترس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منابع اضافی مورد نیاز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چگونگی انتقال بیمار(زمینی یا هوایی)</a:t>
            </a:r>
          </a:p>
        </p:txBody>
      </p:sp>
    </p:spTree>
    <p:extLst>
      <p:ext uri="{BB962C8B-B14F-4D97-AF65-F5344CB8AC3E}">
        <p14:creationId xmlns:p14="http://schemas.microsoft.com/office/powerpoint/2010/main" val="2557319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9814" y="1143000"/>
            <a:ext cx="1733550" cy="854074"/>
          </a:xfrm>
          <a:solidFill>
            <a:srgbClr val="4D789B"/>
          </a:solidFill>
        </p:spPr>
        <p:txBody>
          <a:bodyPr>
            <a:noAutofit/>
          </a:bodyPr>
          <a:lstStyle/>
          <a:p>
            <a:r>
              <a:rPr lang="fa-IR" sz="2800" dirty="0">
                <a:solidFill>
                  <a:schemeClr val="bg1"/>
                </a:solidFill>
                <a:cs typeface="B Titr" panose="00000700000000000000" pitchFamily="2" charset="-78"/>
              </a:rPr>
              <a:t>انتقال بیمار</a:t>
            </a:r>
            <a:endParaRPr lang="en-US" sz="2800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00097" y="2452817"/>
            <a:ext cx="7933267" cy="3842880"/>
          </a:xfrm>
        </p:spPr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fa-IR" sz="3600" dirty="0">
                <a:cs typeface="B Nazanin" panose="00000400000000000000" pitchFamily="2" charset="-78"/>
              </a:rPr>
              <a:t>تصمیم گیری نحوه انتقال بیمار بر اساس:</a:t>
            </a:r>
          </a:p>
          <a:p>
            <a:pPr algn="r" rtl="1"/>
            <a:r>
              <a:rPr lang="fa-IR" sz="3600" dirty="0">
                <a:cs typeface="B Nazanin" panose="00000400000000000000" pitchFamily="2" charset="-78"/>
              </a:rPr>
              <a:t>وضعیت </a:t>
            </a:r>
            <a:r>
              <a:rPr lang="fa-IR" sz="3600" dirty="0" smtClean="0">
                <a:cs typeface="B Nazanin" panose="00000400000000000000" pitchFamily="2" charset="-78"/>
              </a:rPr>
              <a:t>بیمار و سطح </a:t>
            </a:r>
            <a:r>
              <a:rPr lang="fa-IR" sz="3600" dirty="0">
                <a:cs typeface="B Nazanin" panose="00000400000000000000" pitchFamily="2" charset="-78"/>
              </a:rPr>
              <a:t>مراقبت مورد نیاز</a:t>
            </a:r>
          </a:p>
          <a:p>
            <a:pPr algn="r" rtl="1"/>
            <a:r>
              <a:rPr lang="fa-IR" sz="3600" dirty="0">
                <a:cs typeface="B Nazanin" panose="00000400000000000000" pitchFamily="2" charset="-78"/>
              </a:rPr>
              <a:t>شدت جراحت بیمار </a:t>
            </a:r>
          </a:p>
          <a:p>
            <a:pPr algn="r" rtl="1"/>
            <a:r>
              <a:rPr lang="fa-IR" sz="3600" dirty="0">
                <a:cs typeface="B Nazanin" panose="00000400000000000000" pitchFamily="2" charset="-78"/>
              </a:rPr>
              <a:t>فاصله تا مرکز</a:t>
            </a:r>
          </a:p>
          <a:p>
            <a:pPr algn="r" rtl="1"/>
            <a:r>
              <a:rPr lang="fa-IR" sz="3600" dirty="0">
                <a:cs typeface="B Nazanin" panose="00000400000000000000" pitchFamily="2" charset="-78"/>
              </a:rPr>
              <a:t>شرایط آب و هوایی</a:t>
            </a:r>
          </a:p>
          <a:p>
            <a:pPr algn="r" rtl="1"/>
            <a:r>
              <a:rPr lang="fa-IR" sz="3600" dirty="0">
                <a:cs typeface="B Nazanin" panose="00000400000000000000" pitchFamily="2" charset="-78"/>
              </a:rPr>
              <a:t>شرایط ترافیک</a:t>
            </a:r>
          </a:p>
        </p:txBody>
      </p:sp>
    </p:spTree>
    <p:extLst>
      <p:ext uri="{BB962C8B-B14F-4D97-AF65-F5344CB8AC3E}">
        <p14:creationId xmlns:p14="http://schemas.microsoft.com/office/powerpoint/2010/main" val="1478545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40259" y="1984740"/>
            <a:ext cx="1007731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fa-IR" sz="3600" dirty="0">
                <a:cs typeface="B Nazanin" panose="00000400000000000000" pitchFamily="2" charset="-78"/>
              </a:rPr>
              <a:t>پاسخ سوالات زیر کمک کننده برای انتخاب مرکز مناسب هستند:</a:t>
            </a:r>
          </a:p>
          <a:p>
            <a:pPr algn="r" rtl="1">
              <a:buFont typeface="Courier New" panose="02070309020205020404" pitchFamily="49" charset="0"/>
              <a:buChar char="o"/>
            </a:pPr>
            <a:r>
              <a:rPr lang="fa-IR" sz="3600" dirty="0">
                <a:cs typeface="B Nazanin" panose="00000400000000000000" pitchFamily="2" charset="-78"/>
              </a:rPr>
              <a:t>انتقال بیمار به </a:t>
            </a:r>
            <a:r>
              <a:rPr lang="fa-I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نزدیک ترین مرکز یا مرکز تروما</a:t>
            </a:r>
            <a:r>
              <a:rPr lang="fa-IR" sz="3600" dirty="0">
                <a:cs typeface="B Nazanin" panose="00000400000000000000" pitchFamily="2" charset="-78"/>
              </a:rPr>
              <a:t>؟(مثلا در سوختگی راه هوایی نزدیک ترین مرکز اولویت دارد)</a:t>
            </a:r>
          </a:p>
          <a:p>
            <a:pPr algn="r" rtl="1">
              <a:buFont typeface="Courier New" panose="02070309020205020404" pitchFamily="49" charset="0"/>
              <a:buChar char="o"/>
            </a:pPr>
            <a:r>
              <a:rPr lang="fa-IR" sz="3600" dirty="0">
                <a:cs typeface="B Nazanin" panose="00000400000000000000" pitchFamily="2" charset="-78"/>
              </a:rPr>
              <a:t>بیمار به چه </a:t>
            </a:r>
            <a:r>
              <a:rPr lang="fa-I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سطح مراقبت </a:t>
            </a:r>
            <a:r>
              <a:rPr lang="fa-IR" sz="3600" dirty="0">
                <a:cs typeface="B Nazanin" panose="00000400000000000000" pitchFamily="2" charset="-78"/>
              </a:rPr>
              <a:t>نیاز دارد؟</a:t>
            </a:r>
          </a:p>
          <a:p>
            <a:pPr algn="r" rtl="1">
              <a:buFont typeface="Courier New" panose="02070309020205020404" pitchFamily="49" charset="0"/>
              <a:buChar char="o"/>
            </a:pPr>
            <a:r>
              <a:rPr lang="fa-IR" sz="3600" dirty="0">
                <a:cs typeface="B Nazanin" panose="00000400000000000000" pitchFamily="2" charset="-78"/>
              </a:rPr>
              <a:t>آیا </a:t>
            </a:r>
            <a:r>
              <a:rPr lang="fa-I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کارکنان و تسهیلات مورد نیاز </a:t>
            </a:r>
            <a:r>
              <a:rPr lang="fa-IR" sz="3600" dirty="0">
                <a:cs typeface="B Nazanin" panose="00000400000000000000" pitchFamily="2" charset="-78"/>
              </a:rPr>
              <a:t>بیمار در مرکز وجود دارد</a:t>
            </a:r>
            <a:r>
              <a:rPr lang="fa-IR" sz="3600" dirty="0" smtClean="0">
                <a:cs typeface="B Nazanin" panose="00000400000000000000" pitchFamily="2" charset="-78"/>
              </a:rPr>
              <a:t>؟ (</a:t>
            </a:r>
            <a:r>
              <a:rPr lang="fa-IR" sz="3600" dirty="0">
                <a:cs typeface="B Nazanin" panose="00000400000000000000" pitchFamily="2" charset="-78"/>
              </a:rPr>
              <a:t>مثلا ترومای سر نیازمند جراح و </a:t>
            </a:r>
            <a:r>
              <a:rPr lang="en-US" sz="3600" dirty="0">
                <a:cs typeface="B Nazanin" panose="00000400000000000000" pitchFamily="2" charset="-78"/>
              </a:rPr>
              <a:t>CT</a:t>
            </a:r>
            <a:r>
              <a:rPr lang="fa-IR" sz="3600" dirty="0">
                <a:cs typeface="B Nazanin" panose="00000400000000000000" pitchFamily="2" charset="-78"/>
              </a:rPr>
              <a:t>)</a:t>
            </a:r>
            <a:endParaRPr lang="en-US" sz="3600" dirty="0">
              <a:cs typeface="B Nazanin" panose="00000400000000000000" pitchFamily="2" charset="-78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184020" y="636095"/>
            <a:ext cx="1733550" cy="854074"/>
          </a:xfrm>
          <a:solidFill>
            <a:srgbClr val="4D789B"/>
          </a:solidFill>
        </p:spPr>
        <p:txBody>
          <a:bodyPr>
            <a:noAutofit/>
          </a:bodyPr>
          <a:lstStyle/>
          <a:p>
            <a:r>
              <a:rPr lang="fa-IR" sz="2800" dirty="0">
                <a:solidFill>
                  <a:schemeClr val="bg1"/>
                </a:solidFill>
                <a:cs typeface="B Titr" panose="00000700000000000000" pitchFamily="2" charset="-78"/>
              </a:rPr>
              <a:t>انتقال بیمار</a:t>
            </a:r>
            <a:endParaRPr lang="en-US" sz="2800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50623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89171" y="514865"/>
            <a:ext cx="1428750" cy="914400"/>
          </a:xfrm>
          <a:solidFill>
            <a:srgbClr val="4D789B"/>
          </a:solidFill>
        </p:spPr>
        <p:txBody>
          <a:bodyPr>
            <a:normAutofit fontScale="90000"/>
          </a:bodyPr>
          <a:lstStyle/>
          <a:p>
            <a:r>
              <a:rPr lang="fa-IR" dirty="0">
                <a:solidFill>
                  <a:schemeClr val="bg1"/>
                </a:solidFill>
                <a:cs typeface="B Titr" panose="00000700000000000000" pitchFamily="2" charset="-78"/>
              </a:rPr>
              <a:t>ارتباط</a:t>
            </a:r>
            <a:endParaRPr lang="en-US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5741" y="1812324"/>
            <a:ext cx="9572180" cy="4351338"/>
          </a:xfrm>
        </p:spPr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fa-IR" sz="3200" dirty="0">
                <a:cs typeface="B Nazanin" panose="00000400000000000000" pitchFamily="2" charset="-78"/>
              </a:rPr>
              <a:t>اطلاع رسانی به موقع به مرکز درمانی مورد نظر کمک می </a:t>
            </a:r>
            <a:r>
              <a:rPr lang="fa-IR" sz="3200" dirty="0" smtClean="0">
                <a:cs typeface="B Nazanin" panose="00000400000000000000" pitchFamily="2" charset="-78"/>
              </a:rPr>
              <a:t>کند تا </a:t>
            </a:r>
            <a:r>
              <a:rPr lang="fa-IR" sz="3200" dirty="0">
                <a:cs typeface="B Nazanin" panose="00000400000000000000" pitchFamily="2" charset="-78"/>
              </a:rPr>
              <a:t>تسهیلات مورد نیاز آماده شوند.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شرح مختصری از صحنه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تعداد بیماران پس از رسیدن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وضعیت فعلی بیمار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هر گونه درمان ارائه شده به بیمار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ساعت تخمینی رسیدن به </a:t>
            </a:r>
            <a:r>
              <a:rPr lang="fa-IR" sz="3200" dirty="0" smtClean="0">
                <a:cs typeface="B Nazanin" panose="00000400000000000000" pitchFamily="2" charset="-78"/>
              </a:rPr>
              <a:t>مرکز درمانی </a:t>
            </a:r>
            <a:endParaRPr lang="fa-IR" sz="3200" dirty="0">
              <a:cs typeface="B Nazanin" panose="00000400000000000000" pitchFamily="2" charset="-78"/>
            </a:endParaRP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گزارش کتبی و شفاهی </a:t>
            </a:r>
            <a:endParaRPr lang="en-US" sz="320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11722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56805" y="696097"/>
            <a:ext cx="1200150" cy="854074"/>
          </a:xfrm>
          <a:solidFill>
            <a:srgbClr val="4D789B"/>
          </a:solidFill>
        </p:spPr>
        <p:txBody>
          <a:bodyPr>
            <a:noAutofit/>
          </a:bodyPr>
          <a:lstStyle/>
          <a:p>
            <a:r>
              <a:rPr lang="fa-IR" sz="3200" dirty="0">
                <a:solidFill>
                  <a:schemeClr val="bg1"/>
                </a:solidFill>
                <a:cs typeface="B Titr" panose="00000700000000000000" pitchFamily="2" charset="-78"/>
              </a:rPr>
              <a:t>خلاصه</a:t>
            </a:r>
            <a:endParaRPr lang="en-US" sz="3200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9816" y="2034746"/>
            <a:ext cx="9751213" cy="4351338"/>
          </a:xfrm>
        </p:spPr>
        <p:txBody>
          <a:bodyPr>
            <a:normAutofit/>
          </a:bodyPr>
          <a:lstStyle/>
          <a:p>
            <a:pPr algn="r" rtl="1"/>
            <a:r>
              <a:rPr lang="fa-IR" sz="3200" dirty="0">
                <a:cs typeface="B Nazanin" panose="00000400000000000000" pitchFamily="2" charset="-78"/>
              </a:rPr>
              <a:t>اگر بیمار ما یک بیمار بحرانی باشد ارزیابی ثانویه را انجام نمی دهیم و همچنان به ارزیابی مجدد ارزیابی اولیه می پردازیم.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ارزیابی ثانویه شامل بررسی </a:t>
            </a:r>
            <a:r>
              <a:rPr lang="fa-IR" sz="3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علائم حیاتی</a:t>
            </a:r>
            <a:r>
              <a:rPr lang="fa-IR" sz="3200" dirty="0">
                <a:cs typeface="B Nazanin" panose="00000400000000000000" pitchFamily="2" charset="-78"/>
              </a:rPr>
              <a:t>، </a:t>
            </a:r>
            <a:r>
              <a:rPr lang="en-US" sz="3200" u="sng" dirty="0">
                <a:cs typeface="B Nazanin" panose="00000400000000000000" pitchFamily="2" charset="-78"/>
              </a:rPr>
              <a:t>SAMPLE</a:t>
            </a:r>
            <a:r>
              <a:rPr lang="fa-IR" sz="3200" dirty="0">
                <a:cs typeface="B Nazanin" panose="00000400000000000000" pitchFamily="2" charset="-78"/>
              </a:rPr>
              <a:t> و </a:t>
            </a:r>
            <a:r>
              <a:rPr lang="fa-IR" sz="3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معاینه</a:t>
            </a:r>
            <a:r>
              <a:rPr lang="fa-IR" sz="3200" dirty="0">
                <a:cs typeface="B Nazanin" panose="00000400000000000000" pitchFamily="2" charset="-78"/>
              </a:rPr>
              <a:t> </a:t>
            </a:r>
            <a:r>
              <a:rPr lang="fa-IR" sz="3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سر تا پا</a:t>
            </a:r>
            <a:r>
              <a:rPr lang="fa-IR" sz="3200" dirty="0">
                <a:cs typeface="B Nazanin" panose="00000400000000000000" pitchFamily="2" charset="-78"/>
              </a:rPr>
              <a:t> است.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تصمیم به نحوه انتقال با توجه به وضعیت بیمار،شرایط آب و هوا</a:t>
            </a:r>
            <a:r>
              <a:rPr lang="fa-IR" sz="3200" dirty="0" smtClean="0">
                <a:cs typeface="B Nazanin" panose="00000400000000000000" pitchFamily="2" charset="-78"/>
              </a:rPr>
              <a:t>، ترافیک، فاصله </a:t>
            </a:r>
            <a:r>
              <a:rPr lang="fa-IR" sz="3200" dirty="0">
                <a:cs typeface="B Nazanin" panose="00000400000000000000" pitchFamily="2" charset="-78"/>
              </a:rPr>
              <a:t>تا </a:t>
            </a:r>
            <a:r>
              <a:rPr lang="fa-IR" sz="3200" dirty="0" smtClean="0">
                <a:cs typeface="B Nazanin" panose="00000400000000000000" pitchFamily="2" charset="-78"/>
              </a:rPr>
              <a:t>مرکز و </a:t>
            </a:r>
            <a:r>
              <a:rPr lang="fa-IR" sz="3200" dirty="0">
                <a:cs typeface="B Nazanin" panose="00000400000000000000" pitchFamily="2" charset="-78"/>
              </a:rPr>
              <a:t>مرکز مناسب </a:t>
            </a:r>
            <a:r>
              <a:rPr lang="fa-IR" sz="3200" dirty="0" smtClean="0">
                <a:cs typeface="B Nazanin" panose="00000400000000000000" pitchFamily="2" charset="-78"/>
              </a:rPr>
              <a:t>بیمار گرفته </a:t>
            </a:r>
            <a:r>
              <a:rPr lang="fa-IR" sz="3200" dirty="0">
                <a:cs typeface="B Nazanin" panose="00000400000000000000" pitchFamily="2" charset="-78"/>
              </a:rPr>
              <a:t>می شود.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ارتباط قبل از ورود به صحنه و به محض ورود بصورت شفاهی یا کتبی برقرار می شود.</a:t>
            </a:r>
          </a:p>
          <a:p>
            <a:pPr algn="r" rtl="1"/>
            <a:endParaRPr lang="en-US" sz="320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97124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0DDDA62D-C73A-3B46-8C13-74F6C5872F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59397" name="Rectangle 5"/>
          <p:cNvSpPr>
            <a:spLocks noChangeArrowheads="1"/>
          </p:cNvSpPr>
          <p:nvPr/>
        </p:nvSpPr>
        <p:spPr bwMode="auto">
          <a:xfrm>
            <a:off x="6472200" y="356677"/>
            <a:ext cx="523211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fa-IR" sz="4800" b="1" smtClean="0">
                <a:solidFill>
                  <a:schemeClr val="bg1"/>
                </a:solidFill>
                <a:latin typeface="B Nazanin" pitchFamily="2" charset="-78"/>
                <a:cs typeface="B Nazanin" pitchFamily="2" charset="-78"/>
              </a:rPr>
              <a:t>سوال؟</a:t>
            </a:r>
            <a:endParaRPr lang="fa-IR" sz="4800" b="1" dirty="0">
              <a:solidFill>
                <a:schemeClr val="bg1"/>
              </a:solidFill>
              <a:latin typeface="B Nazanin" pitchFamily="2" charset="-78"/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924587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10168" y="529281"/>
            <a:ext cx="3486150" cy="685800"/>
          </a:xfrm>
          <a:solidFill>
            <a:srgbClr val="F5777A"/>
          </a:solidFill>
          <a:ln>
            <a:solidFill>
              <a:srgbClr val="FFFF00"/>
            </a:solidFill>
          </a:ln>
        </p:spPr>
        <p:txBody>
          <a:bodyPr>
            <a:noAutofit/>
          </a:bodyPr>
          <a:lstStyle/>
          <a:p>
            <a:r>
              <a:rPr lang="fa-IR" sz="3200" dirty="0">
                <a:cs typeface="B Titr" panose="00000700000000000000" pitchFamily="2" charset="-78"/>
              </a:rPr>
              <a:t>شوک بدون علت واضح</a:t>
            </a:r>
            <a:endParaRPr lang="en-US" sz="3200" dirty="0"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1914" y="1890584"/>
            <a:ext cx="10945512" cy="3200400"/>
          </a:xfrm>
        </p:spPr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fa-IR" sz="3200" dirty="0">
                <a:cs typeface="B Nazanin" panose="00000400000000000000" pitchFamily="2" charset="-78"/>
              </a:rPr>
              <a:t>همیشه فرض کنید بیمار در جایی از بدن خونریزی دارد، حتی اگر نمی توانید ببینید.</a:t>
            </a:r>
          </a:p>
          <a:p>
            <a:pPr marL="0" indent="0" algn="r" rtl="1">
              <a:buNone/>
            </a:pPr>
            <a:r>
              <a:rPr lang="fa-IR" sz="3200" dirty="0">
                <a:cs typeface="B Nazanin" panose="00000400000000000000" pitchFamily="2" charset="-78"/>
              </a:rPr>
              <a:t>علل می تواند</a:t>
            </a:r>
            <a:r>
              <a:rPr lang="en-US" sz="3200" dirty="0">
                <a:cs typeface="B Nazanin" panose="00000400000000000000" pitchFamily="2" charset="-78"/>
              </a:rPr>
              <a:t>: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 خونریزی داخلی </a:t>
            </a:r>
            <a:endParaRPr lang="en-US" sz="3200" dirty="0">
              <a:cs typeface="B Nazanin" panose="00000400000000000000" pitchFamily="2" charset="-78"/>
            </a:endParaRP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 شکستگی </a:t>
            </a:r>
          </a:p>
          <a:p>
            <a:pPr marL="0" indent="0" algn="r" rtl="1">
              <a:buNone/>
            </a:pPr>
            <a:endParaRPr lang="en-US" sz="320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59514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15300" y="480456"/>
            <a:ext cx="2647950" cy="625474"/>
          </a:xfrm>
          <a:solidFill>
            <a:srgbClr val="F5777A"/>
          </a:solidFill>
        </p:spPr>
        <p:txBody>
          <a:bodyPr>
            <a:noAutofit/>
          </a:bodyPr>
          <a:lstStyle/>
          <a:p>
            <a:r>
              <a:rPr lang="fa-IR" sz="3200" dirty="0">
                <a:cs typeface="B Titr" panose="00000700000000000000" pitchFamily="2" charset="-78"/>
              </a:rPr>
              <a:t>خونریزی داخلی</a:t>
            </a:r>
            <a:endParaRPr lang="en-US" sz="3200" dirty="0">
              <a:cs typeface="B Titr" panose="00000700000000000000" pitchFamily="2" charset="-78"/>
            </a:endParaRPr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9389" y="1105930"/>
            <a:ext cx="3733800" cy="44175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7676" y="1488990"/>
            <a:ext cx="4955574" cy="4343400"/>
          </a:xfrm>
        </p:spPr>
        <p:txBody>
          <a:bodyPr>
            <a:noAutofit/>
          </a:bodyPr>
          <a:lstStyle/>
          <a:p>
            <a:pPr algn="just" rtl="1"/>
            <a:r>
              <a:rPr lang="fa-IR" dirty="0">
                <a:cs typeface="B Nazanin" panose="00000400000000000000" pitchFamily="2" charset="-78"/>
              </a:rPr>
              <a:t>قفسه </a:t>
            </a:r>
            <a:r>
              <a:rPr lang="fa-IR" dirty="0" smtClean="0">
                <a:cs typeface="B Nazanin" panose="00000400000000000000" pitchFamily="2" charset="-78"/>
              </a:rPr>
              <a:t>سینه، لگن و </a:t>
            </a:r>
            <a:r>
              <a:rPr lang="fa-IR" dirty="0">
                <a:cs typeface="B Nazanin" panose="00000400000000000000" pitchFamily="2" charset="-78"/>
              </a:rPr>
              <a:t>شکم می توانند حجم زیادی از خون را درخود نگه دارند.</a:t>
            </a:r>
          </a:p>
          <a:p>
            <a:pPr algn="just" rtl="1"/>
            <a:r>
              <a:rPr lang="fa-IR" dirty="0">
                <a:cs typeface="B Nazanin" panose="00000400000000000000" pitchFamily="2" charset="-78"/>
              </a:rPr>
              <a:t>قفسه سینه معمولا با نشانه های خارجی از تروما قابل مشاهده است اما شکم اغلب اینطور نیست.</a:t>
            </a:r>
          </a:p>
          <a:p>
            <a:pPr algn="just" rtl="1"/>
            <a:r>
              <a:rPr lang="fa-IR" dirty="0">
                <a:cs typeface="B Nazanin" panose="00000400000000000000" pitchFamily="2" charset="-78"/>
              </a:rPr>
              <a:t>حساسیت شکم، سفتی، و اتساع همه نشانه خیلی دیررس خونریزی شکمی می باشند.</a:t>
            </a:r>
          </a:p>
          <a:p>
            <a:pPr algn="just" rtl="1"/>
            <a:r>
              <a:rPr lang="fa-IR" dirty="0">
                <a:cs typeface="B Nazanin" panose="00000400000000000000" pitchFamily="2" charset="-78"/>
              </a:rPr>
              <a:t>این نشانه های همیشه در ترومای شکمی وجود ندارند.</a:t>
            </a:r>
          </a:p>
          <a:p>
            <a:pPr marL="0" indent="0" algn="just" rtl="1">
              <a:buNone/>
            </a:pPr>
            <a:endParaRPr lang="en-US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62882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18373" y="551935"/>
            <a:ext cx="1962150" cy="625474"/>
          </a:xfrm>
          <a:solidFill>
            <a:srgbClr val="F5777A"/>
          </a:solidFill>
        </p:spPr>
        <p:txBody>
          <a:bodyPr>
            <a:noAutofit/>
          </a:bodyPr>
          <a:lstStyle/>
          <a:p>
            <a:r>
              <a:rPr lang="fa-IR" sz="3200" dirty="0">
                <a:cs typeface="B Titr" panose="00000700000000000000" pitchFamily="2" charset="-78"/>
              </a:rPr>
              <a:t>شکستگی ها</a:t>
            </a:r>
            <a:endParaRPr lang="en-US" sz="3200" dirty="0">
              <a:cs typeface="B Titr" panose="00000700000000000000" pitchFamily="2" charset="-78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914400" y="1750540"/>
            <a:ext cx="10051707" cy="4343400"/>
          </a:xfrm>
        </p:spPr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fa-IR" dirty="0">
                <a:cs typeface="B Nazanin" panose="00000400000000000000" pitchFamily="2" charset="-78"/>
              </a:rPr>
              <a:t>از موارد خطرناک می توان </a:t>
            </a:r>
            <a:r>
              <a:rPr lang="fa-IR" u="sng" dirty="0">
                <a:cs typeface="B Nazanin" panose="00000400000000000000" pitchFamily="2" charset="-78"/>
              </a:rPr>
              <a:t>شکستگی لگن</a:t>
            </a:r>
            <a:r>
              <a:rPr lang="fa-IR" u="sng" dirty="0" smtClean="0">
                <a:cs typeface="B Nazanin" panose="00000400000000000000" pitchFamily="2" charset="-78"/>
              </a:rPr>
              <a:t>، شکستگی </a:t>
            </a:r>
            <a:r>
              <a:rPr lang="fa-IR" u="sng" dirty="0">
                <a:cs typeface="B Nazanin" panose="00000400000000000000" pitchFamily="2" charset="-78"/>
              </a:rPr>
              <a:t>فمور و شکستگی های متعدد</a:t>
            </a:r>
            <a:r>
              <a:rPr lang="fa-IR" dirty="0">
                <a:cs typeface="B Nazanin" panose="00000400000000000000" pitchFamily="2" charset="-78"/>
              </a:rPr>
              <a:t> را نام </a:t>
            </a:r>
            <a:r>
              <a:rPr lang="fa-IR" dirty="0" smtClean="0">
                <a:cs typeface="B Nazanin" panose="00000400000000000000" pitchFamily="2" charset="-78"/>
              </a:rPr>
              <a:t>برد (شایع </a:t>
            </a:r>
            <a:r>
              <a:rPr lang="fa-IR" dirty="0">
                <a:cs typeface="B Nazanin" panose="00000400000000000000" pitchFamily="2" charset="-78"/>
              </a:rPr>
              <a:t>ترین ران و لگن)</a:t>
            </a:r>
          </a:p>
          <a:p>
            <a:pPr algn="r" rtl="1"/>
            <a:r>
              <a:rPr lang="fa-IR" b="1" dirty="0">
                <a:cs typeface="B Nazanin" panose="00000400000000000000" pitchFamily="2" charset="-78"/>
              </a:rPr>
              <a:t>شکستگی های متعدد</a:t>
            </a:r>
            <a:r>
              <a:rPr lang="fa-IR" b="1" dirty="0" smtClean="0">
                <a:cs typeface="B Nazanin" panose="00000400000000000000" pitchFamily="2" charset="-78"/>
              </a:rPr>
              <a:t>: </a:t>
            </a:r>
            <a:r>
              <a:rPr lang="fa-IR" dirty="0" smtClean="0">
                <a:cs typeface="B Nazanin" panose="00000400000000000000" pitchFamily="2" charset="-78"/>
              </a:rPr>
              <a:t>در </a:t>
            </a:r>
            <a:r>
              <a:rPr lang="fa-IR" dirty="0">
                <a:cs typeface="B Nazanin" panose="00000400000000000000" pitchFamily="2" charset="-78"/>
              </a:rPr>
              <a:t>شکستگی های متعدد بیمار مقدار زیادی خون از دست می دهد.</a:t>
            </a:r>
          </a:p>
          <a:p>
            <a:pPr algn="r" rtl="1"/>
            <a:r>
              <a:rPr lang="fa-IR" b="1" dirty="0">
                <a:cs typeface="B Nazanin" panose="00000400000000000000" pitchFamily="2" charset="-78"/>
              </a:rPr>
              <a:t>شکستگی </a:t>
            </a:r>
            <a:r>
              <a:rPr lang="fa-IR" b="1" dirty="0" smtClean="0">
                <a:cs typeface="B Nazanin" panose="00000400000000000000" pitchFamily="2" charset="-78"/>
              </a:rPr>
              <a:t>فمور (</a:t>
            </a:r>
            <a:r>
              <a:rPr lang="fa-IR" b="1" dirty="0">
                <a:cs typeface="B Nazanin" panose="00000400000000000000" pitchFamily="2" charset="-78"/>
              </a:rPr>
              <a:t>ران</a:t>
            </a:r>
            <a:r>
              <a:rPr lang="fa-IR" b="1" dirty="0" smtClean="0">
                <a:cs typeface="B Nazanin" panose="00000400000000000000" pitchFamily="2" charset="-78"/>
              </a:rPr>
              <a:t>): </a:t>
            </a:r>
            <a:r>
              <a:rPr lang="fa-IR" dirty="0" smtClean="0">
                <a:cs typeface="B Nazanin" panose="00000400000000000000" pitchFamily="2" charset="-78"/>
              </a:rPr>
              <a:t>از </a:t>
            </a:r>
            <a:r>
              <a:rPr lang="fa-IR" dirty="0">
                <a:cs typeface="B Nazanin" panose="00000400000000000000" pitchFamily="2" charset="-78"/>
              </a:rPr>
              <a:t>دست دادن خون به اطراف بافت نرم از شکستگی استخوان های دراز، مانند استخوان ران، می تواند قابل توجه باشد.</a:t>
            </a:r>
          </a:p>
          <a:p>
            <a:pPr algn="r" rtl="1"/>
            <a:r>
              <a:rPr lang="fa-IR" b="1" dirty="0">
                <a:cs typeface="B Nazanin" panose="00000400000000000000" pitchFamily="2" charset="-78"/>
              </a:rPr>
              <a:t>شکستگی لگن</a:t>
            </a:r>
            <a:r>
              <a:rPr lang="fa-IR" b="1" dirty="0" smtClean="0">
                <a:cs typeface="B Nazanin" panose="00000400000000000000" pitchFamily="2" charset="-78"/>
              </a:rPr>
              <a:t>: </a:t>
            </a:r>
            <a:r>
              <a:rPr lang="fa-IR" dirty="0" smtClean="0">
                <a:cs typeface="B Nazanin" panose="00000400000000000000" pitchFamily="2" charset="-78"/>
              </a:rPr>
              <a:t>از </a:t>
            </a:r>
            <a:r>
              <a:rPr lang="fa-IR" dirty="0">
                <a:cs typeface="B Nazanin" panose="00000400000000000000" pitchFamily="2" charset="-78"/>
              </a:rPr>
              <a:t>دست دادن خون به فضاهای لگن و شکم در یک شکستگی لگن می تواند وسیع باشد که قابل دیدن نیست.</a:t>
            </a:r>
            <a:endParaRPr lang="en-US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32600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71214" y="607206"/>
            <a:ext cx="1962150" cy="701674"/>
          </a:xfrm>
          <a:solidFill>
            <a:srgbClr val="F5777A"/>
          </a:solidFill>
        </p:spPr>
        <p:txBody>
          <a:bodyPr>
            <a:noAutofit/>
          </a:bodyPr>
          <a:lstStyle/>
          <a:p>
            <a:r>
              <a:rPr lang="fa-IR" sz="3200" dirty="0">
                <a:cs typeface="B Titr" panose="00000700000000000000" pitchFamily="2" charset="-78"/>
              </a:rPr>
              <a:t>شکستگی ها</a:t>
            </a:r>
            <a:endParaRPr lang="en-US" sz="3200" dirty="0"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4973" y="1963439"/>
            <a:ext cx="9768391" cy="4724400"/>
          </a:xfrm>
        </p:spPr>
        <p:txBody>
          <a:bodyPr>
            <a:noAutofit/>
          </a:bodyPr>
          <a:lstStyle/>
          <a:p>
            <a:pPr algn="r" rtl="1"/>
            <a:r>
              <a:rPr lang="fa-I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شکستگی دنده </a:t>
            </a:r>
            <a:r>
              <a:rPr lang="fa-IR" dirty="0">
                <a:cs typeface="B Nazanin" panose="00000400000000000000" pitchFamily="2" charset="-78"/>
              </a:rPr>
              <a:t>شایع ترین آسیب قفسه سینه است.</a:t>
            </a: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شکستگی دنده ها ممکن است موجب پنوموتوراکس یا هموتوراکس و یا هر </a:t>
            </a:r>
            <a:r>
              <a:rPr lang="fa-IR" dirty="0" smtClean="0">
                <a:cs typeface="B Nazanin" panose="00000400000000000000" pitchFamily="2" charset="-78"/>
              </a:rPr>
              <a:t>دو شود</a:t>
            </a:r>
            <a:r>
              <a:rPr lang="fa-IR" dirty="0">
                <a:cs typeface="B Nazanin" panose="00000400000000000000" pitchFamily="2" charset="-78"/>
              </a:rPr>
              <a:t>.</a:t>
            </a: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شکستگی معمولا در دنده های 4-8 پهلو رخ می دهد.</a:t>
            </a: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شکستگی دنده های پایین تر ممکن است موجب آسیب:</a:t>
            </a: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طحال (شایع)</a:t>
            </a: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کبد</a:t>
            </a: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شش</a:t>
            </a: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رگ های خونی</a:t>
            </a:r>
            <a:endParaRPr lang="en-US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70486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1219200"/>
            <a:ext cx="2114550" cy="533400"/>
          </a:xfrm>
          <a:solidFill>
            <a:srgbClr val="F5777A"/>
          </a:solidFill>
        </p:spPr>
        <p:txBody>
          <a:bodyPr>
            <a:normAutofit/>
          </a:bodyPr>
          <a:lstStyle/>
          <a:p>
            <a:r>
              <a:rPr lang="fa-IR" sz="3200" dirty="0">
                <a:cs typeface="B Titr" panose="00000700000000000000" pitchFamily="2" charset="-78"/>
              </a:rPr>
              <a:t>شکستگی ها</a:t>
            </a:r>
            <a:endParaRPr lang="en-US" sz="3200" dirty="0">
              <a:cs typeface="B Titr" panose="00000700000000000000" pitchFamily="2" charset="-78"/>
            </a:endParaRP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793099840"/>
              </p:ext>
            </p:extLst>
          </p:nvPr>
        </p:nvGraphicFramePr>
        <p:xfrm>
          <a:off x="1752600" y="1219200"/>
          <a:ext cx="4195011" cy="518160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239109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0391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157592">
                <a:tc>
                  <a:txBody>
                    <a:bodyPr/>
                    <a:lstStyle/>
                    <a:p>
                      <a:pPr algn="ctr"/>
                      <a:r>
                        <a:rPr lang="fa-IR" sz="2400" b="1" dirty="0">
                          <a:cs typeface="B Homa" panose="00000400000000000000" pitchFamily="2" charset="-78"/>
                        </a:rPr>
                        <a:t>نوع شکستگی</a:t>
                      </a:r>
                      <a:endParaRPr lang="en-US" sz="2400" b="1" dirty="0">
                        <a:cs typeface="B Homa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400" b="1" dirty="0">
                          <a:cs typeface="B Homa" panose="00000400000000000000" pitchFamily="2" charset="-78"/>
                        </a:rPr>
                        <a:t>میزان خون از دست رفته(</a:t>
                      </a:r>
                      <a:r>
                        <a:rPr lang="en-US" sz="2400" b="1" dirty="0">
                          <a:cs typeface="B Homa" panose="00000400000000000000" pitchFamily="2" charset="-78"/>
                        </a:rPr>
                        <a:t>ml</a:t>
                      </a:r>
                      <a:r>
                        <a:rPr lang="fa-IR" sz="2400" b="1" dirty="0">
                          <a:cs typeface="B Homa" panose="00000400000000000000" pitchFamily="2" charset="-78"/>
                        </a:rPr>
                        <a:t>)</a:t>
                      </a:r>
                      <a:endParaRPr lang="en-US" sz="2400" b="1" dirty="0">
                        <a:cs typeface="B Homa" panose="0000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70668">
                <a:tc>
                  <a:txBody>
                    <a:bodyPr/>
                    <a:lstStyle/>
                    <a:p>
                      <a:pPr algn="ctr"/>
                      <a:r>
                        <a:rPr lang="fa-IR" sz="2400" b="1" dirty="0">
                          <a:cs typeface="B Homa" panose="00000400000000000000" pitchFamily="2" charset="-78"/>
                        </a:rPr>
                        <a:t>یک دنده</a:t>
                      </a:r>
                      <a:endParaRPr lang="en-US" sz="2400" b="1" dirty="0">
                        <a:cs typeface="B Homa" panose="00000400000000000000" pitchFamily="2" charset="-78"/>
                      </a:endParaRPr>
                    </a:p>
                  </a:txBody>
                  <a:tcPr>
                    <a:solidFill>
                      <a:srgbClr val="23DCE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400" b="1" dirty="0">
                          <a:cs typeface="B Homa" panose="00000400000000000000" pitchFamily="2" charset="-78"/>
                        </a:rPr>
                        <a:t>125</a:t>
                      </a:r>
                      <a:endParaRPr lang="en-US" sz="2400" b="1" dirty="0">
                        <a:cs typeface="B Homa" panose="00000400000000000000" pitchFamily="2" charset="-78"/>
                      </a:endParaRPr>
                    </a:p>
                  </a:txBody>
                  <a:tcPr>
                    <a:solidFill>
                      <a:srgbClr val="23DCE5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70668">
                <a:tc>
                  <a:txBody>
                    <a:bodyPr/>
                    <a:lstStyle/>
                    <a:p>
                      <a:pPr algn="ctr"/>
                      <a:r>
                        <a:rPr lang="fa-IR" sz="2400" b="1" dirty="0">
                          <a:cs typeface="B Homa" panose="00000400000000000000" pitchFamily="2" charset="-78"/>
                        </a:rPr>
                        <a:t>زند زیرین و زبرین</a:t>
                      </a:r>
                      <a:endParaRPr lang="en-US" sz="2400" b="1" dirty="0">
                        <a:cs typeface="B Homa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400" b="1" dirty="0">
                          <a:cs typeface="B Homa" panose="00000400000000000000" pitchFamily="2" charset="-78"/>
                        </a:rPr>
                        <a:t>250-500</a:t>
                      </a:r>
                      <a:endParaRPr lang="en-US" sz="2400" b="1" dirty="0">
                        <a:cs typeface="B Homa" panose="0000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70668">
                <a:tc>
                  <a:txBody>
                    <a:bodyPr/>
                    <a:lstStyle/>
                    <a:p>
                      <a:pPr algn="ctr"/>
                      <a:r>
                        <a:rPr lang="fa-IR" sz="2400" b="1" dirty="0">
                          <a:cs typeface="B Homa" panose="00000400000000000000" pitchFamily="2" charset="-78"/>
                        </a:rPr>
                        <a:t>استخوان بازو</a:t>
                      </a:r>
                      <a:endParaRPr lang="en-US" sz="2400" b="1" dirty="0">
                        <a:cs typeface="B Homa" panose="00000400000000000000" pitchFamily="2" charset="-78"/>
                      </a:endParaRPr>
                    </a:p>
                  </a:txBody>
                  <a:tcPr>
                    <a:solidFill>
                      <a:srgbClr val="23DCE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400" b="1" dirty="0">
                          <a:cs typeface="B Homa" panose="00000400000000000000" pitchFamily="2" charset="-78"/>
                        </a:rPr>
                        <a:t>750</a:t>
                      </a:r>
                      <a:endParaRPr lang="en-US" sz="2400" b="1" dirty="0">
                        <a:cs typeface="B Homa" panose="00000400000000000000" pitchFamily="2" charset="-78"/>
                      </a:endParaRPr>
                    </a:p>
                  </a:txBody>
                  <a:tcPr>
                    <a:solidFill>
                      <a:srgbClr val="23DCE5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70668">
                <a:tc>
                  <a:txBody>
                    <a:bodyPr/>
                    <a:lstStyle/>
                    <a:p>
                      <a:pPr algn="ctr"/>
                      <a:r>
                        <a:rPr lang="fa-IR" sz="2400" b="1" dirty="0">
                          <a:cs typeface="B Homa" panose="00000400000000000000" pitchFamily="2" charset="-78"/>
                        </a:rPr>
                        <a:t>درشت نی یا نازک نی</a:t>
                      </a:r>
                      <a:endParaRPr lang="en-US" sz="2400" b="1" dirty="0">
                        <a:cs typeface="B Homa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400" b="1" dirty="0">
                          <a:cs typeface="B Homa" panose="00000400000000000000" pitchFamily="2" charset="-78"/>
                        </a:rPr>
                        <a:t>500-1000</a:t>
                      </a:r>
                      <a:endParaRPr lang="en-US" sz="2400" b="1" dirty="0">
                        <a:cs typeface="B Homa" panose="0000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70668">
                <a:tc>
                  <a:txBody>
                    <a:bodyPr/>
                    <a:lstStyle/>
                    <a:p>
                      <a:pPr algn="ctr"/>
                      <a:r>
                        <a:rPr lang="fa-IR" sz="2400" b="1" dirty="0">
                          <a:cs typeface="B Homa" panose="00000400000000000000" pitchFamily="2" charset="-78"/>
                        </a:rPr>
                        <a:t>استخوان ران</a:t>
                      </a:r>
                      <a:endParaRPr lang="en-US" sz="2400" b="1" dirty="0">
                        <a:cs typeface="B Homa" panose="00000400000000000000" pitchFamily="2" charset="-78"/>
                      </a:endParaRPr>
                    </a:p>
                  </a:txBody>
                  <a:tcPr>
                    <a:solidFill>
                      <a:srgbClr val="23DCE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400" b="1" dirty="0">
                          <a:cs typeface="B Homa" panose="00000400000000000000" pitchFamily="2" charset="-78"/>
                        </a:rPr>
                        <a:t>1000-2000</a:t>
                      </a:r>
                      <a:endParaRPr lang="en-US" sz="2400" b="1" dirty="0">
                        <a:cs typeface="B Homa" panose="00000400000000000000" pitchFamily="2" charset="-78"/>
                      </a:endParaRPr>
                    </a:p>
                  </a:txBody>
                  <a:tcPr>
                    <a:solidFill>
                      <a:srgbClr val="23DCE5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670668">
                <a:tc>
                  <a:txBody>
                    <a:bodyPr/>
                    <a:lstStyle/>
                    <a:p>
                      <a:pPr algn="ctr"/>
                      <a:r>
                        <a:rPr lang="fa-IR" sz="2400" b="1" dirty="0">
                          <a:cs typeface="B Homa" panose="00000400000000000000" pitchFamily="2" charset="-78"/>
                        </a:rPr>
                        <a:t>استخوان لگن</a:t>
                      </a:r>
                      <a:endParaRPr lang="en-US" sz="2400" b="1" dirty="0">
                        <a:cs typeface="B Homa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400" b="1" dirty="0">
                          <a:cs typeface="B Homa" panose="00000400000000000000" pitchFamily="2" charset="-78"/>
                        </a:rPr>
                        <a:t>خیلی</a:t>
                      </a:r>
                      <a:r>
                        <a:rPr lang="fa-IR" sz="2400" b="1" baseline="0" dirty="0">
                          <a:cs typeface="B Homa" panose="00000400000000000000" pitchFamily="2" charset="-78"/>
                        </a:rPr>
                        <a:t> زیاد</a:t>
                      </a:r>
                      <a:endParaRPr lang="en-US" sz="2400" b="1" dirty="0">
                        <a:cs typeface="B Homa" panose="0000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6317674" y="2895600"/>
            <a:ext cx="4255077" cy="2590800"/>
          </a:xfrm>
        </p:spPr>
        <p:txBody>
          <a:bodyPr>
            <a:noAutofit/>
          </a:bodyPr>
          <a:lstStyle/>
          <a:p>
            <a:pPr algn="r" rtl="1"/>
            <a:r>
              <a:rPr lang="fa-IR" b="1" dirty="0">
                <a:solidFill>
                  <a:srgbClr val="FF0000"/>
                </a:solidFill>
                <a:cs typeface="B Nazanin" panose="00000400000000000000" pitchFamily="2" charset="-78"/>
              </a:rPr>
              <a:t>از دست دادن خون در شکستگی های متعدد را دست کم نگیرید.</a:t>
            </a:r>
          </a:p>
          <a:p>
            <a:pPr algn="r" rtl="1"/>
            <a:r>
              <a:rPr lang="fa-IR" b="1" dirty="0">
                <a:cs typeface="B Nazanin" panose="00000400000000000000" pitchFamily="2" charset="-78"/>
              </a:rPr>
              <a:t>جدول روبرو میزان خونی که بدن در هریک از شکستگی ها از دست می دهد را نشان می دهد.</a:t>
            </a:r>
            <a:endParaRPr lang="en-US" b="1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04737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05800" y="1200151"/>
            <a:ext cx="2266950" cy="625474"/>
          </a:xfrm>
          <a:solidFill>
            <a:schemeClr val="accent1">
              <a:lumMod val="50000"/>
            </a:schemeClr>
          </a:solidFill>
          <a:ln>
            <a:solidFill>
              <a:srgbClr val="FFFF00"/>
            </a:solidFill>
          </a:ln>
        </p:spPr>
        <p:txBody>
          <a:bodyPr>
            <a:noAutofit/>
          </a:bodyPr>
          <a:lstStyle/>
          <a:p>
            <a:r>
              <a:rPr lang="fa-IR" sz="3200" dirty="0">
                <a:solidFill>
                  <a:schemeClr val="bg1"/>
                </a:solidFill>
                <a:cs typeface="B Titr" panose="00000700000000000000" pitchFamily="2" charset="-78"/>
              </a:rPr>
              <a:t>ارزیابی بیمار</a:t>
            </a:r>
            <a:endParaRPr lang="en-US" sz="3200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62200" y="2133600"/>
            <a:ext cx="7886700" cy="4351338"/>
          </a:xfrm>
        </p:spPr>
        <p:txBody>
          <a:bodyPr>
            <a:noAutofit/>
          </a:bodyPr>
          <a:lstStyle/>
          <a:p>
            <a:pPr algn="r" rtl="1"/>
            <a:r>
              <a:rPr lang="fa-IR" sz="3200" b="1" dirty="0">
                <a:cs typeface="B Nazanin" panose="00000400000000000000" pitchFamily="2" charset="-78"/>
              </a:rPr>
              <a:t>یافتن نشانه هایی از خونریزی داخلی یا خارجی</a:t>
            </a:r>
          </a:p>
          <a:p>
            <a:pPr algn="r" rtl="1"/>
            <a:r>
              <a:rPr lang="fa-IR" sz="3200" b="1" dirty="0">
                <a:cs typeface="B Nazanin" panose="00000400000000000000" pitchFamily="2" charset="-78"/>
              </a:rPr>
              <a:t>ارزیابی سطح هوشیاری</a:t>
            </a:r>
          </a:p>
          <a:p>
            <a:pPr algn="r" rtl="1"/>
            <a:r>
              <a:rPr lang="fa-IR" sz="3200" b="1" dirty="0">
                <a:cs typeface="B Nazanin" panose="00000400000000000000" pitchFamily="2" charset="-78"/>
              </a:rPr>
              <a:t>بررسی وضعیت پوست بیمار</a:t>
            </a:r>
          </a:p>
          <a:p>
            <a:pPr algn="r" rtl="1"/>
            <a:r>
              <a:rPr lang="fa-IR" sz="3200" b="1" dirty="0">
                <a:cs typeface="B Nazanin" panose="00000400000000000000" pitchFamily="2" charset="-78"/>
              </a:rPr>
              <a:t>ارزیابی نبض</a:t>
            </a:r>
          </a:p>
          <a:p>
            <a:pPr algn="r" rtl="1"/>
            <a:r>
              <a:rPr lang="fa-IR" sz="3200" b="1" dirty="0">
                <a:cs typeface="B Nazanin" panose="00000400000000000000" pitchFamily="2" charset="-78"/>
              </a:rPr>
              <a:t>ارزیابی تنفس</a:t>
            </a:r>
          </a:p>
          <a:p>
            <a:pPr algn="r" rtl="1"/>
            <a:r>
              <a:rPr lang="fa-IR" sz="3200" b="1" dirty="0">
                <a:cs typeface="B Nazanin" panose="00000400000000000000" pitchFamily="2" charset="-78"/>
              </a:rPr>
              <a:t>ارزیابی فشار خون </a:t>
            </a:r>
          </a:p>
          <a:p>
            <a:pPr algn="r" rtl="1"/>
            <a:r>
              <a:rPr lang="fa-IR" sz="3200" b="1" dirty="0">
                <a:cs typeface="B Nazanin" panose="00000400000000000000" pitchFamily="2" charset="-78"/>
              </a:rPr>
              <a:t>ارزیابی </a:t>
            </a:r>
            <a:r>
              <a:rPr lang="fa-IR" sz="3200" b="1" dirty="0" smtClean="0">
                <a:cs typeface="B Nazanin" panose="00000400000000000000" pitchFamily="2" charset="-78"/>
              </a:rPr>
              <a:t>دیگر عوامل </a:t>
            </a:r>
            <a:r>
              <a:rPr lang="fa-IR" sz="3200" b="1" dirty="0">
                <a:cs typeface="B Nazanin" panose="00000400000000000000" pitchFamily="2" charset="-78"/>
              </a:rPr>
              <a:t>مداخله </a:t>
            </a:r>
            <a:r>
              <a:rPr lang="fa-IR" sz="3200" b="1" dirty="0" smtClean="0">
                <a:cs typeface="B Nazanin" panose="00000400000000000000" pitchFamily="2" charset="-78"/>
              </a:rPr>
              <a:t>گر دیگر</a:t>
            </a:r>
            <a:endParaRPr lang="en-US" sz="3200" b="1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35279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33511" y="1275569"/>
            <a:ext cx="6666451" cy="2620962"/>
          </a:xfr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ctr" rtl="1"/>
            <a:r>
              <a:rPr lang="fa-IR" sz="66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anose="00000700000000000000" pitchFamily="2" charset="-78"/>
              </a:rPr>
              <a:t>خونریزی و شوک</a:t>
            </a:r>
            <a:endParaRPr lang="en-US" sz="66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Titr" panose="00000700000000000000" pitchFamily="2" charset="-78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47515EA-AA32-3D48-9482-4C3432AC27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7788" y="4052047"/>
            <a:ext cx="2908831" cy="251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462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8141277" y="1776668"/>
            <a:ext cx="2438400" cy="625474"/>
          </a:xfrm>
          <a:solidFill>
            <a:srgbClr val="F5777A"/>
          </a:solidFill>
        </p:spPr>
        <p:txBody>
          <a:bodyPr>
            <a:normAutofit/>
          </a:bodyPr>
          <a:lstStyle/>
          <a:p>
            <a:pPr algn="ctr"/>
            <a:r>
              <a:rPr lang="fa-IR" sz="2800" dirty="0">
                <a:solidFill>
                  <a:schemeClr val="bg1"/>
                </a:solidFill>
                <a:cs typeface="B Titr" panose="00000700000000000000" pitchFamily="2" charset="-78"/>
              </a:rPr>
              <a:t>ارزیابی خونریزی</a:t>
            </a:r>
            <a:endParaRPr lang="en-US" sz="2800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1297459" y="2468665"/>
            <a:ext cx="9356686" cy="3951288"/>
          </a:xfrm>
        </p:spPr>
        <p:txBody>
          <a:bodyPr>
            <a:noAutofit/>
          </a:bodyPr>
          <a:lstStyle/>
          <a:p>
            <a:pPr algn="r" rtl="1"/>
            <a:r>
              <a:rPr lang="fa-IR" sz="3200" dirty="0">
                <a:cs typeface="B Nazanin" panose="00000400000000000000" pitchFamily="2" charset="-78"/>
              </a:rPr>
              <a:t>خونریزی خارجی بایستی در اسرع وقت کنترل شود.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اگر خونریزی خارجی ادامه داشته باشد تلاش های دیگر برای درمان بیمار بیهوده خواهند بود.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خونریزی خارجی را می توان در مرحله پیش بیمارستانی درمان نمود.</a:t>
            </a:r>
            <a:endParaRPr lang="en-US" sz="3200" dirty="0">
              <a:cs typeface="B Nazanin" panose="00000400000000000000" pitchFamily="2" charset="-78"/>
            </a:endParaRP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خونریزی داخلی تنها در اتاق عمل مرکز تروما درمان می شود.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ارزیابی سریع و انتقال به مقصد مناسب بسیار مهم است.</a:t>
            </a:r>
            <a:endParaRPr lang="en-US" sz="3200" dirty="0">
              <a:cs typeface="B Nazanin" panose="00000400000000000000" pitchFamily="2" charset="-78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312727" y="1109749"/>
            <a:ext cx="2266950" cy="625474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rgbClr val="FFFF00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a-IR" dirty="0">
                <a:solidFill>
                  <a:schemeClr val="bg1"/>
                </a:solidFill>
                <a:cs typeface="B Titr" panose="00000700000000000000" pitchFamily="2" charset="-78"/>
              </a:rPr>
              <a:t>ارزیابی بیمار</a:t>
            </a:r>
            <a:endParaRPr lang="en-US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83385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902043" y="2495205"/>
            <a:ext cx="9615482" cy="3951288"/>
          </a:xfrm>
        </p:spPr>
        <p:txBody>
          <a:bodyPr>
            <a:noAutofit/>
          </a:bodyPr>
          <a:lstStyle/>
          <a:p>
            <a:pPr algn="r" rtl="1"/>
            <a:r>
              <a:rPr lang="fa-IR" sz="3600" dirty="0">
                <a:cs typeface="B Nazanin" panose="00000400000000000000" pitchFamily="2" charset="-78"/>
              </a:rPr>
              <a:t>سطح هوشیاری، گیجی، یا حالت تهاجمی همگی ممکن است نشانه ای ازکاهش پرفیوژن مغزی و ایسکمی مغزی باشند.</a:t>
            </a:r>
          </a:p>
          <a:p>
            <a:pPr algn="r" rtl="1"/>
            <a:r>
              <a:rPr lang="fa-IR" sz="3600" dirty="0">
                <a:cs typeface="B Nazanin" panose="00000400000000000000" pitchFamily="2" charset="-78"/>
              </a:rPr>
              <a:t>در تغییر سطح هوشیاری همیشه فرض را برشوک می گذاریم و درمان را آغاز می کنیم.</a:t>
            </a:r>
          </a:p>
          <a:p>
            <a:pPr algn="r" rtl="1"/>
            <a:r>
              <a:rPr lang="fa-IR" sz="3600" dirty="0">
                <a:cs typeface="B Nazanin" panose="00000400000000000000" pitchFamily="2" charset="-78"/>
              </a:rPr>
              <a:t>سایر علل تغییر هوشیاری به سرعت شوک بیمار را نمی کشند.</a:t>
            </a:r>
            <a:endParaRPr lang="en-US" sz="3600" dirty="0">
              <a:cs typeface="B Nazanin" panose="00000400000000000000" pitchFamily="2" charset="-78"/>
            </a:endParaRPr>
          </a:p>
        </p:txBody>
      </p:sp>
      <p:sp>
        <p:nvSpPr>
          <p:cNvPr id="7" name="Text Placeholder 3"/>
          <p:cNvSpPr>
            <a:spLocks noGrp="1"/>
          </p:cNvSpPr>
          <p:nvPr>
            <p:ph type="body" idx="1"/>
          </p:nvPr>
        </p:nvSpPr>
        <p:spPr>
          <a:xfrm>
            <a:off x="7891895" y="1802477"/>
            <a:ext cx="2667000" cy="625474"/>
          </a:xfrm>
          <a:solidFill>
            <a:srgbClr val="F5777A"/>
          </a:solidFill>
        </p:spPr>
        <p:txBody>
          <a:bodyPr>
            <a:normAutofit fontScale="85000" lnSpcReduction="10000"/>
          </a:bodyPr>
          <a:lstStyle/>
          <a:p>
            <a:pPr algn="ctr"/>
            <a:r>
              <a:rPr lang="fa-IR" sz="2800" dirty="0">
                <a:solidFill>
                  <a:schemeClr val="bg1"/>
                </a:solidFill>
                <a:cs typeface="B Titr" panose="00000700000000000000" pitchFamily="2" charset="-78"/>
              </a:rPr>
              <a:t>ارزیابی سطح هوشیاری</a:t>
            </a:r>
            <a:endParaRPr lang="en-US" sz="2800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8312727" y="1109749"/>
            <a:ext cx="2266950" cy="625474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rgbClr val="FFFF00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a-IR" dirty="0">
                <a:solidFill>
                  <a:schemeClr val="bg1"/>
                </a:solidFill>
                <a:cs typeface="B Titr" panose="00000700000000000000" pitchFamily="2" charset="-78"/>
              </a:rPr>
              <a:t>ارزیابی بیمار</a:t>
            </a:r>
            <a:endParaRPr lang="en-US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74628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>
          <a:xfrm>
            <a:off x="1075038" y="2590800"/>
            <a:ext cx="9302810" cy="3886200"/>
          </a:xfrm>
        </p:spPr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fa-IR" b="1" dirty="0">
                <a:cs typeface="B Nazanin" panose="00000400000000000000" pitchFamily="2" charset="-78"/>
              </a:rPr>
              <a:t>رنگ پوست</a:t>
            </a: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رنگ پریده</a:t>
            </a: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سیانوتیک</a:t>
            </a:r>
          </a:p>
          <a:p>
            <a:pPr marL="0" indent="0" algn="r" rtl="1">
              <a:buNone/>
            </a:pPr>
            <a:r>
              <a:rPr lang="fa-IR" b="1" dirty="0">
                <a:cs typeface="B Nazanin" panose="00000400000000000000" pitchFamily="2" charset="-78"/>
              </a:rPr>
              <a:t>درجه حرارت</a:t>
            </a: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سرد و مرطوب</a:t>
            </a: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پوست گرم و خشک با افت فشار خون مطرح کننده </a:t>
            </a:r>
            <a:r>
              <a:rPr lang="fa-IR" u="sng" dirty="0">
                <a:cs typeface="B Nazanin" panose="00000400000000000000" pitchFamily="2" charset="-78"/>
              </a:rPr>
              <a:t>شوک نوروژنیک </a:t>
            </a:r>
            <a:r>
              <a:rPr lang="fa-IR" dirty="0">
                <a:cs typeface="B Nazanin" panose="00000400000000000000" pitchFamily="2" charset="-78"/>
              </a:rPr>
              <a:t>است.</a:t>
            </a: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بررسی پر شدن مجدد مویرگی</a:t>
            </a:r>
            <a:endParaRPr lang="en-US" dirty="0">
              <a:cs typeface="B Nazanin" panose="00000400000000000000" pitchFamily="2" charset="-78"/>
            </a:endParaRPr>
          </a:p>
        </p:txBody>
      </p:sp>
      <p:sp>
        <p:nvSpPr>
          <p:cNvPr id="8" name="Text Placeholder 3"/>
          <p:cNvSpPr txBox="1">
            <a:spLocks/>
          </p:cNvSpPr>
          <p:nvPr/>
        </p:nvSpPr>
        <p:spPr>
          <a:xfrm>
            <a:off x="8141277" y="1981201"/>
            <a:ext cx="2438400" cy="444583"/>
          </a:xfrm>
          <a:prstGeom prst="rect">
            <a:avLst/>
          </a:prstGeom>
          <a:solidFill>
            <a:srgbClr val="F5777A"/>
          </a:solidFill>
        </p:spPr>
        <p:txBody>
          <a:bodyPr vert="horz" lIns="91440" tIns="45720" rIns="91440" bIns="45720" rtlCol="0" anchor="b">
            <a:normAutofit lnSpcReduction="10000"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a-IR" sz="2800" dirty="0">
                <a:solidFill>
                  <a:schemeClr val="bg1"/>
                </a:solidFill>
                <a:cs typeface="B Titr" panose="00000700000000000000" pitchFamily="2" charset="-78"/>
              </a:rPr>
              <a:t>ارزیابی پوست</a:t>
            </a:r>
            <a:endParaRPr lang="en-US" sz="2800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8312727" y="1109749"/>
            <a:ext cx="2266950" cy="625474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rgbClr val="FFFF00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a-IR" dirty="0">
                <a:solidFill>
                  <a:schemeClr val="bg1"/>
                </a:solidFill>
                <a:cs typeface="B Titr" panose="00000700000000000000" pitchFamily="2" charset="-78"/>
              </a:rPr>
              <a:t>ارزیابی بیمار</a:t>
            </a:r>
            <a:endParaRPr lang="en-US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82578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sz="half" idx="2"/>
          </p:nvPr>
        </p:nvSpPr>
        <p:spPr>
          <a:xfrm>
            <a:off x="852617" y="2458135"/>
            <a:ext cx="10558895" cy="4114800"/>
          </a:xfrm>
        </p:spPr>
        <p:txBody>
          <a:bodyPr>
            <a:noAutofit/>
          </a:bodyPr>
          <a:lstStyle/>
          <a:p>
            <a:pPr algn="r" rtl="1"/>
            <a:r>
              <a:rPr lang="fa-IR" dirty="0">
                <a:cs typeface="B Nazanin" panose="00000400000000000000" pitchFamily="2" charset="-78"/>
              </a:rPr>
              <a:t>بین 100 تا 120 نشان دهنده شوک اولیه.</a:t>
            </a: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بالاتر از 120 نشان دهنده شوک است ، اما ترس و درد نیز ممکن است دخیل باشند.</a:t>
            </a: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140 یا بیشتر بحرانی است، و بیمار باید نزدیک به مرگ فرض شود.</a:t>
            </a: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نبض باریک و  ضعیف نشان دهنده شوک است.</a:t>
            </a: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از دست دادن نبض محیطی نشان دهنده هیپو ولمی شدید و یا آسیب عروقی به اندام ها است.</a:t>
            </a:r>
            <a:endParaRPr lang="en-US" dirty="0">
              <a:cs typeface="B Nazanin" panose="00000400000000000000" pitchFamily="2" charset="-78"/>
            </a:endParaRPr>
          </a:p>
        </p:txBody>
      </p:sp>
      <p:sp>
        <p:nvSpPr>
          <p:cNvPr id="10" name="Text Placeholder 3"/>
          <p:cNvSpPr>
            <a:spLocks noGrp="1"/>
          </p:cNvSpPr>
          <p:nvPr>
            <p:ph type="body" idx="1"/>
          </p:nvPr>
        </p:nvSpPr>
        <p:spPr>
          <a:xfrm>
            <a:off x="8654082" y="1708193"/>
            <a:ext cx="2667000" cy="407323"/>
          </a:xfrm>
          <a:solidFill>
            <a:srgbClr val="F5777A"/>
          </a:solidFill>
        </p:spPr>
        <p:txBody>
          <a:bodyPr>
            <a:normAutofit fontScale="92500" lnSpcReduction="20000"/>
          </a:bodyPr>
          <a:lstStyle/>
          <a:p>
            <a:pPr algn="ctr"/>
            <a:r>
              <a:rPr lang="fa-IR" sz="2800" dirty="0">
                <a:solidFill>
                  <a:schemeClr val="bg1"/>
                </a:solidFill>
                <a:cs typeface="B Titr" panose="00000700000000000000" pitchFamily="2" charset="-78"/>
              </a:rPr>
              <a:t>ارزیابی نبض</a:t>
            </a:r>
            <a:endParaRPr lang="en-US" sz="2800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9054132" y="740100"/>
            <a:ext cx="2266950" cy="625474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rgbClr val="FFFF00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a-IR" dirty="0">
                <a:solidFill>
                  <a:schemeClr val="bg1"/>
                </a:solidFill>
                <a:cs typeface="B Titr" panose="00000700000000000000" pitchFamily="2" charset="-78"/>
              </a:rPr>
              <a:t>ارزیابی بیمار</a:t>
            </a:r>
            <a:endParaRPr lang="en-US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8184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41405" y="2589988"/>
            <a:ext cx="9838272" cy="3374506"/>
          </a:xfrm>
        </p:spPr>
        <p:txBody>
          <a:bodyPr>
            <a:noAutofit/>
          </a:bodyPr>
          <a:lstStyle/>
          <a:p>
            <a:pPr algn="r" rtl="1"/>
            <a:r>
              <a:rPr lang="fa-IR" dirty="0">
                <a:cs typeface="B Nazanin" panose="00000400000000000000" pitchFamily="2" charset="-78"/>
              </a:rPr>
              <a:t>فشارخون مناسب همیشه نشان دهنده پرفیوژن کافی نیست زیرا تا قبل از دست دادن </a:t>
            </a:r>
            <a:r>
              <a:rPr lang="fa-IR" u="sng" dirty="0">
                <a:cs typeface="B Nazanin" panose="00000400000000000000" pitchFamily="2" charset="-78"/>
              </a:rPr>
              <a:t>30% </a:t>
            </a:r>
            <a:r>
              <a:rPr lang="fa-IR" dirty="0">
                <a:cs typeface="B Nazanin" panose="00000400000000000000" pitchFamily="2" charset="-78"/>
              </a:rPr>
              <a:t>خون فشار خون افت نمی کند.بنابراین نمیتواند تعیین کننده شوک باشد.</a:t>
            </a: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بخشی از ارزیابی اولیه نیست.</a:t>
            </a: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در درمان هدف بازگشت </a:t>
            </a:r>
            <a:r>
              <a:rPr lang="en-US" dirty="0">
                <a:cs typeface="B Nazanin" panose="00000400000000000000" pitchFamily="2" charset="-78"/>
              </a:rPr>
              <a:t>BP </a:t>
            </a:r>
            <a:r>
              <a:rPr lang="fa-IR" dirty="0">
                <a:cs typeface="B Nazanin" panose="00000400000000000000" pitchFamily="2" charset="-78"/>
              </a:rPr>
              <a:t>به حالت عادی نیست. </a:t>
            </a: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فشار خون سیستولیک بایستی  حدود </a:t>
            </a:r>
            <a:r>
              <a:rPr lang="fa-IR" u="sng" dirty="0">
                <a:cs typeface="B Nazanin" panose="00000400000000000000" pitchFamily="2" charset="-78"/>
              </a:rPr>
              <a:t>90</a:t>
            </a:r>
            <a:r>
              <a:rPr lang="fa-IR" dirty="0">
                <a:cs typeface="B Nazanin" panose="00000400000000000000" pitchFamily="2" charset="-78"/>
              </a:rPr>
              <a:t> میلی متر جیوه باشدفشار خون بالاتر ممکن است خونریزی را بدتر کند.</a:t>
            </a:r>
          </a:p>
          <a:p>
            <a:pPr algn="r" rtl="1"/>
            <a:endParaRPr lang="en-US" dirty="0">
              <a:cs typeface="B Nazanin" panose="00000400000000000000" pitchFamily="2" charset="-78"/>
            </a:endParaRPr>
          </a:p>
        </p:txBody>
      </p:sp>
      <p:sp>
        <p:nvSpPr>
          <p:cNvPr id="8" name="Text Placeholder 3"/>
          <p:cNvSpPr txBox="1">
            <a:spLocks/>
          </p:cNvSpPr>
          <p:nvPr/>
        </p:nvSpPr>
        <p:spPr>
          <a:xfrm>
            <a:off x="7973291" y="1875358"/>
            <a:ext cx="2667000" cy="486843"/>
          </a:xfrm>
          <a:prstGeom prst="rect">
            <a:avLst/>
          </a:prstGeom>
          <a:solidFill>
            <a:srgbClr val="F5777A"/>
          </a:solidFill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a-IR" sz="2800" dirty="0">
                <a:solidFill>
                  <a:schemeClr val="bg1"/>
                </a:solidFill>
                <a:cs typeface="B Titr" panose="00000700000000000000" pitchFamily="2" charset="-78"/>
              </a:rPr>
              <a:t>ارزیابی فشار خون</a:t>
            </a:r>
            <a:endParaRPr lang="en-US" sz="2800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8312727" y="1109749"/>
            <a:ext cx="2266950" cy="625474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rgbClr val="FFFF00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a-IR" dirty="0">
                <a:solidFill>
                  <a:schemeClr val="bg1"/>
                </a:solidFill>
                <a:cs typeface="B Titr" panose="00000700000000000000" pitchFamily="2" charset="-78"/>
              </a:rPr>
              <a:t>ارزیابی بیمار</a:t>
            </a:r>
            <a:endParaRPr lang="en-US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07698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3"/>
          <p:cNvSpPr>
            <a:spLocks noGrp="1"/>
          </p:cNvSpPr>
          <p:nvPr>
            <p:ph type="body" idx="1"/>
          </p:nvPr>
        </p:nvSpPr>
        <p:spPr>
          <a:xfrm>
            <a:off x="7891895" y="1802478"/>
            <a:ext cx="2667000" cy="483523"/>
          </a:xfrm>
          <a:solidFill>
            <a:srgbClr val="F5777A"/>
          </a:solidFill>
        </p:spPr>
        <p:txBody>
          <a:bodyPr>
            <a:normAutofit fontScale="92500"/>
          </a:bodyPr>
          <a:lstStyle/>
          <a:p>
            <a:pPr algn="ctr"/>
            <a:r>
              <a:rPr lang="fa-IR" sz="2800" dirty="0">
                <a:solidFill>
                  <a:schemeClr val="bg1"/>
                </a:solidFill>
                <a:cs typeface="B Titr" panose="00000700000000000000" pitchFamily="2" charset="-78"/>
              </a:rPr>
              <a:t>ارزیابی سن </a:t>
            </a:r>
            <a:r>
              <a:rPr lang="fa-IR" sz="2800" dirty="0" err="1">
                <a:solidFill>
                  <a:schemeClr val="bg1"/>
                </a:solidFill>
                <a:cs typeface="B Titr" panose="00000700000000000000" pitchFamily="2" charset="-78"/>
              </a:rPr>
              <a:t>وداروها</a:t>
            </a:r>
            <a:endParaRPr lang="en-US" sz="2800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8312727" y="1109749"/>
            <a:ext cx="2266950" cy="625474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rgbClr val="FFFF00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a-IR" dirty="0">
                <a:solidFill>
                  <a:schemeClr val="bg1"/>
                </a:solidFill>
                <a:cs typeface="B Titr" panose="00000700000000000000" pitchFamily="2" charset="-78"/>
              </a:rPr>
              <a:t>ارزیابی بیمار</a:t>
            </a:r>
            <a:endParaRPr lang="en-US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  <p:sp>
        <p:nvSpPr>
          <p:cNvPr id="11" name="Content Placeholder 3"/>
          <p:cNvSpPr>
            <a:spLocks noGrp="1"/>
          </p:cNvSpPr>
          <p:nvPr>
            <p:ph sz="half" idx="2"/>
          </p:nvPr>
        </p:nvSpPr>
        <p:spPr>
          <a:xfrm>
            <a:off x="1173892" y="2590800"/>
            <a:ext cx="9174359" cy="4115948"/>
          </a:xfrm>
        </p:spPr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fa-I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سن</a:t>
            </a: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نوزادان و سالمندان شوک را جبران نمی کنند.اما کودکان شوک را به خوبی جبران می کنند که میتواند نشان دهنده یک اورژانس وخیم باشد.</a:t>
            </a:r>
          </a:p>
          <a:p>
            <a:pPr marL="0" indent="0" algn="r" rtl="1">
              <a:buNone/>
            </a:pPr>
            <a:r>
              <a:rPr lang="fa-I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داروها</a:t>
            </a: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داروهایی که با مکانیسم های جبرانی تداخل ایجاد کنند.</a:t>
            </a: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مسدود کننده های بتا و مسدود کننده های کانال کلسیم </a:t>
            </a: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آسپرین و داروهای ضد التهابی غیر استروئیدی</a:t>
            </a:r>
            <a:endParaRPr lang="en-US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2312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1248033" y="3026378"/>
            <a:ext cx="9949483" cy="4191000"/>
          </a:xfrm>
        </p:spPr>
        <p:txBody>
          <a:bodyPr>
            <a:normAutofit/>
          </a:bodyPr>
          <a:lstStyle/>
          <a:p>
            <a:pPr algn="r" rtl="1"/>
            <a:r>
              <a:rPr lang="fa-IR" dirty="0">
                <a:cs typeface="B Nazanin" panose="00000400000000000000" pitchFamily="2" charset="-78"/>
              </a:rPr>
              <a:t>حجم خون در بارداری حدود 50% افزایش می یابد.</a:t>
            </a: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یک زن باردار ممکن است قبل از بروز علایم شوک حدود 30 تا 35% حجم خون خود را از دست دهد.</a:t>
            </a: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ممکن است هنگامیکه بیمار به پشت خوابیده وزن رحم به ورید اجوف فشار وارد کند و مانع بازگشت خون به قلب شود.</a:t>
            </a: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رگ های خونی جفت به کاتکول آمین ها(اپی نفرین) حساس هستند که </a:t>
            </a:r>
            <a:r>
              <a:rPr lang="fa-IR" dirty="0" smtClean="0">
                <a:cs typeface="B Nazanin" panose="00000400000000000000" pitchFamily="2" charset="-78"/>
              </a:rPr>
              <a:t>منجر به </a:t>
            </a:r>
            <a:r>
              <a:rPr lang="fa-IR" dirty="0">
                <a:cs typeface="B Nazanin" panose="00000400000000000000" pitchFamily="2" charset="-78"/>
              </a:rPr>
              <a:t>انقباض عروق و کاهش جریان خون به جفت می شود</a:t>
            </a:r>
            <a:r>
              <a:rPr lang="fa-IR" dirty="0" smtClean="0">
                <a:cs typeface="B Nazanin" panose="00000400000000000000" pitchFamily="2" charset="-78"/>
              </a:rPr>
              <a:t>. نتیجه </a:t>
            </a:r>
            <a:r>
              <a:rPr lang="fa-IR" dirty="0">
                <a:cs typeface="B Nazanin" panose="00000400000000000000" pitchFamily="2" charset="-78"/>
              </a:rPr>
              <a:t>هیپوکسی جنین است.</a:t>
            </a:r>
            <a:endParaRPr lang="en-US" dirty="0">
              <a:cs typeface="B Nazanin" panose="00000400000000000000" pitchFamily="2" charset="-78"/>
            </a:endParaRPr>
          </a:p>
        </p:txBody>
      </p:sp>
      <p:sp>
        <p:nvSpPr>
          <p:cNvPr id="6" name="Text Placeholder 3"/>
          <p:cNvSpPr>
            <a:spLocks noGrp="1"/>
          </p:cNvSpPr>
          <p:nvPr>
            <p:ph type="body" idx="1"/>
          </p:nvPr>
        </p:nvSpPr>
        <p:spPr>
          <a:xfrm>
            <a:off x="6878783" y="1592814"/>
            <a:ext cx="3700895" cy="446751"/>
          </a:xfrm>
          <a:solidFill>
            <a:srgbClr val="F5777A"/>
          </a:solidFill>
        </p:spPr>
        <p:txBody>
          <a:bodyPr>
            <a:normAutofit fontScale="85000" lnSpcReduction="10000"/>
          </a:bodyPr>
          <a:lstStyle/>
          <a:p>
            <a:pPr algn="ctr"/>
            <a:r>
              <a:rPr lang="fa-IR" sz="2800" dirty="0">
                <a:solidFill>
                  <a:schemeClr val="bg1"/>
                </a:solidFill>
                <a:cs typeface="B Titr" panose="00000700000000000000" pitchFamily="2" charset="-78"/>
              </a:rPr>
              <a:t>ارزیابی  دیگر عوامل مداخله گر</a:t>
            </a:r>
            <a:endParaRPr lang="en-US" sz="2800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312728" y="563280"/>
            <a:ext cx="2266950" cy="625474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rgbClr val="FFFF00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a-IR" dirty="0">
                <a:solidFill>
                  <a:schemeClr val="bg1"/>
                </a:solidFill>
                <a:cs typeface="B Titr" panose="00000700000000000000" pitchFamily="2" charset="-78"/>
              </a:rPr>
              <a:t>ارزیابی بیمار</a:t>
            </a:r>
            <a:endParaRPr lang="en-US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  <p:sp>
        <p:nvSpPr>
          <p:cNvPr id="11" name="Text Placeholder 3"/>
          <p:cNvSpPr>
            <a:spLocks noGrp="1"/>
          </p:cNvSpPr>
          <p:nvPr>
            <p:ph type="body" idx="1"/>
          </p:nvPr>
        </p:nvSpPr>
        <p:spPr>
          <a:xfrm>
            <a:off x="9144001" y="2309596"/>
            <a:ext cx="1435677" cy="446751"/>
          </a:xfrm>
          <a:solidFill>
            <a:srgbClr val="FCFAA8"/>
          </a:solidFill>
        </p:spPr>
        <p:txBody>
          <a:bodyPr>
            <a:normAutofit fontScale="92500" lnSpcReduction="10000"/>
          </a:bodyPr>
          <a:lstStyle/>
          <a:p>
            <a:pPr algn="ctr"/>
            <a:r>
              <a:rPr lang="fa-IR" sz="2800" dirty="0">
                <a:cs typeface="B Titr" panose="00000700000000000000" pitchFamily="2" charset="-78"/>
              </a:rPr>
              <a:t>بارداری</a:t>
            </a:r>
            <a:endParaRPr lang="en-US" sz="2800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38363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5"/>
          <p:cNvSpPr>
            <a:spLocks noGrp="1"/>
          </p:cNvSpPr>
          <p:nvPr>
            <p:ph sz="half" idx="2"/>
          </p:nvPr>
        </p:nvSpPr>
        <p:spPr>
          <a:xfrm>
            <a:off x="2057401" y="2924172"/>
            <a:ext cx="8345091" cy="2271282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fa-I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 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بیماران مبتلا به بیماری های قلبی عروقی و ریوی نمی توانند شوک را به خوبی جبران کنند.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بیماران دارای پیس میکر افزایش ضربان قلب را نشان نمی دهند.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idx="1"/>
          </p:nvPr>
        </p:nvSpPr>
        <p:spPr>
          <a:xfrm>
            <a:off x="6967106" y="1860870"/>
            <a:ext cx="3700895" cy="446751"/>
          </a:xfrm>
          <a:solidFill>
            <a:srgbClr val="F5777A"/>
          </a:solidFill>
          <a:ln>
            <a:solidFill>
              <a:srgbClr val="FFFF00"/>
            </a:solidFill>
          </a:ln>
        </p:spPr>
        <p:txBody>
          <a:bodyPr>
            <a:normAutofit fontScale="85000" lnSpcReduction="10000"/>
          </a:bodyPr>
          <a:lstStyle/>
          <a:p>
            <a:pPr algn="ctr"/>
            <a:r>
              <a:rPr lang="fa-IR" sz="2800" dirty="0">
                <a:solidFill>
                  <a:schemeClr val="bg1"/>
                </a:solidFill>
                <a:cs typeface="B Titr" panose="00000700000000000000" pitchFamily="2" charset="-78"/>
              </a:rPr>
              <a:t>ارزیابی  دیگر عوامل مداخله گر</a:t>
            </a:r>
            <a:endParaRPr lang="en-US" sz="2800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8401050" y="1109749"/>
            <a:ext cx="2266950" cy="625474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rgbClr val="FFFF00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a-IR" dirty="0">
                <a:solidFill>
                  <a:schemeClr val="bg1"/>
                </a:solidFill>
                <a:cs typeface="B Titr" panose="00000700000000000000" pitchFamily="2" charset="-78"/>
              </a:rPr>
              <a:t>ارزیابی بیمار</a:t>
            </a:r>
            <a:endParaRPr lang="en-US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  <p:sp>
        <p:nvSpPr>
          <p:cNvPr id="11" name="Text Placeholder 3"/>
          <p:cNvSpPr>
            <a:spLocks noGrp="1"/>
          </p:cNvSpPr>
          <p:nvPr>
            <p:ph type="body" idx="1"/>
          </p:nvPr>
        </p:nvSpPr>
        <p:spPr>
          <a:xfrm>
            <a:off x="9232324" y="2443625"/>
            <a:ext cx="1435677" cy="446751"/>
          </a:xfrm>
          <a:solidFill>
            <a:srgbClr val="FCFAA8"/>
          </a:solidFill>
          <a:ln>
            <a:solidFill>
              <a:srgbClr val="FFFF00"/>
            </a:solidFill>
          </a:ln>
        </p:spPr>
        <p:txBody>
          <a:bodyPr>
            <a:normAutofit fontScale="92500" lnSpcReduction="10000"/>
          </a:bodyPr>
          <a:lstStyle/>
          <a:p>
            <a:pPr algn="ctr"/>
            <a:r>
              <a:rPr lang="fa-IR" sz="2800" dirty="0">
                <a:cs typeface="B Titr" panose="00000700000000000000" pitchFamily="2" charset="-78"/>
              </a:rPr>
              <a:t>بیماران</a:t>
            </a:r>
            <a:endParaRPr lang="en-US" sz="2800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29753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26042" y="1050927"/>
            <a:ext cx="2341959" cy="534192"/>
          </a:xfr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fa-IR" sz="3200" dirty="0">
                <a:cs typeface="B Titr" panose="00000700000000000000" pitchFamily="2" charset="-78"/>
              </a:rPr>
              <a:t>مکانیسم آسیب</a:t>
            </a:r>
            <a:endParaRPr lang="en-US" sz="3200" dirty="0">
              <a:cs typeface="B Titr" panose="00000700000000000000" pitchFamily="2" charset="-78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8763000" y="1768079"/>
            <a:ext cx="1905000" cy="411163"/>
          </a:xfrm>
          <a:solidFill>
            <a:srgbClr val="FCFAA8"/>
          </a:solidFill>
          <a:ln>
            <a:solidFill>
              <a:srgbClr val="FFFF00"/>
            </a:solidFill>
          </a:ln>
        </p:spPr>
        <p:txBody>
          <a:bodyPr>
            <a:normAutofit lnSpcReduction="10000"/>
          </a:bodyPr>
          <a:lstStyle/>
          <a:p>
            <a:pPr algn="ctr"/>
            <a:r>
              <a:rPr lang="fa-IR" dirty="0">
                <a:cs typeface="B Titr" panose="00000700000000000000" pitchFamily="2" charset="-78"/>
              </a:rPr>
              <a:t>آسیب های نافذ</a:t>
            </a:r>
            <a:endParaRPr lang="en-US" dirty="0"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1050324" y="2526957"/>
            <a:ext cx="9617676" cy="3276600"/>
          </a:xfrm>
        </p:spPr>
        <p:txBody>
          <a:bodyPr>
            <a:noAutofit/>
          </a:bodyPr>
          <a:lstStyle/>
          <a:p>
            <a:pPr algn="r" rtl="1"/>
            <a:r>
              <a:rPr lang="fa-IR" dirty="0">
                <a:cs typeface="B Nazanin" panose="00000400000000000000" pitchFamily="2" charset="-78"/>
              </a:rPr>
              <a:t>  این نوع صدمات هنگامی که یک شی نافذ از قفسه سینه، شکم، و یا اندام عبور می کند رخ می دهد.</a:t>
            </a: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  پس از آسیب نافذ قفسه سینه </a:t>
            </a:r>
            <a:r>
              <a:rPr lang="fa-IR" u="sng" dirty="0">
                <a:cs typeface="B Nazanin" panose="00000400000000000000" pitchFamily="2" charset="-78"/>
              </a:rPr>
              <a:t>پنوموتوراکس </a:t>
            </a:r>
            <a:r>
              <a:rPr lang="fa-IR" dirty="0">
                <a:cs typeface="B Nazanin" panose="00000400000000000000" pitchFamily="2" charset="-78"/>
              </a:rPr>
              <a:t>ممکن است باعث کلاپس ریه ها و جلوگیری از تهویه شود.</a:t>
            </a: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مرکز تنفسی نیز باعث تحریک </a:t>
            </a:r>
            <a:r>
              <a:rPr lang="fa-IR" u="sng" dirty="0">
                <a:cs typeface="B Nazanin" panose="00000400000000000000" pitchFamily="2" charset="-78"/>
              </a:rPr>
              <a:t>تنفس سریع </a:t>
            </a:r>
            <a:r>
              <a:rPr lang="fa-IR" dirty="0">
                <a:cs typeface="B Nazanin" panose="00000400000000000000" pitchFamily="2" charset="-78"/>
              </a:rPr>
              <a:t>می شود.</a:t>
            </a: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ادامه ورود هوا باعث فشار بیشتر و مانع تهویه و به دنبال آن </a:t>
            </a:r>
            <a:r>
              <a:rPr lang="fa-IR" u="sng" dirty="0">
                <a:cs typeface="B Nazanin" panose="00000400000000000000" pitchFamily="2" charset="-78"/>
              </a:rPr>
              <a:t>پنوموتوراکس فشارنده  </a:t>
            </a:r>
            <a:r>
              <a:rPr lang="fa-IR" dirty="0">
                <a:cs typeface="B Nazanin" panose="00000400000000000000" pitchFamily="2" charset="-78"/>
              </a:rPr>
              <a:t>می شود و پرفیوژن را به خطر می اندازد.</a:t>
            </a:r>
          </a:p>
        </p:txBody>
      </p:sp>
    </p:spTree>
    <p:extLst>
      <p:ext uri="{BB962C8B-B14F-4D97-AF65-F5344CB8AC3E}">
        <p14:creationId xmlns:p14="http://schemas.microsoft.com/office/powerpoint/2010/main" val="1219879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133600" y="2362200"/>
            <a:ext cx="83820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fa-IR" sz="3200" dirty="0">
                <a:cs typeface="B Nazanin" panose="00000400000000000000" pitchFamily="2" charset="-78"/>
              </a:rPr>
              <a:t>  آسیب نافذ قفسه سینه یا شکم می تواند به </a:t>
            </a:r>
            <a:r>
              <a:rPr lang="fa-IR" sz="3200" u="sng" dirty="0">
                <a:cs typeface="B Nazanin" panose="00000400000000000000" pitchFamily="2" charset="-78"/>
              </a:rPr>
              <a:t>عروق بزرگ آسیب </a:t>
            </a:r>
            <a:r>
              <a:rPr lang="fa-IR" sz="3200" dirty="0">
                <a:cs typeface="B Nazanin" panose="00000400000000000000" pitchFamily="2" charset="-78"/>
              </a:rPr>
              <a:t>رساند و منجر به خونریزی شدید شود.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فضای جنب می تواند حدود </a:t>
            </a:r>
            <a:r>
              <a:rPr lang="fa-IR" sz="3200" u="sng" dirty="0">
                <a:cs typeface="B Nazanin" panose="00000400000000000000" pitchFamily="2" charset="-78"/>
              </a:rPr>
              <a:t>3000 سی  سی </a:t>
            </a:r>
            <a:r>
              <a:rPr lang="fa-IR" sz="3200" dirty="0">
                <a:cs typeface="B Nazanin" panose="00000400000000000000" pitchFamily="2" charset="-78"/>
              </a:rPr>
              <a:t>از مایع خود جای دهد. حجم زیادی از خون در فضای جنب مانع از توانایی نفس کشیدن می شود.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شکم می تواند</a:t>
            </a:r>
            <a:r>
              <a:rPr lang="fa-IR" sz="3200" u="sng" dirty="0">
                <a:cs typeface="B Nazanin" panose="00000400000000000000" pitchFamily="2" charset="-78"/>
              </a:rPr>
              <a:t> 2-3 لیتر </a:t>
            </a:r>
            <a:r>
              <a:rPr lang="fa-IR" sz="3200" dirty="0">
                <a:cs typeface="B Nazanin" panose="00000400000000000000" pitchFamily="2" charset="-78"/>
              </a:rPr>
              <a:t>خون بدون هیچ سرنخ خارجی در خود نگه دارد.</a:t>
            </a:r>
            <a:endParaRPr lang="en-US" sz="3200" dirty="0">
              <a:cs typeface="B Nazanin" panose="00000400000000000000" pitchFamily="2" charset="-78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8326042" y="1050927"/>
            <a:ext cx="2341959" cy="534192"/>
          </a:xfr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fa-IR" sz="3200" dirty="0">
                <a:cs typeface="B Titr" panose="00000700000000000000" pitchFamily="2" charset="-78"/>
              </a:rPr>
              <a:t>مکانیسم آسیب</a:t>
            </a:r>
            <a:endParaRPr lang="en-US" sz="3200" dirty="0">
              <a:cs typeface="B Titr" panose="00000700000000000000" pitchFamily="2" charset="-78"/>
            </a:endParaRPr>
          </a:p>
        </p:txBody>
      </p:sp>
      <p:sp>
        <p:nvSpPr>
          <p:cNvPr id="9" name="Text Placeholder 3"/>
          <p:cNvSpPr>
            <a:spLocks noGrp="1"/>
          </p:cNvSpPr>
          <p:nvPr>
            <p:ph type="body" idx="1"/>
          </p:nvPr>
        </p:nvSpPr>
        <p:spPr>
          <a:xfrm>
            <a:off x="8763000" y="1768079"/>
            <a:ext cx="1905000" cy="411163"/>
          </a:xfrm>
          <a:solidFill>
            <a:srgbClr val="FCFAA8"/>
          </a:solidFill>
          <a:ln>
            <a:solidFill>
              <a:srgbClr val="FFFF00"/>
            </a:solidFill>
          </a:ln>
        </p:spPr>
        <p:txBody>
          <a:bodyPr>
            <a:normAutofit lnSpcReduction="10000"/>
          </a:bodyPr>
          <a:lstStyle/>
          <a:p>
            <a:pPr algn="ctr"/>
            <a:r>
              <a:rPr lang="fa-IR" dirty="0">
                <a:cs typeface="B Titr" panose="00000700000000000000" pitchFamily="2" charset="-78"/>
              </a:rPr>
              <a:t>آسیب های نافذ</a:t>
            </a:r>
            <a:endParaRPr lang="en-US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65418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00550" y="473675"/>
            <a:ext cx="3790950" cy="609600"/>
          </a:xfrm>
          <a:solidFill>
            <a:srgbClr val="F5777A"/>
          </a:solidFill>
        </p:spPr>
        <p:txBody>
          <a:bodyPr>
            <a:noAutofit/>
          </a:bodyPr>
          <a:lstStyle/>
          <a:p>
            <a:r>
              <a:rPr lang="fa-IR" sz="3200" dirty="0">
                <a:cs typeface="B Titr" panose="00000700000000000000" pitchFamily="2" charset="-78"/>
              </a:rPr>
              <a:t>متابولیسم(سوخت و ساز)</a:t>
            </a:r>
            <a:endParaRPr lang="en-US" sz="3200" dirty="0"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552" y="1729945"/>
            <a:ext cx="10970225" cy="4740276"/>
          </a:xfrm>
        </p:spPr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fa-IR" sz="2400" b="1" dirty="0">
                <a:cs typeface="B Nazanin" panose="00000400000000000000" pitchFamily="2" charset="-78"/>
              </a:rPr>
              <a:t>تمام سلول برای کار کردن نیاز به انرژی دارند که این انرژی داخل سلول به شکل مولکول های آدنوزین تری فسفات یا</a:t>
            </a:r>
            <a:r>
              <a:rPr lang="en-US" sz="2400" b="1" dirty="0">
                <a:cs typeface="B Nazanin" panose="00000400000000000000" pitchFamily="2" charset="-78"/>
              </a:rPr>
              <a:t>ATP </a:t>
            </a:r>
            <a:r>
              <a:rPr lang="fa-IR" sz="2400" b="1" dirty="0">
                <a:cs typeface="B Nazanin" panose="00000400000000000000" pitchFamily="2" charset="-78"/>
              </a:rPr>
              <a:t>ذخیره می شود.</a:t>
            </a:r>
          </a:p>
          <a:p>
            <a:pPr marL="0" indent="0" algn="r" rtl="1">
              <a:buNone/>
            </a:pPr>
            <a:endParaRPr lang="fa-IR" sz="2400" b="1" dirty="0">
              <a:cs typeface="B Nazani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sz="2400" b="1" dirty="0">
                <a:cs typeface="B Nazanin" panose="00000400000000000000" pitchFamily="2" charset="-78"/>
              </a:rPr>
              <a:t>متابولیسم هوازی</a:t>
            </a:r>
          </a:p>
          <a:p>
            <a:pPr marL="0" indent="0" algn="r" rtl="1">
              <a:buNone/>
            </a:pPr>
            <a:r>
              <a:rPr lang="fa-IR" sz="2400" b="1" dirty="0">
                <a:cs typeface="B Nazanin" panose="00000400000000000000" pitchFamily="2" charset="-78"/>
              </a:rPr>
              <a:t>اکسیژن برای تولید انرژی (</a:t>
            </a:r>
            <a:r>
              <a:rPr lang="en-US" sz="2400" b="1" dirty="0">
                <a:cs typeface="B Nazanin" panose="00000400000000000000" pitchFamily="2" charset="-78"/>
              </a:rPr>
              <a:t>ATP</a:t>
            </a:r>
            <a:r>
              <a:rPr lang="fa-IR" sz="2400" b="1" dirty="0">
                <a:cs typeface="B Nazanin" panose="00000400000000000000" pitchFamily="2" charset="-78"/>
              </a:rPr>
              <a:t>) مورد نیاز است.سلول ها برای تولید انرژی از اکسیژن استفاده می کنند.</a:t>
            </a:r>
          </a:p>
          <a:p>
            <a:pPr marL="0" indent="0" algn="r" rtl="1">
              <a:buNone/>
            </a:pPr>
            <a:endParaRPr lang="fa-IR" sz="2400" b="1" dirty="0">
              <a:cs typeface="B Nazani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sz="2400" b="1" dirty="0">
                <a:cs typeface="B Nazanin" panose="00000400000000000000" pitchFamily="2" charset="-78"/>
              </a:rPr>
              <a:t>متابولیسم بی هوازی</a:t>
            </a:r>
          </a:p>
          <a:p>
            <a:pPr marL="0" indent="0" algn="r" rtl="1">
              <a:buNone/>
            </a:pPr>
            <a:r>
              <a:rPr lang="fa-IR" sz="2400" b="1" dirty="0">
                <a:cs typeface="B Nazanin" panose="00000400000000000000" pitchFamily="2" charset="-78"/>
              </a:rPr>
              <a:t>اکسیژن ناکافی سبب کاهش تولید </a:t>
            </a:r>
            <a:r>
              <a:rPr lang="en-US" sz="2400" b="1" dirty="0">
                <a:cs typeface="B Nazanin" panose="00000400000000000000" pitchFamily="2" charset="-78"/>
              </a:rPr>
              <a:t>ATP </a:t>
            </a:r>
            <a:r>
              <a:rPr lang="fa-IR" sz="2400" b="1" dirty="0">
                <a:cs typeface="B Nazanin" panose="00000400000000000000" pitchFamily="2" charset="-78"/>
              </a:rPr>
              <a:t> و تجمع اسید لاکتیک می شود.</a:t>
            </a:r>
          </a:p>
          <a:p>
            <a:pPr marL="0" indent="0" algn="r" rtl="1">
              <a:buNone/>
            </a:pPr>
            <a:r>
              <a:rPr lang="fa-IR" sz="2400" b="1" dirty="0">
                <a:cs typeface="B Nazanin" panose="00000400000000000000" pitchFamily="2" charset="-78"/>
              </a:rPr>
              <a:t>بدون </a:t>
            </a:r>
            <a:r>
              <a:rPr lang="en-US" sz="2400" b="1" dirty="0">
                <a:cs typeface="B Nazanin" panose="00000400000000000000" pitchFamily="2" charset="-78"/>
              </a:rPr>
              <a:t>ATP، </a:t>
            </a:r>
            <a:r>
              <a:rPr lang="fa-IR" sz="2400" b="1" dirty="0">
                <a:cs typeface="B Nazanin" panose="00000400000000000000" pitchFamily="2" charset="-78"/>
              </a:rPr>
              <a:t>سلول ها نمی توانند اسید لاکتیک را به دی اکسید کربن و آب تبدیل کنند.</a:t>
            </a:r>
          </a:p>
          <a:p>
            <a:pPr marL="0" indent="0" algn="r" rtl="1">
              <a:buNone/>
            </a:pPr>
            <a:endParaRPr lang="en-US" sz="2400" b="1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6714781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914400" y="2179241"/>
            <a:ext cx="9525000" cy="3997326"/>
          </a:xfrm>
        </p:spPr>
        <p:txBody>
          <a:bodyPr>
            <a:normAutofit/>
          </a:bodyPr>
          <a:lstStyle/>
          <a:p>
            <a:pPr algn="r" rtl="1"/>
            <a:r>
              <a:rPr lang="fa-IR" dirty="0">
                <a:cs typeface="B Nazanin" panose="00000400000000000000" pitchFamily="2" charset="-78"/>
              </a:rPr>
              <a:t>در ترومای غیرنافذ اغلب سرنخ های خارجی بسیار کمی وجود دارند.</a:t>
            </a: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مسیر آسیب کمتر قابل مشاهده است.</a:t>
            </a: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نیرو (انرژی) به تنه و اندام ها وارد می شود.</a:t>
            </a: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انرژی به اندامها و استخوانهای قفسه سینه و شکم منتقل، و باعث آسیب ارگان ها می شود.</a:t>
            </a: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ارگان های آسیب دیده، بافتها، و رگ های خونی به حفره ها و بافت های اطراف خونریزی می کنند.</a:t>
            </a: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به نسبت خون از دست رفته نشانه های شوک افزایش می یابند.</a:t>
            </a:r>
            <a:endParaRPr lang="en-US" dirty="0">
              <a:cs typeface="B Nazanin" panose="00000400000000000000" pitchFamily="2" charset="-78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326042" y="1050927"/>
            <a:ext cx="2341959" cy="534192"/>
          </a:xfr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fa-IR" sz="3200" dirty="0">
                <a:cs typeface="B Titr" panose="00000700000000000000" pitchFamily="2" charset="-78"/>
              </a:rPr>
              <a:t>مکانیسم آسیب</a:t>
            </a:r>
            <a:endParaRPr lang="en-US" sz="3200" dirty="0">
              <a:cs typeface="B Titr" panose="00000700000000000000" pitchFamily="2" charset="-78"/>
            </a:endParaRPr>
          </a:p>
        </p:txBody>
      </p:sp>
      <p:sp>
        <p:nvSpPr>
          <p:cNvPr id="8" name="Text Placeholder 3"/>
          <p:cNvSpPr>
            <a:spLocks noGrp="1"/>
          </p:cNvSpPr>
          <p:nvPr>
            <p:ph type="body" idx="1"/>
          </p:nvPr>
        </p:nvSpPr>
        <p:spPr>
          <a:xfrm>
            <a:off x="8763000" y="1768079"/>
            <a:ext cx="1905000" cy="411163"/>
          </a:xfrm>
          <a:solidFill>
            <a:srgbClr val="FCFAA8"/>
          </a:solidFill>
          <a:ln>
            <a:solidFill>
              <a:srgbClr val="FFFF00"/>
            </a:solidFill>
          </a:ln>
        </p:spPr>
        <p:txBody>
          <a:bodyPr>
            <a:normAutofit fontScale="77500" lnSpcReduction="20000"/>
          </a:bodyPr>
          <a:lstStyle/>
          <a:p>
            <a:pPr algn="ctr"/>
            <a:r>
              <a:rPr lang="fa-IR" dirty="0">
                <a:cs typeface="B Titr" panose="00000700000000000000" pitchFamily="2" charset="-78"/>
              </a:rPr>
              <a:t>آسیب های غیر  نافذ</a:t>
            </a:r>
            <a:endParaRPr lang="en-US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63720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02976" y="1390251"/>
            <a:ext cx="4343400" cy="509009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fa-IR" sz="2800" dirty="0">
                <a:cs typeface="B Titr" panose="00000700000000000000" pitchFamily="2" charset="-78"/>
              </a:rPr>
              <a:t>آسیب به ارگان های داخل شکم</a:t>
            </a:r>
            <a:endParaRPr lang="en-US" sz="2800" dirty="0">
              <a:cs typeface="B Titr" panose="00000700000000000000" pitchFamily="2" charset="-78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7848600" y="1954028"/>
            <a:ext cx="2697776" cy="457200"/>
          </a:xfrm>
          <a:solidFill>
            <a:srgbClr val="FCFAA8"/>
          </a:solidFill>
        </p:spPr>
        <p:txBody>
          <a:bodyPr>
            <a:normAutofit fontScale="92500"/>
          </a:bodyPr>
          <a:lstStyle/>
          <a:p>
            <a:pPr algn="ctr"/>
            <a:r>
              <a:rPr lang="fa-IR" dirty="0">
                <a:cs typeface="B Titr" panose="00000700000000000000" pitchFamily="2" charset="-78"/>
              </a:rPr>
              <a:t>آسیب به ارگان های توپر</a:t>
            </a:r>
            <a:endParaRPr lang="en-US" dirty="0">
              <a:cs typeface="B Titr" panose="00000700000000000000" pitchFamily="2" charset="-78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>
          <a:xfrm>
            <a:off x="1976498" y="2819400"/>
            <a:ext cx="8452956" cy="2819400"/>
          </a:xfrm>
        </p:spPr>
        <p:txBody>
          <a:bodyPr>
            <a:noAutofit/>
          </a:bodyPr>
          <a:lstStyle/>
          <a:p>
            <a:pPr algn="r" rtl="1"/>
            <a:r>
              <a:rPr lang="fa-IR" sz="3200" dirty="0">
                <a:cs typeface="B Nazanin" panose="00000400000000000000" pitchFamily="2" charset="-78"/>
              </a:rPr>
              <a:t>در نتیجه مکانیسم نافذ یا غیرنافذ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آسیب به ارگان های </a:t>
            </a:r>
            <a:r>
              <a:rPr lang="fa-IR" sz="3200" dirty="0" smtClean="0">
                <a:cs typeface="B Nazanin" panose="00000400000000000000" pitchFamily="2" charset="-78"/>
              </a:rPr>
              <a:t>جامد (</a:t>
            </a:r>
            <a:r>
              <a:rPr lang="fa-IR" sz="3200" dirty="0">
                <a:cs typeface="B Nazanin" panose="00000400000000000000" pitchFamily="2" charset="-78"/>
              </a:rPr>
              <a:t>طحال،کلیه،پانکراس وکبد )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نتایج خونریزی از خفیف تا تهدید کننده زندگی متفاوت است.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همچنین ممکن است با نشت آنزیم ها، صفرا و ادرار به شکم همراه باشد.</a:t>
            </a:r>
          </a:p>
          <a:p>
            <a:pPr algn="r" rtl="1"/>
            <a:endParaRPr lang="en-US" sz="320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18432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4"/>
          <p:cNvSpPr>
            <a:spLocks noGrp="1"/>
          </p:cNvSpPr>
          <p:nvPr>
            <p:ph sz="half" idx="2"/>
          </p:nvPr>
        </p:nvSpPr>
        <p:spPr>
          <a:xfrm>
            <a:off x="2051895" y="3124200"/>
            <a:ext cx="8302163" cy="2473038"/>
          </a:xfrm>
        </p:spPr>
        <p:txBody>
          <a:bodyPr>
            <a:noAutofit/>
          </a:bodyPr>
          <a:lstStyle/>
          <a:p>
            <a:pPr algn="r" rtl="1"/>
            <a:r>
              <a:rPr lang="fa-IR" sz="3200" dirty="0">
                <a:cs typeface="B Nazanin" panose="00000400000000000000" pitchFamily="2" charset="-78"/>
              </a:rPr>
              <a:t>در نتیجه مکانیسم نافذ یا غیرنافذ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اندام های توخالی(روده بزرگ و روده کوچک)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معمولا علت اصلی از دست دادن خون نیستند.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نشت محتویات باعث پریتونیت می شود.</a:t>
            </a:r>
          </a:p>
          <a:p>
            <a:pPr algn="r" rtl="1"/>
            <a:endParaRPr lang="en-US" sz="3200" dirty="0">
              <a:cs typeface="B Nazanin" panose="00000400000000000000" pitchFamily="2" charset="-78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202976" y="1390251"/>
            <a:ext cx="4343400" cy="509009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fa-IR" sz="2800" dirty="0">
                <a:cs typeface="B Titr" panose="00000700000000000000" pitchFamily="2" charset="-78"/>
              </a:rPr>
              <a:t>آسیب به ارگان های داخل شکم</a:t>
            </a:r>
            <a:endParaRPr lang="en-US" sz="2800" dirty="0">
              <a:cs typeface="B Titr" panose="00000700000000000000" pitchFamily="2" charset="-78"/>
            </a:endParaRPr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7848600" y="1954028"/>
            <a:ext cx="2697776" cy="457200"/>
          </a:xfrm>
          <a:solidFill>
            <a:srgbClr val="FCFAA8"/>
          </a:solidFill>
        </p:spPr>
        <p:txBody>
          <a:bodyPr>
            <a:normAutofit fontScale="85000" lnSpcReduction="10000"/>
          </a:bodyPr>
          <a:lstStyle/>
          <a:p>
            <a:pPr algn="ctr"/>
            <a:r>
              <a:rPr lang="fa-IR" dirty="0">
                <a:cs typeface="B Titr" panose="00000700000000000000" pitchFamily="2" charset="-78"/>
              </a:rPr>
              <a:t>آسیب به ارگان های توخالی</a:t>
            </a:r>
            <a:endParaRPr lang="en-US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87608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68777" y="2422073"/>
            <a:ext cx="7933267" cy="3463413"/>
          </a:xfrm>
        </p:spPr>
        <p:txBody>
          <a:bodyPr>
            <a:normAutofit/>
          </a:bodyPr>
          <a:lstStyle/>
          <a:p>
            <a:pPr marL="0" indent="0" algn="r" rtl="1">
              <a:buNone/>
              <a:defRPr/>
            </a:pPr>
            <a:r>
              <a:rPr lang="fa-IR" sz="3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پارگی تروماتیک آئورت</a:t>
            </a:r>
          </a:p>
          <a:p>
            <a:pPr marL="347663" indent="-347663" algn="r" rtl="1">
              <a:defRPr/>
            </a:pPr>
            <a:r>
              <a:rPr lang="fa-IR" sz="3200" dirty="0">
                <a:solidFill>
                  <a:prstClr val="black"/>
                </a:solidFill>
                <a:cs typeface="B Nazanin" panose="00000400000000000000" pitchFamily="2" charset="-78"/>
              </a:rPr>
              <a:t>معمولا در محل اتصال بخش های متحرک و ثابت آئورت اتفاق می افتد ، دقیقا بالای شریان ساب کلاوین چپ.</a:t>
            </a:r>
            <a:endParaRPr lang="en-US" sz="3200" dirty="0">
              <a:solidFill>
                <a:prstClr val="black"/>
              </a:solidFill>
              <a:cs typeface="B Nazanin" panose="00000400000000000000" pitchFamily="2" charset="-78"/>
            </a:endParaRPr>
          </a:p>
          <a:p>
            <a:pPr marL="347663" indent="-347663" algn="r" rtl="1">
              <a:defRPr/>
            </a:pPr>
            <a:r>
              <a:rPr lang="fa-IR" sz="3200" dirty="0">
                <a:solidFill>
                  <a:prstClr val="black"/>
                </a:solidFill>
                <a:cs typeface="B Nazanin" panose="00000400000000000000" pitchFamily="2" charset="-78"/>
              </a:rPr>
              <a:t>80 تا 85 درصد بیماران در شرایط پیش بیمارستانی جان خود را با خونریزی داخل قفسه سینه از دست می دهند.</a:t>
            </a:r>
            <a:endParaRPr lang="en-US" sz="3200" dirty="0">
              <a:solidFill>
                <a:prstClr val="black"/>
              </a:solidFill>
              <a:cs typeface="B Nazanin" panose="00000400000000000000" pitchFamily="2" charset="-78"/>
            </a:endParaRPr>
          </a:p>
          <a:p>
            <a:pPr marL="747713" lvl="1" indent="-347663" algn="r" rtl="1">
              <a:defRPr/>
            </a:pPr>
            <a:r>
              <a:rPr lang="fa-IR" sz="2800" dirty="0">
                <a:solidFill>
                  <a:prstClr val="black"/>
                </a:solidFill>
                <a:cs typeface="B Nazanin" panose="00000400000000000000" pitchFamily="2" charset="-78"/>
              </a:rPr>
              <a:t>50%از کسانی که زنده مانده اند درصورت عدم درمان تا 48 ساعت می میرند.</a:t>
            </a:r>
            <a:endParaRPr lang="en-US" sz="2800" dirty="0">
              <a:solidFill>
                <a:prstClr val="black"/>
              </a:solidFill>
              <a:cs typeface="B Nazanin" panose="00000400000000000000" pitchFamily="2" charset="-78"/>
            </a:endParaRPr>
          </a:p>
          <a:p>
            <a:pPr marL="0" indent="0" algn="r" rtl="1">
              <a:buNone/>
            </a:pPr>
            <a:endParaRPr lang="en-US" sz="3200" dirty="0">
              <a:cs typeface="B Nazanin" panose="00000400000000000000" pitchFamily="2" charset="-78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839195" y="527222"/>
            <a:ext cx="7192433" cy="8382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fa-IR" sz="3600" dirty="0">
                <a:cs typeface="B Titr" panose="00000700000000000000" pitchFamily="2" charset="-78"/>
              </a:rPr>
              <a:t>صدماتی که با شوک هموراژیک همراهند</a:t>
            </a:r>
            <a:endParaRPr lang="en-US" sz="3600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36243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8213" y="1143000"/>
            <a:ext cx="6705600" cy="6858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fa-IR" sz="3600" dirty="0">
                <a:cs typeface="B Titr" panose="00000700000000000000" pitchFamily="2" charset="-78"/>
              </a:rPr>
              <a:t>صدماتی که با شوک هموراژیک همراهند</a:t>
            </a:r>
            <a:endParaRPr lang="en-US" sz="3600" dirty="0">
              <a:cs typeface="B Titr" panose="00000700000000000000" pitchFamily="2" charset="-78"/>
            </a:endParaRPr>
          </a:p>
        </p:txBody>
      </p:sp>
      <p:pic>
        <p:nvPicPr>
          <p:cNvPr id="1026" name="Picture 2" descr="C:\Users\115\Desktop\untitled1365387112471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1" y="2340385"/>
            <a:ext cx="3534013" cy="29257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91414" y="2312675"/>
            <a:ext cx="4851257" cy="3450470"/>
          </a:xfrm>
        </p:spPr>
        <p:txBody>
          <a:bodyPr>
            <a:noAutofit/>
          </a:bodyPr>
          <a:lstStyle/>
          <a:p>
            <a:pPr algn="r" rtl="1"/>
            <a:r>
              <a:rPr lang="fa-I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anose="00000700000000000000" pitchFamily="2" charset="-78"/>
              </a:rPr>
              <a:t>هموتوراکس</a:t>
            </a:r>
          </a:p>
          <a:p>
            <a:pPr marL="457200" indent="-457200" algn="r" rtl="1">
              <a:buFont typeface="Arial" panose="020B0604020202020204" pitchFamily="34" charset="0"/>
              <a:buChar char="•"/>
            </a:pPr>
            <a:r>
              <a:rPr lang="fa-IR" sz="3200" b="1" dirty="0">
                <a:cs typeface="B Nazanin" panose="00000400000000000000" pitchFamily="2" charset="-78"/>
              </a:rPr>
              <a:t>خونریزی به داخل حفره پلور</a:t>
            </a:r>
          </a:p>
          <a:p>
            <a:pPr marL="457200" indent="-457200" algn="r" rtl="1">
              <a:buFont typeface="Arial" panose="020B0604020202020204" pitchFamily="34" charset="0"/>
              <a:buChar char="•"/>
            </a:pPr>
            <a:r>
              <a:rPr lang="fa-IR" sz="3200" b="1" dirty="0">
                <a:cs typeface="B Nazanin" panose="00000400000000000000" pitchFamily="2" charset="-78"/>
              </a:rPr>
              <a:t>در هر دو مکانیسم نافذ یا غیر نافذ اتفاق می افتد.</a:t>
            </a:r>
          </a:p>
          <a:p>
            <a:pPr marL="457200" indent="-457200" algn="r" rtl="1">
              <a:buFont typeface="Arial" panose="020B0604020202020204" pitchFamily="34" charset="0"/>
              <a:buChar char="•"/>
            </a:pPr>
            <a:r>
              <a:rPr lang="fa-IR" sz="3200" b="1" dirty="0">
                <a:cs typeface="B Nazanin" panose="00000400000000000000" pitchFamily="2" charset="-78"/>
              </a:rPr>
              <a:t>هر هموتوراکس می تواند 30 تا 40 درصد </a:t>
            </a:r>
            <a:r>
              <a:rPr lang="fa-IR" sz="3200" b="1" dirty="0" smtClean="0">
                <a:cs typeface="B Nazanin" panose="00000400000000000000" pitchFamily="2" charset="-78"/>
              </a:rPr>
              <a:t>از کل </a:t>
            </a:r>
            <a:r>
              <a:rPr lang="fa-IR" sz="3200" b="1" dirty="0">
                <a:cs typeface="B Nazanin" panose="00000400000000000000" pitchFamily="2" charset="-78"/>
              </a:rPr>
              <a:t>حجم خون بیمار را درخود نگه دارد.</a:t>
            </a:r>
          </a:p>
          <a:p>
            <a:pPr algn="r" rtl="1"/>
            <a:endParaRPr lang="fa-IR" sz="3200" b="1" dirty="0">
              <a:cs typeface="B Nazanin" panose="00000400000000000000" pitchFamily="2" charset="-78"/>
            </a:endParaRPr>
          </a:p>
          <a:p>
            <a:pPr algn="r" rtl="1"/>
            <a:endParaRPr lang="en-US" sz="3200" b="1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20409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0400" y="541639"/>
            <a:ext cx="6172008" cy="639763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fa-IR" sz="3600" dirty="0">
                <a:solidFill>
                  <a:prstClr val="black"/>
                </a:solidFill>
                <a:cs typeface="B Titr" panose="00000700000000000000" pitchFamily="2" charset="-78"/>
              </a:rPr>
              <a:t>صدماتی که با شوک توزیعی همراهند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4071" y="2286000"/>
            <a:ext cx="7704667" cy="3962400"/>
          </a:xfrm>
        </p:spPr>
        <p:txBody>
          <a:bodyPr>
            <a:normAutofit lnSpcReduction="10000"/>
          </a:bodyPr>
          <a:lstStyle/>
          <a:p>
            <a:pPr algn="r" rtl="1"/>
            <a:r>
              <a:rPr lang="fa-IR" dirty="0">
                <a:cs typeface="B Nazanin" panose="00000400000000000000" pitchFamily="2" charset="-78"/>
              </a:rPr>
              <a:t>شوک نوروژنیک به دنبال آسیب نخاعی، معمولا به ستون فقرات پشتی </a:t>
            </a:r>
            <a:r>
              <a:rPr lang="fa-IR" u="sng" dirty="0">
                <a:cs typeface="B Nazanin" panose="00000400000000000000" pitchFamily="2" charset="-78"/>
              </a:rPr>
              <a:t>(</a:t>
            </a:r>
            <a:r>
              <a:rPr lang="en-US" u="sng" dirty="0">
                <a:cs typeface="B Nazanin" panose="00000400000000000000" pitchFamily="2" charset="-78"/>
              </a:rPr>
              <a:t>T6</a:t>
            </a:r>
            <a:r>
              <a:rPr lang="fa-IR" u="sng" dirty="0">
                <a:cs typeface="B Nazanin" panose="00000400000000000000" pitchFamily="2" charset="-78"/>
              </a:rPr>
              <a:t>به پایین</a:t>
            </a:r>
            <a:r>
              <a:rPr lang="fa-IR" u="sng" dirty="0" smtClean="0">
                <a:cs typeface="B Nazanin" panose="00000400000000000000" pitchFamily="2" charset="-78"/>
              </a:rPr>
              <a:t>) </a:t>
            </a:r>
            <a:r>
              <a:rPr lang="fa-IR" dirty="0" smtClean="0">
                <a:cs typeface="B Nazanin" panose="00000400000000000000" pitchFamily="2" charset="-78"/>
              </a:rPr>
              <a:t>رخ </a:t>
            </a:r>
            <a:r>
              <a:rPr lang="fa-IR" dirty="0">
                <a:cs typeface="B Nazanin" panose="00000400000000000000" pitchFamily="2" charset="-78"/>
              </a:rPr>
              <a:t>می دهد.</a:t>
            </a: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شوک نوروژنیک با </a:t>
            </a:r>
            <a:r>
              <a:rPr lang="fa-IR" u="sng" dirty="0">
                <a:cs typeface="B Nazanin" panose="00000400000000000000" pitchFamily="2" charset="-78"/>
              </a:rPr>
              <a:t>از دست دادن تون عروق سیستم سمپاتیک </a:t>
            </a:r>
            <a:r>
              <a:rPr lang="fa-IR" dirty="0">
                <a:cs typeface="B Nazanin" panose="00000400000000000000" pitchFamily="2" charset="-78"/>
              </a:rPr>
              <a:t>تون عروق همراه است.به دنبال این رگهای خونی گشاد می شوند.</a:t>
            </a: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بازگشت خون به قلب کاهش می یابد و برون ده قلبی افت می کند.</a:t>
            </a: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  پرفیوژن و اکسیژن رسانی بافت ها معمولا با شوک نوروژنیک حفظ می شود و </a:t>
            </a:r>
            <a:r>
              <a:rPr lang="fa-IR" u="sng" dirty="0">
                <a:cs typeface="B Nazanin" panose="00000400000000000000" pitchFamily="2" charset="-78"/>
              </a:rPr>
              <a:t>پوست گرم و خشک </a:t>
            </a:r>
            <a:r>
              <a:rPr lang="fa-IR" dirty="0">
                <a:cs typeface="B Nazanin" panose="00000400000000000000" pitchFamily="2" charset="-78"/>
              </a:rPr>
              <a:t>باقی می ماند.</a:t>
            </a:r>
          </a:p>
          <a:p>
            <a:pPr algn="r" rtl="1"/>
            <a:r>
              <a:rPr lang="fa-IR" u="sng" dirty="0">
                <a:cs typeface="B Nazanin" panose="00000400000000000000" pitchFamily="2" charset="-78"/>
              </a:rPr>
              <a:t>بر خلاف شوک هموراژیک</a:t>
            </a:r>
            <a:r>
              <a:rPr lang="fa-IR" dirty="0">
                <a:cs typeface="B Nazanin" panose="00000400000000000000" pitchFamily="2" charset="-78"/>
              </a:rPr>
              <a:t>، بیمار معمولا افزایش ضربان قلب یا تعریق ندارد.</a:t>
            </a:r>
            <a:endParaRPr lang="en-US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24107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34683" y="459183"/>
            <a:ext cx="6034899" cy="828167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fa-IR" sz="3200" dirty="0">
                <a:cs typeface="B Titr" panose="00000700000000000000" pitchFamily="2" charset="-78"/>
              </a:rPr>
              <a:t>صدماتی که با شوک کاردیوژنیک همراهند</a:t>
            </a:r>
            <a:endParaRPr lang="en-US" sz="3200" dirty="0">
              <a:cs typeface="B Titr" panose="00000700000000000000" pitchFamily="2" charset="-78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2527832" y="2743200"/>
            <a:ext cx="7848600" cy="3269209"/>
          </a:xfrm>
        </p:spPr>
        <p:txBody>
          <a:bodyPr>
            <a:noAutofit/>
          </a:bodyPr>
          <a:lstStyle/>
          <a:p>
            <a:pPr algn="r" rtl="1"/>
            <a:r>
              <a:rPr lang="fa-IR" sz="3200" b="1" dirty="0">
                <a:cs typeface="B Nazanin" panose="00000400000000000000" pitchFamily="2" charset="-78"/>
              </a:rPr>
              <a:t>نشت هوا به فضای پلور که باعث کلاپس ریه ها می شود.</a:t>
            </a:r>
          </a:p>
          <a:p>
            <a:pPr algn="r" rtl="1"/>
            <a:r>
              <a:rPr lang="fa-IR" sz="3200" b="1" dirty="0">
                <a:cs typeface="B Nazanin" panose="00000400000000000000" pitchFamily="2" charset="-78"/>
              </a:rPr>
              <a:t>در صدمات نافذ و غیرنافذ</a:t>
            </a:r>
          </a:p>
          <a:p>
            <a:pPr algn="r" rtl="1"/>
            <a:r>
              <a:rPr lang="fa-IR" sz="3200" b="1" dirty="0">
                <a:cs typeface="B Nazanin" panose="00000400000000000000" pitchFamily="2" charset="-78"/>
              </a:rPr>
              <a:t>ناراحتی تنفسی و درد</a:t>
            </a:r>
          </a:p>
          <a:p>
            <a:pPr algn="r" rtl="1"/>
            <a:r>
              <a:rPr lang="fa-IR" sz="3200" b="1" dirty="0">
                <a:cs typeface="B Nazanin" panose="00000400000000000000" pitchFamily="2" charset="-78"/>
              </a:rPr>
              <a:t>عدم وجود سازش همودینامیک</a:t>
            </a:r>
          </a:p>
          <a:p>
            <a:pPr algn="r" rtl="1"/>
            <a:r>
              <a:rPr lang="fa-IR" sz="3200" b="1" dirty="0">
                <a:cs typeface="B Nazanin" panose="00000400000000000000" pitchFamily="2" charset="-78"/>
              </a:rPr>
              <a:t>زجر تنفسی خفیف تا متوسط</a:t>
            </a:r>
          </a:p>
          <a:p>
            <a:pPr marL="0" indent="0" algn="r" rtl="1">
              <a:buNone/>
            </a:pPr>
            <a:endParaRPr lang="en-US" sz="3200" b="1" dirty="0">
              <a:cs typeface="B Nazanin" panose="00000400000000000000" pitchFamily="2" charset="-78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8305800" y="1809718"/>
            <a:ext cx="2327564" cy="533400"/>
          </a:xfrm>
          <a:solidFill>
            <a:srgbClr val="FCFAA8"/>
          </a:solidFill>
        </p:spPr>
        <p:txBody>
          <a:bodyPr>
            <a:noAutofit/>
          </a:bodyPr>
          <a:lstStyle/>
          <a:p>
            <a:pPr algn="ctr"/>
            <a:r>
              <a:rPr lang="fa-IR" dirty="0">
                <a:cs typeface="B Titr" panose="00000700000000000000" pitchFamily="2" charset="-78"/>
              </a:rPr>
              <a:t>پنوموتوراکس ساده</a:t>
            </a:r>
            <a:endParaRPr lang="en-US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6123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/>
          <p:cNvSpPr>
            <a:spLocks noGrp="1"/>
          </p:cNvSpPr>
          <p:nvPr>
            <p:ph sz="quarter" idx="4"/>
          </p:nvPr>
        </p:nvSpPr>
        <p:spPr>
          <a:xfrm>
            <a:off x="2465173" y="3037703"/>
            <a:ext cx="8305800" cy="3951288"/>
          </a:xfrm>
        </p:spPr>
        <p:txBody>
          <a:bodyPr>
            <a:noAutofit/>
          </a:bodyPr>
          <a:lstStyle/>
          <a:p>
            <a:pPr algn="r" rtl="1"/>
            <a:r>
              <a:rPr lang="fa-IR" dirty="0">
                <a:cs typeface="B Nazanin" panose="00000400000000000000" pitchFamily="2" charset="-78"/>
              </a:rPr>
              <a:t>نشت هوا به پلور که بافشار، قلب و عروق بزرگ را به طرف دیگر قفسه سینه منحرف می کند.این منجر به فشرده شدن ورید اجوف و کاهش بازگشت خون به قلب می شود که علاوه بر ناراحتی تنفسی موجب بروز نشانه های شوک می شود.</a:t>
            </a: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در صدمات نافذ و غیرنافذ</a:t>
            </a: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کاهش یا غیاب صداهای تنفسی</a:t>
            </a: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وجود اختلال همودینامیک</a:t>
            </a:r>
            <a:endParaRPr lang="en-US" dirty="0">
              <a:cs typeface="B Nazanin" panose="00000400000000000000" pitchFamily="2" charset="-78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84205" y="669249"/>
            <a:ext cx="6034899" cy="828167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fa-IR" sz="3200" dirty="0">
                <a:cs typeface="B Titr" panose="00000700000000000000" pitchFamily="2" charset="-78"/>
              </a:rPr>
              <a:t>صدماتی که با شوک کاردیوژنیک همراهند</a:t>
            </a:r>
            <a:endParaRPr lang="en-US" sz="3200" dirty="0">
              <a:cs typeface="B Titr" panose="00000700000000000000" pitchFamily="2" charset="-78"/>
            </a:endParaRPr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8001000" y="2209800"/>
            <a:ext cx="2632364" cy="533400"/>
          </a:xfrm>
          <a:solidFill>
            <a:srgbClr val="FCFAA8"/>
          </a:solidFill>
        </p:spPr>
        <p:txBody>
          <a:bodyPr>
            <a:noAutofit/>
          </a:bodyPr>
          <a:lstStyle/>
          <a:p>
            <a:pPr algn="ctr"/>
            <a:r>
              <a:rPr lang="fa-IR" dirty="0">
                <a:cs typeface="B Titr" panose="00000700000000000000" pitchFamily="2" charset="-78"/>
              </a:rPr>
              <a:t>پنوموتوراکس فشارنده</a:t>
            </a:r>
            <a:endParaRPr lang="en-US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48740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1370" y="461319"/>
            <a:ext cx="2362200" cy="685800"/>
          </a:xfrm>
          <a:solidFill>
            <a:srgbClr val="F5777A"/>
          </a:solidFill>
          <a:ln>
            <a:solidFill>
              <a:srgbClr val="FFFF00"/>
            </a:solidFill>
          </a:ln>
        </p:spPr>
        <p:txBody>
          <a:bodyPr>
            <a:noAutofit/>
          </a:bodyPr>
          <a:lstStyle/>
          <a:p>
            <a:r>
              <a:rPr lang="fa-IR" sz="3600" dirty="0">
                <a:solidFill>
                  <a:schemeClr val="bg1"/>
                </a:solidFill>
                <a:cs typeface="B Titr" panose="00000700000000000000" pitchFamily="2" charset="-78"/>
              </a:rPr>
              <a:t>پنوموتوراکس</a:t>
            </a:r>
            <a:endParaRPr lang="en-US" sz="3600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11162" y="1559011"/>
            <a:ext cx="6082616" cy="461784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7818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1219200"/>
            <a:ext cx="7467600" cy="63659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fa-IR" sz="4000" dirty="0">
                <a:solidFill>
                  <a:prstClr val="black"/>
                </a:solidFill>
                <a:cs typeface="B Titr" panose="00000700000000000000" pitchFamily="2" charset="-78"/>
              </a:rPr>
              <a:t>صدماتی که با شوک کاردیوژنیک همراهند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5400" y="2636838"/>
            <a:ext cx="5334000" cy="3535363"/>
          </a:xfrm>
        </p:spPr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fa-I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تامپوناد پریکارد</a:t>
            </a:r>
          </a:p>
          <a:p>
            <a:pPr marL="0" indent="0" algn="r" rtl="1">
              <a:buNone/>
            </a:pPr>
            <a:r>
              <a:rPr lang="fa-IR" sz="2800" dirty="0">
                <a:cs typeface="B Nazanin" panose="00000400000000000000" pitchFamily="2" charset="-78"/>
              </a:rPr>
              <a:t>مکانیسم نافذ شایع ترین علت تامپوناد پریکارد است.</a:t>
            </a:r>
          </a:p>
          <a:p>
            <a:pPr marL="0" indent="0" algn="r" rtl="1">
              <a:buNone/>
            </a:pPr>
            <a:r>
              <a:rPr lang="fa-IR" sz="2800" dirty="0">
                <a:cs typeface="B Nazanin" panose="00000400000000000000" pitchFamily="2" charset="-78"/>
              </a:rPr>
              <a:t>خون در کیسه پریکارد باعث:</a:t>
            </a:r>
          </a:p>
          <a:p>
            <a:pPr algn="r" rtl="1"/>
            <a:r>
              <a:rPr lang="fa-IR" sz="2800" dirty="0">
                <a:cs typeface="B Nazanin" panose="00000400000000000000" pitchFamily="2" charset="-78"/>
              </a:rPr>
              <a:t>فشار برقلب</a:t>
            </a:r>
          </a:p>
          <a:p>
            <a:pPr algn="r" rtl="1"/>
            <a:r>
              <a:rPr lang="fa-IR" sz="2800" dirty="0">
                <a:cs typeface="B Nazanin" panose="00000400000000000000" pitchFamily="2" charset="-78"/>
              </a:rPr>
              <a:t>جلوگیری از پر شدن کافی قلب</a:t>
            </a:r>
          </a:p>
          <a:p>
            <a:pPr algn="r" rtl="1"/>
            <a:r>
              <a:rPr lang="fa-IR" sz="2800" dirty="0">
                <a:cs typeface="B Nazanin" panose="00000400000000000000" pitchFamily="2" charset="-78"/>
              </a:rPr>
              <a:t>در نتیجه افت برون ده قلبی می شود</a:t>
            </a:r>
            <a:endParaRPr lang="en-US" sz="2800" dirty="0">
              <a:cs typeface="B Nazanin" panose="00000400000000000000" pitchFamily="2" charset="-78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2286001"/>
            <a:ext cx="2743200" cy="300820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8472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15250" y="1329038"/>
            <a:ext cx="2952750" cy="701674"/>
          </a:xfrm>
          <a:solidFill>
            <a:srgbClr val="F5777A"/>
          </a:solidFill>
          <a:ln>
            <a:solidFill>
              <a:srgbClr val="FFFF00"/>
            </a:solidFill>
          </a:ln>
        </p:spPr>
        <p:txBody>
          <a:bodyPr>
            <a:noAutofit/>
          </a:bodyPr>
          <a:lstStyle/>
          <a:p>
            <a:r>
              <a:rPr lang="fa-IR" sz="3200" dirty="0">
                <a:cs typeface="B Titr" panose="00000700000000000000" pitchFamily="2" charset="-78"/>
              </a:rPr>
              <a:t>سیستم گردش خون</a:t>
            </a:r>
            <a:endParaRPr lang="en-US" sz="3200" dirty="0">
              <a:cs typeface="B Titr" panose="00000700000000000000" pitchFamily="2" charset="-78"/>
            </a:endParaRPr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187" y="1015315"/>
            <a:ext cx="2286000" cy="477461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88692" y="2578444"/>
            <a:ext cx="5379308" cy="3403089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fa-IR" sz="3200" b="1" dirty="0">
                <a:cs typeface="B Nazanin" panose="00000400000000000000" pitchFamily="2" charset="-78"/>
              </a:rPr>
              <a:t>عملکرد این سیستم نیازمند: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یک قلب که عمل پمپاژ را انجام دهد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رگ های خونی که خون را انتقال دهند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مقدار کافی خون برای پر کردن محتوی عروق خونی</a:t>
            </a:r>
          </a:p>
          <a:p>
            <a:pPr algn="r" rtl="1"/>
            <a:endParaRPr lang="en-US" sz="320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05161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32671" y="551937"/>
            <a:ext cx="6762750" cy="547689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fa-IR" sz="4000" b="1" dirty="0">
                <a:solidFill>
                  <a:prstClr val="black"/>
                </a:solidFill>
                <a:cs typeface="B Titr" panose="00000700000000000000" pitchFamily="2" charset="-78"/>
              </a:rPr>
              <a:t>صدماتی که با شوک کاردیوژنیک همراهند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17078" y="1429265"/>
            <a:ext cx="7886700" cy="4495800"/>
          </a:xfrm>
        </p:spPr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fa-I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آسیب غیر نافذ قلب </a:t>
            </a:r>
          </a:p>
          <a:p>
            <a:pPr marL="0" indent="0" algn="r" rtl="1">
              <a:buNone/>
            </a:pPr>
            <a:r>
              <a:rPr lang="fa-IR" dirty="0">
                <a:cs typeface="B Nazanin" panose="00000400000000000000" pitchFamily="2" charset="-78"/>
              </a:rPr>
              <a:t>ممکن است در اثر آسیب مستقیم به عضله قلب ایجاد شود.</a:t>
            </a:r>
          </a:p>
          <a:p>
            <a:pPr marL="0" indent="0" algn="r" rtl="1">
              <a:buNone/>
            </a:pPr>
            <a:r>
              <a:rPr lang="fa-IR" dirty="0">
                <a:cs typeface="B Nazanin" panose="00000400000000000000" pitchFamily="2" charset="-78"/>
              </a:rPr>
              <a:t>باعث:</a:t>
            </a: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دیس ریتمی</a:t>
            </a: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تاکی کاردی سینوسی (شایع ترین)</a:t>
            </a: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پارگی دهلیز راست و بطن راست</a:t>
            </a: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پارگی دریچه(نادر)</a:t>
            </a: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ایجاد سوفل جدید</a:t>
            </a: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مرگ ناگهانی</a:t>
            </a:r>
            <a:endParaRPr lang="en-US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52662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24850" y="1287397"/>
            <a:ext cx="2343150" cy="625474"/>
          </a:xfrm>
          <a:solidFill>
            <a:srgbClr val="F5777A"/>
          </a:solidFill>
        </p:spPr>
        <p:txBody>
          <a:bodyPr>
            <a:noAutofit/>
          </a:bodyPr>
          <a:lstStyle/>
          <a:p>
            <a:r>
              <a:rPr lang="fa-IR" sz="3200" dirty="0">
                <a:cs typeface="B Titr" panose="00000700000000000000" pitchFamily="2" charset="-78"/>
              </a:rPr>
              <a:t>مدیریت شوک</a:t>
            </a:r>
            <a:endParaRPr lang="en-US" sz="3200" dirty="0"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09800" y="2209800"/>
            <a:ext cx="7886700" cy="4351338"/>
          </a:xfrm>
        </p:spPr>
        <p:txBody>
          <a:bodyPr>
            <a:noAutofit/>
          </a:bodyPr>
          <a:lstStyle/>
          <a:p>
            <a:pPr algn="r" rtl="1"/>
            <a:r>
              <a:rPr lang="fa-IR" sz="3600" dirty="0">
                <a:cs typeface="B Nazanin" panose="00000400000000000000" pitchFamily="2" charset="-78"/>
              </a:rPr>
              <a:t>ابتدا چهار پرسش حیاتی وجود دارند:</a:t>
            </a:r>
          </a:p>
          <a:p>
            <a:pPr algn="r" rtl="1"/>
            <a:r>
              <a:rPr lang="fa-IR" sz="3600" dirty="0">
                <a:cs typeface="B Nazanin" panose="00000400000000000000" pitchFamily="2" charset="-78"/>
              </a:rPr>
              <a:t>علت شوک در بیمار چیست؟</a:t>
            </a:r>
          </a:p>
          <a:p>
            <a:pPr algn="r" rtl="1"/>
            <a:r>
              <a:rPr lang="fa-IR" sz="3600" dirty="0">
                <a:cs typeface="B Nazanin" panose="00000400000000000000" pitchFamily="2" charset="-78"/>
              </a:rPr>
              <a:t>چه مراقبت هایی برای این نوع شوک لازم است؟</a:t>
            </a:r>
          </a:p>
          <a:p>
            <a:pPr algn="r" rtl="1"/>
            <a:r>
              <a:rPr lang="fa-IR" sz="3600" dirty="0">
                <a:cs typeface="B Nazanin" panose="00000400000000000000" pitchFamily="2" charset="-78"/>
              </a:rPr>
              <a:t>چه اقداماتی باید صورت گیرد؟</a:t>
            </a:r>
          </a:p>
          <a:p>
            <a:pPr algn="r" rtl="1"/>
            <a:r>
              <a:rPr lang="fa-IR" sz="3600" dirty="0">
                <a:cs typeface="B Nazanin" panose="00000400000000000000" pitchFamily="2" charset="-78"/>
              </a:rPr>
              <a:t>کدام مرکز برای انتقال مناسب می باشد؟</a:t>
            </a:r>
            <a:endParaRPr lang="en-US" sz="360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02922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9686" y="1912871"/>
            <a:ext cx="9435414" cy="4351338"/>
          </a:xfrm>
        </p:spPr>
        <p:txBody>
          <a:bodyPr>
            <a:noAutofit/>
          </a:bodyPr>
          <a:lstStyle/>
          <a:p>
            <a:pPr algn="r" rtl="1"/>
            <a:r>
              <a:rPr lang="fa-IR" b="1" dirty="0">
                <a:cs typeface="B Nazanin" panose="00000400000000000000" pitchFamily="2" charset="-78"/>
              </a:rPr>
              <a:t>شایع ترین نوع شوک در بیماران ترومایی </a:t>
            </a:r>
            <a:r>
              <a:rPr lang="fa-IR" b="1" u="sng" dirty="0">
                <a:cs typeface="B Nazanin" panose="00000400000000000000" pitchFamily="2" charset="-78"/>
              </a:rPr>
              <a:t>شوک هموراژیک </a:t>
            </a:r>
            <a:r>
              <a:rPr lang="fa-IR" b="1" dirty="0">
                <a:cs typeface="B Nazanin" panose="00000400000000000000" pitchFamily="2" charset="-78"/>
              </a:rPr>
              <a:t>می باشد.</a:t>
            </a:r>
          </a:p>
          <a:p>
            <a:pPr algn="r" rtl="1"/>
            <a:r>
              <a:rPr lang="fa-IR" b="1" u="sng" dirty="0">
                <a:cs typeface="B Nazanin" panose="00000400000000000000" pitchFamily="2" charset="-78"/>
              </a:rPr>
              <a:t>راه هوایی</a:t>
            </a:r>
            <a:r>
              <a:rPr lang="en-US" b="1" dirty="0">
                <a:cs typeface="B Nazanin" panose="00000400000000000000" pitchFamily="2" charset="-78"/>
                <a:sym typeface="Symbol"/>
              </a:rPr>
              <a:t></a:t>
            </a:r>
            <a:r>
              <a:rPr lang="fa-IR" b="1" dirty="0">
                <a:cs typeface="B Nazanin" panose="00000400000000000000" pitchFamily="2" charset="-78"/>
                <a:sym typeface="Symbol"/>
              </a:rPr>
              <a:t> چه مداخله ای نیاز است؟</a:t>
            </a:r>
          </a:p>
          <a:p>
            <a:pPr algn="r" rtl="1"/>
            <a:r>
              <a:rPr lang="fa-IR" b="1" u="sng" dirty="0">
                <a:cs typeface="B Nazanin" panose="00000400000000000000" pitchFamily="2" charset="-78"/>
                <a:sym typeface="Symbol"/>
              </a:rPr>
              <a:t>تهویه</a:t>
            </a:r>
            <a:r>
              <a:rPr lang="fa-IR" b="1" dirty="0">
                <a:cs typeface="B Nazanin" panose="00000400000000000000" pitchFamily="2" charset="-78"/>
                <a:sym typeface="Symbol"/>
              </a:rPr>
              <a:t> آیا تهویه کافی است یا نیاز به کمک دارد؟</a:t>
            </a:r>
          </a:p>
          <a:p>
            <a:pPr algn="r" rtl="1"/>
            <a:r>
              <a:rPr lang="fa-IR" b="1" dirty="0">
                <a:cs typeface="B Nazanin" panose="00000400000000000000" pitchFamily="2" charset="-78"/>
                <a:sym typeface="Symbol"/>
              </a:rPr>
              <a:t>دادن </a:t>
            </a:r>
            <a:r>
              <a:rPr lang="fa-IR" b="1" u="sng" dirty="0">
                <a:cs typeface="B Nazanin" panose="00000400000000000000" pitchFamily="2" charset="-78"/>
                <a:sym typeface="Symbol"/>
              </a:rPr>
              <a:t>اکسیژن مکمل </a:t>
            </a:r>
            <a:r>
              <a:rPr lang="fa-IR" b="1" dirty="0">
                <a:cs typeface="B Nazanin" panose="00000400000000000000" pitchFamily="2" charset="-78"/>
                <a:sym typeface="Symbol"/>
              </a:rPr>
              <a:t>برای به حداکثر رساندن میزان اشباع اکسیژن</a:t>
            </a:r>
          </a:p>
          <a:p>
            <a:pPr algn="r" rtl="1"/>
            <a:r>
              <a:rPr lang="fa-IR" b="1" dirty="0">
                <a:cs typeface="B Nazanin" panose="00000400000000000000" pitchFamily="2" charset="-78"/>
                <a:sym typeface="Symbol"/>
              </a:rPr>
              <a:t>ارزیابی هرگونه </a:t>
            </a:r>
            <a:r>
              <a:rPr lang="fa-IR" b="1" u="sng" dirty="0">
                <a:cs typeface="B Nazanin" panose="00000400000000000000" pitchFamily="2" charset="-78"/>
                <a:sym typeface="Symbol"/>
              </a:rPr>
              <a:t>خونریزی خارجی </a:t>
            </a:r>
            <a:r>
              <a:rPr lang="fa-IR" b="1" dirty="0">
                <a:cs typeface="B Nazanin" panose="00000400000000000000" pitchFamily="2" charset="-78"/>
                <a:sym typeface="Symbol"/>
              </a:rPr>
              <a:t>و جلوگیری از آن</a:t>
            </a:r>
          </a:p>
          <a:p>
            <a:pPr algn="r" rtl="1"/>
            <a:r>
              <a:rPr lang="fa-IR" b="1" dirty="0">
                <a:cs typeface="B Nazanin" panose="00000400000000000000" pitchFamily="2" charset="-78"/>
                <a:sym typeface="Symbol"/>
              </a:rPr>
              <a:t>تشخیص هرچه سریعتر </a:t>
            </a:r>
            <a:r>
              <a:rPr lang="fa-IR" b="1" u="sng" dirty="0">
                <a:cs typeface="B Nazanin" panose="00000400000000000000" pitchFamily="2" charset="-78"/>
                <a:sym typeface="Symbol"/>
              </a:rPr>
              <a:t>خونریزی داخلی </a:t>
            </a:r>
            <a:r>
              <a:rPr lang="fa-IR" b="1" dirty="0">
                <a:cs typeface="B Nazanin" panose="00000400000000000000" pitchFamily="2" charset="-78"/>
                <a:sym typeface="Symbol"/>
              </a:rPr>
              <a:t>و انتقال سریع به مرکز تروما</a:t>
            </a:r>
            <a:endParaRPr lang="fa-IR" b="1" dirty="0">
              <a:cs typeface="B Nazanin" panose="00000400000000000000" pitchFamily="2" charset="-78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24850" y="1287397"/>
            <a:ext cx="2343150" cy="625474"/>
          </a:xfrm>
          <a:solidFill>
            <a:srgbClr val="F5777A"/>
          </a:solidFill>
        </p:spPr>
        <p:txBody>
          <a:bodyPr>
            <a:noAutofit/>
          </a:bodyPr>
          <a:lstStyle/>
          <a:p>
            <a:r>
              <a:rPr lang="fa-IR" sz="3200" dirty="0">
                <a:cs typeface="B Titr" panose="00000700000000000000" pitchFamily="2" charset="-78"/>
              </a:rPr>
              <a:t>مدیریت شوک</a:t>
            </a:r>
            <a:endParaRPr lang="en-US" sz="3200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58593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0" y="2319849"/>
            <a:ext cx="7886700" cy="4351338"/>
          </a:xfrm>
        </p:spPr>
        <p:txBody>
          <a:bodyPr>
            <a:noAutofit/>
          </a:bodyPr>
          <a:lstStyle/>
          <a:p>
            <a:pPr algn="r" rtl="1"/>
            <a:r>
              <a:rPr lang="fa-IR" sz="3200" dirty="0">
                <a:cs typeface="B Nazanin" panose="00000400000000000000" pitchFamily="2" charset="-78"/>
              </a:rPr>
              <a:t>پوزیشن</a:t>
            </a:r>
            <a:r>
              <a:rPr lang="fa-IR" sz="3200" dirty="0">
                <a:cs typeface="B Nazanin" panose="00000400000000000000" pitchFamily="2" charset="-78"/>
                <a:sym typeface="Symbol"/>
              </a:rPr>
              <a:t> بهترین پوزیشن </a:t>
            </a:r>
            <a:r>
              <a:rPr lang="fa-IR" sz="3200" u="sng" dirty="0">
                <a:cs typeface="B Nazanin" panose="00000400000000000000" pitchFamily="2" charset="-78"/>
                <a:sym typeface="Symbol"/>
              </a:rPr>
              <a:t>خوابیده به پشت </a:t>
            </a:r>
            <a:r>
              <a:rPr lang="fa-IR" sz="3200" dirty="0">
                <a:cs typeface="B Nazanin" panose="00000400000000000000" pitchFamily="2" charset="-78"/>
                <a:sym typeface="Symbol"/>
              </a:rPr>
              <a:t>میباشد.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  <a:sym typeface="Symbol"/>
              </a:rPr>
              <a:t>پوزیشن ترندلنبرگ توصیه نمی شود.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  <a:sym typeface="Symbol"/>
              </a:rPr>
              <a:t>بالا بردن اندام های تحتانی سودی ندارد.</a:t>
            </a:r>
          </a:p>
          <a:p>
            <a:pPr lvl="0" algn="r" rtl="1">
              <a:defRPr/>
            </a:pPr>
            <a:r>
              <a:rPr lang="fa-IR" sz="3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شوک هموراژیک</a:t>
            </a:r>
            <a:endParaRPr lang="en-US" sz="32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Nazanin" panose="00000400000000000000" pitchFamily="2" charset="-78"/>
            </a:endParaRPr>
          </a:p>
          <a:p>
            <a:pPr lvl="1" algn="r" rtl="1">
              <a:defRPr/>
            </a:pPr>
            <a:r>
              <a:rPr lang="fa-IR" sz="2800" dirty="0">
                <a:solidFill>
                  <a:prstClr val="black"/>
                </a:solidFill>
                <a:cs typeface="B Nazanin" panose="00000400000000000000" pitchFamily="2" charset="-78"/>
              </a:rPr>
              <a:t>متوقف کردن خونریزی و حفظ خونرسانی بسیار حیاتی است.</a:t>
            </a:r>
            <a:endParaRPr lang="en-US" sz="2800" dirty="0">
              <a:solidFill>
                <a:prstClr val="black"/>
              </a:solidFill>
              <a:cs typeface="B Nazanin" panose="00000400000000000000" pitchFamily="2" charset="-78"/>
            </a:endParaRPr>
          </a:p>
          <a:p>
            <a:pPr lvl="1" algn="r" rtl="1">
              <a:defRPr/>
            </a:pPr>
            <a:r>
              <a:rPr lang="fa-IR" sz="2800" dirty="0">
                <a:solidFill>
                  <a:prstClr val="black"/>
                </a:solidFill>
                <a:cs typeface="B Nazanin" panose="00000400000000000000" pitchFamily="2" charset="-78"/>
              </a:rPr>
              <a:t>کنترل خونریزی بستگی به نوع خونریزی دارد.(داخلی و خارجی)</a:t>
            </a:r>
          </a:p>
          <a:p>
            <a:pPr marL="457200" lvl="1" indent="0" algn="r" rtl="1">
              <a:buNone/>
              <a:defRPr/>
            </a:pPr>
            <a:r>
              <a:rPr lang="fa-IR" sz="2800" dirty="0">
                <a:solidFill>
                  <a:prstClr val="black"/>
                </a:solidFill>
                <a:cs typeface="B Nazanin" panose="00000400000000000000" pitchFamily="2" charset="-78"/>
              </a:rPr>
              <a:t>***حفظ هر یک عدد گلبول قرمز مهم است!</a:t>
            </a:r>
            <a:endParaRPr lang="en-US" sz="2800" dirty="0">
              <a:solidFill>
                <a:prstClr val="black"/>
              </a:solidFill>
              <a:cs typeface="B Nazanin" panose="00000400000000000000" pitchFamily="2" charset="-78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8324850" y="1287397"/>
            <a:ext cx="2343150" cy="625474"/>
          </a:xfrm>
          <a:prstGeom prst="rect">
            <a:avLst/>
          </a:prstGeom>
          <a:solidFill>
            <a:srgbClr val="F5777A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a-IR">
                <a:cs typeface="B Titr" panose="00000700000000000000" pitchFamily="2" charset="-78"/>
              </a:rPr>
              <a:t>مدیریت شوک</a:t>
            </a:r>
            <a:endParaRPr lang="en-US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53390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43201" y="2077384"/>
            <a:ext cx="7704667" cy="3332816"/>
          </a:xfrm>
        </p:spPr>
        <p:txBody>
          <a:bodyPr>
            <a:noAutofit/>
          </a:bodyPr>
          <a:lstStyle/>
          <a:p>
            <a:pPr lvl="0" algn="r" rtl="1">
              <a:defRPr/>
            </a:pPr>
            <a:r>
              <a:rPr lang="fa-IR" sz="3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شوک هموراژیک(ادامه)</a:t>
            </a:r>
          </a:p>
          <a:p>
            <a:pPr lvl="1" algn="r" rtl="1">
              <a:lnSpc>
                <a:spcPct val="90000"/>
              </a:lnSpc>
            </a:pPr>
            <a:r>
              <a:rPr lang="fa-IR" sz="2800" dirty="0">
                <a:solidFill>
                  <a:prstClr val="black"/>
                </a:solidFill>
                <a:cs typeface="B Nazanin" panose="00000400000000000000" pitchFamily="2" charset="-78"/>
              </a:rPr>
              <a:t>کنترل خونریزی خارجی</a:t>
            </a:r>
            <a:endParaRPr lang="en-US" sz="2800" dirty="0">
              <a:solidFill>
                <a:prstClr val="black"/>
              </a:solidFill>
              <a:cs typeface="B Nazanin" panose="00000400000000000000" pitchFamily="2" charset="-78"/>
            </a:endParaRPr>
          </a:p>
          <a:p>
            <a:pPr lvl="2" algn="r" rtl="1">
              <a:lnSpc>
                <a:spcPct val="90000"/>
              </a:lnSpc>
            </a:pPr>
            <a:r>
              <a:rPr lang="fa-IR" sz="2400" dirty="0">
                <a:solidFill>
                  <a:prstClr val="black"/>
                </a:solidFill>
                <a:cs typeface="B Nazanin" panose="00000400000000000000" pitchFamily="2" charset="-78"/>
              </a:rPr>
              <a:t>فشار مستقیم بیشترخونریزی های خارجی را کنترل می کند.</a:t>
            </a:r>
            <a:endParaRPr lang="en-US" sz="2400" dirty="0">
              <a:solidFill>
                <a:prstClr val="black"/>
              </a:solidFill>
              <a:cs typeface="B Nazanin" panose="00000400000000000000" pitchFamily="2" charset="-78"/>
            </a:endParaRPr>
          </a:p>
          <a:p>
            <a:pPr lvl="2" algn="r" rtl="1">
              <a:lnSpc>
                <a:spcPct val="90000"/>
              </a:lnSpc>
            </a:pPr>
            <a:r>
              <a:rPr lang="fa-IR" sz="2400" dirty="0">
                <a:solidFill>
                  <a:prstClr val="black"/>
                </a:solidFill>
                <a:cs typeface="B Nazanin" panose="00000400000000000000" pitchFamily="2" charset="-78"/>
              </a:rPr>
              <a:t>استفاده از تورنیکت</a:t>
            </a:r>
            <a:endParaRPr lang="en-US" sz="2400" dirty="0">
              <a:solidFill>
                <a:prstClr val="black"/>
              </a:solidFill>
              <a:cs typeface="B Nazanin" panose="00000400000000000000" pitchFamily="2" charset="-78"/>
            </a:endParaRPr>
          </a:p>
          <a:p>
            <a:pPr lvl="2" algn="r" rtl="1">
              <a:lnSpc>
                <a:spcPct val="90000"/>
              </a:lnSpc>
            </a:pPr>
            <a:r>
              <a:rPr lang="fa-IR" sz="2400" dirty="0">
                <a:solidFill>
                  <a:prstClr val="black"/>
                </a:solidFill>
                <a:cs typeface="B Nazanin" panose="00000400000000000000" pitchFamily="2" charset="-78"/>
              </a:rPr>
              <a:t>ثابت سازی شکستگی ها</a:t>
            </a:r>
            <a:endParaRPr lang="en-US" sz="2400" dirty="0">
              <a:solidFill>
                <a:prstClr val="black"/>
              </a:solidFill>
              <a:cs typeface="B Nazanin" panose="00000400000000000000" pitchFamily="2" charset="-78"/>
            </a:endParaRPr>
          </a:p>
          <a:p>
            <a:pPr lvl="2" algn="r" rtl="1">
              <a:lnSpc>
                <a:spcPct val="90000"/>
              </a:lnSpc>
            </a:pPr>
            <a:r>
              <a:rPr lang="fa-IR" sz="2400" dirty="0">
                <a:solidFill>
                  <a:prstClr val="black"/>
                </a:solidFill>
                <a:cs typeface="B Nazanin" panose="00000400000000000000" pitchFamily="2" charset="-78"/>
              </a:rPr>
              <a:t>داروهای موضعی ضد خونریزی</a:t>
            </a:r>
            <a:endParaRPr lang="en-US" sz="2400" dirty="0">
              <a:solidFill>
                <a:prstClr val="black"/>
              </a:solidFill>
              <a:cs typeface="B Nazanin" panose="00000400000000000000" pitchFamily="2" charset="-78"/>
            </a:endParaRPr>
          </a:p>
          <a:p>
            <a:pPr lvl="1" algn="r" rtl="1">
              <a:lnSpc>
                <a:spcPct val="90000"/>
              </a:lnSpc>
            </a:pPr>
            <a:r>
              <a:rPr lang="fa-IR" sz="2800" dirty="0">
                <a:solidFill>
                  <a:prstClr val="black"/>
                </a:solidFill>
                <a:cs typeface="B Nazanin" panose="00000400000000000000" pitchFamily="2" charset="-78"/>
              </a:rPr>
              <a:t>خونریزی داخلی</a:t>
            </a:r>
            <a:endParaRPr lang="en-US" sz="2800" dirty="0">
              <a:solidFill>
                <a:prstClr val="black"/>
              </a:solidFill>
              <a:cs typeface="B Nazanin" panose="00000400000000000000" pitchFamily="2" charset="-78"/>
            </a:endParaRPr>
          </a:p>
          <a:p>
            <a:pPr lvl="2" algn="r" rtl="1">
              <a:lnSpc>
                <a:spcPct val="90000"/>
              </a:lnSpc>
            </a:pPr>
            <a:r>
              <a:rPr lang="fa-IR" sz="2400" dirty="0">
                <a:solidFill>
                  <a:prstClr val="black"/>
                </a:solidFill>
                <a:cs typeface="B Nazanin" panose="00000400000000000000" pitchFamily="2" charset="-78"/>
              </a:rPr>
              <a:t>کنترل در اتاق عمل</a:t>
            </a:r>
            <a:endParaRPr lang="en-US" sz="2400" dirty="0">
              <a:solidFill>
                <a:prstClr val="black"/>
              </a:solidFill>
              <a:cs typeface="B Nazanin" panose="00000400000000000000" pitchFamily="2" charset="-78"/>
            </a:endParaRPr>
          </a:p>
          <a:p>
            <a:pPr lvl="0" algn="r" rtl="1">
              <a:buFont typeface="Courier New" panose="02070309020205020404" pitchFamily="49" charset="0"/>
              <a:buChar char="o"/>
              <a:defRPr/>
            </a:pPr>
            <a:r>
              <a:rPr lang="fa-IR" sz="3200" dirty="0">
                <a:solidFill>
                  <a:prstClr val="black"/>
                </a:solidFill>
                <a:cs typeface="B Nazanin" panose="00000400000000000000" pitchFamily="2" charset="-78"/>
              </a:rPr>
              <a:t>حفظ فشارخون بیمار در حدود 80 تا 90 میلی متر جیوه</a:t>
            </a:r>
            <a:endParaRPr lang="en-US" sz="3200" dirty="0">
              <a:solidFill>
                <a:prstClr val="black"/>
              </a:solidFill>
              <a:cs typeface="B Nazanin" panose="00000400000000000000" pitchFamily="2" charset="-78"/>
            </a:endParaRPr>
          </a:p>
          <a:p>
            <a:pPr algn="r" rtl="1"/>
            <a:endParaRPr lang="en-US" sz="32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8324850" y="1287397"/>
            <a:ext cx="2343150" cy="625474"/>
          </a:xfrm>
          <a:prstGeom prst="rect">
            <a:avLst/>
          </a:prstGeom>
          <a:solidFill>
            <a:srgbClr val="F5777A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a-IR">
                <a:cs typeface="B Titr" panose="00000700000000000000" pitchFamily="2" charset="-78"/>
              </a:rPr>
              <a:t>مدیریت شوک</a:t>
            </a:r>
            <a:endParaRPr lang="en-US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35936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2955" y="352168"/>
            <a:ext cx="4026090" cy="609600"/>
          </a:xfrm>
          <a:solidFill>
            <a:srgbClr val="F5777A"/>
          </a:solidFill>
        </p:spPr>
        <p:txBody>
          <a:bodyPr>
            <a:normAutofit/>
          </a:bodyPr>
          <a:lstStyle/>
          <a:p>
            <a:r>
              <a:rPr lang="fa-IR" sz="3200" dirty="0">
                <a:cs typeface="B Titr" panose="00000700000000000000" pitchFamily="2" charset="-78"/>
              </a:rPr>
              <a:t>کنترل خونریزی خارجی</a:t>
            </a:r>
            <a:endParaRPr lang="en-US" sz="3200" dirty="0">
              <a:cs typeface="B Titr" panose="00000700000000000000" pitchFamily="2" charset="-78"/>
            </a:endParaRPr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71800" y="1333968"/>
            <a:ext cx="6248400" cy="47917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2959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9114" y="2285213"/>
            <a:ext cx="9538386" cy="4351338"/>
          </a:xfrm>
        </p:spPr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fa-I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تجویز مایعات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تعادل بین مقدار مایعات داده شده و مقدار افزایش فشار خون بایستی حفظ شود.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تجویز زیاد مایعات موجب افزایش خونریزی می شود.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سعی نکنید فشارخون بیمار را به حالت عادی بازگردانید</a:t>
            </a:r>
            <a:r>
              <a:rPr lang="fa-IR" sz="3200" dirty="0" smtClean="0">
                <a:cs typeface="B Nazanin" panose="00000400000000000000" pitchFamily="2" charset="-78"/>
              </a:rPr>
              <a:t>. در </a:t>
            </a:r>
            <a:r>
              <a:rPr lang="fa-IR" sz="3200" dirty="0">
                <a:cs typeface="B Nazanin" panose="00000400000000000000" pitchFamily="2" charset="-78"/>
              </a:rPr>
              <a:t>این حالت تشکیل لخته مختل شده و خونریزی </a:t>
            </a:r>
            <a:r>
              <a:rPr lang="fa-IR" sz="3200" dirty="0" smtClean="0">
                <a:cs typeface="B Nazanin" panose="00000400000000000000" pitchFamily="2" charset="-78"/>
              </a:rPr>
              <a:t>افزایش </a:t>
            </a:r>
            <a:r>
              <a:rPr lang="fa-IR" sz="3200" dirty="0">
                <a:cs typeface="B Nazanin" panose="00000400000000000000" pitchFamily="2" charset="-78"/>
              </a:rPr>
              <a:t>پیدا می کند.</a:t>
            </a:r>
            <a:endParaRPr lang="en-US" sz="3200" dirty="0">
              <a:cs typeface="B Nazanin" panose="00000400000000000000" pitchFamily="2" charset="-78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8324850" y="1287397"/>
            <a:ext cx="2343150" cy="625474"/>
          </a:xfrm>
          <a:prstGeom prst="rect">
            <a:avLst/>
          </a:prstGeom>
          <a:solidFill>
            <a:srgbClr val="F5777A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a-IR">
                <a:cs typeface="B Titr" panose="00000700000000000000" pitchFamily="2" charset="-78"/>
              </a:rPr>
              <a:t>مدیریت شوک</a:t>
            </a:r>
            <a:endParaRPr lang="en-US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28283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988540" y="1949942"/>
                <a:ext cx="9808176" cy="4495867"/>
              </a:xfrm>
            </p:spPr>
            <p:txBody>
              <a:bodyPr>
                <a:noAutofit/>
              </a:bodyPr>
              <a:lstStyle/>
              <a:p>
                <a:pPr marL="0" indent="0" algn="r" rtl="1">
                  <a:buNone/>
                </a:pPr>
                <a:r>
                  <a:rPr lang="fa-IR" sz="32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cs typeface="B Nazanin" panose="00000400000000000000" pitchFamily="2" charset="-78"/>
                  </a:rPr>
                  <a:t>تجویز مایعات</a:t>
                </a:r>
              </a:p>
              <a:p>
                <a:pPr algn="r" rtl="1"/>
                <a:r>
                  <a:rPr lang="fa-IR" sz="3200" dirty="0">
                    <a:cs typeface="B Nazanin" panose="00000400000000000000" pitchFamily="2" charset="-78"/>
                  </a:rPr>
                  <a:t>بیماران بزرگسال با خونریزی کنترل شده ممکن است 1000 تا 2000 میلی لیتر محلول رینگر لاکتات یا نرمال سالین گرم شده نیاز داشته باشند.</a:t>
                </a:r>
              </a:p>
              <a:p>
                <a:pPr algn="r" rtl="1"/>
                <a:r>
                  <a:rPr lang="fa-IR" sz="3200" dirty="0">
                    <a:cs typeface="B Nazanin" panose="00000400000000000000" pitchFamily="2" charset="-78"/>
                  </a:rPr>
                  <a:t>بیماران کودک با خونریزی کنترل شده  نیز 20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a-IR" sz="32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3200" i="1">
                            <a:latin typeface="Cambria Math"/>
                          </a:rPr>
                          <m:t>𝑚𝑙</m:t>
                        </m:r>
                      </m:num>
                      <m:den>
                        <m:r>
                          <a:rPr lang="en-US" sz="3200" i="1">
                            <a:latin typeface="Cambria Math"/>
                          </a:rPr>
                          <m:t>𝐾𝑔</m:t>
                        </m:r>
                      </m:den>
                    </m:f>
                  </m:oMath>
                </a14:m>
                <a:r>
                  <a:rPr lang="fa-IR" sz="3200" dirty="0">
                    <a:cs typeface="B Nazanin" panose="00000400000000000000" pitchFamily="2" charset="-78"/>
                  </a:rPr>
                  <a:t>محلول کریستالوئید گرم بایستی دریافت کنند.</a:t>
                </a:r>
              </a:p>
              <a:p>
                <a:pPr algn="r" rtl="1"/>
                <a:r>
                  <a:rPr lang="fa-IR" sz="3200" dirty="0">
                    <a:cs typeface="B Nazanin" panose="00000400000000000000" pitchFamily="2" charset="-78"/>
                  </a:rPr>
                  <a:t>خون مایع انتخابی است ولی اکثرا در دسترس نیست</a:t>
                </a:r>
                <a:r>
                  <a:rPr lang="fa-IR" sz="3200" dirty="0" smtClean="0">
                    <a:cs typeface="B Nazanin" panose="00000400000000000000" pitchFamily="2" charset="-78"/>
                  </a:rPr>
                  <a:t>. جایگزین </a:t>
                </a:r>
                <a:r>
                  <a:rPr lang="fa-IR" sz="3200" dirty="0">
                    <a:cs typeface="B Nazanin" panose="00000400000000000000" pitchFamily="2" charset="-78"/>
                  </a:rPr>
                  <a:t>رینگرلاکتات می باشد.</a:t>
                </a:r>
                <a:endParaRPr lang="en-US" sz="3200" dirty="0">
                  <a:cs typeface="B Nazanin" panose="00000400000000000000" pitchFamily="2" charset="-78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88540" y="1949942"/>
                <a:ext cx="9808176" cy="4495867"/>
              </a:xfrm>
              <a:blipFill>
                <a:blip r:embed="rId2"/>
                <a:stretch>
                  <a:fillRect l="-684" t="-2714" r="-19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1"/>
          <p:cNvSpPr txBox="1">
            <a:spLocks/>
          </p:cNvSpPr>
          <p:nvPr/>
        </p:nvSpPr>
        <p:spPr>
          <a:xfrm>
            <a:off x="8324850" y="1066800"/>
            <a:ext cx="2343150" cy="625474"/>
          </a:xfrm>
          <a:prstGeom prst="rect">
            <a:avLst/>
          </a:prstGeom>
          <a:solidFill>
            <a:srgbClr val="F5777A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a-IR" dirty="0">
                <a:cs typeface="B Titr" panose="00000700000000000000" pitchFamily="2" charset="-78"/>
              </a:rPr>
              <a:t>مدیریت شوک</a:t>
            </a:r>
            <a:endParaRPr lang="en-US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17917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2819400" y="1430114"/>
            <a:ext cx="5334000" cy="457200"/>
          </a:xfrm>
          <a:solidFill>
            <a:srgbClr val="FCFAA8"/>
          </a:solidFill>
          <a:ln>
            <a:solidFill>
              <a:srgbClr val="FFFF00"/>
            </a:solidFill>
          </a:ln>
        </p:spPr>
        <p:txBody>
          <a:bodyPr>
            <a:normAutofit fontScale="70000" lnSpcReduction="20000"/>
          </a:bodyPr>
          <a:lstStyle/>
          <a:p>
            <a:pPr marL="0" indent="0" algn="ctr" rtl="1">
              <a:buNone/>
            </a:pPr>
            <a:r>
              <a:rPr lang="fa-I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سه پاسخ پس از ارزیابی مجدد و پس از مایع درمانی بیمار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Nazanin" panose="00000400000000000000" pitchFamily="2" charset="-78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2057400"/>
            <a:ext cx="8595306" cy="4726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8324850" y="1430114"/>
            <a:ext cx="2343150" cy="482757"/>
          </a:xfrm>
          <a:prstGeom prst="rect">
            <a:avLst/>
          </a:prstGeom>
          <a:solidFill>
            <a:srgbClr val="F5777A"/>
          </a:solidFill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a-IR">
                <a:cs typeface="B Titr" panose="00000700000000000000" pitchFamily="2" charset="-78"/>
              </a:rPr>
              <a:t>مدیریت شوک</a:t>
            </a:r>
            <a:endParaRPr lang="en-US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73359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67001" y="2362200"/>
            <a:ext cx="7704667" cy="3332816"/>
          </a:xfrm>
        </p:spPr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fa-IR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شوک توزیعی(نوروژنیک)</a:t>
            </a:r>
            <a:endParaRPr lang="en-US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Nazanin" panose="00000400000000000000" pitchFamily="2" charset="-78"/>
            </a:endParaRPr>
          </a:p>
          <a:p>
            <a:pPr lvl="1" algn="r" rtl="1"/>
            <a:r>
              <a:rPr lang="fa-IR" sz="3200" dirty="0">
                <a:solidFill>
                  <a:prstClr val="black"/>
                </a:solidFill>
                <a:cs typeface="B Nazanin" panose="00000400000000000000" pitchFamily="2" charset="-78"/>
              </a:rPr>
              <a:t>ابتدا باید شوک به علت خونریزی رد شود</a:t>
            </a:r>
            <a:endParaRPr lang="en-US" sz="3200" dirty="0">
              <a:solidFill>
                <a:prstClr val="black"/>
              </a:solidFill>
              <a:cs typeface="B Nazanin" panose="00000400000000000000" pitchFamily="2" charset="-78"/>
            </a:endParaRPr>
          </a:p>
          <a:p>
            <a:pPr lvl="1" algn="r" rtl="1"/>
            <a:r>
              <a:rPr lang="fa-IR" sz="3200" dirty="0">
                <a:solidFill>
                  <a:prstClr val="black"/>
                </a:solidFill>
                <a:cs typeface="B Nazanin" panose="00000400000000000000" pitchFamily="2" charset="-78"/>
              </a:rPr>
              <a:t>ثابت سازی ستون فقرات</a:t>
            </a:r>
            <a:endParaRPr lang="en-US" sz="3200" dirty="0">
              <a:solidFill>
                <a:prstClr val="black"/>
              </a:solidFill>
              <a:cs typeface="B Nazanin" panose="00000400000000000000" pitchFamily="2" charset="-78"/>
            </a:endParaRPr>
          </a:p>
          <a:p>
            <a:pPr lvl="1" algn="r" rtl="1"/>
            <a:r>
              <a:rPr lang="fa-IR" sz="3200" dirty="0">
                <a:solidFill>
                  <a:prstClr val="black"/>
                </a:solidFill>
                <a:cs typeface="B Nazanin" panose="00000400000000000000" pitchFamily="2" charset="-78"/>
              </a:rPr>
              <a:t>تجویز مایعات</a:t>
            </a:r>
            <a:endParaRPr lang="fa-IR" sz="3200" dirty="0">
              <a:cs typeface="B Nazanin" panose="00000400000000000000" pitchFamily="2" charset="-78"/>
            </a:endParaRPr>
          </a:p>
          <a:p>
            <a:pPr lvl="1" algn="r" rtl="1">
              <a:buFont typeface="Courier New" panose="02070309020205020404" pitchFamily="49" charset="0"/>
              <a:buChar char="o"/>
            </a:pPr>
            <a:r>
              <a:rPr lang="fa-IR" sz="3200" dirty="0">
                <a:solidFill>
                  <a:prstClr val="black"/>
                </a:solidFill>
                <a:cs typeface="B Nazanin" panose="00000400000000000000" pitchFamily="2" charset="-78"/>
              </a:rPr>
              <a:t>فشارخون سیستولیک در بیماران با آسیب مغزی(</a:t>
            </a:r>
            <a:r>
              <a:rPr lang="en-US" sz="3200" dirty="0">
                <a:solidFill>
                  <a:prstClr val="black"/>
                </a:solidFill>
                <a:cs typeface="B Nazanin" panose="00000400000000000000" pitchFamily="2" charset="-78"/>
              </a:rPr>
              <a:t>TBI</a:t>
            </a:r>
            <a:r>
              <a:rPr lang="fa-IR" sz="3200" dirty="0">
                <a:solidFill>
                  <a:prstClr val="black"/>
                </a:solidFill>
                <a:cs typeface="B Nazanin" panose="00000400000000000000" pitchFamily="2" charset="-78"/>
              </a:rPr>
              <a:t>) باید در حد بیشتر از 90 میلی متر جیوه نگهداری شود.</a:t>
            </a:r>
            <a:endParaRPr lang="en-US" sz="3200" dirty="0">
              <a:solidFill>
                <a:prstClr val="black"/>
              </a:solidFill>
              <a:cs typeface="B Nazanin" panose="00000400000000000000" pitchFamily="2" charset="-78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24850" y="1287397"/>
            <a:ext cx="2343150" cy="625474"/>
          </a:xfrm>
          <a:solidFill>
            <a:srgbClr val="F5777A"/>
          </a:solidFill>
        </p:spPr>
        <p:txBody>
          <a:bodyPr>
            <a:noAutofit/>
          </a:bodyPr>
          <a:lstStyle/>
          <a:p>
            <a:r>
              <a:rPr lang="fa-IR" sz="3200" dirty="0">
                <a:cs typeface="B Titr" panose="00000700000000000000" pitchFamily="2" charset="-78"/>
              </a:rPr>
              <a:t>مدیریت شوک</a:t>
            </a:r>
            <a:endParaRPr lang="en-US" sz="3200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40150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62200" y="2485881"/>
            <a:ext cx="8382000" cy="2848120"/>
          </a:xfrm>
        </p:spPr>
        <p:txBody>
          <a:bodyPr>
            <a:normAutofit/>
          </a:bodyPr>
          <a:lstStyle/>
          <a:p>
            <a:pPr algn="r" rtl="1">
              <a:lnSpc>
                <a:spcPct val="90000"/>
              </a:lnSpc>
              <a:spcAft>
                <a:spcPct val="20000"/>
              </a:spcAft>
            </a:pPr>
            <a:r>
              <a:rPr lang="fa-IR" sz="3400" dirty="0">
                <a:cs typeface="B Nazanin" panose="00000400000000000000" pitchFamily="2" charset="-78"/>
              </a:rPr>
              <a:t> حجم خون در گردش  و گلبول هایی قرمز خون از بستر مویرگی حرکت می کنند تا اکسیژن را به سلول ها برسانند.</a:t>
            </a:r>
            <a:endParaRPr lang="en-US" sz="3400" dirty="0">
              <a:cs typeface="B Nazanin" panose="00000400000000000000" pitchFamily="2" charset="-78"/>
            </a:endParaRPr>
          </a:p>
          <a:p>
            <a:pPr algn="r" rtl="1">
              <a:lnSpc>
                <a:spcPct val="90000"/>
              </a:lnSpc>
              <a:spcAft>
                <a:spcPct val="20000"/>
              </a:spcAft>
            </a:pPr>
            <a:r>
              <a:rPr lang="fa-IR" sz="3400" dirty="0">
                <a:cs typeface="B Nazanin" panose="00000400000000000000" pitchFamily="2" charset="-78"/>
              </a:rPr>
              <a:t>کمبود اکسیژن باعث اختلال در متابولیسم می شود.</a:t>
            </a:r>
            <a:endParaRPr lang="en-US" sz="3400" dirty="0">
              <a:cs typeface="B Nazanin" panose="00000400000000000000" pitchFamily="2" charset="-78"/>
            </a:endParaRPr>
          </a:p>
          <a:p>
            <a:pPr algn="r" rtl="1">
              <a:lnSpc>
                <a:spcPct val="90000"/>
              </a:lnSpc>
              <a:spcAft>
                <a:spcPct val="20000"/>
              </a:spcAft>
            </a:pPr>
            <a:r>
              <a:rPr lang="fa-IR" sz="3400" dirty="0">
                <a:cs typeface="B Nazanin" panose="00000400000000000000" pitchFamily="2" charset="-78"/>
              </a:rPr>
              <a:t>اختلال در متابولیسم باعث </a:t>
            </a:r>
            <a:r>
              <a:rPr lang="fa-IR" sz="3400" dirty="0" smtClean="0">
                <a:cs typeface="B Nazanin" panose="00000400000000000000" pitchFamily="2" charset="-78"/>
              </a:rPr>
              <a:t>کاهش </a:t>
            </a:r>
            <a:r>
              <a:rPr lang="fa-IR" sz="3400" dirty="0">
                <a:cs typeface="B Nazanin" panose="00000400000000000000" pitchFamily="2" charset="-78"/>
              </a:rPr>
              <a:t>تولید انرژی می شود.</a:t>
            </a:r>
            <a:endParaRPr lang="en-US" sz="3400" dirty="0">
              <a:cs typeface="B Nazanin" panose="00000400000000000000" pitchFamily="2" charset="-78"/>
            </a:endParaRPr>
          </a:p>
          <a:p>
            <a:pPr algn="r" rtl="1"/>
            <a:endParaRPr lang="en-US" sz="3400" dirty="0">
              <a:cs typeface="B Nazanin" panose="00000400000000000000" pitchFamily="2" charset="-78"/>
            </a:endParaRPr>
          </a:p>
          <a:p>
            <a:pPr marL="0" indent="0" algn="r" rtl="1">
              <a:buNone/>
            </a:pPr>
            <a:endParaRPr lang="en-US" sz="3400" dirty="0">
              <a:cs typeface="B Nazanin" panose="00000400000000000000" pitchFamily="2" charset="-78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7715250" y="1329038"/>
            <a:ext cx="2952750" cy="701674"/>
          </a:xfrm>
          <a:prstGeom prst="rect">
            <a:avLst/>
          </a:prstGeom>
          <a:solidFill>
            <a:srgbClr val="F5777A"/>
          </a:solidFill>
          <a:ln>
            <a:solidFill>
              <a:srgbClr val="FFFF00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a-IR" dirty="0">
                <a:cs typeface="B Titr" panose="00000700000000000000" pitchFamily="2" charset="-78"/>
              </a:rPr>
              <a:t>کاهش خونرسانی</a:t>
            </a:r>
            <a:endParaRPr lang="en-US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901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09800" y="2133600"/>
            <a:ext cx="7886700" cy="4351338"/>
          </a:xfrm>
        </p:spPr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fa-I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شوک کاردیوژنیک</a:t>
            </a:r>
          </a:p>
          <a:p>
            <a:pPr marL="0" indent="0" algn="r" rtl="1">
              <a:buNone/>
            </a:pPr>
            <a:r>
              <a:rPr lang="fa-IR" dirty="0">
                <a:cs typeface="B Nazanin" panose="00000400000000000000" pitchFamily="2" charset="-78"/>
              </a:rPr>
              <a:t>نوع آسیب نوع مدیریت مارا مشخص می کند:</a:t>
            </a:r>
          </a:p>
          <a:p>
            <a:pPr marL="0" indent="0" algn="r" rtl="1">
              <a:buNone/>
            </a:pPr>
            <a:r>
              <a:rPr lang="fa-IR" b="1" dirty="0">
                <a:solidFill>
                  <a:srgbClr val="FF0000"/>
                </a:solidFill>
                <a:cs typeface="B Nazanin" panose="00000400000000000000" pitchFamily="2" charset="-78"/>
              </a:rPr>
              <a:t>آسیب بیرونی</a:t>
            </a: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پنوموتوراکس فشارنده</a:t>
            </a:r>
            <a:r>
              <a:rPr lang="fa-IR" dirty="0">
                <a:cs typeface="B Nazanin" panose="00000400000000000000" pitchFamily="2" charset="-78"/>
                <a:sym typeface="Symbol"/>
              </a:rPr>
              <a:t> نیاز به رفع فشار با سوزن</a:t>
            </a:r>
          </a:p>
          <a:p>
            <a:pPr algn="r" rtl="1"/>
            <a:r>
              <a:rPr lang="fa-IR" dirty="0">
                <a:cs typeface="B Nazanin" panose="00000400000000000000" pitchFamily="2" charset="-78"/>
                <a:sym typeface="Symbol"/>
              </a:rPr>
              <a:t>تامپوناد پریکارد انتقال سریع- آغاز تجویز مایعات</a:t>
            </a:r>
          </a:p>
          <a:p>
            <a:pPr marL="0" indent="0" algn="r" rtl="1">
              <a:buNone/>
            </a:pPr>
            <a:r>
              <a:rPr lang="fa-IR" b="1" dirty="0">
                <a:solidFill>
                  <a:srgbClr val="FF0000"/>
                </a:solidFill>
                <a:cs typeface="B Nazanin" panose="00000400000000000000" pitchFamily="2" charset="-78"/>
                <a:sym typeface="Symbol"/>
              </a:rPr>
              <a:t>آسیب درونی</a:t>
            </a:r>
          </a:p>
          <a:p>
            <a:pPr algn="r" rtl="1"/>
            <a:r>
              <a:rPr lang="fa-IR" dirty="0">
                <a:cs typeface="B Nazanin" panose="00000400000000000000" pitchFamily="2" charset="-78"/>
                <a:sym typeface="Symbol"/>
              </a:rPr>
              <a:t>درمان دیس ریتمی</a:t>
            </a:r>
          </a:p>
          <a:p>
            <a:pPr algn="r" rtl="1"/>
            <a:r>
              <a:rPr lang="fa-IR" dirty="0">
                <a:cs typeface="B Nazanin" panose="00000400000000000000" pitchFamily="2" charset="-78"/>
                <a:sym typeface="Symbol"/>
              </a:rPr>
              <a:t>جلوگیری از اضافه بار مایعات</a:t>
            </a:r>
            <a:endParaRPr lang="fa-IR" dirty="0">
              <a:cs typeface="B Nazanin" panose="00000400000000000000" pitchFamily="2" charset="-78"/>
            </a:endParaRPr>
          </a:p>
          <a:p>
            <a:pPr marL="0" indent="0" algn="r" rtl="1">
              <a:buNone/>
            </a:pPr>
            <a:endParaRPr lang="en-US" dirty="0">
              <a:cs typeface="B Nazanin" panose="00000400000000000000" pitchFamily="2" charset="-78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24850" y="1287397"/>
            <a:ext cx="2343150" cy="625474"/>
          </a:xfrm>
          <a:solidFill>
            <a:srgbClr val="F5777A"/>
          </a:solidFill>
        </p:spPr>
        <p:txBody>
          <a:bodyPr>
            <a:noAutofit/>
          </a:bodyPr>
          <a:lstStyle/>
          <a:p>
            <a:r>
              <a:rPr lang="fa-IR" sz="3200" dirty="0">
                <a:cs typeface="B Titr" panose="00000700000000000000" pitchFamily="2" charset="-78"/>
              </a:rPr>
              <a:t>مدیریت شوک</a:t>
            </a:r>
            <a:endParaRPr lang="en-US" sz="3200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80425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46219" y="2077384"/>
            <a:ext cx="7704667" cy="3332816"/>
          </a:xfrm>
        </p:spPr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fa-I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ملاحظات انتقال</a:t>
            </a:r>
          </a:p>
          <a:p>
            <a:pPr algn="r" rtl="1"/>
            <a:r>
              <a:rPr lang="fa-IR" sz="3600" dirty="0">
                <a:cs typeface="B Nazanin" panose="00000400000000000000" pitchFamily="2" charset="-78"/>
              </a:rPr>
              <a:t>مدیریت مناسب و انتقال بدون تاخیر بیمار</a:t>
            </a:r>
          </a:p>
          <a:p>
            <a:pPr algn="r" rtl="1"/>
            <a:r>
              <a:rPr lang="fa-IR" sz="3600" dirty="0">
                <a:cs typeface="B Nazanin" panose="00000400000000000000" pitchFamily="2" charset="-78"/>
              </a:rPr>
              <a:t>انتخاب مقصد به ارزیابی بستگی دارد.</a:t>
            </a:r>
          </a:p>
          <a:p>
            <a:pPr algn="r" rtl="1"/>
            <a:r>
              <a:rPr lang="fa-IR" sz="3600" dirty="0">
                <a:cs typeface="B Nazanin" panose="00000400000000000000" pitchFamily="2" charset="-78"/>
              </a:rPr>
              <a:t>برای بیماران بحرانی تروما  نزدیک ترین بیمارستان بهتر است حتی اگر مرکز تروما نباشد.</a:t>
            </a:r>
          </a:p>
          <a:p>
            <a:pPr algn="r" rtl="1"/>
            <a:r>
              <a:rPr lang="fa-IR" sz="3600" dirty="0">
                <a:cs typeface="B Nazanin" panose="00000400000000000000" pitchFamily="2" charset="-78"/>
              </a:rPr>
              <a:t>پس از اتمام ارزیابی، ارزیابی مجدد انجام می شود.</a:t>
            </a:r>
            <a:endParaRPr lang="en-US" sz="3600" dirty="0">
              <a:cs typeface="B Nazanin" panose="00000400000000000000" pitchFamily="2" charset="-78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24850" y="1287397"/>
            <a:ext cx="2343150" cy="625474"/>
          </a:xfrm>
          <a:solidFill>
            <a:srgbClr val="F5777A"/>
          </a:solidFill>
        </p:spPr>
        <p:txBody>
          <a:bodyPr>
            <a:noAutofit/>
          </a:bodyPr>
          <a:lstStyle/>
          <a:p>
            <a:r>
              <a:rPr lang="fa-IR" sz="3200" dirty="0">
                <a:cs typeface="B Titr" panose="00000700000000000000" pitchFamily="2" charset="-78"/>
              </a:rPr>
              <a:t>مدیریت شوک</a:t>
            </a:r>
            <a:endParaRPr lang="en-US" sz="3200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27082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0" y="2133600"/>
            <a:ext cx="7886700" cy="4351338"/>
          </a:xfrm>
        </p:spPr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fa-IR" sz="3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ملاحظات انتقال</a:t>
            </a:r>
          </a:p>
          <a:p>
            <a:pPr marL="0" indent="0" algn="r" rtl="1">
              <a:buNone/>
            </a:pPr>
            <a:r>
              <a:rPr lang="fa-IR" sz="3200" dirty="0"/>
              <a:t> </a:t>
            </a:r>
            <a:r>
              <a:rPr lang="fa-IR" sz="3200" dirty="0">
                <a:cs typeface="B Nazanin" panose="00000400000000000000" pitchFamily="2" charset="-78"/>
              </a:rPr>
              <a:t>در طول حمل و نقل طولانی مدت: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اطمینان از راه هوایی بیمار و بهینه سازی وضعیت تنفسی بیمار است.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کنترل خونریزی خارجی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جلوگیری از اتلاف حرارت بدن 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ارزیابی مجدد، ارزیابی مجدد، ارزیابی مجدد</a:t>
            </a:r>
            <a:endParaRPr lang="en-US" sz="3200" dirty="0">
              <a:cs typeface="B Nazanin" panose="00000400000000000000" pitchFamily="2" charset="-78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24850" y="1287397"/>
            <a:ext cx="2343150" cy="625474"/>
          </a:xfrm>
          <a:solidFill>
            <a:srgbClr val="F5777A"/>
          </a:solidFill>
        </p:spPr>
        <p:txBody>
          <a:bodyPr>
            <a:noAutofit/>
          </a:bodyPr>
          <a:lstStyle/>
          <a:p>
            <a:r>
              <a:rPr lang="fa-IR" sz="3200" dirty="0">
                <a:cs typeface="B Titr" panose="00000700000000000000" pitchFamily="2" charset="-78"/>
              </a:rPr>
              <a:t>مدیریت شوک</a:t>
            </a:r>
            <a:endParaRPr lang="en-US" sz="3200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79358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09800" y="2057400"/>
            <a:ext cx="8039100" cy="4351338"/>
          </a:xfrm>
        </p:spPr>
        <p:txBody>
          <a:bodyPr>
            <a:noAutofit/>
          </a:bodyPr>
          <a:lstStyle/>
          <a:p>
            <a:pPr algn="r" rtl="1"/>
            <a:r>
              <a:rPr lang="fa-IR" sz="3200" dirty="0">
                <a:cs typeface="B Nazanin" panose="00000400000000000000" pitchFamily="2" charset="-78"/>
              </a:rPr>
              <a:t>  در صورت عدم درمان، شوک پیشرفت می کند.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  مراقبت پیش بیمارستانی می تواند با کمک به بازگرداندن پرفیوژن و تولید انرژی به بیمار کمک کند.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  مدیریت شوک در سطح پیش بیمارستانی می تواند از مرگ سلولی، مرگ عضو، و مرگ بیمار جلوگیری کند.</a:t>
            </a:r>
          </a:p>
          <a:p>
            <a:pPr marL="0" indent="0" algn="r" rtl="1">
              <a:buNone/>
            </a:pPr>
            <a:r>
              <a:rPr lang="fa-IR" sz="3200" dirty="0">
                <a:cs typeface="B Nazanin" panose="00000400000000000000" pitchFamily="2" charset="-78"/>
              </a:rPr>
              <a:t>***به یاد داشته باشید که برون قلبی و اکسیژناسیون بافت ها خیلی سریع دچار اختلال میشوند.</a:t>
            </a:r>
            <a:endParaRPr lang="en-US" sz="3200" dirty="0">
              <a:cs typeface="B Nazanin" panose="00000400000000000000" pitchFamily="2" charset="-78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24850" y="1287397"/>
            <a:ext cx="2343150" cy="625474"/>
          </a:xfrm>
          <a:solidFill>
            <a:srgbClr val="F5777A"/>
          </a:solidFill>
        </p:spPr>
        <p:txBody>
          <a:bodyPr>
            <a:noAutofit/>
          </a:bodyPr>
          <a:lstStyle/>
          <a:p>
            <a:r>
              <a:rPr lang="fa-IR" sz="3200" dirty="0">
                <a:cs typeface="B Titr" panose="00000700000000000000" pitchFamily="2" charset="-78"/>
              </a:rPr>
              <a:t>مدیریت شوک</a:t>
            </a:r>
            <a:endParaRPr lang="en-US" sz="3200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53021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1600" y="1066800"/>
            <a:ext cx="1676400" cy="609600"/>
          </a:xfrm>
          <a:solidFill>
            <a:srgbClr val="F57174"/>
          </a:solidFill>
        </p:spPr>
        <p:txBody>
          <a:bodyPr>
            <a:normAutofit fontScale="90000"/>
          </a:bodyPr>
          <a:lstStyle/>
          <a:p>
            <a:r>
              <a:rPr lang="fa-IR" dirty="0">
                <a:solidFill>
                  <a:schemeClr val="bg1"/>
                </a:solidFill>
                <a:cs typeface="B Titr" panose="00000700000000000000" pitchFamily="2" charset="-78"/>
              </a:rPr>
              <a:t>خلاصه</a:t>
            </a:r>
            <a:endParaRPr lang="en-US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12075" y="2057400"/>
            <a:ext cx="8229600" cy="3048000"/>
          </a:xfrm>
        </p:spPr>
        <p:txBody>
          <a:bodyPr/>
          <a:lstStyle/>
          <a:p>
            <a:pPr lvl="0" algn="r" rtl="1">
              <a:lnSpc>
                <a:spcPct val="80000"/>
              </a:lnSpc>
              <a:defRPr/>
            </a:pPr>
            <a:r>
              <a:rPr lang="fa-IR" sz="3100" dirty="0">
                <a:solidFill>
                  <a:prstClr val="black"/>
                </a:solidFill>
                <a:cs typeface="B Nazanin" panose="00000400000000000000" pitchFamily="2" charset="-78"/>
              </a:rPr>
              <a:t>شوک حالتی از کاهش خونرسانی سلولی است که منجر تولید انرژی ناکافی برای نیازهای متابولیک می شود.</a:t>
            </a:r>
            <a:endParaRPr lang="en-US" sz="3100" dirty="0">
              <a:solidFill>
                <a:prstClr val="black"/>
              </a:solidFill>
              <a:cs typeface="B Nazanin" panose="00000400000000000000" pitchFamily="2" charset="-78"/>
            </a:endParaRPr>
          </a:p>
          <a:p>
            <a:pPr lvl="0" algn="r" rtl="1">
              <a:lnSpc>
                <a:spcPct val="80000"/>
              </a:lnSpc>
              <a:defRPr/>
            </a:pPr>
            <a:r>
              <a:rPr lang="fa-IR" sz="3100" dirty="0">
                <a:solidFill>
                  <a:prstClr val="black"/>
                </a:solidFill>
                <a:cs typeface="B Nazanin" panose="00000400000000000000" pitchFamily="2" charset="-78"/>
              </a:rPr>
              <a:t>شایع ترین علت شوک در بیماران ترومایی خونریزی است.</a:t>
            </a:r>
            <a:endParaRPr lang="en-US" sz="3100" dirty="0">
              <a:solidFill>
                <a:prstClr val="black"/>
              </a:solidFill>
              <a:cs typeface="B Nazanin" panose="00000400000000000000" pitchFamily="2" charset="-78"/>
            </a:endParaRPr>
          </a:p>
          <a:p>
            <a:pPr lvl="0" algn="r" rtl="1">
              <a:lnSpc>
                <a:spcPct val="80000"/>
              </a:lnSpc>
              <a:defRPr/>
            </a:pPr>
            <a:r>
              <a:rPr lang="fa-IR" sz="3100" dirty="0">
                <a:solidFill>
                  <a:prstClr val="black"/>
                </a:solidFill>
                <a:cs typeface="B Nazanin" panose="00000400000000000000" pitchFamily="2" charset="-78"/>
              </a:rPr>
              <a:t>شوک همیشه هموراژیک است مگراینکه خلاف آن ثابت شود.</a:t>
            </a:r>
            <a:endParaRPr lang="en-US" sz="3100" dirty="0">
              <a:solidFill>
                <a:prstClr val="black"/>
              </a:solidFill>
              <a:cs typeface="B Nazanin" panose="00000400000000000000" pitchFamily="2" charset="-78"/>
            </a:endParaRPr>
          </a:p>
          <a:p>
            <a:pPr lvl="0" algn="r" rtl="1">
              <a:lnSpc>
                <a:spcPct val="80000"/>
              </a:lnSpc>
              <a:defRPr/>
            </a:pPr>
            <a:r>
              <a:rPr lang="fa-IR" sz="3100" dirty="0">
                <a:solidFill>
                  <a:prstClr val="black"/>
                </a:solidFill>
                <a:cs typeface="B Nazanin" panose="00000400000000000000" pitchFamily="2" charset="-78"/>
              </a:rPr>
              <a:t>هدف از مدیریت شوک اکسیژناسیون به هریک از گلبول های قرمز،بهبود اکسیژن رسانی و کنترل خونریزی است.</a:t>
            </a:r>
            <a:endParaRPr lang="en-US" sz="3100" dirty="0">
              <a:solidFill>
                <a:prstClr val="black"/>
              </a:solidFill>
              <a:cs typeface="B Nazanin" panose="00000400000000000000" pitchFamily="2" charset="-78"/>
            </a:endParaRPr>
          </a:p>
          <a:p>
            <a:pPr algn="r" rtl="1"/>
            <a:endParaRPr lang="en-US" dirty="0">
              <a:cs typeface="B Nazanin" panose="00000400000000000000" pitchFamily="2" charset="-78"/>
            </a:endParaRPr>
          </a:p>
        </p:txBody>
      </p:sp>
      <p:sp>
        <p:nvSpPr>
          <p:cNvPr id="4" name="Bevel 3"/>
          <p:cNvSpPr/>
          <p:nvPr/>
        </p:nvSpPr>
        <p:spPr>
          <a:xfrm>
            <a:off x="3637221" y="5296930"/>
            <a:ext cx="6705600" cy="838200"/>
          </a:xfrm>
          <a:prstGeom prst="bevel">
            <a:avLst/>
          </a:prstGeom>
          <a:solidFill>
            <a:srgbClr val="FF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fa-IR" sz="2800" b="1" spc="50" dirty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B Titr" panose="00000700000000000000" pitchFamily="2" charset="-78"/>
              </a:rPr>
              <a:t>به یاد داشته هر یک عدد گلبول قرمز مهم است!</a:t>
            </a:r>
            <a:endParaRPr lang="en-US" sz="2800" b="1" spc="50" dirty="0">
              <a:ln w="11430"/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32467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78968" y="2480935"/>
            <a:ext cx="4191000" cy="1401762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pPr algn="ctr" rtl="1"/>
            <a:r>
              <a:rPr lang="fa-IR" dirty="0">
                <a:cs typeface="B Titr" panose="00000700000000000000" pitchFamily="2" charset="-78"/>
              </a:rPr>
              <a:t/>
            </a:r>
            <a:br>
              <a:rPr lang="fa-IR" dirty="0">
                <a:cs typeface="B Titr" panose="00000700000000000000" pitchFamily="2" charset="-78"/>
              </a:rPr>
            </a:br>
            <a:r>
              <a:rPr lang="fa-IR" dirty="0">
                <a:cs typeface="B Titr" panose="00000700000000000000" pitchFamily="2" charset="-78"/>
              </a:rPr>
              <a:t>در صدمات </a:t>
            </a:r>
            <a:r>
              <a:rPr lang="fa-IR" dirty="0">
                <a:solidFill>
                  <a:srgbClr val="FFFF00"/>
                </a:solidFill>
                <a:cs typeface="B Titr" panose="00000700000000000000" pitchFamily="2" charset="-78"/>
              </a:rPr>
              <a:t>مغزی</a:t>
            </a:r>
            <a:r>
              <a:rPr lang="fa-IR" dirty="0">
                <a:cs typeface="B Titr" panose="00000700000000000000" pitchFamily="2" charset="-78"/>
              </a:rPr>
              <a:t> نخاعی</a:t>
            </a:r>
            <a:endParaRPr lang="en-US" dirty="0">
              <a:cs typeface="B Titr" panose="00000700000000000000" pitchFamily="2" charset="-7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897968" y="750638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a-IR" sz="4800" dirty="0">
                <a:solidFill>
                  <a:schemeClr val="accent1"/>
                </a:solidFill>
                <a:cs typeface="B Titr" panose="00000700000000000000" pitchFamily="2" charset="-78"/>
              </a:rPr>
              <a:t>ناتوانی و معلولیت</a:t>
            </a:r>
            <a:br>
              <a:rPr lang="fa-IR" sz="4800" dirty="0">
                <a:solidFill>
                  <a:schemeClr val="accent1"/>
                </a:solidFill>
                <a:cs typeface="B Titr" panose="00000700000000000000" pitchFamily="2" charset="-78"/>
              </a:rPr>
            </a:br>
            <a:r>
              <a:rPr lang="en-US" sz="4800" b="1" dirty="0">
                <a:solidFill>
                  <a:schemeClr val="accent1"/>
                </a:solidFill>
                <a:cs typeface="B Titr" panose="00000700000000000000" pitchFamily="2" charset="-78"/>
              </a:rPr>
              <a:t>Disability</a:t>
            </a:r>
            <a:endParaRPr lang="en-US" sz="4800" dirty="0">
              <a:solidFill>
                <a:schemeClr val="accent1"/>
              </a:solidFill>
            </a:endParaRPr>
          </a:p>
        </p:txBody>
      </p:sp>
      <p:sp>
        <p:nvSpPr>
          <p:cNvPr id="5" name="TextBox 2"/>
          <p:cNvSpPr txBox="1"/>
          <p:nvPr/>
        </p:nvSpPr>
        <p:spPr>
          <a:xfrm>
            <a:off x="5628502" y="4495423"/>
            <a:ext cx="1840568" cy="584775"/>
          </a:xfrm>
          <a:prstGeom prst="rect">
            <a:avLst/>
          </a:prstGeom>
          <a:solidFill>
            <a:srgbClr val="2F76B7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>
                <a:cs typeface="B Titr" panose="00000700000000000000" pitchFamily="2" charset="-78"/>
              </a:rPr>
              <a:t>A-</a:t>
            </a:r>
            <a:r>
              <a:rPr lang="en-US" sz="3200" b="1" dirty="0"/>
              <a:t>B-C-</a:t>
            </a:r>
            <a:r>
              <a:rPr lang="en-US" sz="3200" b="1" dirty="0">
                <a:solidFill>
                  <a:srgbClr val="FFFF00"/>
                </a:solidFill>
              </a:rPr>
              <a:t>D</a:t>
            </a:r>
            <a:r>
              <a:rPr lang="en-US" sz="3200" b="1" dirty="0"/>
              <a:t>-</a:t>
            </a:r>
            <a:r>
              <a:rPr lang="en-US" sz="3200" b="1" dirty="0">
                <a:solidFill>
                  <a:srgbClr val="FFFF00"/>
                </a:solidFill>
              </a:rPr>
              <a:t>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A20F3121-2C84-1B43-B2D7-6A76BAAEF4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3135" y="4306989"/>
            <a:ext cx="2613484" cy="2255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207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45396" y="635522"/>
            <a:ext cx="2881745" cy="680473"/>
          </a:xfrm>
          <a:solidFill>
            <a:srgbClr val="FF6600"/>
          </a:solidFill>
        </p:spPr>
        <p:txBody>
          <a:bodyPr>
            <a:noAutofit/>
          </a:bodyPr>
          <a:lstStyle/>
          <a:p>
            <a:r>
              <a:rPr lang="fa-IR" sz="3200" dirty="0">
                <a:solidFill>
                  <a:schemeClr val="bg1"/>
                </a:solidFill>
                <a:cs typeface="B Titr" panose="00000700000000000000" pitchFamily="2" charset="-78"/>
              </a:rPr>
              <a:t>ترومای سر و مغز</a:t>
            </a:r>
            <a:endParaRPr lang="en-US" sz="3200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691978" y="1892643"/>
            <a:ext cx="10135163" cy="3810000"/>
          </a:xfrm>
        </p:spPr>
        <p:txBody>
          <a:bodyPr>
            <a:normAutofit fontScale="92500"/>
          </a:bodyPr>
          <a:lstStyle/>
          <a:p>
            <a:pPr algn="just" rtl="1"/>
            <a:r>
              <a:rPr lang="fa-IR" sz="3600" dirty="0">
                <a:cs typeface="B Nazanin" panose="00000400000000000000" pitchFamily="2" charset="-78"/>
              </a:rPr>
              <a:t>آمار سالیانه آسیب به سر در تروما ها بسیار است.</a:t>
            </a:r>
          </a:p>
          <a:p>
            <a:pPr algn="just" rtl="1"/>
            <a:r>
              <a:rPr lang="fa-IR" sz="3600" dirty="0">
                <a:cs typeface="B Nazanin" panose="00000400000000000000" pitchFamily="2" charset="-78"/>
              </a:rPr>
              <a:t>هر ساله حدود یکصد هزار نفر دچار آسیب های متوسط تا شدید مغزی می شوند. میزان مرگ و میر ناشی از آسیب های متوسط تا شدید نیز به ترتیب 10 و 30 درصد است. از میان آنهایی که زنده می مانند نیز بین 50 درصد تا 99 درصد دچار درجه ای از معلولیت نرولوژیک می شوند</a:t>
            </a:r>
            <a:endParaRPr lang="en-US" sz="3600" dirty="0">
              <a:cs typeface="B Nazanin" panose="00000400000000000000" pitchFamily="2" charset="-78"/>
            </a:endParaRPr>
          </a:p>
          <a:p>
            <a:pPr algn="just" rtl="1"/>
            <a:r>
              <a:rPr lang="fa-IR" sz="3600" dirty="0">
                <a:cs typeface="B Nazanin" panose="00000400000000000000" pitchFamily="2" charset="-78"/>
              </a:rPr>
              <a:t>سوانح ناشی از وسیله نقلیه موتوری (</a:t>
            </a:r>
            <a:r>
              <a:rPr lang="en-US" sz="3600" dirty="0">
                <a:cs typeface="B Nazanin" panose="00000400000000000000" pitchFamily="2" charset="-78"/>
              </a:rPr>
              <a:t>MVCs</a:t>
            </a:r>
            <a:r>
              <a:rPr lang="fa-IR" sz="3600" dirty="0">
                <a:cs typeface="B Nazanin" panose="00000400000000000000" pitchFamily="2" charset="-78"/>
              </a:rPr>
              <a:t>) مهمترین علت  </a:t>
            </a:r>
            <a:r>
              <a:rPr lang="en-US" sz="3600" dirty="0">
                <a:cs typeface="B Nazanin" panose="00000400000000000000" pitchFamily="2" charset="-78"/>
              </a:rPr>
              <a:t>TBI</a:t>
            </a:r>
            <a:r>
              <a:rPr lang="fa-IR" sz="3600" dirty="0">
                <a:cs typeface="B Nazanin" panose="00000400000000000000" pitchFamily="2" charset="-78"/>
              </a:rPr>
              <a:t>  در افراد زیر 65 سال و سقوط از بلندی علت مهم آن در سالمندان محسوب می شوند</a:t>
            </a:r>
            <a:endParaRPr lang="en-US" sz="3600" dirty="0">
              <a:cs typeface="B Nazanin" panose="00000400000000000000" pitchFamily="2" charset="-78"/>
            </a:endParaRPr>
          </a:p>
          <a:p>
            <a:pPr algn="r" rtl="1"/>
            <a:endParaRPr lang="fa-IR" sz="3600" dirty="0">
              <a:cs typeface="B Nazanin" panose="00000400000000000000" pitchFamily="2" charset="-78"/>
            </a:endParaRPr>
          </a:p>
          <a:p>
            <a:pPr algn="r" rtl="1"/>
            <a:endParaRPr lang="en-US" sz="360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48209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16973" y="403654"/>
            <a:ext cx="3841115" cy="533400"/>
          </a:xfrm>
          <a:solidFill>
            <a:srgbClr val="FF6600"/>
          </a:solidFill>
          <a:ln>
            <a:solidFill>
              <a:srgbClr val="FF6600"/>
            </a:solidFill>
          </a:ln>
        </p:spPr>
        <p:txBody>
          <a:bodyPr>
            <a:noAutofit/>
          </a:bodyPr>
          <a:lstStyle/>
          <a:p>
            <a:r>
              <a:rPr lang="fa-IR" sz="3600" dirty="0">
                <a:solidFill>
                  <a:schemeClr val="bg1"/>
                </a:solidFill>
                <a:cs typeface="B Titr" panose="00000700000000000000" pitchFamily="2" charset="-78"/>
              </a:rPr>
              <a:t>آناتومی جمجمه و مغز</a:t>
            </a:r>
            <a:endParaRPr lang="en-US" sz="3600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5130" y="1418743"/>
            <a:ext cx="7924800" cy="4724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46428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8951" y="298622"/>
            <a:ext cx="4572638" cy="342947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04968" y="4040660"/>
            <a:ext cx="6781800" cy="2133600"/>
          </a:xfrm>
        </p:spPr>
        <p:txBody>
          <a:bodyPr>
            <a:normAutofit fontScale="92500"/>
          </a:bodyPr>
          <a:lstStyle/>
          <a:p>
            <a:pPr marL="0" indent="0" algn="just" rtl="1">
              <a:buNone/>
            </a:pPr>
            <a:r>
              <a:rPr lang="fa-IR" sz="2400" dirty="0">
                <a:solidFill>
                  <a:srgbClr val="FF0000"/>
                </a:solidFill>
                <a:cs typeface="B Titr" panose="00000700000000000000" pitchFamily="2" charset="-78"/>
              </a:rPr>
              <a:t>در صورت کاهش هوشیاری  و یا رفتار پرخاشگرانه از مدد جو:</a:t>
            </a:r>
          </a:p>
          <a:p>
            <a:pPr marL="0" indent="0" algn="just" rtl="1">
              <a:buNone/>
            </a:pPr>
            <a:r>
              <a:rPr lang="fa-IR" sz="2400" b="1" dirty="0">
                <a:cs typeface="B Nazanin" panose="00000400000000000000" pitchFamily="2" charset="-78"/>
              </a:rPr>
              <a:t>1- کاهش روند اکسیژن گیری مغزی (هیپوکسی –کاهش پرفیوژن)</a:t>
            </a:r>
          </a:p>
          <a:p>
            <a:pPr marL="0" indent="0" algn="just" rtl="1">
              <a:buNone/>
            </a:pPr>
            <a:r>
              <a:rPr lang="fa-IR" sz="2400" b="1" dirty="0">
                <a:cs typeface="B Nazanin" panose="00000400000000000000" pitchFamily="2" charset="-78"/>
              </a:rPr>
              <a:t>2- آسیب دیدگی سیستم عصب مرکزی</a:t>
            </a:r>
          </a:p>
          <a:p>
            <a:pPr marL="0" indent="0" algn="just" rtl="1">
              <a:buNone/>
            </a:pPr>
            <a:r>
              <a:rPr lang="fa-IR" sz="2400" b="1" dirty="0">
                <a:cs typeface="B Nazanin" panose="00000400000000000000" pitchFamily="2" charset="-78"/>
              </a:rPr>
              <a:t>3- استفاده بیش از حد از دارو و الکل</a:t>
            </a:r>
          </a:p>
          <a:p>
            <a:pPr marL="0" indent="0" algn="just" rtl="1">
              <a:buNone/>
            </a:pPr>
            <a:r>
              <a:rPr lang="fa-IR" sz="2400" b="1" dirty="0">
                <a:cs typeface="B Nazanin" panose="00000400000000000000" pitchFamily="2" charset="-78"/>
              </a:rPr>
              <a:t>4- وجود اختلال متابولیک (دیابت – تشنج- ایست قلبی)</a:t>
            </a:r>
            <a:endParaRPr lang="en-US" sz="2400" b="1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1805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34050" y="755758"/>
            <a:ext cx="4933950" cy="547689"/>
          </a:xfrm>
          <a:solidFill>
            <a:srgbClr val="0000FF"/>
          </a:solidFill>
        </p:spPr>
        <p:txBody>
          <a:bodyPr>
            <a:noAutofit/>
          </a:bodyPr>
          <a:lstStyle/>
          <a:p>
            <a:pPr algn="r"/>
            <a:r>
              <a:rPr lang="fa-IR" sz="3600" dirty="0">
                <a:solidFill>
                  <a:schemeClr val="bg1"/>
                </a:solidFill>
                <a:cs typeface="B Titr" panose="00000700000000000000" pitchFamily="2" charset="-78"/>
              </a:rPr>
              <a:t>فیزیولوژی آسیب های مغزی</a:t>
            </a:r>
            <a:endParaRPr lang="en-US" sz="3600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3661" y="1029603"/>
            <a:ext cx="3361267" cy="1143000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algn="r" rtl="1"/>
            <a:r>
              <a:rPr lang="en-US" sz="3200" b="1" dirty="0">
                <a:solidFill>
                  <a:srgbClr val="FF0000"/>
                </a:solidFill>
                <a:cs typeface="B Nazanin" panose="00000400000000000000" pitchFamily="2" charset="-78"/>
              </a:rPr>
              <a:t>CBF=CPP/CVR</a:t>
            </a:r>
          </a:p>
          <a:p>
            <a:pPr algn="r" rtl="1"/>
            <a:r>
              <a:rPr lang="en-US" sz="3200" b="1" dirty="0">
                <a:solidFill>
                  <a:srgbClr val="FF0000"/>
                </a:solidFill>
                <a:cs typeface="B Nazanin" panose="00000400000000000000" pitchFamily="2" charset="-78"/>
              </a:rPr>
              <a:t>CPP=MAP-ICP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435516" y="2176785"/>
            <a:ext cx="633795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r" rtl="1">
              <a:buFont typeface="Wingdings" panose="05000000000000000000" pitchFamily="2" charset="2"/>
              <a:buChar char="§"/>
            </a:pPr>
            <a:r>
              <a:rPr lang="fa-IR" sz="2400" dirty="0">
                <a:cs typeface="B Nazanin" panose="00000400000000000000" pitchFamily="2" charset="-78"/>
              </a:rPr>
              <a:t>جریان خون مغزی (</a:t>
            </a:r>
            <a:r>
              <a:rPr lang="en-US" sz="2400" dirty="0">
                <a:cs typeface="B Nazanin" panose="00000400000000000000" pitchFamily="2" charset="-78"/>
              </a:rPr>
              <a:t>CBF</a:t>
            </a:r>
            <a:r>
              <a:rPr lang="fa-IR" sz="2400" dirty="0">
                <a:cs typeface="B Nazanin" panose="00000400000000000000" pitchFamily="2" charset="-78"/>
              </a:rPr>
              <a:t>) مهمتر از فشار پرفیوژن مغزی (</a:t>
            </a:r>
            <a:r>
              <a:rPr lang="en-US" sz="2400" dirty="0">
                <a:cs typeface="B Nazanin" panose="00000400000000000000" pitchFamily="2" charset="-78"/>
              </a:rPr>
              <a:t>CPP</a:t>
            </a:r>
            <a:r>
              <a:rPr lang="fa-IR" sz="2400" dirty="0">
                <a:cs typeface="B Nazanin" panose="00000400000000000000" pitchFamily="2" charset="-78"/>
              </a:rPr>
              <a:t>) می باشد</a:t>
            </a:r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fa-IR" sz="2400" dirty="0">
                <a:cs typeface="B Nazanin" panose="00000400000000000000" pitchFamily="2" charset="-78"/>
              </a:rPr>
              <a:t>می توان از روی </a:t>
            </a:r>
            <a:r>
              <a:rPr lang="en-US" sz="2400" dirty="0">
                <a:cs typeface="B Nazanin" panose="00000400000000000000" pitchFamily="2" charset="-78"/>
              </a:rPr>
              <a:t>CPP</a:t>
            </a:r>
            <a:r>
              <a:rPr lang="fa-IR" sz="2400" dirty="0">
                <a:cs typeface="B Nazanin" panose="00000400000000000000" pitchFamily="2" charset="-78"/>
              </a:rPr>
              <a:t> کفایت </a:t>
            </a:r>
            <a:r>
              <a:rPr lang="en-US" sz="2400" dirty="0">
                <a:cs typeface="B Nazanin" panose="00000400000000000000" pitchFamily="2" charset="-78"/>
              </a:rPr>
              <a:t>CBF</a:t>
            </a:r>
            <a:r>
              <a:rPr lang="fa-IR" sz="2400" dirty="0">
                <a:cs typeface="B Nazanin" panose="00000400000000000000" pitchFamily="2" charset="-78"/>
              </a:rPr>
              <a:t> را تخمین زد</a:t>
            </a:r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fa-IR" sz="2400" dirty="0">
                <a:cs typeface="B Nazanin" panose="00000400000000000000" pitchFamily="2" charset="-78"/>
              </a:rPr>
              <a:t>دو معیاری که </a:t>
            </a:r>
            <a:r>
              <a:rPr lang="en-US" sz="2400" dirty="0">
                <a:cs typeface="B Nazanin" panose="00000400000000000000" pitchFamily="2" charset="-78"/>
              </a:rPr>
              <a:t>CPP</a:t>
            </a:r>
            <a:r>
              <a:rPr lang="fa-IR" sz="2400" dirty="0">
                <a:cs typeface="B Nazanin" panose="00000400000000000000" pitchFamily="2" charset="-78"/>
              </a:rPr>
              <a:t>را در محدوده طبیعی 70-80 میلی متر جیوه نگه میدارد</a:t>
            </a:r>
          </a:p>
          <a:p>
            <a:pPr marL="742950" lvl="1" indent="-285750" algn="r" rtl="1">
              <a:buFont typeface="Arial" panose="020B0604020202020204" pitchFamily="34" charset="0"/>
              <a:buChar char="•"/>
            </a:pPr>
            <a:r>
              <a:rPr lang="fa-IR" sz="2400" dirty="0">
                <a:cs typeface="B Nazanin" panose="00000400000000000000" pitchFamily="2" charset="-78"/>
              </a:rPr>
              <a:t>محدوده طبیعی </a:t>
            </a:r>
            <a:r>
              <a:rPr lang="en-US" sz="2400" dirty="0" smtClean="0">
                <a:cs typeface="B Nazanin" panose="00000400000000000000" pitchFamily="2" charset="-78"/>
              </a:rPr>
              <a:t>MAP</a:t>
            </a:r>
            <a:r>
              <a:rPr lang="fa-IR" sz="2400" dirty="0" smtClean="0">
                <a:cs typeface="B Nazanin" panose="00000400000000000000" pitchFamily="2" charset="-78"/>
              </a:rPr>
              <a:t> (</a:t>
            </a:r>
            <a:r>
              <a:rPr lang="fa-IR" sz="2400" dirty="0">
                <a:cs typeface="B Nazanin" panose="00000400000000000000" pitchFamily="2" charset="-78"/>
              </a:rPr>
              <a:t>فشار متوسط شریانی) 85-95 میلی متر جیوه می باشد</a:t>
            </a:r>
          </a:p>
          <a:p>
            <a:pPr marL="742950" lvl="1" indent="-285750" algn="r" rtl="1">
              <a:buFont typeface="Arial" panose="020B0604020202020204" pitchFamily="34" charset="0"/>
              <a:buChar char="•"/>
            </a:pPr>
            <a:r>
              <a:rPr lang="fa-IR" sz="2400" dirty="0">
                <a:cs typeface="B Nazanin" panose="00000400000000000000" pitchFamily="2" charset="-78"/>
              </a:rPr>
              <a:t>محدوده طبیعی </a:t>
            </a:r>
            <a:r>
              <a:rPr lang="en-US" sz="2400" dirty="0">
                <a:cs typeface="B Nazanin" panose="00000400000000000000" pitchFamily="2" charset="-78"/>
              </a:rPr>
              <a:t>ICP</a:t>
            </a:r>
            <a:r>
              <a:rPr lang="fa-IR" sz="2400" dirty="0">
                <a:cs typeface="B Nazanin" panose="00000400000000000000" pitchFamily="2" charset="-78"/>
              </a:rPr>
              <a:t> کمتر از 15 میلی متر جیوه است</a:t>
            </a:r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fa-IR" sz="2400" b="1" dirty="0">
                <a:solidFill>
                  <a:schemeClr val="accent1">
                    <a:lumMod val="75000"/>
                  </a:schemeClr>
                </a:solidFill>
                <a:cs typeface="B Nazanin" panose="00000400000000000000" pitchFamily="2" charset="-78"/>
              </a:rPr>
              <a:t>در شرایط فقدان مانیتور 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cs typeface="B Nazanin" panose="00000400000000000000" pitchFamily="2" charset="-78"/>
              </a:rPr>
              <a:t>ICP</a:t>
            </a:r>
            <a:r>
              <a:rPr lang="fa-IR" sz="2400" b="1" dirty="0">
                <a:solidFill>
                  <a:schemeClr val="accent1">
                    <a:lumMod val="75000"/>
                  </a:schemeClr>
                </a:solidFill>
                <a:cs typeface="B Nazanin" panose="00000400000000000000" pitchFamily="2" charset="-78"/>
              </a:rPr>
              <a:t> میتوان از 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cs typeface="B Nazanin" panose="00000400000000000000" pitchFamily="2" charset="-78"/>
              </a:rPr>
              <a:t>SBP</a:t>
            </a:r>
            <a:r>
              <a:rPr lang="fa-IR" sz="2400" b="1" dirty="0">
                <a:solidFill>
                  <a:schemeClr val="accent1">
                    <a:lumMod val="75000"/>
                  </a:schemeClr>
                </a:solidFill>
                <a:cs typeface="B Nazanin" panose="00000400000000000000" pitchFamily="2" charset="-78"/>
              </a:rPr>
              <a:t> (فشار خون سیستولیک</a:t>
            </a:r>
            <a:r>
              <a:rPr lang="fa-IR" sz="2400" b="1" dirty="0" smtClean="0">
                <a:solidFill>
                  <a:schemeClr val="accent1">
                    <a:lumMod val="75000"/>
                  </a:schemeClr>
                </a:solidFill>
                <a:cs typeface="B Nazanin" panose="00000400000000000000" pitchFamily="2" charset="-78"/>
              </a:rPr>
              <a:t>) برای </a:t>
            </a:r>
            <a:r>
              <a:rPr lang="fa-IR" sz="2400" b="1" dirty="0">
                <a:solidFill>
                  <a:schemeClr val="accent1">
                    <a:lumMod val="75000"/>
                  </a:schemeClr>
                </a:solidFill>
                <a:cs typeface="B Nazanin" panose="00000400000000000000" pitchFamily="2" charset="-78"/>
              </a:rPr>
              <a:t>تعیین کفایت پرفیوژن مغزی استفاده کرد</a:t>
            </a:r>
          </a:p>
          <a:p>
            <a:pPr algn="r" rtl="1"/>
            <a:endParaRPr lang="fa-IR" sz="2400" b="1" dirty="0">
              <a:solidFill>
                <a:schemeClr val="accent1">
                  <a:lumMod val="75000"/>
                </a:schemeClr>
              </a:solidFill>
              <a:cs typeface="B Nazanin" panose="00000400000000000000" pitchFamily="2" charset="-78"/>
            </a:endParaRPr>
          </a:p>
          <a:p>
            <a:pPr marL="285750" indent="-285750" algn="r" rtl="1">
              <a:buFont typeface="Arial" panose="020B0604020202020204" pitchFamily="34" charset="0"/>
              <a:buChar char="•"/>
            </a:pPr>
            <a:endParaRPr lang="fa-IR" sz="2400" dirty="0">
              <a:cs typeface="B Nazanin" panose="00000400000000000000" pitchFamily="2" charset="-78"/>
            </a:endParaRPr>
          </a:p>
          <a:p>
            <a:pPr algn="r" rtl="1"/>
            <a:endParaRPr lang="fa-IR" sz="2400" dirty="0">
              <a:cs typeface="B Nazanin" panose="00000400000000000000" pitchFamily="2" charset="-78"/>
            </a:endParaRPr>
          </a:p>
          <a:p>
            <a:pPr algn="r" rtl="1"/>
            <a:endParaRPr lang="en-US" sz="240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72391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98723" y="1295400"/>
            <a:ext cx="3562350" cy="701674"/>
          </a:xfrm>
          <a:solidFill>
            <a:srgbClr val="F5777A"/>
          </a:solidFill>
          <a:ln>
            <a:solidFill>
              <a:srgbClr val="FFFF00"/>
            </a:solidFill>
          </a:ln>
        </p:spPr>
        <p:txBody>
          <a:bodyPr>
            <a:noAutofit/>
          </a:bodyPr>
          <a:lstStyle/>
          <a:p>
            <a:r>
              <a:rPr lang="fa-IR" sz="3200" dirty="0">
                <a:cs typeface="B Titr" panose="00000700000000000000" pitchFamily="2" charset="-78"/>
              </a:rPr>
              <a:t>علل کاهش خونرسانی</a:t>
            </a:r>
            <a:endParaRPr lang="en-US" sz="3200" dirty="0"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4373" y="2588742"/>
            <a:ext cx="7886700" cy="2759851"/>
          </a:xfrm>
        </p:spPr>
        <p:txBody>
          <a:bodyPr>
            <a:normAutofit/>
          </a:bodyPr>
          <a:lstStyle/>
          <a:p>
            <a:pPr algn="r" rtl="1"/>
            <a:r>
              <a:rPr lang="fa-IR" sz="3600" dirty="0">
                <a:cs typeface="B Nazanin" panose="00000400000000000000" pitchFamily="2" charset="-78"/>
              </a:rPr>
              <a:t>اختلال در پمپاژ خون</a:t>
            </a:r>
          </a:p>
          <a:p>
            <a:pPr algn="r" rtl="1"/>
            <a:r>
              <a:rPr lang="fa-IR" sz="3600" dirty="0">
                <a:cs typeface="B Nazanin" panose="00000400000000000000" pitchFamily="2" charset="-78"/>
              </a:rPr>
              <a:t>اتساع عروق </a:t>
            </a:r>
            <a:r>
              <a:rPr lang="fa-IR" sz="3600" dirty="0" smtClean="0">
                <a:cs typeface="B Nazanin" panose="00000400000000000000" pitchFamily="2" charset="-78"/>
              </a:rPr>
              <a:t>خونی (</a:t>
            </a:r>
            <a:r>
              <a:rPr lang="fa-IR" sz="3600" dirty="0">
                <a:cs typeface="B Nazanin" panose="00000400000000000000" pitchFamily="2" charset="-78"/>
              </a:rPr>
              <a:t>افزایش فضای عروقی)</a:t>
            </a:r>
          </a:p>
          <a:p>
            <a:pPr algn="r" rtl="1"/>
            <a:r>
              <a:rPr lang="fa-IR" sz="3600" dirty="0">
                <a:cs typeface="B Nazanin" panose="00000400000000000000" pitchFamily="2" charset="-78"/>
              </a:rPr>
              <a:t>از دست دادن </a:t>
            </a:r>
            <a:r>
              <a:rPr lang="fa-IR" sz="3600" dirty="0" smtClean="0">
                <a:cs typeface="B Nazanin" panose="00000400000000000000" pitchFamily="2" charset="-78"/>
              </a:rPr>
              <a:t>خون (</a:t>
            </a:r>
            <a:r>
              <a:rPr lang="fa-IR" sz="3600" dirty="0">
                <a:cs typeface="B Nazanin" panose="00000400000000000000" pitchFamily="2" charset="-78"/>
              </a:rPr>
              <a:t>داخلی یا خارجی)</a:t>
            </a:r>
          </a:p>
          <a:p>
            <a:pPr marL="0" indent="0" algn="r" rtl="1">
              <a:buNone/>
            </a:pPr>
            <a:r>
              <a:rPr lang="fa-IR" sz="3600" dirty="0">
                <a:solidFill>
                  <a:srgbClr val="FF0000"/>
                </a:solidFill>
                <a:cs typeface="B Nazanin" panose="00000400000000000000" pitchFamily="2" charset="-78"/>
              </a:rPr>
              <a:t>***</a:t>
            </a:r>
            <a:r>
              <a:rPr lang="fa-IR" sz="3600" dirty="0">
                <a:cs typeface="B Nazanin" panose="00000400000000000000" pitchFamily="2" charset="-78"/>
              </a:rPr>
              <a:t>شایع ترین علت شوک در تروما</a:t>
            </a:r>
          </a:p>
          <a:p>
            <a:pPr algn="r" rtl="1"/>
            <a:endParaRPr lang="en-US" sz="360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1182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0934" y="1143000"/>
            <a:ext cx="4047067" cy="609600"/>
          </a:xfrm>
          <a:solidFill>
            <a:srgbClr val="FF0000"/>
          </a:solidFill>
        </p:spPr>
        <p:txBody>
          <a:bodyPr>
            <a:noAutofit/>
          </a:bodyPr>
          <a:lstStyle/>
          <a:p>
            <a:r>
              <a:rPr lang="fa-IR" sz="3200" dirty="0">
                <a:solidFill>
                  <a:schemeClr val="bg1"/>
                </a:solidFill>
                <a:cs typeface="B Titr" panose="00000700000000000000" pitchFamily="2" charset="-78"/>
              </a:rPr>
              <a:t>متابولیسم و خونرسانی مغز</a:t>
            </a:r>
            <a:endParaRPr lang="en-US" sz="3200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68600" y="2134600"/>
            <a:ext cx="7704667" cy="3332816"/>
          </a:xfrm>
          <a:noFill/>
        </p:spPr>
        <p:txBody>
          <a:bodyPr>
            <a:noAutofit/>
          </a:bodyPr>
          <a:lstStyle/>
          <a:p>
            <a:pPr lvl="0" algn="r" rtl="1"/>
            <a:r>
              <a:rPr lang="fa-IR" sz="2500" dirty="0">
                <a:solidFill>
                  <a:prstClr val="black"/>
                </a:solidFill>
                <a:cs typeface="B Nazanin" panose="00000400000000000000" pitchFamily="2" charset="-78"/>
              </a:rPr>
              <a:t>حجم داخل جمجمه یک فضای ثابت است.</a:t>
            </a:r>
          </a:p>
          <a:p>
            <a:pPr algn="r" rtl="1"/>
            <a:r>
              <a:rPr lang="fa-IR" sz="3600" dirty="0">
                <a:solidFill>
                  <a:srgbClr val="FF0000"/>
                </a:solidFill>
                <a:cs typeface="B Nazanin" panose="00000400000000000000" pitchFamily="2" charset="-78"/>
              </a:rPr>
              <a:t>محتویات داخل جمجمه عبارتند از:</a:t>
            </a:r>
          </a:p>
          <a:p>
            <a:pPr algn="r" rtl="1"/>
            <a:r>
              <a:rPr lang="fa-IR" sz="2500" dirty="0">
                <a:cs typeface="B Nazanin" panose="00000400000000000000" pitchFamily="2" charset="-78"/>
              </a:rPr>
              <a:t>بافت مغز  80٪</a:t>
            </a:r>
          </a:p>
          <a:p>
            <a:pPr algn="r" rtl="1"/>
            <a:r>
              <a:rPr lang="fa-IR" sz="2500" dirty="0">
                <a:cs typeface="B Nazanin" panose="00000400000000000000" pitchFamily="2" charset="-78"/>
              </a:rPr>
              <a:t>خون  10٪</a:t>
            </a:r>
          </a:p>
          <a:p>
            <a:pPr algn="r" rtl="1"/>
            <a:r>
              <a:rPr lang="fa-IR" sz="2500" dirty="0">
                <a:cs typeface="B Nazanin" panose="00000400000000000000" pitchFamily="2" charset="-78"/>
              </a:rPr>
              <a:t>مایع مغزی نخاعی (</a:t>
            </a:r>
            <a:r>
              <a:rPr lang="en-US" sz="2500" dirty="0">
                <a:cs typeface="B Nazanin" panose="00000400000000000000" pitchFamily="2" charset="-78"/>
              </a:rPr>
              <a:t>CSF</a:t>
            </a:r>
            <a:r>
              <a:rPr lang="fa-IR" sz="2500" dirty="0">
                <a:cs typeface="B Nazanin" panose="00000400000000000000" pitchFamily="2" charset="-78"/>
              </a:rPr>
              <a:t>) 10%</a:t>
            </a:r>
          </a:p>
          <a:p>
            <a:pPr lvl="0" algn="r" rtl="1"/>
            <a:r>
              <a:rPr lang="fa-IR" sz="2500" dirty="0">
                <a:solidFill>
                  <a:prstClr val="black"/>
                </a:solidFill>
                <a:cs typeface="B Nazanin" panose="00000400000000000000" pitchFamily="2" charset="-78"/>
              </a:rPr>
              <a:t>افزایش در حجم هر یک از سه محتویات بالا(مانند ورم، خونریزی و تجمع </a:t>
            </a:r>
            <a:r>
              <a:rPr lang="en-US" sz="2500" dirty="0">
                <a:solidFill>
                  <a:prstClr val="black"/>
                </a:solidFill>
                <a:cs typeface="B Nazanin" panose="00000400000000000000" pitchFamily="2" charset="-78"/>
              </a:rPr>
              <a:t>CSF</a:t>
            </a:r>
            <a:r>
              <a:rPr lang="fa-IR" sz="2500" dirty="0">
                <a:solidFill>
                  <a:prstClr val="black"/>
                </a:solidFill>
                <a:cs typeface="B Nazanin" panose="00000400000000000000" pitchFamily="2" charset="-78"/>
              </a:rPr>
              <a:t>) ممکن است باعث افزایش </a:t>
            </a:r>
            <a:r>
              <a:rPr lang="en-US" sz="2500" dirty="0">
                <a:solidFill>
                  <a:prstClr val="black"/>
                </a:solidFill>
                <a:cs typeface="B Nazanin" panose="00000400000000000000" pitchFamily="2" charset="-78"/>
              </a:rPr>
              <a:t>ICP</a:t>
            </a:r>
            <a:r>
              <a:rPr lang="fa-IR" sz="2500" dirty="0">
                <a:solidFill>
                  <a:prstClr val="black"/>
                </a:solidFill>
                <a:cs typeface="B Nazanin" panose="00000400000000000000" pitchFamily="2" charset="-78"/>
              </a:rPr>
              <a:t> شود.</a:t>
            </a:r>
            <a:endParaRPr lang="en-US" sz="2500" dirty="0">
              <a:solidFill>
                <a:prstClr val="black"/>
              </a:solidFill>
              <a:cs typeface="B Nazanin" panose="00000400000000000000" pitchFamily="2" charset="-78"/>
            </a:endParaRPr>
          </a:p>
          <a:p>
            <a:pPr algn="r" rtl="1"/>
            <a:endParaRPr lang="en-US" sz="250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3417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0329" y="2310714"/>
            <a:ext cx="9147672" cy="4171016"/>
          </a:xfrm>
        </p:spPr>
        <p:txBody>
          <a:bodyPr/>
          <a:lstStyle/>
          <a:p>
            <a:pPr algn="r" rtl="1"/>
            <a:r>
              <a:rPr lang="fa-IR" sz="3200" dirty="0">
                <a:cs typeface="B Nazanin" panose="00000400000000000000" pitchFamily="2" charset="-78"/>
              </a:rPr>
              <a:t>با افزایش فشار داخل جمجمه، تمام محتویات داخل جمجمه مانند رگ های خونی، مغز و مایع مغزی نخاعی فشرده می شوند.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مقدار کمی از خون یا مایع مغزی نخاعی می توانند جابجا شوند.</a:t>
            </a:r>
          </a:p>
          <a:p>
            <a:pPr algn="r" rtl="1"/>
            <a:r>
              <a:rPr lang="fa-IR" sz="4000" dirty="0">
                <a:solidFill>
                  <a:srgbClr val="FF0000"/>
                </a:solidFill>
                <a:cs typeface="B Nazanin" panose="00000400000000000000" pitchFamily="2" charset="-78"/>
              </a:rPr>
              <a:t>اما مغز نمی تواند بدون آسیب جابجایی انجام دهند</a:t>
            </a:r>
            <a:endParaRPr lang="en-US" sz="4000" dirty="0">
              <a:solidFill>
                <a:srgbClr val="FF0000"/>
              </a:solidFill>
              <a:cs typeface="B Nazanin" panose="00000400000000000000" pitchFamily="2" charset="-78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620934" y="1371600"/>
            <a:ext cx="4047067" cy="649940"/>
          </a:xfrm>
          <a:prstGeom prst="rect">
            <a:avLst/>
          </a:prstGeom>
          <a:solidFill>
            <a:srgbClr val="FF0000"/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a-IR" dirty="0">
                <a:solidFill>
                  <a:schemeClr val="bg1"/>
                </a:solidFill>
                <a:cs typeface="B Titr" panose="00000700000000000000" pitchFamily="2" charset="-78"/>
              </a:rPr>
              <a:t>متابولیسم و خونرسانی مغز</a:t>
            </a:r>
            <a:endParaRPr lang="en-US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89106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2498" y="1219200"/>
            <a:ext cx="3970867" cy="609600"/>
          </a:xfrm>
          <a:solidFill>
            <a:srgbClr val="FF0000"/>
          </a:solidFill>
        </p:spPr>
        <p:txBody>
          <a:bodyPr>
            <a:noAutofit/>
          </a:bodyPr>
          <a:lstStyle/>
          <a:p>
            <a:r>
              <a:rPr lang="fa-IR" sz="3200" dirty="0">
                <a:solidFill>
                  <a:schemeClr val="bg1"/>
                </a:solidFill>
                <a:cs typeface="B Titr" panose="00000700000000000000" pitchFamily="2" charset="-78"/>
              </a:rPr>
              <a:t>اثرات فشار داخل جمجمه</a:t>
            </a:r>
            <a:endParaRPr lang="en-US" sz="3200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9135" y="2133601"/>
            <a:ext cx="9937865" cy="4525963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fa-IR" sz="3200" dirty="0">
                <a:cs typeface="B Nazanin" panose="00000400000000000000" pitchFamily="2" charset="-78"/>
              </a:rPr>
              <a:t>با افزایش فشار داخل جمجمه مقدار فشار در خود مغز نیز افزایش می یابد.</a:t>
            </a:r>
          </a:p>
          <a:p>
            <a:pPr marL="0" indent="0" algn="r" rtl="1">
              <a:buNone/>
            </a:pPr>
            <a:r>
              <a:rPr lang="fa-IR" sz="3200" dirty="0">
                <a:cs typeface="B Nazanin" panose="00000400000000000000" pitchFamily="2" charset="-78"/>
              </a:rPr>
              <a:t>افزایش فشار داخل جمجمه باعث فشرده سازی بخش های مختلف سیستم عصبی مرکزی  می شود: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fa-I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کاهش سطح هوشیاری </a:t>
            </a:r>
            <a:r>
              <a:rPr lang="fa-I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(</a:t>
            </a:r>
            <a:r>
              <a:rPr lang="fa-IR" sz="2400" b="1" dirty="0">
                <a:solidFill>
                  <a:srgbClr val="002060"/>
                </a:solidFill>
                <a:cs typeface="B Nazanin" panose="00000400000000000000" pitchFamily="2" charset="-78"/>
              </a:rPr>
              <a:t>فشرده شدن قشرمغز و سیستم رتیکولار)</a:t>
            </a:r>
          </a:p>
          <a:p>
            <a:pPr marL="0" indent="0" algn="r" rtl="1">
              <a:buNone/>
            </a:pPr>
            <a:r>
              <a:rPr lang="fa-IR" sz="3200" dirty="0">
                <a:cs typeface="B Nazanin" panose="00000400000000000000" pitchFamily="2" charset="-78"/>
              </a:rPr>
              <a:t>2</a:t>
            </a:r>
            <a:r>
              <a:rPr lang="fa-IR" sz="3200" b="1" dirty="0">
                <a:solidFill>
                  <a:srgbClr val="00B0F0"/>
                </a:solidFill>
                <a:cs typeface="B Nazanin" panose="00000400000000000000" pitchFamily="2" charset="-78"/>
              </a:rPr>
              <a:t>. </a:t>
            </a:r>
            <a:r>
              <a:rPr lang="fa-I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استفراغ (</a:t>
            </a:r>
            <a:r>
              <a:rPr lang="fa-IR" sz="2400" b="1" dirty="0">
                <a:solidFill>
                  <a:srgbClr val="002060"/>
                </a:solidFill>
                <a:cs typeface="B Nazanin" panose="00000400000000000000" pitchFamily="2" charset="-78"/>
              </a:rPr>
              <a:t>فشرده شدن هیپوتالاموس)</a:t>
            </a:r>
          </a:p>
          <a:p>
            <a:pPr marL="0" indent="0" algn="r" rtl="1">
              <a:buNone/>
            </a:pPr>
            <a:endParaRPr lang="fa-IR" sz="320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1272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28707" y="314228"/>
            <a:ext cx="4047067" cy="727710"/>
          </a:xfrm>
          <a:solidFill>
            <a:srgbClr val="FF0000"/>
          </a:solidFill>
        </p:spPr>
        <p:txBody>
          <a:bodyPr>
            <a:noAutofit/>
          </a:bodyPr>
          <a:lstStyle/>
          <a:p>
            <a:r>
              <a:rPr lang="fa-IR" sz="3200" dirty="0">
                <a:solidFill>
                  <a:schemeClr val="bg1"/>
                </a:solidFill>
                <a:cs typeface="B Titr" panose="00000700000000000000" pitchFamily="2" charset="-78"/>
              </a:rPr>
              <a:t>اثرات فشار داخل جمجمه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71107" y="1451919"/>
            <a:ext cx="7704667" cy="4495800"/>
          </a:xfrm>
        </p:spPr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fa-IR" dirty="0">
                <a:solidFill>
                  <a:srgbClr val="00B0F0"/>
                </a:solidFill>
                <a:cs typeface="B Nazanin" panose="00000400000000000000" pitchFamily="2" charset="-78"/>
              </a:rPr>
              <a:t>3. </a:t>
            </a:r>
            <a:r>
              <a:rPr lang="fa-IR" b="1" dirty="0">
                <a:solidFill>
                  <a:srgbClr val="002060"/>
                </a:solidFill>
                <a:cs typeface="B Nazanin" panose="00000400000000000000" pitchFamily="2" charset="-78"/>
              </a:rPr>
              <a:t>فشرده شدن ساقه مغز</a:t>
            </a:r>
          </a:p>
          <a:p>
            <a:pPr marL="0" indent="0" algn="r" rtl="1">
              <a:buNone/>
            </a:pPr>
            <a:r>
              <a:rPr lang="fa-IR" dirty="0">
                <a:cs typeface="B Nazanin" panose="00000400000000000000" pitchFamily="2" charset="-78"/>
              </a:rPr>
              <a:t>برای حفظ جریان خون مغزی فشارخون را افزایش می دهد. با </a:t>
            </a:r>
            <a:r>
              <a:rPr lang="fa-I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افزایش فشار خون </a:t>
            </a:r>
            <a:r>
              <a:rPr lang="fa-IR" dirty="0">
                <a:cs typeface="B Nazanin" panose="00000400000000000000" pitchFamily="2" charset="-78"/>
              </a:rPr>
              <a:t>و تحریک واگ </a:t>
            </a:r>
            <a:r>
              <a:rPr lang="fa-I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برادی کاردی </a:t>
            </a:r>
            <a:r>
              <a:rPr lang="fa-IR" dirty="0">
                <a:cs typeface="B Nazanin" panose="00000400000000000000" pitchFamily="2" charset="-78"/>
              </a:rPr>
              <a:t>اتفاق می افتد.</a:t>
            </a:r>
          </a:p>
          <a:p>
            <a:pPr marL="0" indent="0" algn="r" rtl="1">
              <a:buNone/>
            </a:pPr>
            <a:r>
              <a:rPr lang="fa-I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تنفس</a:t>
            </a:r>
            <a:r>
              <a:rPr lang="fa-IR" dirty="0">
                <a:cs typeface="B Nazanin" panose="00000400000000000000" pitchFamily="2" charset="-78"/>
              </a:rPr>
              <a:t> یا نامنظم می شود که باعث افزایش </a:t>
            </a:r>
            <a:r>
              <a:rPr lang="en-US" dirty="0">
                <a:cs typeface="B Nazanin" panose="00000400000000000000" pitchFamily="2" charset="-78"/>
              </a:rPr>
              <a:t>CO2</a:t>
            </a:r>
            <a:r>
              <a:rPr lang="fa-IR" dirty="0">
                <a:cs typeface="B Nazanin" panose="00000400000000000000" pitchFamily="2" charset="-78"/>
              </a:rPr>
              <a:t> و یا سریع می شود که باعث کاهش</a:t>
            </a:r>
            <a:r>
              <a:rPr lang="en-US" dirty="0">
                <a:cs typeface="B Nazanin" panose="00000400000000000000" pitchFamily="2" charset="-78"/>
              </a:rPr>
              <a:t>CO2 </a:t>
            </a:r>
            <a:r>
              <a:rPr lang="fa-IR" dirty="0">
                <a:cs typeface="B Nazanin" panose="00000400000000000000" pitchFamily="2" charset="-78"/>
              </a:rPr>
              <a:t> می شود.</a:t>
            </a:r>
          </a:p>
          <a:p>
            <a:pPr marL="0" indent="0" algn="r" rtl="1">
              <a:buNone/>
            </a:pPr>
            <a:r>
              <a:rPr lang="fa-IR" dirty="0">
                <a:cs typeface="B Nazanin" panose="00000400000000000000" pitchFamily="2" charset="-78"/>
              </a:rPr>
              <a:t>با فشرده شدن عصب 3جمجمه</a:t>
            </a:r>
            <a:r>
              <a:rPr lang="en-US" dirty="0">
                <a:cs typeface="B Nazanin" panose="00000400000000000000" pitchFamily="2" charset="-78"/>
              </a:rPr>
              <a:t> </a:t>
            </a:r>
            <a:r>
              <a:rPr lang="fa-IR" dirty="0">
                <a:cs typeface="B Nazanin" panose="00000400000000000000" pitchFamily="2" charset="-78"/>
              </a:rPr>
              <a:t>به دلیل </a:t>
            </a:r>
            <a:r>
              <a:rPr lang="fa-IR" dirty="0" err="1">
                <a:cs typeface="B Nazanin" panose="00000400000000000000" pitchFamily="2" charset="-78"/>
              </a:rPr>
              <a:t>هماتوم</a:t>
            </a:r>
            <a:r>
              <a:rPr lang="fa-IR" dirty="0">
                <a:cs typeface="B Nazanin" panose="00000400000000000000" pitchFamily="2" charset="-78"/>
              </a:rPr>
              <a:t> ناحیه گیجگاهی:</a:t>
            </a:r>
          </a:p>
          <a:p>
            <a:pPr marL="0" indent="0" algn="r" rtl="1">
              <a:buNone/>
            </a:pPr>
            <a:r>
              <a:rPr lang="fa-I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عدم واکنش مردمک ها به نور و مردمک های نا برابر</a:t>
            </a:r>
          </a:p>
          <a:p>
            <a:pPr marL="0" indent="0" algn="r" rtl="1">
              <a:buNone/>
            </a:pPr>
            <a:r>
              <a:rPr lang="fa-I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فلکسیون یا اکستانسیون</a:t>
            </a:r>
          </a:p>
          <a:p>
            <a:pPr marL="0" indent="0" algn="r" rtl="1">
              <a:buNone/>
            </a:pPr>
            <a:r>
              <a:rPr lang="fa-I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تشنج</a:t>
            </a:r>
          </a:p>
          <a:p>
            <a:pPr marL="0" indent="0" algn="r" rtl="1">
              <a:buNone/>
            </a:pPr>
            <a:r>
              <a:rPr lang="fa-I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فتق مغزی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97636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2395" y="1219200"/>
            <a:ext cx="2571750" cy="701674"/>
          </a:xfrm>
          <a:solidFill>
            <a:srgbClr val="002060"/>
          </a:solidFill>
        </p:spPr>
        <p:txBody>
          <a:bodyPr>
            <a:normAutofit fontScale="90000"/>
          </a:bodyPr>
          <a:lstStyle/>
          <a:p>
            <a:r>
              <a:rPr lang="fa-IR" dirty="0">
                <a:solidFill>
                  <a:schemeClr val="bg1"/>
                </a:solidFill>
                <a:cs typeface="B Titr" panose="00000700000000000000" pitchFamily="2" charset="-78"/>
              </a:rPr>
              <a:t>ارزیابی بیمار</a:t>
            </a:r>
            <a:endParaRPr lang="en-US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6134" y="2057400"/>
            <a:ext cx="7704667" cy="4572000"/>
          </a:xfrm>
        </p:spPr>
        <p:txBody>
          <a:bodyPr>
            <a:normAutofit/>
          </a:bodyPr>
          <a:lstStyle/>
          <a:p>
            <a:pPr algn="r" rtl="1"/>
            <a:r>
              <a:rPr lang="fa-IR" sz="3200" dirty="0">
                <a:cs typeface="B Nazanin" panose="00000400000000000000" pitchFamily="2" charset="-78"/>
              </a:rPr>
              <a:t>تعیین مکانیسم آسیب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راه هوایی 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تهویه و تنفس</a:t>
            </a:r>
            <a:r>
              <a:rPr lang="en-US" sz="3200" dirty="0">
                <a:cs typeface="B Nazanin" panose="00000400000000000000" pitchFamily="2" charset="-78"/>
              </a:rPr>
              <a:t>)</a:t>
            </a:r>
            <a:r>
              <a:rPr lang="fa-IR" sz="3200" dirty="0">
                <a:cs typeface="B Nazanin" panose="00000400000000000000" pitchFamily="2" charset="-78"/>
              </a:rPr>
              <a:t> اکسیژن رسانی </a:t>
            </a:r>
            <a:r>
              <a:rPr lang="en-US" sz="3200" dirty="0">
                <a:cs typeface="B Nazanin" panose="00000400000000000000" pitchFamily="2" charset="-78"/>
              </a:rPr>
              <a:t>(</a:t>
            </a:r>
            <a:endParaRPr lang="fa-IR" sz="3200" dirty="0">
              <a:cs typeface="B Nazanin" panose="00000400000000000000" pitchFamily="2" charset="-78"/>
            </a:endParaRPr>
          </a:p>
          <a:p>
            <a:pPr algn="r" rtl="1"/>
            <a:r>
              <a:rPr lang="fa-IR" sz="3200" i="1" dirty="0">
                <a:cs typeface="B Nazanin" panose="00000400000000000000" pitchFamily="2" charset="-78"/>
              </a:rPr>
              <a:t>گردش</a:t>
            </a:r>
            <a:r>
              <a:rPr lang="fa-IR" sz="3200" dirty="0">
                <a:cs typeface="B Nazanin" panose="00000400000000000000" pitchFamily="2" charset="-78"/>
              </a:rPr>
              <a:t> خون</a:t>
            </a:r>
          </a:p>
          <a:p>
            <a:pPr algn="r" rtl="1"/>
            <a:endParaRPr lang="fa-IR" sz="3200" dirty="0">
              <a:cs typeface="B Nazanin" panose="00000400000000000000" pitchFamily="2" charset="-78"/>
            </a:endParaRPr>
          </a:p>
          <a:p>
            <a:pPr algn="r" rtl="1"/>
            <a:endParaRPr lang="en-US" sz="3200" dirty="0">
              <a:cs typeface="B Nazanin" panose="00000400000000000000" pitchFamily="2" charset="-78"/>
            </a:endParaRP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در معرض دید قرار دادن مصدوم </a:t>
            </a:r>
            <a:endParaRPr lang="en-US" sz="3200" dirty="0">
              <a:cs typeface="B Nazanin" panose="00000400000000000000" pitchFamily="2" charset="-78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209800" y="3200400"/>
            <a:ext cx="3505200" cy="2743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fa-IR" sz="3000" dirty="0">
                <a:solidFill>
                  <a:schemeClr val="tx1"/>
                </a:solidFill>
                <a:cs typeface="B Nazanin"/>
              </a:rPr>
              <a:t>ارزیابی ناتوانی مغزی:</a:t>
            </a:r>
          </a:p>
          <a:p>
            <a:pPr algn="r" rtl="1">
              <a:buFont typeface="Arial" pitchFamily="34" charset="0"/>
              <a:buChar char="•"/>
            </a:pPr>
            <a:r>
              <a:rPr lang="fa-IR" sz="3000" dirty="0">
                <a:solidFill>
                  <a:schemeClr val="tx1"/>
                </a:solidFill>
                <a:cs typeface="B Nazanin"/>
              </a:rPr>
              <a:t>ارزیابی سطح هوشیاری</a:t>
            </a:r>
          </a:p>
          <a:p>
            <a:pPr algn="r" rtl="1">
              <a:buFont typeface="Arial" pitchFamily="34" charset="0"/>
              <a:buChar char="•"/>
            </a:pPr>
            <a:r>
              <a:rPr lang="fa-IR" sz="3000" dirty="0">
                <a:solidFill>
                  <a:schemeClr val="tx1"/>
                </a:solidFill>
                <a:cs typeface="B Nazanin"/>
              </a:rPr>
              <a:t>ارزیابی مردمک</a:t>
            </a:r>
          </a:p>
          <a:p>
            <a:pPr algn="r" rtl="1">
              <a:buFont typeface="Arial" pitchFamily="34" charset="0"/>
              <a:buChar char="•"/>
            </a:pPr>
            <a:r>
              <a:rPr lang="fa-IR" sz="3000" dirty="0">
                <a:solidFill>
                  <a:schemeClr val="tx1"/>
                </a:solidFill>
                <a:cs typeface="B Nazanin"/>
              </a:rPr>
              <a:t>ارزیابی حس و حرکت</a:t>
            </a:r>
            <a:endParaRPr lang="en-US" sz="3000" dirty="0">
              <a:solidFill>
                <a:schemeClr val="tx1"/>
              </a:solidFill>
              <a:cs typeface="B Nazanin"/>
            </a:endParaRPr>
          </a:p>
        </p:txBody>
      </p:sp>
      <p:sp>
        <p:nvSpPr>
          <p:cNvPr id="8" name="Left Arrow 7"/>
          <p:cNvSpPr/>
          <p:nvPr/>
        </p:nvSpPr>
        <p:spPr>
          <a:xfrm>
            <a:off x="5715000" y="4343400"/>
            <a:ext cx="4300970" cy="762000"/>
          </a:xfrm>
          <a:prstGeom prst="lef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fa-IR" sz="2400" dirty="0">
                <a:solidFill>
                  <a:schemeClr val="bg1"/>
                </a:solidFill>
                <a:cs typeface="B Titr" panose="00000700000000000000" pitchFamily="2" charset="-78"/>
              </a:rPr>
              <a:t>نا توانی مغزی</a:t>
            </a:r>
            <a:endParaRPr lang="en-US" sz="2400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40384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77200" y="1143001"/>
            <a:ext cx="2495550" cy="625473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fa-IR" sz="3600" dirty="0">
                <a:solidFill>
                  <a:schemeClr val="bg1"/>
                </a:solidFill>
                <a:cs typeface="B Titr" panose="00000700000000000000" pitchFamily="2" charset="-78"/>
              </a:rPr>
              <a:t>ارزیابی بیمار</a:t>
            </a:r>
            <a:endParaRPr lang="en-US" sz="3600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1" y="2514600"/>
            <a:ext cx="7628467" cy="4224508"/>
          </a:xfrm>
        </p:spPr>
        <p:txBody>
          <a:bodyPr>
            <a:normAutofit/>
          </a:bodyPr>
          <a:lstStyle/>
          <a:p>
            <a:pPr algn="r" rtl="1"/>
            <a:r>
              <a:rPr lang="fa-I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Yagut" panose="00000400000000000000" pitchFamily="2" charset="-78"/>
              </a:rPr>
              <a:t>ارزیابی هوشیاری</a:t>
            </a:r>
          </a:p>
          <a:p>
            <a:pPr lvl="1" algn="r" rtl="1"/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Yagut" panose="00000400000000000000" pitchFamily="2" charset="-78"/>
              </a:rPr>
              <a:t>GCS</a:t>
            </a:r>
          </a:p>
          <a:p>
            <a:pPr lvl="1" algn="r" rtl="1"/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Yagut" panose="00000400000000000000" pitchFamily="2" charset="-78"/>
            </a:endParaRPr>
          </a:p>
          <a:p>
            <a:pPr lvl="1" algn="r" rtl="1"/>
            <a:r>
              <a:rPr lang="fa-I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Yagut" panose="00000400000000000000" pitchFamily="2" charset="-78"/>
              </a:rPr>
              <a:t>بعلت دقت پایین 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Yagut" panose="00000400000000000000" pitchFamily="2" charset="-78"/>
              </a:rPr>
              <a:t>AVPU</a:t>
            </a:r>
            <a:r>
              <a:rPr lang="fa-I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Yagut" panose="00000400000000000000" pitchFamily="2" charset="-78"/>
              </a:rPr>
              <a:t> در بررسی سطح هوشیاری در مددجو در آخرین منابع تروما 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Yagut" panose="00000400000000000000" pitchFamily="2" charset="-78"/>
              </a:rPr>
              <a:t>GCS</a:t>
            </a:r>
            <a:r>
              <a:rPr lang="fa-I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Yagut" panose="00000400000000000000" pitchFamily="2" charset="-78"/>
              </a:rPr>
              <a:t>  در مصدومین ترومایی جهت ارزیابی برتری یافته و پیشنهاد به منسوخ شدن 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Yagut" panose="00000400000000000000" pitchFamily="2" charset="-78"/>
              </a:rPr>
              <a:t>AVPU</a:t>
            </a:r>
            <a:endParaRPr lang="fa-IR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Yagut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81250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49629"/>
            <a:ext cx="9118600" cy="64673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3943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77200" y="1143001"/>
            <a:ext cx="2495550" cy="625473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fa-IR" sz="3600" dirty="0">
                <a:solidFill>
                  <a:schemeClr val="bg1"/>
                </a:solidFill>
                <a:cs typeface="B Titr" panose="00000700000000000000" pitchFamily="2" charset="-78"/>
              </a:rPr>
              <a:t>ارزیابی بیمار</a:t>
            </a:r>
            <a:endParaRPr lang="en-US" sz="3600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1" y="1886857"/>
            <a:ext cx="7704667" cy="4953000"/>
          </a:xfrm>
        </p:spPr>
        <p:txBody>
          <a:bodyPr>
            <a:normAutofit/>
          </a:bodyPr>
          <a:lstStyle/>
          <a:p>
            <a:pPr algn="r" rtl="1"/>
            <a:r>
              <a:rPr lang="fa-IR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ارزیابی مردمک ها</a:t>
            </a:r>
          </a:p>
          <a:p>
            <a:pPr marL="0" indent="0" algn="r" rtl="1">
              <a:buNone/>
            </a:pPr>
            <a:r>
              <a:rPr lang="fa-IR" sz="2400" b="1" dirty="0">
                <a:cs typeface="B Nazanin" panose="00000400000000000000" pitchFamily="2" charset="-78"/>
              </a:rPr>
              <a:t>در صورتی که مصدوم بیدار و آگاه نبود و دستورات ما را اجرا نمیکرد در آن صورت باید سریعا به بررسی مردمکهای وی پرداخت</a:t>
            </a:r>
          </a:p>
          <a:p>
            <a:pPr marL="0" indent="0" algn="r" rtl="1">
              <a:buNone/>
            </a:pPr>
            <a:r>
              <a:rPr lang="fa-IR" sz="2400" b="1" dirty="0">
                <a:solidFill>
                  <a:srgbClr val="FF0000"/>
                </a:solidFill>
                <a:cs typeface="B Nazanin" panose="00000400000000000000" pitchFamily="2" charset="-78"/>
              </a:rPr>
              <a:t>مردمک ها:</a:t>
            </a:r>
          </a:p>
          <a:p>
            <a:pPr marL="0" indent="0" algn="r" rtl="1">
              <a:buNone/>
            </a:pPr>
            <a:r>
              <a:rPr lang="fa-IR" sz="2400" b="1" dirty="0">
                <a:cs typeface="B Nazanin" panose="00000400000000000000" pitchFamily="2" charset="-78"/>
              </a:rPr>
              <a:t>بطور معمول  برابر، گرد و3 تا 5 میلی متر </a:t>
            </a:r>
          </a:p>
          <a:p>
            <a:pPr marL="0" indent="0" algn="r" rtl="1">
              <a:buNone/>
            </a:pPr>
            <a:r>
              <a:rPr lang="fa-IR" sz="2400" b="1" dirty="0">
                <a:cs typeface="B Nazanin" panose="00000400000000000000" pitchFamily="2" charset="-78"/>
              </a:rPr>
              <a:t>در صورت نابرابربودن نشان دهنده بیماری و یا آسیب  سیستم عصبی مرکزی است.</a:t>
            </a:r>
          </a:p>
          <a:p>
            <a:pPr marL="0" indent="0" algn="r" rtl="1">
              <a:buNone/>
            </a:pPr>
            <a:r>
              <a:rPr lang="fa-IR" sz="2400" b="1" dirty="0">
                <a:cs typeface="B Nazanin" panose="00000400000000000000" pitchFamily="2" charset="-78"/>
              </a:rPr>
              <a:t>تفاوت بیش از1 میلی متر غیر طبیعی است.</a:t>
            </a:r>
          </a:p>
          <a:p>
            <a:pPr marL="0" indent="0" algn="r" rtl="1">
              <a:buNone/>
            </a:pPr>
            <a:r>
              <a:rPr lang="fa-IR" sz="2400" b="1" dirty="0">
                <a:cs typeface="B Nazanin" panose="00000400000000000000" pitchFamily="2" charset="-78"/>
              </a:rPr>
              <a:t>در5تا10 درصد از افراد آنیزوکوریا یک یافته طبیعی است.</a:t>
            </a:r>
          </a:p>
          <a:p>
            <a:pPr marL="0" indent="0" algn="r" rtl="1">
              <a:buNone/>
            </a:pPr>
            <a:r>
              <a:rPr lang="fa-IR" sz="2400" b="1" dirty="0">
                <a:cs typeface="B Nazanin" panose="00000400000000000000" pitchFamily="2" charset="-78"/>
              </a:rPr>
              <a:t>مردمک ها در برابر نور منقبض می شوند.</a:t>
            </a:r>
          </a:p>
        </p:txBody>
      </p:sp>
    </p:spTree>
    <p:extLst>
      <p:ext uri="{BB962C8B-B14F-4D97-AF65-F5344CB8AC3E}">
        <p14:creationId xmlns:p14="http://schemas.microsoft.com/office/powerpoint/2010/main" val="4164507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2650" y="990601"/>
            <a:ext cx="7886700" cy="1325563"/>
          </a:xfrm>
        </p:spPr>
        <p:txBody>
          <a:bodyPr/>
          <a:lstStyle/>
          <a:p>
            <a:pPr algn="ctr"/>
            <a:r>
              <a:rPr lang="fa-IR" dirty="0"/>
              <a:t>عکس مردمک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0" y="2514601"/>
            <a:ext cx="5715000" cy="3803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368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67001" y="2145304"/>
            <a:ext cx="7704667" cy="3874496"/>
          </a:xfrm>
        </p:spPr>
        <p:txBody>
          <a:bodyPr>
            <a:normAutofit/>
          </a:bodyPr>
          <a:lstStyle/>
          <a:p>
            <a:pPr algn="r" rtl="1"/>
            <a:r>
              <a:rPr lang="fa-IR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حرکت چشم ها</a:t>
            </a:r>
          </a:p>
          <a:p>
            <a:pPr marL="0" indent="0" algn="r" rtl="1">
              <a:buNone/>
            </a:pPr>
            <a:r>
              <a:rPr lang="fa-IR" sz="3200" b="1" dirty="0">
                <a:cs typeface="B Nazanin" panose="00000400000000000000" pitchFamily="2" charset="-78"/>
              </a:rPr>
              <a:t>ناتوانی در حرکت یک یا هردوچشم نشان دهنده نقص نورولوژیک است.</a:t>
            </a:r>
          </a:p>
          <a:p>
            <a:pPr marL="0" indent="0" algn="r" rtl="1">
              <a:buNone/>
            </a:pPr>
            <a:r>
              <a:rPr lang="fa-IR" sz="3200" b="1" dirty="0">
                <a:cs typeface="B Nazanin" panose="00000400000000000000" pitchFamily="2" charset="-78"/>
              </a:rPr>
              <a:t>فلج نگاه جانبی از نشانه های اولیه افزایش </a:t>
            </a:r>
            <a:r>
              <a:rPr lang="en-US" sz="3200" b="1" dirty="0">
                <a:cs typeface="B Nazanin" panose="00000400000000000000" pitchFamily="2" charset="-78"/>
              </a:rPr>
              <a:t>ICP </a:t>
            </a:r>
            <a:r>
              <a:rPr lang="fa-IR" sz="3200" b="1" dirty="0">
                <a:cs typeface="B Nazanin" panose="00000400000000000000" pitchFamily="2" charset="-78"/>
              </a:rPr>
              <a:t>در آسیب های مغزی است.</a:t>
            </a:r>
          </a:p>
          <a:p>
            <a:pPr marL="0" indent="0" algn="r" rtl="1">
              <a:buNone/>
            </a:pPr>
            <a:r>
              <a:rPr lang="fa-IR" sz="3200" b="1" dirty="0">
                <a:cs typeface="B Nazanin" panose="00000400000000000000" pitchFamily="2" charset="-78"/>
              </a:rPr>
              <a:t>فلج نگاه رو به بالا ممکن است ناشی از شکستگی کف اربیت باشد.</a:t>
            </a:r>
          </a:p>
          <a:p>
            <a:pPr marL="0" indent="0" algn="r" rtl="1">
              <a:buNone/>
            </a:pPr>
            <a:endParaRPr lang="en-US" dirty="0">
              <a:cs typeface="B Nazanin" panose="00000400000000000000" pitchFamily="2" charset="-78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077200" y="1143001"/>
            <a:ext cx="2495550" cy="625473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fa-IR" sz="3600" dirty="0">
                <a:solidFill>
                  <a:schemeClr val="bg1"/>
                </a:solidFill>
                <a:cs typeface="B Titr" panose="00000700000000000000" pitchFamily="2" charset="-78"/>
              </a:rPr>
              <a:t>ارزیابی بیمار</a:t>
            </a:r>
            <a:endParaRPr lang="en-US" sz="3600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30237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16341" y="1219200"/>
            <a:ext cx="1123950" cy="1158874"/>
          </a:xfrm>
          <a:solidFill>
            <a:srgbClr val="F5777A"/>
          </a:solidFill>
          <a:ln>
            <a:solidFill>
              <a:srgbClr val="FFFF00"/>
            </a:solidFill>
          </a:ln>
        </p:spPr>
        <p:txBody>
          <a:bodyPr>
            <a:normAutofit/>
          </a:bodyPr>
          <a:lstStyle/>
          <a:p>
            <a:r>
              <a:rPr lang="fa-IR" sz="3600" dirty="0">
                <a:cs typeface="B Titr" panose="00000700000000000000" pitchFamily="2" charset="-78"/>
              </a:rPr>
              <a:t>شوک</a:t>
            </a:r>
            <a:endParaRPr lang="en-US" sz="3600" dirty="0"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53591" y="2629930"/>
            <a:ext cx="7886700" cy="4351338"/>
          </a:xfrm>
        </p:spPr>
        <p:txBody>
          <a:bodyPr>
            <a:normAutofit/>
          </a:bodyPr>
          <a:lstStyle/>
          <a:p>
            <a:pPr algn="r" rtl="1"/>
            <a:r>
              <a:rPr lang="fa-IR" sz="3600" dirty="0">
                <a:cs typeface="B Nazanin" panose="00000400000000000000" pitchFamily="2" charset="-78"/>
              </a:rPr>
              <a:t>ناشی از تولید انرژی ناکافی است.</a:t>
            </a:r>
          </a:p>
          <a:p>
            <a:pPr algn="r" rtl="1"/>
            <a:r>
              <a:rPr lang="fa-IR" sz="3600" dirty="0">
                <a:cs typeface="B Nazanin" panose="00000400000000000000" pitchFamily="2" charset="-78"/>
              </a:rPr>
              <a:t>هر وضعیتی که باعث کاهش خونرسانی عمومی سلولی شود.</a:t>
            </a:r>
          </a:p>
          <a:p>
            <a:pPr algn="r" rtl="1"/>
            <a:r>
              <a:rPr lang="fa-IR" sz="3600" dirty="0">
                <a:cs typeface="B Nazanin" panose="00000400000000000000" pitchFamily="2" charset="-78"/>
              </a:rPr>
              <a:t>باعث اکسیژناسیون ناکافی سلولی می شود که نیازهای متابولیک را برآورده نمی کند.</a:t>
            </a:r>
          </a:p>
          <a:p>
            <a:pPr algn="r" rtl="1"/>
            <a:endParaRPr lang="fa-IR" sz="360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29165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4601" y="1905000"/>
            <a:ext cx="7704667" cy="4572000"/>
          </a:xfrm>
        </p:spPr>
        <p:txBody>
          <a:bodyPr>
            <a:normAutofit fontScale="70000" lnSpcReduction="20000"/>
          </a:bodyPr>
          <a:lstStyle/>
          <a:p>
            <a:pPr algn="r" rtl="1"/>
            <a:r>
              <a:rPr lang="fa-IR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ارزیابی حرکات متقارن </a:t>
            </a:r>
          </a:p>
          <a:p>
            <a:pPr marL="0" indent="0" algn="r" rtl="1">
              <a:buNone/>
            </a:pPr>
            <a:r>
              <a:rPr lang="fa-IR" sz="3200" b="1" dirty="0">
                <a:cs typeface="B Nazanin" panose="00000400000000000000" pitchFamily="2" charset="-78"/>
              </a:rPr>
              <a:t>عدم تقارن غیر طبیعی است تا زمانی که خلاف آن ثابت شود.</a:t>
            </a:r>
          </a:p>
          <a:p>
            <a:pPr marL="0" indent="0" algn="r" rtl="1">
              <a:buNone/>
            </a:pPr>
            <a:r>
              <a:rPr lang="fa-IR" sz="3200" b="1" dirty="0">
                <a:cs typeface="B Nazanin" panose="00000400000000000000" pitchFamily="2" charset="-78"/>
              </a:rPr>
              <a:t>در برخی افراد، عدم تقارن یافته نرمال است</a:t>
            </a:r>
          </a:p>
          <a:p>
            <a:pPr marL="0" indent="0" algn="r" rtl="1">
              <a:buNone/>
            </a:pPr>
            <a:r>
              <a:rPr lang="fa-IR" sz="3200" b="1" dirty="0">
                <a:cs typeface="B Nazanin" panose="00000400000000000000" pitchFamily="2" charset="-78"/>
              </a:rPr>
              <a:t>همیشه از بیمار بپرسید:آیا این برای شما طبیعی است؟</a:t>
            </a:r>
          </a:p>
          <a:p>
            <a:pPr algn="r" rtl="1">
              <a:buNone/>
            </a:pPr>
            <a:endParaRPr lang="fa-IR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Nazanin" panose="00000400000000000000" pitchFamily="2" charset="-78"/>
            </a:endParaRPr>
          </a:p>
          <a:p>
            <a:pPr algn="r" rtl="1"/>
            <a:r>
              <a:rPr lang="fa-IR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ارزیابی عملکرد حرکتی بیمار</a:t>
            </a:r>
          </a:p>
          <a:p>
            <a:pPr marL="0" indent="0" algn="r" rtl="1">
              <a:buNone/>
            </a:pPr>
            <a:r>
              <a:rPr lang="fa-IR" sz="3200" b="1" dirty="0">
                <a:cs typeface="B Nazanin" panose="00000400000000000000" pitchFamily="2" charset="-78"/>
              </a:rPr>
              <a:t>تست اندام فوقانی:</a:t>
            </a:r>
          </a:p>
          <a:p>
            <a:pPr marL="0" indent="0" algn="r" rtl="1">
              <a:buNone/>
            </a:pPr>
            <a:r>
              <a:rPr lang="fa-IR" sz="3200" b="1" dirty="0">
                <a:cs typeface="B Nazanin" panose="00000400000000000000" pitchFamily="2" charset="-78"/>
              </a:rPr>
              <a:t>حرکت دست ها و بازوها</a:t>
            </a:r>
          </a:p>
          <a:p>
            <a:pPr marL="0" indent="0" algn="r" rtl="1">
              <a:buNone/>
            </a:pPr>
            <a:r>
              <a:rPr lang="fa-IR" sz="3200" b="1" dirty="0">
                <a:cs typeface="B Nazanin" panose="00000400000000000000" pitchFamily="2" charset="-78"/>
              </a:rPr>
              <a:t>به بیمار میگوییم انگشتان مارا فشاردهد</a:t>
            </a:r>
          </a:p>
          <a:p>
            <a:pPr marL="0" indent="0" algn="r" rtl="1">
              <a:buNone/>
            </a:pPr>
            <a:r>
              <a:rPr lang="fa-IR" sz="3200" b="1" dirty="0">
                <a:cs typeface="B Nazanin" panose="00000400000000000000" pitchFamily="2" charset="-78"/>
              </a:rPr>
              <a:t>تست اندام تحتانی :</a:t>
            </a:r>
          </a:p>
          <a:p>
            <a:pPr marL="0" indent="0" algn="r" rtl="1">
              <a:buNone/>
            </a:pPr>
            <a:r>
              <a:rPr lang="fa-IR" sz="3200" b="1" dirty="0">
                <a:cs typeface="B Nazanin" panose="00000400000000000000" pitchFamily="2" charset="-78"/>
              </a:rPr>
              <a:t>تکان دادن انگشتان پا</a:t>
            </a:r>
          </a:p>
          <a:p>
            <a:pPr marL="0" indent="0" algn="r" rtl="1">
              <a:buNone/>
            </a:pPr>
            <a:r>
              <a:rPr lang="fa-IR" sz="3200" b="1" dirty="0">
                <a:cs typeface="B Nazanin" panose="00000400000000000000" pitchFamily="2" charset="-78"/>
              </a:rPr>
              <a:t>فشار و کشش پای خود را در برابر مقاومت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8077200" y="1143001"/>
            <a:ext cx="2495550" cy="625473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a-IR">
                <a:solidFill>
                  <a:schemeClr val="bg1"/>
                </a:solidFill>
                <a:cs typeface="B Titr" panose="00000700000000000000" pitchFamily="2" charset="-78"/>
              </a:rPr>
              <a:t>ارزیابی بیمار</a:t>
            </a:r>
            <a:endParaRPr lang="en-US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16618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6134" y="1905000"/>
            <a:ext cx="7704667" cy="4191000"/>
          </a:xfrm>
        </p:spPr>
        <p:txBody>
          <a:bodyPr>
            <a:normAutofit/>
          </a:bodyPr>
          <a:lstStyle/>
          <a:p>
            <a:pPr lvl="0" algn="r" rtl="1"/>
            <a:r>
              <a:rPr lang="fa-IR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ارزیابی عملکرد حسی بیمار</a:t>
            </a:r>
          </a:p>
          <a:p>
            <a:pPr marL="0" indent="0" algn="r" rtl="1">
              <a:buNone/>
            </a:pPr>
            <a:r>
              <a:rPr lang="fa-IR" sz="3600" b="1" dirty="0">
                <a:cs typeface="B Nazanin" panose="00000400000000000000" pitchFamily="2" charset="-78"/>
              </a:rPr>
              <a:t>بیمار هوشیار:</a:t>
            </a:r>
          </a:p>
          <a:p>
            <a:pPr marL="0" indent="0" algn="r" rtl="1">
              <a:buNone/>
            </a:pPr>
            <a:r>
              <a:rPr lang="fa-IR" sz="3600" b="1" dirty="0">
                <a:cs typeface="B Nazanin" panose="00000400000000000000" pitchFamily="2" charset="-78"/>
              </a:rPr>
              <a:t>لمس اندام های فوقانی و تحتانی</a:t>
            </a:r>
          </a:p>
          <a:p>
            <a:pPr marL="0" indent="0" algn="r" rtl="1">
              <a:buNone/>
            </a:pPr>
            <a:r>
              <a:rPr lang="fa-IR" sz="3600" b="1" dirty="0">
                <a:cs typeface="B Nazanin" panose="00000400000000000000" pitchFamily="2" charset="-78"/>
              </a:rPr>
              <a:t>بیمار غیرهوشیار:</a:t>
            </a:r>
          </a:p>
          <a:p>
            <a:pPr marL="0" indent="0" algn="r" rtl="1">
              <a:buNone/>
            </a:pPr>
            <a:r>
              <a:rPr lang="fa-IR" sz="3600" b="1" dirty="0">
                <a:cs typeface="B Nazanin" panose="00000400000000000000" pitchFamily="2" charset="-78"/>
              </a:rPr>
              <a:t>مالیدن استرنوم</a:t>
            </a:r>
          </a:p>
          <a:p>
            <a:pPr marL="0" indent="0" algn="r" rtl="1">
              <a:buNone/>
            </a:pPr>
            <a:r>
              <a:rPr lang="fa-IR" sz="3600" b="1" dirty="0">
                <a:cs typeface="B Nazanin" panose="00000400000000000000" pitchFamily="2" charset="-78"/>
              </a:rPr>
              <a:t>فشردن بسترناخن</a:t>
            </a:r>
            <a:endParaRPr lang="en-US" sz="3600" b="1" dirty="0">
              <a:cs typeface="B Nazanin" panose="00000400000000000000" pitchFamily="2" charset="-78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8077200" y="1143001"/>
            <a:ext cx="2495550" cy="625473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a-IR">
                <a:solidFill>
                  <a:schemeClr val="bg1"/>
                </a:solidFill>
                <a:cs typeface="B Titr" panose="00000700000000000000" pitchFamily="2" charset="-78"/>
              </a:rPr>
              <a:t>ارزیابی بیمار</a:t>
            </a:r>
            <a:endParaRPr lang="en-US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26101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1143001"/>
            <a:ext cx="3237548" cy="478150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24550" y="1843217"/>
            <a:ext cx="4648200" cy="4525963"/>
          </a:xfrm>
        </p:spPr>
        <p:txBody>
          <a:bodyPr>
            <a:normAutofit lnSpcReduction="10000"/>
          </a:bodyPr>
          <a:lstStyle/>
          <a:p>
            <a:pPr marL="0" indent="0" algn="r" rtl="1">
              <a:buNone/>
            </a:pPr>
            <a:r>
              <a:rPr lang="fa-IR" b="1" dirty="0">
                <a:solidFill>
                  <a:prstClr val="black"/>
                </a:solidFill>
                <a:cs typeface="B Nazanin" panose="00000400000000000000" pitchFamily="2" charset="-78"/>
              </a:rPr>
              <a:t>برای بیماری که مشکوک به </a:t>
            </a:r>
            <a:r>
              <a:rPr lang="fa-IR" b="1" dirty="0">
                <a:solidFill>
                  <a:srgbClr val="FF0000"/>
                </a:solidFill>
                <a:cs typeface="B Nazanin" panose="00000400000000000000" pitchFamily="2" charset="-78"/>
              </a:rPr>
              <a:t>آسیب نخاعی </a:t>
            </a:r>
            <a:r>
              <a:rPr lang="fa-IR" b="1" dirty="0">
                <a:solidFill>
                  <a:prstClr val="black"/>
                </a:solidFill>
                <a:cs typeface="B Nazanin" panose="00000400000000000000" pitchFamily="2" charset="-78"/>
              </a:rPr>
              <a:t>است برای تعیین محل آسیب درماتوم:</a:t>
            </a:r>
          </a:p>
          <a:p>
            <a:pPr marL="0" indent="0" algn="r" rtl="1">
              <a:buNone/>
            </a:pPr>
            <a:r>
              <a:rPr lang="fa-IR" b="1" dirty="0">
                <a:solidFill>
                  <a:prstClr val="black"/>
                </a:solidFill>
                <a:cs typeface="B Nazanin" panose="00000400000000000000" pitchFamily="2" charset="-78"/>
              </a:rPr>
              <a:t>بررسی حس بیمار:</a:t>
            </a:r>
          </a:p>
          <a:p>
            <a:pPr lvl="0" algn="r" rtl="1"/>
            <a:r>
              <a:rPr lang="fa-IR" b="1" dirty="0">
                <a:solidFill>
                  <a:prstClr val="black"/>
                </a:solidFill>
                <a:cs typeface="B Nazanin" panose="00000400000000000000" pitchFamily="2" charset="-78"/>
              </a:rPr>
              <a:t>بی حسی </a:t>
            </a:r>
            <a:r>
              <a:rPr lang="fa-IR" b="1" dirty="0">
                <a:solidFill>
                  <a:srgbClr val="FF0000"/>
                </a:solidFill>
                <a:cs typeface="B Nazanin" panose="00000400000000000000" pitchFamily="2" charset="-78"/>
              </a:rPr>
              <a:t>ترقوه</a:t>
            </a:r>
            <a:r>
              <a:rPr lang="fa-IR" b="1" dirty="0">
                <a:solidFill>
                  <a:prstClr val="black"/>
                </a:solidFill>
                <a:cs typeface="B Nazanin" panose="00000400000000000000" pitchFamily="2" charset="-78"/>
              </a:rPr>
              <a:t> به پایین،آسیب </a:t>
            </a:r>
            <a:r>
              <a:rPr lang="en-US" b="1" dirty="0">
                <a:solidFill>
                  <a:prstClr val="black"/>
                </a:solidFill>
                <a:cs typeface="B Nazanin" panose="00000400000000000000" pitchFamily="2" charset="-78"/>
              </a:rPr>
              <a:t>C4-C5 </a:t>
            </a:r>
            <a:endParaRPr lang="fa-IR" b="1" dirty="0">
              <a:solidFill>
                <a:prstClr val="black"/>
              </a:solidFill>
              <a:cs typeface="B Nazanin" panose="00000400000000000000" pitchFamily="2" charset="-78"/>
            </a:endParaRPr>
          </a:p>
          <a:p>
            <a:pPr lvl="0" algn="r" rtl="1"/>
            <a:r>
              <a:rPr lang="fa-IR" b="1" dirty="0">
                <a:solidFill>
                  <a:prstClr val="black"/>
                </a:solidFill>
                <a:cs typeface="B Nazanin" panose="00000400000000000000" pitchFamily="2" charset="-78"/>
              </a:rPr>
              <a:t>بی حسی </a:t>
            </a:r>
            <a:r>
              <a:rPr lang="fa-IR" b="1" dirty="0">
                <a:solidFill>
                  <a:srgbClr val="FF0000"/>
                </a:solidFill>
                <a:cs typeface="B Nazanin" panose="00000400000000000000" pitchFamily="2" charset="-78"/>
              </a:rPr>
              <a:t>نوک سینه ها </a:t>
            </a:r>
            <a:r>
              <a:rPr lang="fa-IR" b="1" dirty="0">
                <a:solidFill>
                  <a:prstClr val="black"/>
                </a:solidFill>
                <a:cs typeface="B Nazanin" panose="00000400000000000000" pitchFamily="2" charset="-78"/>
              </a:rPr>
              <a:t>به پایین،آسیب </a:t>
            </a:r>
            <a:r>
              <a:rPr lang="en-US" b="1" dirty="0">
                <a:solidFill>
                  <a:prstClr val="black"/>
                </a:solidFill>
                <a:cs typeface="B Nazanin" panose="00000400000000000000" pitchFamily="2" charset="-78"/>
              </a:rPr>
              <a:t>T4 </a:t>
            </a:r>
            <a:endParaRPr lang="fa-IR" b="1" dirty="0">
              <a:solidFill>
                <a:prstClr val="black"/>
              </a:solidFill>
              <a:cs typeface="B Nazanin" panose="00000400000000000000" pitchFamily="2" charset="-78"/>
            </a:endParaRPr>
          </a:p>
          <a:p>
            <a:pPr lvl="0" algn="r" rtl="1"/>
            <a:r>
              <a:rPr lang="fa-IR" b="1" dirty="0">
                <a:solidFill>
                  <a:prstClr val="black"/>
                </a:solidFill>
                <a:cs typeface="B Nazanin" panose="00000400000000000000" pitchFamily="2" charset="-78"/>
              </a:rPr>
              <a:t>بی حسی </a:t>
            </a:r>
            <a:r>
              <a:rPr lang="fa-IR" b="1" dirty="0">
                <a:solidFill>
                  <a:srgbClr val="FF0000"/>
                </a:solidFill>
                <a:cs typeface="B Nazanin" panose="00000400000000000000" pitchFamily="2" charset="-78"/>
              </a:rPr>
              <a:t>ناف</a:t>
            </a:r>
            <a:r>
              <a:rPr lang="fa-IR" b="1" dirty="0">
                <a:solidFill>
                  <a:prstClr val="black"/>
                </a:solidFill>
                <a:cs typeface="B Nazanin" panose="00000400000000000000" pitchFamily="2" charset="-78"/>
              </a:rPr>
              <a:t> به پایین،آسیب </a:t>
            </a:r>
            <a:r>
              <a:rPr lang="en-US" b="1" dirty="0">
                <a:solidFill>
                  <a:prstClr val="black"/>
                </a:solidFill>
                <a:cs typeface="B Nazanin" panose="00000400000000000000" pitchFamily="2" charset="-78"/>
              </a:rPr>
              <a:t>T10 </a:t>
            </a:r>
            <a:endParaRPr lang="fa-IR" b="1" dirty="0">
              <a:solidFill>
                <a:prstClr val="black"/>
              </a:solidFill>
              <a:cs typeface="B Nazanin" panose="00000400000000000000" pitchFamily="2" charset="-78"/>
            </a:endParaRPr>
          </a:p>
          <a:p>
            <a:pPr lvl="0" algn="r" rtl="1"/>
            <a:r>
              <a:rPr lang="fa-IR" b="1" dirty="0">
                <a:solidFill>
                  <a:prstClr val="black"/>
                </a:solidFill>
                <a:cs typeface="B Nazanin" panose="00000400000000000000" pitchFamily="2" charset="-78"/>
              </a:rPr>
              <a:t>بی حسی</a:t>
            </a:r>
            <a:r>
              <a:rPr lang="fa-IR" b="1" dirty="0">
                <a:solidFill>
                  <a:srgbClr val="FF0000"/>
                </a:solidFill>
                <a:cs typeface="B Nazanin" panose="00000400000000000000" pitchFamily="2" charset="-78"/>
              </a:rPr>
              <a:t> لگن </a:t>
            </a:r>
            <a:r>
              <a:rPr lang="fa-IR" b="1" dirty="0">
                <a:solidFill>
                  <a:prstClr val="black"/>
                </a:solidFill>
                <a:cs typeface="B Nazanin" panose="00000400000000000000" pitchFamily="2" charset="-78"/>
              </a:rPr>
              <a:t>به پایین،آسیب </a:t>
            </a:r>
            <a:r>
              <a:rPr lang="en-US" b="1" dirty="0">
                <a:solidFill>
                  <a:prstClr val="black"/>
                </a:solidFill>
                <a:cs typeface="B Nazanin" panose="00000400000000000000" pitchFamily="2" charset="-78"/>
              </a:rPr>
              <a:t>T12 </a:t>
            </a:r>
          </a:p>
          <a:p>
            <a:endParaRPr lang="en-US" b="1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077200" y="536064"/>
            <a:ext cx="2495550" cy="625473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a-IR" dirty="0">
                <a:solidFill>
                  <a:schemeClr val="bg1"/>
                </a:solidFill>
                <a:cs typeface="B Titr" panose="00000700000000000000" pitchFamily="2" charset="-78"/>
              </a:rPr>
              <a:t>ارزیابی بیمار</a:t>
            </a:r>
            <a:endParaRPr lang="en-US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91268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1" y="1981200"/>
            <a:ext cx="7704667" cy="3332816"/>
          </a:xfrm>
        </p:spPr>
        <p:txBody>
          <a:bodyPr>
            <a:noAutofit/>
          </a:bodyPr>
          <a:lstStyle/>
          <a:p>
            <a:pPr algn="r" rtl="1"/>
            <a:r>
              <a:rPr lang="fa-I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پاسخ به رفلکس ها(از بهترین به بدترین)</a:t>
            </a:r>
          </a:p>
          <a:p>
            <a:pPr marL="0" indent="0" algn="r" rtl="1">
              <a:buNone/>
            </a:pPr>
            <a:r>
              <a:rPr lang="fa-IR" sz="3200" dirty="0">
                <a:solidFill>
                  <a:srgbClr val="FF0000"/>
                </a:solidFill>
                <a:cs typeface="B Nazanin" panose="00000400000000000000" pitchFamily="2" charset="-78"/>
              </a:rPr>
              <a:t>پس زدن  هدفمند </a:t>
            </a:r>
            <a:r>
              <a:rPr lang="fa-IR" sz="3200" dirty="0">
                <a:cs typeface="B Nazanin" panose="00000400000000000000" pitchFamily="2" charset="-78"/>
              </a:rPr>
              <a:t>دست ما از محل درد </a:t>
            </a:r>
          </a:p>
          <a:p>
            <a:pPr marL="0" indent="0" algn="r" rtl="1">
              <a:buNone/>
            </a:pPr>
            <a:r>
              <a:rPr lang="fa-IR" sz="3200" dirty="0">
                <a:solidFill>
                  <a:srgbClr val="FF0000"/>
                </a:solidFill>
                <a:cs typeface="B Nazanin" panose="00000400000000000000" pitchFamily="2" charset="-78"/>
              </a:rPr>
              <a:t>حرکت   غیرهدفمند </a:t>
            </a:r>
            <a:r>
              <a:rPr lang="fa-IR" sz="3200" dirty="0">
                <a:cs typeface="B Nazanin" panose="00000400000000000000" pitchFamily="2" charset="-78"/>
              </a:rPr>
              <a:t>بیمار هنگام تحریک دردناک</a:t>
            </a:r>
          </a:p>
          <a:p>
            <a:pPr marL="0" indent="0" algn="r" rtl="1">
              <a:buNone/>
            </a:pPr>
            <a:r>
              <a:rPr lang="fa-IR" sz="3200" dirty="0">
                <a:cs typeface="B Nazanin" panose="00000400000000000000" pitchFamily="2" charset="-78"/>
              </a:rPr>
              <a:t>پوزیشن </a:t>
            </a:r>
            <a:r>
              <a:rPr lang="fa-IR" sz="3200" dirty="0">
                <a:solidFill>
                  <a:srgbClr val="FF0000"/>
                </a:solidFill>
                <a:cs typeface="B Nazanin" panose="00000400000000000000" pitchFamily="2" charset="-78"/>
              </a:rPr>
              <a:t>دکورتیکه</a:t>
            </a:r>
          </a:p>
          <a:p>
            <a:pPr marL="0" indent="0" algn="r" rtl="1">
              <a:buNone/>
            </a:pPr>
            <a:r>
              <a:rPr lang="fa-IR" sz="3200" dirty="0">
                <a:cs typeface="B Nazanin" panose="00000400000000000000" pitchFamily="2" charset="-78"/>
              </a:rPr>
              <a:t>پوزیشن </a:t>
            </a:r>
            <a:r>
              <a:rPr lang="fa-IR" sz="3200" dirty="0">
                <a:solidFill>
                  <a:srgbClr val="FF0000"/>
                </a:solidFill>
                <a:cs typeface="B Nazanin" panose="00000400000000000000" pitchFamily="2" charset="-78"/>
              </a:rPr>
              <a:t>دسربره</a:t>
            </a:r>
            <a:endParaRPr lang="en-US" sz="3200" dirty="0">
              <a:solidFill>
                <a:srgbClr val="FF0000"/>
              </a:solidFill>
              <a:cs typeface="B Nazanin" panose="00000400000000000000" pitchFamily="2" charset="-78"/>
            </a:endParaRPr>
          </a:p>
          <a:p>
            <a:pPr marL="0" indent="0" algn="r" rtl="1">
              <a:buNone/>
            </a:pPr>
            <a:r>
              <a:rPr lang="en-US" sz="3200" dirty="0">
                <a:solidFill>
                  <a:srgbClr val="FF0000"/>
                </a:solidFill>
                <a:cs typeface="B Nazanin" panose="00000400000000000000" pitchFamily="2" charset="-78"/>
              </a:rPr>
              <a:t> </a:t>
            </a:r>
            <a:r>
              <a:rPr lang="fa-IR" sz="3200" dirty="0">
                <a:cs typeface="B Nazanin" panose="00000400000000000000" pitchFamily="2" charset="-78"/>
              </a:rPr>
              <a:t>و</a:t>
            </a:r>
            <a:r>
              <a:rPr lang="fa-IR" sz="3200" dirty="0">
                <a:solidFill>
                  <a:srgbClr val="FF0000"/>
                </a:solidFill>
                <a:cs typeface="B Nazanin" panose="00000400000000000000" pitchFamily="2" charset="-78"/>
              </a:rPr>
              <a:t>بدون پاسخ</a:t>
            </a:r>
          </a:p>
          <a:p>
            <a:pPr marL="0" indent="0" algn="r" rtl="1">
              <a:buNone/>
            </a:pPr>
            <a:endParaRPr lang="en-US" sz="3200" dirty="0">
              <a:cs typeface="B Nazanin" panose="00000400000000000000" pitchFamily="2" charset="-78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548" y="3770086"/>
            <a:ext cx="4898354" cy="2667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8077200" y="1143001"/>
            <a:ext cx="2495550" cy="625473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a-IR">
                <a:solidFill>
                  <a:schemeClr val="bg1"/>
                </a:solidFill>
                <a:cs typeface="B Titr" panose="00000700000000000000" pitchFamily="2" charset="-78"/>
              </a:rPr>
              <a:t>ارزیابی بیمار</a:t>
            </a:r>
            <a:endParaRPr lang="en-US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5040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52950" y="2514600"/>
            <a:ext cx="5219700" cy="3276600"/>
          </a:xfrm>
        </p:spPr>
        <p:txBody>
          <a:bodyPr>
            <a:noAutofit/>
          </a:bodyPr>
          <a:lstStyle/>
          <a:p>
            <a:pPr algn="r" rtl="1"/>
            <a:r>
              <a:rPr lang="fa-IR" sz="4800" dirty="0">
                <a:cs typeface="B Nazanin" panose="00000400000000000000" pitchFamily="2" charset="-78"/>
              </a:rPr>
              <a:t>ترومای نافذ</a:t>
            </a:r>
          </a:p>
          <a:p>
            <a:pPr algn="r" rtl="1"/>
            <a:r>
              <a:rPr lang="fa-IR" sz="4800" dirty="0">
                <a:cs typeface="B Nazanin" panose="00000400000000000000" pitchFamily="2" charset="-78"/>
              </a:rPr>
              <a:t>ترومای غیر نافذ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7162800" y="1143001"/>
            <a:ext cx="3409950" cy="625473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a-IR" sz="3200" dirty="0">
                <a:solidFill>
                  <a:schemeClr val="bg1"/>
                </a:solidFill>
                <a:cs typeface="B Titr" panose="00000700000000000000" pitchFamily="2" charset="-78"/>
              </a:rPr>
              <a:t>انواع آسیب سر و مغز</a:t>
            </a:r>
            <a:endParaRPr lang="en-US" sz="3200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29925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39050" y="1295400"/>
            <a:ext cx="3028950" cy="685800"/>
          </a:xfrm>
          <a:solidFill>
            <a:srgbClr val="FF0000"/>
          </a:solidFill>
        </p:spPr>
        <p:txBody>
          <a:bodyPr>
            <a:noAutofit/>
          </a:bodyPr>
          <a:lstStyle/>
          <a:p>
            <a:r>
              <a:rPr lang="fa-IR" sz="3200" dirty="0">
                <a:solidFill>
                  <a:schemeClr val="bg1"/>
                </a:solidFill>
                <a:cs typeface="B Titr" panose="00000700000000000000" pitchFamily="2" charset="-78"/>
              </a:rPr>
              <a:t>آسیب های نافذ سر</a:t>
            </a:r>
            <a:endParaRPr lang="en-US" sz="3200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4607" y="2467232"/>
            <a:ext cx="9543393" cy="3657600"/>
          </a:xfrm>
        </p:spPr>
        <p:txBody>
          <a:bodyPr>
            <a:normAutofit fontScale="85000" lnSpcReduction="20000"/>
          </a:bodyPr>
          <a:lstStyle/>
          <a:p>
            <a:pPr algn="r" rtl="1"/>
            <a:endParaRPr lang="fa-IR" sz="4800" b="1" dirty="0"/>
          </a:p>
          <a:p>
            <a:pPr algn="r" rtl="1"/>
            <a:r>
              <a:rPr lang="fa-IR" sz="4800" dirty="0">
                <a:cs typeface="B Nazanin" panose="00000400000000000000" pitchFamily="2" charset="-78"/>
              </a:rPr>
              <a:t>مانند زخم گلوله و  زخم چاقو</a:t>
            </a:r>
          </a:p>
          <a:p>
            <a:pPr algn="r" rtl="1"/>
            <a:r>
              <a:rPr lang="fa-IR" sz="4800" dirty="0">
                <a:cs typeface="B Nazanin" panose="00000400000000000000" pitchFamily="2" charset="-78"/>
              </a:rPr>
              <a:t>معمولا منجر به آسیب بزرگ در نتیجه صدمه مستقیم به بافت </a:t>
            </a:r>
            <a:r>
              <a:rPr lang="fa-IR" sz="4800" dirty="0" smtClean="0">
                <a:cs typeface="B Nazanin" panose="00000400000000000000" pitchFamily="2" charset="-78"/>
              </a:rPr>
              <a:t>مغز می </a:t>
            </a:r>
            <a:r>
              <a:rPr lang="fa-IR" sz="4800" dirty="0">
                <a:cs typeface="B Nazanin" panose="00000400000000000000" pitchFamily="2" charset="-78"/>
              </a:rPr>
              <a:t>شوند.</a:t>
            </a:r>
          </a:p>
          <a:p>
            <a:pPr algn="r" rtl="1">
              <a:buNone/>
            </a:pPr>
            <a:endParaRPr lang="en-US" sz="4800" dirty="0"/>
          </a:p>
          <a:p>
            <a:pPr lvl="1" algn="r" rtl="1"/>
            <a:r>
              <a:rPr lang="fa-IR" sz="4500" dirty="0">
                <a:cs typeface="B Nazanin" panose="00000400000000000000" pitchFamily="2" charset="-78"/>
              </a:rPr>
              <a:t>**نکته: در صورتی که اسکالپ باز شده باشدولی کرانیوم بسته </a:t>
            </a:r>
            <a:r>
              <a:rPr lang="fa-IR" sz="4500" dirty="0" smtClean="0">
                <a:cs typeface="B Nazanin" panose="00000400000000000000" pitchFamily="2" charset="-78"/>
              </a:rPr>
              <a:t>باش</a:t>
            </a:r>
            <a:r>
              <a:rPr lang="fa-IR" sz="4500" dirty="0">
                <a:cs typeface="B Nazanin" panose="00000400000000000000" pitchFamily="2" charset="-78"/>
              </a:rPr>
              <a:t>د</a:t>
            </a:r>
            <a:r>
              <a:rPr lang="fa-IR" sz="4500" dirty="0" smtClean="0">
                <a:cs typeface="B Nazanin" panose="00000400000000000000" pitchFamily="2" charset="-78"/>
              </a:rPr>
              <a:t> </a:t>
            </a:r>
            <a:r>
              <a:rPr lang="fa-IR" sz="4500" dirty="0">
                <a:cs typeface="B Nazanin" panose="00000400000000000000" pitchFamily="2" charset="-78"/>
              </a:rPr>
              <a:t>به آن آسیب نافذ اطلاق </a:t>
            </a:r>
            <a:r>
              <a:rPr lang="fa-IR" sz="4500" dirty="0" smtClean="0">
                <a:cs typeface="B Nazanin" panose="00000400000000000000" pitchFamily="2" charset="-78"/>
              </a:rPr>
              <a:t>نمی شود.</a:t>
            </a:r>
            <a:endParaRPr lang="fa-IR" sz="4500" dirty="0">
              <a:cs typeface="B Nazanin" panose="00000400000000000000" pitchFamily="2" charset="-78"/>
            </a:endParaRPr>
          </a:p>
          <a:p>
            <a:pPr algn="r" rtl="1"/>
            <a:endParaRPr lang="en-US" sz="480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47978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0" y="1295400"/>
            <a:ext cx="4267200" cy="685800"/>
          </a:xfrm>
          <a:solidFill>
            <a:srgbClr val="FF0000"/>
          </a:solidFill>
        </p:spPr>
        <p:txBody>
          <a:bodyPr>
            <a:normAutofit fontScale="90000"/>
          </a:bodyPr>
          <a:lstStyle/>
          <a:p>
            <a:r>
              <a:rPr lang="fa-IR" dirty="0">
                <a:solidFill>
                  <a:schemeClr val="bg1"/>
                </a:solidFill>
                <a:cs typeface="B Titr" panose="00000700000000000000" pitchFamily="2" charset="-78"/>
              </a:rPr>
              <a:t>آسیب های  غیرنافذ سر</a:t>
            </a:r>
            <a:endParaRPr lang="en-US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62200" y="2514600"/>
            <a:ext cx="7924800" cy="3657600"/>
          </a:xfrm>
        </p:spPr>
        <p:txBody>
          <a:bodyPr>
            <a:normAutofit/>
          </a:bodyPr>
          <a:lstStyle/>
          <a:p>
            <a:pPr algn="r" rtl="1"/>
            <a:r>
              <a:rPr lang="fa-IR" sz="4000" dirty="0">
                <a:cs typeface="B Nazanin" panose="00000400000000000000" pitchFamily="2" charset="-78"/>
              </a:rPr>
              <a:t>هنگامی که کرانیوم آسیب دیده باشد ولی باز نشده هرچند که ممکن است اسکالپ باز </a:t>
            </a:r>
            <a:r>
              <a:rPr lang="fa-IR" sz="4000" dirty="0" smtClean="0">
                <a:cs typeface="B Nazanin" panose="00000400000000000000" pitchFamily="2" charset="-78"/>
              </a:rPr>
              <a:t>باشد.</a:t>
            </a:r>
            <a:endParaRPr lang="en-US" sz="400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00717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07427" y="1348946"/>
            <a:ext cx="4097295" cy="4829432"/>
          </a:xfrm>
        </p:spPr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fa-IR" dirty="0">
                <a:cs typeface="B Nazanin" panose="00000400000000000000" pitchFamily="2" charset="-78"/>
              </a:rPr>
              <a:t>آسیب اولیه :</a:t>
            </a:r>
          </a:p>
          <a:p>
            <a:pPr lvl="1" algn="r" rtl="1"/>
            <a:r>
              <a:rPr lang="fa-IR" dirty="0">
                <a:cs typeface="B Nazanin" panose="00000400000000000000" pitchFamily="2" charset="-78"/>
              </a:rPr>
              <a:t>فوکال </a:t>
            </a:r>
          </a:p>
          <a:p>
            <a:pPr lvl="2" algn="r" rtl="1"/>
            <a:r>
              <a:rPr lang="fa-IR" sz="2400" dirty="0">
                <a:cs typeface="B Nazanin" panose="00000400000000000000" pitchFamily="2" charset="-78"/>
              </a:rPr>
              <a:t>شکستگی جمجمه</a:t>
            </a:r>
          </a:p>
          <a:p>
            <a:pPr lvl="2" algn="r" rtl="1"/>
            <a:r>
              <a:rPr lang="fa-IR" sz="2400" dirty="0">
                <a:cs typeface="B Nazanin" panose="00000400000000000000" pitchFamily="2" charset="-78"/>
              </a:rPr>
              <a:t>کوفتگی مغزی</a:t>
            </a:r>
          </a:p>
          <a:p>
            <a:pPr lvl="2" algn="r" rtl="1"/>
            <a:r>
              <a:rPr lang="fa-IR" sz="2400" dirty="0">
                <a:cs typeface="B Nazanin" panose="00000400000000000000" pitchFamily="2" charset="-78"/>
              </a:rPr>
              <a:t>هماتوم اپیدورال وحاد اپیدورال </a:t>
            </a:r>
          </a:p>
          <a:p>
            <a:pPr lvl="2" algn="r" rtl="1"/>
            <a:r>
              <a:rPr lang="fa-IR" sz="2400" dirty="0">
                <a:cs typeface="B Nazanin" panose="00000400000000000000" pitchFamily="2" charset="-78"/>
              </a:rPr>
              <a:t>هماتوم ساب دورال</a:t>
            </a:r>
          </a:p>
          <a:p>
            <a:pPr lvl="2" algn="r" rtl="1"/>
            <a:r>
              <a:rPr lang="fa-IR" sz="2400" dirty="0">
                <a:cs typeface="B Nazanin" panose="00000400000000000000" pitchFamily="2" charset="-78"/>
              </a:rPr>
              <a:t>خونریزی تحت عنکبوتیه</a:t>
            </a:r>
          </a:p>
          <a:p>
            <a:pPr lvl="2" algn="r" rtl="1"/>
            <a:r>
              <a:rPr lang="fa-IR" sz="2400" dirty="0">
                <a:cs typeface="B Nazanin" panose="00000400000000000000" pitchFamily="2" charset="-78"/>
              </a:rPr>
              <a:t>پارگی مغزی</a:t>
            </a:r>
          </a:p>
          <a:p>
            <a:pPr lvl="1" algn="r" rtl="1"/>
            <a:r>
              <a:rPr lang="fa-IR" dirty="0">
                <a:cs typeface="B Nazanin" panose="00000400000000000000" pitchFamily="2" charset="-78"/>
              </a:rPr>
              <a:t>منتشر:</a:t>
            </a:r>
          </a:p>
          <a:p>
            <a:pPr lvl="1" algn="r" rtl="1"/>
            <a:r>
              <a:rPr lang="fa-IR" dirty="0">
                <a:cs typeface="B Nazanin" panose="00000400000000000000" pitchFamily="2" charset="-78"/>
              </a:rPr>
              <a:t>تکان مغزی</a:t>
            </a:r>
          </a:p>
          <a:p>
            <a:pPr lvl="1" algn="r" rtl="1"/>
            <a:r>
              <a:rPr lang="fa-IR" dirty="0">
                <a:cs typeface="B Nazanin" panose="00000400000000000000" pitchFamily="2" charset="-78"/>
              </a:rPr>
              <a:t>آسیب منتشر اکسونی </a:t>
            </a:r>
          </a:p>
          <a:p>
            <a:pPr lvl="2" algn="r" rtl="1"/>
            <a:endParaRPr lang="fa-IR" sz="3000" dirty="0">
              <a:cs typeface="B Nazanin" panose="00000400000000000000" pitchFamily="2" charset="-78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7471718" y="574590"/>
            <a:ext cx="3409950" cy="625473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fa-IR" sz="3200" dirty="0">
                <a:solidFill>
                  <a:schemeClr val="bg1"/>
                </a:solidFill>
                <a:cs typeface="B Titr" panose="00000700000000000000" pitchFamily="2" charset="-78"/>
              </a:rPr>
              <a:t>انواع آسیب ها</a:t>
            </a:r>
            <a:endParaRPr lang="en-US" sz="3200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693773" y="1905000"/>
            <a:ext cx="3783227" cy="4495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r" defTabSz="685800" rtl="1">
              <a:lnSpc>
                <a:spcPct val="90000"/>
              </a:lnSpc>
              <a:spcBef>
                <a:spcPts val="750"/>
              </a:spcBef>
              <a:defRPr/>
            </a:pPr>
            <a:r>
              <a:rPr lang="fa-IR" sz="3000" dirty="0">
                <a:cs typeface="B Nazanin" panose="00000400000000000000" pitchFamily="2" charset="-78"/>
              </a:rPr>
              <a:t>آسیب ثانویه:</a:t>
            </a:r>
          </a:p>
          <a:p>
            <a:pPr lvl="1" algn="r" rtl="1">
              <a:buFont typeface="Arial" pitchFamily="34" charset="0"/>
              <a:buChar char="•"/>
            </a:pPr>
            <a:r>
              <a:rPr lang="fa-IR" sz="3000" dirty="0">
                <a:cs typeface="B Nazanin" panose="00000400000000000000" pitchFamily="2" charset="-78"/>
              </a:rPr>
              <a:t> </a:t>
            </a:r>
            <a:r>
              <a:rPr lang="fa-IR" sz="3200" dirty="0">
                <a:cs typeface="B Nazanin" panose="00000400000000000000" pitchFamily="2" charset="-78"/>
              </a:rPr>
              <a:t>افت فشار خون</a:t>
            </a:r>
          </a:p>
          <a:p>
            <a:pPr lvl="1" algn="r" rtl="1">
              <a:buFont typeface="Arial" pitchFamily="34" charset="0"/>
              <a:buChar char="•"/>
            </a:pPr>
            <a:r>
              <a:rPr lang="fa-IR" sz="3200" dirty="0">
                <a:cs typeface="B Nazanin" panose="00000400000000000000" pitchFamily="2" charset="-78"/>
              </a:rPr>
              <a:t>هیپوکسی</a:t>
            </a:r>
          </a:p>
          <a:p>
            <a:pPr lvl="1" algn="r" rtl="1">
              <a:buFont typeface="Arial" pitchFamily="34" charset="0"/>
              <a:buChar char="•"/>
            </a:pPr>
            <a:r>
              <a:rPr lang="fa-IR" sz="3200" dirty="0">
                <a:cs typeface="B Nazanin" panose="00000400000000000000" pitchFamily="2" charset="-78"/>
              </a:rPr>
              <a:t>ادم مغزی</a:t>
            </a:r>
          </a:p>
          <a:p>
            <a:pPr lvl="1" algn="r" rtl="1">
              <a:buFont typeface="Arial" pitchFamily="34" charset="0"/>
              <a:buChar char="•"/>
            </a:pPr>
            <a:r>
              <a:rPr lang="fa-IR" sz="3200" dirty="0">
                <a:cs typeface="B Nazanin" panose="00000400000000000000" pitchFamily="2" charset="-78"/>
              </a:rPr>
              <a:t>افزایش </a:t>
            </a:r>
            <a:r>
              <a:rPr lang="en-US" sz="3200" dirty="0">
                <a:cs typeface="B Nazanin" panose="00000400000000000000" pitchFamily="2" charset="-78"/>
              </a:rPr>
              <a:t>ICP</a:t>
            </a:r>
          </a:p>
          <a:p>
            <a:pPr lvl="1" algn="r" rtl="1">
              <a:buFont typeface="Arial" pitchFamily="34" charset="0"/>
              <a:buChar char="•"/>
            </a:pPr>
            <a:r>
              <a:rPr lang="fa-IR" sz="3200" dirty="0">
                <a:cs typeface="B Nazanin" panose="00000400000000000000" pitchFamily="2" charset="-78"/>
              </a:rPr>
              <a:t>عفونت داخل جمجمه</a:t>
            </a:r>
          </a:p>
          <a:p>
            <a:pPr lvl="1" algn="r" rtl="1">
              <a:buFont typeface="Arial" pitchFamily="34" charset="0"/>
              <a:buChar char="•"/>
            </a:pPr>
            <a:r>
              <a:rPr lang="fa-IR" sz="3200" dirty="0">
                <a:cs typeface="B Nazanin" panose="00000400000000000000" pitchFamily="2" charset="-78"/>
              </a:rPr>
              <a:t>تشنج </a:t>
            </a:r>
          </a:p>
          <a:p>
            <a:pPr marL="171450" indent="-171450" algn="r" defTabSz="685800" rtl="1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/>
            </a:pPr>
            <a:endParaRPr lang="fa-IR" sz="300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42578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9336" y="1371600"/>
            <a:ext cx="2724150" cy="777874"/>
          </a:xfrm>
          <a:solidFill>
            <a:srgbClr val="FF0000"/>
          </a:solidFill>
        </p:spPr>
        <p:txBody>
          <a:bodyPr>
            <a:noAutofit/>
          </a:bodyPr>
          <a:lstStyle/>
          <a:p>
            <a:r>
              <a:rPr lang="fa-IR" sz="3200" dirty="0">
                <a:solidFill>
                  <a:schemeClr val="bg1"/>
                </a:solidFill>
                <a:cs typeface="B Titr" panose="00000700000000000000" pitchFamily="2" charset="-78"/>
              </a:rPr>
              <a:t>شکستگی جمجمه</a:t>
            </a:r>
            <a:endParaRPr lang="en-US" sz="3200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1" y="2667000"/>
            <a:ext cx="7704667" cy="2667000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fa-IR" b="1" dirty="0">
                <a:cs typeface="B Nazanin" panose="00000400000000000000" pitchFamily="2" charset="-78"/>
              </a:rPr>
              <a:t>نشان می دهد نیروی قابل توجهی وارد شده است و احتمال  آسیب اجزای مهم از جمله مغز وجود دارد.</a:t>
            </a:r>
          </a:p>
          <a:p>
            <a:pPr marL="0" indent="0" algn="r" rtl="1">
              <a:buNone/>
            </a:pPr>
            <a:r>
              <a:rPr lang="fa-IR" b="1" dirty="0">
                <a:cs typeface="B Nazanin" panose="00000400000000000000" pitchFamily="2" charset="-78"/>
              </a:rPr>
              <a:t>معمولا همراه با آسیب گردن و ستون فقرات همراه است.</a:t>
            </a:r>
          </a:p>
          <a:p>
            <a:pPr marL="0" indent="0" algn="r" rtl="1">
              <a:buNone/>
            </a:pPr>
            <a:r>
              <a:rPr lang="fa-IR" b="1" dirty="0">
                <a:cs typeface="B Nazanin" panose="00000400000000000000" pitchFamily="2" charset="-78"/>
              </a:rPr>
              <a:t>احتمال هماتوم داخل جمجمه و </a:t>
            </a:r>
            <a:r>
              <a:rPr lang="en-US" b="1" dirty="0">
                <a:cs typeface="B Nazanin" panose="00000400000000000000" pitchFamily="2" charset="-78"/>
              </a:rPr>
              <a:t>TBI</a:t>
            </a:r>
            <a:r>
              <a:rPr lang="fa-IR" b="1" dirty="0">
                <a:cs typeface="B Nazanin" panose="00000400000000000000" pitchFamily="2" charset="-78"/>
              </a:rPr>
              <a:t> وجود دارد.</a:t>
            </a:r>
          </a:p>
        </p:txBody>
      </p:sp>
    </p:spTree>
    <p:extLst>
      <p:ext uri="{BB962C8B-B14F-4D97-AF65-F5344CB8AC3E}">
        <p14:creationId xmlns:p14="http://schemas.microsoft.com/office/powerpoint/2010/main" val="3928003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15636" y="1570447"/>
            <a:ext cx="1035121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fa-I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انواع:</a:t>
            </a:r>
          </a:p>
          <a:p>
            <a:pPr algn="r" rtl="1"/>
            <a:r>
              <a:rPr lang="fa-IR" sz="3200" b="1" dirty="0">
                <a:cs typeface="B Nazanin" panose="00000400000000000000" pitchFamily="2" charset="-78"/>
              </a:rPr>
              <a:t>خطی (80٪)</a:t>
            </a:r>
          </a:p>
          <a:p>
            <a:pPr algn="r" rtl="1"/>
            <a:r>
              <a:rPr lang="fa-IR" sz="3200" b="1" dirty="0">
                <a:cs typeface="B Nazanin" panose="00000400000000000000" pitchFamily="2" charset="-78"/>
              </a:rPr>
              <a:t>دپرس:تغییرشکل</a:t>
            </a:r>
          </a:p>
          <a:p>
            <a:pPr algn="r" rtl="1"/>
            <a:r>
              <a:rPr lang="fa-IR" sz="3200" b="1" dirty="0">
                <a:cs typeface="B Nazanin" panose="00000400000000000000" pitchFamily="2" charset="-78"/>
              </a:rPr>
              <a:t>باز:نشت </a:t>
            </a:r>
            <a:r>
              <a:rPr lang="en-US" sz="3200" b="1" dirty="0">
                <a:cs typeface="B Nazanin" panose="00000400000000000000" pitchFamily="2" charset="-78"/>
              </a:rPr>
              <a:t>CSF</a:t>
            </a:r>
            <a:r>
              <a:rPr lang="fa-IR" sz="3200" b="1" dirty="0">
                <a:cs typeface="B Nazanin" panose="00000400000000000000" pitchFamily="2" charset="-78"/>
              </a:rPr>
              <a:t> و خونریزی،اگر </a:t>
            </a:r>
            <a:r>
              <a:rPr lang="en-US" sz="3200" b="1" dirty="0">
                <a:cs typeface="B Nazanin" panose="00000400000000000000" pitchFamily="2" charset="-78"/>
              </a:rPr>
              <a:t>ICP</a:t>
            </a:r>
            <a:r>
              <a:rPr lang="fa-IR" sz="3200" b="1" dirty="0">
                <a:cs typeface="B Nazanin" panose="00000400000000000000" pitchFamily="2" charset="-78"/>
              </a:rPr>
              <a:t> افزایش یابد احتمال خروج </a:t>
            </a:r>
            <a:r>
              <a:rPr lang="en-US" sz="3200" b="1" dirty="0">
                <a:cs typeface="B Nazanin" panose="00000400000000000000" pitchFamily="2" charset="-78"/>
              </a:rPr>
              <a:t>CSF</a:t>
            </a:r>
            <a:r>
              <a:rPr lang="fa-IR" sz="3200" b="1" dirty="0">
                <a:cs typeface="B Nazanin" panose="00000400000000000000" pitchFamily="2" charset="-78"/>
              </a:rPr>
              <a:t> از مکان های باز وجود دارد.</a:t>
            </a:r>
          </a:p>
          <a:p>
            <a:pPr algn="r" rtl="1"/>
            <a:r>
              <a:rPr lang="fa-IR" sz="3200" b="1" dirty="0">
                <a:cs typeface="B Nazanin" panose="00000400000000000000" pitchFamily="2" charset="-78"/>
              </a:rPr>
              <a:t>(علامت چشم راکونی و علامت باتل در شکستگی قاعده جمجمه)</a:t>
            </a:r>
          </a:p>
          <a:p>
            <a:pPr algn="r" rtl="1"/>
            <a:r>
              <a:rPr lang="fa-IR" sz="3200" b="1" dirty="0">
                <a:cs typeface="B Nazanin" panose="00000400000000000000" pitchFamily="2" charset="-78"/>
              </a:rPr>
              <a:t> بسته/ باز</a:t>
            </a:r>
          </a:p>
          <a:p>
            <a:pPr algn="r" rtl="1"/>
            <a:r>
              <a:rPr lang="fa-IR" sz="3200" b="1" dirty="0" smtClean="0">
                <a:cs typeface="B Nazanin" panose="00000400000000000000" pitchFamily="2" charset="-78"/>
              </a:rPr>
              <a:t>قاعده </a:t>
            </a:r>
            <a:r>
              <a:rPr lang="fa-IR" sz="3200" b="1" dirty="0">
                <a:cs typeface="B Nazanin" panose="00000400000000000000" pitchFamily="2" charset="-78"/>
              </a:rPr>
              <a:t>ای یا بازیلار</a:t>
            </a:r>
            <a:endParaRPr lang="en-US" sz="3200" b="1" dirty="0">
              <a:cs typeface="B Nazanin" panose="00000400000000000000" pitchFamily="2" charset="-78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042704" y="490151"/>
            <a:ext cx="2724150" cy="777874"/>
          </a:xfrm>
          <a:solidFill>
            <a:srgbClr val="FF0000"/>
          </a:solidFill>
        </p:spPr>
        <p:txBody>
          <a:bodyPr>
            <a:noAutofit/>
          </a:bodyPr>
          <a:lstStyle/>
          <a:p>
            <a:r>
              <a:rPr lang="fa-IR" sz="3200" dirty="0">
                <a:solidFill>
                  <a:schemeClr val="bg1"/>
                </a:solidFill>
                <a:cs typeface="B Titr" panose="00000700000000000000" pitchFamily="2" charset="-78"/>
              </a:rPr>
              <a:t>شکستگی جمجمه</a:t>
            </a:r>
            <a:endParaRPr lang="en-US" sz="3200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7503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72025" y="352168"/>
            <a:ext cx="3562350" cy="471489"/>
          </a:xfrm>
          <a:solidFill>
            <a:srgbClr val="23DCE5"/>
          </a:solidFill>
        </p:spPr>
        <p:txBody>
          <a:bodyPr>
            <a:noAutofit/>
          </a:bodyPr>
          <a:lstStyle/>
          <a:p>
            <a:r>
              <a:rPr lang="fa-IR" sz="2800" dirty="0">
                <a:cs typeface="B Titr" panose="00000700000000000000" pitchFamily="2" charset="-78"/>
              </a:rPr>
              <a:t>تحمل هیپوکسی ارگان ها</a:t>
            </a:r>
            <a:endParaRPr lang="en-US" sz="2800" dirty="0">
              <a:cs typeface="B Titr" panose="00000700000000000000" pitchFamily="2" charset="-78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56433902"/>
              </p:ext>
            </p:extLst>
          </p:nvPr>
        </p:nvGraphicFramePr>
        <p:xfrm>
          <a:off x="2667000" y="1245973"/>
          <a:ext cx="7772400" cy="5029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886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8862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02920">
                <a:tc>
                  <a:txBody>
                    <a:bodyPr/>
                    <a:lstStyle/>
                    <a:p>
                      <a:pPr algn="ctr"/>
                      <a:r>
                        <a:rPr lang="fa-IR" sz="2400" b="1" dirty="0">
                          <a:cs typeface="B Titr" panose="00000700000000000000" pitchFamily="2" charset="-78"/>
                        </a:rPr>
                        <a:t>ارگان</a:t>
                      </a:r>
                      <a:endParaRPr lang="en-US" sz="2400" b="1" dirty="0">
                        <a:cs typeface="B Titr" panose="00000700000000000000" pitchFamily="2" charset="-78"/>
                      </a:endParaRPr>
                    </a:p>
                  </a:txBody>
                  <a:tcPr marL="85602" marR="85602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400" b="1" dirty="0">
                          <a:cs typeface="B Titr" panose="00000700000000000000" pitchFamily="2" charset="-78"/>
                        </a:rPr>
                        <a:t>زمان تحمل</a:t>
                      </a:r>
                      <a:endParaRPr lang="en-US" sz="2400" b="1" dirty="0">
                        <a:cs typeface="B Titr" panose="00000700000000000000" pitchFamily="2" charset="-78"/>
                      </a:endParaRPr>
                    </a:p>
                  </a:txBody>
                  <a:tcPr marL="85602" marR="85602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algn="ctr"/>
                      <a:r>
                        <a:rPr lang="fa-IR" sz="2400" b="1" dirty="0">
                          <a:cs typeface="B Nazanin" panose="00000400000000000000" pitchFamily="2" charset="-78"/>
                        </a:rPr>
                        <a:t>مغز</a:t>
                      </a:r>
                      <a:endParaRPr lang="en-US" sz="2400" b="1" dirty="0">
                        <a:cs typeface="B Nazanin" panose="00000400000000000000" pitchFamily="2" charset="-78"/>
                      </a:endParaRPr>
                    </a:p>
                  </a:txBody>
                  <a:tcPr marL="85602" marR="85602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400" b="1" dirty="0">
                          <a:cs typeface="B Nazanin" panose="00000400000000000000" pitchFamily="2" charset="-78"/>
                        </a:rPr>
                        <a:t>4-6</a:t>
                      </a:r>
                      <a:r>
                        <a:rPr lang="fa-IR" sz="2400" b="1" baseline="0" dirty="0">
                          <a:cs typeface="B Nazanin" panose="00000400000000000000" pitchFamily="2" charset="-78"/>
                        </a:rPr>
                        <a:t> دقیقه</a:t>
                      </a:r>
                      <a:endParaRPr lang="en-US" sz="2400" b="1" dirty="0">
                        <a:cs typeface="B Nazanin" panose="00000400000000000000" pitchFamily="2" charset="-78"/>
                      </a:endParaRPr>
                    </a:p>
                  </a:txBody>
                  <a:tcPr marL="85602" marR="85602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algn="ctr"/>
                      <a:r>
                        <a:rPr lang="fa-IR" sz="2400" b="1" dirty="0">
                          <a:cs typeface="B Nazanin" panose="00000400000000000000" pitchFamily="2" charset="-78"/>
                        </a:rPr>
                        <a:t>قلب</a:t>
                      </a:r>
                      <a:endParaRPr lang="en-US" sz="2400" b="1" dirty="0">
                        <a:cs typeface="B Nazanin" panose="00000400000000000000" pitchFamily="2" charset="-78"/>
                      </a:endParaRPr>
                    </a:p>
                  </a:txBody>
                  <a:tcPr marL="85602" marR="85602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400" b="1" dirty="0">
                          <a:cs typeface="B Nazanin" panose="00000400000000000000" pitchFamily="2" charset="-78"/>
                        </a:rPr>
                        <a:t>4-6 دقیقه</a:t>
                      </a:r>
                    </a:p>
                  </a:txBody>
                  <a:tcPr marL="85602" marR="85602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algn="ctr"/>
                      <a:r>
                        <a:rPr lang="fa-IR" sz="2400" b="1" dirty="0">
                          <a:cs typeface="B Nazanin" panose="00000400000000000000" pitchFamily="2" charset="-78"/>
                        </a:rPr>
                        <a:t>ریه</a:t>
                      </a:r>
                      <a:endParaRPr lang="en-US" sz="2400" b="1" dirty="0">
                        <a:cs typeface="B Nazanin" panose="00000400000000000000" pitchFamily="2" charset="-78"/>
                      </a:endParaRPr>
                    </a:p>
                  </a:txBody>
                  <a:tcPr marL="85602" marR="85602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400" b="1" dirty="0">
                          <a:cs typeface="B Nazanin" panose="00000400000000000000" pitchFamily="2" charset="-78"/>
                        </a:rPr>
                        <a:t>4-6 دقیقه</a:t>
                      </a:r>
                    </a:p>
                  </a:txBody>
                  <a:tcPr marL="85602" marR="85602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algn="ctr"/>
                      <a:r>
                        <a:rPr lang="fa-IR" sz="2400" b="1" dirty="0">
                          <a:cs typeface="B Nazanin" panose="00000400000000000000" pitchFamily="2" charset="-78"/>
                        </a:rPr>
                        <a:t>کلیه</a:t>
                      </a:r>
                      <a:endParaRPr lang="en-US" sz="2400" b="1" dirty="0">
                        <a:cs typeface="B Nazanin" panose="00000400000000000000" pitchFamily="2" charset="-78"/>
                      </a:endParaRPr>
                    </a:p>
                  </a:txBody>
                  <a:tcPr marL="85602" marR="85602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400" b="1" dirty="0">
                          <a:cs typeface="B Nazanin" panose="00000400000000000000" pitchFamily="2" charset="-78"/>
                        </a:rPr>
                        <a:t>45-90 دقیقه</a:t>
                      </a:r>
                      <a:endParaRPr lang="en-US" sz="2400" b="1" dirty="0">
                        <a:cs typeface="B Nazanin" panose="00000400000000000000" pitchFamily="2" charset="-78"/>
                      </a:endParaRPr>
                    </a:p>
                  </a:txBody>
                  <a:tcPr marL="85602" marR="85602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algn="ctr"/>
                      <a:r>
                        <a:rPr lang="fa-IR" sz="2400" b="1" dirty="0">
                          <a:cs typeface="B Nazanin" panose="00000400000000000000" pitchFamily="2" charset="-78"/>
                        </a:rPr>
                        <a:t>کبد</a:t>
                      </a:r>
                      <a:endParaRPr lang="en-US" sz="2400" b="1" dirty="0">
                        <a:cs typeface="B Nazanin" panose="00000400000000000000" pitchFamily="2" charset="-78"/>
                      </a:endParaRPr>
                    </a:p>
                  </a:txBody>
                  <a:tcPr marL="85602" marR="85602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400" b="1" dirty="0">
                          <a:cs typeface="B Nazanin" panose="00000400000000000000" pitchFamily="2" charset="-78"/>
                        </a:rPr>
                        <a:t>45-90 دقیقه</a:t>
                      </a:r>
                    </a:p>
                  </a:txBody>
                  <a:tcPr marL="85602" marR="85602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algn="ctr"/>
                      <a:r>
                        <a:rPr lang="fa-IR" sz="2400" b="1" dirty="0">
                          <a:cs typeface="B Nazanin" panose="00000400000000000000" pitchFamily="2" charset="-78"/>
                        </a:rPr>
                        <a:t>دستگاه گوارش</a:t>
                      </a:r>
                      <a:endParaRPr lang="en-US" sz="2400" b="1" dirty="0">
                        <a:cs typeface="B Nazanin" panose="00000400000000000000" pitchFamily="2" charset="-78"/>
                      </a:endParaRPr>
                    </a:p>
                  </a:txBody>
                  <a:tcPr marL="85602" marR="85602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400" b="1" dirty="0">
                          <a:cs typeface="B Nazanin" panose="00000400000000000000" pitchFamily="2" charset="-78"/>
                        </a:rPr>
                        <a:t>45-90 دقیقه</a:t>
                      </a:r>
                    </a:p>
                  </a:txBody>
                  <a:tcPr marL="85602" marR="85602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algn="ctr"/>
                      <a:r>
                        <a:rPr lang="fa-IR" sz="2400" b="1" dirty="0">
                          <a:cs typeface="B Nazanin" panose="00000400000000000000" pitchFamily="2" charset="-78"/>
                        </a:rPr>
                        <a:t>عضله</a:t>
                      </a:r>
                      <a:endParaRPr lang="en-US" sz="2400" b="1" dirty="0">
                        <a:cs typeface="B Nazanin" panose="00000400000000000000" pitchFamily="2" charset="-78"/>
                      </a:endParaRPr>
                    </a:p>
                  </a:txBody>
                  <a:tcPr marL="85602" marR="85602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400" b="1" dirty="0">
                          <a:cs typeface="B Nazanin" panose="00000400000000000000" pitchFamily="2" charset="-78"/>
                        </a:rPr>
                        <a:t>4-6 ساعت</a:t>
                      </a:r>
                      <a:endParaRPr lang="en-US" sz="2400" b="1" dirty="0">
                        <a:cs typeface="B Nazanin" panose="00000400000000000000" pitchFamily="2" charset="-78"/>
                      </a:endParaRPr>
                    </a:p>
                  </a:txBody>
                  <a:tcPr marL="85602" marR="85602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algn="ctr"/>
                      <a:r>
                        <a:rPr lang="fa-IR" sz="2400" b="1" dirty="0">
                          <a:cs typeface="B Nazanin" panose="00000400000000000000" pitchFamily="2" charset="-78"/>
                        </a:rPr>
                        <a:t>استخوان</a:t>
                      </a:r>
                      <a:endParaRPr lang="en-US" sz="2400" b="1" dirty="0">
                        <a:cs typeface="B Nazanin" panose="00000400000000000000" pitchFamily="2" charset="-78"/>
                      </a:endParaRPr>
                    </a:p>
                  </a:txBody>
                  <a:tcPr marL="85602" marR="85602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400" b="1" dirty="0">
                          <a:cs typeface="B Nazanin" panose="00000400000000000000" pitchFamily="2" charset="-78"/>
                        </a:rPr>
                        <a:t>4-6</a:t>
                      </a:r>
                      <a:r>
                        <a:rPr lang="fa-IR" sz="2400" b="1" baseline="0" dirty="0">
                          <a:cs typeface="B Nazanin" panose="00000400000000000000" pitchFamily="2" charset="-78"/>
                        </a:rPr>
                        <a:t> ساعت</a:t>
                      </a:r>
                      <a:endParaRPr lang="en-US" sz="2400" b="1" dirty="0">
                        <a:cs typeface="B Nazanin" panose="00000400000000000000" pitchFamily="2" charset="-78"/>
                      </a:endParaRPr>
                    </a:p>
                  </a:txBody>
                  <a:tcPr marL="85602" marR="85602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algn="ctr"/>
                      <a:r>
                        <a:rPr lang="fa-IR" sz="2400" b="1" dirty="0">
                          <a:cs typeface="B Nazanin" panose="00000400000000000000" pitchFamily="2" charset="-78"/>
                        </a:rPr>
                        <a:t>پوست</a:t>
                      </a:r>
                      <a:endParaRPr lang="en-US" sz="2400" b="1" dirty="0">
                        <a:cs typeface="B Nazanin" panose="00000400000000000000" pitchFamily="2" charset="-78"/>
                      </a:endParaRPr>
                    </a:p>
                  </a:txBody>
                  <a:tcPr marL="85602" marR="85602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400" b="1" dirty="0">
                          <a:cs typeface="B Nazanin" panose="00000400000000000000" pitchFamily="2" charset="-78"/>
                        </a:rPr>
                        <a:t>4-6 ساعت</a:t>
                      </a:r>
                      <a:endParaRPr lang="en-US" sz="2400" b="1" dirty="0">
                        <a:cs typeface="B Nazanin" panose="00000400000000000000" pitchFamily="2" charset="-78"/>
                      </a:endParaRPr>
                    </a:p>
                  </a:txBody>
                  <a:tcPr marL="85602" marR="85602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5220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62600" y="2133600"/>
            <a:ext cx="4635252" cy="3090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1828800"/>
            <a:ext cx="2667000" cy="3547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291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34250" y="1143000"/>
            <a:ext cx="3333750" cy="838200"/>
          </a:xfrm>
          <a:solidFill>
            <a:srgbClr val="FF0000"/>
          </a:solidFill>
        </p:spPr>
        <p:txBody>
          <a:bodyPr>
            <a:noAutofit/>
          </a:bodyPr>
          <a:lstStyle/>
          <a:p>
            <a:r>
              <a:rPr lang="fa-IR" sz="3200" dirty="0">
                <a:solidFill>
                  <a:schemeClr val="bg1"/>
                </a:solidFill>
                <a:cs typeface="B Titr" panose="00000700000000000000" pitchFamily="2" charset="-78"/>
              </a:rPr>
              <a:t>هماتوم داخل جمجمه</a:t>
            </a:r>
            <a:endParaRPr lang="en-US" sz="3200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1" y="2057400"/>
            <a:ext cx="7704667" cy="4247216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fa-I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انواع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اپیدورال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ساب دورال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داخل مغزی</a:t>
            </a:r>
          </a:p>
          <a:p>
            <a:pPr marL="0" indent="0" algn="r" rtl="1">
              <a:buNone/>
            </a:pPr>
            <a:r>
              <a:rPr lang="fa-IR" sz="3200" dirty="0">
                <a:cs typeface="B Nazanin" panose="00000400000000000000" pitchFamily="2" charset="-78"/>
              </a:rPr>
              <a:t>*تمایز هماتوم ها از هم اغلب بدون سی تی اسکن غیرممکن است.</a:t>
            </a:r>
          </a:p>
          <a:p>
            <a:pPr marL="0" indent="0" algn="r" rtl="1">
              <a:buNone/>
            </a:pPr>
            <a:r>
              <a:rPr lang="fa-IR" sz="3200" dirty="0">
                <a:cs typeface="B Nazanin" panose="00000400000000000000" pitchFamily="2" charset="-78"/>
              </a:rPr>
              <a:t>*هماتوم داخل جمجمه ممکن است منجر به فشار داخل جمجمه و فتق مغزی شود.</a:t>
            </a:r>
            <a:endParaRPr lang="en-US" sz="320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20037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2378" y="535460"/>
            <a:ext cx="4953000" cy="566601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49752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4487" y="525162"/>
            <a:ext cx="2724150" cy="625474"/>
          </a:xfrm>
          <a:solidFill>
            <a:srgbClr val="FF0000"/>
          </a:solidFill>
        </p:spPr>
        <p:txBody>
          <a:bodyPr>
            <a:noAutofit/>
          </a:bodyPr>
          <a:lstStyle/>
          <a:p>
            <a:r>
              <a:rPr lang="fa-IR" sz="3200" dirty="0">
                <a:solidFill>
                  <a:schemeClr val="bg1"/>
                </a:solidFill>
                <a:cs typeface="B Titr" panose="00000700000000000000" pitchFamily="2" charset="-78"/>
              </a:rPr>
              <a:t>هماتوم اپیدورال</a:t>
            </a:r>
            <a:endParaRPr lang="en-US" sz="3200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4270" y="1577546"/>
            <a:ext cx="10334367" cy="4351338"/>
          </a:xfrm>
        </p:spPr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fa-IR" sz="3200" b="1" dirty="0">
                <a:solidFill>
                  <a:srgbClr val="FF0000"/>
                </a:solidFill>
                <a:cs typeface="B Nazanin" panose="00000400000000000000" pitchFamily="2" charset="-78"/>
              </a:rPr>
              <a:t>با شکستگی جمجمه در قسمت تمپورال همراه است</a:t>
            </a:r>
            <a:r>
              <a:rPr lang="fa-IR" sz="3200" b="1" dirty="0">
                <a:cs typeface="B Nazanin" panose="00000400000000000000" pitchFamily="2" charset="-78"/>
              </a:rPr>
              <a:t>.</a:t>
            </a:r>
          </a:p>
          <a:p>
            <a:pPr marL="0" indent="0" algn="r" rtl="1">
              <a:buNone/>
            </a:pPr>
            <a:r>
              <a:rPr lang="fa-IR" sz="3200" b="1" dirty="0">
                <a:cs typeface="B Nazanin" panose="00000400000000000000" pitchFamily="2" charset="-78"/>
              </a:rPr>
              <a:t>تجمع خون بین جمجمه و سخت شامه که باعث افزایش  </a:t>
            </a:r>
            <a:r>
              <a:rPr lang="en-US" sz="3200" b="1" dirty="0">
                <a:cs typeface="B Nazanin" panose="00000400000000000000" pitchFamily="2" charset="-78"/>
              </a:rPr>
              <a:t>ICP</a:t>
            </a:r>
            <a:r>
              <a:rPr lang="fa-IR" sz="3200" b="1" dirty="0">
                <a:cs typeface="B Nazanin" panose="00000400000000000000" pitchFamily="2" charset="-78"/>
              </a:rPr>
              <a:t> می شود.</a:t>
            </a:r>
          </a:p>
          <a:p>
            <a:pPr marL="0" indent="0" algn="r" rtl="1">
              <a:buNone/>
            </a:pPr>
            <a:r>
              <a:rPr lang="fa-IR" sz="3200" b="1" dirty="0">
                <a:cs typeface="B Nazanin" panose="00000400000000000000" pitchFamily="2" charset="-78"/>
              </a:rPr>
              <a:t>علائم:</a:t>
            </a:r>
          </a:p>
          <a:p>
            <a:pPr algn="r" rtl="1"/>
            <a:r>
              <a:rPr lang="fa-IR" sz="3200" b="1" dirty="0">
                <a:cs typeface="B Nazanin" panose="00000400000000000000" pitchFamily="2" charset="-78"/>
              </a:rPr>
              <a:t>از دست دادن هوشیاری و سپس بازگشت هوشیاری</a:t>
            </a:r>
          </a:p>
          <a:p>
            <a:pPr algn="r" rtl="1"/>
            <a:r>
              <a:rPr lang="fa-IR" sz="3200" b="1" dirty="0">
                <a:cs typeface="B Nazanin" panose="00000400000000000000" pitchFamily="2" charset="-78"/>
              </a:rPr>
              <a:t>مردمک های گشاد در سمت آسیب دیده</a:t>
            </a:r>
          </a:p>
          <a:p>
            <a:pPr algn="r" rtl="1"/>
            <a:r>
              <a:rPr lang="fa-IR" sz="3200" b="1" dirty="0">
                <a:cs typeface="B Nazanin" panose="00000400000000000000" pitchFamily="2" charset="-78"/>
              </a:rPr>
              <a:t>فلج وضعف در سمت مخالف آسیب</a:t>
            </a:r>
          </a:p>
          <a:p>
            <a:pPr algn="r" rtl="1"/>
            <a:r>
              <a:rPr lang="fa-IR" sz="3200" b="1" dirty="0">
                <a:cs typeface="B Nazanin" panose="00000400000000000000" pitchFamily="2" charset="-78"/>
              </a:rPr>
              <a:t>تشنج</a:t>
            </a:r>
          </a:p>
          <a:p>
            <a:pPr algn="r" rtl="1"/>
            <a:r>
              <a:rPr lang="fa-IR" sz="3200" b="1" dirty="0">
                <a:cs typeface="B Nazanin" panose="00000400000000000000" pitchFamily="2" charset="-78"/>
              </a:rPr>
              <a:t>سردرد</a:t>
            </a:r>
          </a:p>
        </p:txBody>
      </p:sp>
    </p:spTree>
    <p:extLst>
      <p:ext uri="{BB962C8B-B14F-4D97-AF65-F5344CB8AC3E}">
        <p14:creationId xmlns:p14="http://schemas.microsoft.com/office/powerpoint/2010/main" val="1813489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97861" y="488092"/>
            <a:ext cx="3181350" cy="854074"/>
          </a:xfrm>
          <a:solidFill>
            <a:srgbClr val="FF0000"/>
          </a:solidFill>
        </p:spPr>
        <p:txBody>
          <a:bodyPr>
            <a:noAutofit/>
          </a:bodyPr>
          <a:lstStyle/>
          <a:p>
            <a:r>
              <a:rPr lang="fa-IR" sz="3200" dirty="0">
                <a:solidFill>
                  <a:schemeClr val="bg1"/>
                </a:solidFill>
                <a:cs typeface="B Titr" panose="00000700000000000000" pitchFamily="2" charset="-78"/>
              </a:rPr>
              <a:t>هماتوم ساب َدورال</a:t>
            </a:r>
            <a:endParaRPr lang="en-US" sz="3200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2746" y="1764956"/>
            <a:ext cx="9506465" cy="4419600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fa-IR" sz="4000" dirty="0">
                <a:cs typeface="B Nazanin" panose="00000400000000000000" pitchFamily="2" charset="-78"/>
              </a:rPr>
              <a:t>در اثر ضربه مستقیم رخ می دهد و باعث پاره شدن رگ های بین سخت شامه و عنکبوتیه می شود.</a:t>
            </a:r>
          </a:p>
          <a:p>
            <a:pPr marL="0" indent="0" algn="r" rtl="1">
              <a:buNone/>
            </a:pPr>
            <a:r>
              <a:rPr lang="fa-IR" sz="4000" dirty="0">
                <a:solidFill>
                  <a:srgbClr val="FF0000"/>
                </a:solidFill>
                <a:cs typeface="B Nazanin" panose="00000400000000000000" pitchFamily="2" charset="-78"/>
              </a:rPr>
              <a:t>در هماتوم ساب دورال به دلیل وریدی بودن، خون آهسته تر از هماتوم اپیدورال تجمع می یابد</a:t>
            </a:r>
            <a:r>
              <a:rPr lang="fa-IR" sz="4000" dirty="0">
                <a:cs typeface="B Nazanin" panose="00000400000000000000" pitchFamily="2" charset="-78"/>
              </a:rPr>
              <a:t>.</a:t>
            </a:r>
          </a:p>
          <a:p>
            <a:pPr marL="0" indent="0" algn="r" rtl="1">
              <a:buNone/>
            </a:pPr>
            <a:r>
              <a:rPr lang="fa-IR" sz="4000" dirty="0">
                <a:cs typeface="B Nazanin" panose="00000400000000000000" pitchFamily="2" charset="-78"/>
              </a:rPr>
              <a:t>علائم مانند هماتوم اپیدورال می باشد.</a:t>
            </a:r>
          </a:p>
        </p:txBody>
      </p:sp>
    </p:spTree>
    <p:extLst>
      <p:ext uri="{BB962C8B-B14F-4D97-AF65-F5344CB8AC3E}">
        <p14:creationId xmlns:p14="http://schemas.microsoft.com/office/powerpoint/2010/main" val="805611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0" y="1371600"/>
            <a:ext cx="5638800" cy="533400"/>
          </a:xfrm>
          <a:solidFill>
            <a:srgbClr val="FF0000"/>
          </a:solidFill>
        </p:spPr>
        <p:txBody>
          <a:bodyPr>
            <a:noAutofit/>
          </a:bodyPr>
          <a:lstStyle/>
          <a:p>
            <a:r>
              <a:rPr lang="fa-IR" sz="3200" dirty="0">
                <a:solidFill>
                  <a:schemeClr val="bg1"/>
                </a:solidFill>
                <a:cs typeface="B Titr" panose="00000700000000000000" pitchFamily="2" charset="-78"/>
              </a:rPr>
              <a:t>هماتوم تحت عنکبوتیه(ساب آراکنوئید)</a:t>
            </a:r>
            <a:endParaRPr lang="en-US" sz="3200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0" y="2137959"/>
            <a:ext cx="8229600" cy="4525963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fa-IR" sz="3600" b="1" dirty="0">
                <a:solidFill>
                  <a:srgbClr val="FF0000"/>
                </a:solidFill>
                <a:cs typeface="B Nazanin" panose="00000400000000000000" pitchFamily="2" charset="-78"/>
              </a:rPr>
              <a:t>شایع ترین خونریزی داخل جمجمه است.</a:t>
            </a:r>
          </a:p>
          <a:p>
            <a:pPr marL="0" indent="0" algn="r" rtl="1">
              <a:buNone/>
            </a:pPr>
            <a:r>
              <a:rPr lang="fa-IR" sz="3600" b="1" dirty="0">
                <a:cs typeface="B Nazanin" panose="00000400000000000000" pitchFamily="2" charset="-78"/>
              </a:rPr>
              <a:t>با افزایش </a:t>
            </a:r>
            <a:r>
              <a:rPr lang="en-US" sz="3600" b="1" dirty="0">
                <a:cs typeface="B Nazanin" panose="00000400000000000000" pitchFamily="2" charset="-78"/>
              </a:rPr>
              <a:t>ICP</a:t>
            </a:r>
            <a:r>
              <a:rPr lang="fa-IR" sz="3600" b="1" dirty="0">
                <a:cs typeface="B Nazanin" panose="00000400000000000000" pitchFamily="2" charset="-78"/>
              </a:rPr>
              <a:t> و اسپاسم عروق خونرسانی به مغز مختل می شود.</a:t>
            </a:r>
          </a:p>
          <a:p>
            <a:pPr marL="0" indent="0" algn="r" rtl="1">
              <a:buNone/>
            </a:pPr>
            <a:r>
              <a:rPr lang="fa-IR" sz="3600" b="1" dirty="0">
                <a:cs typeface="B Nazanin" panose="00000400000000000000" pitchFamily="2" charset="-78"/>
              </a:rPr>
              <a:t>علائم:</a:t>
            </a:r>
          </a:p>
          <a:p>
            <a:pPr algn="r" rtl="1"/>
            <a:r>
              <a:rPr lang="fa-IR" sz="3600" b="1" dirty="0">
                <a:cs typeface="B Nazanin" panose="00000400000000000000" pitchFamily="2" charset="-78"/>
              </a:rPr>
              <a:t>سردرد</a:t>
            </a:r>
          </a:p>
          <a:p>
            <a:pPr algn="r" rtl="1"/>
            <a:r>
              <a:rPr lang="fa-IR" sz="3600" b="1" dirty="0">
                <a:cs typeface="B Nazanin" panose="00000400000000000000" pitchFamily="2" charset="-78"/>
              </a:rPr>
              <a:t>تهوع</a:t>
            </a:r>
          </a:p>
          <a:p>
            <a:pPr algn="r" rtl="1"/>
            <a:r>
              <a:rPr lang="fa-IR" sz="3600" b="1" dirty="0">
                <a:cs typeface="B Nazanin" panose="00000400000000000000" pitchFamily="2" charset="-78"/>
              </a:rPr>
              <a:t>استفراغ</a:t>
            </a:r>
            <a:endParaRPr lang="en-US" sz="3600" b="1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17871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73193" y="1143000"/>
            <a:ext cx="1962150" cy="762000"/>
          </a:xfrm>
          <a:solidFill>
            <a:srgbClr val="FF0000"/>
          </a:solidFill>
        </p:spPr>
        <p:txBody>
          <a:bodyPr>
            <a:noAutofit/>
          </a:bodyPr>
          <a:lstStyle/>
          <a:p>
            <a:r>
              <a:rPr lang="fa-IR" sz="3200" dirty="0">
                <a:solidFill>
                  <a:schemeClr val="bg1"/>
                </a:solidFill>
                <a:cs typeface="B Titr" panose="00000700000000000000" pitchFamily="2" charset="-78"/>
              </a:rPr>
              <a:t>پارگی مغزی</a:t>
            </a:r>
            <a:endParaRPr lang="en-US" sz="3200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0" y="2209800"/>
            <a:ext cx="7886700" cy="4351338"/>
          </a:xfrm>
        </p:spPr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fa-IR" sz="3600" dirty="0">
                <a:cs typeface="B Nazanin" panose="00000400000000000000" pitchFamily="2" charset="-78"/>
              </a:rPr>
              <a:t>پاره شدن بافت مغز می تواند ناشی از تروماهای نافذ یا غیرنافذ باشد.</a:t>
            </a:r>
          </a:p>
          <a:p>
            <a:pPr marL="0" indent="0" algn="r" rtl="1">
              <a:buNone/>
            </a:pPr>
            <a:r>
              <a:rPr lang="fa-IR" sz="3600" dirty="0">
                <a:cs typeface="B Nazanin" panose="00000400000000000000" pitchFamily="2" charset="-78"/>
              </a:rPr>
              <a:t>به علت افزایش </a:t>
            </a:r>
            <a:r>
              <a:rPr lang="en-US" sz="3600" dirty="0">
                <a:cs typeface="B Nazanin" panose="00000400000000000000" pitchFamily="2" charset="-78"/>
              </a:rPr>
              <a:t>ICP</a:t>
            </a:r>
            <a:r>
              <a:rPr lang="fa-IR" sz="3600" dirty="0">
                <a:cs typeface="B Nazanin" panose="00000400000000000000" pitchFamily="2" charset="-78"/>
              </a:rPr>
              <a:t> خونریزی داخل جمجمه رخ می دهد.</a:t>
            </a:r>
          </a:p>
          <a:p>
            <a:pPr marL="0" indent="0" algn="r" rtl="1">
              <a:buNone/>
            </a:pPr>
            <a:r>
              <a:rPr lang="fa-IR" sz="3600" dirty="0">
                <a:cs typeface="B Nazanin" panose="00000400000000000000" pitchFamily="2" charset="-78"/>
              </a:rPr>
              <a:t>علائم بسته به محل پارگی و اندازه خونریزی داخل جمجمه متفاوت هستند.</a:t>
            </a:r>
            <a:endParaRPr lang="en-US" sz="360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73201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48134" y="1219200"/>
            <a:ext cx="2294467" cy="914400"/>
          </a:xfrm>
          <a:solidFill>
            <a:srgbClr val="FF0000"/>
          </a:solidFill>
        </p:spPr>
        <p:txBody>
          <a:bodyPr>
            <a:normAutofit fontScale="90000"/>
          </a:bodyPr>
          <a:lstStyle/>
          <a:p>
            <a:r>
              <a:rPr lang="fa-IR" dirty="0">
                <a:solidFill>
                  <a:schemeClr val="bg1"/>
                </a:solidFill>
                <a:cs typeface="B Titr" panose="00000700000000000000" pitchFamily="2" charset="-78"/>
              </a:rPr>
              <a:t>ضربه مغزی</a:t>
            </a:r>
            <a:endParaRPr lang="en-US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4601" y="2514600"/>
            <a:ext cx="7704667" cy="3332816"/>
          </a:xfrm>
        </p:spPr>
        <p:txBody>
          <a:bodyPr>
            <a:noAutofit/>
          </a:bodyPr>
          <a:lstStyle/>
          <a:p>
            <a:pPr algn="r" rtl="1"/>
            <a:r>
              <a:rPr lang="fa-IR" sz="3200" dirty="0">
                <a:cs typeface="B Nazanin" panose="00000400000000000000" pitchFamily="2" charset="-78"/>
              </a:rPr>
              <a:t>موقتا عملکرد عصبی غیر طبیعی است که به حالت عادی باز می گردد.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بدون آسیب ساختاری قابل مشاهده مغز در </a:t>
            </a:r>
            <a:r>
              <a:rPr lang="en-US" sz="3200" dirty="0">
                <a:cs typeface="B Nazanin" panose="00000400000000000000" pitchFamily="2" charset="-78"/>
              </a:rPr>
              <a:t>CT </a:t>
            </a:r>
            <a:r>
              <a:rPr lang="fa-IR" sz="3200" dirty="0">
                <a:cs typeface="B Nazanin" panose="00000400000000000000" pitchFamily="2" charset="-78"/>
              </a:rPr>
              <a:t>اسکن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در بعضی از بیماران، یک سندرم پس از آسیب ممکن است بعد از چند هفته خود را نشان دهد.این مشکل می تواند بسیار ناتوان کننده باشد وتوانایی تمرکز و انجام کارهای پیچیده را برای بیمار دشوار کند.</a:t>
            </a:r>
          </a:p>
        </p:txBody>
      </p:sp>
    </p:spTree>
    <p:extLst>
      <p:ext uri="{BB962C8B-B14F-4D97-AF65-F5344CB8AC3E}">
        <p14:creationId xmlns:p14="http://schemas.microsoft.com/office/powerpoint/2010/main" val="1161735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05000" y="2209801"/>
            <a:ext cx="85344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fa-IR" sz="3200" dirty="0">
                <a:cs typeface="B Nazanin" panose="00000400000000000000" pitchFamily="2" charset="-78"/>
              </a:rPr>
              <a:t>علائم و نشانه ها (ممکن است ساعت ها به روز گذشته):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از دست دادن هوشیاری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فراموشی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سوالات تکراری 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گیجی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سردرگمی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سردرد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استفراغ</a:t>
            </a:r>
            <a:endParaRPr lang="en-US" sz="3200" dirty="0">
              <a:cs typeface="B Nazanin" panose="00000400000000000000" pitchFamily="2" charset="-78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48134" y="1219200"/>
            <a:ext cx="2294467" cy="914400"/>
          </a:xfrm>
          <a:solidFill>
            <a:srgbClr val="FF0000"/>
          </a:solidFill>
        </p:spPr>
        <p:txBody>
          <a:bodyPr>
            <a:normAutofit fontScale="90000"/>
          </a:bodyPr>
          <a:lstStyle/>
          <a:p>
            <a:r>
              <a:rPr lang="fa-IR" dirty="0">
                <a:solidFill>
                  <a:schemeClr val="bg1"/>
                </a:solidFill>
                <a:cs typeface="B Titr" panose="00000700000000000000" pitchFamily="2" charset="-78"/>
              </a:rPr>
              <a:t>ضربه مغزی</a:t>
            </a:r>
            <a:endParaRPr lang="en-US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41609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10450" y="1371600"/>
            <a:ext cx="3257550" cy="609600"/>
          </a:xfrm>
          <a:solidFill>
            <a:srgbClr val="FF0000"/>
          </a:solidFill>
        </p:spPr>
        <p:txBody>
          <a:bodyPr>
            <a:noAutofit/>
          </a:bodyPr>
          <a:lstStyle/>
          <a:p>
            <a:r>
              <a:rPr lang="fa-IR" sz="3200" dirty="0">
                <a:solidFill>
                  <a:schemeClr val="bg1"/>
                </a:solidFill>
                <a:cs typeface="B Titr" panose="00000700000000000000" pitchFamily="2" charset="-78"/>
              </a:rPr>
              <a:t>آسیب منتشر آکسونی</a:t>
            </a:r>
            <a:endParaRPr lang="en-US" sz="3200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4600" y="2209800"/>
            <a:ext cx="7467600" cy="4351338"/>
          </a:xfrm>
        </p:spPr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fa-IR" sz="3200" b="1" dirty="0">
                <a:cs typeface="B Nazanin" panose="00000400000000000000" pitchFamily="2" charset="-78"/>
              </a:rPr>
              <a:t>آسیب گسترده به آکسون های عصبی است.</a:t>
            </a:r>
          </a:p>
          <a:p>
            <a:pPr marL="0" indent="0" algn="r" rtl="1">
              <a:buNone/>
            </a:pPr>
            <a:r>
              <a:rPr lang="fa-IR" sz="3200" b="1" dirty="0">
                <a:cs typeface="B Nazanin" panose="00000400000000000000" pitchFamily="2" charset="-78"/>
              </a:rPr>
              <a:t>علائم:</a:t>
            </a:r>
          </a:p>
          <a:p>
            <a:pPr marL="0" indent="0" algn="r" rtl="1">
              <a:buNone/>
            </a:pPr>
            <a:r>
              <a:rPr lang="fa-IR" sz="3200" b="1" dirty="0">
                <a:cs typeface="B Nazanin" panose="00000400000000000000" pitchFamily="2" charset="-78"/>
              </a:rPr>
              <a:t>ادم منتشر مغزی</a:t>
            </a:r>
          </a:p>
          <a:p>
            <a:pPr marL="0" indent="0" algn="r" rtl="1">
              <a:buNone/>
            </a:pPr>
            <a:r>
              <a:rPr lang="fa-IR" sz="3200" b="1" dirty="0">
                <a:cs typeface="B Nazanin" panose="00000400000000000000" pitchFamily="2" charset="-78"/>
              </a:rPr>
              <a:t>از دست دادن هوشیاری</a:t>
            </a:r>
          </a:p>
          <a:p>
            <a:pPr marL="0" indent="0" algn="r" rtl="1">
              <a:buNone/>
            </a:pPr>
            <a:r>
              <a:rPr lang="fa-IR" sz="3200" b="1" dirty="0">
                <a:cs typeface="B Nazanin" panose="00000400000000000000" pitchFamily="2" charset="-78"/>
              </a:rPr>
              <a:t>افزایش </a:t>
            </a:r>
            <a:r>
              <a:rPr lang="en-US" sz="3200" b="1" dirty="0">
                <a:cs typeface="B Nazanin" panose="00000400000000000000" pitchFamily="2" charset="-78"/>
              </a:rPr>
              <a:t>ICP</a:t>
            </a:r>
          </a:p>
          <a:p>
            <a:pPr marL="0" indent="0" algn="r" rtl="1">
              <a:buNone/>
            </a:pPr>
            <a:r>
              <a:rPr lang="fa-IR" sz="3200" b="1" dirty="0">
                <a:cs typeface="B Nazanin" panose="00000400000000000000" pitchFamily="2" charset="-78"/>
              </a:rPr>
              <a:t>به 90 درصد از بیماران مبتلا به </a:t>
            </a:r>
            <a:r>
              <a:rPr lang="en-US" sz="3200" b="1" dirty="0">
                <a:cs typeface="B Nazanin" panose="00000400000000000000" pitchFamily="2" charset="-78"/>
              </a:rPr>
              <a:t>DAI </a:t>
            </a:r>
            <a:r>
              <a:rPr lang="fa-IR" sz="3200" b="1" dirty="0">
                <a:cs typeface="B Nazanin" panose="00000400000000000000" pitchFamily="2" charset="-78"/>
              </a:rPr>
              <a:t>در کمای مداوم باقی می مانند.</a:t>
            </a:r>
            <a:endParaRPr lang="en-US" sz="3200" b="1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364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86801" y="1128049"/>
            <a:ext cx="1837267" cy="662940"/>
          </a:xfrm>
          <a:solidFill>
            <a:srgbClr val="F5777A"/>
          </a:solidFill>
        </p:spPr>
        <p:txBody>
          <a:bodyPr>
            <a:noAutofit/>
          </a:bodyPr>
          <a:lstStyle/>
          <a:p>
            <a:r>
              <a:rPr lang="fa-IR" sz="3200" dirty="0">
                <a:cs typeface="B Titr" panose="00000700000000000000" pitchFamily="2" charset="-78"/>
              </a:rPr>
              <a:t>انواع شوک</a:t>
            </a:r>
            <a:endParaRPr lang="en-US" sz="3200" dirty="0"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3118" y="2299477"/>
            <a:ext cx="3790950" cy="3127375"/>
          </a:xfrm>
        </p:spPr>
        <p:txBody>
          <a:bodyPr>
            <a:normAutofit/>
          </a:bodyPr>
          <a:lstStyle/>
          <a:p>
            <a:pPr algn="r" rtl="1"/>
            <a:r>
              <a:rPr lang="fa-IR" sz="5400" dirty="0">
                <a:cs typeface="B Nazanin" panose="00000400000000000000" pitchFamily="2" charset="-78"/>
              </a:rPr>
              <a:t>هیپوولمیک</a:t>
            </a:r>
          </a:p>
          <a:p>
            <a:pPr algn="r" rtl="1"/>
            <a:r>
              <a:rPr lang="fa-IR" sz="5400" dirty="0">
                <a:cs typeface="B Nazanin" panose="00000400000000000000" pitchFamily="2" charset="-78"/>
              </a:rPr>
              <a:t>توزیعی</a:t>
            </a:r>
          </a:p>
          <a:p>
            <a:pPr algn="r" rtl="1"/>
            <a:r>
              <a:rPr lang="fa-IR" sz="5400" dirty="0">
                <a:cs typeface="B Nazanin" panose="00000400000000000000" pitchFamily="2" charset="-78"/>
              </a:rPr>
              <a:t>کاردیوژنیک</a:t>
            </a:r>
          </a:p>
          <a:p>
            <a:pPr algn="r" rtl="1"/>
            <a:endParaRPr lang="en-US" sz="540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31955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95168" y="2706131"/>
            <a:ext cx="917283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fa-IR" sz="3200" b="1" dirty="0">
                <a:solidFill>
                  <a:srgbClr val="FF0000"/>
                </a:solidFill>
                <a:cs typeface="B Nazanin" panose="00000400000000000000" pitchFamily="2" charset="-78"/>
              </a:rPr>
              <a:t>*</a:t>
            </a:r>
            <a:r>
              <a:rPr lang="fa-IR" sz="3200" b="1" dirty="0">
                <a:cs typeface="B Nazanin" panose="00000400000000000000" pitchFamily="2" charset="-78"/>
              </a:rPr>
              <a:t>می توانند آسیب مغزی اولیه را تشدید کنند.با جلوگیری و اصلاح این موارد در مرحله پیش بیمارستانی می توان وضعیت نهایی بیمار را بهبود بخشید</a:t>
            </a:r>
            <a:endParaRPr lang="fa-IR" sz="3200" b="1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867650" y="1295400"/>
            <a:ext cx="2800350" cy="609600"/>
          </a:xfrm>
          <a:solidFill>
            <a:srgbClr val="0099FF"/>
          </a:solidFill>
        </p:spPr>
        <p:txBody>
          <a:bodyPr>
            <a:noAutofit/>
          </a:bodyPr>
          <a:lstStyle/>
          <a:p>
            <a:r>
              <a:rPr lang="fa-IR" sz="3200" dirty="0">
                <a:solidFill>
                  <a:schemeClr val="bg1"/>
                </a:solidFill>
                <a:cs typeface="B Titr" panose="00000700000000000000" pitchFamily="2" charset="-78"/>
              </a:rPr>
              <a:t>آسیب های ثانویه</a:t>
            </a:r>
            <a:endParaRPr lang="en-US" sz="3200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56534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6243" y="306861"/>
            <a:ext cx="7886700" cy="1325563"/>
          </a:xfrm>
        </p:spPr>
        <p:txBody>
          <a:bodyPr/>
          <a:lstStyle/>
          <a:p>
            <a:r>
              <a:rPr lang="fa-IR" dirty="0">
                <a:solidFill>
                  <a:srgbClr val="FF0000"/>
                </a:solidFill>
                <a:cs typeface="B Titr" panose="00000700000000000000" pitchFamily="2" charset="-78"/>
              </a:rPr>
              <a:t>افزایش فشار داخل جمجمه</a:t>
            </a:r>
            <a:endParaRPr lang="en-US" dirty="0">
              <a:solidFill>
                <a:srgbClr val="FF0000"/>
              </a:solidFill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19881" y="1781432"/>
            <a:ext cx="9812295" cy="4351338"/>
          </a:xfrm>
        </p:spPr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fa-IR" sz="3200" dirty="0">
                <a:cs typeface="B Nazanin" panose="00000400000000000000" pitchFamily="2" charset="-78"/>
              </a:rPr>
              <a:t>تشخیص زود هنگام افزایش </a:t>
            </a:r>
            <a:r>
              <a:rPr lang="en-US" sz="3200" dirty="0">
                <a:cs typeface="B Nazanin" panose="00000400000000000000" pitchFamily="2" charset="-78"/>
              </a:rPr>
              <a:t>ICP </a:t>
            </a:r>
            <a:r>
              <a:rPr lang="fa-IR" sz="3200" dirty="0">
                <a:cs typeface="B Nazanin" panose="00000400000000000000" pitchFamily="2" charset="-78"/>
              </a:rPr>
              <a:t> قبل از فتق مغزی حیاتی است.</a:t>
            </a:r>
          </a:p>
          <a:p>
            <a:pPr marL="0" indent="0" algn="r" rtl="1">
              <a:buNone/>
            </a:pPr>
            <a:r>
              <a:rPr lang="fa-IR" sz="3200" b="1" dirty="0">
                <a:solidFill>
                  <a:srgbClr val="FF0000"/>
                </a:solidFill>
                <a:cs typeface="B Nazanin" panose="00000400000000000000" pitchFamily="2" charset="-78"/>
              </a:rPr>
              <a:t>ارزیابی مکرر سطح هوشیاری یک امر کلیدی می باشد.</a:t>
            </a:r>
          </a:p>
          <a:p>
            <a:pPr marL="0" indent="0" algn="r" rtl="1">
              <a:buNone/>
            </a:pPr>
            <a:r>
              <a:rPr lang="fa-IR" sz="3200" dirty="0">
                <a:cs typeface="B Nazanin" panose="00000400000000000000" pitchFamily="2" charset="-78"/>
              </a:rPr>
              <a:t>کاهش سطح هوشیاری </a:t>
            </a:r>
            <a:r>
              <a:rPr lang="en-US" sz="3200" dirty="0">
                <a:cs typeface="B Nazanin" panose="00000400000000000000" pitchFamily="2" charset="-78"/>
              </a:rPr>
              <a:t> </a:t>
            </a:r>
            <a:r>
              <a:rPr lang="fa-IR" sz="3200" b="1" dirty="0">
                <a:solidFill>
                  <a:srgbClr val="FF0000"/>
                </a:solidFill>
                <a:cs typeface="B Nazanin" panose="00000400000000000000" pitchFamily="2" charset="-78"/>
              </a:rPr>
              <a:t>اولین و بهترین شاخص </a:t>
            </a:r>
            <a:r>
              <a:rPr lang="fa-IR" sz="3200" dirty="0">
                <a:cs typeface="B Nazanin" panose="00000400000000000000" pitchFamily="2" charset="-78"/>
              </a:rPr>
              <a:t>افزایش </a:t>
            </a:r>
            <a:r>
              <a:rPr lang="en-US" sz="3200" dirty="0">
                <a:cs typeface="B Nazanin" panose="00000400000000000000" pitchFamily="2" charset="-78"/>
              </a:rPr>
              <a:t>ICP </a:t>
            </a:r>
            <a:r>
              <a:rPr lang="fa-IR" sz="3200" dirty="0">
                <a:cs typeface="B Nazanin" panose="00000400000000000000" pitchFamily="2" charset="-78"/>
              </a:rPr>
              <a:t>است.</a:t>
            </a:r>
          </a:p>
          <a:p>
            <a:pPr marL="0" indent="0" algn="r" rtl="1">
              <a:buNone/>
            </a:pPr>
            <a:r>
              <a:rPr lang="fa-IR" sz="3200" dirty="0">
                <a:cs typeface="B Nazanin" panose="00000400000000000000" pitchFamily="2" charset="-78"/>
              </a:rPr>
              <a:t>روش های ارزیابی</a:t>
            </a:r>
          </a:p>
          <a:p>
            <a:pPr algn="r" rtl="1"/>
            <a:r>
              <a:rPr lang="en-US" sz="3200" dirty="0">
                <a:cs typeface="B Nazanin" panose="00000400000000000000" pitchFamily="2" charset="-78"/>
              </a:rPr>
              <a:t>AVPU</a:t>
            </a:r>
          </a:p>
          <a:p>
            <a:pPr algn="r" rtl="1"/>
            <a:r>
              <a:rPr lang="en-US" sz="3200" dirty="0">
                <a:cs typeface="B Nazanin" panose="00000400000000000000" pitchFamily="2" charset="-78"/>
              </a:rPr>
              <a:t>GCS</a:t>
            </a:r>
          </a:p>
        </p:txBody>
      </p:sp>
    </p:spTree>
    <p:extLst>
      <p:ext uri="{BB962C8B-B14F-4D97-AF65-F5344CB8AC3E}">
        <p14:creationId xmlns:p14="http://schemas.microsoft.com/office/powerpoint/2010/main" val="2101564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1006" y="368645"/>
            <a:ext cx="9448800" cy="1325563"/>
          </a:xfrm>
        </p:spPr>
        <p:txBody>
          <a:bodyPr>
            <a:normAutofit/>
          </a:bodyPr>
          <a:lstStyle/>
          <a:p>
            <a:pPr algn="ctr" rtl="1"/>
            <a:r>
              <a:rPr lang="fa-IR" dirty="0">
                <a:solidFill>
                  <a:srgbClr val="FF0000"/>
                </a:solidFill>
                <a:cs typeface="B Titr" panose="00000700000000000000" pitchFamily="2" charset="-78"/>
              </a:rPr>
              <a:t> افزایش فشار داخل جمجمه و هرنیاسون مغزی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81200" y="2206831"/>
            <a:ext cx="4267200" cy="4525963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fa-I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علائم بالینی:</a:t>
            </a:r>
          </a:p>
          <a:p>
            <a:pPr algn="r" rtl="1"/>
            <a:r>
              <a:rPr lang="fa-IR" sz="2400" dirty="0">
                <a:cs typeface="B Nazanin" panose="00000400000000000000" pitchFamily="2" charset="-78"/>
              </a:rPr>
              <a:t>پدیده کوشینگ </a:t>
            </a:r>
          </a:p>
          <a:p>
            <a:pPr algn="r" rtl="1"/>
            <a:r>
              <a:rPr lang="fa-IR" sz="2400" dirty="0">
                <a:cs typeface="B Nazanin" panose="00000400000000000000" pitchFamily="2" charset="-78"/>
              </a:rPr>
              <a:t>برادی کاردی</a:t>
            </a:r>
          </a:p>
          <a:p>
            <a:pPr algn="r" rtl="1"/>
            <a:r>
              <a:rPr lang="fa-IR" sz="2400" dirty="0">
                <a:cs typeface="B Nazanin" panose="00000400000000000000" pitchFamily="2" charset="-78"/>
              </a:rPr>
              <a:t>افزایش فشار خون</a:t>
            </a:r>
          </a:p>
          <a:p>
            <a:pPr algn="r" rtl="1"/>
            <a:r>
              <a:rPr lang="fa-IR" sz="2400" dirty="0">
                <a:cs typeface="B Nazanin" panose="00000400000000000000" pitchFamily="2" charset="-78"/>
              </a:rPr>
              <a:t>تغییرات در الگوهای تنفسی(مثلا شین-استوکس)</a:t>
            </a:r>
          </a:p>
          <a:p>
            <a:pPr marL="0" indent="0" algn="r" rtl="1">
              <a:buNone/>
            </a:pPr>
            <a:r>
              <a:rPr lang="fa-IR" sz="2400" dirty="0">
                <a:cs typeface="B Nazanin" panose="00000400000000000000" pitchFamily="2" charset="-78"/>
              </a:rPr>
              <a:t>پوزیشن های غیرطبیعی:</a:t>
            </a:r>
          </a:p>
          <a:p>
            <a:pPr algn="r" rtl="1"/>
            <a:r>
              <a:rPr lang="fa-IR" sz="2400" dirty="0">
                <a:cs typeface="B Nazanin" panose="00000400000000000000" pitchFamily="2" charset="-78"/>
              </a:rPr>
              <a:t>دکورتیکه</a:t>
            </a:r>
          </a:p>
          <a:p>
            <a:pPr algn="r" rtl="1"/>
            <a:r>
              <a:rPr lang="fa-IR" sz="2400" dirty="0">
                <a:cs typeface="B Nazanin" panose="00000400000000000000" pitchFamily="2" charset="-78"/>
              </a:rPr>
              <a:t>دسربره</a:t>
            </a:r>
            <a:endParaRPr lang="en-US" sz="2400" dirty="0">
              <a:cs typeface="B Nazanin" panose="00000400000000000000" pitchFamily="2" charset="-78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70904" y="2227870"/>
            <a:ext cx="3739896" cy="4108824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fa-I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علائم هشدار دهنده افزایش </a:t>
            </a:r>
            <a:r>
              <a:rPr 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ICP</a:t>
            </a:r>
            <a:r>
              <a:rPr lang="fa-I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:</a:t>
            </a:r>
            <a:endParaRPr lang="en-US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Nazanin" panose="00000400000000000000" pitchFamily="2" charset="-78"/>
            </a:endParaRPr>
          </a:p>
          <a:p>
            <a:pPr lvl="0" algn="r" rtl="1"/>
            <a:r>
              <a:rPr lang="fa-IR" sz="2400" dirty="0">
                <a:solidFill>
                  <a:prstClr val="black"/>
                </a:solidFill>
                <a:cs typeface="B Nazanin" panose="00000400000000000000" pitchFamily="2" charset="-78"/>
              </a:rPr>
              <a:t>کاهش نمره </a:t>
            </a:r>
            <a:r>
              <a:rPr lang="en-US" sz="2400" dirty="0">
                <a:solidFill>
                  <a:prstClr val="black"/>
                </a:solidFill>
                <a:cs typeface="B Nazanin" panose="00000400000000000000" pitchFamily="2" charset="-78"/>
              </a:rPr>
              <a:t>GCS</a:t>
            </a:r>
            <a:r>
              <a:rPr lang="fa-IR" sz="2400" dirty="0">
                <a:solidFill>
                  <a:prstClr val="black"/>
                </a:solidFill>
                <a:cs typeface="B Nazanin" panose="00000400000000000000" pitchFamily="2" charset="-78"/>
              </a:rPr>
              <a:t> بیش از۲ نمره</a:t>
            </a:r>
          </a:p>
          <a:p>
            <a:pPr lvl="0" algn="r" rtl="1"/>
            <a:r>
              <a:rPr lang="fa-IR" sz="2400" dirty="0">
                <a:solidFill>
                  <a:prstClr val="black"/>
                </a:solidFill>
                <a:cs typeface="B Nazanin" panose="00000400000000000000" pitchFamily="2" charset="-78"/>
              </a:rPr>
              <a:t>واکنش کندیا عدم واکنش مردمک ها</a:t>
            </a:r>
            <a:endParaRPr lang="en-US" sz="2400" dirty="0">
              <a:solidFill>
                <a:prstClr val="black"/>
              </a:solidFill>
              <a:cs typeface="B Nazanin" panose="00000400000000000000" pitchFamily="2" charset="-78"/>
            </a:endParaRPr>
          </a:p>
          <a:p>
            <a:pPr lvl="0" algn="r" rtl="1"/>
            <a:r>
              <a:rPr lang="fa-IR" sz="2400" dirty="0">
                <a:solidFill>
                  <a:prstClr val="black"/>
                </a:solidFill>
                <a:cs typeface="B Nazanin" panose="00000400000000000000" pitchFamily="2" charset="-78"/>
              </a:rPr>
              <a:t>همی پلژی یا همی پارزی</a:t>
            </a:r>
          </a:p>
          <a:p>
            <a:pPr lvl="0" algn="r" rtl="1"/>
            <a:r>
              <a:rPr lang="fa-IR" sz="2400" dirty="0">
                <a:solidFill>
                  <a:prstClr val="black"/>
                </a:solidFill>
                <a:cs typeface="B Nazanin" panose="00000400000000000000" pitchFamily="2" charset="-78"/>
              </a:rPr>
              <a:t>پدیده کوشینگ(برادی کاردی-افزایش فشارخون و تغییر الگوی تنفس)</a:t>
            </a:r>
            <a:endParaRPr lang="en-US" sz="2400" dirty="0">
              <a:solidFill>
                <a:prstClr val="black"/>
              </a:solidFill>
              <a:cs typeface="B Nazanin" panose="00000400000000000000" pitchFamily="2" charset="-78"/>
            </a:endParaRP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18057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01000" y="1066800"/>
            <a:ext cx="3048000" cy="1066800"/>
          </a:xfrm>
        </p:spPr>
        <p:txBody>
          <a:bodyPr>
            <a:normAutofit fontScale="90000"/>
          </a:bodyPr>
          <a:lstStyle/>
          <a:p>
            <a:r>
              <a:rPr lang="fa-IR" dirty="0">
                <a:solidFill>
                  <a:srgbClr val="FF0000"/>
                </a:solidFill>
                <a:cs typeface="B Titr" panose="00000700000000000000" pitchFamily="2" charset="-78"/>
              </a:rPr>
              <a:t>مداخلات لازم :</a:t>
            </a:r>
            <a:endParaRPr lang="en-US" dirty="0">
              <a:solidFill>
                <a:srgbClr val="FF0000"/>
              </a:solidFill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62416" y="2133600"/>
            <a:ext cx="7886700" cy="4351338"/>
          </a:xfrm>
        </p:spPr>
        <p:txBody>
          <a:bodyPr>
            <a:noAutofit/>
          </a:bodyPr>
          <a:lstStyle/>
          <a:p>
            <a:pPr marL="0" indent="0" algn="r" rtl="1">
              <a:buNone/>
            </a:pPr>
            <a:endParaRPr lang="fa-IR" sz="3200" dirty="0">
              <a:cs typeface="B Nazani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sz="3200" dirty="0">
                <a:cs typeface="B Nazanin" panose="00000400000000000000" pitchFamily="2" charset="-78"/>
              </a:rPr>
              <a:t>در صورت بروز علائم هرنیاسیون روش های درمانی زیر در نظر قرار گیرد:</a:t>
            </a:r>
          </a:p>
          <a:p>
            <a:pPr marL="0" indent="0" algn="r" rtl="1">
              <a:buNone/>
            </a:pPr>
            <a:r>
              <a:rPr lang="fa-IR" sz="3200" dirty="0">
                <a:cs typeface="B Nazanin" panose="00000400000000000000" pitchFamily="2" charset="-78"/>
              </a:rPr>
              <a:t>هیپرونتیلاسیون </a:t>
            </a:r>
            <a:r>
              <a:rPr lang="fa-IR" sz="3200" dirty="0">
                <a:solidFill>
                  <a:srgbClr val="FF0000"/>
                </a:solidFill>
                <a:cs typeface="B Nazanin" panose="00000400000000000000" pitchFamily="2" charset="-78"/>
              </a:rPr>
              <a:t>کنترل شده </a:t>
            </a:r>
          </a:p>
          <a:p>
            <a:pPr lvl="1" algn="r" rtl="1"/>
            <a:r>
              <a:rPr lang="fa-IR" sz="2900" dirty="0">
                <a:cs typeface="B Nazanin" panose="00000400000000000000" pitchFamily="2" charset="-78"/>
              </a:rPr>
              <a:t>بزرگسالان 20 تنفس در دقیقه </a:t>
            </a:r>
          </a:p>
          <a:p>
            <a:pPr lvl="1" algn="r" rtl="1"/>
            <a:r>
              <a:rPr lang="fa-IR" sz="2900" dirty="0">
                <a:cs typeface="B Nazanin" panose="00000400000000000000" pitchFamily="2" charset="-78"/>
              </a:rPr>
              <a:t>کودکان 30 تنفس در دقیقه </a:t>
            </a:r>
          </a:p>
          <a:p>
            <a:pPr lvl="1" algn="r" rtl="1"/>
            <a:r>
              <a:rPr lang="fa-IR" sz="2900" dirty="0">
                <a:cs typeface="B Nazanin" panose="00000400000000000000" pitchFamily="2" charset="-78"/>
              </a:rPr>
              <a:t>شیرخواران 35 تنفس در دقیقه</a:t>
            </a:r>
          </a:p>
          <a:p>
            <a:pPr marL="0" indent="0" algn="r" rtl="1">
              <a:buNone/>
            </a:pPr>
            <a:endParaRPr lang="en-US" sz="320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46958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3124200"/>
            <a:ext cx="4191000" cy="1401762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pPr algn="ctr" rtl="1"/>
            <a:r>
              <a:rPr lang="fa-IR" dirty="0">
                <a:cs typeface="B Titr" panose="00000700000000000000" pitchFamily="2" charset="-78"/>
              </a:rPr>
              <a:t/>
            </a:r>
            <a:br>
              <a:rPr lang="fa-IR" dirty="0">
                <a:cs typeface="B Titr" panose="00000700000000000000" pitchFamily="2" charset="-78"/>
              </a:rPr>
            </a:br>
            <a:r>
              <a:rPr lang="fa-IR" dirty="0">
                <a:cs typeface="B Titr" panose="00000700000000000000" pitchFamily="2" charset="-78"/>
              </a:rPr>
              <a:t>در صدمات مغزی </a:t>
            </a:r>
            <a:r>
              <a:rPr lang="fa-IR" dirty="0">
                <a:solidFill>
                  <a:srgbClr val="FFFF00"/>
                </a:solidFill>
                <a:cs typeface="B Titr" panose="00000700000000000000" pitchFamily="2" charset="-78"/>
              </a:rPr>
              <a:t>نخاعی</a:t>
            </a:r>
            <a:endParaRPr lang="en-US" dirty="0">
              <a:solidFill>
                <a:srgbClr val="FFFF00"/>
              </a:solidFill>
              <a:cs typeface="B Titr" panose="00000700000000000000" pitchFamily="2" charset="-7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495800" y="1371600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a-IR" sz="4800" dirty="0">
                <a:solidFill>
                  <a:schemeClr val="accent1"/>
                </a:solidFill>
                <a:cs typeface="B Titr" panose="00000700000000000000" pitchFamily="2" charset="-78"/>
              </a:rPr>
              <a:t>ناتوانی و معلولیت</a:t>
            </a:r>
            <a:br>
              <a:rPr lang="fa-IR" sz="4800" dirty="0">
                <a:solidFill>
                  <a:schemeClr val="accent1"/>
                </a:solidFill>
                <a:cs typeface="B Titr" panose="00000700000000000000" pitchFamily="2" charset="-78"/>
              </a:rPr>
            </a:br>
            <a:r>
              <a:rPr lang="en-US" sz="4800" b="1" dirty="0">
                <a:solidFill>
                  <a:schemeClr val="accent1"/>
                </a:solidFill>
                <a:cs typeface="B Titr" panose="00000700000000000000" pitchFamily="2" charset="-78"/>
              </a:rPr>
              <a:t>Disability</a:t>
            </a:r>
            <a:endParaRPr lang="en-US" sz="4800" dirty="0">
              <a:solidFill>
                <a:schemeClr val="accent1"/>
              </a:solidFill>
            </a:endParaRPr>
          </a:p>
        </p:txBody>
      </p:sp>
      <p:sp>
        <p:nvSpPr>
          <p:cNvPr id="5" name="TextBox 2"/>
          <p:cNvSpPr txBox="1"/>
          <p:nvPr/>
        </p:nvSpPr>
        <p:spPr>
          <a:xfrm>
            <a:off x="5861516" y="4875715"/>
            <a:ext cx="1840568" cy="584775"/>
          </a:xfrm>
          <a:prstGeom prst="rect">
            <a:avLst/>
          </a:prstGeom>
          <a:solidFill>
            <a:srgbClr val="2F76B7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>
                <a:cs typeface="B Titr" panose="00000700000000000000" pitchFamily="2" charset="-78"/>
              </a:rPr>
              <a:t>A-</a:t>
            </a:r>
            <a:r>
              <a:rPr lang="en-US" sz="3200" b="1" dirty="0"/>
              <a:t>B-C-</a:t>
            </a:r>
            <a:r>
              <a:rPr lang="en-US" sz="3200" b="1" dirty="0">
                <a:solidFill>
                  <a:srgbClr val="FFFF00"/>
                </a:solidFill>
              </a:rPr>
              <a:t>D</a:t>
            </a:r>
            <a:r>
              <a:rPr lang="en-US" sz="3200" b="1" dirty="0"/>
              <a:t>-E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0068B719-7248-E149-97F4-8F233FFDB2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612" y="5003832"/>
            <a:ext cx="1820388" cy="1687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953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1858" y="418071"/>
            <a:ext cx="7886700" cy="1325563"/>
          </a:xfrm>
        </p:spPr>
        <p:txBody>
          <a:bodyPr/>
          <a:lstStyle/>
          <a:p>
            <a:pPr algn="ctr"/>
            <a:r>
              <a:rPr lang="fa-IR" dirty="0">
                <a:solidFill>
                  <a:schemeClr val="accent1"/>
                </a:solidFill>
                <a:cs typeface="B Titr" panose="00000700000000000000" pitchFamily="2" charset="-78"/>
              </a:rPr>
              <a:t>صدمه به ستون فقرات</a:t>
            </a:r>
            <a:endParaRPr lang="en-US" dirty="0">
              <a:solidFill>
                <a:schemeClr val="accent1"/>
              </a:solidFill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4562" y="2115669"/>
            <a:ext cx="7886700" cy="4351338"/>
          </a:xfrm>
        </p:spPr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fa-IR" sz="2400" b="1" dirty="0">
                <a:cs typeface="B Nazanin" panose="00000400000000000000" pitchFamily="2" charset="-78"/>
              </a:rPr>
              <a:t>صدمه به ستون فقرات بیشتر در سنین 16 تا 35 سال شایع می باشد.</a:t>
            </a:r>
          </a:p>
          <a:p>
            <a:pPr marL="0" indent="0" algn="r" rtl="1">
              <a:buNone/>
            </a:pPr>
            <a:r>
              <a:rPr lang="fa-IR" sz="2400" b="1" dirty="0">
                <a:cs typeface="B Nazanin" panose="00000400000000000000" pitchFamily="2" charset="-78"/>
              </a:rPr>
              <a:t>80٪ موارد در مردان رخ می دهد.</a:t>
            </a:r>
          </a:p>
          <a:p>
            <a:pPr algn="r" rtl="1"/>
            <a:r>
              <a:rPr lang="fa-IR" sz="2400" b="1" dirty="0">
                <a:cs typeface="B Nazanin" panose="00000400000000000000" pitchFamily="2" charset="-78"/>
              </a:rPr>
              <a:t>علل عبارتند از:</a:t>
            </a:r>
          </a:p>
          <a:p>
            <a:pPr algn="r" rtl="1"/>
            <a:r>
              <a:rPr lang="fa-I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تصادفات 48درصد</a:t>
            </a:r>
          </a:p>
          <a:p>
            <a:pPr algn="r" rtl="1"/>
            <a:r>
              <a:rPr lang="fa-IR" sz="2400" b="1" dirty="0">
                <a:cs typeface="B Nazanin" panose="00000400000000000000" pitchFamily="2" charset="-78"/>
              </a:rPr>
              <a:t>سقوط 21 درصد</a:t>
            </a:r>
          </a:p>
          <a:p>
            <a:pPr algn="r" rtl="1"/>
            <a:r>
              <a:rPr lang="fa-IR" sz="2400" b="1" dirty="0">
                <a:cs typeface="B Nazanin" panose="00000400000000000000" pitchFamily="2" charset="-78"/>
              </a:rPr>
              <a:t>صدمات نافذ 15درصد</a:t>
            </a:r>
          </a:p>
          <a:p>
            <a:pPr algn="r" rtl="1"/>
            <a:r>
              <a:rPr lang="fa-IR" sz="2400" b="1" dirty="0">
                <a:cs typeface="B Nazanin" panose="00000400000000000000" pitchFamily="2" charset="-78"/>
              </a:rPr>
              <a:t>آسیب های ورزشی 14درصد</a:t>
            </a:r>
          </a:p>
          <a:p>
            <a:pPr algn="r" rtl="1"/>
            <a:r>
              <a:rPr lang="fa-IR" sz="2400" b="1" dirty="0">
                <a:cs typeface="B Nazanin" panose="00000400000000000000" pitchFamily="2" charset="-78"/>
              </a:rPr>
              <a:t>دیگر موارد 2درصد</a:t>
            </a:r>
          </a:p>
          <a:p>
            <a:pPr marL="0" indent="0" algn="r" rtl="1">
              <a:buNone/>
            </a:pPr>
            <a:r>
              <a:rPr lang="fa-IR" sz="2400" b="1" dirty="0">
                <a:cs typeface="B Nazanin" panose="00000400000000000000" pitchFamily="2" charset="-78"/>
              </a:rPr>
              <a:t>***ارزیابی نامناسب و مدیریت می تواند منجر به </a:t>
            </a:r>
            <a:r>
              <a:rPr lang="fa-I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فلج دائمی </a:t>
            </a:r>
            <a:r>
              <a:rPr lang="fa-IR" sz="2400" b="1" dirty="0">
                <a:cs typeface="B Nazanin" panose="00000400000000000000" pitchFamily="2" charset="-78"/>
              </a:rPr>
              <a:t>شود.</a:t>
            </a:r>
            <a:endParaRPr lang="en-US" sz="2400" b="1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00995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9968" y="152400"/>
            <a:ext cx="7704667" cy="1447800"/>
          </a:xfrm>
        </p:spPr>
        <p:txBody>
          <a:bodyPr>
            <a:normAutofit/>
          </a:bodyPr>
          <a:lstStyle/>
          <a:p>
            <a:pPr algn="ctr"/>
            <a:r>
              <a:rPr lang="fa-IR" sz="2800" dirty="0">
                <a:solidFill>
                  <a:schemeClr val="accent1"/>
                </a:solidFill>
                <a:cs typeface="B Titr" panose="00000700000000000000" pitchFamily="2" charset="-78"/>
              </a:rPr>
              <a:t>آناتومی ستون فقرات</a:t>
            </a:r>
            <a:endParaRPr lang="en-US" sz="2800" dirty="0">
              <a:solidFill>
                <a:schemeClr val="accent1"/>
              </a:solidFill>
              <a:cs typeface="B Titr" panose="00000700000000000000" pitchFamily="2" charset="-78"/>
            </a:endParaRPr>
          </a:p>
        </p:txBody>
      </p:sp>
      <p:pic>
        <p:nvPicPr>
          <p:cNvPr id="1028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565" y="2057400"/>
            <a:ext cx="2209800" cy="37136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808" y="1600200"/>
            <a:ext cx="7665166" cy="4786184"/>
          </a:xfrm>
        </p:spPr>
        <p:txBody>
          <a:bodyPr>
            <a:noAutofit/>
          </a:bodyPr>
          <a:lstStyle/>
          <a:p>
            <a:pPr lvl="0" algn="r" rtl="1"/>
            <a:r>
              <a:rPr lang="fa-IR" sz="2400" dirty="0">
                <a:solidFill>
                  <a:prstClr val="black"/>
                </a:solidFill>
                <a:latin typeface="Tahoma"/>
                <a:cs typeface="B Mitra" panose="00000400000000000000" pitchFamily="2" charset="-78"/>
              </a:rPr>
              <a:t>ستون </a:t>
            </a:r>
            <a:r>
              <a:rPr lang="fa-IR" sz="2400" dirty="0" smtClean="0">
                <a:solidFill>
                  <a:prstClr val="black"/>
                </a:solidFill>
                <a:latin typeface="Tahoma"/>
                <a:cs typeface="B Mitra" panose="00000400000000000000" pitchFamily="2" charset="-78"/>
              </a:rPr>
              <a:t>مهره‌: شروع از </a:t>
            </a:r>
            <a:r>
              <a:rPr lang="fa-IR" sz="2400" dirty="0">
                <a:solidFill>
                  <a:prstClr val="black"/>
                </a:solidFill>
                <a:latin typeface="Tahoma"/>
                <a:cs typeface="B Mitra" panose="00000400000000000000" pitchFamily="2" charset="-78"/>
              </a:rPr>
              <a:t>قاعده </a:t>
            </a:r>
            <a:r>
              <a:rPr lang="fa-IR" sz="2400" dirty="0" smtClean="0">
                <a:solidFill>
                  <a:prstClr val="black"/>
                </a:solidFill>
                <a:latin typeface="Tahoma"/>
                <a:cs typeface="B Mitra" panose="00000400000000000000" pitchFamily="2" charset="-78"/>
              </a:rPr>
              <a:t>جمجمه</a:t>
            </a:r>
            <a:r>
              <a:rPr lang="fa-IR" sz="2400" dirty="0">
                <a:solidFill>
                  <a:prstClr val="black"/>
                </a:solidFill>
                <a:latin typeface="Tahoma"/>
                <a:cs typeface="B Mitra" panose="00000400000000000000" pitchFamily="2" charset="-78"/>
              </a:rPr>
              <a:t>-</a:t>
            </a:r>
            <a:r>
              <a:rPr lang="fa-IR" sz="2400" dirty="0" smtClean="0">
                <a:solidFill>
                  <a:prstClr val="black"/>
                </a:solidFill>
                <a:latin typeface="Tahoma"/>
                <a:cs typeface="B Mitra" panose="00000400000000000000" pitchFamily="2" charset="-78"/>
              </a:rPr>
              <a:t>در </a:t>
            </a:r>
            <a:r>
              <a:rPr lang="fa-IR" sz="2400" dirty="0">
                <a:solidFill>
                  <a:prstClr val="black"/>
                </a:solidFill>
                <a:latin typeface="Tahoma"/>
                <a:cs typeface="B Mitra" panose="00000400000000000000" pitchFamily="2" charset="-78"/>
              </a:rPr>
              <a:t>تمامی طول گردن و طول تنه </a:t>
            </a:r>
            <a:r>
              <a:rPr lang="fa-IR" sz="2400" dirty="0" smtClean="0">
                <a:solidFill>
                  <a:prstClr val="black"/>
                </a:solidFill>
                <a:latin typeface="Tahoma"/>
                <a:cs typeface="B Mitra" panose="00000400000000000000" pitchFamily="2" charset="-78"/>
              </a:rPr>
              <a:t>ادامه</a:t>
            </a:r>
          </a:p>
          <a:p>
            <a:pPr lvl="0" algn="r" rtl="1"/>
            <a:r>
              <a:rPr lang="fa-IR" sz="2400" dirty="0" smtClean="0">
                <a:solidFill>
                  <a:prstClr val="black"/>
                </a:solidFill>
                <a:latin typeface="Tahoma"/>
                <a:cs typeface="B Mitra" panose="00000400000000000000" pitchFamily="2" charset="-78"/>
              </a:rPr>
              <a:t>در </a:t>
            </a:r>
            <a:r>
              <a:rPr lang="fa-IR" sz="2400" dirty="0">
                <a:solidFill>
                  <a:prstClr val="black"/>
                </a:solidFill>
                <a:latin typeface="Tahoma"/>
                <a:cs typeface="B Mitra" panose="00000400000000000000" pitchFamily="2" charset="-78"/>
              </a:rPr>
              <a:t>کودکان </a:t>
            </a:r>
            <a:r>
              <a:rPr lang="fa-IR" sz="2400" dirty="0" smtClean="0">
                <a:solidFill>
                  <a:prstClr val="black"/>
                </a:solidFill>
                <a:latin typeface="Tahoma"/>
                <a:cs typeface="B Mitra" panose="00000400000000000000" pitchFamily="2" charset="-78"/>
              </a:rPr>
              <a:t>تعداد </a:t>
            </a:r>
            <a:r>
              <a:rPr lang="fa-IR" sz="2400" dirty="0">
                <a:solidFill>
                  <a:prstClr val="black"/>
                </a:solidFill>
                <a:latin typeface="Tahoma"/>
                <a:cs typeface="B Mitra" panose="00000400000000000000" pitchFamily="2" charset="-78"/>
              </a:rPr>
              <a:t>۳۳ </a:t>
            </a:r>
            <a:r>
              <a:rPr lang="fa-IR" sz="2400" dirty="0" smtClean="0">
                <a:solidFill>
                  <a:prstClr val="black"/>
                </a:solidFill>
                <a:latin typeface="Tahoma"/>
                <a:cs typeface="B Mitra" panose="00000400000000000000" pitchFamily="2" charset="-78"/>
              </a:rPr>
              <a:t>عدد</a:t>
            </a:r>
          </a:p>
          <a:p>
            <a:pPr lvl="0" algn="r" rtl="1"/>
            <a:r>
              <a:rPr lang="fa-IR" sz="2400" dirty="0" smtClean="0">
                <a:solidFill>
                  <a:prstClr val="black"/>
                </a:solidFill>
                <a:latin typeface="Tahoma"/>
                <a:cs typeface="B Mitra" panose="00000400000000000000" pitchFamily="2" charset="-78"/>
              </a:rPr>
              <a:t>در </a:t>
            </a:r>
            <a:r>
              <a:rPr lang="fa-IR" sz="2400" dirty="0">
                <a:solidFill>
                  <a:prstClr val="black"/>
                </a:solidFill>
                <a:latin typeface="Tahoma"/>
                <a:cs typeface="B Mitra" panose="00000400000000000000" pitchFamily="2" charset="-78"/>
              </a:rPr>
              <a:t>بالغین 5 تای ما قبل آخر بهم جوش خورده و استخوان خاجی </a:t>
            </a:r>
            <a:r>
              <a:rPr lang="fa-IR" sz="2400" dirty="0" smtClean="0">
                <a:solidFill>
                  <a:prstClr val="black"/>
                </a:solidFill>
                <a:latin typeface="Tahoma"/>
                <a:cs typeface="B Mitra" panose="00000400000000000000" pitchFamily="2" charset="-78"/>
              </a:rPr>
              <a:t>و ۴ </a:t>
            </a:r>
            <a:r>
              <a:rPr lang="fa-IR" sz="2400" dirty="0">
                <a:solidFill>
                  <a:prstClr val="black"/>
                </a:solidFill>
                <a:latin typeface="Tahoma"/>
                <a:cs typeface="B Mitra" panose="00000400000000000000" pitchFamily="2" charset="-78"/>
              </a:rPr>
              <a:t>مهره آخر نیز به‌هم جوش خورده، استخوان دنبالچه را به‌وجود می‌آورند؛ بنابراین، تعداد مهره‌ها در افراد بالغ به ۲۴ قطعه تقلیل می‌یابد.</a:t>
            </a:r>
            <a:endParaRPr lang="fa-IR" sz="2400" dirty="0">
              <a:solidFill>
                <a:prstClr val="black"/>
              </a:solidFill>
              <a:cs typeface="B Mitra" panose="00000400000000000000" pitchFamily="2" charset="-78"/>
            </a:endParaRPr>
          </a:p>
          <a:p>
            <a:pPr lvl="0" algn="r" rtl="1"/>
            <a:r>
              <a:rPr lang="fa-IR" sz="2400" dirty="0">
                <a:solidFill>
                  <a:prstClr val="black"/>
                </a:solidFill>
                <a:cs typeface="B Mitra" panose="00000400000000000000" pitchFamily="2" charset="-78"/>
              </a:rPr>
              <a:t>گردنی (7 مهره)</a:t>
            </a:r>
          </a:p>
          <a:p>
            <a:pPr lvl="0" algn="r" rtl="1"/>
            <a:r>
              <a:rPr lang="fa-IR" sz="2400" dirty="0">
                <a:solidFill>
                  <a:prstClr val="black"/>
                </a:solidFill>
                <a:cs typeface="B Mitra" panose="00000400000000000000" pitchFamily="2" charset="-78"/>
              </a:rPr>
              <a:t>قفسه سینه (12 مهره)</a:t>
            </a:r>
          </a:p>
          <a:p>
            <a:pPr lvl="0" algn="r" rtl="1"/>
            <a:r>
              <a:rPr lang="fa-IR" sz="2400" dirty="0">
                <a:solidFill>
                  <a:prstClr val="black"/>
                </a:solidFill>
                <a:cs typeface="B Mitra" panose="00000400000000000000" pitchFamily="2" charset="-78"/>
              </a:rPr>
              <a:t>کمری (5 مهره)</a:t>
            </a:r>
          </a:p>
          <a:p>
            <a:pPr lvl="0" algn="r" rtl="1"/>
            <a:r>
              <a:rPr lang="fa-IR" sz="2400" dirty="0">
                <a:solidFill>
                  <a:prstClr val="black"/>
                </a:solidFill>
                <a:cs typeface="B Mitra" panose="00000400000000000000" pitchFamily="2" charset="-78"/>
              </a:rPr>
              <a:t> خاجی (5 مهره به هم چسبیده)</a:t>
            </a:r>
          </a:p>
          <a:p>
            <a:pPr lvl="0" algn="r" rtl="1"/>
            <a:r>
              <a:rPr lang="fa-IR" sz="2400" dirty="0">
                <a:solidFill>
                  <a:prstClr val="black"/>
                </a:solidFill>
                <a:cs typeface="B Mitra" panose="00000400000000000000" pitchFamily="2" charset="-78"/>
              </a:rPr>
              <a:t>دنبالچه (4 مهره به هم چسبیده)</a:t>
            </a:r>
            <a:endParaRPr lang="en-US" sz="2400" dirty="0">
              <a:solidFill>
                <a:prstClr val="black"/>
              </a:solidFill>
              <a:cs typeface="B Mitra" panose="00000400000000000000" pitchFamily="2" charset="-78"/>
            </a:endParaRPr>
          </a:p>
          <a:p>
            <a:pPr algn="r"/>
            <a:endParaRPr lang="en-US" sz="2400" dirty="0">
              <a:cs typeface="B Mitra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93171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1475" y="275969"/>
            <a:ext cx="7886700" cy="1325563"/>
          </a:xfrm>
        </p:spPr>
        <p:txBody>
          <a:bodyPr/>
          <a:lstStyle/>
          <a:p>
            <a:pPr algn="ctr"/>
            <a:r>
              <a:rPr lang="fa-IR" dirty="0">
                <a:solidFill>
                  <a:schemeClr val="accent1"/>
                </a:solidFill>
                <a:cs typeface="B Titr" panose="00000700000000000000" pitchFamily="2" charset="-78"/>
              </a:rPr>
              <a:t>آناتومی نخاع</a:t>
            </a:r>
            <a:endParaRPr lang="en-US" dirty="0">
              <a:solidFill>
                <a:schemeClr val="accent1"/>
              </a:solidFill>
              <a:cs typeface="B Titr" panose="00000700000000000000" pitchFamily="2" charset="-78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6210" y="1970895"/>
            <a:ext cx="3740150" cy="370085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38345" y="1377779"/>
            <a:ext cx="5349552" cy="4525963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fa-IR" dirty="0">
                <a:solidFill>
                  <a:prstClr val="black"/>
                </a:solidFill>
                <a:cs typeface="B Nazanin" panose="00000400000000000000" pitchFamily="2" charset="-78"/>
              </a:rPr>
              <a:t>نخاع قسمتی از دستگاه عبی مرکزی است که در کانال نخاعی قراردارد</a:t>
            </a:r>
            <a:r>
              <a:rPr lang="fa-IR" dirty="0" smtClean="0">
                <a:solidFill>
                  <a:prstClr val="black"/>
                </a:solidFill>
                <a:cs typeface="B Nazanin" panose="00000400000000000000" pitchFamily="2" charset="-78"/>
              </a:rPr>
              <a:t>. علاوه </a:t>
            </a:r>
            <a:r>
              <a:rPr lang="fa-IR" dirty="0">
                <a:solidFill>
                  <a:prstClr val="black"/>
                </a:solidFill>
                <a:cs typeface="B Nazanin" panose="00000400000000000000" pitchFamily="2" charset="-78"/>
              </a:rPr>
              <a:t>بر نخاع، قسمتی از کانال نخاعی توسط مننژ،مایع مغزی نخاعی،یک لایه بافت چربی و رگ های خونی وجود دارند.</a:t>
            </a:r>
          </a:p>
          <a:p>
            <a:pPr marL="0" indent="0" algn="r" rtl="1">
              <a:buNone/>
            </a:pPr>
            <a:r>
              <a:rPr lang="fa-IR" dirty="0">
                <a:solidFill>
                  <a:prstClr val="black"/>
                </a:solidFill>
                <a:cs typeface="B Nazanin" panose="00000400000000000000" pitchFamily="2" charset="-78"/>
              </a:rPr>
              <a:t>به شکل مقطعی نخاع توجه کنید.</a:t>
            </a:r>
          </a:p>
          <a:p>
            <a:pPr marL="0" indent="0" algn="r" rtl="1">
              <a:buNone/>
            </a:pPr>
            <a:endParaRPr lang="en-US" dirty="0">
              <a:solidFill>
                <a:prstClr val="black"/>
              </a:solidFill>
              <a:cs typeface="B Nazanin" panose="00000400000000000000" pitchFamily="2" charset="-78"/>
            </a:endParaRPr>
          </a:p>
          <a:p>
            <a:pPr algn="r" rtl="1"/>
            <a:r>
              <a:rPr lang="fa-IR" dirty="0">
                <a:solidFill>
                  <a:prstClr val="black"/>
                </a:solidFill>
                <a:cs typeface="B Nazanin" panose="00000400000000000000" pitchFamily="2" charset="-78"/>
              </a:rPr>
              <a:t>طناب نخاعی در </a:t>
            </a:r>
            <a:r>
              <a:rPr lang="fa-IR" dirty="0" smtClean="0">
                <a:solidFill>
                  <a:prstClr val="black"/>
                </a:solidFill>
                <a:cs typeface="B Nazanin" panose="00000400000000000000" pitchFamily="2" charset="-78"/>
              </a:rPr>
              <a:t>امتداد مغز </a:t>
            </a:r>
            <a:r>
              <a:rPr lang="fa-IR" dirty="0">
                <a:solidFill>
                  <a:prstClr val="black"/>
                </a:solidFill>
                <a:cs typeface="B Nazanin" panose="00000400000000000000" pitchFamily="2" charset="-78"/>
              </a:rPr>
              <a:t>قرار گرفته و از ساقه مغز شروع شده و در مهره دوم کمری به پایان میرسد</a:t>
            </a:r>
            <a:endParaRPr lang="en-US" dirty="0">
              <a:solidFill>
                <a:prstClr val="black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54571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9870" y="409223"/>
            <a:ext cx="9469967" cy="1325563"/>
          </a:xfrm>
        </p:spPr>
        <p:txBody>
          <a:bodyPr/>
          <a:lstStyle/>
          <a:p>
            <a:r>
              <a:rPr lang="fa-IR" dirty="0">
                <a:solidFill>
                  <a:schemeClr val="accent1"/>
                </a:solidFill>
                <a:cs typeface="B Titr" panose="00000700000000000000" pitchFamily="2" charset="-78"/>
              </a:rPr>
              <a:t>مدیریت آسیب های سیستم عصبی مرکزی</a:t>
            </a:r>
            <a:endParaRPr lang="en-US" dirty="0">
              <a:solidFill>
                <a:schemeClr val="accent1"/>
              </a:solidFill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7054" y="2163764"/>
            <a:ext cx="10515600" cy="4351338"/>
          </a:xfrm>
        </p:spPr>
        <p:txBody>
          <a:bodyPr>
            <a:noAutofit/>
          </a:bodyPr>
          <a:lstStyle/>
          <a:p>
            <a:pPr algn="r" rtl="1"/>
            <a:r>
              <a:rPr lang="fa-IR" sz="3600" dirty="0">
                <a:cs typeface="B Nazanin" panose="00000400000000000000" pitchFamily="2" charset="-78"/>
              </a:rPr>
              <a:t>هدف کلی جلوگیری و یا تشخیص و درمان آسیب های ثانویه می باشد.</a:t>
            </a:r>
          </a:p>
          <a:p>
            <a:pPr algn="r" rtl="1"/>
            <a:r>
              <a:rPr lang="fa-IR" sz="3600" dirty="0">
                <a:cs typeface="B Nazanin" panose="00000400000000000000" pitchFamily="2" charset="-78"/>
              </a:rPr>
              <a:t>آسیب های اولیه را در اکثر موارد می توان تشخیص داد ولی تنها در بیمارستان درمان می شوند.</a:t>
            </a:r>
          </a:p>
          <a:p>
            <a:pPr algn="r" rtl="1"/>
            <a:endParaRPr lang="en-US" sz="360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82744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1368" y="937418"/>
            <a:ext cx="7886700" cy="1325563"/>
          </a:xfrm>
        </p:spPr>
        <p:txBody>
          <a:bodyPr/>
          <a:lstStyle/>
          <a:p>
            <a:pPr algn="ctr" rtl="1"/>
            <a:r>
              <a:rPr lang="fa-IR" dirty="0">
                <a:solidFill>
                  <a:schemeClr val="accent1"/>
                </a:solidFill>
                <a:cs typeface="B Titr" panose="00000700000000000000" pitchFamily="2" charset="-78"/>
              </a:rPr>
              <a:t>اعصاب نخاعی</a:t>
            </a:r>
            <a:endParaRPr lang="en-US" dirty="0">
              <a:solidFill>
                <a:schemeClr val="accent1"/>
              </a:solidFill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0" y="2895600"/>
            <a:ext cx="7886700" cy="4351338"/>
          </a:xfrm>
        </p:spPr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fa-IR" sz="4000" dirty="0">
                <a:cs typeface="B Nazanin" panose="00000400000000000000" pitchFamily="2" charset="-78"/>
              </a:rPr>
              <a:t>در نخاع اعصاب از هر مهره خارج می شوند و هر کدام مسئول حس </a:t>
            </a:r>
            <a:r>
              <a:rPr lang="fa-IR" sz="4000" dirty="0" smtClean="0">
                <a:cs typeface="B Nazanin" panose="00000400000000000000" pitchFamily="2" charset="-78"/>
              </a:rPr>
              <a:t>در مناطق </a:t>
            </a:r>
            <a:r>
              <a:rPr lang="fa-IR" sz="4000" dirty="0">
                <a:cs typeface="B Nazanin" panose="00000400000000000000" pitchFamily="2" charset="-78"/>
              </a:rPr>
              <a:t>خاصی از بدن هستند.</a:t>
            </a:r>
          </a:p>
          <a:p>
            <a:pPr marL="0" indent="0" algn="r" rtl="1">
              <a:buNone/>
            </a:pPr>
            <a:r>
              <a:rPr lang="fa-IR" sz="4000" dirty="0">
                <a:cs typeface="B Nazanin" panose="00000400000000000000" pitchFamily="2" charset="-78"/>
              </a:rPr>
              <a:t>آسیب هر کدام از این اعصاب باعث بی حسی در منطقه مخصوص می شود.</a:t>
            </a:r>
            <a:endParaRPr lang="en-US" sz="4000" dirty="0">
              <a:cs typeface="B Nazanin" panose="00000400000000000000" pitchFamily="2" charset="-78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8499828" y="937418"/>
            <a:ext cx="2800350" cy="609600"/>
          </a:xfrm>
          <a:prstGeom prst="rect">
            <a:avLst/>
          </a:prstGeom>
          <a:solidFill>
            <a:srgbClr val="0099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a-IR" dirty="0">
                <a:solidFill>
                  <a:schemeClr val="bg1"/>
                </a:solidFill>
                <a:cs typeface="B Titr" panose="00000700000000000000" pitchFamily="2" charset="-78"/>
              </a:rPr>
              <a:t>آسیب های ثانویه</a:t>
            </a:r>
            <a:endParaRPr lang="en-US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66821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7317</Words>
  <Application>Microsoft Office PowerPoint</Application>
  <PresentationFormat>Custom</PresentationFormat>
  <Paragraphs>986</Paragraphs>
  <Slides>138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138</vt:i4>
      </vt:variant>
    </vt:vector>
  </HeadingPairs>
  <TitlesOfParts>
    <vt:vector size="153" baseType="lpstr">
      <vt:lpstr>Arial</vt:lpstr>
      <vt:lpstr>Tahoma</vt:lpstr>
      <vt:lpstr>Wingdings</vt:lpstr>
      <vt:lpstr>Cambria Math</vt:lpstr>
      <vt:lpstr>B Mitra</vt:lpstr>
      <vt:lpstr>Times New Roman</vt:lpstr>
      <vt:lpstr>B Titr</vt:lpstr>
      <vt:lpstr>B Homa</vt:lpstr>
      <vt:lpstr>B Nazanin</vt:lpstr>
      <vt:lpstr>Courier New</vt:lpstr>
      <vt:lpstr>Symbol</vt:lpstr>
      <vt:lpstr>Calibri Light</vt:lpstr>
      <vt:lpstr>B Yagut</vt:lpstr>
      <vt:lpstr>Calibri</vt:lpstr>
      <vt:lpstr>Office Theme</vt:lpstr>
      <vt:lpstr>PowerPoint Presentation</vt:lpstr>
      <vt:lpstr>خونریزی و شوک</vt:lpstr>
      <vt:lpstr>متابولیسم(سوخت و ساز)</vt:lpstr>
      <vt:lpstr>سیستم گردش خون</vt:lpstr>
      <vt:lpstr>PowerPoint Presentation</vt:lpstr>
      <vt:lpstr>علل کاهش خونرسانی</vt:lpstr>
      <vt:lpstr>شوک</vt:lpstr>
      <vt:lpstr>تحمل هیپوکسی ارگان ها</vt:lpstr>
      <vt:lpstr>انواع شوک</vt:lpstr>
      <vt:lpstr>شوک هیپوولمیک</vt:lpstr>
      <vt:lpstr>شوک هیپوولمیک</vt:lpstr>
      <vt:lpstr>شوک توزیعی</vt:lpstr>
      <vt:lpstr>شوک کاردیوژنیک</vt:lpstr>
      <vt:lpstr>شوک بدون علت واضح</vt:lpstr>
      <vt:lpstr>خونریزی داخلی</vt:lpstr>
      <vt:lpstr>شکستگی ها</vt:lpstr>
      <vt:lpstr>شکستگی ها</vt:lpstr>
      <vt:lpstr>شکستگی ها</vt:lpstr>
      <vt:lpstr>ارزیابی بیمار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مکانیسم آسیب</vt:lpstr>
      <vt:lpstr>مکانیسم آسیب</vt:lpstr>
      <vt:lpstr>مکانیسم آسیب</vt:lpstr>
      <vt:lpstr>آسیب به ارگان های داخل شکم</vt:lpstr>
      <vt:lpstr>آسیب به ارگان های داخل شکم</vt:lpstr>
      <vt:lpstr>صدماتی که با شوک هموراژیک همراهند</vt:lpstr>
      <vt:lpstr>صدماتی که با شوک هموراژیک همراهند</vt:lpstr>
      <vt:lpstr>صدماتی که با شوک توزیعی همراهند</vt:lpstr>
      <vt:lpstr>صدماتی که با شوک کاردیوژنیک همراهند</vt:lpstr>
      <vt:lpstr>صدماتی که با شوک کاردیوژنیک همراهند</vt:lpstr>
      <vt:lpstr>پنوموتوراکس</vt:lpstr>
      <vt:lpstr>صدماتی که با شوک کاردیوژنیک همراهند</vt:lpstr>
      <vt:lpstr>صدماتی که با شوک کاردیوژنیک همراهند</vt:lpstr>
      <vt:lpstr>مدیریت شوک</vt:lpstr>
      <vt:lpstr>مدیریت شوک</vt:lpstr>
      <vt:lpstr>PowerPoint Presentation</vt:lpstr>
      <vt:lpstr>PowerPoint Presentation</vt:lpstr>
      <vt:lpstr>کنترل خونریزی خارجی</vt:lpstr>
      <vt:lpstr>PowerPoint Presentation</vt:lpstr>
      <vt:lpstr>PowerPoint Presentation</vt:lpstr>
      <vt:lpstr>PowerPoint Presentation</vt:lpstr>
      <vt:lpstr>مدیریت شوک</vt:lpstr>
      <vt:lpstr>مدیریت شوک</vt:lpstr>
      <vt:lpstr>مدیریت شوک</vt:lpstr>
      <vt:lpstr>مدیریت شوک</vt:lpstr>
      <vt:lpstr>مدیریت شوک</vt:lpstr>
      <vt:lpstr>خلاصه</vt:lpstr>
      <vt:lpstr> در صدمات مغزی نخاعی</vt:lpstr>
      <vt:lpstr>ترومای سر و مغز</vt:lpstr>
      <vt:lpstr>آناتومی جمجمه و مغز</vt:lpstr>
      <vt:lpstr>PowerPoint Presentation</vt:lpstr>
      <vt:lpstr>فیزیولوژی آسیب های مغزی</vt:lpstr>
      <vt:lpstr>متابولیسم و خونرسانی مغز</vt:lpstr>
      <vt:lpstr>PowerPoint Presentation</vt:lpstr>
      <vt:lpstr>اثرات فشار داخل جمجمه</vt:lpstr>
      <vt:lpstr>اثرات فشار داخل جمجمه</vt:lpstr>
      <vt:lpstr>ارزیابی بیمار</vt:lpstr>
      <vt:lpstr>ارزیابی بیمار</vt:lpstr>
      <vt:lpstr>PowerPoint Presentation</vt:lpstr>
      <vt:lpstr>ارزیابی بیمار</vt:lpstr>
      <vt:lpstr>عکس مردمک</vt:lpstr>
      <vt:lpstr>ارزیابی بیمار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آسیب های نافذ سر</vt:lpstr>
      <vt:lpstr>آسیب های  غیرنافذ سر</vt:lpstr>
      <vt:lpstr>PowerPoint Presentation</vt:lpstr>
      <vt:lpstr>شکستگی جمجمه</vt:lpstr>
      <vt:lpstr>شکستگی جمجمه</vt:lpstr>
      <vt:lpstr>PowerPoint Presentation</vt:lpstr>
      <vt:lpstr>هماتوم داخل جمجمه</vt:lpstr>
      <vt:lpstr>PowerPoint Presentation</vt:lpstr>
      <vt:lpstr>هماتوم اپیدورال</vt:lpstr>
      <vt:lpstr>هماتوم ساب َدورال</vt:lpstr>
      <vt:lpstr>هماتوم تحت عنکبوتیه(ساب آراکنوئید)</vt:lpstr>
      <vt:lpstr>پارگی مغزی</vt:lpstr>
      <vt:lpstr>ضربه مغزی</vt:lpstr>
      <vt:lpstr>ضربه مغزی</vt:lpstr>
      <vt:lpstr>آسیب منتشر آکسونی</vt:lpstr>
      <vt:lpstr>آسیب های ثانویه</vt:lpstr>
      <vt:lpstr>افزایش فشار داخل جمجمه</vt:lpstr>
      <vt:lpstr> افزایش فشار داخل جمجمه و هرنیاسون مغزی</vt:lpstr>
      <vt:lpstr>مداخلات لازم :</vt:lpstr>
      <vt:lpstr> در صدمات مغزی نخاعی</vt:lpstr>
      <vt:lpstr>صدمه به ستون فقرات</vt:lpstr>
      <vt:lpstr>آناتومی ستون فقرات</vt:lpstr>
      <vt:lpstr>آناتومی نخاع</vt:lpstr>
      <vt:lpstr>مدیریت آسیب های سیستم عصبی مرکزی</vt:lpstr>
      <vt:lpstr>اعصاب نخاعی</vt:lpstr>
      <vt:lpstr>PowerPoint Presentation</vt:lpstr>
      <vt:lpstr>PowerPoint Presentation</vt:lpstr>
      <vt:lpstr>ثابت سازی بیماربا توجه به ارزیابی</vt:lpstr>
      <vt:lpstr>ثابت سازی بیماربا توجه به ارزیابی</vt:lpstr>
      <vt:lpstr>ثابت سازی بیماربا توجه به ارزیابی</vt:lpstr>
      <vt:lpstr>بیماران با ترومای نافذ</vt:lpstr>
      <vt:lpstr>آسیب ستون فقرات</vt:lpstr>
      <vt:lpstr>یافته های بالینی آسیب طناب نخاعی</vt:lpstr>
      <vt:lpstr>یافته های بالینی آسیب طناب نخاعی</vt:lpstr>
      <vt:lpstr>یافته های بالینی آسیب طناب نخاعی</vt:lpstr>
      <vt:lpstr>ارزیابی بیمار</vt:lpstr>
      <vt:lpstr>ارزیابی بیمار</vt:lpstr>
      <vt:lpstr>مدیریت بیماران با آسیب سیستم عصبی مرکزی</vt:lpstr>
      <vt:lpstr>مدیریت بیماران با آسیب سیستم عصبی مرکزی</vt:lpstr>
      <vt:lpstr>           E = EXPOSURE</vt:lpstr>
      <vt:lpstr>خلاصه</vt:lpstr>
      <vt:lpstr>PowerPoint Presentation</vt:lpstr>
      <vt:lpstr>ارزیابی ثانویه</vt:lpstr>
      <vt:lpstr>ارزیابی ثانویه</vt:lpstr>
      <vt:lpstr>PowerPoint Presentation</vt:lpstr>
      <vt:lpstr>اجزای ارزیابی ثانویه</vt:lpstr>
      <vt:lpstr>بررسی علائم حیاتی</vt:lpstr>
      <vt:lpstr>بررسی علائم حیاتی</vt:lpstr>
      <vt:lpstr>بررسی علائم حیاتی</vt:lpstr>
      <vt:lpstr>بررسی علائم حیاتی</vt:lpstr>
      <vt:lpstr>بررسی علائم حیاتی</vt:lpstr>
      <vt:lpstr>PowerPoint Presentation</vt:lpstr>
      <vt:lpstr>تاریخچه پزشکی و سابقه بیماری</vt:lpstr>
      <vt:lpstr>PowerPoint Presentation</vt:lpstr>
      <vt:lpstr>معاینه سر تا پا</vt:lpstr>
      <vt:lpstr>مانیتور بیمار</vt:lpstr>
      <vt:lpstr>گزینه های درمانی (1-2)</vt:lpstr>
      <vt:lpstr>PowerPoint Presentation</vt:lpstr>
      <vt:lpstr>تصمیم گیری</vt:lpstr>
      <vt:lpstr>انتقال بیمار</vt:lpstr>
      <vt:lpstr>انتقال بیمار</vt:lpstr>
      <vt:lpstr>ارتباط</vt:lpstr>
      <vt:lpstr>خلاصه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خونریزی و شوک</dc:title>
  <dc:creator>Microsoft Office User</dc:creator>
  <cp:lastModifiedBy>his</cp:lastModifiedBy>
  <cp:revision>25</cp:revision>
  <dcterms:created xsi:type="dcterms:W3CDTF">2019-09-14T15:40:34Z</dcterms:created>
  <dcterms:modified xsi:type="dcterms:W3CDTF">2026-07-27T07:19:07Z</dcterms:modified>
</cp:coreProperties>
</file>