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7"/>
  </p:notesMasterIdLst>
  <p:sldIdLst>
    <p:sldId id="349" r:id="rId2"/>
    <p:sldId id="260" r:id="rId3"/>
    <p:sldId id="261" r:id="rId4"/>
    <p:sldId id="283" r:id="rId5"/>
    <p:sldId id="284" r:id="rId6"/>
    <p:sldId id="285" r:id="rId7"/>
    <p:sldId id="286" r:id="rId8"/>
    <p:sldId id="287" r:id="rId9"/>
    <p:sldId id="288" r:id="rId10"/>
    <p:sldId id="262" r:id="rId11"/>
    <p:sldId id="289" r:id="rId12"/>
    <p:sldId id="263" r:id="rId13"/>
    <p:sldId id="264" r:id="rId14"/>
    <p:sldId id="266" r:id="rId15"/>
    <p:sldId id="265" r:id="rId16"/>
    <p:sldId id="267" r:id="rId17"/>
    <p:sldId id="268" r:id="rId18"/>
    <p:sldId id="290" r:id="rId19"/>
    <p:sldId id="269" r:id="rId20"/>
    <p:sldId id="270" r:id="rId21"/>
    <p:sldId id="524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1" r:id="rId32"/>
    <p:sldId id="256" r:id="rId33"/>
    <p:sldId id="291" r:id="rId34"/>
    <p:sldId id="257" r:id="rId35"/>
    <p:sldId id="258" r:id="rId36"/>
    <p:sldId id="525" r:id="rId37"/>
    <p:sldId id="527" r:id="rId38"/>
    <p:sldId id="292" r:id="rId39"/>
    <p:sldId id="294" r:id="rId40"/>
    <p:sldId id="259" r:id="rId41"/>
    <p:sldId id="295" r:id="rId42"/>
    <p:sldId id="296" r:id="rId43"/>
    <p:sldId id="297" r:id="rId44"/>
    <p:sldId id="293" r:id="rId45"/>
    <p:sldId id="298" r:id="rId46"/>
    <p:sldId id="299" r:id="rId47"/>
    <p:sldId id="300" r:id="rId48"/>
    <p:sldId id="301" r:id="rId49"/>
    <p:sldId id="302" r:id="rId50"/>
    <p:sldId id="528" r:id="rId51"/>
    <p:sldId id="529" r:id="rId52"/>
    <p:sldId id="530" r:id="rId53"/>
    <p:sldId id="532" r:id="rId54"/>
    <p:sldId id="533" r:id="rId55"/>
    <p:sldId id="534" r:id="rId56"/>
    <p:sldId id="535" r:id="rId57"/>
    <p:sldId id="536" r:id="rId58"/>
    <p:sldId id="303" r:id="rId59"/>
    <p:sldId id="304" r:id="rId60"/>
    <p:sldId id="306" r:id="rId61"/>
    <p:sldId id="305" r:id="rId62"/>
    <p:sldId id="307" r:id="rId63"/>
    <p:sldId id="531" r:id="rId64"/>
    <p:sldId id="308" r:id="rId65"/>
    <p:sldId id="309" r:id="rId66"/>
    <p:sldId id="310" r:id="rId67"/>
    <p:sldId id="311" r:id="rId68"/>
    <p:sldId id="312" r:id="rId69"/>
    <p:sldId id="313" r:id="rId70"/>
    <p:sldId id="314" r:id="rId71"/>
    <p:sldId id="315" r:id="rId72"/>
    <p:sldId id="316" r:id="rId73"/>
    <p:sldId id="317" r:id="rId74"/>
    <p:sldId id="318" r:id="rId75"/>
    <p:sldId id="537" r:id="rId76"/>
    <p:sldId id="538" r:id="rId77"/>
    <p:sldId id="319" r:id="rId78"/>
    <p:sldId id="320" r:id="rId79"/>
    <p:sldId id="321" r:id="rId80"/>
    <p:sldId id="322" r:id="rId81"/>
    <p:sldId id="324" r:id="rId82"/>
    <p:sldId id="325" r:id="rId83"/>
    <p:sldId id="326" r:id="rId84"/>
    <p:sldId id="327" r:id="rId85"/>
    <p:sldId id="328" r:id="rId86"/>
    <p:sldId id="329" r:id="rId87"/>
    <p:sldId id="330" r:id="rId88"/>
    <p:sldId id="331" r:id="rId89"/>
    <p:sldId id="332" r:id="rId90"/>
    <p:sldId id="333" r:id="rId91"/>
    <p:sldId id="334" r:id="rId92"/>
    <p:sldId id="335" r:id="rId93"/>
    <p:sldId id="336" r:id="rId94"/>
    <p:sldId id="337" r:id="rId95"/>
    <p:sldId id="338" r:id="rId96"/>
    <p:sldId id="339" r:id="rId97"/>
    <p:sldId id="340" r:id="rId98"/>
    <p:sldId id="341" r:id="rId99"/>
    <p:sldId id="342" r:id="rId100"/>
    <p:sldId id="343" r:id="rId101"/>
    <p:sldId id="344" r:id="rId102"/>
    <p:sldId id="345" r:id="rId103"/>
    <p:sldId id="346" r:id="rId104"/>
    <p:sldId id="347" r:id="rId105"/>
    <p:sldId id="522" r:id="rId106"/>
  </p:sldIdLst>
  <p:sldSz cx="12192000" cy="6858000"/>
  <p:notesSz cx="6858000" cy="9144000"/>
  <p:embeddedFontLst>
    <p:embeddedFont>
      <p:font typeface="Tahoma" panose="020B0604030504040204" pitchFamily="34" charset="0"/>
      <p:regular r:id="rId108"/>
      <p:bold r:id="rId109"/>
    </p:embeddedFont>
    <p:embeddedFont>
      <p:font typeface="ＭＳ Ｐゴシック" panose="020B0600070205080204" pitchFamily="34" charset="-128"/>
      <p:regular r:id="rId110"/>
    </p:embeddedFont>
    <p:embeddedFont>
      <p:font typeface="Georgia" panose="02040502050405020303" pitchFamily="18" charset="0"/>
      <p:regular r:id="rId111"/>
      <p:bold r:id="rId112"/>
      <p:italic r:id="rId113"/>
      <p:boldItalic r:id="rId114"/>
    </p:embeddedFont>
    <p:embeddedFont>
      <p:font typeface="B Mitra" panose="00000400000000000000" pitchFamily="2" charset="-78"/>
      <p:regular r:id="rId115"/>
      <p:bold r:id="rId116"/>
    </p:embeddedFont>
    <p:embeddedFont>
      <p:font typeface="Wingdings 2" panose="05020102010507070707" pitchFamily="18" charset="2"/>
      <p:regular r:id="rId117"/>
    </p:embeddedFont>
    <p:embeddedFont>
      <p:font typeface="Andalus" panose="02020603050405020304" pitchFamily="18" charset="-78"/>
      <p:regular r:id="rId118"/>
    </p:embeddedFont>
    <p:embeddedFont>
      <p:font typeface="B Titr" panose="00000700000000000000" pitchFamily="2" charset="-78"/>
      <p:bold r:id="rId119"/>
    </p:embeddedFont>
    <p:embeddedFont>
      <p:font typeface="Monotype Sorts" panose="05000000000000000000" charset="2"/>
      <p:regular r:id="rId120"/>
    </p:embeddedFont>
    <p:embeddedFont>
      <p:font typeface="B Nazanin" panose="00000400000000000000" pitchFamily="2" charset="-78"/>
      <p:regular r:id="rId121"/>
      <p:bold r:id="rId122"/>
    </p:embeddedFont>
    <p:embeddedFont>
      <p:font typeface="Calibri Light" panose="020F0302020204030204" pitchFamily="34" charset="0"/>
      <p:regular r:id="rId123"/>
      <p:italic r:id="rId124"/>
    </p:embeddedFont>
    <p:embeddedFont>
      <p:font typeface="B Yagut" panose="00000400000000000000" pitchFamily="2" charset="-78"/>
      <p:regular r:id="rId125"/>
      <p:bold r:id="rId126"/>
    </p:embeddedFont>
    <p:embeddedFont>
      <p:font typeface="Calibri" panose="020F0502020204030204" pitchFamily="34" charset="0"/>
      <p:regular r:id="rId127"/>
      <p:bold r:id="rId128"/>
      <p:italic r:id="rId129"/>
      <p:boldItalic r:id="rId130"/>
    </p:embeddedFont>
    <p:embeddedFont>
      <p:font typeface="Comic Sans MS" panose="030F0702030302020204" pitchFamily="66" charset="0"/>
      <p:regular r:id="rId131"/>
      <p:bold r:id="rId132"/>
      <p:italic r:id="rId133"/>
      <p:boldItalic r:id="rId1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1"/>
    <p:restoredTop sz="94643"/>
  </p:normalViewPr>
  <p:slideViewPr>
    <p:cSldViewPr snapToGrid="0" snapToObjects="1">
      <p:cViewPr>
        <p:scale>
          <a:sx n="118" d="100"/>
          <a:sy n="118" d="100"/>
        </p:scale>
        <p:origin x="-546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0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5.fntdata"/><Relationship Id="rId133" Type="http://schemas.openxmlformats.org/officeDocument/2006/relationships/font" Target="fonts/font26.fntdata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6.fntdata"/><Relationship Id="rId128" Type="http://schemas.openxmlformats.org/officeDocument/2006/relationships/font" Target="fonts/font21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font" Target="fonts/font6.fntdata"/><Relationship Id="rId118" Type="http://schemas.openxmlformats.org/officeDocument/2006/relationships/font" Target="fonts/font11.fntdata"/><Relationship Id="rId126" Type="http://schemas.openxmlformats.org/officeDocument/2006/relationships/font" Target="fonts/font19.fntdata"/><Relationship Id="rId134" Type="http://schemas.openxmlformats.org/officeDocument/2006/relationships/font" Target="fonts/font2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font" Target="fonts/font1.fntdata"/><Relationship Id="rId116" Type="http://schemas.openxmlformats.org/officeDocument/2006/relationships/font" Target="fonts/font9.fntdata"/><Relationship Id="rId124" Type="http://schemas.openxmlformats.org/officeDocument/2006/relationships/font" Target="fonts/font17.fntdata"/><Relationship Id="rId129" Type="http://schemas.openxmlformats.org/officeDocument/2006/relationships/font" Target="fonts/font22.fntdata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4.fntdata"/><Relationship Id="rId132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font" Target="fonts/font7.fntdata"/><Relationship Id="rId119" Type="http://schemas.openxmlformats.org/officeDocument/2006/relationships/font" Target="fonts/font12.fntdata"/><Relationship Id="rId127" Type="http://schemas.openxmlformats.org/officeDocument/2006/relationships/font" Target="fonts/font2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5.fntdata"/><Relationship Id="rId130" Type="http://schemas.openxmlformats.org/officeDocument/2006/relationships/font" Target="fonts/font23.fntdata"/><Relationship Id="rId13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2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3.fntdata"/><Relationship Id="rId125" Type="http://schemas.openxmlformats.org/officeDocument/2006/relationships/font" Target="fonts/font1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3.fntdata"/><Relationship Id="rId115" Type="http://schemas.openxmlformats.org/officeDocument/2006/relationships/font" Target="fonts/font8.fntdata"/><Relationship Id="rId131" Type="http://schemas.openxmlformats.org/officeDocument/2006/relationships/font" Target="fonts/font24.fntdata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3CBEF-58B4-4BBD-9D38-97F34829BBC7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3CC665BE-59B4-4A04-817A-35852B0C4A24}">
      <dgm:prSet phldrT="[Text]" custT="1"/>
      <dgm:spPr/>
      <dgm:t>
        <a:bodyPr/>
        <a:lstStyle/>
        <a:p>
          <a:r>
            <a:rPr lang="fa-IR" sz="2400" b="1" dirty="0">
              <a:cs typeface="B Titr" panose="00000700000000000000" pitchFamily="2" charset="-78"/>
            </a:rPr>
            <a:t>ارزیابی صحنه</a:t>
          </a:r>
          <a:endParaRPr lang="en-US" sz="2400" b="1" dirty="0">
            <a:cs typeface="B Titr" panose="00000700000000000000" pitchFamily="2" charset="-78"/>
          </a:endParaRPr>
        </a:p>
      </dgm:t>
    </dgm:pt>
    <dgm:pt modelId="{F9485944-442F-47FC-BF08-DD2F0F68AABD}" type="parTrans" cxnId="{8E08A0BA-FC15-487B-85A5-BB83A6982665}">
      <dgm:prSet/>
      <dgm:spPr/>
      <dgm:t>
        <a:bodyPr/>
        <a:lstStyle/>
        <a:p>
          <a:endParaRPr lang="en-US"/>
        </a:p>
      </dgm:t>
    </dgm:pt>
    <dgm:pt modelId="{BB71186D-E0B4-4B8A-B6A9-EB81D82E08C4}" type="sibTrans" cxnId="{8E08A0BA-FC15-487B-85A5-BB83A6982665}">
      <dgm:prSet/>
      <dgm:spPr/>
      <dgm:t>
        <a:bodyPr/>
        <a:lstStyle/>
        <a:p>
          <a:endParaRPr lang="en-US"/>
        </a:p>
      </dgm:t>
    </dgm:pt>
    <dgm:pt modelId="{73CA27DB-A9AC-41F5-8463-A65615DBAC55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برداشت کلی از صحنه هنگام رسیدن به صحنه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F2E3E3D-5B7C-42B5-B6C7-E808F0D4DC0E}" type="parTrans" cxnId="{3E18C14E-C6D8-4BA9-94A2-278B36C2A4D3}">
      <dgm:prSet custT="1"/>
      <dgm:spPr/>
      <dgm:t>
        <a:bodyPr/>
        <a:lstStyle/>
        <a:p>
          <a:endParaRPr lang="en-US" sz="600" b="1">
            <a:cs typeface="B Nazanin" panose="00000400000000000000" pitchFamily="2" charset="-78"/>
          </a:endParaRPr>
        </a:p>
      </dgm:t>
    </dgm:pt>
    <dgm:pt modelId="{656D0E6B-4718-4399-AC78-7E6B967A0AF0}" type="sibTrans" cxnId="{3E18C14E-C6D8-4BA9-94A2-278B36C2A4D3}">
      <dgm:prSet/>
      <dgm:spPr/>
      <dgm:t>
        <a:bodyPr/>
        <a:lstStyle/>
        <a:p>
          <a:endParaRPr lang="en-US"/>
        </a:p>
      </dgm:t>
    </dgm:pt>
    <dgm:pt modelId="{EC448BEE-5D67-4DA0-9999-1FD375FAAF0A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مکانیسم آسیب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53D77ACB-73F8-4FB6-B591-A1A6290D0D7F}" type="parTrans" cxnId="{2D73C535-6736-478E-A9FA-6F532A3074D9}">
      <dgm:prSet custT="1"/>
      <dgm:spPr/>
      <dgm:t>
        <a:bodyPr/>
        <a:lstStyle/>
        <a:p>
          <a:endParaRPr lang="en-US" sz="600" b="1">
            <a:cs typeface="B Nazanin" panose="00000400000000000000" pitchFamily="2" charset="-78"/>
          </a:endParaRPr>
        </a:p>
      </dgm:t>
    </dgm:pt>
    <dgm:pt modelId="{E36193A9-F15E-451B-8AAF-2A4168FE21AA}" type="sibTrans" cxnId="{2D73C535-6736-478E-A9FA-6F532A3074D9}">
      <dgm:prSet/>
      <dgm:spPr/>
      <dgm:t>
        <a:bodyPr/>
        <a:lstStyle/>
        <a:p>
          <a:endParaRPr lang="en-US"/>
        </a:p>
      </dgm:t>
    </dgm:pt>
    <dgm:pt modelId="{3001C03D-B9B2-4400-B07C-0965CB467C41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تعداد بیماران و تریاژ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D98DAD43-65CE-4799-8F2B-4AAADB75D307}" type="parTrans" cxnId="{AADE38D5-7222-4C4F-AB2A-D141709F21E4}">
      <dgm:prSet custT="1"/>
      <dgm:spPr/>
      <dgm:t>
        <a:bodyPr/>
        <a:lstStyle/>
        <a:p>
          <a:endParaRPr lang="en-US" sz="800" b="1">
            <a:cs typeface="B Nazanin" panose="00000400000000000000" pitchFamily="2" charset="-78"/>
          </a:endParaRPr>
        </a:p>
      </dgm:t>
    </dgm:pt>
    <dgm:pt modelId="{EB3F171C-7221-44E1-AFB2-6E5E9D8ED6F5}" type="sibTrans" cxnId="{AADE38D5-7222-4C4F-AB2A-D141709F21E4}">
      <dgm:prSet/>
      <dgm:spPr/>
      <dgm:t>
        <a:bodyPr/>
        <a:lstStyle/>
        <a:p>
          <a:endParaRPr lang="en-US"/>
        </a:p>
      </dgm:t>
    </dgm:pt>
    <dgm:pt modelId="{15B66720-32FF-4125-8348-92A8C4FE72F6}">
      <dgm:prSet/>
      <dgm:spPr/>
      <dgm:t>
        <a:bodyPr/>
        <a:lstStyle/>
        <a:p>
          <a:r>
            <a:rPr lang="fa-IR" b="1" dirty="0">
              <a:cs typeface="B Nazanin" panose="00000400000000000000" pitchFamily="2" charset="-78"/>
            </a:rPr>
            <a:t>ایمنی صحنه</a:t>
          </a:r>
          <a:endParaRPr lang="en-US" dirty="0"/>
        </a:p>
      </dgm:t>
    </dgm:pt>
    <dgm:pt modelId="{AF14B589-B2BD-4E9A-9DEC-7B410910F3F7}" type="parTrans" cxnId="{D39CA114-3F6F-43EC-BD63-4578B0D73171}">
      <dgm:prSet/>
      <dgm:spPr/>
      <dgm:t>
        <a:bodyPr/>
        <a:lstStyle/>
        <a:p>
          <a:endParaRPr lang="en-US"/>
        </a:p>
      </dgm:t>
    </dgm:pt>
    <dgm:pt modelId="{CFFCB83F-1987-4B8D-A4E3-6B9E3B251C40}" type="sibTrans" cxnId="{D39CA114-3F6F-43EC-BD63-4578B0D73171}">
      <dgm:prSet/>
      <dgm:spPr/>
      <dgm:t>
        <a:bodyPr/>
        <a:lstStyle/>
        <a:p>
          <a:endParaRPr lang="en-US"/>
        </a:p>
      </dgm:t>
    </dgm:pt>
    <dgm:pt modelId="{4D384230-A9DC-4674-A777-4464F9B646D0}">
      <dgm:prSet phldrT="[Text]" custT="1"/>
      <dgm:spPr/>
      <dgm:t>
        <a:bodyPr/>
        <a:lstStyle/>
        <a:p>
          <a:r>
            <a:rPr lang="fa-IR" sz="2400" b="1">
              <a:cs typeface="B Nazanin" panose="00000400000000000000" pitchFamily="2" charset="-78"/>
            </a:rPr>
            <a:t>اطلاعات پیش از ورود 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7DECDD29-27E6-4FF6-837E-91003A45AA21}" type="sibTrans" cxnId="{E8671F9F-1966-486D-9B7C-C892C85229E8}">
      <dgm:prSet/>
      <dgm:spPr/>
      <dgm:t>
        <a:bodyPr/>
        <a:lstStyle/>
        <a:p>
          <a:endParaRPr lang="en-US"/>
        </a:p>
      </dgm:t>
    </dgm:pt>
    <dgm:pt modelId="{CB101CB0-6733-419B-B477-FB3099779001}" type="parTrans" cxnId="{E8671F9F-1966-486D-9B7C-C892C85229E8}">
      <dgm:prSet custT="1"/>
      <dgm:spPr/>
      <dgm:t>
        <a:bodyPr/>
        <a:lstStyle/>
        <a:p>
          <a:endParaRPr lang="en-US" sz="800" b="1">
            <a:cs typeface="B Nazanin" panose="00000400000000000000" pitchFamily="2" charset="-78"/>
          </a:endParaRPr>
        </a:p>
      </dgm:t>
    </dgm:pt>
    <dgm:pt modelId="{F47BD343-43B5-44CD-8408-4CCD25235C48}" type="pres">
      <dgm:prSet presAssocID="{E603CBEF-58B4-4BBD-9D38-97F34829BB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BA901D-9646-4D39-BFC6-2878C1856116}" type="pres">
      <dgm:prSet presAssocID="{3CC665BE-59B4-4A04-817A-35852B0C4A24}" presName="root1" presStyleCnt="0"/>
      <dgm:spPr/>
    </dgm:pt>
    <dgm:pt modelId="{874F1809-4974-4B09-B1F2-CFB1D40B0F00}" type="pres">
      <dgm:prSet presAssocID="{3CC665BE-59B4-4A04-817A-35852B0C4A2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F86468-19A7-42BE-9046-AB0811925C0E}" type="pres">
      <dgm:prSet presAssocID="{3CC665BE-59B4-4A04-817A-35852B0C4A24}" presName="level2hierChild" presStyleCnt="0"/>
      <dgm:spPr/>
    </dgm:pt>
    <dgm:pt modelId="{31557C6B-620B-4AFD-A2EE-3E5196E84441}" type="pres">
      <dgm:prSet presAssocID="{CB101CB0-6733-419B-B477-FB3099779001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30F32665-8966-439A-BF95-6DDABBD04846}" type="pres">
      <dgm:prSet presAssocID="{CB101CB0-6733-419B-B477-FB3099779001}" presName="connTx" presStyleLbl="parChTrans1D2" presStyleIdx="0" presStyleCnt="5"/>
      <dgm:spPr/>
      <dgm:t>
        <a:bodyPr/>
        <a:lstStyle/>
        <a:p>
          <a:endParaRPr lang="en-US"/>
        </a:p>
      </dgm:t>
    </dgm:pt>
    <dgm:pt modelId="{88D28FE9-A049-42C8-81AF-C315C1100FEF}" type="pres">
      <dgm:prSet presAssocID="{4D384230-A9DC-4674-A777-4464F9B646D0}" presName="root2" presStyleCnt="0"/>
      <dgm:spPr/>
    </dgm:pt>
    <dgm:pt modelId="{738B4E2F-F979-43B1-91D3-DA8D25CDF10E}" type="pres">
      <dgm:prSet presAssocID="{4D384230-A9DC-4674-A777-4464F9B646D0}" presName="LevelTwoTextNode" presStyleLbl="node2" presStyleIdx="0" presStyleCnt="5" custScaleX="232935" custScaleY="65663" custLinFactNeighborX="-533" custLinFactNeighborY="90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8382F4-8995-47CC-9D80-E83EFD0048D3}" type="pres">
      <dgm:prSet presAssocID="{4D384230-A9DC-4674-A777-4464F9B646D0}" presName="level3hierChild" presStyleCnt="0"/>
      <dgm:spPr/>
    </dgm:pt>
    <dgm:pt modelId="{6F9CF8C1-6B5C-489E-94E3-35D9FE9C8219}" type="pres">
      <dgm:prSet presAssocID="{AF14B589-B2BD-4E9A-9DEC-7B410910F3F7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2C97B0F2-94AC-471F-85A2-D1F93084B43E}" type="pres">
      <dgm:prSet presAssocID="{AF14B589-B2BD-4E9A-9DEC-7B410910F3F7}" presName="connTx" presStyleLbl="parChTrans1D2" presStyleIdx="1" presStyleCnt="5"/>
      <dgm:spPr/>
      <dgm:t>
        <a:bodyPr/>
        <a:lstStyle/>
        <a:p>
          <a:endParaRPr lang="en-US"/>
        </a:p>
      </dgm:t>
    </dgm:pt>
    <dgm:pt modelId="{60C1C1B4-60ED-440D-BA6B-849E96F71ED3}" type="pres">
      <dgm:prSet presAssocID="{15B66720-32FF-4125-8348-92A8C4FE72F6}" presName="root2" presStyleCnt="0"/>
      <dgm:spPr/>
    </dgm:pt>
    <dgm:pt modelId="{095D1922-214F-4C88-8DB7-FD8DC2CF6DE6}" type="pres">
      <dgm:prSet presAssocID="{15B66720-32FF-4125-8348-92A8C4FE72F6}" presName="LevelTwoTextNode" presStyleLbl="node2" presStyleIdx="1" presStyleCnt="5" custScaleX="1342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417948-43D2-4EE1-A0A2-EF4A27286595}" type="pres">
      <dgm:prSet presAssocID="{15B66720-32FF-4125-8348-92A8C4FE72F6}" presName="level3hierChild" presStyleCnt="0"/>
      <dgm:spPr/>
    </dgm:pt>
    <dgm:pt modelId="{C37FC64C-1B9E-4F2A-AC7E-D3D00E6772EB}" type="pres">
      <dgm:prSet presAssocID="{0F2E3E3D-5B7C-42B5-B6C7-E808F0D4DC0E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D83FEBF8-E2A4-448C-B7DB-0C1350BAB1AA}" type="pres">
      <dgm:prSet presAssocID="{0F2E3E3D-5B7C-42B5-B6C7-E808F0D4DC0E}" presName="connTx" presStyleLbl="parChTrans1D2" presStyleIdx="2" presStyleCnt="5"/>
      <dgm:spPr/>
      <dgm:t>
        <a:bodyPr/>
        <a:lstStyle/>
        <a:p>
          <a:endParaRPr lang="en-US"/>
        </a:p>
      </dgm:t>
    </dgm:pt>
    <dgm:pt modelId="{285255F5-8E14-43F3-BD1F-66135AF8D587}" type="pres">
      <dgm:prSet presAssocID="{73CA27DB-A9AC-41F5-8463-A65615DBAC55}" presName="root2" presStyleCnt="0"/>
      <dgm:spPr/>
    </dgm:pt>
    <dgm:pt modelId="{714379E1-3070-4875-AC86-30ADE81809C9}" type="pres">
      <dgm:prSet presAssocID="{73CA27DB-A9AC-41F5-8463-A65615DBAC55}" presName="LevelTwoTextNode" presStyleLbl="node2" presStyleIdx="2" presStyleCnt="5" custScaleX="3033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2B1EB4-35B1-410C-8F57-2EE6C1CF4BEB}" type="pres">
      <dgm:prSet presAssocID="{73CA27DB-A9AC-41F5-8463-A65615DBAC55}" presName="level3hierChild" presStyleCnt="0"/>
      <dgm:spPr/>
    </dgm:pt>
    <dgm:pt modelId="{B640FDE8-678A-404F-9BE3-C5FF15E2E578}" type="pres">
      <dgm:prSet presAssocID="{53D77ACB-73F8-4FB6-B591-A1A6290D0D7F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4E443914-D69D-4FB4-974A-94B626A8FAB0}" type="pres">
      <dgm:prSet presAssocID="{53D77ACB-73F8-4FB6-B591-A1A6290D0D7F}" presName="connTx" presStyleLbl="parChTrans1D2" presStyleIdx="3" presStyleCnt="5"/>
      <dgm:spPr/>
      <dgm:t>
        <a:bodyPr/>
        <a:lstStyle/>
        <a:p>
          <a:endParaRPr lang="en-US"/>
        </a:p>
      </dgm:t>
    </dgm:pt>
    <dgm:pt modelId="{B15980ED-87D6-4838-8CFE-06BFBD078421}" type="pres">
      <dgm:prSet presAssocID="{EC448BEE-5D67-4DA0-9999-1FD375FAAF0A}" presName="root2" presStyleCnt="0"/>
      <dgm:spPr/>
    </dgm:pt>
    <dgm:pt modelId="{56E82753-2381-4DBC-BF73-D3DDA0D815F1}" type="pres">
      <dgm:prSet presAssocID="{EC448BEE-5D67-4DA0-9999-1FD375FAAF0A}" presName="LevelTwoTextNode" presStyleLbl="node2" presStyleIdx="3" presStyleCnt="5" custScaleX="2090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EFFA5A-107D-4CBF-8521-99D445788DDD}" type="pres">
      <dgm:prSet presAssocID="{EC448BEE-5D67-4DA0-9999-1FD375FAAF0A}" presName="level3hierChild" presStyleCnt="0"/>
      <dgm:spPr/>
    </dgm:pt>
    <dgm:pt modelId="{31576A18-C64F-403D-BA88-31CEB1F81959}" type="pres">
      <dgm:prSet presAssocID="{D98DAD43-65CE-4799-8F2B-4AAADB75D307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77EC0DA1-2FF9-4E5C-AEF0-783FD98EF3EF}" type="pres">
      <dgm:prSet presAssocID="{D98DAD43-65CE-4799-8F2B-4AAADB75D307}" presName="connTx" presStyleLbl="parChTrans1D2" presStyleIdx="4" presStyleCnt="5"/>
      <dgm:spPr/>
      <dgm:t>
        <a:bodyPr/>
        <a:lstStyle/>
        <a:p>
          <a:endParaRPr lang="en-US"/>
        </a:p>
      </dgm:t>
    </dgm:pt>
    <dgm:pt modelId="{2F603B39-B384-48C3-AA40-E197EEA1C65E}" type="pres">
      <dgm:prSet presAssocID="{3001C03D-B9B2-4400-B07C-0965CB467C41}" presName="root2" presStyleCnt="0"/>
      <dgm:spPr/>
    </dgm:pt>
    <dgm:pt modelId="{DDB21BDA-A14A-4160-BF58-59C4F13C8B5F}" type="pres">
      <dgm:prSet presAssocID="{3001C03D-B9B2-4400-B07C-0965CB467C41}" presName="LevelTwoTextNode" presStyleLbl="node2" presStyleIdx="4" presStyleCnt="5" custScaleX="1807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9B9CE0-AD42-4D55-9B78-7C711BE80A1D}" type="pres">
      <dgm:prSet presAssocID="{3001C03D-B9B2-4400-B07C-0965CB467C41}" presName="level3hierChild" presStyleCnt="0"/>
      <dgm:spPr/>
    </dgm:pt>
  </dgm:ptLst>
  <dgm:cxnLst>
    <dgm:cxn modelId="{472E76BA-81D7-4CA5-B9C5-9069BDC840A7}" type="presOf" srcId="{73CA27DB-A9AC-41F5-8463-A65615DBAC55}" destId="{714379E1-3070-4875-AC86-30ADE81809C9}" srcOrd="0" destOrd="0" presId="urn:microsoft.com/office/officeart/2005/8/layout/hierarchy2"/>
    <dgm:cxn modelId="{0FAD6827-2193-47BA-BF44-F31A7015C237}" type="presOf" srcId="{15B66720-32FF-4125-8348-92A8C4FE72F6}" destId="{095D1922-214F-4C88-8DB7-FD8DC2CF6DE6}" srcOrd="0" destOrd="0" presId="urn:microsoft.com/office/officeart/2005/8/layout/hierarchy2"/>
    <dgm:cxn modelId="{EEDDC5DA-4F16-4E59-BE51-78672B5C26F5}" type="presOf" srcId="{53D77ACB-73F8-4FB6-B591-A1A6290D0D7F}" destId="{B640FDE8-678A-404F-9BE3-C5FF15E2E578}" srcOrd="0" destOrd="0" presId="urn:microsoft.com/office/officeart/2005/8/layout/hierarchy2"/>
    <dgm:cxn modelId="{AADE38D5-7222-4C4F-AB2A-D141709F21E4}" srcId="{3CC665BE-59B4-4A04-817A-35852B0C4A24}" destId="{3001C03D-B9B2-4400-B07C-0965CB467C41}" srcOrd="4" destOrd="0" parTransId="{D98DAD43-65CE-4799-8F2B-4AAADB75D307}" sibTransId="{EB3F171C-7221-44E1-AFB2-6E5E9D8ED6F5}"/>
    <dgm:cxn modelId="{E6078949-7F6E-4CDB-A239-5CFC747B919D}" type="presOf" srcId="{D98DAD43-65CE-4799-8F2B-4AAADB75D307}" destId="{77EC0DA1-2FF9-4E5C-AEF0-783FD98EF3EF}" srcOrd="1" destOrd="0" presId="urn:microsoft.com/office/officeart/2005/8/layout/hierarchy2"/>
    <dgm:cxn modelId="{177F36F2-D29B-44AE-A6BC-E9D8B611501C}" type="presOf" srcId="{EC448BEE-5D67-4DA0-9999-1FD375FAAF0A}" destId="{56E82753-2381-4DBC-BF73-D3DDA0D815F1}" srcOrd="0" destOrd="0" presId="urn:microsoft.com/office/officeart/2005/8/layout/hierarchy2"/>
    <dgm:cxn modelId="{20576B78-AB8B-4BAB-AD93-84AE40E23820}" type="presOf" srcId="{E603CBEF-58B4-4BBD-9D38-97F34829BBC7}" destId="{F47BD343-43B5-44CD-8408-4CCD25235C48}" srcOrd="0" destOrd="0" presId="urn:microsoft.com/office/officeart/2005/8/layout/hierarchy2"/>
    <dgm:cxn modelId="{9FA61E14-6EBF-411A-8E7C-52A6B10A50CC}" type="presOf" srcId="{0F2E3E3D-5B7C-42B5-B6C7-E808F0D4DC0E}" destId="{C37FC64C-1B9E-4F2A-AC7E-D3D00E6772EB}" srcOrd="0" destOrd="0" presId="urn:microsoft.com/office/officeart/2005/8/layout/hierarchy2"/>
    <dgm:cxn modelId="{0452D3D0-C9FF-4E1B-A4E3-7B859D20C562}" type="presOf" srcId="{D98DAD43-65CE-4799-8F2B-4AAADB75D307}" destId="{31576A18-C64F-403D-BA88-31CEB1F81959}" srcOrd="0" destOrd="0" presId="urn:microsoft.com/office/officeart/2005/8/layout/hierarchy2"/>
    <dgm:cxn modelId="{875C7375-964F-4400-9B10-1F91FAA088C7}" type="presOf" srcId="{0F2E3E3D-5B7C-42B5-B6C7-E808F0D4DC0E}" destId="{D83FEBF8-E2A4-448C-B7DB-0C1350BAB1AA}" srcOrd="1" destOrd="0" presId="urn:microsoft.com/office/officeart/2005/8/layout/hierarchy2"/>
    <dgm:cxn modelId="{B1F42C8D-0712-442B-95D2-A1DBE9506EF5}" type="presOf" srcId="{3CC665BE-59B4-4A04-817A-35852B0C4A24}" destId="{874F1809-4974-4B09-B1F2-CFB1D40B0F00}" srcOrd="0" destOrd="0" presId="urn:microsoft.com/office/officeart/2005/8/layout/hierarchy2"/>
    <dgm:cxn modelId="{2550F52F-D532-43BE-BB80-B029CB87788D}" type="presOf" srcId="{CB101CB0-6733-419B-B477-FB3099779001}" destId="{31557C6B-620B-4AFD-A2EE-3E5196E84441}" srcOrd="0" destOrd="0" presId="urn:microsoft.com/office/officeart/2005/8/layout/hierarchy2"/>
    <dgm:cxn modelId="{3E18C14E-C6D8-4BA9-94A2-278B36C2A4D3}" srcId="{3CC665BE-59B4-4A04-817A-35852B0C4A24}" destId="{73CA27DB-A9AC-41F5-8463-A65615DBAC55}" srcOrd="2" destOrd="0" parTransId="{0F2E3E3D-5B7C-42B5-B6C7-E808F0D4DC0E}" sibTransId="{656D0E6B-4718-4399-AC78-7E6B967A0AF0}"/>
    <dgm:cxn modelId="{2D73C535-6736-478E-A9FA-6F532A3074D9}" srcId="{3CC665BE-59B4-4A04-817A-35852B0C4A24}" destId="{EC448BEE-5D67-4DA0-9999-1FD375FAAF0A}" srcOrd="3" destOrd="0" parTransId="{53D77ACB-73F8-4FB6-B591-A1A6290D0D7F}" sibTransId="{E36193A9-F15E-451B-8AAF-2A4168FE21AA}"/>
    <dgm:cxn modelId="{FE35F455-C132-49FF-ABC4-50374950DFD6}" type="presOf" srcId="{53D77ACB-73F8-4FB6-B591-A1A6290D0D7F}" destId="{4E443914-D69D-4FB4-974A-94B626A8FAB0}" srcOrd="1" destOrd="0" presId="urn:microsoft.com/office/officeart/2005/8/layout/hierarchy2"/>
    <dgm:cxn modelId="{D39CA114-3F6F-43EC-BD63-4578B0D73171}" srcId="{3CC665BE-59B4-4A04-817A-35852B0C4A24}" destId="{15B66720-32FF-4125-8348-92A8C4FE72F6}" srcOrd="1" destOrd="0" parTransId="{AF14B589-B2BD-4E9A-9DEC-7B410910F3F7}" sibTransId="{CFFCB83F-1987-4B8D-A4E3-6B9E3B251C40}"/>
    <dgm:cxn modelId="{46333372-A094-412A-9282-1B9AFE1FAF9D}" type="presOf" srcId="{AF14B589-B2BD-4E9A-9DEC-7B410910F3F7}" destId="{6F9CF8C1-6B5C-489E-94E3-35D9FE9C8219}" srcOrd="0" destOrd="0" presId="urn:microsoft.com/office/officeart/2005/8/layout/hierarchy2"/>
    <dgm:cxn modelId="{8E08A0BA-FC15-487B-85A5-BB83A6982665}" srcId="{E603CBEF-58B4-4BBD-9D38-97F34829BBC7}" destId="{3CC665BE-59B4-4A04-817A-35852B0C4A24}" srcOrd="0" destOrd="0" parTransId="{F9485944-442F-47FC-BF08-DD2F0F68AABD}" sibTransId="{BB71186D-E0B4-4B8A-B6A9-EB81D82E08C4}"/>
    <dgm:cxn modelId="{6155E17D-C61A-4AB5-8554-2E729AB39902}" type="presOf" srcId="{4D384230-A9DC-4674-A777-4464F9B646D0}" destId="{738B4E2F-F979-43B1-91D3-DA8D25CDF10E}" srcOrd="0" destOrd="0" presId="urn:microsoft.com/office/officeart/2005/8/layout/hierarchy2"/>
    <dgm:cxn modelId="{FAC33D22-2FBF-4917-82AB-1D2AA9626001}" type="presOf" srcId="{CB101CB0-6733-419B-B477-FB3099779001}" destId="{30F32665-8966-439A-BF95-6DDABBD04846}" srcOrd="1" destOrd="0" presId="urn:microsoft.com/office/officeart/2005/8/layout/hierarchy2"/>
    <dgm:cxn modelId="{E8671F9F-1966-486D-9B7C-C892C85229E8}" srcId="{3CC665BE-59B4-4A04-817A-35852B0C4A24}" destId="{4D384230-A9DC-4674-A777-4464F9B646D0}" srcOrd="0" destOrd="0" parTransId="{CB101CB0-6733-419B-B477-FB3099779001}" sibTransId="{7DECDD29-27E6-4FF6-837E-91003A45AA21}"/>
    <dgm:cxn modelId="{1058A176-4077-4A06-8FAC-A73521EB2698}" type="presOf" srcId="{3001C03D-B9B2-4400-B07C-0965CB467C41}" destId="{DDB21BDA-A14A-4160-BF58-59C4F13C8B5F}" srcOrd="0" destOrd="0" presId="urn:microsoft.com/office/officeart/2005/8/layout/hierarchy2"/>
    <dgm:cxn modelId="{8ABF2B0A-7E34-4B89-AFE3-C3735D355563}" type="presOf" srcId="{AF14B589-B2BD-4E9A-9DEC-7B410910F3F7}" destId="{2C97B0F2-94AC-471F-85A2-D1F93084B43E}" srcOrd="1" destOrd="0" presId="urn:microsoft.com/office/officeart/2005/8/layout/hierarchy2"/>
    <dgm:cxn modelId="{43EB4050-4756-4996-91F3-80E62DA7286D}" type="presParOf" srcId="{F47BD343-43B5-44CD-8408-4CCD25235C48}" destId="{1BBA901D-9646-4D39-BFC6-2878C1856116}" srcOrd="0" destOrd="0" presId="urn:microsoft.com/office/officeart/2005/8/layout/hierarchy2"/>
    <dgm:cxn modelId="{B3ACCA1A-85B7-4163-A600-4B9B19DCAD42}" type="presParOf" srcId="{1BBA901D-9646-4D39-BFC6-2878C1856116}" destId="{874F1809-4974-4B09-B1F2-CFB1D40B0F00}" srcOrd="0" destOrd="0" presId="urn:microsoft.com/office/officeart/2005/8/layout/hierarchy2"/>
    <dgm:cxn modelId="{7401C2EA-CC29-420D-B14E-4B737D39A6E7}" type="presParOf" srcId="{1BBA901D-9646-4D39-BFC6-2878C1856116}" destId="{6CF86468-19A7-42BE-9046-AB0811925C0E}" srcOrd="1" destOrd="0" presId="urn:microsoft.com/office/officeart/2005/8/layout/hierarchy2"/>
    <dgm:cxn modelId="{D3BE1F3B-1B95-48CA-A39F-49054B2477AB}" type="presParOf" srcId="{6CF86468-19A7-42BE-9046-AB0811925C0E}" destId="{31557C6B-620B-4AFD-A2EE-3E5196E84441}" srcOrd="0" destOrd="0" presId="urn:microsoft.com/office/officeart/2005/8/layout/hierarchy2"/>
    <dgm:cxn modelId="{6B11B163-8063-4CD6-960A-1693390E03F7}" type="presParOf" srcId="{31557C6B-620B-4AFD-A2EE-3E5196E84441}" destId="{30F32665-8966-439A-BF95-6DDABBD04846}" srcOrd="0" destOrd="0" presId="urn:microsoft.com/office/officeart/2005/8/layout/hierarchy2"/>
    <dgm:cxn modelId="{680B153E-EDCA-41DF-9CAD-6248E8A640BE}" type="presParOf" srcId="{6CF86468-19A7-42BE-9046-AB0811925C0E}" destId="{88D28FE9-A049-42C8-81AF-C315C1100FEF}" srcOrd="1" destOrd="0" presId="urn:microsoft.com/office/officeart/2005/8/layout/hierarchy2"/>
    <dgm:cxn modelId="{6AD752DE-B4E4-47E2-BBA3-81E6CE304796}" type="presParOf" srcId="{88D28FE9-A049-42C8-81AF-C315C1100FEF}" destId="{738B4E2F-F979-43B1-91D3-DA8D25CDF10E}" srcOrd="0" destOrd="0" presId="urn:microsoft.com/office/officeart/2005/8/layout/hierarchy2"/>
    <dgm:cxn modelId="{EC1707AF-EB7B-44EA-BACE-9E0AA6EC53C5}" type="presParOf" srcId="{88D28FE9-A049-42C8-81AF-C315C1100FEF}" destId="{718382F4-8995-47CC-9D80-E83EFD0048D3}" srcOrd="1" destOrd="0" presId="urn:microsoft.com/office/officeart/2005/8/layout/hierarchy2"/>
    <dgm:cxn modelId="{125271C6-B5AE-464E-93E9-4A46DF0F7F7D}" type="presParOf" srcId="{6CF86468-19A7-42BE-9046-AB0811925C0E}" destId="{6F9CF8C1-6B5C-489E-94E3-35D9FE9C8219}" srcOrd="2" destOrd="0" presId="urn:microsoft.com/office/officeart/2005/8/layout/hierarchy2"/>
    <dgm:cxn modelId="{23987DE7-B3D9-447A-BF9A-2323A0D9DD6F}" type="presParOf" srcId="{6F9CF8C1-6B5C-489E-94E3-35D9FE9C8219}" destId="{2C97B0F2-94AC-471F-85A2-D1F93084B43E}" srcOrd="0" destOrd="0" presId="urn:microsoft.com/office/officeart/2005/8/layout/hierarchy2"/>
    <dgm:cxn modelId="{8214776F-DF00-4AAE-85D0-FAE2599156A1}" type="presParOf" srcId="{6CF86468-19A7-42BE-9046-AB0811925C0E}" destId="{60C1C1B4-60ED-440D-BA6B-849E96F71ED3}" srcOrd="3" destOrd="0" presId="urn:microsoft.com/office/officeart/2005/8/layout/hierarchy2"/>
    <dgm:cxn modelId="{CCE717D9-4B68-4FBD-A2D3-4AF9DE486C9B}" type="presParOf" srcId="{60C1C1B4-60ED-440D-BA6B-849E96F71ED3}" destId="{095D1922-214F-4C88-8DB7-FD8DC2CF6DE6}" srcOrd="0" destOrd="0" presId="urn:microsoft.com/office/officeart/2005/8/layout/hierarchy2"/>
    <dgm:cxn modelId="{1D55DF29-DACB-4196-BC9F-42221F491701}" type="presParOf" srcId="{60C1C1B4-60ED-440D-BA6B-849E96F71ED3}" destId="{EA417948-43D2-4EE1-A0A2-EF4A27286595}" srcOrd="1" destOrd="0" presId="urn:microsoft.com/office/officeart/2005/8/layout/hierarchy2"/>
    <dgm:cxn modelId="{5EA83F88-EE64-4047-B2B1-298F08606F01}" type="presParOf" srcId="{6CF86468-19A7-42BE-9046-AB0811925C0E}" destId="{C37FC64C-1B9E-4F2A-AC7E-D3D00E6772EB}" srcOrd="4" destOrd="0" presId="urn:microsoft.com/office/officeart/2005/8/layout/hierarchy2"/>
    <dgm:cxn modelId="{6104434F-FDFD-4142-B939-72BE6222E52C}" type="presParOf" srcId="{C37FC64C-1B9E-4F2A-AC7E-D3D00E6772EB}" destId="{D83FEBF8-E2A4-448C-B7DB-0C1350BAB1AA}" srcOrd="0" destOrd="0" presId="urn:microsoft.com/office/officeart/2005/8/layout/hierarchy2"/>
    <dgm:cxn modelId="{B2B0BDBB-39C9-4524-BF7C-8ED4C9BB5AF6}" type="presParOf" srcId="{6CF86468-19A7-42BE-9046-AB0811925C0E}" destId="{285255F5-8E14-43F3-BD1F-66135AF8D587}" srcOrd="5" destOrd="0" presId="urn:microsoft.com/office/officeart/2005/8/layout/hierarchy2"/>
    <dgm:cxn modelId="{360BFEE1-8D84-432A-A08E-F5394577A46A}" type="presParOf" srcId="{285255F5-8E14-43F3-BD1F-66135AF8D587}" destId="{714379E1-3070-4875-AC86-30ADE81809C9}" srcOrd="0" destOrd="0" presId="urn:microsoft.com/office/officeart/2005/8/layout/hierarchy2"/>
    <dgm:cxn modelId="{9E448D86-833E-4019-9FC3-296F5995B9AE}" type="presParOf" srcId="{285255F5-8E14-43F3-BD1F-66135AF8D587}" destId="{8E2B1EB4-35B1-410C-8F57-2EE6C1CF4BEB}" srcOrd="1" destOrd="0" presId="urn:microsoft.com/office/officeart/2005/8/layout/hierarchy2"/>
    <dgm:cxn modelId="{261AD158-A85A-4E64-A20E-4603685019F6}" type="presParOf" srcId="{6CF86468-19A7-42BE-9046-AB0811925C0E}" destId="{B640FDE8-678A-404F-9BE3-C5FF15E2E578}" srcOrd="6" destOrd="0" presId="urn:microsoft.com/office/officeart/2005/8/layout/hierarchy2"/>
    <dgm:cxn modelId="{65E7B7AF-1DEC-4E64-9066-CFC9A49C9C42}" type="presParOf" srcId="{B640FDE8-678A-404F-9BE3-C5FF15E2E578}" destId="{4E443914-D69D-4FB4-974A-94B626A8FAB0}" srcOrd="0" destOrd="0" presId="urn:microsoft.com/office/officeart/2005/8/layout/hierarchy2"/>
    <dgm:cxn modelId="{2DD74BAE-68FE-484A-B6DA-66A2B53A2DD2}" type="presParOf" srcId="{6CF86468-19A7-42BE-9046-AB0811925C0E}" destId="{B15980ED-87D6-4838-8CFE-06BFBD078421}" srcOrd="7" destOrd="0" presId="urn:microsoft.com/office/officeart/2005/8/layout/hierarchy2"/>
    <dgm:cxn modelId="{AF4522E5-C27E-4B6C-A35D-38E097A37248}" type="presParOf" srcId="{B15980ED-87D6-4838-8CFE-06BFBD078421}" destId="{56E82753-2381-4DBC-BF73-D3DDA0D815F1}" srcOrd="0" destOrd="0" presId="urn:microsoft.com/office/officeart/2005/8/layout/hierarchy2"/>
    <dgm:cxn modelId="{DED3D18C-8BB6-4AEE-AC08-BB6A30F7773E}" type="presParOf" srcId="{B15980ED-87D6-4838-8CFE-06BFBD078421}" destId="{0AEFFA5A-107D-4CBF-8521-99D445788DDD}" srcOrd="1" destOrd="0" presId="urn:microsoft.com/office/officeart/2005/8/layout/hierarchy2"/>
    <dgm:cxn modelId="{94530F7D-4EEA-41B6-8FD3-F84819E6D7BE}" type="presParOf" srcId="{6CF86468-19A7-42BE-9046-AB0811925C0E}" destId="{31576A18-C64F-403D-BA88-31CEB1F81959}" srcOrd="8" destOrd="0" presId="urn:microsoft.com/office/officeart/2005/8/layout/hierarchy2"/>
    <dgm:cxn modelId="{D18D7A7B-D69B-4222-87DF-6394CE81E6BF}" type="presParOf" srcId="{31576A18-C64F-403D-BA88-31CEB1F81959}" destId="{77EC0DA1-2FF9-4E5C-AEF0-783FD98EF3EF}" srcOrd="0" destOrd="0" presId="urn:microsoft.com/office/officeart/2005/8/layout/hierarchy2"/>
    <dgm:cxn modelId="{39CCB93D-DF55-4AE6-9EA1-47BCF8CE3F18}" type="presParOf" srcId="{6CF86468-19A7-42BE-9046-AB0811925C0E}" destId="{2F603B39-B384-48C3-AA40-E197EEA1C65E}" srcOrd="9" destOrd="0" presId="urn:microsoft.com/office/officeart/2005/8/layout/hierarchy2"/>
    <dgm:cxn modelId="{B8254A80-59F1-48D3-BC64-B8055D7EBD5E}" type="presParOf" srcId="{2F603B39-B384-48C3-AA40-E197EEA1C65E}" destId="{DDB21BDA-A14A-4160-BF58-59C4F13C8B5F}" srcOrd="0" destOrd="0" presId="urn:microsoft.com/office/officeart/2005/8/layout/hierarchy2"/>
    <dgm:cxn modelId="{5AE51468-7A4D-4AA2-81F6-1512F51CCCCA}" type="presParOf" srcId="{2F603B39-B384-48C3-AA40-E197EEA1C65E}" destId="{609B9CE0-AD42-4D55-9B78-7C711BE80A1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03CBEF-58B4-4BBD-9D38-97F34829BBC7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3CC665BE-59B4-4A04-817A-35852B0C4A24}">
      <dgm:prSet phldrT="[Text]" custT="1"/>
      <dgm:spPr/>
      <dgm:t>
        <a:bodyPr/>
        <a:lstStyle/>
        <a:p>
          <a:r>
            <a:rPr lang="fa-IR" sz="2400" b="1">
              <a:cs typeface="B Titr" panose="00000700000000000000" pitchFamily="2" charset="-78"/>
            </a:rPr>
            <a:t>ارزیابی اولیه</a:t>
          </a:r>
          <a:endParaRPr lang="en-US" sz="2400" b="1" dirty="0">
            <a:cs typeface="B Titr" panose="00000700000000000000" pitchFamily="2" charset="-78"/>
          </a:endParaRPr>
        </a:p>
      </dgm:t>
    </dgm:pt>
    <dgm:pt modelId="{F9485944-442F-47FC-BF08-DD2F0F68AABD}" type="parTrans" cxnId="{8E08A0BA-FC15-487B-85A5-BB83A6982665}">
      <dgm:prSet/>
      <dgm:spPr/>
      <dgm:t>
        <a:bodyPr/>
        <a:lstStyle/>
        <a:p>
          <a:endParaRPr lang="en-US"/>
        </a:p>
      </dgm:t>
    </dgm:pt>
    <dgm:pt modelId="{BB71186D-E0B4-4B8A-B6A9-EB81D82E08C4}" type="sibTrans" cxnId="{8E08A0BA-FC15-487B-85A5-BB83A6982665}">
      <dgm:prSet/>
      <dgm:spPr/>
      <dgm:t>
        <a:bodyPr/>
        <a:lstStyle/>
        <a:p>
          <a:endParaRPr lang="en-US"/>
        </a:p>
      </dgm:t>
    </dgm:pt>
    <dgm:pt modelId="{37BE30EE-00D4-4465-8760-9D222467477C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تنفس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B38C1FB0-80C4-4531-8E80-D937E5272051}" type="parTrans" cxnId="{24007813-72EE-4928-B95A-D448617510FE}">
      <dgm:prSet custT="1"/>
      <dgm:spPr/>
      <dgm:t>
        <a:bodyPr/>
        <a:lstStyle/>
        <a:p>
          <a:endParaRPr lang="en-US" sz="600" b="1">
            <a:cs typeface="B Nazanin" panose="00000400000000000000" pitchFamily="2" charset="-78"/>
          </a:endParaRPr>
        </a:p>
      </dgm:t>
    </dgm:pt>
    <dgm:pt modelId="{6DC93C52-7AC0-478A-B035-F6BE1A0C4835}" type="sibTrans" cxnId="{24007813-72EE-4928-B95A-D448617510FE}">
      <dgm:prSet/>
      <dgm:spPr/>
      <dgm:t>
        <a:bodyPr/>
        <a:lstStyle/>
        <a:p>
          <a:endParaRPr lang="en-US"/>
        </a:p>
      </dgm:t>
    </dgm:pt>
    <dgm:pt modelId="{73CA27DB-A9AC-41F5-8463-A65615DBAC55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گردش خون و خونریزی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F2E3E3D-5B7C-42B5-B6C7-E808F0D4DC0E}" type="parTrans" cxnId="{3E18C14E-C6D8-4BA9-94A2-278B36C2A4D3}">
      <dgm:prSet custT="1"/>
      <dgm:spPr/>
      <dgm:t>
        <a:bodyPr/>
        <a:lstStyle/>
        <a:p>
          <a:endParaRPr lang="en-US" sz="600" b="1">
            <a:cs typeface="B Nazanin" panose="00000400000000000000" pitchFamily="2" charset="-78"/>
          </a:endParaRPr>
        </a:p>
      </dgm:t>
    </dgm:pt>
    <dgm:pt modelId="{656D0E6B-4718-4399-AC78-7E6B967A0AF0}" type="sibTrans" cxnId="{3E18C14E-C6D8-4BA9-94A2-278B36C2A4D3}">
      <dgm:prSet/>
      <dgm:spPr/>
      <dgm:t>
        <a:bodyPr/>
        <a:lstStyle/>
        <a:p>
          <a:endParaRPr lang="en-US"/>
        </a:p>
      </dgm:t>
    </dgm:pt>
    <dgm:pt modelId="{EC448BEE-5D67-4DA0-9999-1FD375FAAF0A}">
      <dgm:prSet phldrT="[Text]" custT="1"/>
      <dgm:spPr/>
      <dgm:t>
        <a:bodyPr/>
        <a:lstStyle/>
        <a:p>
          <a:pPr rtl="1"/>
          <a:r>
            <a:rPr lang="fa-IR" sz="2400" b="1" dirty="0">
              <a:cs typeface="B Nazanin" panose="00000400000000000000" pitchFamily="2" charset="-78"/>
            </a:rPr>
            <a:t>ناتوانی و معلولیت(</a:t>
          </a:r>
          <a:r>
            <a:rPr lang="en-US" sz="2400" b="1" dirty="0">
              <a:cs typeface="B Nazanin" panose="00000400000000000000" pitchFamily="2" charset="-78"/>
            </a:rPr>
            <a:t>AVPU/GCS</a:t>
          </a:r>
          <a:r>
            <a:rPr lang="fa-IR" sz="2400" b="1" dirty="0">
              <a:cs typeface="B Nazanin" panose="00000400000000000000" pitchFamily="2" charset="-78"/>
            </a:rPr>
            <a:t>)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53D77ACB-73F8-4FB6-B591-A1A6290D0D7F}" type="parTrans" cxnId="{2D73C535-6736-478E-A9FA-6F532A3074D9}">
      <dgm:prSet custT="1"/>
      <dgm:spPr/>
      <dgm:t>
        <a:bodyPr/>
        <a:lstStyle/>
        <a:p>
          <a:endParaRPr lang="en-US" sz="600" b="1">
            <a:cs typeface="B Nazanin" panose="00000400000000000000" pitchFamily="2" charset="-78"/>
          </a:endParaRPr>
        </a:p>
      </dgm:t>
    </dgm:pt>
    <dgm:pt modelId="{E36193A9-F15E-451B-8AAF-2A4168FE21AA}" type="sibTrans" cxnId="{2D73C535-6736-478E-A9FA-6F532A3074D9}">
      <dgm:prSet/>
      <dgm:spPr/>
      <dgm:t>
        <a:bodyPr/>
        <a:lstStyle/>
        <a:p>
          <a:endParaRPr lang="en-US"/>
        </a:p>
      </dgm:t>
    </dgm:pt>
    <dgm:pt modelId="{3001C03D-B9B2-4400-B07C-0965CB467C41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بررسی سایر نقاط مشكوك بدن و جلوگیری از ایجاد هیپوترمی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D98DAD43-65CE-4799-8F2B-4AAADB75D307}" type="parTrans" cxnId="{AADE38D5-7222-4C4F-AB2A-D141709F21E4}">
      <dgm:prSet custT="1"/>
      <dgm:spPr/>
      <dgm:t>
        <a:bodyPr/>
        <a:lstStyle/>
        <a:p>
          <a:endParaRPr lang="en-US" sz="800" b="1">
            <a:cs typeface="B Nazanin" panose="00000400000000000000" pitchFamily="2" charset="-78"/>
          </a:endParaRPr>
        </a:p>
      </dgm:t>
    </dgm:pt>
    <dgm:pt modelId="{EB3F171C-7221-44E1-AFB2-6E5E9D8ED6F5}" type="sibTrans" cxnId="{AADE38D5-7222-4C4F-AB2A-D141709F21E4}">
      <dgm:prSet/>
      <dgm:spPr/>
      <dgm:t>
        <a:bodyPr/>
        <a:lstStyle/>
        <a:p>
          <a:endParaRPr lang="en-US"/>
        </a:p>
      </dgm:t>
    </dgm:pt>
    <dgm:pt modelId="{4D384230-A9DC-4674-A777-4464F9B646D0}">
      <dgm:prSet phldrT="[Text]" custT="1"/>
      <dgm:spPr/>
      <dgm:t>
        <a:bodyPr/>
        <a:lstStyle/>
        <a:p>
          <a:r>
            <a:rPr lang="fa-IR" sz="2400" b="1" dirty="0">
              <a:cs typeface="B Nazanin" panose="00000400000000000000" pitchFamily="2" charset="-78"/>
            </a:rPr>
            <a:t>راه هوایی و حفظ بی حرکتی گردن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7DECDD29-27E6-4FF6-837E-91003A45AA21}" type="sibTrans" cxnId="{E8671F9F-1966-486D-9B7C-C892C85229E8}">
      <dgm:prSet/>
      <dgm:spPr/>
      <dgm:t>
        <a:bodyPr/>
        <a:lstStyle/>
        <a:p>
          <a:endParaRPr lang="en-US"/>
        </a:p>
      </dgm:t>
    </dgm:pt>
    <dgm:pt modelId="{CB101CB0-6733-419B-B477-FB3099779001}" type="parTrans" cxnId="{E8671F9F-1966-486D-9B7C-C892C85229E8}">
      <dgm:prSet custT="1"/>
      <dgm:spPr/>
      <dgm:t>
        <a:bodyPr/>
        <a:lstStyle/>
        <a:p>
          <a:endParaRPr lang="en-US" sz="800" b="1" dirty="0">
            <a:cs typeface="B Nazanin" panose="00000400000000000000" pitchFamily="2" charset="-78"/>
          </a:endParaRPr>
        </a:p>
      </dgm:t>
    </dgm:pt>
    <dgm:pt modelId="{F47BD343-43B5-44CD-8408-4CCD25235C48}" type="pres">
      <dgm:prSet presAssocID="{E603CBEF-58B4-4BBD-9D38-97F34829BB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BBA901D-9646-4D39-BFC6-2878C1856116}" type="pres">
      <dgm:prSet presAssocID="{3CC665BE-59B4-4A04-817A-35852B0C4A24}" presName="root1" presStyleCnt="0"/>
      <dgm:spPr/>
    </dgm:pt>
    <dgm:pt modelId="{874F1809-4974-4B09-B1F2-CFB1D40B0F00}" type="pres">
      <dgm:prSet presAssocID="{3CC665BE-59B4-4A04-817A-35852B0C4A2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F86468-19A7-42BE-9046-AB0811925C0E}" type="pres">
      <dgm:prSet presAssocID="{3CC665BE-59B4-4A04-817A-35852B0C4A24}" presName="level2hierChild" presStyleCnt="0"/>
      <dgm:spPr/>
    </dgm:pt>
    <dgm:pt modelId="{31557C6B-620B-4AFD-A2EE-3E5196E84441}" type="pres">
      <dgm:prSet presAssocID="{CB101CB0-6733-419B-B477-FB3099779001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30F32665-8966-439A-BF95-6DDABBD04846}" type="pres">
      <dgm:prSet presAssocID="{CB101CB0-6733-419B-B477-FB3099779001}" presName="connTx" presStyleLbl="parChTrans1D2" presStyleIdx="0" presStyleCnt="5"/>
      <dgm:spPr/>
      <dgm:t>
        <a:bodyPr/>
        <a:lstStyle/>
        <a:p>
          <a:endParaRPr lang="en-US"/>
        </a:p>
      </dgm:t>
    </dgm:pt>
    <dgm:pt modelId="{88D28FE9-A049-42C8-81AF-C315C1100FEF}" type="pres">
      <dgm:prSet presAssocID="{4D384230-A9DC-4674-A777-4464F9B646D0}" presName="root2" presStyleCnt="0"/>
      <dgm:spPr/>
    </dgm:pt>
    <dgm:pt modelId="{738B4E2F-F979-43B1-91D3-DA8D25CDF10E}" type="pres">
      <dgm:prSet presAssocID="{4D384230-A9DC-4674-A777-4464F9B646D0}" presName="LevelTwoTextNode" presStyleLbl="node2" presStyleIdx="0" presStyleCnt="5" custScaleX="222759" custLinFactNeighborX="1111" custLinFactNeighborY="-688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8382F4-8995-47CC-9D80-E83EFD0048D3}" type="pres">
      <dgm:prSet presAssocID="{4D384230-A9DC-4674-A777-4464F9B646D0}" presName="level3hierChild" presStyleCnt="0"/>
      <dgm:spPr/>
    </dgm:pt>
    <dgm:pt modelId="{4814C0C9-31D7-4294-9A07-CC27ACD4F58F}" type="pres">
      <dgm:prSet presAssocID="{B38C1FB0-80C4-4531-8E80-D937E5272051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41740533-E0C0-4C4C-9FAF-5442755EEC7F}" type="pres">
      <dgm:prSet presAssocID="{B38C1FB0-80C4-4531-8E80-D937E5272051}" presName="connTx" presStyleLbl="parChTrans1D2" presStyleIdx="1" presStyleCnt="5"/>
      <dgm:spPr/>
      <dgm:t>
        <a:bodyPr/>
        <a:lstStyle/>
        <a:p>
          <a:endParaRPr lang="en-US"/>
        </a:p>
      </dgm:t>
    </dgm:pt>
    <dgm:pt modelId="{77F27372-3D80-4D72-A573-DAACADB7A1B9}" type="pres">
      <dgm:prSet presAssocID="{37BE30EE-00D4-4465-8760-9D222467477C}" presName="root2" presStyleCnt="0"/>
      <dgm:spPr/>
    </dgm:pt>
    <dgm:pt modelId="{14110C68-7E60-4828-B8ED-649A6B5318A4}" type="pres">
      <dgm:prSet presAssocID="{37BE30EE-00D4-4465-8760-9D222467477C}" presName="LevelTwoTextNode" presStyleLbl="node2" presStyleIdx="1" presStyleCnt="5" custScaleX="826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94488E-8574-4C5B-952B-2175D6B833FA}" type="pres">
      <dgm:prSet presAssocID="{37BE30EE-00D4-4465-8760-9D222467477C}" presName="level3hierChild" presStyleCnt="0"/>
      <dgm:spPr/>
    </dgm:pt>
    <dgm:pt modelId="{C37FC64C-1B9E-4F2A-AC7E-D3D00E6772EB}" type="pres">
      <dgm:prSet presAssocID="{0F2E3E3D-5B7C-42B5-B6C7-E808F0D4DC0E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D83FEBF8-E2A4-448C-B7DB-0C1350BAB1AA}" type="pres">
      <dgm:prSet presAssocID="{0F2E3E3D-5B7C-42B5-B6C7-E808F0D4DC0E}" presName="connTx" presStyleLbl="parChTrans1D2" presStyleIdx="2" presStyleCnt="5"/>
      <dgm:spPr/>
      <dgm:t>
        <a:bodyPr/>
        <a:lstStyle/>
        <a:p>
          <a:endParaRPr lang="en-US"/>
        </a:p>
      </dgm:t>
    </dgm:pt>
    <dgm:pt modelId="{285255F5-8E14-43F3-BD1F-66135AF8D587}" type="pres">
      <dgm:prSet presAssocID="{73CA27DB-A9AC-41F5-8463-A65615DBAC55}" presName="root2" presStyleCnt="0"/>
      <dgm:spPr/>
    </dgm:pt>
    <dgm:pt modelId="{714379E1-3070-4875-AC86-30ADE81809C9}" type="pres">
      <dgm:prSet presAssocID="{73CA27DB-A9AC-41F5-8463-A65615DBAC55}" presName="LevelTwoTextNode" presStyleLbl="node2" presStyleIdx="2" presStyleCnt="5" custScaleX="1809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2B1EB4-35B1-410C-8F57-2EE6C1CF4BEB}" type="pres">
      <dgm:prSet presAssocID="{73CA27DB-A9AC-41F5-8463-A65615DBAC55}" presName="level3hierChild" presStyleCnt="0"/>
      <dgm:spPr/>
    </dgm:pt>
    <dgm:pt modelId="{B640FDE8-678A-404F-9BE3-C5FF15E2E578}" type="pres">
      <dgm:prSet presAssocID="{53D77ACB-73F8-4FB6-B591-A1A6290D0D7F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4E443914-D69D-4FB4-974A-94B626A8FAB0}" type="pres">
      <dgm:prSet presAssocID="{53D77ACB-73F8-4FB6-B591-A1A6290D0D7F}" presName="connTx" presStyleLbl="parChTrans1D2" presStyleIdx="3" presStyleCnt="5"/>
      <dgm:spPr/>
      <dgm:t>
        <a:bodyPr/>
        <a:lstStyle/>
        <a:p>
          <a:endParaRPr lang="en-US"/>
        </a:p>
      </dgm:t>
    </dgm:pt>
    <dgm:pt modelId="{B15980ED-87D6-4838-8CFE-06BFBD078421}" type="pres">
      <dgm:prSet presAssocID="{EC448BEE-5D67-4DA0-9999-1FD375FAAF0A}" presName="root2" presStyleCnt="0"/>
      <dgm:spPr/>
    </dgm:pt>
    <dgm:pt modelId="{56E82753-2381-4DBC-BF73-D3DDA0D815F1}" type="pres">
      <dgm:prSet presAssocID="{EC448BEE-5D67-4DA0-9999-1FD375FAAF0A}" presName="LevelTwoTextNode" presStyleLbl="node2" presStyleIdx="3" presStyleCnt="5" custScaleX="2565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EFFA5A-107D-4CBF-8521-99D445788DDD}" type="pres">
      <dgm:prSet presAssocID="{EC448BEE-5D67-4DA0-9999-1FD375FAAF0A}" presName="level3hierChild" presStyleCnt="0"/>
      <dgm:spPr/>
    </dgm:pt>
    <dgm:pt modelId="{31576A18-C64F-403D-BA88-31CEB1F81959}" type="pres">
      <dgm:prSet presAssocID="{D98DAD43-65CE-4799-8F2B-4AAADB75D307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77EC0DA1-2FF9-4E5C-AEF0-783FD98EF3EF}" type="pres">
      <dgm:prSet presAssocID="{D98DAD43-65CE-4799-8F2B-4AAADB75D307}" presName="connTx" presStyleLbl="parChTrans1D2" presStyleIdx="4" presStyleCnt="5"/>
      <dgm:spPr/>
      <dgm:t>
        <a:bodyPr/>
        <a:lstStyle/>
        <a:p>
          <a:endParaRPr lang="en-US"/>
        </a:p>
      </dgm:t>
    </dgm:pt>
    <dgm:pt modelId="{2F603B39-B384-48C3-AA40-E197EEA1C65E}" type="pres">
      <dgm:prSet presAssocID="{3001C03D-B9B2-4400-B07C-0965CB467C41}" presName="root2" presStyleCnt="0"/>
      <dgm:spPr/>
    </dgm:pt>
    <dgm:pt modelId="{DDB21BDA-A14A-4160-BF58-59C4F13C8B5F}" type="pres">
      <dgm:prSet presAssocID="{3001C03D-B9B2-4400-B07C-0965CB467C41}" presName="LevelTwoTextNode" presStyleLbl="node2" presStyleIdx="4" presStyleCnt="5" custScaleX="3510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9B9CE0-AD42-4D55-9B78-7C711BE80A1D}" type="pres">
      <dgm:prSet presAssocID="{3001C03D-B9B2-4400-B07C-0965CB467C41}" presName="level3hierChild" presStyleCnt="0"/>
      <dgm:spPr/>
    </dgm:pt>
  </dgm:ptLst>
  <dgm:cxnLst>
    <dgm:cxn modelId="{E8671F9F-1966-486D-9B7C-C892C85229E8}" srcId="{3CC665BE-59B4-4A04-817A-35852B0C4A24}" destId="{4D384230-A9DC-4674-A777-4464F9B646D0}" srcOrd="0" destOrd="0" parTransId="{CB101CB0-6733-419B-B477-FB3099779001}" sibTransId="{7DECDD29-27E6-4FF6-837E-91003A45AA21}"/>
    <dgm:cxn modelId="{77F5DC85-8C23-4D9E-A542-9EBC8F17DBAA}" type="presOf" srcId="{0F2E3E3D-5B7C-42B5-B6C7-E808F0D4DC0E}" destId="{D83FEBF8-E2A4-448C-B7DB-0C1350BAB1AA}" srcOrd="1" destOrd="0" presId="urn:microsoft.com/office/officeart/2005/8/layout/hierarchy2"/>
    <dgm:cxn modelId="{3E18C14E-C6D8-4BA9-94A2-278B36C2A4D3}" srcId="{3CC665BE-59B4-4A04-817A-35852B0C4A24}" destId="{73CA27DB-A9AC-41F5-8463-A65615DBAC55}" srcOrd="2" destOrd="0" parTransId="{0F2E3E3D-5B7C-42B5-B6C7-E808F0D4DC0E}" sibTransId="{656D0E6B-4718-4399-AC78-7E6B967A0AF0}"/>
    <dgm:cxn modelId="{5CA8B10C-7C0F-47DA-9AB1-F07B8DA913A9}" type="presOf" srcId="{37BE30EE-00D4-4465-8760-9D222467477C}" destId="{14110C68-7E60-4828-B8ED-649A6B5318A4}" srcOrd="0" destOrd="0" presId="urn:microsoft.com/office/officeart/2005/8/layout/hierarchy2"/>
    <dgm:cxn modelId="{A35453AD-11EF-4265-9661-1A4AD62F47E6}" type="presOf" srcId="{73CA27DB-A9AC-41F5-8463-A65615DBAC55}" destId="{714379E1-3070-4875-AC86-30ADE81809C9}" srcOrd="0" destOrd="0" presId="urn:microsoft.com/office/officeart/2005/8/layout/hierarchy2"/>
    <dgm:cxn modelId="{08516D10-CDD5-4C6F-8386-238F8DE910D8}" type="presOf" srcId="{0F2E3E3D-5B7C-42B5-B6C7-E808F0D4DC0E}" destId="{C37FC64C-1B9E-4F2A-AC7E-D3D00E6772EB}" srcOrd="0" destOrd="0" presId="urn:microsoft.com/office/officeart/2005/8/layout/hierarchy2"/>
    <dgm:cxn modelId="{8E08A0BA-FC15-487B-85A5-BB83A6982665}" srcId="{E603CBEF-58B4-4BBD-9D38-97F34829BBC7}" destId="{3CC665BE-59B4-4A04-817A-35852B0C4A24}" srcOrd="0" destOrd="0" parTransId="{F9485944-442F-47FC-BF08-DD2F0F68AABD}" sibTransId="{BB71186D-E0B4-4B8A-B6A9-EB81D82E08C4}"/>
    <dgm:cxn modelId="{44164249-3144-46E5-9579-B89F1C606DD6}" type="presOf" srcId="{B38C1FB0-80C4-4531-8E80-D937E5272051}" destId="{4814C0C9-31D7-4294-9A07-CC27ACD4F58F}" srcOrd="0" destOrd="0" presId="urn:microsoft.com/office/officeart/2005/8/layout/hierarchy2"/>
    <dgm:cxn modelId="{1629BE0F-652D-42F2-B6BA-A2E7B7AB4932}" type="presOf" srcId="{D98DAD43-65CE-4799-8F2B-4AAADB75D307}" destId="{31576A18-C64F-403D-BA88-31CEB1F81959}" srcOrd="0" destOrd="0" presId="urn:microsoft.com/office/officeart/2005/8/layout/hierarchy2"/>
    <dgm:cxn modelId="{ADFCD24D-FED7-4E29-A386-F1360AE6781A}" type="presOf" srcId="{CB101CB0-6733-419B-B477-FB3099779001}" destId="{31557C6B-620B-4AFD-A2EE-3E5196E84441}" srcOrd="0" destOrd="0" presId="urn:microsoft.com/office/officeart/2005/8/layout/hierarchy2"/>
    <dgm:cxn modelId="{771557CE-6CEF-46FB-88F3-9718960DD3BD}" type="presOf" srcId="{4D384230-A9DC-4674-A777-4464F9B646D0}" destId="{738B4E2F-F979-43B1-91D3-DA8D25CDF10E}" srcOrd="0" destOrd="0" presId="urn:microsoft.com/office/officeart/2005/8/layout/hierarchy2"/>
    <dgm:cxn modelId="{AADE38D5-7222-4C4F-AB2A-D141709F21E4}" srcId="{3CC665BE-59B4-4A04-817A-35852B0C4A24}" destId="{3001C03D-B9B2-4400-B07C-0965CB467C41}" srcOrd="4" destOrd="0" parTransId="{D98DAD43-65CE-4799-8F2B-4AAADB75D307}" sibTransId="{EB3F171C-7221-44E1-AFB2-6E5E9D8ED6F5}"/>
    <dgm:cxn modelId="{80603CA4-0BEF-4BF2-870F-77DB14FE8E9E}" type="presOf" srcId="{E603CBEF-58B4-4BBD-9D38-97F34829BBC7}" destId="{F47BD343-43B5-44CD-8408-4CCD25235C48}" srcOrd="0" destOrd="0" presId="urn:microsoft.com/office/officeart/2005/8/layout/hierarchy2"/>
    <dgm:cxn modelId="{71971487-C97D-43E8-A0BD-80AD67850C4F}" type="presOf" srcId="{53D77ACB-73F8-4FB6-B591-A1A6290D0D7F}" destId="{B640FDE8-678A-404F-9BE3-C5FF15E2E578}" srcOrd="0" destOrd="0" presId="urn:microsoft.com/office/officeart/2005/8/layout/hierarchy2"/>
    <dgm:cxn modelId="{30663F8E-D777-44F3-8606-58A884043E08}" type="presOf" srcId="{EC448BEE-5D67-4DA0-9999-1FD375FAAF0A}" destId="{56E82753-2381-4DBC-BF73-D3DDA0D815F1}" srcOrd="0" destOrd="0" presId="urn:microsoft.com/office/officeart/2005/8/layout/hierarchy2"/>
    <dgm:cxn modelId="{FEA87CF1-A494-46D3-87EB-DD7ADF7E9E4E}" type="presOf" srcId="{B38C1FB0-80C4-4531-8E80-D937E5272051}" destId="{41740533-E0C0-4C4C-9FAF-5442755EEC7F}" srcOrd="1" destOrd="0" presId="urn:microsoft.com/office/officeart/2005/8/layout/hierarchy2"/>
    <dgm:cxn modelId="{2D73C535-6736-478E-A9FA-6F532A3074D9}" srcId="{3CC665BE-59B4-4A04-817A-35852B0C4A24}" destId="{EC448BEE-5D67-4DA0-9999-1FD375FAAF0A}" srcOrd="3" destOrd="0" parTransId="{53D77ACB-73F8-4FB6-B591-A1A6290D0D7F}" sibTransId="{E36193A9-F15E-451B-8AAF-2A4168FE21AA}"/>
    <dgm:cxn modelId="{87DA6A96-19DC-4051-8D1B-14781AE1C0D8}" type="presOf" srcId="{53D77ACB-73F8-4FB6-B591-A1A6290D0D7F}" destId="{4E443914-D69D-4FB4-974A-94B626A8FAB0}" srcOrd="1" destOrd="0" presId="urn:microsoft.com/office/officeart/2005/8/layout/hierarchy2"/>
    <dgm:cxn modelId="{24007813-72EE-4928-B95A-D448617510FE}" srcId="{3CC665BE-59B4-4A04-817A-35852B0C4A24}" destId="{37BE30EE-00D4-4465-8760-9D222467477C}" srcOrd="1" destOrd="0" parTransId="{B38C1FB0-80C4-4531-8E80-D937E5272051}" sibTransId="{6DC93C52-7AC0-478A-B035-F6BE1A0C4835}"/>
    <dgm:cxn modelId="{1C829D00-E9C6-41F9-9462-7D4ECD7AA6C1}" type="presOf" srcId="{3001C03D-B9B2-4400-B07C-0965CB467C41}" destId="{DDB21BDA-A14A-4160-BF58-59C4F13C8B5F}" srcOrd="0" destOrd="0" presId="urn:microsoft.com/office/officeart/2005/8/layout/hierarchy2"/>
    <dgm:cxn modelId="{DF16B166-559D-4CF1-B884-E0C6EC94DB45}" type="presOf" srcId="{D98DAD43-65CE-4799-8F2B-4AAADB75D307}" destId="{77EC0DA1-2FF9-4E5C-AEF0-783FD98EF3EF}" srcOrd="1" destOrd="0" presId="urn:microsoft.com/office/officeart/2005/8/layout/hierarchy2"/>
    <dgm:cxn modelId="{9010A044-262A-4093-A7DE-79633D994C9E}" type="presOf" srcId="{3CC665BE-59B4-4A04-817A-35852B0C4A24}" destId="{874F1809-4974-4B09-B1F2-CFB1D40B0F00}" srcOrd="0" destOrd="0" presId="urn:microsoft.com/office/officeart/2005/8/layout/hierarchy2"/>
    <dgm:cxn modelId="{899737ED-B6A7-4732-80BD-37AC3EFF5C32}" type="presOf" srcId="{CB101CB0-6733-419B-B477-FB3099779001}" destId="{30F32665-8966-439A-BF95-6DDABBD04846}" srcOrd="1" destOrd="0" presId="urn:microsoft.com/office/officeart/2005/8/layout/hierarchy2"/>
    <dgm:cxn modelId="{5C8C01B8-A9A9-4268-9E42-DF537F9758EC}" type="presParOf" srcId="{F47BD343-43B5-44CD-8408-4CCD25235C48}" destId="{1BBA901D-9646-4D39-BFC6-2878C1856116}" srcOrd="0" destOrd="0" presId="urn:microsoft.com/office/officeart/2005/8/layout/hierarchy2"/>
    <dgm:cxn modelId="{332E5704-9DA1-4420-AA11-85288B9468C0}" type="presParOf" srcId="{1BBA901D-9646-4D39-BFC6-2878C1856116}" destId="{874F1809-4974-4B09-B1F2-CFB1D40B0F00}" srcOrd="0" destOrd="0" presId="urn:microsoft.com/office/officeart/2005/8/layout/hierarchy2"/>
    <dgm:cxn modelId="{A809B009-215C-43A0-96CA-F8342F11D856}" type="presParOf" srcId="{1BBA901D-9646-4D39-BFC6-2878C1856116}" destId="{6CF86468-19A7-42BE-9046-AB0811925C0E}" srcOrd="1" destOrd="0" presId="urn:microsoft.com/office/officeart/2005/8/layout/hierarchy2"/>
    <dgm:cxn modelId="{ABC7F8C0-205D-4DBD-9BA7-6BB4E37F8387}" type="presParOf" srcId="{6CF86468-19A7-42BE-9046-AB0811925C0E}" destId="{31557C6B-620B-4AFD-A2EE-3E5196E84441}" srcOrd="0" destOrd="0" presId="urn:microsoft.com/office/officeart/2005/8/layout/hierarchy2"/>
    <dgm:cxn modelId="{E4319DE4-A9AA-4905-9BCB-84D5AD24184D}" type="presParOf" srcId="{31557C6B-620B-4AFD-A2EE-3E5196E84441}" destId="{30F32665-8966-439A-BF95-6DDABBD04846}" srcOrd="0" destOrd="0" presId="urn:microsoft.com/office/officeart/2005/8/layout/hierarchy2"/>
    <dgm:cxn modelId="{FB5BFCFF-BE50-4599-A1E7-6D4374ABA531}" type="presParOf" srcId="{6CF86468-19A7-42BE-9046-AB0811925C0E}" destId="{88D28FE9-A049-42C8-81AF-C315C1100FEF}" srcOrd="1" destOrd="0" presId="urn:microsoft.com/office/officeart/2005/8/layout/hierarchy2"/>
    <dgm:cxn modelId="{C8BBE3E6-0156-44E7-939E-AEA5CD96CC11}" type="presParOf" srcId="{88D28FE9-A049-42C8-81AF-C315C1100FEF}" destId="{738B4E2F-F979-43B1-91D3-DA8D25CDF10E}" srcOrd="0" destOrd="0" presId="urn:microsoft.com/office/officeart/2005/8/layout/hierarchy2"/>
    <dgm:cxn modelId="{4623C867-B672-4541-8939-64645A0F0C4D}" type="presParOf" srcId="{88D28FE9-A049-42C8-81AF-C315C1100FEF}" destId="{718382F4-8995-47CC-9D80-E83EFD0048D3}" srcOrd="1" destOrd="0" presId="urn:microsoft.com/office/officeart/2005/8/layout/hierarchy2"/>
    <dgm:cxn modelId="{786DC29D-EC0B-4DC4-ACF2-145C7AA2C345}" type="presParOf" srcId="{6CF86468-19A7-42BE-9046-AB0811925C0E}" destId="{4814C0C9-31D7-4294-9A07-CC27ACD4F58F}" srcOrd="2" destOrd="0" presId="urn:microsoft.com/office/officeart/2005/8/layout/hierarchy2"/>
    <dgm:cxn modelId="{97580D5B-785B-4625-8E7B-ADB4B2B0B6BC}" type="presParOf" srcId="{4814C0C9-31D7-4294-9A07-CC27ACD4F58F}" destId="{41740533-E0C0-4C4C-9FAF-5442755EEC7F}" srcOrd="0" destOrd="0" presId="urn:microsoft.com/office/officeart/2005/8/layout/hierarchy2"/>
    <dgm:cxn modelId="{5FD1CF75-69BD-4880-9DAE-6D2DBA9812CF}" type="presParOf" srcId="{6CF86468-19A7-42BE-9046-AB0811925C0E}" destId="{77F27372-3D80-4D72-A573-DAACADB7A1B9}" srcOrd="3" destOrd="0" presId="urn:microsoft.com/office/officeart/2005/8/layout/hierarchy2"/>
    <dgm:cxn modelId="{B557B1C4-738E-453D-9933-E6D6FF917800}" type="presParOf" srcId="{77F27372-3D80-4D72-A573-DAACADB7A1B9}" destId="{14110C68-7E60-4828-B8ED-649A6B5318A4}" srcOrd="0" destOrd="0" presId="urn:microsoft.com/office/officeart/2005/8/layout/hierarchy2"/>
    <dgm:cxn modelId="{91AE188F-6745-4706-BB47-2D7D894751D4}" type="presParOf" srcId="{77F27372-3D80-4D72-A573-DAACADB7A1B9}" destId="{4194488E-8574-4C5B-952B-2175D6B833FA}" srcOrd="1" destOrd="0" presId="urn:microsoft.com/office/officeart/2005/8/layout/hierarchy2"/>
    <dgm:cxn modelId="{5D940075-3A14-4EE6-89D9-444DE5290ED8}" type="presParOf" srcId="{6CF86468-19A7-42BE-9046-AB0811925C0E}" destId="{C37FC64C-1B9E-4F2A-AC7E-D3D00E6772EB}" srcOrd="4" destOrd="0" presId="urn:microsoft.com/office/officeart/2005/8/layout/hierarchy2"/>
    <dgm:cxn modelId="{C3BBCE93-9C6C-4BE4-A3AE-FAAAE508E317}" type="presParOf" srcId="{C37FC64C-1B9E-4F2A-AC7E-D3D00E6772EB}" destId="{D83FEBF8-E2A4-448C-B7DB-0C1350BAB1AA}" srcOrd="0" destOrd="0" presId="urn:microsoft.com/office/officeart/2005/8/layout/hierarchy2"/>
    <dgm:cxn modelId="{AEB60B66-217D-472D-B185-A7298354955D}" type="presParOf" srcId="{6CF86468-19A7-42BE-9046-AB0811925C0E}" destId="{285255F5-8E14-43F3-BD1F-66135AF8D587}" srcOrd="5" destOrd="0" presId="urn:microsoft.com/office/officeart/2005/8/layout/hierarchy2"/>
    <dgm:cxn modelId="{D90764C7-983B-4F9F-B14C-C5416C3CBAF0}" type="presParOf" srcId="{285255F5-8E14-43F3-BD1F-66135AF8D587}" destId="{714379E1-3070-4875-AC86-30ADE81809C9}" srcOrd="0" destOrd="0" presId="urn:microsoft.com/office/officeart/2005/8/layout/hierarchy2"/>
    <dgm:cxn modelId="{AF90E5A0-E27B-4F57-875A-371D8DD0039A}" type="presParOf" srcId="{285255F5-8E14-43F3-BD1F-66135AF8D587}" destId="{8E2B1EB4-35B1-410C-8F57-2EE6C1CF4BEB}" srcOrd="1" destOrd="0" presId="urn:microsoft.com/office/officeart/2005/8/layout/hierarchy2"/>
    <dgm:cxn modelId="{13C0ECB0-7862-4830-91C4-5EB82BC48451}" type="presParOf" srcId="{6CF86468-19A7-42BE-9046-AB0811925C0E}" destId="{B640FDE8-678A-404F-9BE3-C5FF15E2E578}" srcOrd="6" destOrd="0" presId="urn:microsoft.com/office/officeart/2005/8/layout/hierarchy2"/>
    <dgm:cxn modelId="{AE5EF22F-0E48-485F-8AD7-B614F6B8D458}" type="presParOf" srcId="{B640FDE8-678A-404F-9BE3-C5FF15E2E578}" destId="{4E443914-D69D-4FB4-974A-94B626A8FAB0}" srcOrd="0" destOrd="0" presId="urn:microsoft.com/office/officeart/2005/8/layout/hierarchy2"/>
    <dgm:cxn modelId="{D914EB43-D66C-41FC-91EF-FC088A469F99}" type="presParOf" srcId="{6CF86468-19A7-42BE-9046-AB0811925C0E}" destId="{B15980ED-87D6-4838-8CFE-06BFBD078421}" srcOrd="7" destOrd="0" presId="urn:microsoft.com/office/officeart/2005/8/layout/hierarchy2"/>
    <dgm:cxn modelId="{20A45EB2-69BF-4FED-BA52-CB7223859D99}" type="presParOf" srcId="{B15980ED-87D6-4838-8CFE-06BFBD078421}" destId="{56E82753-2381-4DBC-BF73-D3DDA0D815F1}" srcOrd="0" destOrd="0" presId="urn:microsoft.com/office/officeart/2005/8/layout/hierarchy2"/>
    <dgm:cxn modelId="{76D5D507-F2B6-48D8-92EE-A325B8C5C869}" type="presParOf" srcId="{B15980ED-87D6-4838-8CFE-06BFBD078421}" destId="{0AEFFA5A-107D-4CBF-8521-99D445788DDD}" srcOrd="1" destOrd="0" presId="urn:microsoft.com/office/officeart/2005/8/layout/hierarchy2"/>
    <dgm:cxn modelId="{A0444347-7842-4881-81D6-61AE7F503436}" type="presParOf" srcId="{6CF86468-19A7-42BE-9046-AB0811925C0E}" destId="{31576A18-C64F-403D-BA88-31CEB1F81959}" srcOrd="8" destOrd="0" presId="urn:microsoft.com/office/officeart/2005/8/layout/hierarchy2"/>
    <dgm:cxn modelId="{01ED143D-2BF8-4126-BDCB-77A83338927E}" type="presParOf" srcId="{31576A18-C64F-403D-BA88-31CEB1F81959}" destId="{77EC0DA1-2FF9-4E5C-AEF0-783FD98EF3EF}" srcOrd="0" destOrd="0" presId="urn:microsoft.com/office/officeart/2005/8/layout/hierarchy2"/>
    <dgm:cxn modelId="{2E99CB86-B6A8-4325-A16E-5C171AB5B847}" type="presParOf" srcId="{6CF86468-19A7-42BE-9046-AB0811925C0E}" destId="{2F603B39-B384-48C3-AA40-E197EEA1C65E}" srcOrd="9" destOrd="0" presId="urn:microsoft.com/office/officeart/2005/8/layout/hierarchy2"/>
    <dgm:cxn modelId="{BBD74FF8-670C-485E-AE10-56D25527D53F}" type="presParOf" srcId="{2F603B39-B384-48C3-AA40-E197EEA1C65E}" destId="{DDB21BDA-A14A-4160-BF58-59C4F13C8B5F}" srcOrd="0" destOrd="0" presId="urn:microsoft.com/office/officeart/2005/8/layout/hierarchy2"/>
    <dgm:cxn modelId="{DD31BA6E-50E9-4AC4-A1B5-51425B6E1F66}" type="presParOf" srcId="{2F603B39-B384-48C3-AA40-E197EEA1C65E}" destId="{609B9CE0-AD42-4D55-9B78-7C711BE80A1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16C8A-87F7-244C-8DA8-A86B7E21793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C9F81-96A6-4041-8013-0A3F5D9F5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0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C22EB-7106-497F-9EB2-1FAEA34B5F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7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88975"/>
            <a:ext cx="6088063" cy="3425825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358974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88975"/>
            <a:ext cx="6088063" cy="3425825"/>
          </a:xfrm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890756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35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666">
              <a:defRPr/>
            </a:pPr>
            <a:r>
              <a:rPr lang="en-US" dirty="0">
                <a:ea typeface="+mn-ea"/>
              </a:rPr>
              <a:t>Instructor Notes</a:t>
            </a:r>
          </a:p>
          <a:p>
            <a:pPr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Expand on the following points: 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Use of this airway management algorithm presents a logical approach to a difficult or failed airway.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Review the first section of the airway management algorithm with the participants. 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Not all devices or procedures may be allowed or available within an individual EMS system.</a:t>
            </a:r>
          </a:p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34480" indent="-282492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9970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81958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33946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85934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37921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89909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41897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3463B392-0067-724F-A713-1D61C72DC7DD}" type="slidenum">
              <a:rPr lang="en-US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34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666">
              <a:defRPr/>
            </a:pPr>
            <a:r>
              <a:rPr lang="en-US" dirty="0">
                <a:ea typeface="+mn-ea"/>
              </a:rPr>
              <a:t>Instructor Notes</a:t>
            </a:r>
          </a:p>
          <a:p>
            <a:pPr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Expand on the following points: 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Use of this airway management algorithm presents a logical approach to a difficult or failed airway.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Review the second section of the airway management algorithm with the participants. 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Not all devices or procedures may be allowed or available within an individual EMS system.</a:t>
            </a:r>
          </a:p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34480" indent="-282492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9970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81958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33946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85934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37921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89909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41897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60B410F4-44AB-D549-919A-0C2D928FA1F2}" type="slidenum">
              <a:rPr lang="en-US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17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666">
              <a:defRPr/>
            </a:pPr>
            <a:r>
              <a:rPr lang="en-US" dirty="0">
                <a:ea typeface="+mn-ea"/>
              </a:rPr>
              <a:t>Instructor Notes</a:t>
            </a:r>
          </a:p>
          <a:p>
            <a:pPr>
              <a:defRPr/>
            </a:pPr>
            <a:endParaRPr lang="en-US" altLang="en-US" dirty="0">
              <a:ea typeface="ＭＳ Ｐゴシック" pitchFamily="34" charset="-128"/>
            </a:endParaRPr>
          </a:p>
          <a:p>
            <a:pPr>
              <a:defRPr/>
            </a:pPr>
            <a:r>
              <a:rPr lang="en-US" altLang="en-US" dirty="0">
                <a:ea typeface="ＭＳ Ｐゴシック" pitchFamily="34" charset="-128"/>
              </a:rPr>
              <a:t>Expand on the following points: 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Use of this airway management algorithm presents a logical approach to a difficult or failed airway.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Review the third section of the airway management algorithm with the participants. </a:t>
            </a:r>
          </a:p>
          <a:p>
            <a:pPr marL="172072" indent="-172072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pitchFamily="34" charset="-128"/>
              </a:rPr>
              <a:t>Not all devices or procedures may be allowed or available within an individual EMS system.</a:t>
            </a:r>
          </a:p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34480" indent="-282492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9970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81958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33946" indent="-225994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85934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37921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89909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41897" indent="-2259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D63981DA-D40E-CB47-BC78-71E374AD1732}" type="slidenum">
              <a:rPr lang="en-US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363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46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75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7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20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50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12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07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spcBef>
                <a:spcPct val="0"/>
              </a:spcBef>
            </a:pPr>
            <a:fld id="{45218E88-8EAB-420A-B216-51A8105C80CC}" type="slidenum">
              <a:rPr lang="ar-SA" altLang="en-US" smtClean="0"/>
              <a:pPr algn="l">
                <a:spcBef>
                  <a:spcPct val="0"/>
                </a:spcBef>
              </a:pPr>
              <a:t>36</a:t>
            </a:fld>
            <a:endParaRPr lang="en-US" altLang="en-US" smtClean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922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922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275" tIns="22225" rIns="41275" bIns="22225"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89231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86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07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73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55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76FEF-49D1-4688-9332-DE184C569CED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4B38BC-4F40-584D-AD23-46EC2485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A68C34D-6E09-1549-A2D9-7B4A9014F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E71306-BE99-6E46-8A17-CA1F6241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79F158-3FA4-3847-B482-3C6D8D61F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06F440-6D27-534A-B2E8-1138EEAC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998D09-A826-0744-ACB5-0EDDAD16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74AFA5C-DF2C-7545-ABF4-5E850F57F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38EF6DD-90CB-EA4E-9BE0-228CC5676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6F2A66-9854-184B-8E9D-61C4CC8C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4EE485-0E27-6443-B6F7-969A2AA29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85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21CCBC3-49E1-F740-8F48-38937FF709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C5E08B-7EF9-364E-8412-371571CCC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749CEA-E8FD-B846-8151-5AF1C1479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898D84-0A1D-B74C-8248-0C0ADE039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78C422-E1B2-0744-9EDD-69D5C68FE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03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228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85950"/>
            <a:ext cx="5350933" cy="4171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63734" y="1885950"/>
            <a:ext cx="5350933" cy="4171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5469-B625-42CB-BF72-731313D504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923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DAEE6-148E-423E-80B7-6B89EB404E8C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468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ADCD1-62E4-4053-8B5D-11BE2D9083EF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491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C0FE78-7B46-B24D-9C8E-63C567193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B10D27-D524-7B4B-957B-8C4DE1D7F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6EC596-B688-EB4A-B743-8D399E758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4A447F-A71B-3E4E-97A7-FB50DD5B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7AFF4A-39A0-6A42-9BE6-1C0E06501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6A06B-3FB0-BB41-A71B-9DE0DC3C0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6C7368B-A288-4D40-94B4-0A5789EAE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4E80F4-F74D-7C4D-9B38-8703694B6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4D8158-444F-0547-B0B5-B214508BF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31B38F-BEE1-A348-B3EA-5313E14C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1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64868F-0D2C-2F46-B0BE-3A5BD1F69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E292EE-4BF4-1140-811E-C791139057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F01F810-D3DB-B248-BACE-D72904327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327E9F1-1402-B94D-9ADC-EFD11D0F6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B837F3-37FB-FA48-AD4F-0F7711A65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134F8F-3E66-FC4D-A8CC-76AB08C74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7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9897B4-835D-F44A-BE9E-DF89F9693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B0723EC-48ED-AE4F-B946-7255D7971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0D7D8AF-1570-FB46-AC82-587453511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39EA638-323E-AE4B-B2FF-7D0476061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0F34832-D0BA-DF46-9DF5-372E27D436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5571741-213A-5646-AFF7-EEA7FF945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89B8EBF-5431-6C4F-8BCD-C2362FDFD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6922720-2571-924B-A9D9-90C033B9E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09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73C1AA-F615-2445-8DCA-7BE870387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2582D3A-85E3-A145-8AB6-232822C7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16F1FDD-B71D-754D-8E93-B86D0E353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28B6910-90D0-3C45-AD98-AF63B169E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C5F32A3-ECBF-0349-A9D0-24C40C85F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8402DC0-C4D3-0A4F-8B22-D241BD7E1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2B4F08C-1301-AF47-A29E-3F2BC0411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65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D4967B-2D54-F045-B546-C0D5C75D8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BD4306-DEA6-EC42-9D1A-94A613699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D720202-110B-0144-A4B2-E45D9E8FC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F08E02D-D5C7-2E4F-9223-734CD7D82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FBEAD0-54B6-2142-A934-8D8459D41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003422A-E019-7F4E-95BC-7C5A92A18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4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DF20D2-03F2-1B43-A5DF-1B1A23ED0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C88C3F2-2A9C-A54D-9DF6-7C8A4DA199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47C1B13-339D-6D40-8C44-088960DA3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6E9D80-1459-3648-BEDD-215C50EB8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78A2F7-4086-8249-9893-C84934A65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D76C53-8A42-4A47-9775-74A2E308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4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7904129-AFD9-E843-828F-6AA6D799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11F4B01-74F5-BA48-AAFE-F7C1CA679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2A4F8D9-799D-EA44-8259-593DB2C53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768C3-0C18-8245-9B92-095FD449BAB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AA6D7-221D-124D-BCB7-EF2271EAA5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BC8A11-26F9-DF4F-9A4A-9F91BA1DC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5C5C9-49C9-F348-A782-215671BEB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age1image24729072">
            <a:extLst>
              <a:ext uri="{FF2B5EF4-FFF2-40B4-BE49-F238E27FC236}">
                <a16:creationId xmlns:a16="http://schemas.microsoft.com/office/drawing/2014/main" xmlns="" id="{25A25807-3129-F947-9E7E-47120F812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051" y="1562647"/>
            <a:ext cx="4719090" cy="381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85900D-0B00-3E46-B375-BB4D978C38A6}"/>
              </a:ext>
            </a:extLst>
          </p:cNvPr>
          <p:cNvSpPr/>
          <p:nvPr/>
        </p:nvSpPr>
        <p:spPr>
          <a:xfrm>
            <a:off x="4507080" y="5539299"/>
            <a:ext cx="3155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20000"/>
              </a:spcBef>
              <a:spcAft>
                <a:spcPct val="0"/>
              </a:spcAft>
            </a:pPr>
            <a:r>
              <a:rPr lang="fa-IR" dirty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مدیریت بحران </a:t>
            </a:r>
            <a:r>
              <a:rPr lang="fa-IR" dirty="0" smtClean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در</a:t>
            </a:r>
            <a:r>
              <a:rPr lang="en-US" dirty="0" smtClean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 </a:t>
            </a:r>
            <a:r>
              <a:rPr lang="fa-IR" dirty="0" smtClean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حوادث </a:t>
            </a:r>
            <a:r>
              <a:rPr lang="fa-IR" dirty="0">
                <a:solidFill>
                  <a:srgbClr val="000000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rial"/>
                <a:cs typeface="B Titr" panose="00000700000000000000" pitchFamily="2" charset="-78"/>
              </a:rPr>
              <a:t>غیر مترقبه</a:t>
            </a:r>
            <a:endParaRPr lang="en-US" dirty="0">
              <a:solidFill>
                <a:srgbClr val="000000"/>
              </a:solidFill>
              <a:effectLst>
                <a:reflection blurRad="6350" stA="55000" endA="50" endPos="85000" dist="60007" dir="5400000" sy="-100000" algn="bl" rotWithShape="0"/>
              </a:effectLst>
              <a:latin typeface="Arial"/>
              <a:cs typeface="B Titr" panose="000007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47515EA-AA32-3D48-9482-4C3432AC2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788" y="4052047"/>
            <a:ext cx="2908831" cy="2510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751991-CCF1-914F-98D7-D036B604BB3A}"/>
              </a:ext>
            </a:extLst>
          </p:cNvPr>
          <p:cNvSpPr/>
          <p:nvPr/>
        </p:nvSpPr>
        <p:spPr>
          <a:xfrm>
            <a:off x="4921456" y="454651"/>
            <a:ext cx="23262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0070C0"/>
                </a:solidFill>
              </a:rPr>
              <a:t>PHTM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80461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141" y="1219200"/>
            <a:ext cx="2343150" cy="625474"/>
          </a:xfrm>
          <a:solidFill>
            <a:srgbClr val="FF0000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مکانیسم آسیب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00897" y="2495838"/>
            <a:ext cx="9890554" cy="30480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دانستن اینکه بیمار چگونه آسیب دیده برای کشف نوع آسیب  کمک خواهد کرد.</a:t>
            </a:r>
          </a:p>
          <a:p>
            <a:pPr marL="0" indent="0" algn="r" rtl="1">
              <a:buNone/>
            </a:pPr>
            <a:endParaRPr lang="fa-IR" sz="32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آسیب های شایع در ترومای غیرنافذ:</a:t>
            </a:r>
          </a:p>
          <a:p>
            <a:pPr algn="r" rtl="1"/>
            <a:r>
              <a:rPr lang="fa-IR" sz="3200" u="sng" dirty="0">
                <a:cs typeface="B Nazanin" panose="00000400000000000000" pitchFamily="2" charset="-78"/>
              </a:rPr>
              <a:t>تصادفات وسایل نقلیه: </a:t>
            </a:r>
            <a:r>
              <a:rPr lang="fa-IR" sz="3200" dirty="0">
                <a:cs typeface="B Nazanin" panose="00000400000000000000" pitchFamily="2" charset="-78"/>
              </a:rPr>
              <a:t>برگشتن کودکان به سمت وسیله نقلیه باعث آسیب قسمت های عمده بدن می شود، بزرگسالان اکثرا آسیب اندام های تحتانی.</a:t>
            </a:r>
          </a:p>
        </p:txBody>
      </p:sp>
      <p:sp>
        <p:nvSpPr>
          <p:cNvPr id="6" name="Rectangle 5"/>
          <p:cNvSpPr/>
          <p:nvPr/>
        </p:nvSpPr>
        <p:spPr>
          <a:xfrm>
            <a:off x="8696105" y="3496618"/>
            <a:ext cx="2195346" cy="523220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 algn="r" rtl="1"/>
            <a:r>
              <a:rPr lang="fa-I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ترومای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غیرنافذ</a:t>
            </a:r>
          </a:p>
        </p:txBody>
      </p:sp>
    </p:spTree>
    <p:extLst>
      <p:ext uri="{BB962C8B-B14F-4D97-AF65-F5344CB8AC3E}">
        <p14:creationId xmlns:p14="http://schemas.microsoft.com/office/powerpoint/2010/main" val="417676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 txBox="1">
            <a:spLocks/>
          </p:cNvSpPr>
          <p:nvPr/>
        </p:nvSpPr>
        <p:spPr>
          <a:xfrm>
            <a:off x="2257742" y="1508919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ماسک </a:t>
            </a:r>
            <a:r>
              <a:rPr lang="fa-I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رزو</a:t>
            </a:r>
            <a:r>
              <a:rPr lang="fa-I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</a:t>
            </a:r>
            <a:r>
              <a:rPr lang="fa-I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بگ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873" y="2723535"/>
            <a:ext cx="2665412" cy="2665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 Placeholder 8"/>
          <p:cNvSpPr txBox="1">
            <a:spLocks/>
          </p:cNvSpPr>
          <p:nvPr/>
        </p:nvSpPr>
        <p:spPr>
          <a:xfrm>
            <a:off x="6297613" y="1508919"/>
            <a:ext cx="4041775" cy="639762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fa-IR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بگ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ماسک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pic>
        <p:nvPicPr>
          <p:cNvPr id="9" name="Content Placeholder 5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040241"/>
            <a:ext cx="3987800" cy="203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99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686801" y="1066801"/>
            <a:ext cx="1837267" cy="9143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لزوم تهویه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819401" y="2312773"/>
            <a:ext cx="7704667" cy="3431458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تعداد تنفس بیش از 30 یا کمتر از 10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بالا نیامدن قفسه سینه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استفاده از عضلات فرعی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کاهش </a:t>
            </a:r>
            <a:r>
              <a:rPr lang="en-US" b="1" dirty="0">
                <a:cs typeface="B Nazanin" panose="00000400000000000000" pitchFamily="2" charset="-78"/>
              </a:rPr>
              <a:t>SPO2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افزایش </a:t>
            </a:r>
            <a:r>
              <a:rPr lang="en-US" b="1" dirty="0">
                <a:cs typeface="B Nazanin" panose="00000400000000000000" pitchFamily="2" charset="-78"/>
              </a:rPr>
              <a:t>ETCO2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در نظر گرفتن نیاز برای مدیریت راه هوایی</a:t>
            </a:r>
          </a:p>
        </p:txBody>
      </p:sp>
    </p:spTree>
    <p:extLst>
      <p:ext uri="{BB962C8B-B14F-4D97-AF65-F5344CB8AC3E}">
        <p14:creationId xmlns:p14="http://schemas.microsoft.com/office/powerpoint/2010/main" val="303730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870860" y="500449"/>
            <a:ext cx="1913467" cy="762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میزان تهویه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471961"/>
            <a:ext cx="11084312" cy="486798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بالغین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10 تا 12 تنفس در دقیقه (با آمبوبگ)</a:t>
            </a:r>
            <a:endParaRPr lang="en-US" sz="2400" b="1" dirty="0">
              <a:cs typeface="B Nazanin" panose="00000400000000000000" pitchFamily="2" charset="-78"/>
            </a:endParaRP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500 تا 800 میلی لیتر</a:t>
            </a:r>
          </a:p>
          <a:p>
            <a:pPr marL="0" indent="0" algn="r" rtl="1">
              <a:buNone/>
            </a:pP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کودکان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16 تا 20 تنفس در دقیقه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100 تا 500 میلی لیتر/ تا زمانی که قفسه سینه بالا آید</a:t>
            </a:r>
          </a:p>
          <a:p>
            <a:pPr marL="0" indent="0" algn="r" rtl="1">
              <a:buNone/>
            </a:pPr>
            <a:r>
              <a:rPr lang="fa-I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نوزادان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25 </a:t>
            </a:r>
            <a:r>
              <a:rPr lang="fa-IR" sz="2400" b="1" dirty="0" smtClean="0">
                <a:cs typeface="B Nazanin" panose="00000400000000000000" pitchFamily="2" charset="-78"/>
              </a:rPr>
              <a:t>فشار </a:t>
            </a:r>
            <a:r>
              <a:rPr lang="fa-IR" sz="2400" b="1" dirty="0">
                <a:cs typeface="B Nazanin" panose="00000400000000000000" pitchFamily="2" charset="-78"/>
              </a:rPr>
              <a:t>در دقیقه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6 تا 8 میلی </a:t>
            </a:r>
            <a:r>
              <a:rPr lang="fa-IR" sz="2400" b="1" dirty="0" smtClean="0">
                <a:cs typeface="B Nazanin" panose="00000400000000000000" pitchFamily="2" charset="-78"/>
              </a:rPr>
              <a:t>لیتر بر </a:t>
            </a:r>
            <a:r>
              <a:rPr lang="fa-IR" sz="2400" b="1" dirty="0">
                <a:cs typeface="B Nazanin" panose="00000400000000000000" pitchFamily="2" charset="-78"/>
              </a:rPr>
              <a:t>کیلوگرم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***</a:t>
            </a:r>
            <a:r>
              <a:rPr lang="fa-IR" sz="2400" b="1" dirty="0">
                <a:cs typeface="B Nazanin" panose="00000400000000000000" pitchFamily="2" charset="-78"/>
              </a:rPr>
              <a:t> </a:t>
            </a:r>
            <a:r>
              <a:rPr lang="fa-IR" sz="2400" b="1" dirty="0" err="1">
                <a:cs typeface="B Nazanin" panose="00000400000000000000" pitchFamily="2" charset="-78"/>
              </a:rPr>
              <a:t>هیپرونتیلاسیون</a:t>
            </a:r>
            <a:r>
              <a:rPr lang="fa-IR" sz="2400" b="1" dirty="0">
                <a:cs typeface="B Nazanin" panose="00000400000000000000" pitchFamily="2" charset="-78"/>
              </a:rPr>
              <a:t> </a:t>
            </a:r>
            <a:r>
              <a:rPr lang="fa-IR" sz="2400" b="1" dirty="0" smtClean="0">
                <a:cs typeface="B Nazanin" panose="00000400000000000000" pitchFamily="2" charset="-78"/>
              </a:rPr>
              <a:t>شدید در </a:t>
            </a:r>
            <a:r>
              <a:rPr lang="fa-IR" sz="2400" b="1" dirty="0">
                <a:cs typeface="B Nazanin" panose="00000400000000000000" pitchFamily="2" charset="-78"/>
              </a:rPr>
              <a:t>بیماران با آسیب مغزی ممکن است نتایج </a:t>
            </a:r>
            <a:r>
              <a:rPr lang="fa-IR" sz="2400" b="1" dirty="0" smtClean="0">
                <a:cs typeface="B Nazanin" panose="00000400000000000000" pitchFamily="2" charset="-78"/>
              </a:rPr>
              <a:t>نامطلوب در پی </a:t>
            </a:r>
            <a:r>
              <a:rPr lang="fa-IR" sz="2400" b="1" dirty="0">
                <a:cs typeface="B Nazanin" panose="00000400000000000000" pitchFamily="2" charset="-78"/>
              </a:rPr>
              <a:t>داشته باشد.</a:t>
            </a:r>
          </a:p>
        </p:txBody>
      </p:sp>
    </p:spTree>
    <p:extLst>
      <p:ext uri="{BB962C8B-B14F-4D97-AF65-F5344CB8AC3E}">
        <p14:creationId xmlns:p14="http://schemas.microsoft.com/office/powerpoint/2010/main" val="387114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255473" y="498388"/>
            <a:ext cx="6042586" cy="761999"/>
          </a:xfrm>
        </p:spPr>
        <p:txBody>
          <a:bodyPr>
            <a:normAutofit/>
          </a:bodyPr>
          <a:lstStyle/>
          <a:p>
            <a:pPr algn="r"/>
            <a:r>
              <a:rPr lang="fa-IR" dirty="0">
                <a:solidFill>
                  <a:srgbClr val="0070C0"/>
                </a:solidFill>
                <a:cs typeface="B Titr" panose="00000700000000000000" pitchFamily="2" charset="-78"/>
              </a:rPr>
              <a:t>کاپنومتری و کاپنوگرافی</a:t>
            </a:r>
          </a:p>
        </p:txBody>
      </p:sp>
      <p:pic>
        <p:nvPicPr>
          <p:cNvPr id="7" name="Content Placeholder 4" descr="EMM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0579" y="879388"/>
            <a:ext cx="2445905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3509320" y="1948249"/>
            <a:ext cx="7945656" cy="3238500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3200" dirty="0">
                <a:cs typeface="B Nazanin" panose="00000400000000000000" pitchFamily="2" charset="-78"/>
              </a:rPr>
              <a:t>اثربخشی تهویه دستگاه کیسه ماسک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قرار دادن صحیح لوله تراشه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قرار دادن صحیح راه های هوایی سوپراگلوت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حفظ بین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35 تا 45 </a:t>
            </a:r>
            <a:r>
              <a:rPr lang="fa-IR" sz="3200" dirty="0">
                <a:cs typeface="B Nazanin" panose="00000400000000000000" pitchFamily="2" charset="-78"/>
              </a:rPr>
              <a:t>میلی متر جیوه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 کاهش فشار خون ممکن است میزان صحیح را نشان ندهد.</a:t>
            </a:r>
          </a:p>
          <a:p>
            <a:endParaRPr lang="fa-IR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612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372601" y="1106131"/>
            <a:ext cx="1151467" cy="761999"/>
          </a:xfrm>
          <a:solidFill>
            <a:srgbClr val="FBA7A9"/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خلاصه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81665" y="2374557"/>
            <a:ext cx="8942403" cy="34290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مراقبت از یک بیمار ترومایی دچار مشکل تنفسی شامل موارد زیر است: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حفظ یک راه هوایی باز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اداره اکسیژن مکمل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مدیریت و نظارت بر تهویه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تشخیص و درمان پنوموتوراکس فشارنده</a:t>
            </a:r>
          </a:p>
        </p:txBody>
      </p:sp>
    </p:spTree>
    <p:extLst>
      <p:ext uri="{BB962C8B-B14F-4D97-AF65-F5344CB8AC3E}">
        <p14:creationId xmlns:p14="http://schemas.microsoft.com/office/powerpoint/2010/main" val="135121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8C34693-8636-E74E-9640-EBA6885B5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254282" y="3881274"/>
            <a:ext cx="69279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6000" b="1" dirty="0" smtClean="0">
                <a:solidFill>
                  <a:schemeClr val="bg1"/>
                </a:solidFill>
                <a:latin typeface="B Nazanin" pitchFamily="2" charset="-78"/>
                <a:cs typeface="B Nazanin" pitchFamily="2" charset="-78"/>
              </a:rPr>
              <a:t>سوال؟</a:t>
            </a:r>
            <a:endParaRPr lang="fa-IR" sz="6000" b="1" dirty="0">
              <a:solidFill>
                <a:schemeClr val="bg1"/>
              </a:solidFill>
              <a:latin typeface="B Nazanin" pitchFamily="2" charset="-78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8592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8016" y="2469791"/>
            <a:ext cx="8610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b="1" u="sng" dirty="0">
                <a:cs typeface="B Nazanin" panose="00000400000000000000" pitchFamily="2" charset="-78"/>
              </a:rPr>
              <a:t>عابرین پیاده</a:t>
            </a:r>
          </a:p>
          <a:p>
            <a:pPr algn="r" rtl="1"/>
            <a:r>
              <a:rPr lang="fa-IR" sz="3200" u="sng" dirty="0">
                <a:cs typeface="B Nazanin" panose="00000400000000000000" pitchFamily="2" charset="-78"/>
              </a:rPr>
              <a:t>سقوط: </a:t>
            </a:r>
            <a:r>
              <a:rPr lang="fa-IR" sz="3200" dirty="0">
                <a:cs typeface="B Nazanin" panose="00000400000000000000" pitchFamily="2" charset="-78"/>
              </a:rPr>
              <a:t>ارتفاع</a:t>
            </a:r>
            <a:r>
              <a:rPr lang="fa-IR" sz="3200" dirty="0" smtClean="0">
                <a:cs typeface="B Nazanin" panose="00000400000000000000" pitchFamily="2" charset="-78"/>
              </a:rPr>
              <a:t>،</a:t>
            </a:r>
            <a:r>
              <a:rPr lang="en-US" sz="3200" dirty="0" smtClean="0"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cs typeface="B Nazanin" panose="00000400000000000000" pitchFamily="2" charset="-78"/>
              </a:rPr>
              <a:t>نوع </a:t>
            </a:r>
            <a:r>
              <a:rPr lang="fa-IR" sz="3200" dirty="0">
                <a:cs typeface="B Nazanin" panose="00000400000000000000" pitchFamily="2" charset="-78"/>
              </a:rPr>
              <a:t>سطحی که قربانی در آن فرود آمده و بخشی از بدن که اول ضربه خورده.</a:t>
            </a:r>
          </a:p>
          <a:p>
            <a:pPr algn="r" rtl="1"/>
            <a:r>
              <a:rPr lang="fa-IR" sz="3200" b="1" u="sng" dirty="0">
                <a:cs typeface="B Nazanin" panose="00000400000000000000" pitchFamily="2" charset="-78"/>
              </a:rPr>
              <a:t>ورزش ها: </a:t>
            </a:r>
            <a:r>
              <a:rPr lang="fa-IR" sz="3200" dirty="0">
                <a:cs typeface="B Nazanin" panose="00000400000000000000" pitchFamily="2" charset="-78"/>
              </a:rPr>
              <a:t>تعیین سرعت و جرم اشیا.</a:t>
            </a:r>
            <a:endParaRPr lang="en-US" sz="3200" dirty="0">
              <a:cs typeface="B Nazanin" panose="00000400000000000000" pitchFamily="2" charset="-78"/>
            </a:endParaRPr>
          </a:p>
          <a:p>
            <a:pPr algn="r" rtl="1"/>
            <a:endParaRPr lang="fa-IR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b="1" u="sng" dirty="0">
                <a:cs typeface="B Nazanin" panose="00000400000000000000" pitchFamily="2" charset="-78"/>
              </a:rPr>
              <a:t>صدمات ناشی از انفجار: </a:t>
            </a:r>
            <a:r>
              <a:rPr lang="fa-IR" sz="3200" dirty="0">
                <a:cs typeface="B Nazanin" panose="00000400000000000000" pitchFamily="2" charset="-78"/>
              </a:rPr>
              <a:t>سه فاز اولیه</a:t>
            </a:r>
            <a:r>
              <a:rPr lang="fa-IR" sz="3200" dirty="0" smtClean="0">
                <a:cs typeface="B Nazanin" panose="00000400000000000000" pitchFamily="2" charset="-78"/>
              </a:rPr>
              <a:t>، ثانویه </a:t>
            </a:r>
            <a:r>
              <a:rPr lang="fa-IR" sz="3200" dirty="0">
                <a:cs typeface="B Nazanin" panose="00000400000000000000" pitchFamily="2" charset="-78"/>
              </a:rPr>
              <a:t>و ثالثیه.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3200" dirty="0">
                <a:cs typeface="B Nazanin" panose="00000400000000000000" pitchFamily="2" charset="-78"/>
              </a:rPr>
              <a:t>موارد بالا در تعیین و پیش بینی الگوی آسیب کمک کننده هستند.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71043" y="527221"/>
            <a:ext cx="2343150" cy="625474"/>
          </a:xfrm>
          <a:solidFill>
            <a:srgbClr val="FF0000"/>
          </a:solidFill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مکانیسم آسیب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71043" y="1549633"/>
            <a:ext cx="2195346" cy="523220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 algn="r" rtl="1"/>
            <a:r>
              <a:rPr lang="fa-I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تروما</a:t>
            </a:r>
            <a:r>
              <a:rPr lang="fa-I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ی</a:t>
            </a:r>
            <a:r>
              <a:rPr lang="fa-I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غیر نافذ</a:t>
            </a:r>
            <a:endParaRPr lang="fa-I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31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7508" y="2885302"/>
            <a:ext cx="85344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موارد کمک کننده در تعیین الگوی آسیب: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سرعت شی چقدر بوده؟</a:t>
            </a:r>
          </a:p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انرژی بالا(مثل گلوله) یا پایین(مثل چاقو)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منبع انرژی از بیمار چقدر فاصله داشته؟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معلوم بودن مسیر گلوله</a:t>
            </a:r>
          </a:p>
          <a:p>
            <a:pPr marL="0" indent="0" algn="r" rtl="1">
              <a:buNone/>
            </a:pP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97141" y="1219200"/>
            <a:ext cx="2343150" cy="625474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solidFill>
                  <a:schemeClr val="bg1"/>
                </a:solidFill>
                <a:cs typeface="B Titr" panose="00000700000000000000" pitchFamily="2" charset="-78"/>
              </a:rPr>
              <a:t>مکانیسم آسیب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71043" y="1946571"/>
            <a:ext cx="2195346" cy="523220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 algn="r" rtl="1"/>
            <a:r>
              <a:rPr lang="fa-I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ترومای</a:t>
            </a:r>
            <a:r>
              <a:rPr lang="fa-I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نافذ</a:t>
            </a:r>
          </a:p>
        </p:txBody>
      </p:sp>
    </p:spTree>
    <p:extLst>
      <p:ext uri="{BB962C8B-B14F-4D97-AF65-F5344CB8AC3E}">
        <p14:creationId xmlns:p14="http://schemas.microsoft.com/office/powerpoint/2010/main" val="283443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0" y="463378"/>
            <a:ext cx="2343150" cy="762000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تعداد بیماران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8083" y="1832919"/>
            <a:ext cx="7704667" cy="4419600"/>
          </a:xfrm>
        </p:spPr>
        <p:txBody>
          <a:bodyPr>
            <a:no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چند بیمار گرفتار هستند؟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ابتدا چه کسی اولویت دارد؟(اصول تریاژ)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1) وضعیت بیمار بحرانی است و نیاز به انتقال فوری دارد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2) احتمال بحرانی شدن وضع بیمار و آسیب جدی وجود داد</a:t>
            </a:r>
          </a:p>
          <a:p>
            <a:pPr marL="0" indent="0" algn="r" rtl="1">
              <a:buNone/>
            </a:pPr>
            <a:r>
              <a:rPr lang="fa-IR" sz="2400" b="1" dirty="0">
                <a:cs typeface="B Nazanin" panose="00000400000000000000" pitchFamily="2" charset="-78"/>
              </a:rPr>
              <a:t>3) بیمار جراحات جزئی دارد و یا آسیبی وجود ندارد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منابع کافی در دسترس هستند؟منابع اضافی مورد نیاز است؟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می توانید بیمار را از مکان فعلی بیرون آورید یا نیاز به </a:t>
            </a:r>
            <a:r>
              <a:rPr lang="fa-IR" sz="2400" b="1" dirty="0" smtClean="0">
                <a:cs typeface="B Nazanin" panose="00000400000000000000" pitchFamily="2" charset="-78"/>
              </a:rPr>
              <a:t>تجهیزات </a:t>
            </a:r>
            <a:r>
              <a:rPr lang="fa-IR" sz="2400" b="1" dirty="0">
                <a:cs typeface="B Nazanin" panose="00000400000000000000" pitchFamily="2" charset="-78"/>
              </a:rPr>
              <a:t>ویژه دیگر دارید؟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همیشه از متدهای ساده به پیچیده پیش بروید.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چه تجهیزات دیگری مورد نیاز خواهد بود؟</a:t>
            </a:r>
          </a:p>
          <a:p>
            <a:pPr algn="r" rtl="1"/>
            <a:endParaRPr lang="fa-IR" sz="2400" b="1" dirty="0">
              <a:cs typeface="B Nazanin" panose="00000400000000000000" pitchFamily="2" charset="-78"/>
            </a:endParaRPr>
          </a:p>
          <a:p>
            <a:pPr algn="r" rtl="1"/>
            <a:endParaRPr lang="en-US" sz="2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925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125691" y="372762"/>
            <a:ext cx="2514600" cy="68580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r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ارزیابی اولیه: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88542" y="2301876"/>
            <a:ext cx="9651750" cy="4419600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با انجام ارزیابی اولیه می توان بلافاصله </a:t>
            </a:r>
            <a:r>
              <a:rPr lang="fa-IR" b="1" dirty="0">
                <a:cs typeface="B Nazanin" panose="00000400000000000000" pitchFamily="2" charset="-78"/>
              </a:rPr>
              <a:t>شرایط تهدید کننده </a:t>
            </a:r>
            <a:r>
              <a:rPr lang="fa-IR" b="1" dirty="0" smtClean="0">
                <a:cs typeface="B Nazanin" panose="00000400000000000000" pitchFamily="2" charset="-78"/>
              </a:rPr>
              <a:t>حیات </a:t>
            </a:r>
            <a:r>
              <a:rPr lang="fa-IR" dirty="0" smtClean="0">
                <a:cs typeface="B Nazanin" panose="00000400000000000000" pitchFamily="2" charset="-78"/>
              </a:rPr>
              <a:t>را شناسایی </a:t>
            </a:r>
            <a:r>
              <a:rPr lang="fa-IR" dirty="0">
                <a:cs typeface="B Nazanin" panose="00000400000000000000" pitchFamily="2" charset="-78"/>
              </a:rPr>
              <a:t>کرد.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هنگامی که </a:t>
            </a:r>
            <a:r>
              <a:rPr lang="fa-IR" dirty="0">
                <a:cs typeface="B Nazanin" panose="00000400000000000000" pitchFamily="2" charset="-78"/>
              </a:rPr>
              <a:t>شرایط تهدید کننده حیات شناسایی شدند بایستی </a:t>
            </a:r>
            <a:r>
              <a:rPr lang="fa-IR" b="1" dirty="0">
                <a:cs typeface="B Nazanin" panose="00000400000000000000" pitchFamily="2" charset="-78"/>
              </a:rPr>
              <a:t>مدیریت </a:t>
            </a:r>
            <a:r>
              <a:rPr lang="fa-IR" dirty="0">
                <a:cs typeface="B Nazanin" panose="00000400000000000000" pitchFamily="2" charset="-78"/>
              </a:rPr>
              <a:t>شوند.</a:t>
            </a:r>
          </a:p>
          <a:p>
            <a:pPr lvl="0" algn="r" rtl="1"/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بررسی اولیه و مدیریت مشکلات آن </a:t>
            </a:r>
            <a:r>
              <a:rPr lang="fa-IR" dirty="0" smtClean="0">
                <a:solidFill>
                  <a:prstClr val="black"/>
                </a:solidFill>
                <a:cs typeface="B Nazanin" panose="00000400000000000000" pitchFamily="2" charset="-78"/>
              </a:rPr>
              <a:t>بر </a:t>
            </a: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بررسی ثانویه </a:t>
            </a: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اولویت</a:t>
            </a:r>
            <a:r>
              <a:rPr lang="fa-IR" dirty="0">
                <a:solidFill>
                  <a:prstClr val="black"/>
                </a:solidFill>
                <a:cs typeface="B Nazanin" panose="00000400000000000000" pitchFamily="2" charset="-78"/>
              </a:rPr>
              <a:t> دارد.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برخی از شرایط تهدید کننده حیات از لحاظ بصری آشکار نیستند</a:t>
            </a:r>
            <a:r>
              <a:rPr lang="fa-IR" dirty="0" smtClean="0">
                <a:cs typeface="B Nazanin" panose="00000400000000000000" pitchFamily="2" charset="-78"/>
              </a:rPr>
              <a:t>. با </a:t>
            </a:r>
            <a:r>
              <a:rPr lang="fa-IR" dirty="0">
                <a:cs typeface="B Nazanin" panose="00000400000000000000" pitchFamily="2" charset="-78"/>
              </a:rPr>
              <a:t>علایم بصری چشمگیر </a:t>
            </a:r>
            <a:r>
              <a:rPr lang="fa-IR" dirty="0" smtClean="0">
                <a:cs typeface="B Nazanin" panose="00000400000000000000" pitchFamily="2" charset="-78"/>
              </a:rPr>
              <a:t>حواس تان </a:t>
            </a:r>
            <a:r>
              <a:rPr lang="fa-IR" dirty="0">
                <a:cs typeface="B Nazanin" panose="00000400000000000000" pitchFamily="2" charset="-78"/>
              </a:rPr>
              <a:t>پرت نشود.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از جمله </a:t>
            </a:r>
            <a:r>
              <a:rPr lang="fa-IR" b="1" dirty="0">
                <a:cs typeface="B Nazanin" panose="00000400000000000000" pitchFamily="2" charset="-78"/>
              </a:rPr>
              <a:t>شرایط تهدید کننده حیات که آشکار نیستند </a:t>
            </a:r>
            <a:r>
              <a:rPr lang="fa-IR" dirty="0">
                <a:cs typeface="B Nazanin" panose="00000400000000000000" pitchFamily="2" charset="-78"/>
              </a:rPr>
              <a:t>و نمی توان آنها را دید می توان خونریزی داخلی و </a:t>
            </a:r>
            <a:r>
              <a:rPr lang="en-US" dirty="0">
                <a:cs typeface="B Nazanin" panose="00000400000000000000" pitchFamily="2" charset="-78"/>
              </a:rPr>
              <a:t>TBI</a:t>
            </a:r>
            <a:r>
              <a:rPr lang="fa-IR" dirty="0">
                <a:cs typeface="B Nazanin" panose="00000400000000000000" pitchFamily="2" charset="-78"/>
              </a:rPr>
              <a:t> را نام برد.</a:t>
            </a:r>
          </a:p>
        </p:txBody>
      </p:sp>
      <p:sp>
        <p:nvSpPr>
          <p:cNvPr id="2" name="Rectangle 1"/>
          <p:cNvSpPr/>
          <p:nvPr/>
        </p:nvSpPr>
        <p:spPr>
          <a:xfrm>
            <a:off x="9073300" y="1278288"/>
            <a:ext cx="1556666" cy="584775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cs typeface="B Titr" panose="00000700000000000000" pitchFamily="2" charset="-78"/>
              </a:rPr>
              <a:t>اهداف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384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1219200"/>
            <a:ext cx="2190750" cy="6858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چرخه حیات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1026" name="Picture 2" descr="C:\Users\115\Desktop\cuerpo-humano-4909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190" y="1219201"/>
            <a:ext cx="3586331" cy="49299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2564607"/>
            <a:ext cx="4724400" cy="3584575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تولید انرژی کافی برای زندگی نیاز به حفظ این چرخه حیات دارد.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این چرخه وابسته به اثر متقابل راه هوایی، تنفس و گردش خون است.</a:t>
            </a:r>
          </a:p>
          <a:p>
            <a:pPr algn="r" rtl="1"/>
            <a:endParaRPr lang="fa-IR" sz="3600" dirty="0">
              <a:cs typeface="B Nazanin" panose="00000400000000000000" pitchFamily="2" charset="-78"/>
            </a:endParaRPr>
          </a:p>
          <a:p>
            <a:pPr algn="r" rtl="1"/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805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0450" y="609600"/>
            <a:ext cx="3257550" cy="533400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اجزای ارزیابی اولیه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5379" y="1379304"/>
            <a:ext cx="9832622" cy="47244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راه هوایی</a:t>
            </a:r>
          </a:p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تنفس</a:t>
            </a:r>
          </a:p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گردش خون</a:t>
            </a:r>
          </a:p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معلولیت و ناتوانی</a:t>
            </a:r>
          </a:p>
          <a:p>
            <a:pPr algn="r" rtl="1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بررسی تمام نقاط بدن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اگر چه اجزای ارزیابی اولیه یک به یک آموزش داده می شوند،اما اغلب </a:t>
            </a:r>
            <a:r>
              <a:rPr lang="fa-IR" b="1" dirty="0">
                <a:cs typeface="B Nazanin" panose="00000400000000000000" pitchFamily="2" charset="-78"/>
              </a:rPr>
              <a:t>به طور همزمان </a:t>
            </a:r>
            <a:r>
              <a:rPr lang="fa-IR" dirty="0">
                <a:cs typeface="B Nazanin" panose="00000400000000000000" pitchFamily="2" charset="-78"/>
              </a:rPr>
              <a:t>انجام می شود.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مثلا،درحالیکه پالس بیمار را بررسی میکنیم سوالی از بیمار می کنیم. </a:t>
            </a:r>
            <a:r>
              <a:rPr lang="fa-IR" dirty="0" smtClean="0">
                <a:cs typeface="B Nazanin" panose="00000400000000000000" pitchFamily="2" charset="-78"/>
              </a:rPr>
              <a:t>اگر بیمار </a:t>
            </a:r>
            <a:r>
              <a:rPr lang="fa-IR" dirty="0">
                <a:cs typeface="B Nazanin" panose="00000400000000000000" pitchFamily="2" charset="-78"/>
              </a:rPr>
              <a:t>پاسخ دهد راه هوایی باز </a:t>
            </a:r>
            <a:r>
              <a:rPr lang="fa-IR" dirty="0" smtClean="0">
                <a:cs typeface="B Nazanin" panose="00000400000000000000" pitchFamily="2" charset="-78"/>
              </a:rPr>
              <a:t>است، بنابراین </a:t>
            </a:r>
            <a:r>
              <a:rPr lang="fa-IR" dirty="0">
                <a:cs typeface="B Nazanin" panose="00000400000000000000" pitchFamily="2" charset="-78"/>
              </a:rPr>
              <a:t>ما راه هوایی و نبض را هم زمان بررسی کرده ایم.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12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6395" y="1066800"/>
            <a:ext cx="4857750" cy="6096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راه هوایی، تنفس، گردش خون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863" y="1905000"/>
            <a:ext cx="8530282" cy="4724400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راه هوایی:</a:t>
            </a: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آیا راه هوایی باز است؟</a:t>
            </a: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اگر پاسخ "نه،" از کدام  روش حداقل تهاجمی می توان به حفظ راه هوایی باز استفاده کرد؟</a:t>
            </a:r>
          </a:p>
          <a:p>
            <a:pPr algn="r" rtl="1"/>
            <a:r>
              <a:rPr lang="fa-I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تنفس:</a:t>
            </a: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تنفس کافی است؟</a:t>
            </a: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اگر پاسخ "نه،" از کدامک روش حداقل تهاجمی می توان برای حفظ تنفس استفاده کرد؟</a:t>
            </a:r>
          </a:p>
          <a:p>
            <a:pPr marL="0" indent="0" algn="r" rtl="1">
              <a:buNone/>
            </a:pPr>
            <a:r>
              <a:rPr lang="fa-IR" dirty="0">
                <a:cs typeface="B Mitra" panose="00000400000000000000" pitchFamily="2" charset="-78"/>
              </a:rPr>
              <a:t>هر بیمار ترومایی با آسیب قابل توجه بایستی اکسیژن مکمل با جریان بالا دریافت کند.</a:t>
            </a:r>
          </a:p>
        </p:txBody>
      </p:sp>
    </p:spTree>
    <p:extLst>
      <p:ext uri="{BB962C8B-B14F-4D97-AF65-F5344CB8AC3E}">
        <p14:creationId xmlns:p14="http://schemas.microsoft.com/office/powerpoint/2010/main" val="185100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9834" y="2500491"/>
            <a:ext cx="923431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anose="00000400000000000000" pitchFamily="2" charset="-78"/>
              </a:rPr>
              <a:t>گردش خون:</a:t>
            </a:r>
          </a:p>
          <a:p>
            <a:pPr algn="r" rtl="1"/>
            <a:r>
              <a:rPr lang="fa-IR" sz="3200" dirty="0">
                <a:cs typeface="B Mitra" panose="00000400000000000000" pitchFamily="2" charset="-78"/>
              </a:rPr>
              <a:t>نبض وجود دارد</a:t>
            </a:r>
            <a:r>
              <a:rPr lang="fa-IR" sz="3200" dirty="0" smtClean="0">
                <a:cs typeface="B Mitra" panose="00000400000000000000" pitchFamily="2" charset="-78"/>
              </a:rPr>
              <a:t>؟ سریع </a:t>
            </a:r>
            <a:r>
              <a:rPr lang="fa-IR" sz="3200" dirty="0">
                <a:cs typeface="B Mitra" panose="00000400000000000000" pitchFamily="2" charset="-78"/>
              </a:rPr>
              <a:t>یا آهسته</a:t>
            </a:r>
            <a:r>
              <a:rPr lang="fa-IR" sz="3200" dirty="0" smtClean="0">
                <a:cs typeface="B Mitra" panose="00000400000000000000" pitchFamily="2" charset="-78"/>
              </a:rPr>
              <a:t>؟ منظم </a:t>
            </a:r>
            <a:r>
              <a:rPr lang="fa-IR" sz="3200" dirty="0">
                <a:cs typeface="B Mitra" panose="00000400000000000000" pitchFamily="2" charset="-78"/>
              </a:rPr>
              <a:t>یا نامنظم؟</a:t>
            </a:r>
          </a:p>
          <a:p>
            <a:pPr algn="r" rtl="1"/>
            <a:r>
              <a:rPr lang="fa-IR" sz="3200" dirty="0">
                <a:cs typeface="B Mitra" panose="00000400000000000000" pitchFamily="2" charset="-78"/>
              </a:rPr>
              <a:t>آیا علائم و نشانه های خونریزی داخلی یا خارجی وجود دارد</a:t>
            </a:r>
            <a:r>
              <a:rPr lang="fa-IR" sz="3200" dirty="0" smtClean="0">
                <a:cs typeface="B Mitra" panose="00000400000000000000" pitchFamily="2" charset="-78"/>
              </a:rPr>
              <a:t>؟ (</a:t>
            </a:r>
            <a:r>
              <a:rPr lang="fa-IR" sz="3200" dirty="0">
                <a:cs typeface="B Mitra" panose="00000400000000000000" pitchFamily="2" charset="-78"/>
              </a:rPr>
              <a:t>احتمال شوك)</a:t>
            </a:r>
          </a:p>
          <a:p>
            <a:pPr algn="r" rtl="1"/>
            <a:r>
              <a:rPr lang="fa-IR" sz="3200" dirty="0">
                <a:cs typeface="B Mitra" panose="00000400000000000000" pitchFamily="2" charset="-78"/>
              </a:rPr>
              <a:t>به رنگ و دمای پوست توجه کنید.</a:t>
            </a:r>
            <a:endParaRPr lang="en-US" sz="3200" dirty="0">
              <a:cs typeface="B Mitra" panose="00000400000000000000" pitchFamily="2" charset="-7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796395" y="1066800"/>
            <a:ext cx="4857750" cy="5334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راه هوایی، تنفس، گردش خون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732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6802" y="814387"/>
            <a:ext cx="2876550" cy="625474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نا توانی و معلولیت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098" y="1616927"/>
            <a:ext cx="10053929" cy="4861932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000" dirty="0">
                <a:cs typeface="B Nazanin" panose="00000400000000000000" pitchFamily="2" charset="-78"/>
              </a:rPr>
              <a:t>هدف تعیین سطح هوشیاری بیمار و تعیین پتانسیل برای هیپوکسی است.</a:t>
            </a:r>
          </a:p>
          <a:p>
            <a:pPr marL="0" indent="0" algn="r" rtl="1">
              <a:buNone/>
            </a:pPr>
            <a:r>
              <a:rPr lang="fa-IR" sz="3000" dirty="0">
                <a:cs typeface="B Nazanin" panose="00000400000000000000" pitchFamily="2" charset="-78"/>
              </a:rPr>
              <a:t>کاهش هوشیاری 4 نکته زیر را به تیم اورژانس هشدار می دهد:</a:t>
            </a:r>
          </a:p>
          <a:p>
            <a:pPr algn="r" rtl="1"/>
            <a:r>
              <a:rPr lang="fa-IR" sz="3000" dirty="0">
                <a:cs typeface="B Nazanin" panose="00000400000000000000" pitchFamily="2" charset="-78"/>
              </a:rPr>
              <a:t>کاهش اکسیژن </a:t>
            </a:r>
            <a:r>
              <a:rPr lang="fa-IR" sz="3000" dirty="0" smtClean="0">
                <a:cs typeface="B Nazanin" panose="00000400000000000000" pitchFamily="2" charset="-78"/>
              </a:rPr>
              <a:t>مغزی (</a:t>
            </a:r>
            <a:r>
              <a:rPr lang="fa-IR" sz="3000" dirty="0">
                <a:cs typeface="B Nazanin" panose="00000400000000000000" pitchFamily="2" charset="-78"/>
              </a:rPr>
              <a:t>ناشی از هیپوکسی/کاهش خونرسانی)</a:t>
            </a:r>
          </a:p>
          <a:p>
            <a:pPr algn="r" rtl="1"/>
            <a:r>
              <a:rPr lang="fa-IR" sz="3000" dirty="0">
                <a:cs typeface="B Nazanin" panose="00000400000000000000" pitchFamily="2" charset="-78"/>
              </a:rPr>
              <a:t>آسیب سیستم عصبی مرکزی</a:t>
            </a:r>
          </a:p>
          <a:p>
            <a:pPr algn="r" rtl="1"/>
            <a:r>
              <a:rPr lang="fa-IR" sz="3000" dirty="0">
                <a:cs typeface="B Nazanin" panose="00000400000000000000" pitchFamily="2" charset="-78"/>
              </a:rPr>
              <a:t>مصرف بیش از حد الکل و مواد مخدر</a:t>
            </a:r>
          </a:p>
          <a:p>
            <a:pPr algn="r" rtl="1"/>
            <a:r>
              <a:rPr lang="fa-IR" sz="3000" dirty="0">
                <a:cs typeface="B Nazanin" panose="00000400000000000000" pitchFamily="2" charset="-78"/>
              </a:rPr>
              <a:t>اختلالات متابولیک</a:t>
            </a:r>
          </a:p>
          <a:p>
            <a:pPr marL="0" indent="0" algn="r" rtl="1">
              <a:buNone/>
            </a:pPr>
            <a:r>
              <a:rPr lang="fa-IR" sz="3000" dirty="0">
                <a:cs typeface="B Nazanin" panose="00000400000000000000" pitchFamily="2" charset="-78"/>
              </a:rPr>
              <a:t>مقیاس گلاسکو و </a:t>
            </a:r>
            <a:r>
              <a:rPr lang="en-US" sz="3000" dirty="0">
                <a:cs typeface="B Nazanin" panose="00000400000000000000" pitchFamily="2" charset="-78"/>
              </a:rPr>
              <a:t>AVPU</a:t>
            </a:r>
            <a:r>
              <a:rPr lang="fa-IR" sz="3000" dirty="0">
                <a:cs typeface="B Nazanin" panose="00000400000000000000" pitchFamily="2" charset="-78"/>
              </a:rPr>
              <a:t> برای تعیین وضعیت بیمار مورد استفاده قرار می گیرند.</a:t>
            </a:r>
          </a:p>
          <a:p>
            <a:pPr marL="0" indent="0" algn="r" rtl="1">
              <a:buNone/>
            </a:pPr>
            <a:r>
              <a:rPr lang="fa-IR" sz="3000" b="1" dirty="0">
                <a:solidFill>
                  <a:srgbClr val="FF0000"/>
                </a:solidFill>
                <a:cs typeface="B Nazanin" panose="00000400000000000000" pitchFamily="2" charset="-78"/>
              </a:rPr>
              <a:t>***پوشاندن بیمار برای حفظ حرارت بدن***</a:t>
            </a:r>
          </a:p>
        </p:txBody>
      </p:sp>
    </p:spTree>
    <p:extLst>
      <p:ext uri="{BB962C8B-B14F-4D97-AF65-F5344CB8AC3E}">
        <p14:creationId xmlns:p14="http://schemas.microsoft.com/office/powerpoint/2010/main" val="366392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56329" y="1205753"/>
            <a:ext cx="7386918" cy="323056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a-IR" sz="5400" b="1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Titr" panose="00000700000000000000" pitchFamily="2" charset="-78"/>
              </a:rPr>
              <a:t>ارزیابی صحنه و ارزیابی اولیه</a:t>
            </a:r>
            <a:endParaRPr lang="en-US" sz="5400" b="1" dirty="0">
              <a:ln w="11430"/>
              <a:solidFill>
                <a:schemeClr val="accent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822" y="1510409"/>
            <a:ext cx="8055583" cy="4977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863848" y="577852"/>
            <a:ext cx="3804152" cy="549274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نا توانی و معلولیت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837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5638"/>
          </a:xfrm>
        </p:spPr>
        <p:txBody>
          <a:bodyPr>
            <a:normAutofit/>
          </a:bodyPr>
          <a:lstStyle/>
          <a:p>
            <a:pPr algn="just" rtl="1" eaLnBrk="1" hangingPunct="1"/>
            <a:r>
              <a:rPr lang="fa-IR" altLang="en-US" sz="3200" dirty="0" smtClean="0">
                <a:solidFill>
                  <a:srgbClr val="7B9899"/>
                </a:solidFill>
                <a:latin typeface="Andalus" panose="00000400000000000000" pitchFamily="2" charset="-78"/>
                <a:cs typeface="Andalus" panose="00000400000000000000" pitchFamily="2" charset="-78"/>
              </a:rPr>
              <a:t>وضعیت </a:t>
            </a:r>
            <a:r>
              <a:rPr lang="fa-IR" altLang="en-US" sz="3200" dirty="0">
                <a:solidFill>
                  <a:srgbClr val="7B9899"/>
                </a:solidFill>
                <a:latin typeface="Andalus" panose="00000400000000000000" pitchFamily="2" charset="-78"/>
                <a:cs typeface="Andalus" panose="00000400000000000000" pitchFamily="2" charset="-78"/>
              </a:rPr>
              <a:t>عقلانی (سطح </a:t>
            </a:r>
            <a:r>
              <a:rPr lang="fa-IR" altLang="en-US" sz="3200" dirty="0" smtClean="0">
                <a:solidFill>
                  <a:srgbClr val="7B9899"/>
                </a:solidFill>
                <a:latin typeface="Andalus" panose="00000400000000000000" pitchFamily="2" charset="-78"/>
                <a:cs typeface="Andalus" panose="00000400000000000000" pitchFamily="2" charset="-78"/>
              </a:rPr>
              <a:t>هوشیاری- </a:t>
            </a:r>
            <a:r>
              <a:rPr lang="fa-IR" altLang="en-US" sz="3200" dirty="0">
                <a:solidFill>
                  <a:srgbClr val="7B9899"/>
                </a:solidFill>
                <a:latin typeface="Andalus" panose="00000400000000000000" pitchFamily="2" charset="-78"/>
                <a:cs typeface="Andalus" panose="00000400000000000000" pitchFamily="2" charset="-78"/>
              </a:rPr>
              <a:t>اطفال)</a:t>
            </a:r>
            <a:endParaRPr lang="en-US" altLang="en-US" sz="3200" dirty="0">
              <a:solidFill>
                <a:srgbClr val="7B9899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36473173"/>
              </p:ext>
            </p:extLst>
          </p:nvPr>
        </p:nvGraphicFramePr>
        <p:xfrm>
          <a:off x="7409329" y="1383751"/>
          <a:ext cx="4154487" cy="2394585"/>
        </p:xfrm>
        <a:graphic>
          <a:graphicData uri="http://schemas.openxmlformats.org/drawingml/2006/table">
            <a:tbl>
              <a:tblPr/>
              <a:tblGrid>
                <a:gridCol w="1420812">
                  <a:extLst>
                    <a:ext uri="{9D8B030D-6E8A-4147-A177-3AD203B41FA5}">
                      <a16:colId xmlns:a16="http://schemas.microsoft.com/office/drawing/2014/main" xmlns="" val="2118375389"/>
                    </a:ext>
                  </a:extLst>
                </a:gridCol>
                <a:gridCol w="1776413">
                  <a:extLst>
                    <a:ext uri="{9D8B030D-6E8A-4147-A177-3AD203B41FA5}">
                      <a16:colId xmlns:a16="http://schemas.microsoft.com/office/drawing/2014/main" xmlns="" val="3468721393"/>
                    </a:ext>
                  </a:extLst>
                </a:gridCol>
                <a:gridCol w="957262">
                  <a:extLst>
                    <a:ext uri="{9D8B030D-6E8A-4147-A177-3AD203B41FA5}">
                      <a16:colId xmlns:a16="http://schemas.microsoft.com/office/drawing/2014/main" xmlns="" val="212290464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زیر یکسال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بالای یکسال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امتیاز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205697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خودبخود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خودبخود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0923202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 صدای بلند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 دستورات کلامی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652044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745988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باز نمی شوند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باز نمی شوند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232795" marR="2327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7667382"/>
                  </a:ext>
                </a:extLst>
              </a:tr>
            </a:tbl>
          </a:graphicData>
        </a:graphic>
      </p:graphicFrame>
      <p:sp>
        <p:nvSpPr>
          <p:cNvPr id="19485" name="Text Placeholder 5"/>
          <p:cNvSpPr>
            <a:spLocks noGrp="1"/>
          </p:cNvSpPr>
          <p:nvPr>
            <p:ph type="body" idx="4294967295"/>
          </p:nvPr>
        </p:nvSpPr>
        <p:spPr>
          <a:xfrm>
            <a:off x="8439150" y="1020763"/>
            <a:ext cx="2570163" cy="492125"/>
          </a:xfrm>
        </p:spPr>
        <p:txBody>
          <a:bodyPr/>
          <a:lstStyle/>
          <a:p>
            <a:pPr algn="just" rtl="1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fa-IR" altLang="en-US" sz="2400" dirty="0">
                <a:ea typeface="B Nazanin" panose="00000400000000000000" pitchFamily="2" charset="-78"/>
                <a:cs typeface="B Nazanin" panose="00000400000000000000" pitchFamily="2" charset="-78"/>
              </a:rPr>
              <a:t>پاسخ باز کردن چشمها</a:t>
            </a:r>
          </a:p>
        </p:txBody>
      </p:sp>
      <p:sp>
        <p:nvSpPr>
          <p:cNvPr id="19486" name="Rectangle 8"/>
          <p:cNvSpPr>
            <a:spLocks noChangeArrowheads="1"/>
          </p:cNvSpPr>
          <p:nvPr/>
        </p:nvSpPr>
        <p:spPr bwMode="auto">
          <a:xfrm>
            <a:off x="2585844" y="230983"/>
            <a:ext cx="1403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just" rt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a-IR" altLang="en-US" sz="2400" dirty="0">
                <a:latin typeface="Arial" panose="020B0604020202020204" pitchFamily="34" charset="0"/>
                <a:ea typeface="B Nazanin" panose="00000400000000000000" pitchFamily="2" charset="-78"/>
                <a:cs typeface="B Nazanin" panose="00000400000000000000" pitchFamily="2" charset="-78"/>
              </a:rPr>
              <a:t>پاسخ حرکتی</a:t>
            </a:r>
            <a:endParaRPr lang="en-US" altLang="en-US" sz="2400" dirty="0">
              <a:latin typeface="Arial" panose="020B0604020202020204" pitchFamily="34" charset="0"/>
              <a:ea typeface="B Nazanin" panose="00000400000000000000" pitchFamily="2" charset="-78"/>
              <a:cs typeface="B Nazanin" panose="00000400000000000000" pitchFamily="2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901582"/>
              </p:ext>
            </p:extLst>
          </p:nvPr>
        </p:nvGraphicFramePr>
        <p:xfrm>
          <a:off x="838200" y="665565"/>
          <a:ext cx="4405313" cy="2600325"/>
        </p:xfrm>
        <a:graphic>
          <a:graphicData uri="http://schemas.openxmlformats.org/drawingml/2006/table">
            <a:tbl>
              <a:tblPr/>
              <a:tblGrid>
                <a:gridCol w="1862138">
                  <a:extLst>
                    <a:ext uri="{9D8B030D-6E8A-4147-A177-3AD203B41FA5}">
                      <a16:colId xmlns:a16="http://schemas.microsoft.com/office/drawing/2014/main" xmlns="" val="697466803"/>
                    </a:ext>
                  </a:extLst>
                </a:gridCol>
                <a:gridCol w="1863725">
                  <a:extLst>
                    <a:ext uri="{9D8B030D-6E8A-4147-A177-3AD203B41FA5}">
                      <a16:colId xmlns:a16="http://schemas.microsoft.com/office/drawing/2014/main" xmlns="" val="1179164162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xmlns="" val="368745933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زیر یکسال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بالای یکسال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امتیاز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23659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خودبخود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اطاعت از دستورات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9568126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لوکالیزه کردن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لوکالیزه کردن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884874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پس کشیدن بدن با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پس کشیدن بدن با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2938858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وضعیت دکورتیکه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وضعیت دکورتیکه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0676100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وضعیت دسربره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وضعیت دسربره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18C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006346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بدون حرکت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بدون حرکت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just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53" marR="91453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FB0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7266023"/>
                  </a:ext>
                </a:extLst>
              </a:tr>
            </a:tbl>
          </a:graphicData>
        </a:graphic>
      </p:graphicFrame>
      <p:sp>
        <p:nvSpPr>
          <p:cNvPr id="19510" name="Rectangle 10"/>
          <p:cNvSpPr>
            <a:spLocks noChangeArrowheads="1"/>
          </p:cNvSpPr>
          <p:nvPr/>
        </p:nvSpPr>
        <p:spPr bwMode="auto">
          <a:xfrm>
            <a:off x="7123171" y="4865194"/>
            <a:ext cx="1312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just" rt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a-IR" altLang="en-US" sz="2400" dirty="0">
                <a:latin typeface="Arial" panose="020B0604020202020204" pitchFamily="34" charset="0"/>
                <a:ea typeface="B Nazanin" panose="00000400000000000000" pitchFamily="2" charset="-78"/>
                <a:cs typeface="B Nazanin" panose="00000400000000000000" pitchFamily="2" charset="-78"/>
              </a:rPr>
              <a:t>پاسخ کلامی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896677"/>
              </p:ext>
            </p:extLst>
          </p:nvPr>
        </p:nvGraphicFramePr>
        <p:xfrm>
          <a:off x="444190" y="3265890"/>
          <a:ext cx="6427788" cy="3291672"/>
        </p:xfrm>
        <a:graphic>
          <a:graphicData uri="http://schemas.openxmlformats.org/drawingml/2006/table">
            <a:tbl>
              <a:tblPr/>
              <a:tblGrid>
                <a:gridCol w="2009775">
                  <a:extLst>
                    <a:ext uri="{9D8B030D-6E8A-4147-A177-3AD203B41FA5}">
                      <a16:colId xmlns:a16="http://schemas.microsoft.com/office/drawing/2014/main" xmlns="" val="3012331994"/>
                    </a:ext>
                  </a:extLst>
                </a:gridCol>
                <a:gridCol w="2011363">
                  <a:extLst>
                    <a:ext uri="{9D8B030D-6E8A-4147-A177-3AD203B41FA5}">
                      <a16:colId xmlns:a16="http://schemas.microsoft.com/office/drawing/2014/main" xmlns="" val="3285508604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xmlns="" val="1131770127"/>
                    </a:ext>
                  </a:extLst>
                </a:gridCol>
                <a:gridCol w="679450">
                  <a:extLst>
                    <a:ext uri="{9D8B030D-6E8A-4147-A177-3AD203B41FA5}">
                      <a16:colId xmlns:a16="http://schemas.microsoft.com/office/drawing/2014/main" xmlns="" val="1025945354"/>
                    </a:ext>
                  </a:extLst>
                </a:gridCol>
              </a:tblGrid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زیر 2 سال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5-2 سال</a:t>
                      </a:r>
                      <a:endParaRPr kumimoji="0" lang="en-US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بالای 5 سال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امتیاز</a:t>
                      </a:r>
                      <a:endParaRPr kumimoji="0" lang="en-US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90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6522145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غان و غون کردن مناسب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کلمات و عبارات نرمال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اریانته و تکلم نرمال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879353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گریه تسکین پذیر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کلمات غیر طبیعی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تکلم گیج و کنفوزیون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2307209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گریه یا جیغ مداوم به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گریه یا جیغ مداوم به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کلمات غیر طبیعی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8174985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ناله کردن به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ناله کردن به درد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صداهای غیرطبیعی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53160167"/>
                  </a:ext>
                </a:extLst>
              </a:tr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بدون تکلم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بدون تکلم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بدون تکلم</a:t>
                      </a:r>
                      <a:endParaRPr kumimoji="0" lang="en-US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3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rgbClr val="8CADAE"/>
                        </a:buClr>
                        <a:buSzPct val="7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8C7B70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FB08C"/>
                        </a:buClr>
                        <a:defRPr sz="16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a-I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45" marR="91445" marT="45706" marB="4570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6533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40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19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259" y="2057400"/>
            <a:ext cx="6777317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791450" y="1127126"/>
            <a:ext cx="2876550" cy="7778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cs typeface="B Titr" panose="00000700000000000000" pitchFamily="2" charset="-78"/>
              </a:rPr>
              <a:t>نا توانی و معلولیت</a:t>
            </a:r>
            <a:endParaRPr lang="en-US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5697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0" y="1066800"/>
            <a:ext cx="2980268" cy="8382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نکات ارزیابی اولیه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191" y="2062976"/>
            <a:ext cx="10303726" cy="4427034"/>
          </a:xfrm>
        </p:spPr>
        <p:txBody>
          <a:bodyPr>
            <a:noAutofit/>
          </a:bodyPr>
          <a:lstStyle/>
          <a:p>
            <a:pPr algn="just" rtl="1"/>
            <a:r>
              <a:rPr lang="fa-IR" sz="4000" b="1" dirty="0">
                <a:cs typeface="B Nazanin" panose="00000400000000000000" pitchFamily="2" charset="-78"/>
              </a:rPr>
              <a:t>اجازه ندهید آسیب هایی که ظاهرا چشمگیر به نظر می رسند</a:t>
            </a:r>
            <a:r>
              <a:rPr lang="fa-IR" sz="4000" b="1" dirty="0" smtClean="0">
                <a:cs typeface="B Nazanin" panose="00000400000000000000" pitchFamily="2" charset="-78"/>
              </a:rPr>
              <a:t>، ارزیابی </a:t>
            </a:r>
            <a:r>
              <a:rPr lang="fa-IR" sz="4000" b="1" dirty="0">
                <a:cs typeface="B Nazanin" panose="00000400000000000000" pitchFamily="2" charset="-78"/>
              </a:rPr>
              <a:t>اولیه را به تاخیر </a:t>
            </a:r>
            <a:r>
              <a:rPr lang="fa-IR" sz="4000" b="1" dirty="0" smtClean="0">
                <a:cs typeface="B Nazanin" panose="00000400000000000000" pitchFamily="2" charset="-78"/>
              </a:rPr>
              <a:t>اندازند (</a:t>
            </a:r>
            <a:r>
              <a:rPr lang="fa-IR" sz="4000" b="1" dirty="0">
                <a:cs typeface="B Nazanin" panose="00000400000000000000" pitchFamily="2" charset="-78"/>
              </a:rPr>
              <a:t>مانند خونریزی جزئی و شکستگی بدون عارضه)</a:t>
            </a:r>
          </a:p>
          <a:p>
            <a:pPr algn="just" rtl="1"/>
            <a:r>
              <a:rPr lang="fa-IR" sz="4000" b="1" dirty="0">
                <a:cs typeface="B Nazanin" panose="00000400000000000000" pitchFamily="2" charset="-78"/>
              </a:rPr>
              <a:t>تا زمانیکه تمام مراحل ارزیابی اولیه و مدیریت آنها کامل نشده اند ارزیابی ثانویه را شروع نکنید.</a:t>
            </a:r>
          </a:p>
          <a:p>
            <a:pPr algn="just" rtl="1"/>
            <a:r>
              <a:rPr lang="fa-IR" sz="4000" b="1" dirty="0">
                <a:cs typeface="B Nazanin" panose="00000400000000000000" pitchFamily="2" charset="-78"/>
              </a:rPr>
              <a:t>ممکن است ارزیابی ثانویه در مرحله پیش بیمارستانی تکمیل نشود.</a:t>
            </a:r>
          </a:p>
        </p:txBody>
      </p:sp>
    </p:spTree>
    <p:extLst>
      <p:ext uri="{BB962C8B-B14F-4D97-AF65-F5344CB8AC3E}">
        <p14:creationId xmlns:p14="http://schemas.microsoft.com/office/powerpoint/2010/main" val="46849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459" y="546847"/>
            <a:ext cx="5089686" cy="93027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 rtl="1"/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نکات دخیل در تصمیم گیری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9795" y="1922929"/>
            <a:ext cx="978435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تصمیم به ادامه ارزیابی ثانویه در صحنه و یا انتقال بیمار به موارد زیر بستگی دارد: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وضعیت بیمار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dirty="0" smtClean="0">
                <a:cs typeface="B Nazanin" panose="00000400000000000000" pitchFamily="2" charset="-78"/>
              </a:rPr>
              <a:t>بیمار وضعیت </a:t>
            </a:r>
            <a:r>
              <a:rPr lang="fa-IR" dirty="0">
                <a:cs typeface="B Nazanin" panose="00000400000000000000" pitchFamily="2" charset="-78"/>
              </a:rPr>
              <a:t>بحرانی دارد و بایستی سریعا منتقل شود.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dirty="0">
                <a:cs typeface="B Nazanin" panose="00000400000000000000" pitchFamily="2" charset="-78"/>
              </a:rPr>
              <a:t>هنوز بحراني نیست اما پتانسیل برای بحرانی شدن وضعیت وجود دارد</a:t>
            </a:r>
          </a:p>
          <a:p>
            <a:pPr marL="0" indent="0" algn="r" rtl="1">
              <a:buFont typeface="Wingdings" pitchFamily="2" charset="2"/>
              <a:buChar char="v"/>
            </a:pPr>
            <a:r>
              <a:rPr lang="fa-IR" dirty="0">
                <a:cs typeface="B Nazanin" panose="00000400000000000000" pitchFamily="2" charset="-78"/>
              </a:rPr>
              <a:t>بحراني نیست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شدت بیماری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نتایج حاصل از ارزیابی صحنه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نتایج حاصل از ارزیابی اولیه</a:t>
            </a:r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431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4341" y="1066800"/>
            <a:ext cx="1885950" cy="779607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انتقال بیمار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3591" y="2191870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آیا شرایط بیمار به گونه ای است که نیاز به انتقال فوری دارد؟</a:t>
            </a:r>
          </a:p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اگر بله </a:t>
            </a:r>
            <a:r>
              <a:rPr lang="fa-IR" sz="3200" dirty="0">
                <a:cs typeface="B Nazanin" panose="00000400000000000000" pitchFamily="2" charset="-78"/>
              </a:rPr>
              <a:t>موارد زیر را درنظر بگیرید: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روش و نحوه انتقال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زمینی یا هوایی</a:t>
            </a:r>
          </a:p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بستن بیمار، ثابت سازی ستون فقرات و استفاده ازلانگ بک برد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 اورژانسی یا غیراورژانسی</a:t>
            </a:r>
          </a:p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اگر خیر </a:t>
            </a:r>
            <a:r>
              <a:rPr lang="fa-IR" sz="3200" dirty="0">
                <a:cs typeface="B Nazanin" panose="00000400000000000000" pitchFamily="2" charset="-78"/>
              </a:rPr>
              <a:t>ارزیابی ثانویه را ادامه دهید.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176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3591" y="2370139"/>
            <a:ext cx="7886700" cy="4351338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600" dirty="0">
                <a:cs typeface="B Nazanin" panose="00000400000000000000" pitchFamily="2" charset="-78"/>
              </a:rPr>
              <a:t>هنگام تصمیم به انتقال: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انتخاب مرکز مناسب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سطح مراقبت مورد نیاز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مرکز تروما یا نزدیک ترین بیمارستان؟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ارتباطات و اطلاع رسانی</a:t>
            </a:r>
          </a:p>
          <a:p>
            <a:pPr marL="0" indent="0" algn="r" rtl="1">
              <a:buNone/>
            </a:pP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754341" y="1066800"/>
            <a:ext cx="1885950" cy="779607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>
                <a:solidFill>
                  <a:schemeClr val="bg1"/>
                </a:solidFill>
                <a:cs typeface="B Titr" panose="00000700000000000000" pitchFamily="2" charset="-78"/>
              </a:rPr>
              <a:t>انتقال بیمار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932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3417" y="479612"/>
            <a:ext cx="1200150" cy="854074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5412" y="1963271"/>
            <a:ext cx="9438155" cy="435133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ارزیابی حادثه قبل از رسیدن بر بالین بیمار انجام می 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جمع آوری اطلاعات قبل از ورود و رسیدن به صحنه آغاز می شود و این اطلاعات برای مدیریت صحنه کمک کننده هستند.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صحنه را ارزیابی کنید</a:t>
            </a:r>
            <a:r>
              <a:rPr lang="fa-IR" sz="3200" dirty="0" smtClean="0">
                <a:cs typeface="B Nazanin" panose="00000400000000000000" pitchFamily="2" charset="-78"/>
              </a:rPr>
              <a:t>. یک </a:t>
            </a:r>
            <a:r>
              <a:rPr lang="fa-IR" sz="3200" dirty="0">
                <a:cs typeface="B Nazanin" panose="00000400000000000000" pitchFamily="2" charset="-78"/>
              </a:rPr>
              <a:t>ارزیابی کلی انجام داده سپس </a:t>
            </a:r>
            <a:r>
              <a:rPr lang="fa-IR" sz="3200" dirty="0" smtClean="0">
                <a:cs typeface="B Nazanin" panose="00000400000000000000" pitchFamily="2" charset="-78"/>
              </a:rPr>
              <a:t>با توجه </a:t>
            </a:r>
            <a:r>
              <a:rPr lang="fa-IR" sz="3200" dirty="0">
                <a:cs typeface="B Nazanin" panose="00000400000000000000" pitchFamily="2" charset="-78"/>
              </a:rPr>
              <a:t>به حادثه خاصی که رخ داده پیش بروید.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قبل از ارزیابی یک تصویر کلی داشته باشید.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خطرات احتمالی را در نظر داشته باشید.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081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9153" y="2370139"/>
            <a:ext cx="8900272" cy="4351338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اجزای اصلی ارزیابی اولیه  شامل راه هوایی، تنفس، گردش خون، </a:t>
            </a:r>
            <a:r>
              <a:rPr lang="fa-IR" sz="3200" dirty="0" smtClean="0">
                <a:cs typeface="B Nazanin" panose="00000400000000000000" pitchFamily="2" charset="-78"/>
              </a:rPr>
              <a:t>ناتوانی </a:t>
            </a:r>
            <a:r>
              <a:rPr lang="fa-IR" sz="3200" dirty="0">
                <a:cs typeface="B Nazanin" panose="00000400000000000000" pitchFamily="2" charset="-78"/>
              </a:rPr>
              <a:t>و بررسی تمام نقاط بدن را به یاد داشته باشید: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درصورت غیرنرمال بودن هریک از اجزای ارزیابی اولیه آنها را مدیریت </a:t>
            </a:r>
            <a:r>
              <a:rPr lang="fa-IR" sz="3200" dirty="0" smtClean="0">
                <a:cs typeface="B Nazanin" panose="00000400000000000000" pitchFamily="2" charset="-78"/>
              </a:rPr>
              <a:t>کنید (مداخله </a:t>
            </a:r>
            <a:r>
              <a:rPr lang="fa-IR" sz="3200" dirty="0">
                <a:cs typeface="B Nazanin" panose="00000400000000000000" pitchFamily="2" charset="-78"/>
              </a:rPr>
              <a:t>مناسب بر اساس مشکل مربوطه)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ترکیب تمام یافته های ارزیابی صحنه و ارزیابی اولیه به منظور تعیین اینکه بیمار: بحراني است، هنوز بحراني نیست، بحراني نیست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439275" y="708212"/>
            <a:ext cx="1200150" cy="777874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237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794" y="2321858"/>
            <a:ext cx="9150560" cy="3332816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آیا بیمار نیاز به انتقال فوری دارد؟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ارزیابی ثانویه باید تکمیل شود؟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بستن بیمار: بي حركت سازي بر اساس نتايج ارزيابي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تعیین روش و نحوه انتقال بیمار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تعیین مقصد دریافت كننده با توجه به تسهيلات مورد نياز بيمار</a:t>
            </a:r>
          </a:p>
          <a:p>
            <a:pPr algn="r" rtl="1"/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457204" y="700272"/>
            <a:ext cx="1200150" cy="966134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cs typeface="B Titr" panose="00000700000000000000" pitchFamily="2" charset="-78"/>
              </a:rPr>
              <a:t>خلاصه</a:t>
            </a:r>
            <a:endParaRPr lang="en-US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455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05800" y="1219200"/>
            <a:ext cx="2266950" cy="625474"/>
          </a:xfrm>
          <a:solidFill>
            <a:srgbClr val="FF0000"/>
          </a:solidFill>
        </p:spPr>
        <p:txBody>
          <a:bodyPr>
            <a:noAutofit/>
          </a:bodyPr>
          <a:lstStyle/>
          <a:p>
            <a:pPr marL="342900" indent="-342900" rtl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fa-IR" sz="3200" dirty="0">
                <a:solidFill>
                  <a:schemeClr val="bg1"/>
                </a:solidFill>
                <a:ea typeface="Calibri"/>
                <a:cs typeface="B Titr" panose="00000700000000000000" pitchFamily="2" charset="-78"/>
              </a:rPr>
              <a:t>ارزیابی صحنه</a:t>
            </a:r>
            <a:endParaRPr lang="en-US" sz="5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943600" y="2263588"/>
            <a:ext cx="4724400" cy="3962832"/>
          </a:xfrm>
        </p:spPr>
        <p:txBody>
          <a:bodyPr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3200" b="1" dirty="0">
                <a:solidFill>
                  <a:prstClr val="black"/>
                </a:solidFill>
                <a:ea typeface="Calibri"/>
                <a:cs typeface="B Nazanin" panose="00000400000000000000" pitchFamily="2" charset="-78"/>
              </a:rPr>
              <a:t>اطلاعات پیش از ورود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3200" b="1" dirty="0">
                <a:ea typeface="Calibri"/>
                <a:cs typeface="B Nazanin" panose="00000400000000000000" pitchFamily="2" charset="-78"/>
              </a:rPr>
              <a:t>بررسی امنیت صحنه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3200" b="1" dirty="0">
                <a:solidFill>
                  <a:prstClr val="black"/>
                </a:solidFill>
                <a:ea typeface="Calibri"/>
                <a:cs typeface="B Nazanin" panose="00000400000000000000" pitchFamily="2" charset="-78"/>
              </a:rPr>
              <a:t>ورود به صحنه</a:t>
            </a:r>
            <a:endParaRPr lang="fa-IR" sz="3200" b="1" dirty="0">
              <a:ea typeface="Calibri"/>
              <a:cs typeface="B Nazanin" panose="000004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3200" b="1" dirty="0">
                <a:solidFill>
                  <a:prstClr val="black"/>
                </a:solidFill>
                <a:ea typeface="Calibri"/>
                <a:cs typeface="B Nazanin" panose="00000400000000000000" pitchFamily="2" charset="-78"/>
              </a:rPr>
              <a:t>مکانیسم آسیب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3200" b="1" dirty="0">
                <a:ea typeface="Calibri"/>
                <a:cs typeface="B Nazanin" panose="00000400000000000000" pitchFamily="2" charset="-78"/>
              </a:rPr>
              <a:t>تعداد بیماران</a:t>
            </a:r>
          </a:p>
        </p:txBody>
      </p:sp>
    </p:spTree>
    <p:extLst>
      <p:ext uri="{BB962C8B-B14F-4D97-AF65-F5344CB8AC3E}">
        <p14:creationId xmlns:p14="http://schemas.microsoft.com/office/powerpoint/2010/main" val="256287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106" y="5244353"/>
            <a:ext cx="10188388" cy="1066800"/>
          </a:xfrm>
        </p:spPr>
        <p:txBody>
          <a:bodyPr>
            <a:noAutofit/>
          </a:bodyPr>
          <a:lstStyle/>
          <a:p>
            <a:pPr algn="r"/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*ارزیابی را با برداشت کلی آغاز، سپس به حادثه خاص معطوف می کنیم.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957071"/>
              </p:ext>
            </p:extLst>
          </p:nvPr>
        </p:nvGraphicFramePr>
        <p:xfrm>
          <a:off x="2209800" y="58270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428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7228915"/>
              </p:ext>
            </p:extLst>
          </p:nvPr>
        </p:nvGraphicFramePr>
        <p:xfrm>
          <a:off x="2286000" y="735107"/>
          <a:ext cx="8229600" cy="5391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668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2599" y="543830"/>
            <a:ext cx="8162365" cy="3382962"/>
          </a:xfrm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fa-IR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B Titr" panose="00000700000000000000" pitchFamily="2" charset="-78"/>
              </a:rPr>
              <a:t>مدیریت </a:t>
            </a:r>
            <a:br>
              <a:rPr lang="fa-IR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B Titr" panose="00000700000000000000" pitchFamily="2" charset="-78"/>
              </a:rPr>
            </a:br>
            <a:r>
              <a:rPr lang="fa-IR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B Titr" panose="00000700000000000000" pitchFamily="2" charset="-78"/>
              </a:rPr>
              <a:t>راه هوایی</a:t>
            </a:r>
            <a:endParaRPr lang="en-US" sz="7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89293" y="3926792"/>
            <a:ext cx="3688976" cy="584775"/>
          </a:xfrm>
          <a:prstGeom prst="rect">
            <a:avLst/>
          </a:prstGeom>
          <a:solidFill>
            <a:srgbClr val="2F76B7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cs typeface="B Titr" panose="00000700000000000000" pitchFamily="2" charset="-78"/>
              </a:rPr>
              <a:t>A-</a:t>
            </a:r>
            <a:r>
              <a:rPr lang="en-US" sz="3200" b="1" dirty="0"/>
              <a:t>B-C-D-E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2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738746"/>
            <a:ext cx="1644445" cy="547689"/>
          </a:xfrm>
          <a:solidFill>
            <a:srgbClr val="C72513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sz="4800" dirty="0">
                <a:solidFill>
                  <a:schemeClr val="bg1"/>
                </a:solidFill>
                <a:cs typeface="B Titr" panose="00000700000000000000" pitchFamily="2" charset="-78"/>
              </a:rPr>
              <a:t>مقدمه</a:t>
            </a:r>
            <a:endParaRPr lang="en-US" sz="4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06" y="2005012"/>
            <a:ext cx="9519939" cy="4351338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برای مدیریت یک بیمار ترومایی 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مهم ترین و کلیدی ترین </a:t>
            </a:r>
            <a:r>
              <a:rPr lang="fa-IR" b="1" dirty="0">
                <a:cs typeface="B Nazanin" panose="00000400000000000000" pitchFamily="2" charset="-78"/>
              </a:rPr>
              <a:t>مرحله، مدیریت راه هوایی بیمار است.</a:t>
            </a: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بدون دست یابی به راه هوایی باز و مدیریت راه هوایی بیمار انجام </a:t>
            </a: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سایر مراحل بیهوده </a:t>
            </a:r>
            <a:r>
              <a:rPr lang="fa-IR" b="1" dirty="0">
                <a:cs typeface="B Nazanin" panose="00000400000000000000" pitchFamily="2" charset="-78"/>
              </a:rPr>
              <a:t>خواهد بود.</a:t>
            </a: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برای مدیریت مناسب راه هوایی و ونتیلاسیون، بایستی با آناتومی راه هوایی آشنا بود.</a:t>
            </a:r>
            <a:endParaRPr lang="en-US" b="1" dirty="0">
              <a:cs typeface="B Nazanin" panose="00000400000000000000" pitchFamily="2" charset="-78"/>
            </a:endParaRPr>
          </a:p>
          <a:p>
            <a:pPr algn="r" rtl="1"/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9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141" y="553152"/>
            <a:ext cx="3429000" cy="612261"/>
          </a:xfrm>
          <a:solidFill>
            <a:srgbClr val="527DA0"/>
          </a:solidFill>
        </p:spPr>
        <p:txBody>
          <a:bodyPr>
            <a:noAutofit/>
          </a:bodyPr>
          <a:lstStyle/>
          <a:p>
            <a:pPr algn="ctr"/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آناتومی راه هوایی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idx="1"/>
          </p:nvPr>
        </p:nvSpPr>
        <p:spPr>
          <a:xfrm>
            <a:off x="1568179" y="1165413"/>
            <a:ext cx="3733800" cy="5198807"/>
          </a:xfrm>
        </p:spPr>
        <p:txBody>
          <a:bodyPr>
            <a:noAutofit/>
          </a:bodyPr>
          <a:lstStyle/>
          <a:p>
            <a:pPr algn="r" rtl="1"/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راه هوایی فوقانی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marL="457200" indent="-457200"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حفره بینی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457200" indent="-457200"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حفره دهانی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457200" indent="-457200"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حلق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457200" indent="-457200"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حنجره 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/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راه هوایی تحتانی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marL="457200" indent="-457200"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تراشه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457200" indent="-457200"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ریه ها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638" y="1692275"/>
            <a:ext cx="4608503" cy="4664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9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6525" y="456873"/>
            <a:ext cx="6785171" cy="808036"/>
          </a:xfrm>
        </p:spPr>
        <p:txBody>
          <a:bodyPr>
            <a:normAutofit/>
          </a:bodyPr>
          <a:lstStyle/>
          <a:p>
            <a:pPr algn="ctr"/>
            <a:r>
              <a:rPr lang="fa-IR" dirty="0">
                <a:latin typeface="Times New Roman" pitchFamily="18" charset="0"/>
                <a:ea typeface="ＭＳ Ｐゴシック" pitchFamily="34" charset="-128"/>
                <a:cs typeface="B Titr" panose="00000700000000000000" pitchFamily="2" charset="-78"/>
              </a:rPr>
              <a:t>آناتومی راه هوایی فوقانی وگلوت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96" y="1775057"/>
            <a:ext cx="5628133" cy="4071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0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71738" y="304801"/>
            <a:ext cx="6908800" cy="981075"/>
          </a:xfrm>
          <a:noFill/>
        </p:spPr>
        <p:txBody>
          <a:bodyPr vert="horz" lIns="85725" tIns="41275" rIns="85725" bIns="41275" rtlCol="0" anchor="ctr">
            <a:normAutofit/>
          </a:bodyPr>
          <a:lstStyle/>
          <a:p>
            <a:pPr defTabSz="858838"/>
            <a:r>
              <a:rPr lang="en-US" altLang="en-US" b="1" smtClean="0">
                <a:latin typeface="Comic Sans MS" panose="030F0702030302020204" pitchFamily="66" charset="0"/>
                <a:cs typeface="Times New Roman" panose="02020603050405020304" pitchFamily="18" charset="0"/>
              </a:rPr>
              <a:t>Anatomy: Larynx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811464" y="1214439"/>
            <a:ext cx="6840537" cy="928687"/>
          </a:xfrm>
        </p:spPr>
        <p:txBody>
          <a:bodyPr vert="horz" lIns="90488" tIns="44450" rIns="90488" bIns="44450" rtlCol="0">
            <a:normAutofit/>
          </a:bodyPr>
          <a:lstStyle/>
          <a:p>
            <a:pPr algn="ctr" eaLnBrk="1" hangingPunct="1">
              <a:buFont typeface="Monotype Sorts" panose="01010601010101010101" pitchFamily="2" charset="2"/>
              <a:buNone/>
            </a:pPr>
            <a:r>
              <a:rPr lang="en-US" altLang="en-US" sz="2000" b="1">
                <a:latin typeface="Comic Sans MS" panose="030F0702030302020204" pitchFamily="66" charset="0"/>
                <a:cs typeface="Arial" panose="020B0604020202020204" pitchFamily="34" charset="0"/>
              </a:rPr>
              <a:t>Narrowest point = cricoid cartilage</a:t>
            </a:r>
          </a:p>
        </p:txBody>
      </p:sp>
      <p:pic>
        <p:nvPicPr>
          <p:cNvPr id="8196" name="Picture 4" descr="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57376"/>
            <a:ext cx="9144000" cy="50006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527800" y="2205038"/>
            <a:ext cx="1219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CC3300"/>
                </a:solidFill>
                <a:latin typeface="Comic Sans MS" panose="030F0702030302020204" pitchFamily="66" charset="0"/>
              </a:rPr>
              <a:t>INFANT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352800" y="2209800"/>
            <a:ext cx="338138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6265864" y="2209800"/>
            <a:ext cx="338137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4165600" y="2362200"/>
            <a:ext cx="338138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233864" y="2209801"/>
            <a:ext cx="11509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CC3300"/>
                </a:solidFill>
                <a:latin typeface="Comic Sans MS" panose="030F0702030302020204" pitchFamily="66" charset="0"/>
                <a:cs typeface="Times New Roman (Hebrew)" charset="0"/>
              </a:rPr>
              <a:t>ADULT</a:t>
            </a:r>
          </a:p>
        </p:txBody>
      </p:sp>
    </p:spTree>
    <p:extLst>
      <p:ext uri="{BB962C8B-B14F-4D97-AF65-F5344CB8AC3E}">
        <p14:creationId xmlns:p14="http://schemas.microsoft.com/office/powerpoint/2010/main" val="2164533524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22860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 sz="3600">
                <a:cs typeface="Times New Roman" panose="02020603050405020304" pitchFamily="18" charset="0"/>
              </a:rPr>
              <a:t>Upper Airway Anatomy</a:t>
            </a:r>
          </a:p>
        </p:txBody>
      </p:sp>
      <p:pic>
        <p:nvPicPr>
          <p:cNvPr id="10243" name="Picture 9" descr="C:\TRIPP\GRAPHICS\BMP\27.BM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>
            <a:fillRect/>
          </a:stretch>
        </p:blipFill>
        <p:spPr>
          <a:xfrm>
            <a:off x="1524001" y="1500188"/>
            <a:ext cx="4487863" cy="5357812"/>
          </a:xfrm>
        </p:spPr>
      </p:pic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705600" y="1885950"/>
            <a:ext cx="3454400" cy="4171950"/>
          </a:xfrm>
        </p:spPr>
        <p:txBody>
          <a:bodyPr/>
          <a:lstStyle/>
          <a:p>
            <a:pPr eaLnBrk="1" hangingPunct="1"/>
            <a:endParaRPr lang="en-US" altLang="en-US">
              <a:cs typeface="Arial" panose="020B0604020202020204" pitchFamily="34" charset="0"/>
            </a:endParaRPr>
          </a:p>
          <a:p>
            <a:pPr lvl="1" eaLnBrk="1" hangingPunct="1"/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10245" name="Text Box 10"/>
          <p:cNvSpPr txBox="1">
            <a:spLocks noChangeArrowheads="1"/>
          </p:cNvSpPr>
          <p:nvPr/>
        </p:nvSpPr>
        <p:spPr bwMode="auto">
          <a:xfrm>
            <a:off x="5105400" y="6172200"/>
            <a:ext cx="342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rtl="1" eaLnBrk="1" hangingPunct="1">
              <a:spcBef>
                <a:spcPct val="50000"/>
              </a:spcBef>
              <a:buFontTx/>
              <a:buNone/>
            </a:pPr>
            <a:r>
              <a:rPr lang="en-US" altLang="en-US" sz="1200" i="1">
                <a:latin typeface="Tahoma" panose="020B0604030504040204" pitchFamily="34" charset="0"/>
              </a:rPr>
              <a:t>From: CPEM, TRIPP, 1998</a:t>
            </a:r>
          </a:p>
        </p:txBody>
      </p:sp>
      <p:pic>
        <p:nvPicPr>
          <p:cNvPr id="10246" name="Picture 11" descr="C:\TRIPP\GRAPHICS\BMP\26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/>
          <a:stretch>
            <a:fillRect/>
          </a:stretch>
        </p:blipFill>
        <p:spPr bwMode="auto">
          <a:xfrm>
            <a:off x="6024564" y="1500188"/>
            <a:ext cx="4643437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42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29" y="2362200"/>
            <a:ext cx="9340619" cy="3284538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اطمينان از باز بودن راه هوايي </a:t>
            </a:r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اولين اولويت در مراقبت ونجات مصدومين ترومائي</a:t>
            </a:r>
            <a:r>
              <a:rPr lang="fa-IR" sz="3600" b="1" dirty="0">
                <a:cs typeface="B Nazanin" panose="00000400000000000000" pitchFamily="2" charset="-78"/>
              </a:rPr>
              <a:t> قلمداد </a:t>
            </a:r>
            <a:r>
              <a:rPr lang="fa-IR" sz="3600" b="1" dirty="0" smtClean="0">
                <a:cs typeface="B Nazanin" panose="00000400000000000000" pitchFamily="2" charset="-78"/>
              </a:rPr>
              <a:t>مي شود</a:t>
            </a:r>
            <a:r>
              <a:rPr lang="fa-IR" sz="3600" b="1" dirty="0">
                <a:cs typeface="B Nazanin" panose="00000400000000000000" pitchFamily="2" charset="-78"/>
              </a:rPr>
              <a:t>.</a:t>
            </a:r>
          </a:p>
          <a:p>
            <a:pPr algn="r" rtl="1"/>
            <a:endParaRPr lang="fa-IR" sz="3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در مراقبت پيش بيمارستاني </a:t>
            </a:r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هيچ چيز اساسي تر از ارزيابي مناسب راه هوايي </a:t>
            </a:r>
            <a:r>
              <a:rPr lang="fa-IR" sz="3600" b="1" dirty="0">
                <a:cs typeface="B Nazanin" panose="00000400000000000000" pitchFamily="2" charset="-78"/>
              </a:rPr>
              <a:t>نمي باشد.</a:t>
            </a:r>
            <a:endParaRPr lang="en-US" sz="3600" b="1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fa-IR" sz="3600" b="1" dirty="0">
              <a:cs typeface="B Nazanin" panose="00000400000000000000" pitchFamily="2" charset="-78"/>
            </a:endParaRPr>
          </a:p>
          <a:p>
            <a:pPr algn="r" rtl="1"/>
            <a:endParaRPr lang="en-US" sz="3600" b="1" dirty="0"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991601" y="1204911"/>
            <a:ext cx="1644445" cy="547689"/>
          </a:xfrm>
          <a:prstGeom prst="rect">
            <a:avLst/>
          </a:prstGeom>
          <a:solidFill>
            <a:srgbClr val="C72513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4800" dirty="0">
                <a:solidFill>
                  <a:schemeClr val="bg1"/>
                </a:solidFill>
                <a:cs typeface="B Titr" panose="00000700000000000000" pitchFamily="2" charset="-78"/>
              </a:rPr>
              <a:t>مقدمه</a:t>
            </a:r>
            <a:endParaRPr lang="en-US" sz="4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4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01011" y="1990165"/>
            <a:ext cx="91350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صرف نظر از روش انجام مراقبت راه </a:t>
            </a:r>
            <a:r>
              <a:rPr lang="fa-IR" sz="3600" b="1" dirty="0" smtClean="0">
                <a:cs typeface="B Nazanin" panose="00000400000000000000" pitchFamily="2" charset="-78"/>
              </a:rPr>
              <a:t>هوائی، باید </a:t>
            </a:r>
            <a:r>
              <a:rPr lang="fa-IR" sz="3600" b="1" dirty="0">
                <a:cs typeface="B Nazanin" panose="00000400000000000000" pitchFamily="2" charset="-78"/>
              </a:rPr>
              <a:t>همواره </a:t>
            </a:r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احتمال آسيب فقرات گردني </a:t>
            </a:r>
            <a:r>
              <a:rPr lang="fa-IR" sz="3600" b="1" dirty="0" smtClean="0">
                <a:cs typeface="B Nazanin" panose="00000400000000000000" pitchFamily="2" charset="-78"/>
              </a:rPr>
              <a:t>را مد </a:t>
            </a:r>
            <a:r>
              <a:rPr lang="fa-IR" sz="3600" b="1" dirty="0">
                <a:cs typeface="B Nazanin" panose="00000400000000000000" pitchFamily="2" charset="-78"/>
              </a:rPr>
              <a:t>نظر داشته </a:t>
            </a:r>
            <a:r>
              <a:rPr lang="fa-IR" sz="3600" b="1" dirty="0" smtClean="0">
                <a:cs typeface="B Nazanin" panose="00000400000000000000" pitchFamily="2" charset="-78"/>
              </a:rPr>
              <a:t>باش</a:t>
            </a:r>
            <a:r>
              <a:rPr lang="fa-IR" sz="3600" b="1" dirty="0">
                <a:cs typeface="B Nazanin" panose="00000400000000000000" pitchFamily="2" charset="-78"/>
              </a:rPr>
              <a:t>ی</a:t>
            </a:r>
            <a:r>
              <a:rPr lang="fa-IR" sz="3600" b="1" dirty="0" smtClean="0">
                <a:cs typeface="B Nazanin" panose="00000400000000000000" pitchFamily="2" charset="-78"/>
              </a:rPr>
              <a:t>د.</a:t>
            </a:r>
            <a:endParaRPr lang="fa-IR" sz="3600" b="1" dirty="0">
              <a:cs typeface="B Nazanin" panose="00000400000000000000" pitchFamily="2" charset="-78"/>
            </a:endParaRPr>
          </a:p>
          <a:p>
            <a:pPr algn="r" rtl="1"/>
            <a:r>
              <a:rPr lang="fa-IR" sz="3600" b="1" dirty="0">
                <a:cs typeface="B Nazanin" panose="00000400000000000000" pitchFamily="2" charset="-78"/>
              </a:rPr>
              <a:t>بكارگيري هر كدام از </a:t>
            </a:r>
            <a:r>
              <a:rPr lang="fa-IR" sz="3600" b="1" dirty="0" smtClean="0">
                <a:cs typeface="B Nazanin" panose="00000400000000000000" pitchFamily="2" charset="-78"/>
              </a:rPr>
              <a:t>روشهای </a:t>
            </a:r>
            <a:r>
              <a:rPr lang="fa-IR" sz="3600" b="1" dirty="0">
                <a:cs typeface="B Nazanin" panose="00000400000000000000" pitchFamily="2" charset="-78"/>
              </a:rPr>
              <a:t>مراقبت راه </a:t>
            </a:r>
            <a:r>
              <a:rPr lang="fa-IR" sz="3600" b="1" dirty="0" smtClean="0">
                <a:cs typeface="B Nazanin" panose="00000400000000000000" pitchFamily="2" charset="-78"/>
              </a:rPr>
              <a:t>هوايی نیازمند  </a:t>
            </a:r>
            <a:r>
              <a:rPr lang="fa-IR" sz="3600" b="1" dirty="0">
                <a:solidFill>
                  <a:srgbClr val="FF0000"/>
                </a:solidFill>
                <a:cs typeface="B Nazanin" panose="00000400000000000000" pitchFamily="2" charset="-78"/>
              </a:rPr>
              <a:t>بی حرکت سازی همزمان ستون فقرات گردنی </a:t>
            </a:r>
            <a:r>
              <a:rPr lang="fa-IR" sz="3600" b="1" dirty="0">
                <a:cs typeface="B Nazanin" panose="00000400000000000000" pitchFamily="2" charset="-78"/>
              </a:rPr>
              <a:t>در وضع </a:t>
            </a:r>
            <a:r>
              <a:rPr lang="fa-IR" sz="3600" b="1" dirty="0" smtClean="0">
                <a:cs typeface="B Nazanin" panose="00000400000000000000" pitchFamily="2" charset="-78"/>
              </a:rPr>
              <a:t>خنثی </a:t>
            </a:r>
            <a:r>
              <a:rPr lang="fa-IR" sz="3600" b="1" dirty="0">
                <a:cs typeface="B Nazanin" panose="00000400000000000000" pitchFamily="2" charset="-78"/>
              </a:rPr>
              <a:t>تا زمان </a:t>
            </a:r>
            <a:r>
              <a:rPr lang="fa-IR" sz="3600" b="1" dirty="0" smtClean="0">
                <a:cs typeface="B Nazanin" panose="00000400000000000000" pitchFamily="2" charset="-78"/>
              </a:rPr>
              <a:t>تثبیت کامل </a:t>
            </a:r>
            <a:r>
              <a:rPr lang="fa-IR" sz="3600" b="1" dirty="0">
                <a:cs typeface="B Nazanin" panose="00000400000000000000" pitchFamily="2" charset="-78"/>
              </a:rPr>
              <a:t>مصدوم مي باشد.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991601" y="1204911"/>
            <a:ext cx="1644445" cy="547689"/>
          </a:xfrm>
          <a:prstGeom prst="rect">
            <a:avLst/>
          </a:prstGeom>
          <a:solidFill>
            <a:srgbClr val="C72513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4800" dirty="0">
                <a:solidFill>
                  <a:schemeClr val="bg1"/>
                </a:solidFill>
                <a:cs typeface="B Titr" panose="00000700000000000000" pitchFamily="2" charset="-78"/>
              </a:rPr>
              <a:t>مقدمه</a:t>
            </a:r>
            <a:endParaRPr lang="en-US" sz="4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5099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4965" y="2578220"/>
            <a:ext cx="8458200" cy="2202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2800" b="1" dirty="0">
                <a:ea typeface="Calibri"/>
                <a:cs typeface="B Nazanin" panose="00000400000000000000" pitchFamily="2" charset="-78"/>
              </a:rPr>
              <a:t>همه این اجزا کمک میکنند تا یک تصویر کلی از بیمار داشته باشید  و به کمک آن روند ارزیابی و مدیریت را پیش ببرید.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fa-IR" sz="2800" b="1" dirty="0">
                <a:ea typeface="Calibri"/>
                <a:cs typeface="B Nazanin" panose="00000400000000000000" pitchFamily="2" charset="-78"/>
              </a:rPr>
              <a:t>همیشه در صحنه حادثه بر ایمنی خودتان، بیمار و سایر افراد حاضر در صحنه، و در مسیر انتقال بر وضعیت نهایی بیمار تمرکز کنید.</a:t>
            </a:r>
            <a:endParaRPr lang="en-US" sz="2800" b="1" dirty="0">
              <a:cs typeface="B Nazanin" panose="00000400000000000000" pitchFamily="2" charset="-78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05800" y="1219200"/>
            <a:ext cx="2266950" cy="625474"/>
          </a:xfrm>
          <a:solidFill>
            <a:srgbClr val="FF0000"/>
          </a:solidFill>
        </p:spPr>
        <p:txBody>
          <a:bodyPr>
            <a:noAutofit/>
          </a:bodyPr>
          <a:lstStyle/>
          <a:p>
            <a:pPr marL="342900" indent="-342900" rtl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fa-IR" sz="3200" dirty="0">
                <a:solidFill>
                  <a:schemeClr val="bg1"/>
                </a:solidFill>
                <a:ea typeface="Calibri"/>
                <a:cs typeface="B Titr" panose="00000700000000000000" pitchFamily="2" charset="-78"/>
              </a:rPr>
              <a:t>ارزیابی صحنه</a:t>
            </a:r>
            <a:endParaRPr lang="en-US" sz="5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852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5112" y="243017"/>
            <a:ext cx="5831464" cy="1325563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fa-IR" dirty="0">
                <a:latin typeface="Times New Roman" pitchFamily="18" charset="0"/>
                <a:ea typeface="ＭＳ Ｐゴシック" pitchFamily="34" charset="-128"/>
                <a:cs typeface="B Titr" panose="00000700000000000000" pitchFamily="2" charset="-78"/>
              </a:rPr>
              <a:t>توجهات ويژه درکودکان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>
          <a:xfrm>
            <a:off x="407773" y="1568580"/>
            <a:ext cx="10639684" cy="4351338"/>
          </a:xfrm>
        </p:spPr>
        <p:txBody>
          <a:bodyPr>
            <a:noAutofit/>
          </a:bodyPr>
          <a:lstStyle/>
          <a:p>
            <a:pPr marL="285750" indent="-285750" algn="r" rtl="1"/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سر و زبان بزرگتر</a:t>
            </a:r>
            <a:endParaRPr lang="en-US" sz="3600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285750" indent="-285750" algn="r" rtl="1"/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نای مخروطی شکل و کوتاه</a:t>
            </a:r>
            <a:endParaRPr lang="en-US" sz="3600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285750" indent="-285750" algn="r" rtl="1"/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گلوت بالاتر</a:t>
            </a:r>
          </a:p>
          <a:p>
            <a:pPr marL="285750" indent="-285750" algn="r" rtl="1"/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اپی گلوت بزرگتر ونرم تر</a:t>
            </a:r>
          </a:p>
          <a:p>
            <a:pPr marL="0" indent="0" algn="r" rtl="1">
              <a:buNone/>
            </a:pPr>
            <a:r>
              <a:rPr lang="fa-IR" sz="3600" dirty="0">
                <a:solidFill>
                  <a:srgbClr val="FF0000"/>
                </a:solidFill>
                <a:latin typeface="Times New Roman" pitchFamily="18" charset="0"/>
                <a:cs typeface="B Nazanin" panose="00000400000000000000" pitchFamily="2" charset="-78"/>
              </a:rPr>
              <a:t>***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همه موارد فوق كودك را بيشتر مستعد انسداد راه هوايي ميكند.لذا توجه ويژه اي به پوزيشن راه هوايي لازم است.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285750" indent="-285750" algn="r" rtl="1"/>
            <a:endParaRPr 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453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7683" y="626937"/>
            <a:ext cx="3181350" cy="557213"/>
          </a:xfrm>
          <a:solidFill>
            <a:srgbClr val="527DA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sz="36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ارزیابی راه هوایی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985" y="1887283"/>
            <a:ext cx="10800566" cy="4469067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بیمار را صدا کنید، بیماری که به طور نرمال حرف میزند </a:t>
            </a:r>
            <a:r>
              <a:rPr lang="fa-IR" sz="3600" b="1" dirty="0">
                <a:solidFill>
                  <a:srgbClr val="FF0000"/>
                </a:solidFill>
                <a:latin typeface="Times New Roman" pitchFamily="18" charset="0"/>
                <a:cs typeface="B Nazanin" panose="00000400000000000000" pitchFamily="2" charset="-78"/>
              </a:rPr>
              <a:t>راه هوایی باز 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دارد در غیر اینصورت با 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نگاه ،سمع ولمس </a:t>
            </a:r>
            <a:r>
              <a:rPr lang="fa-IR" sz="3600" dirty="0" err="1">
                <a:latin typeface="Times New Roman" pitchFamily="18" charset="0"/>
                <a:cs typeface="B Nazanin" panose="00000400000000000000" pitchFamily="2" charset="-78"/>
              </a:rPr>
              <a:t>ارزيابي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 نمائید.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571500" indent="-571500" algn="r" rtl="1">
              <a:buNone/>
            </a:pP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     به بالا پایین آمدن قفسه سینه،حرکت پره های بینی و رنگ پوست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نگاه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 کنید. </a:t>
            </a:r>
          </a:p>
          <a:p>
            <a:pPr marL="571500" indent="-571500" algn="r" rtl="1">
              <a:buNone/>
            </a:pP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توجه ویژه به مواردي كه سبب انسداد يا به خطر افتادن راه هوايي ميشود: مثل خون و ترشحات، دندان شكسته ، استفراغ ،هماتوم،آمفيزم زير جلدي و...</a:t>
            </a:r>
          </a:p>
          <a:p>
            <a:pPr marL="571500" indent="-571500" algn="r" rtl="1">
              <a:buNone/>
            </a:pP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داشته باشید.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9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617" y="2022266"/>
            <a:ext cx="10727260" cy="3917950"/>
          </a:xfrm>
        </p:spPr>
        <p:txBody>
          <a:bodyPr>
            <a:noAutofit/>
          </a:bodyPr>
          <a:lstStyle/>
          <a:p>
            <a:pPr marL="571500" indent="-571500" algn="r" rtl="1">
              <a:buNone/>
            </a:pP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     به صداهای تنفسی </a:t>
            </a:r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گوش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دهید.ونشانه هاي خطر را مشخص </a:t>
            </a:r>
            <a:r>
              <a:rPr lang="fa-IR" sz="3600" b="1" dirty="0" err="1">
                <a:latin typeface="Times New Roman" pitchFamily="18" charset="0"/>
                <a:cs typeface="B Nazanin" panose="00000400000000000000" pitchFamily="2" charset="-78"/>
              </a:rPr>
              <a:t>كنيد</a:t>
            </a:r>
            <a:endParaRPr lang="en-US" sz="3600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571500" indent="-571500" algn="r" rtl="1">
              <a:buNone/>
            </a:pPr>
            <a:r>
              <a:rPr lang="en-US" sz="3600" b="1" dirty="0">
                <a:latin typeface="Times New Roman" pitchFamily="18" charset="0"/>
                <a:cs typeface="B Nazanin" panose="00000400000000000000" pitchFamily="2" charset="-78"/>
              </a:rPr>
              <a:t>     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مثل: </a:t>
            </a:r>
            <a:r>
              <a:rPr lang="en-US" sz="3600" b="1" dirty="0" err="1">
                <a:latin typeface="Times New Roman" pitchFamily="18" charset="0"/>
                <a:cs typeface="B Nazanin" panose="00000400000000000000" pitchFamily="2" charset="-78"/>
              </a:rPr>
              <a:t>snoring,stridor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،خشونت صدا..... ويا كاهش صدا در يك يا هر دو طرف قفسه سینه</a:t>
            </a:r>
          </a:p>
          <a:p>
            <a:pPr marL="571500" indent="-571500" algn="r" rtl="1">
              <a:buNone/>
            </a:pPr>
            <a:endParaRPr lang="fa-IR" sz="3600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571500" indent="-571500" algn="r" rtl="1">
              <a:buNone/>
            </a:pP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     هر گونه توده غير نرمال از جمله تورم،هماتوم و کریپتوس را </a:t>
            </a:r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لمس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کنید.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782233" y="671466"/>
            <a:ext cx="2895600" cy="609600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ارزیابی راه هوایی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03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9645" y="1143001"/>
            <a:ext cx="5486400" cy="639763"/>
          </a:xfrm>
          <a:solidFill>
            <a:srgbClr val="FCCA0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a-IR" sz="2800" dirty="0">
                <a:latin typeface="Times New Roman" pitchFamily="18" charset="0"/>
                <a:cs typeface="B Titr" panose="00000700000000000000" pitchFamily="2" charset="-78"/>
              </a:rPr>
              <a:t>انواع آسیب و اختلال عملکرد راه هوایی</a:t>
            </a:r>
            <a:endParaRPr lang="en-US" sz="2800" dirty="0"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09800"/>
            <a:ext cx="8420100" cy="512127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انسداد راه هوایی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b="1" dirty="0">
                <a:latin typeface="Times New Roman" pitchFamily="18" charset="0"/>
                <a:cs typeface="B Nazanin" panose="00000400000000000000" pitchFamily="2" charset="-78"/>
              </a:rPr>
              <a:t>شایع ترین علت انسداد زبان است.شايعترين يافته باليني خروپف ميباشد.</a:t>
            </a:r>
          </a:p>
          <a:p>
            <a:pPr marL="0" indent="0" algn="r" rtl="1">
              <a:buNone/>
            </a:pPr>
            <a:r>
              <a:rPr lang="fa-IR" b="1" dirty="0">
                <a:latin typeface="Times New Roman" pitchFamily="18" charset="0"/>
                <a:cs typeface="B Nazanin" panose="00000400000000000000" pitchFamily="2" charset="-78"/>
              </a:rPr>
              <a:t>سایر علل مانند اجسام خارجی(دندان مصنوعی) و خون و.....</a:t>
            </a:r>
            <a:endParaRPr lang="en-US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انواع تروما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latin typeface="Times New Roman" pitchFamily="18" charset="0"/>
                <a:cs typeface="B Nazanin" panose="00000400000000000000" pitchFamily="2" charset="-78"/>
              </a:rPr>
              <a:t>غیرنافذ:هماتوم، شگستگي حنجره وادم والتهاب</a:t>
            </a:r>
            <a:endParaRPr lang="en-US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latin typeface="Times New Roman" pitchFamily="18" charset="0"/>
                <a:cs typeface="B Nazanin" panose="00000400000000000000" pitchFamily="2" charset="-78"/>
              </a:rPr>
              <a:t>نافذ:وجود خون در راه هوايي وهماتوم </a:t>
            </a:r>
            <a:r>
              <a:rPr lang="fa-IR" b="1" dirty="0" err="1">
                <a:latin typeface="Times New Roman" pitchFamily="18" charset="0"/>
                <a:cs typeface="B Nazanin" panose="00000400000000000000" pitchFamily="2" charset="-78"/>
              </a:rPr>
              <a:t>وامفيزم</a:t>
            </a:r>
            <a:r>
              <a:rPr lang="fa-IR" b="1" dirty="0">
                <a:latin typeface="Times New Roman" pitchFamily="18" charset="0"/>
                <a:cs typeface="B Nazanin" panose="00000400000000000000" pitchFamily="2" charset="-78"/>
              </a:rPr>
              <a:t> ...</a:t>
            </a:r>
            <a:endParaRPr lang="en-US" b="1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1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23899" y="2286000"/>
            <a:ext cx="76771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آسیب های استنشاقی</a:t>
            </a:r>
          </a:p>
          <a:p>
            <a:pPr algn="just" rtl="1"/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استنشاق دود و بخار داغ و گازهای شيميايي باعث سوختن راه هوایی می شوند و بایستی سریعا و قبل از ایجاد تورم مدیریت شوند. </a:t>
            </a:r>
            <a:r>
              <a:rPr lang="fa-IR" sz="3600" b="1" dirty="0" err="1">
                <a:latin typeface="Times New Roman" pitchFamily="18" charset="0"/>
                <a:cs typeface="B Nazanin" panose="00000400000000000000" pitchFamily="2" charset="-78"/>
              </a:rPr>
              <a:t>زيرا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 err="1">
                <a:latin typeface="Times New Roman" pitchFamily="18" charset="0"/>
                <a:cs typeface="B Nazanin" panose="00000400000000000000" pitchFamily="2" charset="-78"/>
              </a:rPr>
              <a:t>مهمترين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 err="1">
                <a:latin typeface="Times New Roman" pitchFamily="18" charset="0"/>
                <a:cs typeface="B Nazanin" panose="00000400000000000000" pitchFamily="2" charset="-78"/>
              </a:rPr>
              <a:t>علايم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آن </a:t>
            </a:r>
            <a:r>
              <a:rPr lang="fa-IR" sz="3600" b="1" dirty="0" err="1">
                <a:latin typeface="Times New Roman" pitchFamily="18" charset="0"/>
                <a:cs typeface="B Nazanin" panose="00000400000000000000" pitchFamily="2" charset="-78"/>
              </a:rPr>
              <a:t>ادم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 smtClean="0">
                <a:latin typeface="Times New Roman" pitchFamily="18" charset="0"/>
                <a:cs typeface="B Nazanin" panose="00000400000000000000" pitchFamily="2" charset="-78"/>
              </a:rPr>
              <a:t>و التهاب و خشونت 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صدا </a:t>
            </a:r>
            <a:r>
              <a:rPr lang="fa-IR" sz="3600" b="1" dirty="0" err="1">
                <a:latin typeface="Times New Roman" pitchFamily="18" charset="0"/>
                <a:cs typeface="B Nazanin" panose="00000400000000000000" pitchFamily="2" charset="-78"/>
              </a:rPr>
              <a:t>ميباشد</a:t>
            </a:r>
            <a:r>
              <a:rPr lang="fa-IR" sz="3600" b="1" dirty="0">
                <a:latin typeface="Times New Roman" pitchFamily="18" charset="0"/>
                <a:cs typeface="B Nazanin" panose="00000400000000000000" pitchFamily="2" charset="-78"/>
              </a:rPr>
              <a:t>.</a:t>
            </a:r>
            <a:endParaRPr lang="en-US" sz="3600" b="1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91200" y="1314017"/>
            <a:ext cx="4876800" cy="609600"/>
          </a:xfrm>
          <a:prstGeom prst="rect">
            <a:avLst/>
          </a:prstGeom>
          <a:solidFill>
            <a:srgbClr val="FCCA07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3600" dirty="0">
                <a:latin typeface="Times New Roman" pitchFamily="18" charset="0"/>
                <a:cs typeface="B Titr" panose="00000700000000000000" pitchFamily="2" charset="-78"/>
              </a:rPr>
              <a:t>انواع آسیب و اختلال عملکرد راه هوایی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0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4037" y="1295400"/>
            <a:ext cx="4019550" cy="659020"/>
          </a:xfrm>
          <a:solidFill>
            <a:srgbClr val="FCCA07"/>
          </a:solidFill>
        </p:spPr>
        <p:txBody>
          <a:bodyPr>
            <a:noAutofit/>
          </a:bodyPr>
          <a:lstStyle/>
          <a:p>
            <a:pPr algn="ctr"/>
            <a:r>
              <a:rPr lang="fa-IR" sz="3600" dirty="0">
                <a:latin typeface="Times New Roman" pitchFamily="18" charset="0"/>
                <a:ea typeface="ＭＳ Ｐゴシック" pitchFamily="34" charset="-128"/>
                <a:cs typeface="B Titr" panose="00000700000000000000" pitchFamily="2" charset="-78"/>
              </a:rPr>
              <a:t>ثابت سازی سر و گردن</a:t>
            </a:r>
            <a:endParaRPr lang="en-US" sz="3600" dirty="0">
              <a:cs typeface="B Titr" panose="00000700000000000000" pitchFamily="2" charset="-78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4632779" y="2667000"/>
            <a:ext cx="5854667" cy="3167318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هم زمان با ارزیابی راه هوایی </a:t>
            </a:r>
            <a:r>
              <a:rPr lang="fa-IR" sz="3200" b="1" dirty="0" smtClean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و انجام </a:t>
            </a:r>
            <a:r>
              <a:rPr lang="fa-IR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پروسیجرهای لازم سر و گردن را ثابت نگه داشته و در صورت امکان کلار گردنی ببندید.</a:t>
            </a:r>
            <a:endParaRPr lang="en-US" sz="3200" b="1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بويژه بر اساس مكانيسم آسيب وجود اين بي حركت سازی ضروري است.</a:t>
            </a:r>
          </a:p>
          <a:p>
            <a:pPr algn="r" rtl="1"/>
            <a:endParaRPr lang="en-US" sz="3200" b="1" dirty="0">
              <a:cs typeface="B Nazanin" panose="00000400000000000000" pitchFamily="2" charset="-78"/>
            </a:endParaRPr>
          </a:p>
          <a:p>
            <a:pPr algn="r" rtl="1"/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2050" name="Picture 2" descr="C:\Users\115\Desktop\1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7001"/>
            <a:ext cx="2651578" cy="3047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93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3224" y="1143000"/>
            <a:ext cx="3754777" cy="609600"/>
          </a:xfrm>
          <a:solidFill>
            <a:srgbClr val="FCCA07"/>
          </a:solidFill>
        </p:spPr>
        <p:txBody>
          <a:bodyPr>
            <a:normAutofit/>
          </a:bodyPr>
          <a:lstStyle/>
          <a:p>
            <a:r>
              <a:rPr lang="fa-IR" sz="3200" b="1" dirty="0">
                <a:cs typeface="B Titr" panose="00000700000000000000" pitchFamily="2" charset="-78"/>
              </a:rPr>
              <a:t>انواع کلارهای گردنی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9521" y="2162882"/>
            <a:ext cx="4929831" cy="4558595"/>
          </a:xfrm>
        </p:spPr>
        <p:txBody>
          <a:bodyPr>
            <a:noAutofit/>
          </a:bodyPr>
          <a:lstStyle/>
          <a:p>
            <a:pPr algn="r" rtl="1"/>
            <a:r>
              <a:rPr lang="fa-IR" b="1" dirty="0" err="1">
                <a:cs typeface="B Mitra" panose="00000400000000000000" pitchFamily="2" charset="-78"/>
              </a:rPr>
              <a:t>کولار</a:t>
            </a:r>
            <a:r>
              <a:rPr lang="fa-IR" b="1" dirty="0">
                <a:cs typeface="B Mitra" panose="00000400000000000000" pitchFamily="2" charset="-78"/>
              </a:rPr>
              <a:t> </a:t>
            </a:r>
            <a:r>
              <a:rPr lang="fa-IR" b="1" dirty="0" err="1">
                <a:cs typeface="B Mitra" panose="00000400000000000000" pitchFamily="2" charset="-78"/>
              </a:rPr>
              <a:t>فیلادلفیا</a:t>
            </a:r>
            <a:r>
              <a:rPr lang="fa-IR" b="1" dirty="0">
                <a:cs typeface="B Mitra" panose="00000400000000000000" pitchFamily="2" charset="-78"/>
              </a:rPr>
              <a:t>: نوع دو قطعه ای می باشد. ابتدا قطعه جلو قرار گیر د </a:t>
            </a:r>
            <a:r>
              <a:rPr lang="fa-IR" b="1" dirty="0" smtClean="0">
                <a:cs typeface="B Mitra" panose="00000400000000000000" pitchFamily="2" charset="-78"/>
              </a:rPr>
              <a:t>و بعد </a:t>
            </a:r>
            <a:r>
              <a:rPr lang="fa-IR" b="1" dirty="0">
                <a:cs typeface="B Mitra" panose="00000400000000000000" pitchFamily="2" charset="-78"/>
              </a:rPr>
              <a:t>قطعه دوم با کمی </a:t>
            </a:r>
            <a:r>
              <a:rPr lang="fa-IR" b="1" dirty="0" err="1">
                <a:cs typeface="B Mitra" panose="00000400000000000000" pitchFamily="2" charset="-78"/>
              </a:rPr>
              <a:t>فلکسیون</a:t>
            </a:r>
            <a:r>
              <a:rPr lang="fa-IR" b="1" dirty="0">
                <a:cs typeface="B Mitra" panose="00000400000000000000" pitchFamily="2" charset="-78"/>
              </a:rPr>
              <a:t> توسط نفری که از سر محافظت میکند ، قرار داده شده </a:t>
            </a:r>
            <a:r>
              <a:rPr lang="fa-IR" b="1" dirty="0" smtClean="0">
                <a:cs typeface="B Mitra" panose="00000400000000000000" pitchFamily="2" charset="-78"/>
              </a:rPr>
              <a:t>و فیکس </a:t>
            </a:r>
            <a:r>
              <a:rPr lang="fa-IR" b="1" dirty="0">
                <a:cs typeface="B Mitra" panose="00000400000000000000" pitchFamily="2" charset="-78"/>
              </a:rPr>
              <a:t>میشود.</a:t>
            </a:r>
          </a:p>
          <a:p>
            <a:pPr algn="r" rtl="1"/>
            <a:endParaRPr lang="fa-IR" b="1" dirty="0"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endParaRPr lang="fa-IR" b="1" dirty="0">
              <a:cs typeface="B Mitra" panose="00000400000000000000" pitchFamily="2" charset="-78"/>
            </a:endParaRPr>
          </a:p>
          <a:p>
            <a:pPr algn="r" rtl="1"/>
            <a:r>
              <a:rPr lang="fa-IR" b="1" dirty="0" err="1">
                <a:cs typeface="B Mitra" panose="00000400000000000000" pitchFamily="2" charset="-78"/>
              </a:rPr>
              <a:t>کولار</a:t>
            </a:r>
            <a:r>
              <a:rPr lang="fa-IR" b="1" dirty="0">
                <a:cs typeface="B Mitra" panose="00000400000000000000" pitchFamily="2" charset="-78"/>
              </a:rPr>
              <a:t> </a:t>
            </a:r>
            <a:r>
              <a:rPr lang="fa-IR" b="1" dirty="0" err="1">
                <a:cs typeface="B Mitra" panose="00000400000000000000" pitchFamily="2" charset="-78"/>
              </a:rPr>
              <a:t>میامی</a:t>
            </a:r>
            <a:r>
              <a:rPr lang="fa-IR" b="1" dirty="0">
                <a:cs typeface="B Mitra" panose="00000400000000000000" pitchFamily="2" charset="-78"/>
              </a:rPr>
              <a:t> : نوع نسبتا نازک </a:t>
            </a:r>
            <a:r>
              <a:rPr lang="fa-IR" b="1" dirty="0" err="1">
                <a:cs typeface="B Mitra" panose="00000400000000000000" pitchFamily="2" charset="-78"/>
              </a:rPr>
              <a:t>ویک</a:t>
            </a:r>
            <a:r>
              <a:rPr lang="fa-IR" b="1" dirty="0">
                <a:cs typeface="B Mitra" panose="00000400000000000000" pitchFamily="2" charset="-78"/>
              </a:rPr>
              <a:t> قطعه ای که سایز آن متناسب با بیمار قابل تغییر می باشد.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58" y="2162881"/>
            <a:ext cx="2576384" cy="193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544" y="4280897"/>
            <a:ext cx="2633976" cy="2111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143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1377183"/>
            <a:ext cx="4800600" cy="662781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B Titr" panose="00000700000000000000" pitchFamily="2" charset="-78"/>
              </a:rPr>
              <a:t>مدیریت يا مراقبت از راه هوایی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590801"/>
            <a:ext cx="8229600" cy="2309019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هدف اصلي </a:t>
            </a:r>
            <a:r>
              <a:rPr lang="fa-IR" sz="3600" b="1" dirty="0">
                <a:solidFill>
                  <a:srgbClr val="FF0000"/>
                </a:solidFill>
                <a:latin typeface="Times New Roman" pitchFamily="18" charset="0"/>
                <a:cs typeface="B Nazanin" panose="00000400000000000000" pitchFamily="2" charset="-78"/>
              </a:rPr>
              <a:t>حفظ يك راه هوايي باز است 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كه اجازه دهد اكسيژن رساني وتهويه كافي بيمار انجام </a:t>
            </a:r>
            <a:r>
              <a:rPr lang="fa-IR" sz="3600" dirty="0" err="1">
                <a:latin typeface="Times New Roman" pitchFamily="18" charset="0"/>
                <a:cs typeface="B Nazanin" panose="00000400000000000000" pitchFamily="2" charset="-78"/>
              </a:rPr>
              <a:t>گيرد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fa-IR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تکنیک های ساده و پیچیده بسیار زیادی وجود دارند که می توان از آنها برای مدیریت راه هوایی استفاده کرد.</a:t>
            </a: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/>
            <a:endParaRPr lang="fa-IR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>
              <a:buNone/>
            </a:pPr>
            <a:endParaRPr lang="en-US" sz="3600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9000" y="649287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77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65773" y="2204155"/>
            <a:ext cx="92653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تکنیک ها و </a:t>
            </a:r>
            <a:r>
              <a:rPr lang="fa-I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مانورهای</a:t>
            </a:r>
            <a:r>
              <a:rPr lang="fa-I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 ساده </a:t>
            </a:r>
            <a:r>
              <a:rPr lang="fa-IR" sz="36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همیشه بر تکنیک های پیشرفته اولویت دارند، </a:t>
            </a:r>
            <a:r>
              <a:rPr lang="fa-IR" sz="3600" dirty="0" err="1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ودر</a:t>
            </a:r>
            <a:r>
              <a:rPr lang="fa-IR" sz="36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 </a:t>
            </a:r>
            <a:r>
              <a:rPr lang="fa-IR" sz="3600" dirty="0" err="1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اكثر</a:t>
            </a:r>
            <a:r>
              <a:rPr lang="fa-IR" sz="36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 موارد </a:t>
            </a:r>
            <a:r>
              <a:rPr lang="fa-IR" sz="3600" dirty="0" err="1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مشكل</a:t>
            </a:r>
            <a:r>
              <a:rPr lang="fa-IR" sz="36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 گشا هستند.</a:t>
            </a:r>
            <a:endParaRPr lang="fa-IR" sz="3600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r" rtl="1"/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استفاده از تجهیزات خاص و پیچیده نیازمند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دانش و مهارت کافی 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است و </a:t>
            </a:r>
            <a:r>
              <a:rPr lang="fa-IR" sz="3600" dirty="0" err="1">
                <a:latin typeface="Times New Roman" pitchFamily="18" charset="0"/>
                <a:cs typeface="B Nazanin" panose="00000400000000000000" pitchFamily="2" charset="-78"/>
              </a:rPr>
              <a:t>باتوجه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 به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وضعیت صحنه 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و 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امکانات در دسترس </a:t>
            </a:r>
            <a:r>
              <a:rPr lang="fa-IR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وشرايط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بيمار</a:t>
            </a:r>
            <a:r>
              <a:rPr lang="fa-I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 </a:t>
            </a:r>
            <a:r>
              <a:rPr lang="fa-IR" sz="3600" dirty="0">
                <a:latin typeface="Times New Roman" pitchFamily="18" charset="0"/>
                <a:cs typeface="B Nazanin" panose="00000400000000000000" pitchFamily="2" charset="-78"/>
              </a:rPr>
              <a:t>انتخاب می شوند.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00800" y="1143001"/>
            <a:ext cx="4230329" cy="662781"/>
          </a:xfrm>
          <a:solidFill>
            <a:srgbClr val="527DA0"/>
          </a:solidFill>
        </p:spPr>
        <p:txBody>
          <a:bodyPr>
            <a:normAutofit/>
          </a:bodyPr>
          <a:lstStyle/>
          <a:p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B Titr" panose="00000700000000000000" pitchFamily="2" charset="-78"/>
              </a:rPr>
              <a:t>مدیریت يا مراقبت از راه هوایی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27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763000" y="1151732"/>
            <a:ext cx="1905000" cy="685800"/>
          </a:xfrm>
          <a:solidFill>
            <a:srgbClr val="FCCA07"/>
          </a:solidFill>
        </p:spPr>
        <p:txBody>
          <a:bodyPr>
            <a:normAutofit fontScale="90000"/>
          </a:bodyPr>
          <a:lstStyle/>
          <a:p>
            <a:r>
              <a:rPr lang="fa-IR" dirty="0">
                <a:latin typeface="Times New Roman" pitchFamily="18" charset="0"/>
                <a:cs typeface="B Titr" panose="00000700000000000000" pitchFamily="2" charset="-78"/>
              </a:rPr>
              <a:t>مداخلات</a:t>
            </a:r>
            <a:endParaRPr lang="en-US" dirty="0"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7" name="Text Placeholder 6"/>
          <p:cNvSpPr txBox="1">
            <a:spLocks/>
          </p:cNvSpPr>
          <p:nvPr/>
        </p:nvSpPr>
        <p:spPr>
          <a:xfrm>
            <a:off x="2009468" y="1233687"/>
            <a:ext cx="7696200" cy="639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a-IR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از ساده         به پیشرفته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***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4294967295"/>
          </p:nvPr>
        </p:nvSpPr>
        <p:spPr>
          <a:xfrm>
            <a:off x="2153842" y="2505075"/>
            <a:ext cx="3868340" cy="368458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1458097" y="2737082"/>
            <a:ext cx="8906294" cy="395128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r" rtl="1"/>
            <a:r>
              <a:rPr lang="fa-IR" sz="3200" b="1" dirty="0">
                <a:solidFill>
                  <a:prstClr val="black"/>
                </a:solidFill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مانورهای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 jaw thrust/ chin lift</a:t>
            </a:r>
          </a:p>
          <a:p>
            <a:pPr lvl="0" algn="r" rtl="1"/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OPA/NPA </a:t>
            </a:r>
            <a:endParaRPr lang="fa-IR" sz="3200" b="1" dirty="0">
              <a:solidFill>
                <a:prstClr val="black"/>
              </a:solidFill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lvl="0" algn="r" rtl="1"/>
            <a:r>
              <a:rPr lang="fa-IR" sz="3200" b="1" dirty="0">
                <a:solidFill>
                  <a:prstClr val="black"/>
                </a:solidFill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راه هوایی سوپراگلوت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راه هوایی حنجره(</a:t>
            </a:r>
            <a:r>
              <a:rPr lang="en-US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LMA</a:t>
            </a:r>
            <a:r>
              <a:rPr lang="fa-IR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) وكامبي تيوب وكينك تيوب ها</a:t>
            </a:r>
            <a:endParaRPr lang="en-US" sz="3200" b="1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لوله تراشه</a:t>
            </a:r>
            <a:endParaRPr lang="en-US" sz="3200" b="1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روش های جراحی(كريكوتيروئيدوتومي )</a:t>
            </a:r>
            <a:endParaRPr lang="en-US" sz="3200" b="1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2" name="Left Arrow 1"/>
          <p:cNvSpPr/>
          <p:nvPr/>
        </p:nvSpPr>
        <p:spPr>
          <a:xfrm>
            <a:off x="5439659" y="1358702"/>
            <a:ext cx="835818" cy="389732"/>
          </a:xfrm>
          <a:prstGeom prst="leftArrow">
            <a:avLst/>
          </a:prstGeom>
          <a:solidFill>
            <a:srgbClr val="5959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3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8997" y="573741"/>
            <a:ext cx="3486150" cy="62547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ایمنی و امنیت صحنه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1694721"/>
            <a:ext cx="9858323" cy="48006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cs typeface="B Nazanin" panose="00000400000000000000" pitchFamily="2" charset="-78"/>
              </a:rPr>
              <a:t>هنگام بروز حادثه اگر خطر قریب الوقوع وجود دارد تا زمانیکه </a:t>
            </a:r>
            <a:r>
              <a:rPr lang="fa-IR" sz="3600" b="1" dirty="0">
                <a:cs typeface="B Nazanin" panose="00000400000000000000" pitchFamily="2" charset="-78"/>
              </a:rPr>
              <a:t>صحنه امن </a:t>
            </a:r>
            <a:r>
              <a:rPr lang="fa-IR" sz="3600" dirty="0">
                <a:cs typeface="B Nazanin" panose="00000400000000000000" pitchFamily="2" charset="-78"/>
              </a:rPr>
              <a:t>شود یا ابزار لازم برای ایمنی شما مهیا نباشد، وارد صحنه حادثه نشوید.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نیاز به </a:t>
            </a:r>
            <a:r>
              <a:rPr lang="fa-IR" sz="3600" b="1" dirty="0">
                <a:cs typeface="B Nazanin" panose="00000400000000000000" pitchFamily="2" charset="-78"/>
              </a:rPr>
              <a:t>منابع اضافی </a:t>
            </a:r>
            <a:r>
              <a:rPr lang="fa-IR" sz="3600" dirty="0">
                <a:cs typeface="B Nazanin" panose="00000400000000000000" pitchFamily="2" charset="-78"/>
              </a:rPr>
              <a:t>(مجریان قانون، آتش نشانان) ممکن است نیاز باشد.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در </a:t>
            </a:r>
            <a:r>
              <a:rPr lang="fa-IR" sz="3600" b="1" dirty="0">
                <a:cs typeface="B Nazanin" panose="00000400000000000000" pitchFamily="2" charset="-78"/>
              </a:rPr>
              <a:t>صحنه جرم </a:t>
            </a:r>
            <a:r>
              <a:rPr lang="fa-IR" sz="3600" dirty="0">
                <a:cs typeface="B Nazanin" panose="00000400000000000000" pitchFamily="2" charset="-78"/>
              </a:rPr>
              <a:t>توجه کنید آیا مجرم در صحنه حضور دارد یا خیر؟ حفظ شواهد و مدارک درصورتیکه که مراقبت از بیمار به خطر نیفتد انجام شود.</a:t>
            </a:r>
          </a:p>
        </p:txBody>
      </p:sp>
    </p:spTree>
    <p:extLst>
      <p:ext uri="{BB962C8B-B14F-4D97-AF65-F5344CB8AC3E}">
        <p14:creationId xmlns:p14="http://schemas.microsoft.com/office/powerpoint/2010/main" val="231254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1"/>
            <a:ext cx="9144000" cy="1928813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25" y="214313"/>
            <a:ext cx="8515350" cy="1071562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en-US" altLang="en-US" sz="3400" b="1">
                <a:solidFill>
                  <a:srgbClr val="CC00FF"/>
                </a:solidFill>
                <a:cs typeface="Times New Roman" panose="02020603050405020304" pitchFamily="18" charset="0"/>
              </a:rPr>
              <a:t>Structure and functionof the upper airway: </a:t>
            </a:r>
            <a:r>
              <a:rPr lang="en-US" altLang="en-US" sz="3000">
                <a:solidFill>
                  <a:srgbClr val="CC00FF"/>
                </a:solidFill>
                <a:cs typeface="Times New Roman" panose="02020603050405020304" pitchFamily="18" charset="0"/>
              </a:rPr>
              <a:t>Upper airway obstruction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5913" y="1357313"/>
            <a:ext cx="6769100" cy="1071562"/>
          </a:xfrm>
        </p:spPr>
        <p:txBody>
          <a:bodyPr/>
          <a:lstStyle/>
          <a:p>
            <a:pPr algn="ctr" eaLnBrk="1" hangingPunct="1">
              <a:buClr>
                <a:schemeClr val="tx1"/>
              </a:buClr>
              <a:buSzPct val="75000"/>
              <a:buFont typeface="Arial" panose="020B0604020202020204" pitchFamily="34" charset="0"/>
              <a:buNone/>
            </a:pPr>
            <a:endParaRPr lang="en-US" altLang="en-US">
              <a:cs typeface="B Nazanin" panose="00000400000000000000" pitchFamily="2" charset="-78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>
              <a:cs typeface="B Nazanin" panose="00000400000000000000" pitchFamily="2" charset="-78"/>
            </a:endParaRPr>
          </a:p>
        </p:txBody>
      </p:sp>
      <p:pic>
        <p:nvPicPr>
          <p:cNvPr id="96269" name="Picture 13" descr="docu00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8" b="2817"/>
          <a:stretch>
            <a:fillRect/>
          </a:stretch>
        </p:blipFill>
        <p:spPr>
          <a:xfrm>
            <a:off x="1524000" y="1928814"/>
            <a:ext cx="9144000" cy="4929187"/>
          </a:xfrm>
          <a:noFill/>
        </p:spPr>
      </p:pic>
    </p:spTree>
    <p:extLst>
      <p:ext uri="{BB962C8B-B14F-4D97-AF65-F5344CB8AC3E}">
        <p14:creationId xmlns:p14="http://schemas.microsoft.com/office/powerpoint/2010/main" val="216727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Line 6"/>
          <p:cNvSpPr>
            <a:spLocks noChangeShapeType="1"/>
          </p:cNvSpPr>
          <p:nvPr/>
        </p:nvSpPr>
        <p:spPr bwMode="auto">
          <a:xfrm>
            <a:off x="4079875" y="515778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94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Line 5"/>
          <p:cNvSpPr>
            <a:spLocks noChangeShapeType="1"/>
          </p:cNvSpPr>
          <p:nvPr/>
        </p:nvSpPr>
        <p:spPr bwMode="auto">
          <a:xfrm>
            <a:off x="3719514" y="5300663"/>
            <a:ext cx="21605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Line 8"/>
          <p:cNvSpPr>
            <a:spLocks noChangeShapeType="1"/>
          </p:cNvSpPr>
          <p:nvPr/>
        </p:nvSpPr>
        <p:spPr bwMode="auto">
          <a:xfrm>
            <a:off x="4295775" y="5589588"/>
            <a:ext cx="273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1" y="214314"/>
            <a:ext cx="5864225" cy="701675"/>
          </a:xfrm>
          <a:effectLst>
            <a:outerShdw dist="35921" dir="2700000" algn="ctr" rotWithShape="0">
              <a:schemeClr val="tx2"/>
            </a:outerShdw>
          </a:effec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>
                <a:cs typeface="Times New Roman" panose="02020603050405020304" pitchFamily="18" charset="0"/>
              </a:rPr>
              <a:t>Opening the Airway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619250" y="1071563"/>
            <a:ext cx="4578350" cy="7858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Monotype Sorts" panose="01010601010101010101" pitchFamily="2" charset="2"/>
              <a:buNone/>
            </a:pPr>
            <a:r>
              <a:rPr lang="en-US" altLang="en-US" smtClean="0">
                <a:cs typeface="Arial" panose="020B0604020202020204" pitchFamily="34" charset="0"/>
              </a:rPr>
              <a:t>Jaw thrust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6007100" y="1071564"/>
            <a:ext cx="35179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39725" indent="-3397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90000"/>
              </a:lnSpc>
              <a:buClr>
                <a:srgbClr val="003399"/>
              </a:buClr>
              <a:buSzPct val="65000"/>
              <a:buFont typeface="Monotype Sorts" panose="01010601010101010101" pitchFamily="2" charset="2"/>
              <a:buNone/>
            </a:pPr>
            <a:r>
              <a:rPr lang="en-US" altLang="en-US">
                <a:latin typeface="Times New Roman" panose="02020603050405020304" pitchFamily="18" charset="0"/>
              </a:rPr>
              <a:t>Head tilt–chin lift</a:t>
            </a:r>
          </a:p>
        </p:txBody>
      </p:sp>
      <p:pic>
        <p:nvPicPr>
          <p:cNvPr id="15365" name="Picture 5" descr="npo0000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" r="4204"/>
          <a:stretch>
            <a:fillRect/>
          </a:stretch>
        </p:blipFill>
        <p:spPr bwMode="auto">
          <a:xfrm>
            <a:off x="1524000" y="1785938"/>
            <a:ext cx="4643438" cy="5072062"/>
          </a:xfrm>
          <a:prstGeom prst="rect">
            <a:avLst/>
          </a:prstGeom>
          <a:noFill/>
          <a:ln w="38100" algn="ctr">
            <a:solidFill>
              <a:srgbClr val="FC012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npo00009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785938"/>
            <a:ext cx="4500562" cy="5072062"/>
          </a:xfrm>
          <a:prstGeom prst="rect">
            <a:avLst/>
          </a:prstGeom>
          <a:noFill/>
          <a:ln w="38100" algn="ctr">
            <a:solidFill>
              <a:srgbClr val="FC012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403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0" y="1928814"/>
            <a:ext cx="9144000" cy="4929187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0" y="1"/>
            <a:ext cx="9144000" cy="1928813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/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5791" dir="3378596" algn="ctr" rotWithShape="0">
              <a:schemeClr val="bg2"/>
            </a:outerShdw>
          </a:effectLst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3400" b="1" dirty="0">
                <a:solidFill>
                  <a:srgbClr val="CC00FF"/>
                </a:solidFill>
              </a:rPr>
              <a:t>Structure and function</a:t>
            </a:r>
            <a:br>
              <a:rPr lang="en-US" sz="3400" b="1" dirty="0">
                <a:solidFill>
                  <a:srgbClr val="CC00FF"/>
                </a:solidFill>
              </a:rPr>
            </a:br>
            <a:r>
              <a:rPr lang="en-US" sz="3400" b="1" dirty="0">
                <a:solidFill>
                  <a:srgbClr val="CC00FF"/>
                </a:solidFill>
              </a:rPr>
              <a:t> of the upper airway</a:t>
            </a:r>
            <a:br>
              <a:rPr lang="en-US" sz="3400" b="1" dirty="0">
                <a:solidFill>
                  <a:srgbClr val="CC00FF"/>
                </a:solidFill>
              </a:rPr>
            </a:br>
            <a:r>
              <a:rPr lang="en-US" sz="3000" dirty="0">
                <a:solidFill>
                  <a:srgbClr val="CC00FF"/>
                </a:solidFill>
              </a:rPr>
              <a:t>Upper airway obstruction</a:t>
            </a:r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1" y="2017713"/>
            <a:ext cx="4748213" cy="4125912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Pct val="75000"/>
              <a:buFont typeface="Arial" charset="0"/>
              <a:buNone/>
              <a:defRPr/>
            </a:pPr>
            <a:r>
              <a:rPr lang="en-US" dirty="0"/>
              <a:t>BMV for relieving </a:t>
            </a:r>
            <a:r>
              <a:rPr lang="en-US" dirty="0" err="1"/>
              <a:t>oropharyngeal</a:t>
            </a:r>
            <a:r>
              <a:rPr lang="en-US" dirty="0"/>
              <a:t> airway obstruction.</a:t>
            </a:r>
            <a:endParaRPr lang="fa-IR" dirty="0"/>
          </a:p>
          <a:p>
            <a:pPr eaLnBrk="1" hangingPunct="1">
              <a:buClr>
                <a:schemeClr val="tx1"/>
              </a:buClr>
              <a:buSzPct val="75000"/>
              <a:buFont typeface="Arial" charset="0"/>
              <a:buNone/>
              <a:defRPr/>
            </a:pPr>
            <a:r>
              <a:rPr lang="en-US" dirty="0">
                <a:cs typeface="+mj-cs"/>
              </a:rPr>
              <a:t>If the pressure is less than 15-20 cmH2o , Air will no enter the stomach. This </a:t>
            </a:r>
            <a:r>
              <a:rPr lang="en-US" dirty="0" err="1">
                <a:cs typeface="+mj-cs"/>
              </a:rPr>
              <a:t>occures</a:t>
            </a:r>
            <a:r>
              <a:rPr lang="en-US" dirty="0">
                <a:cs typeface="+mj-cs"/>
              </a:rPr>
              <a:t> with tidal volume more than </a:t>
            </a:r>
            <a:r>
              <a:rPr lang="en-US" dirty="0"/>
              <a:t>1 liters.</a:t>
            </a:r>
            <a:endParaRPr lang="fa-IR" dirty="0"/>
          </a:p>
          <a:p>
            <a:pPr algn="dist" rtl="1" eaLnBrk="1" hangingPunct="1">
              <a:buClr>
                <a:schemeClr val="tx1"/>
              </a:buClr>
              <a:buSzPct val="75000"/>
              <a:buFont typeface="Arial" charset="0"/>
              <a:buNone/>
              <a:defRPr/>
            </a:pPr>
            <a:endParaRPr lang="fa-IR" sz="2600" dirty="0"/>
          </a:p>
          <a:p>
            <a:pPr algn="dist" eaLnBrk="1" hangingPunct="1">
              <a:buClr>
                <a:schemeClr val="tx1"/>
              </a:buClr>
              <a:buSzPct val="75000"/>
              <a:buFont typeface="Wingdings" pitchFamily="2" charset="2"/>
              <a:buChar char="q"/>
              <a:defRPr/>
            </a:pPr>
            <a:endParaRPr lang="en-US" sz="2600" dirty="0">
              <a:cs typeface="Arial" charset="0"/>
            </a:endParaRPr>
          </a:p>
        </p:txBody>
      </p:sp>
      <p:pic>
        <p:nvPicPr>
          <p:cNvPr id="19462" name="Picture 5" descr="111 (4)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9576" y="2017713"/>
            <a:ext cx="3629025" cy="4114800"/>
          </a:xfrm>
          <a:effectLst>
            <a:outerShdw dist="152928" dir="2901988" algn="ctr" rotWithShape="0">
              <a:srgbClr val="003366"/>
            </a:outerShdw>
          </a:effectLst>
        </p:spPr>
      </p:pic>
    </p:spTree>
    <p:extLst>
      <p:ext uri="{BB962C8B-B14F-4D97-AF65-F5344CB8AC3E}">
        <p14:creationId xmlns:p14="http://schemas.microsoft.com/office/powerpoint/2010/main" val="157969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40039" y="214314"/>
            <a:ext cx="6899275" cy="1462087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en-US" altLang="en-US" sz="4000" b="1">
                <a:solidFill>
                  <a:srgbClr val="CC00FF"/>
                </a:solidFill>
                <a:cs typeface="Times New Roman" panose="02020603050405020304" pitchFamily="18" charset="0"/>
              </a:rPr>
              <a:t>Mask Ventilation</a:t>
            </a:r>
            <a:r>
              <a:rPr lang="fa-IR" altLang="en-US" smtClean="0">
                <a:solidFill>
                  <a:srgbClr val="CC00FF"/>
                </a:solidFill>
              </a:rPr>
              <a:t> </a:t>
            </a:r>
            <a:endParaRPr lang="en-US" altLang="en-US" smtClean="0">
              <a:solidFill>
                <a:srgbClr val="CC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0483" name="Picture 4" descr="Untitled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" b="3226"/>
          <a:stretch>
            <a:fillRect/>
          </a:stretch>
        </p:blipFill>
        <p:spPr bwMode="auto">
          <a:xfrm>
            <a:off x="6456364" y="1989138"/>
            <a:ext cx="3995737" cy="3168650"/>
          </a:xfrm>
          <a:prstGeom prst="rect">
            <a:avLst/>
          </a:prstGeom>
          <a:noFill/>
          <a:ln>
            <a:noFill/>
          </a:ln>
          <a:effectLst>
            <a:outerShdw dist="117088" dir="2436078" algn="ctr" rotWithShape="0">
              <a:srgbClr val="0033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 descr="docu0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" t="1932" r="3049" b="4552"/>
          <a:stretch>
            <a:fillRect/>
          </a:stretch>
        </p:blipFill>
        <p:spPr bwMode="auto">
          <a:xfrm>
            <a:off x="1631951" y="3068639"/>
            <a:ext cx="4570413" cy="345757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0033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7175500" y="5667375"/>
            <a:ext cx="23764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800000"/>
                </a:solidFill>
                <a:latin typeface="Tahoma" panose="020B0604030504040204" pitchFamily="34" charset="0"/>
              </a:rPr>
              <a:t>Holding the Mask With two hands</a:t>
            </a:r>
          </a:p>
        </p:txBody>
      </p:sp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2640013" y="2133600"/>
            <a:ext cx="23034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800000"/>
                </a:solidFill>
                <a:latin typeface="Tahoma" panose="020B0604030504040204" pitchFamily="34" charset="0"/>
              </a:rPr>
              <a:t>Holding the Mask With one hands</a:t>
            </a:r>
          </a:p>
        </p:txBody>
      </p:sp>
      <p:sp>
        <p:nvSpPr>
          <p:cNvPr id="20487" name="AutoShape 8"/>
          <p:cNvSpPr>
            <a:spLocks noChangeArrowheads="1"/>
          </p:cNvSpPr>
          <p:nvPr/>
        </p:nvSpPr>
        <p:spPr bwMode="auto">
          <a:xfrm rot="10800000">
            <a:off x="5159375" y="2276475"/>
            <a:ext cx="503238" cy="863600"/>
          </a:xfrm>
          <a:prstGeom prst="curvedRightArrow">
            <a:avLst>
              <a:gd name="adj1" fmla="val 34322"/>
              <a:gd name="adj2" fmla="val 68643"/>
              <a:gd name="adj3" fmla="val 33333"/>
            </a:avLst>
          </a:prstGeom>
          <a:solidFill>
            <a:srgbClr val="800000"/>
          </a:solidFill>
          <a:ln w="47625">
            <a:solidFill>
              <a:srgbClr val="8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20488" name="AutoShape 9"/>
          <p:cNvSpPr>
            <a:spLocks noChangeArrowheads="1"/>
          </p:cNvSpPr>
          <p:nvPr/>
        </p:nvSpPr>
        <p:spPr bwMode="auto">
          <a:xfrm rot="10800000">
            <a:off x="9696450" y="5157788"/>
            <a:ext cx="503238" cy="863600"/>
          </a:xfrm>
          <a:prstGeom prst="curvedRightArrow">
            <a:avLst>
              <a:gd name="adj1" fmla="val 34322"/>
              <a:gd name="adj2" fmla="val 68643"/>
              <a:gd name="adj3" fmla="val 33333"/>
            </a:avLst>
          </a:prstGeom>
          <a:solidFill>
            <a:srgbClr val="800000"/>
          </a:solidFill>
          <a:ln w="47625">
            <a:solidFill>
              <a:srgbClr val="8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89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lIns="90488" tIns="44450" rIns="90488" bIns="44450" rtlCol="0" anchor="ctr">
            <a:normAutofit/>
          </a:bodyPr>
          <a:lstStyle/>
          <a:p>
            <a:pPr eaLnBrk="1" hangingPunct="1"/>
            <a:endParaRPr lang="en-US" altLang="en-US" smtClean="0">
              <a:cs typeface="Times New Roman" panose="02020603050405020304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8" tIns="44450" rIns="90488" bIns="44450" rtlCol="0">
            <a:normAutofit/>
          </a:bodyPr>
          <a:lstStyle/>
          <a:p>
            <a:pPr eaLnBrk="1" hangingPunct="1"/>
            <a:endParaRPr lang="en-US" altLang="en-US" smtClean="0">
              <a:cs typeface="Arial" panose="020B0604020202020204" pitchFamily="34" charset="0"/>
            </a:endParaRPr>
          </a:p>
        </p:txBody>
      </p:sp>
      <p:pic>
        <p:nvPicPr>
          <p:cNvPr id="26628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121222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214314"/>
            <a:ext cx="7793037" cy="1000125"/>
          </a:xfrm>
          <a:noFill/>
        </p:spPr>
        <p:txBody>
          <a:bodyPr/>
          <a:lstStyle/>
          <a:p>
            <a:pPr eaLnBrk="1" hangingPunct="1"/>
            <a:r>
              <a:rPr lang="en-US" altLang="en-US" smtClean="0">
                <a:cs typeface="Times New Roman" panose="02020603050405020304" pitchFamily="18" charset="0"/>
              </a:rPr>
              <a:t>Bag-Mask Ventilation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285875"/>
            <a:ext cx="7772400" cy="928688"/>
          </a:xfrm>
        </p:spPr>
        <p:txBody>
          <a:bodyPr/>
          <a:lstStyle/>
          <a:p>
            <a:pPr marL="282575" indent="-282575">
              <a:lnSpc>
                <a:spcPct val="85000"/>
              </a:lnSpc>
            </a:pPr>
            <a:r>
              <a:rPr lang="en-US" altLang="en-US" sz="3000" b="1">
                <a:cs typeface="Arial" panose="020B0604020202020204" pitchFamily="34" charset="0"/>
              </a:rPr>
              <a:t>Key</a:t>
            </a:r>
            <a:r>
              <a:rPr lang="en-US" altLang="en-US" sz="3000">
                <a:cs typeface="Times New Roman" panose="02020603050405020304" pitchFamily="18" charset="0"/>
              </a:rPr>
              <a:t>—</a:t>
            </a:r>
            <a:r>
              <a:rPr lang="en-US" altLang="en-US" sz="3000">
                <a:cs typeface="Arial" panose="020B0604020202020204" pitchFamily="34" charset="0"/>
              </a:rPr>
              <a:t>ventilation volume: “</a:t>
            </a:r>
            <a:r>
              <a:rPr lang="en-US" altLang="en-US" sz="3000" i="1">
                <a:cs typeface="Arial" panose="020B0604020202020204" pitchFamily="34" charset="0"/>
              </a:rPr>
              <a:t>enough to produce obvious chest rise</a:t>
            </a:r>
            <a:r>
              <a:rPr lang="en-US" altLang="en-US" sz="300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647951" y="5897563"/>
            <a:ext cx="2549525" cy="666750"/>
          </a:xfrm>
          <a:prstGeom prst="rect">
            <a:avLst/>
          </a:prstGeom>
          <a:solidFill>
            <a:srgbClr val="FFCC66"/>
          </a:solidFill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1-Person: </a:t>
            </a:r>
            <a:br>
              <a:rPr lang="en-US" altLang="en-US" sz="2000">
                <a:latin typeface="Times New Roman" panose="02020603050405020304" pitchFamily="18" charset="0"/>
              </a:rPr>
            </a:br>
            <a:r>
              <a:rPr lang="en-US" altLang="en-US" sz="2000">
                <a:latin typeface="Times New Roman" panose="02020603050405020304" pitchFamily="18" charset="0"/>
              </a:rPr>
              <a:t>difficult, less effective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7096126" y="5921375"/>
            <a:ext cx="2397125" cy="666750"/>
          </a:xfrm>
          <a:prstGeom prst="rect">
            <a:avLst/>
          </a:prstGeom>
          <a:solidFill>
            <a:srgbClr val="FFCC66"/>
          </a:solidFill>
          <a:ln w="25400">
            <a:solidFill>
              <a:schemeClr val="tx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2-Person:</a:t>
            </a:r>
            <a:br>
              <a:rPr lang="en-US" altLang="en-US" sz="2000">
                <a:latin typeface="Times New Roman" panose="02020603050405020304" pitchFamily="18" charset="0"/>
              </a:rPr>
            </a:br>
            <a:r>
              <a:rPr lang="en-US" altLang="en-US" sz="2000">
                <a:latin typeface="Times New Roman" panose="02020603050405020304" pitchFamily="18" charset="0"/>
              </a:rPr>
              <a:t>easier, more effective</a:t>
            </a:r>
          </a:p>
        </p:txBody>
      </p:sp>
      <p:grpSp>
        <p:nvGrpSpPr>
          <p:cNvPr id="32774" name="Group 6"/>
          <p:cNvGrpSpPr>
            <a:grpSpLocks/>
          </p:cNvGrpSpPr>
          <p:nvPr/>
        </p:nvGrpSpPr>
        <p:grpSpPr bwMode="auto">
          <a:xfrm>
            <a:off x="1524001" y="2500313"/>
            <a:ext cx="4429125" cy="3357562"/>
            <a:chOff x="281" y="1870"/>
            <a:chExt cx="2453" cy="1709"/>
          </a:xfrm>
        </p:grpSpPr>
        <p:sp>
          <p:nvSpPr>
            <p:cNvPr id="32777" name="Rectangle 7"/>
            <p:cNvSpPr>
              <a:spLocks noChangeArrowheads="1"/>
            </p:cNvSpPr>
            <p:nvPr/>
          </p:nvSpPr>
          <p:spPr bwMode="auto">
            <a:xfrm>
              <a:off x="281" y="1870"/>
              <a:ext cx="2453" cy="17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C012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ahoma" panose="020B0604030504040204" pitchFamily="34" charset="0"/>
              </a:endParaRPr>
            </a:p>
          </p:txBody>
        </p:sp>
        <p:pic>
          <p:nvPicPr>
            <p:cNvPr id="32778" name="Picture 8" descr="npo0000b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11"/>
            <a:stretch>
              <a:fillRect/>
            </a:stretch>
          </p:blipFill>
          <p:spPr bwMode="auto">
            <a:xfrm>
              <a:off x="296" y="1888"/>
              <a:ext cx="2426" cy="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775" name="Rectangle 9"/>
          <p:cNvSpPr>
            <a:spLocks noChangeArrowheads="1"/>
          </p:cNvSpPr>
          <p:nvPr/>
        </p:nvSpPr>
        <p:spPr bwMode="auto">
          <a:xfrm>
            <a:off x="6319839" y="2960688"/>
            <a:ext cx="3894137" cy="2736850"/>
          </a:xfrm>
          <a:prstGeom prst="rect">
            <a:avLst/>
          </a:prstGeom>
          <a:solidFill>
            <a:schemeClr val="bg1"/>
          </a:solidFill>
          <a:ln w="38100">
            <a:solidFill>
              <a:srgbClr val="FC0128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pic>
        <p:nvPicPr>
          <p:cNvPr id="32776" name="Picture 10" descr="npo0000b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" r="1460"/>
          <a:stretch>
            <a:fillRect/>
          </a:stretch>
        </p:blipFill>
        <p:spPr bwMode="auto">
          <a:xfrm>
            <a:off x="5967413" y="2500313"/>
            <a:ext cx="47815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467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آموزش مرکز رایانه\نشریه\pic\ابراهیمی\airways.gif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1070" y="271849"/>
            <a:ext cx="9144000" cy="5943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30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D:\آموزش مرکز رایانه\نشریه\pic\ابراهیمی\c.p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9921" y="3783296"/>
            <a:ext cx="2592725" cy="2588182"/>
          </a:xfrm>
          <a:prstGeom prst="rect">
            <a:avLst/>
          </a:prstGeom>
          <a:noFill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552950" y="6356352"/>
            <a:ext cx="30861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9" name="Picture 18" descr="D:\آموزش مرکز رایانه\نشریه\pic\ابراهیمی\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2125" y="3759836"/>
            <a:ext cx="2584103" cy="2635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19" descr="D:\آموزش مرکز رایانه\نشریه\pic\ابراهیمی\lm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0920" y="3827821"/>
            <a:ext cx="2742931" cy="24991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0" descr="D:\آموزش مرکز رایانه\نشریه\pic\ابراهیمی\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74403" y="493224"/>
            <a:ext cx="4347982" cy="2900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22" descr="D:\آموزش مرکز رایانه\نشریه\pic\ابراهیمی\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9487" y="513002"/>
            <a:ext cx="3796741" cy="2908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1235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82390" y="2200509"/>
            <a:ext cx="991529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fa-IR" sz="4000" dirty="0">
                <a:cs typeface="B Nazanin" panose="00000400000000000000" pitchFamily="2" charset="-78"/>
              </a:rPr>
              <a:t>در صورتیکه احتمال مواجهه با خون، مایعات بدن و یا بیماری هایی مانند سل</a:t>
            </a:r>
            <a:r>
              <a:rPr lang="fa-IR" sz="4000" dirty="0" smtClean="0">
                <a:cs typeface="B Nazanin" panose="00000400000000000000" pitchFamily="2" charset="-78"/>
              </a:rPr>
              <a:t>،</a:t>
            </a:r>
            <a:r>
              <a:rPr lang="en-US" sz="4000" dirty="0" smtClean="0">
                <a:cs typeface="B Nazanin" panose="00000400000000000000" pitchFamily="2" charset="-78"/>
              </a:rPr>
              <a:t> </a:t>
            </a:r>
            <a:r>
              <a:rPr lang="fa-IR" sz="4000" dirty="0" smtClean="0">
                <a:cs typeface="B Nazanin" panose="00000400000000000000" pitchFamily="2" charset="-78"/>
              </a:rPr>
              <a:t>هپاتیت </a:t>
            </a:r>
            <a:r>
              <a:rPr lang="fa-IR" sz="4000" dirty="0">
                <a:cs typeface="B Nazanin" panose="00000400000000000000" pitchFamily="2" charset="-78"/>
              </a:rPr>
              <a:t>و </a:t>
            </a:r>
            <a:r>
              <a:rPr lang="en-US" sz="4000" b="1" dirty="0">
                <a:cs typeface="B Nazanin" panose="00000400000000000000" pitchFamily="2" charset="-78"/>
              </a:rPr>
              <a:t>HIV</a:t>
            </a:r>
            <a:r>
              <a:rPr lang="fa-IR" sz="4000" b="1" dirty="0">
                <a:cs typeface="B Nazanin" panose="00000400000000000000" pitchFamily="2" charset="-78"/>
              </a:rPr>
              <a:t> وجود دارد از وسایل حفاظت شخصی(مانند ماسک، دستکش و عینک) قبل ورود به صحنه استفاده شود.</a:t>
            </a:r>
            <a:endParaRPr lang="en-US" sz="4000" b="1" dirty="0">
              <a:cs typeface="B Nazanin" panose="00000400000000000000" pitchFamily="2" charset="-78"/>
            </a:endParaRP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fa-IR" sz="4000" b="1" dirty="0">
                <a:cs typeface="B Nazanin" panose="00000400000000000000" pitchFamily="2" charset="-78"/>
              </a:rPr>
              <a:t>دفع مناسب خون و مایعات بدن و اجسام نوک تیز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161068" y="1219200"/>
            <a:ext cx="3486150" cy="62547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ایمنی و امنیت صحنه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28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181618" y="2133161"/>
            <a:ext cx="8181583" cy="382419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lvl="0" algn="r" rtl="1"/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بهترین و اولین تکنیک </a:t>
            </a:r>
            <a:r>
              <a:rPr lang="fa-IR" sz="3200" dirty="0">
                <a:solidFill>
                  <a:prstClr val="black"/>
                </a:solidFill>
                <a:cs typeface="B Nazanin" panose="00000400000000000000" pitchFamily="2" charset="-78"/>
              </a:rPr>
              <a:t>برای مدیریت راه هوایی بیماران ترومایی می باشد.</a:t>
            </a:r>
            <a:endParaRPr lang="fa-IR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بیشتر برای بیماران غیرهوشیار استفاده می گردد ولی درصورتی که علت انسداد زبان باشد برای بیماران هوشیار نیز می توان استفاده نمود.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همراه با حفظ بي حركتي گردن اجرا ميشود.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هر دو تكنيك زبان را از سر راه هوايي با كشيدن فك، بالا مي آورد.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14" name="Text Placeholder 5"/>
          <p:cNvSpPr txBox="1">
            <a:spLocks/>
          </p:cNvSpPr>
          <p:nvPr/>
        </p:nvSpPr>
        <p:spPr>
          <a:xfrm>
            <a:off x="1524000" y="1452287"/>
            <a:ext cx="3868340" cy="504775"/>
          </a:xfrm>
          <a:prstGeom prst="rect">
            <a:avLst/>
          </a:prstGeom>
          <a:solidFill>
            <a:srgbClr val="CD311A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Jaw Trust</a:t>
            </a:r>
            <a:r>
              <a:rPr lang="fa-I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chin lift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772400" y="1095074"/>
            <a:ext cx="2895600" cy="609600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44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/>
          <p:cNvSpPr txBox="1">
            <a:spLocks/>
          </p:cNvSpPr>
          <p:nvPr/>
        </p:nvSpPr>
        <p:spPr>
          <a:xfrm>
            <a:off x="3771900" y="5827802"/>
            <a:ext cx="5867400" cy="533399"/>
          </a:xfrm>
          <a:prstGeom prst="rect">
            <a:avLst/>
          </a:prstGeom>
          <a:solidFill>
            <a:srgbClr val="CD311A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Jaw Trust</a:t>
            </a:r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chin lift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3200" y="1093635"/>
            <a:ext cx="7924800" cy="5094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772400" y="606898"/>
            <a:ext cx="2895600" cy="609600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9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12" y="926757"/>
            <a:ext cx="78486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701194" y="2971800"/>
            <a:ext cx="1228606" cy="707886"/>
          </a:xfrm>
          <a:prstGeom prst="rect">
            <a:avLst/>
          </a:prstGeom>
          <a:solidFill>
            <a:srgbClr val="CD311A"/>
          </a:solidFill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27911" y="5867400"/>
            <a:ext cx="1199752" cy="707886"/>
          </a:xfrm>
          <a:prstGeom prst="rect">
            <a:avLst/>
          </a:prstGeom>
          <a:solidFill>
            <a:srgbClr val="CD311A"/>
          </a:solidFill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NPA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538519" y="786155"/>
            <a:ext cx="2895600" cy="609600"/>
          </a:xfrm>
          <a:prstGeom prst="rect">
            <a:avLst/>
          </a:prstGeom>
          <a:solidFill>
            <a:srgbClr val="CD311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9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Line 5"/>
          <p:cNvSpPr>
            <a:spLocks noChangeShapeType="1"/>
          </p:cNvSpPr>
          <p:nvPr/>
        </p:nvSpPr>
        <p:spPr bwMode="auto">
          <a:xfrm>
            <a:off x="3792538" y="5445125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>
            <a:off x="6672263" y="6669088"/>
            <a:ext cx="3168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756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72400" y="1138238"/>
            <a:ext cx="2895600" cy="609600"/>
          </a:xfrm>
          <a:solidFill>
            <a:srgbClr val="CD311A"/>
          </a:solidFill>
        </p:spPr>
        <p:txBody>
          <a:bodyPr>
            <a:noAutofit/>
          </a:bodyPr>
          <a:lstStyle/>
          <a:p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Content Placeholder 10"/>
          <p:cNvSpPr>
            <a:spLocks noGrp="1"/>
          </p:cNvSpPr>
          <p:nvPr>
            <p:ph sz="quarter" idx="4294967295"/>
          </p:nvPr>
        </p:nvSpPr>
        <p:spPr>
          <a:xfrm>
            <a:off x="1752600" y="2516854"/>
            <a:ext cx="8610600" cy="3810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این تکنیک ها با جابجایی زبان </a:t>
            </a:r>
            <a:r>
              <a:rPr lang="fa-IR" sz="3200" b="1" dirty="0">
                <a:cs typeface="B Nazanin" panose="00000400000000000000" pitchFamily="2" charset="-78"/>
              </a:rPr>
              <a:t>بطور مكانيكي </a:t>
            </a:r>
            <a:r>
              <a:rPr lang="fa-IR" sz="3200" dirty="0">
                <a:cs typeface="B Nazanin" panose="00000400000000000000" pitchFamily="2" charset="-78"/>
              </a:rPr>
              <a:t>، راه هوایی را باز می کنند.</a:t>
            </a:r>
          </a:p>
          <a:p>
            <a:pPr algn="r" rtl="1"/>
            <a:r>
              <a:rPr lang="en-US" sz="3200" dirty="0">
                <a:cs typeface="B Nazanin" panose="00000400000000000000" pitchFamily="2" charset="-78"/>
              </a:rPr>
              <a:t>OPA</a:t>
            </a:r>
            <a:r>
              <a:rPr lang="fa-IR" sz="3200" dirty="0">
                <a:cs typeface="B Nazanin" panose="00000400000000000000" pitchFamily="2" charset="-78"/>
              </a:rPr>
              <a:t> نیازمند </a:t>
            </a:r>
            <a:r>
              <a:rPr lang="fa-IR" sz="3200" b="1" dirty="0">
                <a:cs typeface="B Nazanin" panose="00000400000000000000" pitchFamily="2" charset="-78"/>
              </a:rPr>
              <a:t>فقدان رفلکس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گگ </a:t>
            </a:r>
            <a:r>
              <a:rPr lang="fa-IR" sz="3200" dirty="0">
                <a:cs typeface="B Nazanin" panose="00000400000000000000" pitchFamily="2" charset="-78"/>
              </a:rPr>
              <a:t>در بیمار است.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برای جاگذاری </a:t>
            </a:r>
            <a:r>
              <a:rPr lang="en-US" sz="3200" dirty="0">
                <a:cs typeface="B Nazanin" panose="00000400000000000000" pitchFamily="2" charset="-78"/>
              </a:rPr>
              <a:t>NPA</a:t>
            </a:r>
            <a:r>
              <a:rPr lang="fa-IR" sz="3200" dirty="0">
                <a:cs typeface="B Nazanin" panose="00000400000000000000" pitchFamily="2" charset="-78"/>
              </a:rPr>
              <a:t> از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لوبریکانت</a:t>
            </a:r>
            <a:r>
              <a:rPr lang="fa-IR" sz="3200" dirty="0">
                <a:cs typeface="B Nazanin" panose="00000400000000000000" pitchFamily="2" charset="-78"/>
              </a:rPr>
              <a:t> استفاده می کنیم</a:t>
            </a:r>
            <a:r>
              <a:rPr lang="fa-IR" sz="3200" dirty="0" smtClean="0">
                <a:cs typeface="B Nazanin" panose="00000400000000000000" pitchFamily="2" charset="-78"/>
              </a:rPr>
              <a:t>. با </a:t>
            </a:r>
            <a:r>
              <a:rPr lang="fa-IR" sz="3200" dirty="0">
                <a:cs typeface="B Nazanin" panose="00000400000000000000" pitchFamily="2" charset="-78"/>
              </a:rPr>
              <a:t>وجود رفلكس گگ ميتوان بكار برد.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قبل از تعبيه بايد </a:t>
            </a:r>
            <a:r>
              <a:rPr lang="fa-IR" sz="3200" dirty="0" err="1">
                <a:cs typeface="B Nazanin" panose="00000400000000000000" pitchFamily="2" charset="-78"/>
              </a:rPr>
              <a:t>سايز</a:t>
            </a:r>
            <a:r>
              <a:rPr lang="fa-IR" sz="3200" dirty="0"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cs typeface="B Nazanin" panose="00000400000000000000" pitchFamily="2" charset="-78"/>
              </a:rPr>
              <a:t>و قطر </a:t>
            </a:r>
            <a:r>
              <a:rPr lang="fa-IR" sz="3200" dirty="0">
                <a:cs typeface="B Nazanin" panose="00000400000000000000" pitchFamily="2" charset="-78"/>
              </a:rPr>
              <a:t>وسيله اندازه گيري شود.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91459" y="1447954"/>
            <a:ext cx="1228606" cy="707886"/>
          </a:xfrm>
          <a:prstGeom prst="rect">
            <a:avLst/>
          </a:prstGeom>
          <a:solidFill>
            <a:srgbClr val="CD311A"/>
          </a:solidFill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01286" y="1418272"/>
            <a:ext cx="1199752" cy="707886"/>
          </a:xfrm>
          <a:prstGeom prst="rect">
            <a:avLst/>
          </a:prstGeom>
          <a:solidFill>
            <a:srgbClr val="CD311A"/>
          </a:solidFill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NPA</a:t>
            </a:r>
          </a:p>
        </p:txBody>
      </p:sp>
    </p:spTree>
    <p:extLst>
      <p:ext uri="{BB962C8B-B14F-4D97-AF65-F5344CB8AC3E}">
        <p14:creationId xmlns:p14="http://schemas.microsoft.com/office/powerpoint/2010/main" val="44126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762000"/>
            <a:ext cx="6553200" cy="635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727043" y="3124201"/>
            <a:ext cx="4025268" cy="584775"/>
          </a:xfrm>
          <a:prstGeom prst="rect">
            <a:avLst/>
          </a:prstGeom>
          <a:solidFill>
            <a:srgbClr val="CD311A"/>
          </a:solidFill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Supraglottic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Airways;</a:t>
            </a:r>
            <a:endParaRPr lang="fa-I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Placeholder 8"/>
          <p:cNvSpPr txBox="1">
            <a:spLocks/>
          </p:cNvSpPr>
          <p:nvPr/>
        </p:nvSpPr>
        <p:spPr>
          <a:xfrm>
            <a:off x="6248400" y="6227931"/>
            <a:ext cx="3124200" cy="457200"/>
          </a:xfrm>
          <a:prstGeom prst="rect">
            <a:avLst/>
          </a:prstGeom>
          <a:solidFill>
            <a:srgbClr val="CD311A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combi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tube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7772400" y="1138238"/>
            <a:ext cx="2895600" cy="609600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6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90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524001" y="2538799"/>
            <a:ext cx="8839201" cy="4000115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برای بیمارانی که </a:t>
            </a:r>
            <a:r>
              <a:rPr lang="fa-IR" sz="2800" b="1" dirty="0" err="1">
                <a:cs typeface="B Nazanin" panose="00000400000000000000" pitchFamily="2" charset="-78"/>
              </a:rPr>
              <a:t>رفلکس</a:t>
            </a:r>
            <a:r>
              <a:rPr lang="fa-IR" sz="2800" b="1" dirty="0">
                <a:cs typeface="B Nazanin" panose="00000400000000000000" pitchFamily="2" charset="-78"/>
              </a:rPr>
              <a:t> </a:t>
            </a:r>
            <a:r>
              <a:rPr lang="fa-IR" sz="2800" b="1" dirty="0" err="1">
                <a:cs typeface="B Nazanin" panose="00000400000000000000" pitchFamily="2" charset="-78"/>
              </a:rPr>
              <a:t>گگ</a:t>
            </a:r>
            <a:r>
              <a:rPr lang="fa-IR" sz="2800" b="1" dirty="0">
                <a:cs typeface="B Nazanin" panose="00000400000000000000" pitchFamily="2" charset="-78"/>
              </a:rPr>
              <a:t> ندارند استفاده می شود.</a:t>
            </a: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موجب بسته شدن مری می شود.</a:t>
            </a: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از </a:t>
            </a:r>
            <a:r>
              <a:rPr lang="fa-IR" sz="2800" b="1" dirty="0" err="1">
                <a:cs typeface="B Nazanin" panose="00000400000000000000" pitchFamily="2" charset="-78"/>
              </a:rPr>
              <a:t>آسپیراسیون</a:t>
            </a:r>
            <a:r>
              <a:rPr lang="fa-IR" sz="2800" b="1" dirty="0">
                <a:cs typeface="B Nazanin" panose="00000400000000000000" pitchFamily="2" charset="-78"/>
              </a:rPr>
              <a:t> جلوگیری نمی کند.</a:t>
            </a: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می توان </a:t>
            </a:r>
            <a:r>
              <a:rPr lang="fa-IR" sz="2800" b="1" dirty="0" err="1">
                <a:cs typeface="B Nazanin" panose="00000400000000000000" pitchFamily="2" charset="-78"/>
              </a:rPr>
              <a:t>بصورت</a:t>
            </a:r>
            <a:r>
              <a:rPr lang="fa-IR" sz="2800" b="1" dirty="0">
                <a:cs typeface="B Nazanin" panose="00000400000000000000" pitchFamily="2" charset="-78"/>
              </a:rPr>
              <a:t> کورکورانه تعبیه کرد.</a:t>
            </a: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تکنیک ساده ای است و نیاز به آموزش ویژه ای ندارد.</a:t>
            </a:r>
          </a:p>
          <a:p>
            <a:pPr algn="r" rtl="1"/>
            <a:r>
              <a:rPr lang="fa-IR" sz="2800" b="1" dirty="0" err="1">
                <a:cs typeface="B Nazanin" panose="00000400000000000000" pitchFamily="2" charset="-78"/>
              </a:rPr>
              <a:t>تك</a:t>
            </a:r>
            <a:r>
              <a:rPr lang="fa-IR" sz="2800" b="1" dirty="0">
                <a:cs typeface="B Nazanin" panose="00000400000000000000" pitchFamily="2" charset="-78"/>
              </a:rPr>
              <a:t> </a:t>
            </a:r>
            <a:r>
              <a:rPr lang="fa-IR" sz="2800" b="1" dirty="0" err="1">
                <a:cs typeface="B Nazanin" panose="00000400000000000000" pitchFamily="2" charset="-78"/>
              </a:rPr>
              <a:t>سايز</a:t>
            </a:r>
            <a:r>
              <a:rPr lang="fa-IR" sz="2800" b="1" dirty="0">
                <a:cs typeface="B Nazanin" panose="00000400000000000000" pitchFamily="2" charset="-78"/>
              </a:rPr>
              <a:t> بوده </a:t>
            </a:r>
            <a:r>
              <a:rPr lang="fa-IR" sz="2800" b="1" dirty="0" err="1">
                <a:cs typeface="B Nazanin" panose="00000400000000000000" pitchFamily="2" charset="-78"/>
              </a:rPr>
              <a:t>وبراي</a:t>
            </a:r>
            <a:r>
              <a:rPr lang="fa-IR" sz="2800" b="1" dirty="0">
                <a:cs typeface="B Nazanin" panose="00000400000000000000" pitchFamily="2" charset="-78"/>
              </a:rPr>
              <a:t> افراد با قد </a:t>
            </a:r>
            <a:r>
              <a:rPr lang="fa-IR" sz="2800" b="1" dirty="0" err="1">
                <a:cs typeface="B Nazanin" panose="00000400000000000000" pitchFamily="2" charset="-78"/>
              </a:rPr>
              <a:t>بيش</a:t>
            </a:r>
            <a:r>
              <a:rPr lang="fa-IR" sz="2800" b="1" dirty="0">
                <a:cs typeface="B Nazanin" panose="00000400000000000000" pitchFamily="2" charset="-78"/>
              </a:rPr>
              <a:t> از 150 و </a:t>
            </a:r>
            <a:r>
              <a:rPr lang="fa-IR" sz="2800" b="1" dirty="0" err="1">
                <a:cs typeface="B Nazanin" panose="00000400000000000000" pitchFamily="2" charset="-78"/>
              </a:rPr>
              <a:t>يا</a:t>
            </a:r>
            <a:r>
              <a:rPr lang="fa-IR" sz="2800" b="1" dirty="0">
                <a:cs typeface="B Nazanin" panose="00000400000000000000" pitchFamily="2" charset="-78"/>
              </a:rPr>
              <a:t> سن بیش از 16 سال، مناسب است.</a:t>
            </a: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نوع </a:t>
            </a:r>
            <a:r>
              <a:rPr lang="fa-IR" sz="2800" b="1" dirty="0" err="1">
                <a:cs typeface="B Nazanin" panose="00000400000000000000" pitchFamily="2" charset="-78"/>
              </a:rPr>
              <a:t>ديگری</a:t>
            </a:r>
            <a:r>
              <a:rPr lang="fa-IR" sz="2800" b="1" dirty="0">
                <a:cs typeface="B Nazanin" panose="00000400000000000000" pitchFamily="2" charset="-78"/>
              </a:rPr>
              <a:t> از آن که </a:t>
            </a:r>
            <a:r>
              <a:rPr lang="fa-IR" sz="2800" b="1" dirty="0" err="1">
                <a:cs typeface="B Nazanin" panose="00000400000000000000" pitchFamily="2" charset="-78"/>
              </a:rPr>
              <a:t>انتهايش</a:t>
            </a:r>
            <a:r>
              <a:rPr lang="fa-IR" sz="2800" b="1" dirty="0">
                <a:cs typeface="B Nazanin" panose="00000400000000000000" pitchFamily="2" charset="-78"/>
              </a:rPr>
              <a:t> مسدود است</a:t>
            </a:r>
            <a:r>
              <a:rPr lang="en-US" sz="2800" b="1" dirty="0">
                <a:cs typeface="B Nazanin" panose="00000400000000000000" pitchFamily="2" charset="-78"/>
              </a:rPr>
              <a:t>king tube</a:t>
            </a:r>
            <a:r>
              <a:rPr lang="fa-IR" sz="2800" b="1" dirty="0">
                <a:cs typeface="B Nazanin" panose="00000400000000000000" pitchFamily="2" charset="-78"/>
              </a:rPr>
              <a:t> می باشد.</a:t>
            </a:r>
          </a:p>
          <a:p>
            <a:pPr algn="r" rtl="1"/>
            <a:endParaRPr lang="fa-IR" sz="2800" b="1" dirty="0">
              <a:cs typeface="B Nazanin" panose="00000400000000000000" pitchFamily="2" charset="-78"/>
            </a:endParaRPr>
          </a:p>
          <a:p>
            <a:pPr algn="r" rtl="1"/>
            <a:endParaRPr lang="fa-IR" sz="2800" b="1" dirty="0">
              <a:cs typeface="B Nazanin" panose="00000400000000000000" pitchFamily="2" charset="-78"/>
            </a:endParaRPr>
          </a:p>
          <a:p>
            <a:pPr algn="r" rtl="1"/>
            <a:endParaRPr lang="en-US" sz="2800" b="1" dirty="0">
              <a:cs typeface="B Nazanin" panose="00000400000000000000" pitchFamily="2" charset="-78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8134350" y="65087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/>
              <a:pPr/>
              <a:t>66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772400" y="1138238"/>
            <a:ext cx="2895600" cy="609600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0" y="1135781"/>
            <a:ext cx="4025268" cy="584775"/>
          </a:xfrm>
          <a:prstGeom prst="rect">
            <a:avLst/>
          </a:prstGeom>
          <a:solidFill>
            <a:srgbClr val="CD311A"/>
          </a:solidFill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Supraglottic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Airways;</a:t>
            </a:r>
            <a:endParaRPr lang="fa-I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Placeholder 8"/>
          <p:cNvSpPr txBox="1">
            <a:spLocks/>
          </p:cNvSpPr>
          <p:nvPr/>
        </p:nvSpPr>
        <p:spPr>
          <a:xfrm>
            <a:off x="1524000" y="1855009"/>
            <a:ext cx="3124200" cy="501226"/>
          </a:xfrm>
          <a:prstGeom prst="rect">
            <a:avLst/>
          </a:prstGeom>
          <a:solidFill>
            <a:srgbClr val="CD311A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combi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tube</a:t>
            </a:r>
          </a:p>
        </p:txBody>
      </p:sp>
    </p:spTree>
    <p:extLst>
      <p:ext uri="{BB962C8B-B14F-4D97-AF65-F5344CB8AC3E}">
        <p14:creationId xmlns:p14="http://schemas.microsoft.com/office/powerpoint/2010/main" val="299888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 txBox="1">
            <a:spLocks/>
          </p:cNvSpPr>
          <p:nvPr/>
        </p:nvSpPr>
        <p:spPr>
          <a:xfrm>
            <a:off x="1592826" y="1408835"/>
            <a:ext cx="3200400" cy="514783"/>
          </a:xfrm>
          <a:prstGeom prst="rect">
            <a:avLst/>
          </a:prstGeom>
          <a:solidFill>
            <a:srgbClr val="CD311A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Glottic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Airways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208859"/>
            <a:ext cx="4313903" cy="415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5562601" y="2059859"/>
            <a:ext cx="4956175" cy="46370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برای بیمارانی که رفلکس گگ ندارند استفاده می شود.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بستن نای برای به حداقل رساندن آسپیراسیون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سايز هاي مختلف دارد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می توان بصورت کورکورانه تعبیه کرد.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تکنیک ساده ای است و نیاز به آموزش ویژه ای ندارد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در ناحيه دهانه گلوت قرار ميگيرد.</a:t>
            </a:r>
          </a:p>
          <a:p>
            <a:pPr algn="r" rtl="1"/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772400" y="1314017"/>
            <a:ext cx="2895600" cy="609600"/>
          </a:xfrm>
          <a:prstGeom prst="rect">
            <a:avLst/>
          </a:prstGeom>
          <a:solidFill>
            <a:srgbClr val="527D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ساده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41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40259" y="2106180"/>
            <a:ext cx="9827741" cy="4432734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هنگامی که با استفاده از تکنیک های ساده ،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نتیجه ای حاصل نشد </a:t>
            </a:r>
            <a:r>
              <a:rPr lang="fa-IR" sz="3200" dirty="0">
                <a:cs typeface="B Nazanin" panose="00000400000000000000" pitchFamily="2" charset="-78"/>
              </a:rPr>
              <a:t>و یا شرایط بیمار به گونه ای بود که نتوانستیم از تکنیک های ساده استفاده کنیم(مانند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تغییر ساختار آناتومیکی</a:t>
            </a:r>
            <a:r>
              <a:rPr lang="fa-IR" sz="3200" dirty="0">
                <a:cs typeface="B Nazanin" panose="00000400000000000000" pitchFamily="2" charset="-78"/>
              </a:rPr>
              <a:t>) و وضعیت بیمار رو به وخامت بود، در مرحله نهایی از تکنیک های </a:t>
            </a:r>
            <a:r>
              <a:rPr lang="fa-IR" sz="3200" b="1" dirty="0">
                <a:solidFill>
                  <a:srgbClr val="FF0000"/>
                </a:solidFill>
                <a:cs typeface="B Nazanin" panose="00000400000000000000" pitchFamily="2" charset="-78"/>
              </a:rPr>
              <a:t>پیچیده مانند لوله تراشه و روش های جراحی </a:t>
            </a:r>
            <a:r>
              <a:rPr lang="fa-IR" sz="3200" dirty="0">
                <a:cs typeface="B Nazanin" panose="00000400000000000000" pitchFamily="2" charset="-78"/>
              </a:rPr>
              <a:t>استفاده می کنیم.</a:t>
            </a:r>
            <a:endParaRPr lang="en-US" sz="3200" dirty="0">
              <a:cs typeface="B Nazanin" panose="00000400000000000000" pitchFamily="2" charset="-78"/>
            </a:endParaRPr>
          </a:p>
          <a:p>
            <a:pPr algn="r" rtl="1"/>
            <a:endParaRPr lang="fa-IR" sz="3200" dirty="0">
              <a:cs typeface="B Nazanin" panose="00000400000000000000" pitchFamily="2" charset="-78"/>
            </a:endParaRP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این تکنیک ها عوارض زیادی دارند و باید </a:t>
            </a: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در صورت لزوم</a:t>
            </a:r>
            <a:r>
              <a:rPr lang="fa-IR" sz="3200" dirty="0">
                <a:cs typeface="B Nazanin" panose="00000400000000000000" pitchFamily="2" charset="-78"/>
              </a:rPr>
              <a:t> استفاده شوند.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772400" y="609682"/>
            <a:ext cx="2895600" cy="609600"/>
          </a:xfrm>
          <a:prstGeom prst="rect">
            <a:avLst/>
          </a:prstGeom>
          <a:solidFill>
            <a:srgbClr val="B52114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پیچیده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 txBox="1">
            <a:spLocks/>
          </p:cNvSpPr>
          <p:nvPr/>
        </p:nvSpPr>
        <p:spPr>
          <a:xfrm>
            <a:off x="1719648" y="4816510"/>
            <a:ext cx="3868340" cy="1100449"/>
          </a:xfrm>
          <a:prstGeom prst="rect">
            <a:avLst/>
          </a:prstGeom>
          <a:solidFill>
            <a:srgbClr val="FCCA07"/>
          </a:solidFill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Endotracheal Intubation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2819" y="818391"/>
            <a:ext cx="5562600" cy="3998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8"/>
          <p:cNvSpPr txBox="1">
            <a:spLocks/>
          </p:cNvSpPr>
          <p:nvPr/>
        </p:nvSpPr>
        <p:spPr>
          <a:xfrm>
            <a:off x="7136826" y="5807326"/>
            <a:ext cx="3162334" cy="504825"/>
          </a:xfrm>
          <a:prstGeom prst="rect">
            <a:avLst/>
          </a:prstGeom>
          <a:solidFill>
            <a:srgbClr val="FCCA07"/>
          </a:solidFill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Surgical Airways</a:t>
            </a:r>
          </a:p>
        </p:txBody>
      </p:sp>
      <p:pic>
        <p:nvPicPr>
          <p:cNvPr id="11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297" y="1156218"/>
            <a:ext cx="3515393" cy="45228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981950" y="411893"/>
            <a:ext cx="2895600" cy="595912"/>
          </a:xfrm>
          <a:prstGeom prst="rect">
            <a:avLst/>
          </a:prstGeom>
          <a:solidFill>
            <a:srgbClr val="B5211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پیچیده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3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4946" y="712694"/>
            <a:ext cx="3638550" cy="533400"/>
          </a:xfrm>
          <a:solidFill>
            <a:srgbClr val="527DA0"/>
          </a:solidFill>
        </p:spPr>
        <p:txBody>
          <a:bodyPr>
            <a:normAutofit fontScale="90000"/>
          </a:bodyPr>
          <a:lstStyle/>
          <a:p>
            <a:r>
              <a:rPr lang="fa-IR" sz="3600" dirty="0">
                <a:solidFill>
                  <a:schemeClr val="bg1"/>
                </a:solidFill>
                <a:cs typeface="B Titr" panose="00000700000000000000" pitchFamily="2" charset="-78"/>
              </a:rPr>
              <a:t>اطلاعات پیش از ورود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8829" y="1524000"/>
            <a:ext cx="7704667" cy="495300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اطلاعات دیسپج</a:t>
            </a:r>
            <a:endParaRPr lang="en-US" b="1" dirty="0">
              <a:cs typeface="B Nazanin" panose="00000400000000000000" pitchFamily="2" charset="-78"/>
            </a:endParaRPr>
          </a:p>
          <a:p>
            <a:pPr lvl="0"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محل رخداد حادثه</a:t>
            </a:r>
            <a:endParaRPr lang="fa-IR" b="1" dirty="0"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ماهیت حادثه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خطرات تهدید کننده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امنیت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تعداد بیماران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شرایط آب و هوایی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شرایط ترافیک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چه زمان از روز؟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آیا افراد دیگری به صحنه اعزام شده اند؟</a:t>
            </a:r>
          </a:p>
          <a:p>
            <a:pPr marL="0" indent="0" algn="r" rtl="1">
              <a:buNone/>
            </a:pPr>
            <a:r>
              <a:rPr lang="fa-IR" sz="2900" b="1" dirty="0">
                <a:solidFill>
                  <a:srgbClr val="FF0000"/>
                </a:solidFill>
                <a:cs typeface="B Nazanin" panose="00000400000000000000" pitchFamily="2" charset="-78"/>
              </a:rPr>
              <a:t>***ارزیابی با این اطلاعات آغاز می شود</a:t>
            </a:r>
            <a:endParaRPr lang="en-US" sz="2900" b="1" dirty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en-US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109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6934" y="2014383"/>
            <a:ext cx="1761067" cy="520752"/>
          </a:xfrm>
          <a:solidFill>
            <a:srgbClr val="FCCA07"/>
          </a:solidFill>
        </p:spPr>
        <p:txBody>
          <a:bodyPr>
            <a:noAutofit/>
          </a:bodyPr>
          <a:lstStyle/>
          <a:p>
            <a:pPr algn="r" rtl="1"/>
            <a:r>
              <a:rPr lang="fa-IR" sz="3200" dirty="0" err="1">
                <a:cs typeface="B Titr" panose="00000700000000000000" pitchFamily="2" charset="-78"/>
              </a:rPr>
              <a:t>انتوباسيون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822" y="2803320"/>
            <a:ext cx="10444365" cy="3048000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تكنيك پيچيده تری است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نياز به آموزش اوليه زياد وباز آموزي مكرر دارد.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از راه دهان :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به كمك دارو يا بدون دارو يا با مانور</a:t>
            </a:r>
            <a:r>
              <a:rPr lang="en-US" b="1" dirty="0">
                <a:solidFill>
                  <a:srgbClr val="FF0000"/>
                </a:solidFill>
                <a:cs typeface="B Nazanin" panose="00000400000000000000" pitchFamily="2" charset="-78"/>
              </a:rPr>
              <a:t>RSI</a:t>
            </a:r>
            <a:r>
              <a:rPr lang="en-US" b="1" dirty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 اجرا ميشود</a:t>
            </a:r>
            <a:endParaRPr lang="en-US" b="1" dirty="0">
              <a:cs typeface="B Nazanin" panose="00000400000000000000" pitchFamily="2" charset="-78"/>
            </a:endParaRP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از راه </a:t>
            </a:r>
            <a:r>
              <a:rPr lang="fa-IR" b="1" dirty="0" err="1">
                <a:cs typeface="B Nazanin" panose="00000400000000000000" pitchFamily="2" charset="-78"/>
              </a:rPr>
              <a:t>بيني</a:t>
            </a:r>
            <a:r>
              <a:rPr lang="fa-IR" b="1" dirty="0">
                <a:cs typeface="B Nazanin" panose="00000400000000000000" pitchFamily="2" charset="-78"/>
              </a:rPr>
              <a:t>: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 در مواردتروماي شديد دهان  در صورتی که بیمار دارای تنفس </a:t>
            </a:r>
            <a:r>
              <a:rPr lang="fa-IR" b="1" dirty="0" err="1">
                <a:cs typeface="B Nazanin" panose="00000400000000000000" pitchFamily="2" charset="-78"/>
              </a:rPr>
              <a:t>باشد،بدون</a:t>
            </a:r>
            <a:r>
              <a:rPr lang="fa-IR" b="1" dirty="0">
                <a:cs typeface="B Nazanin" panose="00000400000000000000" pitchFamily="2" charset="-78"/>
              </a:rPr>
              <a:t> </a:t>
            </a:r>
            <a:r>
              <a:rPr lang="fa-IR" b="1" dirty="0" err="1">
                <a:cs typeface="B Nazanin" panose="00000400000000000000" pitchFamily="2" charset="-78"/>
              </a:rPr>
              <a:t>تزريق</a:t>
            </a:r>
            <a:r>
              <a:rPr lang="fa-IR" b="1" dirty="0">
                <a:cs typeface="B Nazanin" panose="00000400000000000000" pitchFamily="2" charset="-78"/>
              </a:rPr>
              <a:t> دارو </a:t>
            </a:r>
            <a:r>
              <a:rPr lang="fa-IR" b="1" dirty="0" err="1">
                <a:cs typeface="B Nazanin" panose="00000400000000000000" pitchFamily="2" charset="-78"/>
              </a:rPr>
              <a:t>بايد</a:t>
            </a:r>
            <a:r>
              <a:rPr lang="fa-IR" b="1" dirty="0">
                <a:cs typeface="B Nazanin" panose="00000400000000000000" pitchFamily="2" charset="-78"/>
              </a:rPr>
              <a:t> انجام گردد.</a:t>
            </a: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153400" y="1250897"/>
            <a:ext cx="2514600" cy="495301"/>
          </a:xfrm>
          <a:prstGeom prst="rect">
            <a:avLst/>
          </a:prstGeom>
          <a:solidFill>
            <a:srgbClr val="B5211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پیچیده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81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978" y="2352887"/>
            <a:ext cx="10048103" cy="4146857"/>
          </a:xfrm>
        </p:spPr>
        <p:txBody>
          <a:bodyPr>
            <a:normAutofit/>
          </a:bodyPr>
          <a:lstStyle/>
          <a:p>
            <a:pPr algn="r" rtl="1">
              <a:buNone/>
            </a:pPr>
            <a:endParaRPr lang="fa-IR" sz="3200" b="1" dirty="0"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ناتواني در حفظ راه هوايي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كاهش سطح هوشياري</a:t>
            </a:r>
          </a:p>
          <a:p>
            <a:pPr algn="r" rtl="1"/>
            <a:r>
              <a:rPr lang="fa-IR" sz="3200" b="1" dirty="0" err="1">
                <a:cs typeface="B Nazanin" panose="00000400000000000000" pitchFamily="2" charset="-78"/>
              </a:rPr>
              <a:t>سوختگي</a:t>
            </a:r>
            <a:r>
              <a:rPr lang="fa-IR" sz="3200" b="1" dirty="0">
                <a:cs typeface="B Nazanin" panose="00000400000000000000" pitchFamily="2" charset="-78"/>
              </a:rPr>
              <a:t> شديد راه هوايي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علايم انسداد قريب الوقوع راه هوايي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همچنين زماني كه متدهاي جايگزين حفظ راه هواي بر اساس وضعيت وشدت بيماري  ناكافي يا نا مناسب بوده باشد.</a:t>
            </a:r>
          </a:p>
          <a:p>
            <a:pPr algn="r" rtl="1"/>
            <a:endParaRPr lang="fa-IR" sz="3200" b="1" dirty="0">
              <a:cs typeface="B Nazanin" panose="00000400000000000000" pitchFamily="2" charset="-78"/>
            </a:endParaRPr>
          </a:p>
          <a:p>
            <a:pPr algn="r" rtl="1"/>
            <a:endParaRPr lang="fa-IR" sz="3200" b="1" dirty="0">
              <a:cs typeface="B Nazanin" panose="00000400000000000000" pitchFamily="2" charset="-78"/>
            </a:endParaRPr>
          </a:p>
          <a:p>
            <a:pPr algn="r" rtl="1"/>
            <a:endParaRPr lang="fa-IR" sz="32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755284" y="1911506"/>
            <a:ext cx="3900427" cy="584775"/>
          </a:xfrm>
          <a:prstGeom prst="rect">
            <a:avLst/>
          </a:prstGeom>
          <a:solidFill>
            <a:srgbClr val="FCCA07"/>
          </a:solidFill>
        </p:spPr>
        <p:txBody>
          <a:bodyPr wrap="none">
            <a:spAutoFit/>
          </a:bodyPr>
          <a:lstStyle/>
          <a:p>
            <a:pPr algn="r" rtl="1">
              <a:buNone/>
            </a:pPr>
            <a:r>
              <a:rPr lang="fa-IR" sz="3200" b="1" dirty="0" err="1">
                <a:cs typeface="B Nazanin" panose="00000400000000000000" pitchFamily="2" charset="-78"/>
              </a:rPr>
              <a:t>انديكاسيونهاي</a:t>
            </a:r>
            <a:r>
              <a:rPr lang="fa-IR" sz="3200" b="1" dirty="0">
                <a:cs typeface="B Nazanin" panose="00000400000000000000" pitchFamily="2" charset="-78"/>
              </a:rPr>
              <a:t> </a:t>
            </a:r>
            <a:r>
              <a:rPr lang="fa-IR" sz="3200" b="1" dirty="0" err="1">
                <a:cs typeface="B Nazanin" panose="00000400000000000000" pitchFamily="2" charset="-78"/>
              </a:rPr>
              <a:t>انتوباسيون</a:t>
            </a:r>
            <a:r>
              <a:rPr lang="fa-IR" sz="3200" b="1" dirty="0">
                <a:cs typeface="B Nazanin" panose="00000400000000000000" pitchFamily="2" charset="-78"/>
              </a:rPr>
              <a:t>: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153400" y="1188009"/>
            <a:ext cx="2514600" cy="495301"/>
          </a:xfrm>
          <a:prstGeom prst="rect">
            <a:avLst/>
          </a:prstGeom>
          <a:solidFill>
            <a:srgbClr val="B5211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پیچیده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46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405" y="2236838"/>
            <a:ext cx="9933970" cy="4484637"/>
          </a:xfrm>
        </p:spPr>
        <p:txBody>
          <a:bodyPr>
            <a:normAutofit/>
          </a:bodyPr>
          <a:lstStyle/>
          <a:p>
            <a:pPr algn="r" rtl="1"/>
            <a:r>
              <a:rPr lang="fa-IR" b="1" dirty="0" err="1">
                <a:cs typeface="B Nazanin" panose="00000400000000000000" pitchFamily="2" charset="-78"/>
              </a:rPr>
              <a:t>مشكلات</a:t>
            </a:r>
            <a:r>
              <a:rPr lang="fa-IR" b="1" dirty="0">
                <a:cs typeface="B Nazanin" panose="00000400000000000000" pitchFamily="2" charset="-78"/>
              </a:rPr>
              <a:t> احتمالي مرتبط با تروما مثل پارگي يا جابجايي حنجره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شرايط موجود مثل دهان كوچك، گردن كوتاه وچاقي ..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در نظر گرفتن متد جايگزين در صورت شكست 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وجود همه تجهيزات لازم..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قبل از اقدام پره اكسيژناسيون لازم است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بين تلاشهاي مكرر اكسيژن رساني شود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كنترل اشباع اكسيژن در حين پروسيجر ضروريست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بدنبال </a:t>
            </a:r>
            <a:r>
              <a:rPr lang="fa-IR" b="1" dirty="0" err="1">
                <a:cs typeface="B Nazanin" panose="00000400000000000000" pitchFamily="2" charset="-78"/>
              </a:rPr>
              <a:t>انتوباسيون</a:t>
            </a:r>
            <a:r>
              <a:rPr lang="fa-IR" b="1" dirty="0">
                <a:cs typeface="B Nazanin" panose="00000400000000000000" pitchFamily="2" charset="-78"/>
              </a:rPr>
              <a:t> محل صحيح آن تائيد گردد</a:t>
            </a: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>
              <a:buNone/>
            </a:pPr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160775" y="562938"/>
            <a:ext cx="2514600" cy="495301"/>
          </a:xfrm>
          <a:prstGeom prst="rect">
            <a:avLst/>
          </a:prstGeom>
          <a:solidFill>
            <a:srgbClr val="B5211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پیچیده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50766" y="1491800"/>
            <a:ext cx="4424609" cy="523220"/>
          </a:xfrm>
          <a:prstGeom prst="rect">
            <a:avLst/>
          </a:prstGeom>
          <a:solidFill>
            <a:srgbClr val="FCCA07"/>
          </a:solidFill>
        </p:spPr>
        <p:txBody>
          <a:bodyPr wrap="none">
            <a:spAutoFit/>
          </a:bodyPr>
          <a:lstStyle/>
          <a:p>
            <a:pPr algn="r" rtl="1">
              <a:buNone/>
            </a:pPr>
            <a:r>
              <a:rPr lang="fa-IR" sz="2800" b="1" dirty="0">
                <a:cs typeface="B Nazanin" panose="00000400000000000000" pitchFamily="2" charset="-78"/>
              </a:rPr>
              <a:t>موارد قابل توجه قبل از لوله </a:t>
            </a:r>
            <a:r>
              <a:rPr lang="fa-IR" sz="2800" b="1" dirty="0" err="1">
                <a:cs typeface="B Nazanin" panose="00000400000000000000" pitchFamily="2" charset="-78"/>
              </a:rPr>
              <a:t>گذاري</a:t>
            </a:r>
            <a:r>
              <a:rPr lang="fa-IR" sz="2800" b="1" dirty="0">
                <a:cs typeface="B Nazanin" panose="00000400000000000000" pitchFamily="2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05408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259" y="2365561"/>
            <a:ext cx="9789584" cy="4146551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تكنيك پيچيده تري است ونيازمند آموزش اوليه </a:t>
            </a:r>
            <a:r>
              <a:rPr lang="fa-IR" b="1" dirty="0" err="1">
                <a:cs typeface="B Nazanin" panose="00000400000000000000" pitchFamily="2" charset="-78"/>
              </a:rPr>
              <a:t>كافي</a:t>
            </a:r>
            <a:r>
              <a:rPr lang="fa-IR" b="1" dirty="0">
                <a:cs typeface="B Nazanin" panose="00000400000000000000" pitchFamily="2" charset="-78"/>
              </a:rPr>
              <a:t> </a:t>
            </a:r>
            <a:r>
              <a:rPr lang="fa-IR" b="1" dirty="0" smtClean="0">
                <a:cs typeface="B Nazanin" panose="00000400000000000000" pitchFamily="2" charset="-78"/>
              </a:rPr>
              <a:t>و آموزش </a:t>
            </a:r>
            <a:r>
              <a:rPr lang="fa-IR" b="1" dirty="0">
                <a:cs typeface="B Nazanin" panose="00000400000000000000" pitchFamily="2" charset="-78"/>
              </a:rPr>
              <a:t>مداوم است.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ممكن است سبب مشكلاتي مثل آسيب به ساختارهاي جانبي گردد.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فقط زماني در </a:t>
            </a:r>
            <a:r>
              <a:rPr lang="fa-IR" b="1" dirty="0" smtClean="0">
                <a:cs typeface="B Nazanin" panose="00000400000000000000" pitchFamily="2" charset="-78"/>
              </a:rPr>
              <a:t>نظر گرفته میشود </a:t>
            </a:r>
            <a:r>
              <a:rPr lang="fa-IR" b="1" dirty="0" err="1">
                <a:cs typeface="B Nazanin" panose="00000400000000000000" pitchFamily="2" charset="-78"/>
              </a:rPr>
              <a:t>كه</a:t>
            </a:r>
            <a:r>
              <a:rPr lang="fa-IR" b="1" dirty="0">
                <a:cs typeface="B Nazanin" panose="00000400000000000000" pitchFamily="2" charset="-78"/>
              </a:rPr>
              <a:t> تروماي </a:t>
            </a:r>
            <a:r>
              <a:rPr lang="fa-IR" b="1" dirty="0" err="1">
                <a:cs typeface="B Nazanin" panose="00000400000000000000" pitchFamily="2" charset="-78"/>
              </a:rPr>
              <a:t>وسيع</a:t>
            </a:r>
            <a:r>
              <a:rPr lang="fa-IR" b="1" dirty="0">
                <a:cs typeface="B Nazanin" panose="00000400000000000000" pitchFamily="2" charset="-78"/>
              </a:rPr>
              <a:t> صورت، از </a:t>
            </a:r>
            <a:r>
              <a:rPr lang="fa-IR" b="1" dirty="0" err="1">
                <a:cs typeface="B Nazanin" panose="00000400000000000000" pitchFamily="2" charset="-78"/>
              </a:rPr>
              <a:t>انتوباسيون</a:t>
            </a:r>
            <a:r>
              <a:rPr lang="fa-IR" b="1" dirty="0">
                <a:cs typeface="B Nazanin" panose="00000400000000000000" pitchFamily="2" charset="-78"/>
              </a:rPr>
              <a:t> </a:t>
            </a:r>
            <a:r>
              <a:rPr lang="fa-IR" b="1" dirty="0" smtClean="0">
                <a:cs typeface="B Nazanin" panose="00000400000000000000" pitchFamily="2" charset="-78"/>
              </a:rPr>
              <a:t>جلوگیری </a:t>
            </a:r>
            <a:r>
              <a:rPr lang="fa-IR" b="1" dirty="0">
                <a:cs typeface="B Nazanin" panose="00000400000000000000" pitchFamily="2" charset="-78"/>
              </a:rPr>
              <a:t>نماید.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-</a:t>
            </a:r>
            <a:r>
              <a:rPr lang="fa-IR" b="1" dirty="0" err="1">
                <a:cs typeface="B Nazanin" panose="00000400000000000000" pitchFamily="2" charset="-78"/>
              </a:rPr>
              <a:t>يا</a:t>
            </a:r>
            <a:r>
              <a:rPr lang="fa-IR" b="1" dirty="0">
                <a:cs typeface="B Nazanin" panose="00000400000000000000" pitchFamily="2" charset="-78"/>
              </a:rPr>
              <a:t> انسداد راه هوايي با تكنيك هاي ديگر اصلاح نشود</a:t>
            </a:r>
          </a:p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-</a:t>
            </a:r>
            <a:r>
              <a:rPr lang="fa-IR" b="1" dirty="0" err="1" smtClean="0">
                <a:cs typeface="B Nazanin" panose="00000400000000000000" pitchFamily="2" charset="-78"/>
              </a:rPr>
              <a:t>يا</a:t>
            </a:r>
            <a:r>
              <a:rPr lang="fa-IR" b="1" dirty="0" smtClean="0">
                <a:cs typeface="B Nazanin" panose="00000400000000000000" pitchFamily="2" charset="-78"/>
              </a:rPr>
              <a:t> لوله </a:t>
            </a:r>
            <a:r>
              <a:rPr lang="fa-IR" b="1" dirty="0" err="1">
                <a:cs typeface="B Nazanin" panose="00000400000000000000" pitchFamily="2" charset="-78"/>
              </a:rPr>
              <a:t>گذاري</a:t>
            </a:r>
            <a:r>
              <a:rPr lang="fa-IR" b="1" dirty="0">
                <a:cs typeface="B Nazanin" panose="00000400000000000000" pitchFamily="2" charset="-78"/>
              </a:rPr>
              <a:t> </a:t>
            </a:r>
            <a:r>
              <a:rPr lang="fa-IR" b="1" dirty="0" smtClean="0">
                <a:cs typeface="B Nazanin" panose="00000400000000000000" pitchFamily="2" charset="-78"/>
              </a:rPr>
              <a:t>و متد </a:t>
            </a:r>
            <a:r>
              <a:rPr lang="fa-IR" b="1" dirty="0">
                <a:cs typeface="B Nazanin" panose="00000400000000000000" pitchFamily="2" charset="-78"/>
              </a:rPr>
              <a:t>هاي </a:t>
            </a:r>
            <a:r>
              <a:rPr lang="fa-IR" b="1" dirty="0" err="1">
                <a:cs typeface="B Nazanin" panose="00000400000000000000" pitchFamily="2" charset="-78"/>
              </a:rPr>
              <a:t>جايگزين</a:t>
            </a:r>
            <a:r>
              <a:rPr lang="fa-IR" b="1" dirty="0">
                <a:cs typeface="B Nazanin" panose="00000400000000000000" pitchFamily="2" charset="-78"/>
              </a:rPr>
              <a:t> ناموفق بوده یا در دسترس نباشند.</a:t>
            </a:r>
          </a:p>
          <a:p>
            <a:pPr algn="r" rtl="1">
              <a:buNone/>
            </a:pPr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  <a:p>
            <a:pPr algn="r" rtl="1"/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115243" y="546230"/>
            <a:ext cx="2514600" cy="495301"/>
          </a:xfrm>
          <a:prstGeom prst="rect">
            <a:avLst/>
          </a:prstGeom>
          <a:solidFill>
            <a:srgbClr val="B5211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تکنیک های پیچیده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67275" y="1441936"/>
            <a:ext cx="3762568" cy="523220"/>
          </a:xfrm>
          <a:prstGeom prst="rect">
            <a:avLst/>
          </a:prstGeom>
          <a:solidFill>
            <a:srgbClr val="FCCA07"/>
          </a:solidFill>
        </p:spPr>
        <p:txBody>
          <a:bodyPr wrap="none">
            <a:spAutoFit/>
          </a:bodyPr>
          <a:lstStyle/>
          <a:p>
            <a:pPr algn="r" rtl="1">
              <a:buNone/>
            </a:pPr>
            <a:r>
              <a:rPr lang="fa-IR" sz="2800" b="1" dirty="0">
                <a:cs typeface="B Nazanin" panose="00000400000000000000" pitchFamily="2" charset="-78"/>
              </a:rPr>
              <a:t>روش </a:t>
            </a:r>
            <a:r>
              <a:rPr lang="fa-IR" sz="2800" b="1" dirty="0" err="1">
                <a:cs typeface="B Nazanin" panose="00000400000000000000" pitchFamily="2" charset="-78"/>
              </a:rPr>
              <a:t>جراحي</a:t>
            </a:r>
            <a:r>
              <a:rPr lang="fa-IR" sz="2800" b="1" dirty="0">
                <a:cs typeface="B Nazanin" panose="00000400000000000000" pitchFamily="2" charset="-78"/>
              </a:rPr>
              <a:t> </a:t>
            </a:r>
            <a:r>
              <a:rPr lang="fa-IR" sz="2800" b="1" dirty="0" err="1">
                <a:cs typeface="B Nazanin" panose="00000400000000000000" pitchFamily="2" charset="-78"/>
              </a:rPr>
              <a:t>ايجاد</a:t>
            </a:r>
            <a:r>
              <a:rPr lang="fa-IR" sz="2800" b="1" dirty="0">
                <a:cs typeface="B Nazanin" panose="00000400000000000000" pitchFamily="2" charset="-78"/>
              </a:rPr>
              <a:t> راه </a:t>
            </a:r>
            <a:r>
              <a:rPr lang="fa-IR" sz="2800" b="1" dirty="0" err="1">
                <a:cs typeface="B Nazanin" panose="00000400000000000000" pitchFamily="2" charset="-78"/>
              </a:rPr>
              <a:t>هوايي</a:t>
            </a:r>
            <a:r>
              <a:rPr lang="fa-IR" sz="2800" b="1" dirty="0">
                <a:cs typeface="B Nazanin" panose="00000400000000000000" pitchFamily="2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82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990735" y="1221859"/>
            <a:ext cx="3657600" cy="614993"/>
          </a:xfrm>
          <a:solidFill>
            <a:srgbClr val="B5211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sz="3600" dirty="0">
                <a:solidFill>
                  <a:schemeClr val="bg1"/>
                </a:solidFill>
                <a:latin typeface="Times New Roman" pitchFamily="18" charset="0"/>
                <a:cs typeface="B Titr" panose="00000700000000000000" pitchFamily="2" charset="-78"/>
              </a:rPr>
              <a:t>تایید محل صحیح لوله</a:t>
            </a:r>
            <a:endParaRPr lang="en-US" sz="36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6526" y="1836851"/>
            <a:ext cx="3033409" cy="415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096001" y="2164791"/>
            <a:ext cx="4312765" cy="4359374"/>
          </a:xfrm>
        </p:spPr>
        <p:txBody>
          <a:bodyPr>
            <a:noAutofit/>
          </a:bodyPr>
          <a:lstStyle/>
          <a:p>
            <a:pPr lvl="0" algn="r" rtl="1"/>
            <a:r>
              <a:rPr lang="fa-I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روش های فیزیولوژیک: </a:t>
            </a:r>
            <a:r>
              <a:rPr lang="fa-I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(صداهای ریوی،بالا آمدن قفسه سینه،رنگ پوست نرمال و نبض نرمال)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lvl="0" algn="r" rtl="1"/>
            <a:r>
              <a:rPr lang="fa-I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روش های مکانیکی:</a:t>
            </a:r>
          </a:p>
          <a:p>
            <a:pPr lvl="0" algn="r" rtl="1"/>
            <a:r>
              <a:rPr lang="fa-I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(مانند کاپنوگرافی«كالريك،عددي و امواج» ،پالس اكسي متري)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rtl="1"/>
            <a:r>
              <a:rPr lang="fa-I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بعد از انتوباسيون 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fa-I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B Nazanin" panose="00000400000000000000" pitchFamily="2" charset="-78"/>
              </a:rPr>
              <a:t>بطور مداوم بیمار را تحت نظر بگیرید و ارزیابی مجدد انجام دهید.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B Nazanin" panose="00000400000000000000" pitchFamily="2" charset="-78"/>
            </a:endParaRPr>
          </a:p>
          <a:p>
            <a:pPr lvl="0" algn="r" rtl="1">
              <a:buFont typeface="Wingdings" pitchFamily="2" charset="2"/>
              <a:buChar char="v"/>
            </a:pP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5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0" y="0"/>
            <a:ext cx="9144000" cy="1500188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hangingPunct="1">
              <a:defRPr/>
            </a:pPr>
            <a:endParaRPr lang="en-US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2087137" y="240972"/>
            <a:ext cx="8439614" cy="1325563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en-US" altLang="en-US" sz="4200" b="1" dirty="0">
                <a:solidFill>
                  <a:srgbClr val="CC00FF"/>
                </a:solidFill>
                <a:cs typeface="Times New Roman" panose="02020603050405020304" pitchFamily="18" charset="0"/>
              </a:rPr>
              <a:t>Endotracheal Intubation</a:t>
            </a:r>
          </a:p>
        </p:txBody>
      </p:sp>
      <p:pic>
        <p:nvPicPr>
          <p:cNvPr id="65540" name="Picture 4" descr="mil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2997201"/>
            <a:ext cx="3167062" cy="3311525"/>
          </a:xfrm>
          <a:prstGeom prst="rect">
            <a:avLst/>
          </a:prstGeom>
          <a:noFill/>
          <a:ln>
            <a:noFill/>
          </a:ln>
          <a:effectLst>
            <a:outerShdw dist="125724" dir="2700000" algn="ctr" rotWithShape="0">
              <a:srgbClr val="0033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5" descr="macinto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99"/>
          <a:stretch>
            <a:fillRect/>
          </a:stretch>
        </p:blipFill>
        <p:spPr bwMode="auto">
          <a:xfrm>
            <a:off x="5664200" y="2924176"/>
            <a:ext cx="4584700" cy="3382963"/>
          </a:xfrm>
          <a:prstGeom prst="rect">
            <a:avLst/>
          </a:prstGeom>
          <a:noFill/>
          <a:ln>
            <a:noFill/>
          </a:ln>
          <a:effectLst>
            <a:outerShdw dist="125724" dir="2700000" algn="ctr" rotWithShape="0">
              <a:srgbClr val="0033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2495551" y="2205039"/>
            <a:ext cx="1800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800000"/>
                </a:solidFill>
                <a:latin typeface="Tahoma" panose="020B0604030504040204" pitchFamily="34" charset="0"/>
              </a:rPr>
              <a:t>Miller Blade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6672264" y="2276476"/>
            <a:ext cx="2447925" cy="396875"/>
          </a:xfrm>
          <a:prstGeom prst="rect">
            <a:avLst/>
          </a:prstGeom>
          <a:noFill/>
          <a:ln>
            <a:noFill/>
          </a:ln>
          <a:effectLst>
            <a:outerShdw dist="25400" dir="5400000" algn="ctr" rotWithShape="0">
              <a:srgbClr val="0033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rgbClr val="800000"/>
                </a:solidFill>
                <a:latin typeface="Tahoma" panose="020B0604030504040204" pitchFamily="34" charset="0"/>
              </a:rPr>
              <a:t>MacIntosh Blade</a:t>
            </a:r>
          </a:p>
        </p:txBody>
      </p:sp>
      <p:sp>
        <p:nvSpPr>
          <p:cNvPr id="65544" name="AutoShape 9"/>
          <p:cNvSpPr>
            <a:spLocks noChangeArrowheads="1"/>
          </p:cNvSpPr>
          <p:nvPr/>
        </p:nvSpPr>
        <p:spPr bwMode="auto">
          <a:xfrm rot="10800000">
            <a:off x="3216276" y="2636839"/>
            <a:ext cx="576263" cy="288925"/>
          </a:xfrm>
          <a:prstGeom prst="triangle">
            <a:avLst>
              <a:gd name="adj" fmla="val 50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  <p:sp>
        <p:nvSpPr>
          <p:cNvPr id="65545" name="AutoShape 10"/>
          <p:cNvSpPr>
            <a:spLocks noChangeArrowheads="1"/>
          </p:cNvSpPr>
          <p:nvPr/>
        </p:nvSpPr>
        <p:spPr bwMode="auto">
          <a:xfrm rot="10800000">
            <a:off x="7751763" y="2708276"/>
            <a:ext cx="576262" cy="288925"/>
          </a:xfrm>
          <a:prstGeom prst="triangle">
            <a:avLst>
              <a:gd name="adj" fmla="val 50000"/>
            </a:avLst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71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4" descr="111 (7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88862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77562" y="144890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dirty="0"/>
              <a:t>Airway Protocol </a:t>
            </a:r>
            <a:r>
              <a:rPr lang="en-US" sz="2800" dirty="0"/>
              <a:t>(1 of 3) </a:t>
            </a:r>
          </a:p>
        </p:txBody>
      </p:sp>
      <p:pic>
        <p:nvPicPr>
          <p:cNvPr id="2" name="Picture 1" descr="9781284060799_CH04_PPT Slide 1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34528"/>
            <a:ext cx="9144000" cy="5251623"/>
          </a:xfrm>
          <a:prstGeom prst="rect">
            <a:avLst/>
          </a:prstGeom>
          <a:ln w="28575" cmpd="sng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504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838200" y="144891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dirty="0"/>
              <a:t>Airway Protocol </a:t>
            </a:r>
            <a:r>
              <a:rPr lang="en-US" sz="2800" dirty="0"/>
              <a:t>(2 of 3) </a:t>
            </a:r>
          </a:p>
        </p:txBody>
      </p:sp>
      <p:pic>
        <p:nvPicPr>
          <p:cNvPr id="3" name="Picture 2" descr="9781284060799_CH04_PPT Slide 1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70454"/>
            <a:ext cx="9144000" cy="5177481"/>
          </a:xfrm>
          <a:prstGeom prst="rect">
            <a:avLst/>
          </a:prstGeom>
          <a:ln w="28575" cmpd="sng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69285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838200" y="33680"/>
            <a:ext cx="10515600" cy="1325563"/>
          </a:xfrm>
        </p:spPr>
        <p:txBody>
          <a:bodyPr/>
          <a:lstStyle/>
          <a:p>
            <a:pPr algn="ctr" eaLnBrk="1" hangingPunct="1"/>
            <a:r>
              <a:rPr lang="en-US" dirty="0"/>
              <a:t>Airway Protocol </a:t>
            </a:r>
            <a:r>
              <a:rPr lang="en-US" sz="2800" dirty="0"/>
              <a:t>(3 of 3) </a:t>
            </a:r>
          </a:p>
        </p:txBody>
      </p:sp>
      <p:pic>
        <p:nvPicPr>
          <p:cNvPr id="3" name="Picture 2" descr="9781284060799_CH04_PPT Slide 1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59243"/>
            <a:ext cx="9144000" cy="5263980"/>
          </a:xfrm>
          <a:prstGeom prst="rect">
            <a:avLst/>
          </a:prstGeom>
          <a:ln w="28575" cmpd="sng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1003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9271" y="579898"/>
            <a:ext cx="2495550" cy="625474"/>
          </a:xfrm>
          <a:solidFill>
            <a:srgbClr val="527DA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رسیدن به صحنه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829" y="1546032"/>
            <a:ext cx="9831673" cy="4803775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3200" dirty="0">
                <a:cs typeface="B Nazanin" panose="00000400000000000000" pitchFamily="2" charset="-78"/>
              </a:rPr>
              <a:t>همانطور که به صحنه می رسید، قبل از اینکه از ماشین خارج شوید: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چه چیزی می بینید</a:t>
            </a:r>
            <a:r>
              <a:rPr lang="fa-IR" sz="3200" dirty="0" smtClean="0">
                <a:cs typeface="B Nazanin" panose="00000400000000000000" pitchFamily="2" charset="-78"/>
              </a:rPr>
              <a:t>؟</a:t>
            </a:r>
            <a:r>
              <a:rPr lang="en-US" sz="3200" dirty="0" smtClean="0"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cs typeface="B Nazanin" panose="00000400000000000000" pitchFamily="2" charset="-78"/>
              </a:rPr>
              <a:t>می </a:t>
            </a:r>
            <a:r>
              <a:rPr lang="fa-IR" sz="3200" dirty="0">
                <a:cs typeface="B Nazanin" panose="00000400000000000000" pitchFamily="2" charset="-78"/>
              </a:rPr>
              <a:t>شنوید</a:t>
            </a:r>
            <a:r>
              <a:rPr lang="fa-IR" sz="3200" dirty="0" smtClean="0">
                <a:cs typeface="B Nazanin" panose="00000400000000000000" pitchFamily="2" charset="-78"/>
              </a:rPr>
              <a:t>؟</a:t>
            </a:r>
            <a:r>
              <a:rPr lang="en-US" sz="3200" dirty="0" smtClean="0"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cs typeface="B Nazanin" panose="00000400000000000000" pitchFamily="2" charset="-78"/>
              </a:rPr>
              <a:t>احساس </a:t>
            </a:r>
            <a:r>
              <a:rPr lang="fa-IR" sz="3200" dirty="0">
                <a:cs typeface="B Nazanin" panose="00000400000000000000" pitchFamily="2" charset="-78"/>
              </a:rPr>
              <a:t>می کنید</a:t>
            </a:r>
            <a:r>
              <a:rPr lang="fa-IR" sz="3200" dirty="0" smtClean="0">
                <a:cs typeface="B Nazanin" panose="00000400000000000000" pitchFamily="2" charset="-78"/>
              </a:rPr>
              <a:t>؟</a:t>
            </a:r>
            <a:r>
              <a:rPr lang="en-US" sz="3200" dirty="0" smtClean="0"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cs typeface="B Nazanin" panose="00000400000000000000" pitchFamily="2" charset="-78"/>
              </a:rPr>
              <a:t>بو </a:t>
            </a:r>
            <a:r>
              <a:rPr lang="fa-IR" sz="3200" dirty="0">
                <a:cs typeface="B Nazanin" panose="00000400000000000000" pitchFamily="2" charset="-78"/>
              </a:rPr>
              <a:t>می کنید</a:t>
            </a:r>
            <a:r>
              <a:rPr lang="fa-IR" sz="3200" dirty="0" smtClean="0">
                <a:cs typeface="B Nazanin" panose="00000400000000000000" pitchFamily="2" charset="-78"/>
              </a:rPr>
              <a:t>؟</a:t>
            </a:r>
            <a:r>
              <a:rPr lang="en-US" sz="3200" dirty="0" smtClean="0"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cs typeface="B Nazanin" panose="00000400000000000000" pitchFamily="2" charset="-78"/>
              </a:rPr>
              <a:t>و</a:t>
            </a:r>
            <a:r>
              <a:rPr lang="fa-IR" sz="3200" dirty="0">
                <a:cs typeface="B Nazanin" panose="00000400000000000000" pitchFamily="2" charset="-78"/>
              </a:rPr>
              <a:t>...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آیا خطری وجود دارد؟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چه اتفاقی رخ داده؟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چند نفر درگیر هستند؟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آیا </a:t>
            </a:r>
            <a:r>
              <a:rPr lang="en-US" sz="3200" dirty="0">
                <a:cs typeface="B Nazanin" panose="00000400000000000000" pitchFamily="2" charset="-78"/>
              </a:rPr>
              <a:t> </a:t>
            </a:r>
            <a:r>
              <a:rPr lang="fa-IR" sz="3200" dirty="0">
                <a:cs typeface="B Nazanin" panose="00000400000000000000" pitchFamily="2" charset="-78"/>
              </a:rPr>
              <a:t>وسائل مورد نیاز در دسترس هستند؟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چه منابع يا امكانات اضافی ممکن است لازم شود؟</a:t>
            </a:r>
          </a:p>
          <a:p>
            <a:pPr algn="r" rtl="1"/>
            <a:endParaRPr lang="en-US" sz="32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082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0" y="1143001"/>
            <a:ext cx="1219200" cy="709613"/>
          </a:xfrm>
          <a:solidFill>
            <a:srgbClr val="B5211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B Titr" panose="00000700000000000000" pitchFamily="2" charset="-78"/>
              </a:rPr>
              <a:t>خلاصه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ea typeface="ＭＳ Ｐゴシック" pitchFamily="34" charset="-128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546" y="2005012"/>
            <a:ext cx="9833404" cy="435133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ارزیابی راه هوایی با </a:t>
            </a:r>
            <a:r>
              <a:rPr lang="fa-IR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نگاه کردن،گوش دادن و لمس </a:t>
            </a:r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می باشد.</a:t>
            </a:r>
            <a:endParaRPr lang="en-US" sz="3700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حفظ سر و گردن </a:t>
            </a:r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در تمام مدت ارزیابی و مداخلات ضروری می باشد.</a:t>
            </a:r>
            <a:endParaRPr lang="en-US" sz="3700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همیشه اول از مانورها و </a:t>
            </a:r>
            <a:r>
              <a:rPr lang="fa-IR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تکنیک های ساده </a:t>
            </a:r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استفاده کنید.</a:t>
            </a:r>
            <a:endParaRPr lang="en-US" sz="3700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از تکنیک های پیچیده فقط درصورت نیاز استفاده کنید.</a:t>
            </a:r>
            <a:endParaRPr lang="en-US" sz="3700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  <a:p>
            <a:pPr algn="r" rtl="1"/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هدف از مدیریت راه هوایی حفظ یک راه هوایی باز است.</a:t>
            </a:r>
            <a:endParaRPr lang="fa-IR" dirty="0">
              <a:cs typeface="B Nazanin" panose="00000400000000000000" pitchFamily="2" charset="-78"/>
            </a:endParaRPr>
          </a:p>
          <a:p>
            <a:pPr algn="r" rtl="1"/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مدیریت مستلزم </a:t>
            </a:r>
            <a:r>
              <a:rPr lang="fa-IR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پیش بینی مشکلات </a:t>
            </a:r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و </a:t>
            </a:r>
            <a:r>
              <a:rPr lang="fa-IR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برنامه ریزی </a:t>
            </a:r>
            <a:r>
              <a:rPr lang="fa-IR" sz="3700" dirty="0">
                <a:latin typeface="Times New Roman" pitchFamily="18" charset="0"/>
                <a:ea typeface="ＭＳ Ｐゴシック" pitchFamily="34" charset="-128"/>
                <a:cs typeface="B Nazanin" panose="00000400000000000000" pitchFamily="2" charset="-78"/>
              </a:rPr>
              <a:t>برای روش های جایگزین است.</a:t>
            </a:r>
            <a:endParaRPr lang="en-US" sz="3700" dirty="0">
              <a:latin typeface="Times New Roman" pitchFamily="18" charset="0"/>
              <a:ea typeface="ＭＳ Ｐゴシック" pitchFamily="34" charset="-12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1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3113903" y="1066800"/>
            <a:ext cx="5496697" cy="3276600"/>
          </a:xfrm>
        </p:spPr>
        <p:txBody>
          <a:bodyPr>
            <a:normAutofit/>
          </a:bodyPr>
          <a:lstStyle/>
          <a:p>
            <a:pPr algn="ctr"/>
            <a:r>
              <a:rPr lang="fa-IR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تنفس - تهویه</a:t>
            </a:r>
            <a:br>
              <a:rPr lang="fa-IR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fa-IR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اکسیژن رسانی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68B719-7248-E149-97F4-8F233FFDB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12" y="5003832"/>
            <a:ext cx="1820388" cy="16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1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01" y="560843"/>
            <a:ext cx="2133599" cy="776290"/>
          </a:xfrm>
          <a:solidFill>
            <a:srgbClr val="FA9093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dirty="0">
                <a:solidFill>
                  <a:schemeClr val="bg2">
                    <a:lumMod val="10000"/>
                  </a:schemeClr>
                </a:solidFill>
                <a:cs typeface="B Titr" panose="00000700000000000000" pitchFamily="2" charset="-78"/>
              </a:rPr>
              <a:t>آناتومی</a:t>
            </a:r>
            <a:endParaRPr lang="en-US" dirty="0">
              <a:solidFill>
                <a:schemeClr val="bg2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82</a:t>
            </a:fld>
            <a:endParaRPr lang="en-US"/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04910"/>
            <a:ext cx="3505200" cy="39454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5445211" y="2526046"/>
            <a:ext cx="5101550" cy="39624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800" b="1" dirty="0">
                <a:solidFill>
                  <a:prstClr val="black"/>
                </a:solidFill>
                <a:cs typeface="B Nazanin" panose="00000400000000000000" pitchFamily="2" charset="-78"/>
              </a:rPr>
              <a:t>12 جفت دنده</a:t>
            </a:r>
          </a:p>
          <a:p>
            <a:pPr algn="r" rtl="1"/>
            <a:r>
              <a:rPr lang="fa-IR" sz="2800" b="1" dirty="0">
                <a:solidFill>
                  <a:prstClr val="black"/>
                </a:solidFill>
                <a:cs typeface="B Nazanin" panose="00000400000000000000" pitchFamily="2" charset="-78"/>
              </a:rPr>
              <a:t>10 جفت متصل به جناغ سینه و ستون فقرات</a:t>
            </a:r>
          </a:p>
          <a:p>
            <a:pPr algn="r" rtl="1"/>
            <a:r>
              <a:rPr lang="fa-IR" sz="2800" b="1" dirty="0">
                <a:solidFill>
                  <a:prstClr val="black"/>
                </a:solidFill>
                <a:cs typeface="B Nazanin" panose="00000400000000000000" pitchFamily="2" charset="-78"/>
              </a:rPr>
              <a:t>2 جفت دنده شناور که تنها به عقب وصل هستند</a:t>
            </a:r>
          </a:p>
          <a:p>
            <a:pPr algn="r" rtl="1"/>
            <a:r>
              <a:rPr lang="fa-IR" sz="2800" b="1" dirty="0">
                <a:solidFill>
                  <a:prstClr val="black"/>
                </a:solidFill>
                <a:cs typeface="B Nazanin" panose="00000400000000000000" pitchFamily="2" charset="-78"/>
              </a:rPr>
              <a:t>اعصاب، شریان ها و </a:t>
            </a:r>
            <a:r>
              <a:rPr lang="fa-IR" sz="2800" b="1" dirty="0" err="1">
                <a:solidFill>
                  <a:prstClr val="black"/>
                </a:solidFill>
                <a:cs typeface="B Nazanin" panose="00000400000000000000" pitchFamily="2" charset="-78"/>
              </a:rPr>
              <a:t>وریدهای</a:t>
            </a:r>
            <a:r>
              <a:rPr lang="fa-IR" sz="2800" b="1" dirty="0">
                <a:solidFill>
                  <a:prstClr val="black"/>
                </a:solidFill>
                <a:cs typeface="B Nazanin" panose="00000400000000000000" pitchFamily="2" charset="-78"/>
              </a:rPr>
              <a:t> بین دنده ای در امتداد مرز پایین تر از هر دنده قرار گرفته </a:t>
            </a:r>
            <a:r>
              <a:rPr lang="fa-IR" sz="2800" b="1" dirty="0" err="1">
                <a:solidFill>
                  <a:prstClr val="black"/>
                </a:solidFill>
                <a:cs typeface="B Nazanin" panose="00000400000000000000" pitchFamily="2" charset="-78"/>
              </a:rPr>
              <a:t>اند</a:t>
            </a:r>
            <a:r>
              <a:rPr lang="fa-IR" sz="2800" b="1" dirty="0">
                <a:solidFill>
                  <a:prstClr val="black"/>
                </a:solidFill>
                <a:cs typeface="B Nazanin" panose="00000400000000000000" pitchFamily="2" charset="-78"/>
              </a:rPr>
              <a:t>.</a:t>
            </a:r>
          </a:p>
          <a:p>
            <a:endParaRPr lang="en-US" sz="28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9144000" y="1825112"/>
            <a:ext cx="1524000" cy="42591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latin typeface="Times New Roman" pitchFamily="18" charset="0"/>
                <a:cs typeface="B Titr" panose="00000700000000000000" pitchFamily="2" charset="-78"/>
              </a:rPr>
              <a:t>دنده ها</a:t>
            </a:r>
            <a:endParaRPr lang="en-US" dirty="0"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525000" y="6081326"/>
            <a:ext cx="1143000" cy="42591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latin typeface="Times New Roman" pitchFamily="18" charset="0"/>
                <a:cs typeface="B Titr" panose="00000700000000000000" pitchFamily="2" charset="-78"/>
              </a:rPr>
              <a:t>ریه ها</a:t>
            </a:r>
            <a:endParaRPr lang="en-US" dirty="0">
              <a:latin typeface="Times New Roman" pitchFamily="18" charset="0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77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534402" y="1172956"/>
            <a:ext cx="2133599" cy="776290"/>
          </a:xfrm>
          <a:solidFill>
            <a:srgbClr val="FA9093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fa-IR" dirty="0">
                <a:solidFill>
                  <a:schemeClr val="bg2">
                    <a:lumMod val="10000"/>
                  </a:schemeClr>
                </a:solidFill>
                <a:cs typeface="B Titr" panose="00000700000000000000" pitchFamily="2" charset="-78"/>
              </a:rPr>
              <a:t>آناتومی</a:t>
            </a:r>
            <a:endParaRPr lang="en-US" dirty="0">
              <a:solidFill>
                <a:schemeClr val="bg2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13" name="Content Placeholder 4" descr="Copy of image0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438400"/>
            <a:ext cx="3657600" cy="390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ontent Placeholder 3"/>
          <p:cNvSpPr txBox="1">
            <a:spLocks/>
          </p:cNvSpPr>
          <p:nvPr/>
        </p:nvSpPr>
        <p:spPr>
          <a:xfrm>
            <a:off x="8077200" y="3810000"/>
            <a:ext cx="2275712" cy="194612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3200" b="1" dirty="0">
                <a:cs typeface="B Nazanin" pitchFamily="2" charset="-78"/>
              </a:rPr>
              <a:t>نای</a:t>
            </a:r>
          </a:p>
          <a:p>
            <a:pPr algn="r" rtl="1"/>
            <a:r>
              <a:rPr lang="fa-IR" sz="3200" b="1" dirty="0">
                <a:cs typeface="B Nazanin" pitchFamily="2" charset="-78"/>
              </a:rPr>
              <a:t>مری</a:t>
            </a:r>
          </a:p>
          <a:p>
            <a:pPr algn="r" rtl="1"/>
            <a:r>
              <a:rPr lang="fa-IR" sz="3200" b="1" dirty="0">
                <a:cs typeface="B Nazanin" pitchFamily="2" charset="-78"/>
              </a:rPr>
              <a:t>برونش اصلی</a:t>
            </a:r>
          </a:p>
          <a:p>
            <a:pPr algn="r" rtl="1">
              <a:buFont typeface="Arial" panose="020B0604020202020204" pitchFamily="34" charset="0"/>
              <a:buNone/>
            </a:pPr>
            <a:endParaRPr lang="fa-I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itchFamily="2" charset="-78"/>
            </a:endParaRPr>
          </a:p>
          <a:p>
            <a:endParaRPr lang="fa-IR" sz="3200" b="1" dirty="0">
              <a:cs typeface="B Nazanin" panose="00000400000000000000" pitchFamily="2" charset="-78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029700" y="3008619"/>
            <a:ext cx="1143000" cy="42591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 err="1">
                <a:latin typeface="Times New Roman" pitchFamily="18" charset="0"/>
                <a:cs typeface="B Titr" panose="00000700000000000000" pitchFamily="2" charset="-78"/>
              </a:rPr>
              <a:t>مدیاستن</a:t>
            </a:r>
            <a:endParaRPr lang="en-US" dirty="0"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783955" y="2012490"/>
            <a:ext cx="838200" cy="42591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latin typeface="Times New Roman" pitchFamily="18" charset="0"/>
                <a:cs typeface="B Titr" panose="00000700000000000000" pitchFamily="2" charset="-78"/>
              </a:rPr>
              <a:t>قلب</a:t>
            </a:r>
            <a:endParaRPr lang="en-US" dirty="0">
              <a:latin typeface="Times New Roman" pitchFamily="18" charset="0"/>
              <a:cs typeface="B Titr" panose="00000700000000000000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11856" y="2656396"/>
            <a:ext cx="2784806" cy="31085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itchFamily="2" charset="-78"/>
              </a:rPr>
              <a:t>شریان های اصلی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 err="1">
                <a:cs typeface="B Nazanin" pitchFamily="2" charset="-78"/>
              </a:rPr>
              <a:t>آئورت</a:t>
            </a:r>
            <a:r>
              <a:rPr lang="fa-IR" sz="2800" b="1" dirty="0">
                <a:cs typeface="B Nazanin" pitchFamily="2" charset="-78"/>
              </a:rPr>
              <a:t> و شاخه ها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itchFamily="2" charset="-78"/>
              </a:rPr>
              <a:t>شریانهای ریوی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itchFamily="2" charset="-78"/>
              </a:rPr>
              <a:t>رگها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itchFamily="2" charset="-78"/>
              </a:rPr>
              <a:t>ورید </a:t>
            </a:r>
            <a:r>
              <a:rPr lang="fa-IR" sz="2800" b="1" dirty="0" err="1">
                <a:cs typeface="B Nazanin" pitchFamily="2" charset="-78"/>
              </a:rPr>
              <a:t>اجوف</a:t>
            </a:r>
            <a:r>
              <a:rPr lang="fa-IR" sz="2800" b="1" dirty="0">
                <a:cs typeface="B Nazanin" pitchFamily="2" charset="-78"/>
              </a:rPr>
              <a:t> فوقانی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 err="1">
                <a:cs typeface="B Nazanin" pitchFamily="2" charset="-78"/>
              </a:rPr>
              <a:t>وریدهای</a:t>
            </a:r>
            <a:r>
              <a:rPr lang="fa-IR" sz="2800" b="1" dirty="0">
                <a:cs typeface="B Nazanin" pitchFamily="2" charset="-78"/>
              </a:rPr>
              <a:t> ریوی</a:t>
            </a:r>
          </a:p>
        </p:txBody>
      </p:sp>
    </p:spTree>
    <p:extLst>
      <p:ext uri="{BB962C8B-B14F-4D97-AF65-F5344CB8AC3E}">
        <p14:creationId xmlns:p14="http://schemas.microsoft.com/office/powerpoint/2010/main" val="386872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987618" y="1083902"/>
            <a:ext cx="2675467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fa-IR" sz="3600" dirty="0">
                <a:cs typeface="B Titr" panose="00000700000000000000" pitchFamily="2" charset="-78"/>
              </a:rPr>
              <a:t>اکسیژن رسانی</a:t>
            </a:r>
          </a:p>
        </p:txBody>
      </p:sp>
      <p:pic>
        <p:nvPicPr>
          <p:cNvPr id="12" name="Content Placeholder 4" descr="Untitled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3487" y="1443682"/>
            <a:ext cx="4191000" cy="41980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ontent Placeholder 3"/>
          <p:cNvSpPr txBox="1">
            <a:spLocks/>
          </p:cNvSpPr>
          <p:nvPr/>
        </p:nvSpPr>
        <p:spPr>
          <a:xfrm>
            <a:off x="5696465" y="2362200"/>
            <a:ext cx="4966620" cy="415591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اکسیژن در سراسر غشاء </a:t>
            </a:r>
            <a:r>
              <a:rPr lang="fa-IR" sz="3200" b="1" dirty="0" err="1">
                <a:cs typeface="B Nazanin" panose="00000400000000000000" pitchFamily="2" charset="-78"/>
              </a:rPr>
              <a:t>آلوئولی</a:t>
            </a:r>
            <a:r>
              <a:rPr lang="fa-IR" sz="3200" b="1" dirty="0">
                <a:cs typeface="B Nazanin" panose="00000400000000000000" pitchFamily="2" charset="-78"/>
              </a:rPr>
              <a:t> </a:t>
            </a:r>
            <a:r>
              <a:rPr lang="fa-IR" sz="3200" b="1" dirty="0" err="1">
                <a:cs typeface="B Nazanin" panose="00000400000000000000" pitchFamily="2" charset="-78"/>
              </a:rPr>
              <a:t>مویرگها</a:t>
            </a:r>
            <a:r>
              <a:rPr lang="fa-IR" sz="3200" b="1" dirty="0">
                <a:cs typeface="B Nazanin" panose="00000400000000000000" pitchFamily="2" charset="-78"/>
              </a:rPr>
              <a:t> حمل می شود و با اتصال به  هموگلوبین سلول های قرمز خون به سراسر بدن منتقل می شود.</a:t>
            </a:r>
          </a:p>
          <a:p>
            <a:pPr algn="r" rtl="1"/>
            <a:r>
              <a:rPr lang="en-US" sz="3200" b="1" dirty="0">
                <a:cs typeface="B Nazanin" panose="00000400000000000000" pitchFamily="2" charset="-78"/>
              </a:rPr>
              <a:t>CO2</a:t>
            </a:r>
            <a:r>
              <a:rPr lang="fa-IR" sz="3200" b="1" dirty="0">
                <a:cs typeface="B Nazanin" panose="00000400000000000000" pitchFamily="2" charset="-78"/>
              </a:rPr>
              <a:t> نیز از پلاسمای خون به سمت آلوئول های حرکت می کند.</a:t>
            </a:r>
          </a:p>
          <a:p>
            <a:endParaRPr lang="fa-IR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556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281084" y="1646205"/>
            <a:ext cx="8382000" cy="4624849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تنفس حرکت هوا به درون ریه ها و آلوئول هاست.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عملکرد تنفس توسط مرکز تنفسی در مغز کنترل می شود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گیرنده شیمیایی واقع در آئورت و شریان کاروتید مرکز تنفسی را تحریک می کنند.</a:t>
            </a:r>
          </a:p>
          <a:p>
            <a:pPr marL="0" indent="0" algn="r" rtl="1">
              <a:buNone/>
            </a:pPr>
            <a:endParaRPr lang="fa-IR" sz="3200" b="1" dirty="0">
              <a:cs typeface="B Nazanin" panose="00000400000000000000" pitchFamily="2" charset="-78"/>
            </a:endParaRP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سرعت و عمق از تهویه برای حفظ حداقل مقدار نرمال </a:t>
            </a:r>
            <a:r>
              <a:rPr lang="en-US" sz="3200" b="1" dirty="0">
                <a:cs typeface="B Nazanin" panose="00000400000000000000" pitchFamily="2" charset="-78"/>
              </a:rPr>
              <a:t>Paco2</a:t>
            </a:r>
            <a:r>
              <a:rPr lang="fa-IR" sz="3200" b="1" dirty="0">
                <a:cs typeface="B Nazanin" panose="00000400000000000000" pitchFamily="2" charset="-78"/>
              </a:rPr>
              <a:t> به طور پیوسته تنظیم می شود.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بیماران مبتلا به </a:t>
            </a:r>
            <a:r>
              <a:rPr lang="en-US" sz="3200" b="1" dirty="0">
                <a:cs typeface="B Nazanin" panose="00000400000000000000" pitchFamily="2" charset="-78"/>
              </a:rPr>
              <a:t>COPD</a:t>
            </a:r>
            <a:r>
              <a:rPr lang="fa-IR" sz="3200" b="1" dirty="0">
                <a:cs typeface="B Nazanin" panose="00000400000000000000" pitchFamily="2" charset="-78"/>
              </a:rPr>
              <a:t> نسبت به سطح </a:t>
            </a:r>
            <a:r>
              <a:rPr lang="en-US" sz="3200" b="1" dirty="0">
                <a:cs typeface="B Nazanin" panose="00000400000000000000" pitchFamily="2" charset="-78"/>
              </a:rPr>
              <a:t>CO2</a:t>
            </a:r>
            <a:r>
              <a:rPr lang="fa-IR" sz="3200" b="1" dirty="0">
                <a:cs typeface="B Nazanin" panose="00000400000000000000" pitchFamily="2" charset="-78"/>
              </a:rPr>
              <a:t> غیرحساس می شوند و بیماربه سمت هیپوکسی می رود.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273746" y="651415"/>
            <a:ext cx="1290484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تنفس</a:t>
            </a:r>
          </a:p>
        </p:txBody>
      </p:sp>
    </p:spTree>
    <p:extLst>
      <p:ext uri="{BB962C8B-B14F-4D97-AF65-F5344CB8AC3E}">
        <p14:creationId xmlns:p14="http://schemas.microsoft.com/office/powerpoint/2010/main" val="231611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988541" y="1975021"/>
            <a:ext cx="9625116" cy="3886200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تنفس طبیعی هیچ گاه توجه شما را به خود جلب نمی کند.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اگر تنفس بیمار توجه شما را به خود جلب کند مشکلی وجود دارد مگر اینکه خلاف آن ثابت شود.</a:t>
            </a:r>
          </a:p>
          <a:p>
            <a:pPr marL="0" indent="0" algn="r" rtl="1">
              <a:buNone/>
            </a:pPr>
            <a:r>
              <a:rPr lang="fa-IR" sz="3200" b="1" dirty="0">
                <a:cs typeface="B Nazanin" panose="00000400000000000000" pitchFamily="2" charset="-78"/>
              </a:rPr>
              <a:t>مثلا: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200" b="1" dirty="0">
                <a:cs typeface="B Nazanin" panose="00000400000000000000" pitchFamily="2" charset="-78"/>
              </a:rPr>
              <a:t>شما تنفس بیمار را در اتاق می شنوید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200" b="1" dirty="0">
                <a:cs typeface="B Nazanin" panose="00000400000000000000" pitchFamily="2" charset="-78"/>
              </a:rPr>
              <a:t>عدم توانایی در صحبت و جملات کامل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200" b="1" dirty="0">
                <a:cs typeface="B Nazanin" panose="00000400000000000000" pitchFamily="2" charset="-78"/>
              </a:rPr>
              <a:t>پوزیشن بیمار(حالت سه پایه)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637373" y="679623"/>
            <a:ext cx="1976284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بررسی تنفس</a:t>
            </a:r>
          </a:p>
        </p:txBody>
      </p:sp>
    </p:spTree>
    <p:extLst>
      <p:ext uri="{BB962C8B-B14F-4D97-AF65-F5344CB8AC3E}">
        <p14:creationId xmlns:p14="http://schemas.microsoft.com/office/powerpoint/2010/main" val="241364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422823" y="2769109"/>
            <a:ext cx="7240262" cy="2971800"/>
          </a:xfrm>
        </p:spPr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arenR"/>
            </a:pPr>
            <a:r>
              <a:rPr lang="fa-IR" sz="4800" dirty="0">
                <a:cs typeface="B Nazanin" panose="00000400000000000000" pitchFamily="2" charset="-78"/>
              </a:rPr>
              <a:t>نگاه کردن (مشاهده)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sz="4800" dirty="0">
                <a:cs typeface="B Nazanin" panose="00000400000000000000" pitchFamily="2" charset="-78"/>
              </a:rPr>
              <a:t>گوش دادن (معاینه)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sz="4800" dirty="0">
                <a:cs typeface="B Nazanin" panose="00000400000000000000" pitchFamily="2" charset="-78"/>
              </a:rPr>
              <a:t>احساس (لمس)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86800" y="1371601"/>
            <a:ext cx="1976284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بررسی تنفس</a:t>
            </a:r>
          </a:p>
        </p:txBody>
      </p:sp>
    </p:spTree>
    <p:extLst>
      <p:ext uri="{BB962C8B-B14F-4D97-AF65-F5344CB8AC3E}">
        <p14:creationId xmlns:p14="http://schemas.microsoft.com/office/powerpoint/2010/main" val="340895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904617" y="2895600"/>
            <a:ext cx="3818467" cy="3657600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کوفتگی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هماتوم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پارگی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زخم مکنده قفسه سینه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حرکت متناقض قفسه سینه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691716" y="1081550"/>
            <a:ext cx="1976284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بررسی تنفس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674510" y="2110248"/>
            <a:ext cx="1976284" cy="53340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cs typeface="B Titr" panose="00000700000000000000" pitchFamily="2" charset="-78"/>
              </a:rPr>
              <a:t>نگاه کردن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600" y="2910348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تلاش تنفسی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پوزیشن بیمار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استفاده از عضلات فرعی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b="1" dirty="0">
                <a:cs typeface="B Nazanin" panose="00000400000000000000" pitchFamily="2" charset="-78"/>
              </a:rPr>
              <a:t>حرکت پره های بینی</a:t>
            </a:r>
          </a:p>
        </p:txBody>
      </p:sp>
    </p:spTree>
    <p:extLst>
      <p:ext uri="{BB962C8B-B14F-4D97-AF65-F5344CB8AC3E}">
        <p14:creationId xmlns:p14="http://schemas.microsoft.com/office/powerpoint/2010/main" val="35155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67265" y="2749810"/>
            <a:ext cx="10000735" cy="3332816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وجود صداهای تنفسی غیرطبیعی(ویزینگ،رال،رونکای و...)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برابری سمت راست و چپ قفسه سینه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کاهش صدا در یک طرف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عدم وجود صداهای تنفسی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کریپتوس</a:t>
            </a:r>
          </a:p>
          <a:p>
            <a:pPr algn="r" rtl="1">
              <a:buNone/>
            </a:pPr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***</a:t>
            </a:r>
            <a:r>
              <a:rPr lang="fa-IR" b="1" dirty="0">
                <a:cs typeface="B Nazanin" panose="00000400000000000000" pitchFamily="2" charset="-78"/>
              </a:rPr>
              <a:t>انتقال بیمار، برای شناسایی صداهای تنفسی غیرطبیعی نباید به تعویق افتد.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691716" y="1081550"/>
            <a:ext cx="1976284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بررسی تنفس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772400" y="1981200"/>
            <a:ext cx="2878394" cy="53340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cs typeface="B Titr" panose="00000700000000000000" pitchFamily="2" charset="-78"/>
              </a:rPr>
              <a:t>گوش دادن (معاینه)</a:t>
            </a:r>
          </a:p>
        </p:txBody>
      </p:sp>
    </p:spTree>
    <p:extLst>
      <p:ext uri="{BB962C8B-B14F-4D97-AF65-F5344CB8AC3E}">
        <p14:creationId xmlns:p14="http://schemas.microsoft.com/office/powerpoint/2010/main" val="386230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0" y="636495"/>
            <a:ext cx="2343150" cy="777873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bg1"/>
                </a:solidFill>
                <a:cs typeface="B Titr" panose="00000700000000000000" pitchFamily="2" charset="-78"/>
              </a:rPr>
              <a:t>مکانیسم آسیب</a:t>
            </a:r>
            <a:endParaRPr lang="en-US" sz="32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195" y="1750459"/>
            <a:ext cx="3398454" cy="33658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8471" y="2009078"/>
            <a:ext cx="4970929" cy="35052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انرژی از بین نمی رود، تنها می تواند منتقل شود یا از شکلی به شکل دیگر تبدیل شود.</a:t>
            </a:r>
          </a:p>
          <a:p>
            <a:pPr marL="0" indent="0" algn="r" rtl="1">
              <a:buNone/>
            </a:pPr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نتایج انتقال انرژی به بافت انسان:</a:t>
            </a:r>
          </a:p>
          <a:p>
            <a:pPr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فشار</a:t>
            </a:r>
          </a:p>
          <a:p>
            <a:pPr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پاره شدن</a:t>
            </a:r>
          </a:p>
          <a:p>
            <a:pPr algn="r" rtl="1"/>
            <a:r>
              <a:rPr lang="fa-IR" b="1" dirty="0">
                <a:solidFill>
                  <a:prstClr val="black"/>
                </a:solidFill>
                <a:cs typeface="B Nazanin" panose="00000400000000000000" pitchFamily="2" charset="-78"/>
              </a:rPr>
              <a:t>بریدن و شکاف دادن</a:t>
            </a:r>
          </a:p>
          <a:p>
            <a:pPr lvl="0" algn="r" rtl="1"/>
            <a:endParaRPr lang="en-US" b="1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5707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911714" y="3019168"/>
            <a:ext cx="7704667" cy="3332816"/>
          </a:xfrm>
        </p:spPr>
        <p:txBody>
          <a:bodyPr>
            <a:noAutofit/>
          </a:bodyPr>
          <a:lstStyle/>
          <a:p>
            <a:pPr algn="r" rtl="1"/>
            <a:r>
              <a:rPr lang="fa-IR" sz="3600" dirty="0" err="1">
                <a:cs typeface="B Nazanin" panose="00000400000000000000" pitchFamily="2" charset="-78"/>
              </a:rPr>
              <a:t>کریپتوس</a:t>
            </a:r>
            <a:r>
              <a:rPr lang="fa-IR" sz="3600" dirty="0">
                <a:cs typeface="B Nazanin" panose="00000400000000000000" pitchFamily="2" charset="-78"/>
              </a:rPr>
              <a:t> استخوانی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آمفیزم زیر جلدی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حرکت غیرطبیعی قفسه سینه</a:t>
            </a:r>
          </a:p>
          <a:p>
            <a:pPr algn="r" rtl="1"/>
            <a:r>
              <a:rPr lang="fa-IR" sz="3600" dirty="0">
                <a:cs typeface="B Nazanin" panose="00000400000000000000" pitchFamily="2" charset="-78"/>
              </a:rPr>
              <a:t>حساسیت به لمس استخوان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610600" y="1237638"/>
            <a:ext cx="1976284" cy="76199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بررسی تنفس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966587" y="2142818"/>
            <a:ext cx="2649794" cy="533400"/>
          </a:xfrm>
          <a:prstGeom prst="rect">
            <a:avLst/>
          </a:prstGeom>
          <a:solidFill>
            <a:srgbClr val="EAF67A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>
                <a:cs typeface="B Titr" panose="00000700000000000000" pitchFamily="2" charset="-78"/>
              </a:rPr>
              <a:t>احساس(لمس)</a:t>
            </a:r>
          </a:p>
        </p:txBody>
      </p:sp>
    </p:spTree>
    <p:extLst>
      <p:ext uri="{BB962C8B-B14F-4D97-AF65-F5344CB8AC3E}">
        <p14:creationId xmlns:p14="http://schemas.microsoft.com/office/powerpoint/2010/main" val="401005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75854" y="477794"/>
            <a:ext cx="4168877" cy="762000"/>
          </a:xfrm>
          <a:solidFill>
            <a:srgbClr val="FA9093"/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آسیب های شایع سیستم تنفسی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010931" y="1641389"/>
            <a:ext cx="3733800" cy="41910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پنوموتوراکس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ساده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فشاری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باز</a:t>
            </a:r>
          </a:p>
          <a:p>
            <a:pPr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هموتوراکس</a:t>
            </a:r>
          </a:p>
          <a:p>
            <a:pPr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شکستگی دنده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ساده</a:t>
            </a:r>
          </a:p>
          <a:p>
            <a:pPr algn="r" rtl="1"/>
            <a:r>
              <a:rPr lang="fa-IR" sz="3200" dirty="0">
                <a:cs typeface="B Nazanin" panose="00000400000000000000" pitchFamily="2" charset="-78"/>
              </a:rPr>
              <a:t>قفسه سینه شناور</a:t>
            </a:r>
          </a:p>
        </p:txBody>
      </p:sp>
    </p:spTree>
    <p:extLst>
      <p:ext uri="{BB962C8B-B14F-4D97-AF65-F5344CB8AC3E}">
        <p14:creationId xmlns:p14="http://schemas.microsoft.com/office/powerpoint/2010/main" val="64715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21134" y="599302"/>
            <a:ext cx="2446867" cy="6858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3600" dirty="0">
                <a:cs typeface="B Titr" panose="00000700000000000000" pitchFamily="2" charset="-78"/>
              </a:rPr>
              <a:t>پنوموتوراکس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41406" y="1892643"/>
            <a:ext cx="9926596" cy="4094816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پنوموتوراکس ساده ممکن است با تجمع هوا به سمت پنوموتورکس فشارنده پیشرفت کند.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پنوموتوراکس فشارنده تهدید کننده زندگی است.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ممکن است رفع فشار با سوزن(</a:t>
            </a:r>
            <a:r>
              <a:rPr lang="en-US" sz="3200" b="1" dirty="0">
                <a:ea typeface="ＭＳ Ｐゴシック" pitchFamily="34" charset="-128"/>
                <a:cs typeface="B Nazanin" panose="00000400000000000000" pitchFamily="2" charset="-78"/>
              </a:rPr>
              <a:t>Needle decompression</a:t>
            </a:r>
            <a:r>
              <a:rPr lang="fa-IR" sz="3200" b="1" dirty="0">
                <a:ea typeface="ＭＳ Ｐゴシック" pitchFamily="34" charset="-128"/>
                <a:cs typeface="B Nazanin" panose="00000400000000000000" pitchFamily="2" charset="-78"/>
              </a:rPr>
              <a:t>) نیاز باشد.</a:t>
            </a:r>
          </a:p>
          <a:p>
            <a:pPr algn="r" rtl="1"/>
            <a:r>
              <a:rPr lang="fa-IR" sz="3200" b="1" dirty="0">
                <a:ea typeface="ＭＳ Ｐゴシック" pitchFamily="34" charset="-128"/>
                <a:cs typeface="B Nazanin" panose="00000400000000000000" pitchFamily="2" charset="-78"/>
              </a:rPr>
              <a:t>گاهی اوقات پنوموتوراکس با هموتوراکس در ارتباط است.</a:t>
            </a:r>
            <a:endParaRPr lang="fa-IR" sz="32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89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81800" y="1143001"/>
            <a:ext cx="3806952" cy="9143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fa-IR" sz="2800" b="1" dirty="0">
                <a:cs typeface="B Mitra" panose="00000400000000000000" pitchFamily="2" charset="-78"/>
              </a:rPr>
              <a:t>رفع فشار با سوزن یا </a:t>
            </a:r>
            <a:r>
              <a:rPr lang="en-US" sz="2800" b="1" dirty="0">
                <a:cs typeface="B Mitra" panose="00000400000000000000" pitchFamily="2" charset="-78"/>
              </a:rPr>
              <a:t/>
            </a:r>
            <a:br>
              <a:rPr lang="en-US" sz="2800" b="1" dirty="0">
                <a:cs typeface="B Mitra" panose="00000400000000000000" pitchFamily="2" charset="-78"/>
              </a:rPr>
            </a:br>
            <a:r>
              <a:rPr lang="en-US" sz="2800" b="1" dirty="0">
                <a:cs typeface="B Mitra" panose="00000400000000000000" pitchFamily="2" charset="-78"/>
              </a:rPr>
              <a:t>Needle Decompression</a:t>
            </a:r>
            <a:endParaRPr lang="fa-IR" sz="2800" b="1" dirty="0">
              <a:cs typeface="B Mitra" panose="00000400000000000000" pitchFamily="2" charset="-78"/>
            </a:endParaRPr>
          </a:p>
        </p:txBody>
      </p:sp>
      <p:pic>
        <p:nvPicPr>
          <p:cNvPr id="7" name="Picture 2" descr="C:\Users\63IV6VHS\Downloads\Telegram Desktop\Copy of screen-shot-2016-03-17-at-10-37-36-am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98605" y="1334530"/>
            <a:ext cx="4210429" cy="3938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5635752" y="2508422"/>
            <a:ext cx="4953000" cy="33528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3200" b="1" dirty="0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برای از بین بردن پنوموتوراکس فشارنده استفاده می شود.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sz="3200" b="1" dirty="0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فضای بین دنده ای دوم، خط </a:t>
            </a:r>
            <a:r>
              <a:rPr lang="fa-IR" sz="3200" b="1" dirty="0" err="1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میدکلاویکولار</a:t>
            </a:r>
            <a:r>
              <a:rPr lang="fa-IR" sz="3200" b="1" dirty="0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، بالای دنده</a:t>
            </a:r>
          </a:p>
          <a:p>
            <a:pPr marL="514350" indent="-514350" algn="r" rtl="1">
              <a:buFont typeface="+mj-lt"/>
              <a:buAutoNum type="arabicParenR"/>
            </a:pPr>
            <a:r>
              <a:rPr lang="fa-IR" sz="3200" b="1" dirty="0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فضای بین دنده ای پنجم، خط </a:t>
            </a:r>
            <a:r>
              <a:rPr lang="fa-IR" sz="3200" b="1" dirty="0" err="1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میدآگزیلاری</a:t>
            </a:r>
            <a:r>
              <a:rPr lang="fa-IR" sz="3200" b="1" dirty="0">
                <a:ln w="3175" cmpd="sng">
                  <a:noFill/>
                </a:ln>
                <a:latin typeface="+mj-lt"/>
                <a:ea typeface="+mj-ea"/>
                <a:cs typeface="B Yagut" panose="00000400000000000000" pitchFamily="2" charset="-78"/>
              </a:rPr>
              <a:t>، بالای دنده</a:t>
            </a:r>
          </a:p>
          <a:p>
            <a:endParaRPr lang="fa-IR" sz="3200" dirty="0">
              <a:cs typeface="B Yagut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8366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03178" y="1143001"/>
            <a:ext cx="4764822" cy="6857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تفاوت پنوموتوراکس ساده و فشارنده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715629" y="1981200"/>
            <a:ext cx="7704667" cy="457200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ساده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آسیب نافذ، بلانت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صداهای تنفسی کاهش و یا وجود ندارد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زجر تنفسی خفیف تا متوسط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ممکن است به پنوموتوراکس فشاری پیشرفت کند</a:t>
            </a:r>
          </a:p>
          <a:p>
            <a:pPr marL="0" indent="0" algn="r" rtl="1">
              <a:buNone/>
            </a:pPr>
            <a:r>
              <a:rPr lang="fa-I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فشاری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همه موارد در مورد پنوموتوراکس فشاری نیز صادق است جز اینکه در پنوموتوراکس فشاری </a:t>
            </a:r>
            <a:r>
              <a:rPr lang="fa-IR" dirty="0" smtClean="0">
                <a:cs typeface="B Nazanin" panose="00000400000000000000" pitchFamily="2" charset="-78"/>
              </a:rPr>
              <a:t>وضعیت </a:t>
            </a:r>
            <a:r>
              <a:rPr lang="fa-IR" dirty="0">
                <a:cs typeface="B Nazanin" panose="00000400000000000000" pitchFamily="2" charset="-78"/>
              </a:rPr>
              <a:t>همودینامیک مختل می شود.</a:t>
            </a:r>
          </a:p>
        </p:txBody>
      </p:sp>
    </p:spTree>
    <p:extLst>
      <p:ext uri="{BB962C8B-B14F-4D97-AF65-F5344CB8AC3E}">
        <p14:creationId xmlns:p14="http://schemas.microsoft.com/office/powerpoint/2010/main" val="250353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840134" y="1140224"/>
            <a:ext cx="2827867" cy="7619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پنوموتوراکس باز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14601" y="2362200"/>
            <a:ext cx="7704667" cy="2971800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در آسیب های نافذ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ممکن است زخم قفسه سینه مکنده یا حباب دار باشد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دیسترس تنفسی خفیف تا شدید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ممکن است با هموتوراکس در ارتباط باشد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پانسمان 3طرفه یا 4طرفه(انسدادی)</a:t>
            </a:r>
          </a:p>
        </p:txBody>
      </p:sp>
    </p:spTree>
    <p:extLst>
      <p:ext uri="{BB962C8B-B14F-4D97-AF65-F5344CB8AC3E}">
        <p14:creationId xmlns:p14="http://schemas.microsoft.com/office/powerpoint/2010/main" val="39196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439902" y="1066801"/>
            <a:ext cx="2218267" cy="7619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a-IR" sz="3600" dirty="0">
                <a:cs typeface="B Titr" panose="00000700000000000000" pitchFamily="2" charset="-78"/>
              </a:rPr>
              <a:t>هموتوراکس</a:t>
            </a:r>
          </a:p>
        </p:txBody>
      </p:sp>
      <p:pic>
        <p:nvPicPr>
          <p:cNvPr id="7" name="Content Placeholder 4" descr="kh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841157" y="4252452"/>
            <a:ext cx="5702643" cy="24384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963827" y="1967050"/>
            <a:ext cx="9786552" cy="239661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در آسیب های نافذ و غیرنافذ خونریزی داخل حفره </a:t>
            </a:r>
            <a:r>
              <a:rPr lang="fa-IR" sz="2800" b="1" dirty="0" smtClean="0">
                <a:cs typeface="B Nazanin" panose="00000400000000000000" pitchFamily="2" charset="-78"/>
              </a:rPr>
              <a:t>پلور ممکن </a:t>
            </a:r>
            <a:r>
              <a:rPr lang="fa-IR" sz="2800" b="1" dirty="0">
                <a:cs typeface="B Nazanin" panose="00000400000000000000" pitchFamily="2" charset="-78"/>
              </a:rPr>
              <a:t>است با پنوموتوراکس مرتبط باشد.</a:t>
            </a: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هوا یا خون جمع شده در حفره پلور ظرفیت ریوی را به خطر می اندازد.</a:t>
            </a:r>
            <a:endParaRPr lang="en-US" sz="2800" b="1" dirty="0">
              <a:cs typeface="B Nazanin" panose="00000400000000000000" pitchFamily="2" charset="-78"/>
            </a:endParaRPr>
          </a:p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درمان شامل قرار دادن </a:t>
            </a:r>
            <a:r>
              <a:rPr lang="en-US" sz="2800" b="1" dirty="0">
                <a:cs typeface="B Nazanin" panose="00000400000000000000" pitchFamily="2" charset="-78"/>
              </a:rPr>
              <a:t>chest tube</a:t>
            </a:r>
            <a:r>
              <a:rPr lang="fa-IR" sz="2800" b="1" dirty="0">
                <a:cs typeface="B Nazanin" panose="00000400000000000000" pitchFamily="2" charset="-78"/>
              </a:rPr>
              <a:t> در بیمارستان می باشد.</a:t>
            </a:r>
          </a:p>
          <a:p>
            <a:endParaRPr lang="fa-IR" sz="2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663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53401" y="1371601"/>
            <a:ext cx="2370667" cy="8381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شکستگی دنده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8917" y="2667000"/>
            <a:ext cx="9000067" cy="2898058"/>
          </a:xfrm>
        </p:spPr>
        <p:txBody>
          <a:bodyPr>
            <a:no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شایع ترین آسیب قفسه سینه می باشد.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معمولا در دنده 4 تا 8 جانبی رخ می دهد.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شایع ترین علت هموتوراکس می باشد.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شکایت شایع بیماران درد قفسه سینه تنگی نفس می باشد.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امکان آسیب کبد و طحال وجود دارد.</a:t>
            </a:r>
          </a:p>
        </p:txBody>
      </p:sp>
    </p:spTree>
    <p:extLst>
      <p:ext uri="{BB962C8B-B14F-4D97-AF65-F5344CB8AC3E}">
        <p14:creationId xmlns:p14="http://schemas.microsoft.com/office/powerpoint/2010/main" val="5528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924801" y="1143001"/>
            <a:ext cx="2675467" cy="914399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3200" dirty="0">
                <a:cs typeface="B Titr" panose="00000700000000000000" pitchFamily="2" charset="-78"/>
              </a:rPr>
              <a:t>قفسه سینه شناور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5140411" y="2590801"/>
            <a:ext cx="5291615" cy="2697163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دو یا چند دنده مجاور در بیش از یک مکان شکسته باشند.</a:t>
            </a:r>
          </a:p>
          <a:p>
            <a:pPr algn="r" rtl="1"/>
            <a:r>
              <a:rPr lang="fa-IR" sz="3200" b="1" dirty="0">
                <a:cs typeface="B Nazanin" panose="00000400000000000000" pitchFamily="2" charset="-78"/>
              </a:rPr>
              <a:t>قفسه سینه شناور باعث حرکات متناقض قفسه سینه هنگام تنفس می شود</a:t>
            </a:r>
          </a:p>
        </p:txBody>
      </p:sp>
      <p:pic>
        <p:nvPicPr>
          <p:cNvPr id="8" name="Content Placeholder 4" descr="SVbyei (2)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625" y="885568"/>
            <a:ext cx="3429000" cy="257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922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50908" y="389239"/>
            <a:ext cx="4061268" cy="6858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fa-IR" sz="2800" dirty="0">
                <a:cs typeface="B Titr" panose="00000700000000000000" pitchFamily="2" charset="-78"/>
              </a:rPr>
              <a:t>درمان آسیب های قفسه سینه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470454" y="1478315"/>
            <a:ext cx="9251187" cy="4801508"/>
          </a:xfrm>
        </p:spPr>
        <p:txBody>
          <a:bodyPr>
            <a:noAutofit/>
          </a:bodyPr>
          <a:lstStyle/>
          <a:p>
            <a:pPr algn="r" rtl="1"/>
            <a:r>
              <a:rPr lang="fa-IR" b="1" dirty="0">
                <a:cs typeface="B Nazanin" pitchFamily="2" charset="-78"/>
              </a:rPr>
              <a:t>هدف از درمان اکسیژن رسانی می باشد.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دادن اکسیژن مکمل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کمک به تهویه در صورت لزوم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پانسمان زخم باز قفسه سینه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تشخیص پنوموتوراکس ساده و جلوگیری از پنوموتوراکس فشارنده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بررسی مستمر </a:t>
            </a:r>
            <a:r>
              <a:rPr lang="fa-IR" b="1" dirty="0" smtClean="0">
                <a:cs typeface="B Nazanin" pitchFamily="2" charset="-78"/>
              </a:rPr>
              <a:t>تنفس</a:t>
            </a:r>
          </a:p>
          <a:p>
            <a:pPr algn="r" rtl="1"/>
            <a:r>
              <a:rPr lang="fa-IR" b="1" dirty="0" smtClean="0">
                <a:cs typeface="B Nazanin" pitchFamily="2" charset="-78"/>
              </a:rPr>
              <a:t>دادن </a:t>
            </a:r>
            <a:r>
              <a:rPr lang="fa-IR" b="1" dirty="0">
                <a:cs typeface="B Nazanin" pitchFamily="2" charset="-78"/>
              </a:rPr>
              <a:t>اکسیژن مکمل به بیمار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نظارت بر میزان اشباع اکسیژن</a:t>
            </a:r>
          </a:p>
          <a:p>
            <a:pPr algn="r" rtl="1"/>
            <a:r>
              <a:rPr lang="fa-IR" b="1" dirty="0">
                <a:cs typeface="B Nazanin" pitchFamily="2" charset="-78"/>
              </a:rPr>
              <a:t>هدف </a:t>
            </a:r>
            <a:r>
              <a:rPr lang="en-US" b="1" dirty="0">
                <a:cs typeface="B Nazanin" panose="00000400000000000000" pitchFamily="2" charset="-78"/>
              </a:rPr>
              <a:t>SPO2 </a:t>
            </a:r>
            <a:r>
              <a:rPr lang="fa-IR" b="1" dirty="0">
                <a:cs typeface="B Nazanin" pitchFamily="2" charset="-78"/>
              </a:rPr>
              <a:t>بیش از </a:t>
            </a:r>
            <a:r>
              <a:rPr lang="fa-I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itchFamily="2" charset="-78"/>
              </a:rPr>
              <a:t>95 درصد </a:t>
            </a:r>
            <a:r>
              <a:rPr lang="fa-IR" b="1" dirty="0">
                <a:cs typeface="B Nazanin" pitchFamily="2" charset="-78"/>
              </a:rPr>
              <a:t>است.</a:t>
            </a:r>
          </a:p>
          <a:p>
            <a:pPr algn="r" rtl="1">
              <a:buNone/>
            </a:pPr>
            <a:endParaRPr lang="fa-IR" b="1" dirty="0">
              <a:cs typeface="B Nazanin" pitchFamily="2" charset="-78"/>
            </a:endParaRPr>
          </a:p>
          <a:p>
            <a:pPr algn="r" rtl="1">
              <a:buNone/>
            </a:pP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357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4223</Words>
  <Application>Microsoft Office PowerPoint</Application>
  <PresentationFormat>Custom</PresentationFormat>
  <Paragraphs>657</Paragraphs>
  <Slides>105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24" baseType="lpstr">
      <vt:lpstr>Arial</vt:lpstr>
      <vt:lpstr>Tahoma</vt:lpstr>
      <vt:lpstr>Times New Roman (Hebrew)</vt:lpstr>
      <vt:lpstr>ＭＳ Ｐゴシック</vt:lpstr>
      <vt:lpstr>Wingdings</vt:lpstr>
      <vt:lpstr>Georgia</vt:lpstr>
      <vt:lpstr>B Mitra</vt:lpstr>
      <vt:lpstr>Times New Roman</vt:lpstr>
      <vt:lpstr>Wingdings 2</vt:lpstr>
      <vt:lpstr>Andalus</vt:lpstr>
      <vt:lpstr>B Titr</vt:lpstr>
      <vt:lpstr>Monotype Sorts</vt:lpstr>
      <vt:lpstr>B Nazanin</vt:lpstr>
      <vt:lpstr>Courier New</vt:lpstr>
      <vt:lpstr>Calibri Light</vt:lpstr>
      <vt:lpstr>B Yagut</vt:lpstr>
      <vt:lpstr>Calibri</vt:lpstr>
      <vt:lpstr>Comic Sans MS</vt:lpstr>
      <vt:lpstr>Office Theme</vt:lpstr>
      <vt:lpstr>PowerPoint Presentation</vt:lpstr>
      <vt:lpstr>ارزیابی صحنه و ارزیابی اولیه</vt:lpstr>
      <vt:lpstr>ارزیابی صحنه</vt:lpstr>
      <vt:lpstr>ارزیابی صحنه</vt:lpstr>
      <vt:lpstr>ایمنی و امنیت صحنه</vt:lpstr>
      <vt:lpstr>ایمنی و امنیت صحنه</vt:lpstr>
      <vt:lpstr>اطلاعات پیش از ورود</vt:lpstr>
      <vt:lpstr>رسیدن به صحنه</vt:lpstr>
      <vt:lpstr>مکانیسم آسیب</vt:lpstr>
      <vt:lpstr>مکانیسم آسیب</vt:lpstr>
      <vt:lpstr>مکانیسم آسیب</vt:lpstr>
      <vt:lpstr>PowerPoint Presentation</vt:lpstr>
      <vt:lpstr>تعداد بیماران</vt:lpstr>
      <vt:lpstr>ارزیابی اولیه:</vt:lpstr>
      <vt:lpstr>چرخه حیات</vt:lpstr>
      <vt:lpstr>اجزای ارزیابی اولیه</vt:lpstr>
      <vt:lpstr>راه هوایی، تنفس، گردش خون</vt:lpstr>
      <vt:lpstr>راه هوایی، تنفس، گردش خون</vt:lpstr>
      <vt:lpstr>نا توانی و معلولیت</vt:lpstr>
      <vt:lpstr>PowerPoint Presentation</vt:lpstr>
      <vt:lpstr>وضعیت عقلانی (سطح هوشیاری- اطفال)</vt:lpstr>
      <vt:lpstr>PowerPoint Presentation</vt:lpstr>
      <vt:lpstr>نکات ارزیابی اولیه</vt:lpstr>
      <vt:lpstr>نکات دخیل در تصمیم گیری</vt:lpstr>
      <vt:lpstr>انتقال بیمار</vt:lpstr>
      <vt:lpstr>PowerPoint Presentation</vt:lpstr>
      <vt:lpstr>خلاصه</vt:lpstr>
      <vt:lpstr>PowerPoint Presentation</vt:lpstr>
      <vt:lpstr>PowerPoint Presentation</vt:lpstr>
      <vt:lpstr>*ارزیابی را با برداشت کلی آغاز، سپس به حادثه خاص معطوف می کنیم.</vt:lpstr>
      <vt:lpstr>PowerPoint Presentation</vt:lpstr>
      <vt:lpstr>مدیریت  راه هوایی</vt:lpstr>
      <vt:lpstr>مقدمه</vt:lpstr>
      <vt:lpstr>آناتومی راه هوایی</vt:lpstr>
      <vt:lpstr>آناتومی راه هوایی فوقانی وگلوت</vt:lpstr>
      <vt:lpstr>Anatomy: Larynx</vt:lpstr>
      <vt:lpstr>Upper Airway Anatomy</vt:lpstr>
      <vt:lpstr>PowerPoint Presentation</vt:lpstr>
      <vt:lpstr>PowerPoint Presentation</vt:lpstr>
      <vt:lpstr>توجهات ويژه درکودکان</vt:lpstr>
      <vt:lpstr>ارزیابی راه هوایی</vt:lpstr>
      <vt:lpstr>PowerPoint Presentation</vt:lpstr>
      <vt:lpstr>انواع آسیب و اختلال عملکرد راه هوایی</vt:lpstr>
      <vt:lpstr>PowerPoint Presentation</vt:lpstr>
      <vt:lpstr>ثابت سازی سر و گردن</vt:lpstr>
      <vt:lpstr>انواع کلارهای گردنی</vt:lpstr>
      <vt:lpstr>مدیریت يا مراقبت از راه هوایی</vt:lpstr>
      <vt:lpstr>مدیریت يا مراقبت از راه هوایی</vt:lpstr>
      <vt:lpstr>مداخلات</vt:lpstr>
      <vt:lpstr>Structure and functionof the upper airway: Upper airway obstruction</vt:lpstr>
      <vt:lpstr>PowerPoint Presentation</vt:lpstr>
      <vt:lpstr>PowerPoint Presentation</vt:lpstr>
      <vt:lpstr>Opening the Airway</vt:lpstr>
      <vt:lpstr>Structure and function  of the upper airway Upper airway obstruction</vt:lpstr>
      <vt:lpstr>Mask Ventilation </vt:lpstr>
      <vt:lpstr>PowerPoint Presentation</vt:lpstr>
      <vt:lpstr>Bag-Mask Ventilation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تکنیک های ساده</vt:lpstr>
      <vt:lpstr>تکنیک های ساده</vt:lpstr>
      <vt:lpstr>PowerPoint Presentation</vt:lpstr>
      <vt:lpstr>PowerPoint Presentation</vt:lpstr>
      <vt:lpstr>PowerPoint Presentation</vt:lpstr>
      <vt:lpstr>PowerPoint Presentation</vt:lpstr>
      <vt:lpstr>انتوباسيون</vt:lpstr>
      <vt:lpstr>PowerPoint Presentation</vt:lpstr>
      <vt:lpstr>PowerPoint Presentation</vt:lpstr>
      <vt:lpstr>PowerPoint Presentation</vt:lpstr>
      <vt:lpstr>تایید محل صحیح لوله</vt:lpstr>
      <vt:lpstr>Endotracheal Intubation</vt:lpstr>
      <vt:lpstr>PowerPoint Presentation</vt:lpstr>
      <vt:lpstr>Airway Protocol (1 of 3) </vt:lpstr>
      <vt:lpstr>Airway Protocol (2 of 3) </vt:lpstr>
      <vt:lpstr>Airway Protocol (3 of 3) </vt:lpstr>
      <vt:lpstr>خلاصه</vt:lpstr>
      <vt:lpstr>تنفس - تهویه اکسیژن رسانی</vt:lpstr>
      <vt:lpstr>آناتومی</vt:lpstr>
      <vt:lpstr>آناتومی</vt:lpstr>
      <vt:lpstr>اکسیژن رسانی</vt:lpstr>
      <vt:lpstr>تنفس</vt:lpstr>
      <vt:lpstr>بررسی تنفس</vt:lpstr>
      <vt:lpstr>بررسی تنفس</vt:lpstr>
      <vt:lpstr>بررسی تنفس</vt:lpstr>
      <vt:lpstr>بررسی تنفس</vt:lpstr>
      <vt:lpstr>بررسی تنفس</vt:lpstr>
      <vt:lpstr>آسیب های شایع سیستم تنفسی</vt:lpstr>
      <vt:lpstr>پنوموتوراکس</vt:lpstr>
      <vt:lpstr>رفع فشار با سوزن یا  Needle Decompression</vt:lpstr>
      <vt:lpstr>تفاوت پنوموتوراکس ساده و فشارنده</vt:lpstr>
      <vt:lpstr>پنوموتوراکس باز</vt:lpstr>
      <vt:lpstr>هموتوراکس</vt:lpstr>
      <vt:lpstr>شکستگی دنده</vt:lpstr>
      <vt:lpstr>قفسه سینه شناور</vt:lpstr>
      <vt:lpstr>درمان آسیب های قفسه سینه</vt:lpstr>
      <vt:lpstr>PowerPoint Presentation</vt:lpstr>
      <vt:lpstr>لزوم تهویه</vt:lpstr>
      <vt:lpstr>میزان تهویه</vt:lpstr>
      <vt:lpstr>کاپنومتری و کاپنوگرافی</vt:lpstr>
      <vt:lpstr>خلاصه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ارزیابی صحنه و ارزیابی اولیه</dc:title>
  <dc:creator>Microsoft Office User</dc:creator>
  <cp:lastModifiedBy>his</cp:lastModifiedBy>
  <cp:revision>26</cp:revision>
  <dcterms:created xsi:type="dcterms:W3CDTF">2019-09-14T15:34:20Z</dcterms:created>
  <dcterms:modified xsi:type="dcterms:W3CDTF">2026-07-27T07:17:28Z</dcterms:modified>
</cp:coreProperties>
</file>