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70"/>
  </p:notesMasterIdLst>
  <p:sldIdLst>
    <p:sldId id="257" r:id="rId2"/>
    <p:sldId id="261" r:id="rId3"/>
    <p:sldId id="262" r:id="rId4"/>
    <p:sldId id="263" r:id="rId5"/>
    <p:sldId id="264" r:id="rId6"/>
    <p:sldId id="527" r:id="rId7"/>
    <p:sldId id="528" r:id="rId8"/>
    <p:sldId id="531" r:id="rId9"/>
    <p:sldId id="529" r:id="rId10"/>
    <p:sldId id="530" r:id="rId11"/>
    <p:sldId id="278" r:id="rId12"/>
    <p:sldId id="279" r:id="rId13"/>
    <p:sldId id="282" r:id="rId14"/>
    <p:sldId id="284" r:id="rId15"/>
    <p:sldId id="285" r:id="rId16"/>
    <p:sldId id="292" r:id="rId17"/>
    <p:sldId id="293" r:id="rId18"/>
    <p:sldId id="294" r:id="rId19"/>
    <p:sldId id="357" r:id="rId20"/>
    <p:sldId id="280" r:id="rId21"/>
    <p:sldId id="281" r:id="rId22"/>
    <p:sldId id="533" r:id="rId23"/>
    <p:sldId id="534" r:id="rId24"/>
    <p:sldId id="535" r:id="rId25"/>
    <p:sldId id="536" r:id="rId26"/>
    <p:sldId id="537" r:id="rId27"/>
    <p:sldId id="538" r:id="rId28"/>
    <p:sldId id="552" r:id="rId29"/>
    <p:sldId id="265" r:id="rId30"/>
    <p:sldId id="539" r:id="rId31"/>
    <p:sldId id="540" r:id="rId32"/>
    <p:sldId id="541" r:id="rId33"/>
    <p:sldId id="542" r:id="rId34"/>
    <p:sldId id="543" r:id="rId35"/>
    <p:sldId id="544" r:id="rId36"/>
    <p:sldId id="545" r:id="rId37"/>
    <p:sldId id="532" r:id="rId38"/>
    <p:sldId id="307" r:id="rId39"/>
    <p:sldId id="266" r:id="rId40"/>
    <p:sldId id="526" r:id="rId41"/>
    <p:sldId id="267" r:id="rId42"/>
    <p:sldId id="550" r:id="rId43"/>
    <p:sldId id="277" r:id="rId44"/>
    <p:sldId id="318" r:id="rId45"/>
    <p:sldId id="321" r:id="rId46"/>
    <p:sldId id="268" r:id="rId47"/>
    <p:sldId id="546" r:id="rId48"/>
    <p:sldId id="547" r:id="rId49"/>
    <p:sldId id="548" r:id="rId50"/>
    <p:sldId id="549" r:id="rId51"/>
    <p:sldId id="333" r:id="rId52"/>
    <p:sldId id="335" r:id="rId53"/>
    <p:sldId id="274" r:id="rId54"/>
    <p:sldId id="553" r:id="rId55"/>
    <p:sldId id="358" r:id="rId56"/>
    <p:sldId id="374" r:id="rId57"/>
    <p:sldId id="375" r:id="rId58"/>
    <p:sldId id="343" r:id="rId59"/>
    <p:sldId id="349" r:id="rId60"/>
    <p:sldId id="352" r:id="rId61"/>
    <p:sldId id="373" r:id="rId62"/>
    <p:sldId id="378" r:id="rId63"/>
    <p:sldId id="379" r:id="rId64"/>
    <p:sldId id="381" r:id="rId65"/>
    <p:sldId id="377" r:id="rId66"/>
    <p:sldId id="380" r:id="rId67"/>
    <p:sldId id="554" r:id="rId68"/>
    <p:sldId id="522" r:id="rId69"/>
  </p:sldIdLst>
  <p:sldSz cx="12192000" cy="6858000"/>
  <p:notesSz cx="6858000" cy="9144000"/>
  <p:embeddedFontLst>
    <p:embeddedFont>
      <p:font typeface="Calibri Light" panose="020F0302020204030204" pitchFamily="34" charset="0"/>
      <p:regular r:id="rId71"/>
      <p:italic r:id="rId72"/>
    </p:embeddedFont>
    <p:embeddedFont>
      <p:font typeface="Tahoma" panose="020B0604030504040204" pitchFamily="34" charset="0"/>
      <p:regular r:id="rId73"/>
      <p:bold r:id="rId74"/>
    </p:embeddedFont>
    <p:embeddedFont>
      <p:font typeface="Constantia" panose="02030602050306030303" pitchFamily="18" charset="0"/>
      <p:regular r:id="rId75"/>
      <p:bold r:id="rId76"/>
      <p:italic r:id="rId77"/>
      <p:boldItalic r:id="rId78"/>
    </p:embeddedFont>
    <p:embeddedFont>
      <p:font typeface="B Nazanin" panose="00000400000000000000" pitchFamily="2" charset="-78"/>
      <p:regular r:id="rId79"/>
      <p:bold r:id="rId80"/>
    </p:embeddedFont>
    <p:embeddedFont>
      <p:font typeface="B Mitra" panose="00000400000000000000" pitchFamily="2" charset="-78"/>
      <p:regular r:id="rId81"/>
      <p:bold r:id="rId82"/>
    </p:embeddedFont>
    <p:embeddedFont>
      <p:font typeface="B Titr" panose="00000700000000000000" pitchFamily="2" charset="-78"/>
      <p:bold r:id="rId83"/>
    </p:embeddedFont>
    <p:embeddedFont>
      <p:font typeface="B Yagut" panose="00000400000000000000" pitchFamily="2" charset="-78"/>
      <p:regular r:id="rId84"/>
      <p:bold r:id="rId85"/>
    </p:embeddedFont>
    <p:embeddedFont>
      <p:font typeface="Britannic Bold" panose="020B0903060703020204" pitchFamily="34" charset="0"/>
      <p:regular r:id="rId86"/>
    </p:embeddedFont>
    <p:embeddedFont>
      <p:font typeface="Calibri" panose="020F0502020204030204" pitchFamily="34" charset="0"/>
      <p:regular r:id="rId87"/>
      <p:bold r:id="rId88"/>
      <p:italic r:id="rId89"/>
      <p:boldItalic r:id="rId90"/>
    </p:embeddedFont>
    <p:embeddedFont>
      <p:font typeface="B Karim" panose="020B0604020202020204" charset="-78"/>
      <p:regular r:id="rId91"/>
      <p:bold r:id="rId9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8" autoAdjust="0"/>
    <p:restoredTop sz="94643"/>
  </p:normalViewPr>
  <p:slideViewPr>
    <p:cSldViewPr snapToGrid="0" snapToObjects="1">
      <p:cViewPr>
        <p:scale>
          <a:sx n="118" d="100"/>
          <a:sy n="118" d="100"/>
        </p:scale>
        <p:origin x="-510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6.fntdata"/><Relationship Id="rId84" Type="http://schemas.openxmlformats.org/officeDocument/2006/relationships/font" Target="fonts/font14.fntdata"/><Relationship Id="rId89" Type="http://schemas.openxmlformats.org/officeDocument/2006/relationships/font" Target="fonts/font19.fntdata"/><Relationship Id="rId7" Type="http://schemas.openxmlformats.org/officeDocument/2006/relationships/slide" Target="slides/slide6.xml"/><Relationship Id="rId71" Type="http://schemas.openxmlformats.org/officeDocument/2006/relationships/font" Target="fonts/font1.fntdata"/><Relationship Id="rId92" Type="http://schemas.openxmlformats.org/officeDocument/2006/relationships/font" Target="fonts/font2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87" Type="http://schemas.openxmlformats.org/officeDocument/2006/relationships/font" Target="fonts/font17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2.fntdata"/><Relationship Id="rId90" Type="http://schemas.openxmlformats.org/officeDocument/2006/relationships/font" Target="fonts/font20.fntdata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.fntdata"/><Relationship Id="rId80" Type="http://schemas.openxmlformats.org/officeDocument/2006/relationships/font" Target="fonts/font10.fntdata"/><Relationship Id="rId85" Type="http://schemas.openxmlformats.org/officeDocument/2006/relationships/font" Target="fonts/font15.fntdata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5.fntdata"/><Relationship Id="rId83" Type="http://schemas.openxmlformats.org/officeDocument/2006/relationships/font" Target="fonts/font13.fntdata"/><Relationship Id="rId88" Type="http://schemas.openxmlformats.org/officeDocument/2006/relationships/font" Target="fonts/font18.fntdata"/><Relationship Id="rId91" Type="http://schemas.openxmlformats.org/officeDocument/2006/relationships/font" Target="fonts/font21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font" Target="fonts/font11.fntdata"/><Relationship Id="rId86" Type="http://schemas.openxmlformats.org/officeDocument/2006/relationships/font" Target="fonts/font16.fntdata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0C580-7757-A049-9315-ABA990738F8F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C7EB0-6215-CA4D-BE01-111C35F880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618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5">
            <a:extLst>
              <a:ext uri="{FF2B5EF4-FFF2-40B4-BE49-F238E27FC236}">
                <a16:creationId xmlns="" xmlns:a16="http://schemas.microsoft.com/office/drawing/2014/main" id="{24D54F74-8CF7-2148-9C53-1F4D38818E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Shape 106">
            <a:extLst>
              <a:ext uri="{FF2B5EF4-FFF2-40B4-BE49-F238E27FC236}">
                <a16:creationId xmlns="" xmlns:a16="http://schemas.microsoft.com/office/drawing/2014/main" id="{E2EC8A20-71BF-5449-B438-9F01968CDD2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>
              <a:spcBef>
                <a:spcPts val="400"/>
              </a:spcBef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TPA </a:t>
            </a:r>
            <a:r>
              <a:rPr lang="ar-SA" altLang="en-US" dirty="0">
                <a:sym typeface="Calibri" panose="020F0502020204030204" pitchFamily="34" charset="0"/>
              </a:rPr>
              <a:t>بوسیله سلول‌های اندوتلیال ساخته و ترشح می‌شود</a:t>
            </a: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، TPA </a:t>
            </a:r>
            <a:r>
              <a:rPr lang="ar-SA" altLang="en-US" dirty="0">
                <a:sym typeface="Calibri" panose="020F0502020204030204" pitchFamily="34" charset="0"/>
              </a:rPr>
              <a:t>و پلاسمینوژن به لخته فیبرین متصل می‌شود و</a:t>
            </a: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  TPA</a:t>
            </a:r>
            <a:r>
              <a:rPr lang="ar-SA" altLang="en-US" dirty="0">
                <a:sym typeface="Calibri" panose="020F0502020204030204" pitchFamily="34" charset="0"/>
              </a:rPr>
              <a:t>به صورت خاص به فیبرین متصل شده و پلاسمینوژن را فقط در سطح فیبرین فعال می‌کند</a:t>
            </a: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.</a:t>
            </a:r>
          </a:p>
          <a:p>
            <a:pPr algn="r" eaLnBrk="1" hangingPunct="1">
              <a:spcBef>
                <a:spcPts val="400"/>
              </a:spcBef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Recombinant tissue plasminogen activator </a:t>
            </a:r>
          </a:p>
        </p:txBody>
      </p:sp>
    </p:spTree>
    <p:extLst>
      <p:ext uri="{BB962C8B-B14F-4D97-AF65-F5344CB8AC3E}">
        <p14:creationId xmlns:p14="http://schemas.microsoft.com/office/powerpoint/2010/main" val="2250265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hape 164">
            <a:extLst>
              <a:ext uri="{FF2B5EF4-FFF2-40B4-BE49-F238E27FC236}">
                <a16:creationId xmlns="" xmlns:a16="http://schemas.microsoft.com/office/drawing/2014/main" id="{4F73BC84-9BEC-5B47-AE2F-EAE40D75F6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Shape 165">
            <a:extLst>
              <a:ext uri="{FF2B5EF4-FFF2-40B4-BE49-F238E27FC236}">
                <a16:creationId xmlns="" xmlns:a16="http://schemas.microsoft.com/office/drawing/2014/main" id="{9D9F4496-2A98-8746-ACB6-69D15ABD9E4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>
              <a:spcBef>
                <a:spcPts val="400"/>
              </a:spcBef>
            </a:pPr>
            <a:r>
              <a:rPr lang="ar-SA" altLang="en-US" dirty="0">
                <a:sym typeface="Calibri" panose="020F0502020204030204" pitchFamily="34" charset="0"/>
              </a:rPr>
              <a:t>انتقال : 137....... فوت: 1...............اخذ: 179..........سرپایی: 6</a:t>
            </a: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7920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hape 193">
            <a:extLst>
              <a:ext uri="{FF2B5EF4-FFF2-40B4-BE49-F238E27FC236}">
                <a16:creationId xmlns="" xmlns:a16="http://schemas.microsoft.com/office/drawing/2014/main" id="{F9CDE5AF-C397-E24A-8079-17A896879E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Shape 194">
            <a:extLst>
              <a:ext uri="{FF2B5EF4-FFF2-40B4-BE49-F238E27FC236}">
                <a16:creationId xmlns="" xmlns:a16="http://schemas.microsoft.com/office/drawing/2014/main" id="{690B544E-CB36-6041-8CBA-0372E0B60DC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eaLnBrk="1" hangingPunct="1">
              <a:spcBef>
                <a:spcPts val="400"/>
              </a:spcBef>
            </a:pPr>
            <a:r>
              <a:rPr lang="ar-SA" altLang="en-US" dirty="0">
                <a:sym typeface="Calibri" panose="020F0502020204030204" pitchFamily="34" charset="0"/>
              </a:rPr>
              <a:t>آترواسکلروز اختلالی است که تجمع کلسیم و کلسترول ، باعث تشکیل پلاک داخل جدار عروقی می شود</a:t>
            </a: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1032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hape 375">
            <a:extLst>
              <a:ext uri="{FF2B5EF4-FFF2-40B4-BE49-F238E27FC236}">
                <a16:creationId xmlns="" xmlns:a16="http://schemas.microsoft.com/office/drawing/2014/main" id="{858FE7F1-DCEA-4842-AAB3-9206546243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2" name="Shape 376">
            <a:extLst>
              <a:ext uri="{FF2B5EF4-FFF2-40B4-BE49-F238E27FC236}">
                <a16:creationId xmlns="" xmlns:a16="http://schemas.microsoft.com/office/drawing/2014/main" id="{3366394F-62FE-DA4F-9541-698343A18A6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90488" indent="-180975" algn="r" defTabSz="9144000" eaLnBrk="1" hangingPunct="1">
              <a:spcBef>
                <a:spcPct val="0"/>
              </a:spcBef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1371600" algn="l"/>
                <a:tab pos="2286000" algn="l"/>
                <a:tab pos="3200400" algn="l"/>
                <a:tab pos="4114800" algn="l"/>
                <a:tab pos="5029200" algn="l"/>
              </a:tabLst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If cerebral herniation is imminent, aggressive therapy is needed. </a:t>
            </a:r>
          </a:p>
          <a:p>
            <a:pPr marL="90488" indent="-180975" algn="r" defTabSz="9144000" eaLnBrk="1" hangingPunct="1">
              <a:spcBef>
                <a:spcPct val="0"/>
              </a:spcBef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1371600" algn="l"/>
                <a:tab pos="2286000" algn="l"/>
                <a:tab pos="3200400" algn="l"/>
                <a:tab pos="4114800" algn="l"/>
                <a:tab pos="5029200" algn="l"/>
              </a:tabLst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Cerebral herniation syndrome is only situation in which hyperventilation is still indicated. </a:t>
            </a:r>
          </a:p>
          <a:p>
            <a:pPr marL="180975" lvl="1" indent="-92075" algn="r" defTabSz="9144000" eaLnBrk="1" hangingPunct="1">
              <a:spcBef>
                <a:spcPct val="0"/>
              </a:spcBef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1371600" algn="l"/>
                <a:tab pos="2286000" algn="l"/>
                <a:tab pos="3200400" algn="l"/>
                <a:tab pos="4114800" algn="l"/>
                <a:tab pos="5029200" algn="l"/>
              </a:tabLst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Hyperventilation will decrease size of blood vessels in brain and briefly decrease ICP.</a:t>
            </a:r>
          </a:p>
          <a:p>
            <a:pPr marL="180975" lvl="1" indent="-92075" algn="r" defTabSz="9144000" eaLnBrk="1" hangingPunct="1">
              <a:spcBef>
                <a:spcPct val="0"/>
              </a:spcBef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1371600" algn="l"/>
                <a:tab pos="2286000" algn="l"/>
                <a:tab pos="3200400" algn="l"/>
                <a:tab pos="4114800" algn="l"/>
                <a:tab pos="5029200" algn="l"/>
              </a:tabLst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Danger of immediate herniation outweighs risk of cerebral ischemia that can follow hyperventilation.</a:t>
            </a:r>
          </a:p>
          <a:p>
            <a:pPr marL="90488" indent="-180975" algn="r" defTabSz="9144000" eaLnBrk="1" hangingPunct="1">
              <a:spcBef>
                <a:spcPct val="0"/>
              </a:spcBef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1371600" algn="l"/>
                <a:tab pos="2286000" algn="l"/>
                <a:tab pos="3200400" algn="l"/>
                <a:tab pos="4114800" algn="l"/>
                <a:tab pos="5029200" algn="l"/>
              </a:tabLst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Clinical signs of cerebral herniation in patient who has had hypoxemia and hypotension corrected are any one (or more) of following:</a:t>
            </a:r>
          </a:p>
          <a:p>
            <a:pPr marL="180975" lvl="1" indent="-92075" algn="r" defTabSz="9144000" eaLnBrk="1" hangingPunct="1">
              <a:spcBef>
                <a:spcPct val="0"/>
              </a:spcBef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1371600" algn="l"/>
                <a:tab pos="2286000" algn="l"/>
                <a:tab pos="3200400" algn="l"/>
                <a:tab pos="4114800" algn="l"/>
                <a:tab pos="5029200" algn="l"/>
              </a:tabLst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TBI GCS &lt;9 with extensor posturing (</a:t>
            </a:r>
            <a:r>
              <a:rPr lang="en-US" altLang="en-US" dirty="0" err="1">
                <a:cs typeface="B Nazanin" panose="00000400000000000000" pitchFamily="2" charset="-78"/>
                <a:sym typeface="Calibri" panose="020F0502020204030204" pitchFamily="34" charset="0"/>
              </a:rPr>
              <a:t>decerebrate</a:t>
            </a: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 posturing).</a:t>
            </a:r>
          </a:p>
          <a:p>
            <a:pPr marL="180975" lvl="1" indent="-92075" algn="r" defTabSz="9144000" eaLnBrk="1" hangingPunct="1">
              <a:spcBef>
                <a:spcPct val="0"/>
              </a:spcBef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1371600" algn="l"/>
                <a:tab pos="2286000" algn="l"/>
                <a:tab pos="3200400" algn="l"/>
                <a:tab pos="4114800" algn="l"/>
                <a:tab pos="5029200" algn="l"/>
              </a:tabLst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TBI GCS &lt;9 with asymmetric (or bilateral), dilated, or nonreactive pupils.</a:t>
            </a:r>
          </a:p>
          <a:p>
            <a:pPr marL="180975" lvl="1" indent="-92075" algn="r" defTabSz="9144000" eaLnBrk="1" hangingPunct="1">
              <a:spcBef>
                <a:spcPct val="0"/>
              </a:spcBef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1371600" algn="l"/>
                <a:tab pos="2286000" algn="l"/>
                <a:tab pos="3200400" algn="l"/>
                <a:tab pos="4114800" algn="l"/>
                <a:tab pos="5029200" algn="l"/>
              </a:tabLst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TBI patient with initial GCS &lt;9 who then drops his or her GCS by more than 2 points.</a:t>
            </a:r>
          </a:p>
          <a:p>
            <a:pPr marL="90488" indent="-180975" algn="r" defTabSz="9144000" eaLnBrk="1" hangingPunct="1">
              <a:spcBef>
                <a:spcPct val="0"/>
              </a:spcBef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1371600" algn="l"/>
                <a:tab pos="2286000" algn="l"/>
                <a:tab pos="3200400" algn="l"/>
                <a:tab pos="4114800" algn="l"/>
                <a:tab pos="5029200" algn="l"/>
              </a:tabLst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If patient has signs of herniation as listed above, and signs resolve with hyperventilation, you should discontinue hyperventilation.</a:t>
            </a:r>
          </a:p>
        </p:txBody>
      </p:sp>
    </p:spTree>
    <p:extLst>
      <p:ext uri="{BB962C8B-B14F-4D97-AF65-F5344CB8AC3E}">
        <p14:creationId xmlns:p14="http://schemas.microsoft.com/office/powerpoint/2010/main" val="213470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hape 383">
            <a:extLst>
              <a:ext uri="{FF2B5EF4-FFF2-40B4-BE49-F238E27FC236}">
                <a16:creationId xmlns="" xmlns:a16="http://schemas.microsoft.com/office/drawing/2014/main" id="{E4638165-2205-C84F-AC09-C3C8D62ECF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0" name="Shape 384">
            <a:extLst>
              <a:ext uri="{FF2B5EF4-FFF2-40B4-BE49-F238E27FC236}">
                <a16:creationId xmlns="" xmlns:a16="http://schemas.microsoft.com/office/drawing/2014/main" id="{EA50D663-C128-AA49-9676-14F0625672B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90488" indent="-180975" algn="r" defTabSz="9144000" eaLnBrk="1" hangingPunct="1">
              <a:spcBef>
                <a:spcPct val="0"/>
              </a:spcBef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1371600" algn="l"/>
                <a:tab pos="2286000" algn="l"/>
                <a:tab pos="3200400" algn="l"/>
                <a:tab pos="4114800" algn="l"/>
                <a:tab pos="5029200" algn="l"/>
              </a:tabLst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NOTE: Assisted ventilation should be with high-flow oxygen.</a:t>
            </a:r>
          </a:p>
          <a:p>
            <a:pPr marL="90488" indent="-180975" algn="r" defTabSz="9144000" eaLnBrk="1" hangingPunct="1">
              <a:spcBef>
                <a:spcPct val="0"/>
              </a:spcBef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1371600" algn="l"/>
                <a:tab pos="2286000" algn="l"/>
                <a:tab pos="3200400" algn="l"/>
                <a:tab pos="4114800" algn="l"/>
                <a:tab pos="5029200" algn="l"/>
              </a:tabLst>
            </a:pPr>
            <a:r>
              <a:rPr lang="en-US" altLang="en-US" dirty="0">
                <a:cs typeface="B Nazanin" panose="00000400000000000000" pitchFamily="2" charset="-78"/>
                <a:sym typeface="Calibri" panose="020F0502020204030204" pitchFamily="34" charset="0"/>
              </a:rPr>
              <a:t>NOTE: No studies prove the efficacy of mannitol in prehospital setting.</a:t>
            </a:r>
          </a:p>
        </p:txBody>
      </p:sp>
    </p:spTree>
    <p:extLst>
      <p:ext uri="{BB962C8B-B14F-4D97-AF65-F5344CB8AC3E}">
        <p14:creationId xmlns:p14="http://schemas.microsoft.com/office/powerpoint/2010/main" val="2561136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>
            <a:extLst>
              <a:ext uri="{FF2B5EF4-FFF2-40B4-BE49-F238E27FC236}">
                <a16:creationId xmlns="" xmlns:a16="http://schemas.microsoft.com/office/drawing/2014/main" id="{13C35E67-64FD-1147-AEE3-252ED896C5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0" name="Notes Placeholder 2">
            <a:extLst>
              <a:ext uri="{FF2B5EF4-FFF2-40B4-BE49-F238E27FC236}">
                <a16:creationId xmlns="" xmlns:a16="http://schemas.microsoft.com/office/drawing/2014/main" id="{0C0A2958-C8A0-784E-9A87-08935E2C0D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89091" name="Slide Number Placeholder 3">
            <a:extLst>
              <a:ext uri="{FF2B5EF4-FFF2-40B4-BE49-F238E27FC236}">
                <a16:creationId xmlns="" xmlns:a16="http://schemas.microsoft.com/office/drawing/2014/main" id="{29DA7118-A8B7-4E45-A6E3-6984C8C27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B5FA0D8-2066-4D41-A2EA-A7378A09F1C9}" type="slidenum">
              <a:rPr lang="en-US" altLang="en-US" smtClean="0"/>
              <a:pPr/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3639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1A3816-93FE-6A42-93E6-C76BFD5FF6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F8AF164-4CA1-5F44-A1CD-4EF134FD5F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297EBEF-291D-EE4A-B629-1281AAC41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E7071D0-B545-9846-994C-3C85B04CE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6618DB1-ABF2-C148-B215-DA2DDA44A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723381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1C1B71-8798-9747-9C1D-ACECA6E1F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49A859A-C88B-7A40-8E7A-A7491A2C9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F19F2EE-88F9-A646-BEEA-ADED65932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AFC7149-636F-0A44-BCD6-4D2A0B0BB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2D77F2E-5C0D-074D-931A-5AAABB5C5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1852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4F3DB9D-958D-8343-B897-35176C5B40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C2EBC05-87CD-5049-8ED4-396C9E742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2F09026-CC45-574B-BA93-6CAA557A1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E2398BC-2B35-8340-820B-C35F4214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F468E15-86F3-8A4E-AC88-8F61355FE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397477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">
            <a:extLst>
              <a:ext uri="{FF2B5EF4-FFF2-40B4-BE49-F238E27FC236}">
                <a16:creationId xmlns="" xmlns:a16="http://schemas.microsoft.com/office/drawing/2014/main" id="{FD61D603-A0D2-554D-B3E3-69FEFC8689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DE36D-6CA7-7846-B089-B1D93904E1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579417"/>
      </p:ext>
    </p:extLst>
  </p:cSld>
  <p:clrMapOvr>
    <a:masterClrMapping/>
  </p:clrMapOvr>
  <p:transition spd="slow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t>Title Text</a:t>
            </a:r>
          </a:p>
        </p:txBody>
      </p:sp>
      <p:sp>
        <p:nvSpPr>
          <p:cNvPr id="4" name="Shape 50">
            <a:extLst>
              <a:ext uri="{FF2B5EF4-FFF2-40B4-BE49-F238E27FC236}">
                <a16:creationId xmlns="" xmlns:a16="http://schemas.microsoft.com/office/drawing/2014/main" id="{021F8198-A5E6-A940-AA28-32766C4DD6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834DE-B67B-DF42-8643-783AFC3CF12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774706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557A16-AD28-2545-8253-5826B8CAF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3C60BE-8405-B743-833B-FCFBA9490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7EE3617-A63C-724D-A23C-FB2A06905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1BFD79C-BDB7-7D43-8DA8-97C338222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20DC756-BDAC-1C46-B8D2-B01C51152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650611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18C910-FE30-C048-B99B-CBDE91A09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059EA58-214C-1F46-9461-EB4F6E927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6444C08-D221-124C-A427-FEF43E953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B1AED69-E9B9-E34F-9D1C-690518BA0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230D5AD-7D03-A948-8939-947D5CA1D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508398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2476F2-15AF-C040-844A-F951B37B4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0C3F771-1A0F-E24F-A213-5460A77352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18B0ED4-210A-414D-8339-72CC88307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20AAAD9-942A-B14E-909D-4BD1A47B0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C75F3A-0C29-7E40-9F13-8CEF844B3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10DFCC7-5591-2847-99C8-D0447D0C8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761818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FDBD3F-23D3-9F4E-99F5-1A218475A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9629B8A-1C6B-5548-8F55-1D6111D86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1C37DA1-1F35-B940-BEFB-0CECE3E87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E32F929-5848-7F42-BFEB-0C48A89DFA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24E39CB-4DF8-FA47-8B83-C6AAD71D15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84DD3FD-D0A0-4C4D-9D46-3CED16420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823B412-31EA-9949-8961-A7886871B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7BC173E-F493-1D49-8E2B-38EE280DC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216891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31D9BE-8F0F-DC4B-9C32-FB5AAA688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5414987-7C54-7F4F-BDD4-53D3A3E1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537914-95C0-084B-9A7A-5408D4B7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6F66FF7-7C49-4B45-9F73-FB6D7735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70384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8731763-847C-704F-9E37-45E363776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9C4093B-3132-AE42-8F3F-B527AFD58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A4DC85A-27C2-0449-9375-FC95D12C1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31230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D7A54E-72B5-FF49-BD06-C3BC98932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380C330-1495-D74E-8D2B-D34FE42CB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21BB810-A254-B442-A39C-ABA67A93AF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58934C5-14C7-6147-A8CF-1B554FCB6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F11A9F7-4AEF-E94A-B597-8012742E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16B2795-87B3-874B-96D4-CC281C8AE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283186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FCA1CF-4AE4-9A4E-A80D-C2C32BC92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58D228E-A39C-9645-9896-F4392DC81C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00FCCA-B4D4-B644-A67A-52DCA5F30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AAC5188-A842-2944-BB09-E1127D990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02B4D14-7EFE-9F4D-9893-CF3D72D7F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4681C85-D920-3247-85AF-57A664A3C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071967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4F5A9B9-E3C7-ED4B-BB94-33011A5BA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94F0799-0279-8C4B-BADE-D62EEE1A8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9C57DD-F5B7-FF4F-B421-4F62BC583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0BAD6-FB03-7C4D-9973-C68172AB4AED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08EEB7E-909C-CD42-833C-B9EF85139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640271E-C21B-8043-AF33-0A3DBA936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EE5F4-E66A-2940-BE1A-0BCCC03237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99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gi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9">
            <a:extLst>
              <a:ext uri="{FF2B5EF4-FFF2-40B4-BE49-F238E27FC236}">
                <a16:creationId xmlns="" xmlns:a16="http://schemas.microsoft.com/office/drawing/2014/main" id="{B888038E-7408-2845-84A9-435D410AA30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56840" y="430444"/>
            <a:ext cx="9841424" cy="1752600"/>
          </a:xfrm>
        </p:spPr>
        <p:txBody>
          <a:bodyPr>
            <a:normAutofit/>
          </a:bodyPr>
          <a:lstStyle/>
          <a:p>
            <a:pPr eaLnBrk="1" hangingPunct="1"/>
            <a:r>
              <a:rPr lang="fa-IR" altLang="en-US" sz="4000" b="1" dirty="0">
                <a:solidFill>
                  <a:srgbClr val="0070C0"/>
                </a:solidFill>
                <a:cs typeface="B Titr" panose="00000700000000000000" pitchFamily="2" charset="-78"/>
              </a:rPr>
              <a:t>تدوین راهنمای بالینی درمان سکته حاد مغزی</a:t>
            </a:r>
            <a:endParaRPr lang="en-US" altLang="en-US" sz="4000" b="1" dirty="0">
              <a:solidFill>
                <a:srgbClr val="0070C0"/>
              </a:solidFill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26A6B67-0A32-D346-85DA-E4CA0D67E345}"/>
              </a:ext>
            </a:extLst>
          </p:cNvPr>
          <p:cNvSpPr txBox="1"/>
          <p:nvPr/>
        </p:nvSpPr>
        <p:spPr>
          <a:xfrm>
            <a:off x="3855532" y="5345344"/>
            <a:ext cx="4679503" cy="46935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fa-IR" sz="1400" dirty="0">
                <a:effectLst>
                  <a:reflection blurRad="6350" stA="55000" endA="50" endPos="85000" dist="60007" dir="5400000" sy="-100000" algn="bl" rotWithShape="0"/>
                </a:effectLst>
                <a:cs typeface="B Titr" panose="00000700000000000000" pitchFamily="2" charset="-78"/>
              </a:rPr>
              <a:t>مرکز مدیریت حوادث و فوریتهای پزشکی کشور</a:t>
            </a:r>
          </a:p>
        </p:txBody>
      </p:sp>
      <p:pic>
        <p:nvPicPr>
          <p:cNvPr id="16387" name="Picture 3">
            <a:extLst>
              <a:ext uri="{FF2B5EF4-FFF2-40B4-BE49-F238E27FC236}">
                <a16:creationId xmlns="" xmlns:a16="http://schemas.microsoft.com/office/drawing/2014/main" id="{5E1291DB-2E41-8643-AFBC-51C7ACA98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911" y="4509097"/>
            <a:ext cx="2297112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5" descr="page1image8058896">
            <a:extLst>
              <a:ext uri="{FF2B5EF4-FFF2-40B4-BE49-F238E27FC236}">
                <a16:creationId xmlns="" xmlns:a16="http://schemas.microsoft.com/office/drawing/2014/main" id="{EB9B8602-0CD0-FD4C-89AB-BE3626CAD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634" y="1306744"/>
            <a:ext cx="53213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9428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>
            <a:extLst>
              <a:ext uri="{FF2B5EF4-FFF2-40B4-BE49-F238E27FC236}">
                <a16:creationId xmlns="" xmlns:a16="http://schemas.microsoft.com/office/drawing/2014/main" id="{E43ED4B8-A022-F947-A84D-3A32C51DE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1950" y="1600201"/>
            <a:ext cx="8578850" cy="4525963"/>
          </a:xfrm>
        </p:spPr>
        <p:txBody>
          <a:bodyPr/>
          <a:lstStyle/>
          <a:p>
            <a:pPr algn="r" rtl="1" eaLnBrk="1" hangingPunct="1"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تا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١٥ 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%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سكته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هاي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مغزي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جوانان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20تا40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سال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اتفاق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 ا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فتند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</a:p>
          <a:p>
            <a:pPr marL="0" indent="0" algn="r" rtl="1">
              <a:buNone/>
              <a:defRPr sz="1800">
                <a:solidFill>
                  <a:srgbClr val="000000"/>
                </a:solidFill>
              </a:defRPr>
            </a:pP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از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هر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100/000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نفر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حدودا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ٌ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15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نفرهر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ساله</a:t>
            </a:r>
            <a:r>
              <a:rPr 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اين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سنين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سكته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مغزي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كنند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endParaRPr lang="fa-IR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  <a:defRPr sz="1800">
                <a:solidFill>
                  <a:srgbClr val="000000"/>
                </a:solidFill>
              </a:defRPr>
            </a:pPr>
            <a:endParaRPr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r" rtl="1" eaLnBrk="1" hangingPunct="1"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سنين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 20 تا 40</a:t>
            </a:r>
            <a:r>
              <a:rPr 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سال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شيوع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سكته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مغزي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بيش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از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2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برابر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ام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اس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(</a:t>
            </a:r>
            <a:r>
              <a:rPr 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(</a:t>
            </a:r>
            <a:r>
              <a:rPr 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MS</a:t>
            </a:r>
            <a:r>
              <a:rPr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است</a:t>
            </a:r>
            <a:r>
              <a:rPr lang="fa-IR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</p:txBody>
      </p:sp>
      <p:sp>
        <p:nvSpPr>
          <p:cNvPr id="30722" name="Shape 151">
            <a:extLst>
              <a:ext uri="{FF2B5EF4-FFF2-40B4-BE49-F238E27FC236}">
                <a16:creationId xmlns="" xmlns:a16="http://schemas.microsoft.com/office/drawing/2014/main" id="{997E0DA1-CD9A-B749-B25B-C187BEC46F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vert="horz" lIns="0" tIns="0" rIns="0" bIns="0" rtlCol="0" anchor="ctr">
            <a:normAutofit/>
          </a:bodyPr>
          <a:lstStyle/>
          <a:p>
            <a:pPr eaLnBrk="1" hangingPunct="1"/>
            <a:r>
              <a:rPr lang="ar-SA" altLang="en-US" sz="2400">
                <a:cs typeface="B Titr" pitchFamily="2" charset="-78"/>
              </a:rPr>
              <a:t>شيوع سكته مغزي</a:t>
            </a:r>
            <a:r>
              <a:rPr lang="en-US" altLang="en-US" sz="2400">
                <a:cs typeface="B Titr" pitchFamily="2" charset="-78"/>
              </a:rPr>
              <a:t> </a:t>
            </a:r>
          </a:p>
        </p:txBody>
      </p:sp>
      <p:sp>
        <p:nvSpPr>
          <p:cNvPr id="30723" name="Shape 152">
            <a:extLst>
              <a:ext uri="{FF2B5EF4-FFF2-40B4-BE49-F238E27FC236}">
                <a16:creationId xmlns="" xmlns:a16="http://schemas.microsoft.com/office/drawing/2014/main" id="{F1573637-663F-7145-BBD1-4BE964A4A6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B5A1E9-6465-904C-B876-05E780B58D7D}" type="slidenum">
              <a:rPr lang="en-US" altLang="en-US" sz="1600">
                <a:solidFill>
                  <a:srgbClr val="FEFAC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60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131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hape 172">
            <a:extLst>
              <a:ext uri="{FF2B5EF4-FFF2-40B4-BE49-F238E27FC236}">
                <a16:creationId xmlns="" xmlns:a16="http://schemas.microsoft.com/office/drawing/2014/main" id="{58737165-5736-494F-8C12-35F48044FC1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524000"/>
            <a:ext cx="8229600" cy="4572000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buNone/>
            </a:pPr>
            <a:r>
              <a:rPr lang="fa-IR" altLang="en-US" sz="1800" dirty="0">
                <a:solidFill>
                  <a:srgbClr val="000000"/>
                </a:solidFill>
                <a:cs typeface="B Mitra" pitchFamily="2" charset="-78"/>
              </a:rPr>
              <a:t>1-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نوع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ایسکمیک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fa-IR" altLang="en-US" sz="1800" dirty="0">
                <a:solidFill>
                  <a:srgbClr val="FF0000"/>
                </a:solidFill>
                <a:cs typeface="B Mitra" pitchFamily="2" charset="-78"/>
              </a:rPr>
              <a:t>87%</a:t>
            </a:r>
            <a:r>
              <a:rPr lang="en-US" altLang="en-US" sz="1800" dirty="0">
                <a:solidFill>
                  <a:srgbClr val="FF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موارد</a:t>
            </a:r>
            <a:endParaRPr lang="fa-IR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marL="0" indent="0" algn="r" rtl="1">
              <a:buNone/>
            </a:pPr>
            <a:endParaRPr lang="fa-IR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marL="0" indent="0" algn="r" rtl="1">
              <a:buNone/>
            </a:pPr>
            <a:endParaRPr lang="fa-IR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marL="0" indent="0" algn="r" rtl="1">
              <a:buNone/>
            </a:pPr>
            <a:endParaRPr lang="en-US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marL="0" indent="0" algn="r" rtl="1">
              <a:buNone/>
            </a:pPr>
            <a:r>
              <a:rPr lang="fa-IR" altLang="en-US" sz="1800" dirty="0">
                <a:solidFill>
                  <a:srgbClr val="000000"/>
                </a:solidFill>
                <a:cs typeface="B Mitra" pitchFamily="2" charset="-78"/>
              </a:rPr>
              <a:t>2-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نوع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هموراژیک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حدود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fa-IR" altLang="en-US" sz="1800" dirty="0">
                <a:solidFill>
                  <a:srgbClr val="FF0000"/>
                </a:solidFill>
                <a:cs typeface="B Mitra" pitchFamily="2" charset="-78"/>
              </a:rPr>
              <a:t>10%</a:t>
            </a:r>
            <a:r>
              <a:rPr lang="en-US" altLang="en-US" sz="1800" dirty="0">
                <a:solidFill>
                  <a:srgbClr val="FF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موارد</a:t>
            </a:r>
            <a:endParaRPr lang="fa-IR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marL="0" indent="0" algn="r" rtl="1">
              <a:buNone/>
            </a:pPr>
            <a:endParaRPr lang="fa-IR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marL="0" indent="0" algn="r" rtl="1">
              <a:buNone/>
            </a:pPr>
            <a:endParaRPr lang="fa-IR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marL="0" indent="0" algn="r" rtl="1">
              <a:buNone/>
            </a:pPr>
            <a:endParaRPr lang="en-US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marL="0" indent="0" algn="r" rtl="1">
              <a:buNone/>
            </a:pPr>
            <a:r>
              <a:rPr lang="fa-IR" altLang="en-US" sz="1800" dirty="0">
                <a:solidFill>
                  <a:srgbClr val="000000"/>
                </a:solidFill>
                <a:cs typeface="B Mitra" pitchFamily="2" charset="-78"/>
              </a:rPr>
              <a:t>3- خونریزی زیر </a:t>
            </a:r>
            <a:r>
              <a:rPr lang="fa-IR" altLang="en-US" sz="1800" dirty="0" err="1">
                <a:solidFill>
                  <a:srgbClr val="000000"/>
                </a:solidFill>
                <a:cs typeface="B Mitra" pitchFamily="2" charset="-78"/>
              </a:rPr>
              <a:t>عنکبوتیه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SAHدر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fa-IR" altLang="en-US" sz="1800" dirty="0">
                <a:solidFill>
                  <a:srgbClr val="FF0000"/>
                </a:solidFill>
                <a:cs typeface="B Mitra" pitchFamily="2" charset="-78"/>
              </a:rPr>
              <a:t>3%</a:t>
            </a:r>
            <a:r>
              <a:rPr lang="en-US" altLang="en-US" sz="1800" dirty="0">
                <a:solidFill>
                  <a:srgbClr val="FF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موارد</a:t>
            </a:r>
            <a:endParaRPr lang="en-US" altLang="en-US" sz="1800" dirty="0">
              <a:solidFill>
                <a:srgbClr val="000000"/>
              </a:solidFill>
              <a:cs typeface="B Mitra" pitchFamily="2" charset="-78"/>
            </a:endParaRPr>
          </a:p>
        </p:txBody>
      </p:sp>
      <p:sp>
        <p:nvSpPr>
          <p:cNvPr id="34818" name="TextBox 1">
            <a:extLst>
              <a:ext uri="{FF2B5EF4-FFF2-40B4-BE49-F238E27FC236}">
                <a16:creationId xmlns="" xmlns:a16="http://schemas.microsoft.com/office/drawing/2014/main" id="{C881453D-6882-8B48-A389-5ACFE47B6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63" y="404813"/>
            <a:ext cx="4248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fa-IR" altLang="en-US" sz="2400">
                <a:cs typeface="B Titr" pitchFamily="2" charset="-78"/>
              </a:rPr>
              <a:t>انواع سکته مغزی</a:t>
            </a:r>
            <a:endParaRPr lang="en-US" altLang="en-US" sz="2400">
              <a:cs typeface="B Titr" pitchFamily="2" charset="-78"/>
            </a:endParaRPr>
          </a:p>
        </p:txBody>
      </p:sp>
      <p:pic>
        <p:nvPicPr>
          <p:cNvPr id="34819" name="Picture 1">
            <a:extLst>
              <a:ext uri="{FF2B5EF4-FFF2-40B4-BE49-F238E27FC236}">
                <a16:creationId xmlns="" xmlns:a16="http://schemas.microsoft.com/office/drawing/2014/main" id="{A320FFED-04AB-E940-8F15-FC1FCCF5A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3890963"/>
            <a:ext cx="1363662" cy="16573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2">
            <a:extLst>
              <a:ext uri="{FF2B5EF4-FFF2-40B4-BE49-F238E27FC236}">
                <a16:creationId xmlns="" xmlns:a16="http://schemas.microsoft.com/office/drawing/2014/main" id="{59FDD3C0-C56E-0C4B-B750-48583707F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2424113" y="2166939"/>
            <a:ext cx="1363662" cy="17240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3">
            <a:extLst>
              <a:ext uri="{FF2B5EF4-FFF2-40B4-BE49-F238E27FC236}">
                <a16:creationId xmlns="" xmlns:a16="http://schemas.microsoft.com/office/drawing/2014/main" id="{37BCCA1F-AB68-C441-8A80-BC843805FF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48444"/>
          <a:stretch>
            <a:fillRect/>
          </a:stretch>
        </p:blipFill>
        <p:spPr bwMode="auto">
          <a:xfrm>
            <a:off x="2424113" y="439738"/>
            <a:ext cx="1363662" cy="172561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181548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images (7).jpg" descr="C:\Users\arvan.EMS115\Desktop\picture\images (7).jpg">
            <a:extLst>
              <a:ext uri="{FF2B5EF4-FFF2-40B4-BE49-F238E27FC236}">
                <a16:creationId xmlns="" xmlns:a16="http://schemas.microsoft.com/office/drawing/2014/main" id="{A3A22B20-2509-BB42-A273-A1DBEFC62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739" y="1196976"/>
            <a:ext cx="7502525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5842" name="TextBox 1">
            <a:extLst>
              <a:ext uri="{FF2B5EF4-FFF2-40B4-BE49-F238E27FC236}">
                <a16:creationId xmlns="" xmlns:a16="http://schemas.microsoft.com/office/drawing/2014/main" id="{3945740B-0B03-3543-9A42-65701AE76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260351"/>
            <a:ext cx="568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a-IR" altLang="en-US" sz="2400">
                <a:cs typeface="B Titr" pitchFamily="2" charset="-78"/>
              </a:rPr>
              <a:t>انواع سکته مغزی</a:t>
            </a:r>
            <a:endParaRPr lang="en-US" altLang="en-US" sz="2400"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1280195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hape 186">
            <a:extLst>
              <a:ext uri="{FF2B5EF4-FFF2-40B4-BE49-F238E27FC236}">
                <a16:creationId xmlns="" xmlns:a16="http://schemas.microsoft.com/office/drawing/2014/main" id="{1C7EEA27-A3E0-8D4B-BBF8-BB9C695F97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/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سکته مغزی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ایسکیمیک</a:t>
            </a:r>
            <a:endParaRPr lang="en-US" altLang="en-US" sz="1800" dirty="0">
              <a:solidFill>
                <a:srgbClr val="000000"/>
              </a:solidFill>
              <a:ea typeface="Arial" panose="020B0604020202020204" pitchFamily="34" charset="0"/>
              <a:cs typeface="B Titr" pitchFamily="2" charset="-78"/>
              <a:sym typeface="Arial" panose="020B0604020202020204" pitchFamily="34" charset="0"/>
            </a:endParaRPr>
          </a:p>
        </p:txBody>
      </p:sp>
      <p:sp>
        <p:nvSpPr>
          <p:cNvPr id="36866" name="Shape 187">
            <a:extLst>
              <a:ext uri="{FF2B5EF4-FFF2-40B4-BE49-F238E27FC236}">
                <a16:creationId xmlns="" xmlns:a16="http://schemas.microsoft.com/office/drawing/2014/main" id="{D585EB95-8B1B-1348-AB8E-331218B858D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4038600" cy="4530725"/>
          </a:xfrm>
        </p:spPr>
        <p:txBody>
          <a:bodyPr vert="horz" lIns="0" tIns="0" rIns="0" bIns="0" rtlCol="0">
            <a:normAutofit/>
          </a:bodyPr>
          <a:lstStyle/>
          <a:p>
            <a:pPr marL="231775" indent="-231775" algn="just">
              <a:spcBef>
                <a:spcPts val="400"/>
              </a:spcBef>
              <a:buClr>
                <a:srgbClr val="FFFFCC"/>
              </a:buClr>
              <a:buSzPct val="75000"/>
              <a:buFont typeface="Wingdings" pitchFamily="2" charset="2"/>
              <a:buChar char="•"/>
            </a:pPr>
            <a:r>
              <a:rPr lang="en-US" altLang="en-US" sz="1900" dirty="0">
                <a:solidFill>
                  <a:srgbClr val="FFFF00"/>
                </a:solidFill>
                <a:sym typeface="Arial" panose="020B0604020202020204" pitchFamily="34" charset="0"/>
              </a:rPr>
              <a:t> </a:t>
            </a:r>
          </a:p>
        </p:txBody>
      </p:sp>
      <p:sp>
        <p:nvSpPr>
          <p:cNvPr id="189" name="Shape 189">
            <a:extLst>
              <a:ext uri="{FF2B5EF4-FFF2-40B4-BE49-F238E27FC236}">
                <a16:creationId xmlns="" xmlns:a16="http://schemas.microsoft.com/office/drawing/2014/main" id="{AF9B0B1D-658E-F94E-8FDA-CC2105E3D5DC}"/>
              </a:ext>
            </a:extLst>
          </p:cNvPr>
          <p:cNvSpPr/>
          <p:nvPr/>
        </p:nvSpPr>
        <p:spPr>
          <a:xfrm>
            <a:off x="2495551" y="1357313"/>
            <a:ext cx="7993063" cy="1974900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5719" rIns="45719">
            <a:spAutoFit/>
          </a:bodyPr>
          <a:lstStyle/>
          <a:p>
            <a:pPr marL="285750" indent="-285750" algn="just" rtl="1">
              <a:spcBef>
                <a:spcPts val="700"/>
              </a:spcBef>
              <a:buSzPct val="75000"/>
              <a:buFont typeface="Wingdings" panose="05000000000000000000" pitchFamily="2" charset="2"/>
              <a:buChar char="Ø"/>
              <a:defRPr/>
            </a:pP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وجود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لخته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در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عروق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مغز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موجب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انسداد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رگ</a:t>
            </a:r>
            <a:r>
              <a:rPr dirty="0">
                <a:cs typeface="B Mitra" panose="00000400000000000000" pitchFamily="2" charset="-78"/>
              </a:rPr>
              <a:t> و </a:t>
            </a:r>
            <a:r>
              <a:rPr dirty="0" err="1">
                <a:cs typeface="B Mitra" panose="00000400000000000000" pitchFamily="2" charset="-78"/>
              </a:rPr>
              <a:t>قطع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جريان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خون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در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مغز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می</a:t>
            </a:r>
            <a:r>
              <a:rPr dirty="0">
                <a:cs typeface="B Mitra" panose="00000400000000000000" pitchFamily="2" charset="-78"/>
              </a:rPr>
              <a:t> </a:t>
            </a:r>
            <a:r>
              <a:rPr dirty="0" err="1">
                <a:cs typeface="B Mitra" panose="00000400000000000000" pitchFamily="2" charset="-78"/>
              </a:rPr>
              <a:t>شود</a:t>
            </a:r>
            <a:r>
              <a:rPr lang="fa-IR" dirty="0">
                <a:cs typeface="B Mitra" panose="00000400000000000000" pitchFamily="2" charset="-78"/>
              </a:rPr>
              <a:t>.</a:t>
            </a:r>
          </a:p>
          <a:p>
            <a:pPr algn="just" rtl="1">
              <a:spcBef>
                <a:spcPts val="700"/>
              </a:spcBef>
              <a:buClr>
                <a:srgbClr val="FFFFCC"/>
              </a:buClr>
              <a:buSzPct val="75000"/>
              <a:defRPr/>
            </a:pPr>
            <a:endParaRPr lang="fa-IR" dirty="0">
              <a:cs typeface="B Mitra" panose="00000400000000000000" pitchFamily="2" charset="-78"/>
            </a:endParaRPr>
          </a:p>
          <a:p>
            <a:pPr algn="just" rtl="1">
              <a:spcBef>
                <a:spcPts val="700"/>
              </a:spcBef>
              <a:buClr>
                <a:srgbClr val="FFFFCC"/>
              </a:buClr>
              <a:buSzPct val="75000"/>
              <a:defRPr/>
            </a:pPr>
            <a:endParaRPr lang="fa-IR" dirty="0">
              <a:cs typeface="B Mitra" panose="00000400000000000000" pitchFamily="2" charset="-78"/>
            </a:endParaRPr>
          </a:p>
          <a:p>
            <a:pPr algn="just" rtl="1">
              <a:spcBef>
                <a:spcPts val="700"/>
              </a:spcBef>
              <a:buClr>
                <a:srgbClr val="FFFFCC"/>
              </a:buClr>
              <a:buSzPct val="75000"/>
              <a:defRPr/>
            </a:pPr>
            <a:endParaRPr dirty="0">
              <a:cs typeface="B Mitra" panose="00000400000000000000" pitchFamily="2" charset="-78"/>
            </a:endParaRPr>
          </a:p>
          <a:p>
            <a:pPr marL="285750" indent="-285750" algn="just" rtl="1">
              <a:lnSpc>
                <a:spcPct val="150000"/>
              </a:lnSpc>
              <a:spcBef>
                <a:spcPts val="700"/>
              </a:spcBef>
              <a:buSzPct val="75000"/>
              <a:buFont typeface="Wingdings" panose="05000000000000000000" pitchFamily="2" charset="2"/>
              <a:buChar char="Ø"/>
              <a:defRPr/>
            </a:pPr>
            <a:r>
              <a:rPr lang="fa-IR"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علایم</a:t>
            </a:r>
            <a:r>
              <a:rPr lang="fa-IR"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در</a:t>
            </a:r>
            <a:r>
              <a:rPr lang="fa-IR"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سکته</a:t>
            </a:r>
            <a:r>
              <a:rPr lang="fa-IR"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معمولاً</a:t>
            </a:r>
            <a:r>
              <a:rPr lang="fa-IR"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ناگهانی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و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بدون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هیچ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هشداری</a:t>
            </a:r>
            <a:r>
              <a:rPr lang="fa-IR"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است 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و</a:t>
            </a:r>
            <a:r>
              <a:rPr lang="fa-IR"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لی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ندرتا</a:t>
            </a:r>
            <a:r>
              <a:rPr lang="fa-IR"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ٌ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با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علایم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هشدار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و ب</a:t>
            </a:r>
            <a:r>
              <a:rPr lang="fa-IR"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ه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صورت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آهسته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رخ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می</a:t>
            </a:r>
            <a:r>
              <a:rPr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 </a:t>
            </a:r>
            <a:r>
              <a:rPr dirty="0" err="1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دهد</a:t>
            </a:r>
            <a:r>
              <a:rPr lang="fa-IR" dirty="0">
                <a:effectLst>
                  <a:outerShdw blurRad="12700" dist="25400" dir="2700000" rotWithShape="0">
                    <a:srgbClr val="FFFFFF"/>
                  </a:outerShdw>
                </a:effectLst>
                <a:cs typeface="B Mitra" panose="00000400000000000000" pitchFamily="2" charset="-78"/>
              </a:rPr>
              <a:t>.</a:t>
            </a:r>
            <a:endParaRPr dirty="0">
              <a:effectLst>
                <a:outerShdw blurRad="12700" dist="25400" dir="2700000" rotWithShape="0">
                  <a:srgbClr val="FFFFFF"/>
                </a:outerShdw>
              </a:effectLst>
              <a:cs typeface="B Mitra" panose="00000400000000000000" pitchFamily="2" charset="-78"/>
            </a:endParaRPr>
          </a:p>
        </p:txBody>
      </p:sp>
      <p:pic>
        <p:nvPicPr>
          <p:cNvPr id="27653" name="179-cva-ischemia[1].jpg" descr="179-cva-ischemia[1]">
            <a:extLst>
              <a:ext uri="{FF2B5EF4-FFF2-40B4-BE49-F238E27FC236}">
                <a16:creationId xmlns="" xmlns:a16="http://schemas.microsoft.com/office/drawing/2014/main" id="{14F7BC13-C675-D347-8B56-5B9C0118E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7" y="3429000"/>
            <a:ext cx="2109787" cy="25193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7654" name="brainclot1[1].jpg" descr="brainclot1[1]">
            <a:extLst>
              <a:ext uri="{FF2B5EF4-FFF2-40B4-BE49-F238E27FC236}">
                <a16:creationId xmlns="" xmlns:a16="http://schemas.microsoft.com/office/drawing/2014/main" id="{48E2AAC4-1ECC-744A-837F-AF1CF7EB7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90" y="3629334"/>
            <a:ext cx="2400291" cy="23190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027210"/>
      </p:ext>
    </p:extLst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hape 200">
            <a:extLst>
              <a:ext uri="{FF2B5EF4-FFF2-40B4-BE49-F238E27FC236}">
                <a16:creationId xmlns="" xmlns:a16="http://schemas.microsoft.com/office/drawing/2014/main" id="{742B67D5-526F-524B-A7D0-D1646B376E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773239"/>
            <a:ext cx="8229600" cy="4816475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Char char="Ø"/>
            </a:pPr>
            <a:r>
              <a:rPr lang="ar-SA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كاهش حس درد و لمس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ar-SA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اختلال در درك كلمات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ar-SA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سرگيجه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ar-SA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دوبيني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ar-SA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عدم تعادل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ar-SA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نيم بيني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ar-SA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اختلال بينايي ناگهاني  يك يا دو چشم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ar-SA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انحراف هماهنگ چشم ها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ar-SA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اختلال شناخت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ar-SA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كاهش سطح هوشياري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</p:txBody>
      </p:sp>
      <p:sp>
        <p:nvSpPr>
          <p:cNvPr id="39938" name="Shape 201">
            <a:extLst>
              <a:ext uri="{FF2B5EF4-FFF2-40B4-BE49-F238E27FC236}">
                <a16:creationId xmlns="" xmlns:a16="http://schemas.microsoft.com/office/drawing/2014/main" id="{348793E7-C11B-5141-A1CF-8F4A31ABA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SA" altLang="en-US" sz="2800">
                <a:cs typeface="B Titr" pitchFamily="2" charset="-78"/>
              </a:rPr>
              <a:t>علايم و نشانه ها</a:t>
            </a:r>
            <a:r>
              <a:rPr lang="en-US" altLang="en-US" sz="2800">
                <a:cs typeface="B Titr" pitchFamily="2" charset="-78"/>
              </a:rPr>
              <a:t> </a:t>
            </a:r>
          </a:p>
        </p:txBody>
      </p:sp>
      <p:sp>
        <p:nvSpPr>
          <p:cNvPr id="39939" name="Shape 202">
            <a:extLst>
              <a:ext uri="{FF2B5EF4-FFF2-40B4-BE49-F238E27FC236}">
                <a16:creationId xmlns="" xmlns:a16="http://schemas.microsoft.com/office/drawing/2014/main" id="{C7B068C4-153B-4347-98EA-4DF73654B5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5C39C7-CC3F-2846-AC15-5A73B0A735DD}" type="slidenum">
              <a:rPr lang="en-US" altLang="en-US" sz="1600">
                <a:solidFill>
                  <a:srgbClr val="FEFAC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600">
              <a:solidFill>
                <a:srgbClr val="FEFAC9"/>
              </a:solidFill>
            </a:endParaRPr>
          </a:p>
        </p:txBody>
      </p:sp>
      <p:sp>
        <p:nvSpPr>
          <p:cNvPr id="203" name="Shape 203">
            <a:extLst>
              <a:ext uri="{FF2B5EF4-FFF2-40B4-BE49-F238E27FC236}">
                <a16:creationId xmlns="" xmlns:a16="http://schemas.microsoft.com/office/drawing/2014/main" id="{133C20E4-31F5-D045-8240-0617C18E27D6}"/>
              </a:ext>
            </a:extLst>
          </p:cNvPr>
          <p:cNvSpPr/>
          <p:nvPr/>
        </p:nvSpPr>
        <p:spPr>
          <a:xfrm>
            <a:off x="2135189" y="1563688"/>
            <a:ext cx="3976687" cy="3395662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FFFFFF"/>
          </a:solidFill>
          <a:ln w="25400">
            <a:solidFill>
              <a:srgbClr val="3399FF"/>
            </a:solidFill>
          </a:ln>
          <a:extLst>
            <a:ext uri="{C572A759-6A51-4108-AA02-DFA0A04FC94B}"/>
          </a:extLst>
        </p:spPr>
        <p:txBody>
          <a:bodyPr lIns="45719" rIns="45719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SA" altLang="en-US" sz="1600" dirty="0">
                <a:cs typeface="B Nazanin" panose="00000400000000000000" pitchFamily="2" charset="-78"/>
              </a:rPr>
              <a:t>اين</a:t>
            </a:r>
            <a:r>
              <a:rPr lang="en-US" altLang="en-US" sz="1600" dirty="0">
                <a:cs typeface="B Nazanin" panose="00000400000000000000" pitchFamily="2" charset="-78"/>
              </a:rPr>
              <a:t> </a:t>
            </a:r>
            <a:r>
              <a:rPr lang="ar-SA" altLang="en-US" sz="1600" dirty="0">
                <a:cs typeface="B Nazanin" panose="00000400000000000000" pitchFamily="2" charset="-78"/>
              </a:rPr>
              <a:t>علايم</a:t>
            </a:r>
            <a:r>
              <a:rPr lang="en-US" altLang="en-US" sz="1600" dirty="0">
                <a:cs typeface="B Nazanin" panose="00000400000000000000" pitchFamily="2" charset="-78"/>
              </a:rPr>
              <a:t> </a:t>
            </a:r>
            <a:r>
              <a:rPr lang="ar-SA" altLang="en-US" sz="1600" dirty="0">
                <a:cs typeface="B Nazanin" panose="00000400000000000000" pitchFamily="2" charset="-78"/>
              </a:rPr>
              <a:t>مي</a:t>
            </a:r>
            <a:r>
              <a:rPr lang="fa-IR" altLang="en-US" sz="1600" dirty="0">
                <a:cs typeface="B Nazanin" panose="00000400000000000000" pitchFamily="2" charset="-78"/>
              </a:rPr>
              <a:t> </a:t>
            </a:r>
            <a:r>
              <a:rPr lang="ar-SA" altLang="en-US" sz="1600" dirty="0">
                <a:cs typeface="B Nazanin" panose="00000400000000000000" pitchFamily="2" charset="-78"/>
              </a:rPr>
              <a:t>تواند</a:t>
            </a:r>
            <a:r>
              <a:rPr lang="en-US" altLang="en-US" sz="1600" dirty="0">
                <a:cs typeface="B Nazanin" panose="00000400000000000000" pitchFamily="2" charset="-78"/>
              </a:rPr>
              <a:t> </a:t>
            </a:r>
            <a:r>
              <a:rPr lang="ar-SA" altLang="en-US" sz="1600" dirty="0">
                <a:cs typeface="B Nazanin" panose="00000400000000000000" pitchFamily="2" charset="-78"/>
              </a:rPr>
              <a:t>با</a:t>
            </a:r>
            <a:r>
              <a:rPr lang="en-US" altLang="en-US" sz="1600" dirty="0">
                <a:cs typeface="B Nazanin" panose="00000400000000000000" pitchFamily="2" charset="-78"/>
              </a:rPr>
              <a:t> </a:t>
            </a:r>
            <a:r>
              <a:rPr lang="fa-IR" altLang="en-US" sz="1600" dirty="0">
                <a:cs typeface="B Nazanin" panose="00000400000000000000" pitchFamily="2" charset="-78"/>
              </a:rPr>
              <a:t>یا بدون </a:t>
            </a:r>
            <a:r>
              <a:rPr lang="ar-SA" altLang="en-US" sz="1600" dirty="0">
                <a:cs typeface="B Nazanin" panose="00000400000000000000" pitchFamily="2" charset="-78"/>
              </a:rPr>
              <a:t>فلج</a:t>
            </a:r>
            <a:r>
              <a:rPr lang="en-US" altLang="en-US" sz="1600" dirty="0">
                <a:cs typeface="B Nazanin" panose="00000400000000000000" pitchFamily="2" charset="-78"/>
              </a:rPr>
              <a:t> </a:t>
            </a:r>
            <a:r>
              <a:rPr lang="ar-SA" altLang="en-US" sz="1600" dirty="0">
                <a:cs typeface="B Nazanin" panose="00000400000000000000" pitchFamily="2" charset="-78"/>
              </a:rPr>
              <a:t>اندام</a:t>
            </a:r>
            <a:r>
              <a:rPr lang="en-US" altLang="en-US" sz="1600" dirty="0">
                <a:cs typeface="B Nazanin" panose="00000400000000000000" pitchFamily="2" charset="-78"/>
              </a:rPr>
              <a:t> </a:t>
            </a:r>
            <a:r>
              <a:rPr lang="ar-SA" altLang="en-US" sz="1600" dirty="0">
                <a:cs typeface="B Nazanin" panose="00000400000000000000" pitchFamily="2" charset="-78"/>
              </a:rPr>
              <a:t>همراه</a:t>
            </a:r>
            <a:r>
              <a:rPr lang="en-US" altLang="en-US" sz="1600" dirty="0">
                <a:cs typeface="B Nazanin" panose="00000400000000000000" pitchFamily="2" charset="-78"/>
              </a:rPr>
              <a:t> </a:t>
            </a:r>
            <a:r>
              <a:rPr lang="ar-SA" altLang="en-US" sz="1600" dirty="0">
                <a:cs typeface="B Nazanin" panose="00000400000000000000" pitchFamily="2" charset="-78"/>
              </a:rPr>
              <a:t>باشد</a:t>
            </a:r>
            <a:r>
              <a:rPr lang="fa-IR" altLang="en-US" sz="1600" dirty="0">
                <a:cs typeface="B Nazanin" panose="00000400000000000000" pitchFamily="2" charset="-78"/>
              </a:rPr>
              <a:t>.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457831195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hape 206">
            <a:extLst>
              <a:ext uri="{FF2B5EF4-FFF2-40B4-BE49-F238E27FC236}">
                <a16:creationId xmlns="" xmlns:a16="http://schemas.microsoft.com/office/drawing/2014/main" id="{A4154C6C-A96B-FD4B-9F36-6DF4DB87BC0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defTabSz="493713"/>
            <a:r>
              <a:rPr lang="en-US" altLang="en-US" sz="200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در حالاتي كه تشخيص هاي زير به ذهن مي </a:t>
            </a:r>
            <a:r>
              <a:rPr lang="fa-IR" altLang="en-US" sz="200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آ</a:t>
            </a:r>
            <a:r>
              <a:rPr lang="en-US" altLang="en-US" sz="200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يد بايد به دنبال علايم سكته مغزي هم بود </a:t>
            </a:r>
          </a:p>
        </p:txBody>
      </p:sp>
      <p:sp>
        <p:nvSpPr>
          <p:cNvPr id="207" name="Shape 207">
            <a:extLst>
              <a:ext uri="{FF2B5EF4-FFF2-40B4-BE49-F238E27FC236}">
                <a16:creationId xmlns="" xmlns:a16="http://schemas.microsoft.com/office/drawing/2014/main" id="{EE9DFC8F-C55F-4B4D-ADF2-E68B20B7EE4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167438" y="1484313"/>
            <a:ext cx="4043362" cy="4392612"/>
          </a:xfrm>
        </p:spPr>
        <p:txBody>
          <a:bodyPr vert="horz" lIns="0" tIns="0" rIns="0" bIns="0" rtlCol="0">
            <a:normAutofit/>
          </a:bodyPr>
          <a:lstStyle/>
          <a:p>
            <a:pPr algn="r" rtl="1">
              <a:buSzPct val="75000"/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شوک</a:t>
            </a:r>
            <a:endParaRPr sz="18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  <a:p>
            <a:pPr algn="r" rtl="1">
              <a:buSzPct val="75000"/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مصرف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بیش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از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حد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مواد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مخدر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</a:p>
          <a:p>
            <a:pPr algn="r" rtl="1">
              <a:buSzPct val="75000"/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مسمومیت</a:t>
            </a:r>
            <a:endParaRPr sz="18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  <a:p>
            <a:pPr algn="r" rtl="1">
              <a:buSzPct val="75000"/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حالت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پس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از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تشنج</a:t>
            </a:r>
            <a:endParaRPr sz="18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  <a:p>
            <a:pPr algn="r" rtl="1">
              <a:buSzPct val="75000"/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اختلال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هوشياري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ناشي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از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lang="fa-IR"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سپسیس</a:t>
            </a:r>
            <a:endParaRPr sz="18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  <a:p>
            <a:pPr algn="r" rtl="1">
              <a:buSzPct val="75000"/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ضربه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سر</a:t>
            </a:r>
            <a:endParaRPr lang="fa-IR" sz="18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  <a:p>
            <a:pPr algn="r" rtl="1">
              <a:buSzPct val="75000"/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endParaRPr lang="fa-IR" sz="1800" dirty="0">
              <a:solidFill>
                <a:srgbClr val="000000"/>
              </a:solidFill>
              <a:effectLst>
                <a:outerShdw blurRad="12700" dist="25400" dir="2700000" rotWithShape="0">
                  <a:srgbClr val="010199"/>
                </a:outerShdw>
              </a:effectLst>
              <a:ea typeface="Arial"/>
              <a:cs typeface="B Nazanin" panose="00000400000000000000" pitchFamily="2" charset="-78"/>
              <a:sym typeface="Arial"/>
            </a:endParaRPr>
          </a:p>
          <a:p>
            <a:pPr marL="0" indent="0" algn="r" rtl="1">
              <a:buSzPct val="75000"/>
              <a:buNone/>
              <a:defRPr sz="1800">
                <a:solidFill>
                  <a:srgbClr val="000000"/>
                </a:solidFill>
              </a:defRPr>
            </a:pPr>
            <a:endParaRPr sz="18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</p:txBody>
      </p:sp>
      <p:sp>
        <p:nvSpPr>
          <p:cNvPr id="40963" name="TextBox 1">
            <a:extLst>
              <a:ext uri="{FF2B5EF4-FFF2-40B4-BE49-F238E27FC236}">
                <a16:creationId xmlns="" xmlns:a16="http://schemas.microsoft.com/office/drawing/2014/main" id="{2B391A3A-80EF-A34B-A26E-E8D27A0B1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1484314"/>
            <a:ext cx="3827463" cy="239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>
              <a:spcBef>
                <a:spcPts val="1000"/>
              </a:spcBef>
              <a:buSzPct val="75000"/>
              <a:buFont typeface="Wingdings" pitchFamily="2" charset="2"/>
              <a:buChar char="q"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itchFamily="2" charset="-78"/>
                <a:sym typeface="Arial" panose="020B0604020202020204" pitchFamily="34" charset="0"/>
              </a:rPr>
              <a:t>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هيپوگليسمي</a:t>
            </a: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  <a:p>
            <a:pPr algn="r" rtl="1">
              <a:spcBef>
                <a:spcPts val="1000"/>
              </a:spcBef>
              <a:buSzPct val="75000"/>
              <a:buFont typeface="Wingdings" pitchFamily="2" charset="2"/>
              <a:buChar char="q"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بیماری  انسدادی مزمن ریوی</a:t>
            </a:r>
          </a:p>
          <a:p>
            <a:pPr algn="r" rtl="1">
              <a:spcBef>
                <a:spcPts val="1000"/>
              </a:spcBef>
              <a:buSzPct val="75000"/>
              <a:buFont typeface="Wingdings" pitchFamily="2" charset="2"/>
              <a:buChar char="q"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استنشاق گازهای سمی</a:t>
            </a:r>
          </a:p>
          <a:p>
            <a:pPr algn="r" rtl="1">
              <a:spcBef>
                <a:spcPts val="1000"/>
              </a:spcBef>
              <a:buSzPct val="75000"/>
              <a:buFont typeface="Wingdings" pitchFamily="2" charset="2"/>
              <a:buChar char="q"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آنافیلاکسی</a:t>
            </a:r>
          </a:p>
          <a:p>
            <a:pPr algn="r" rtl="1">
              <a:spcBef>
                <a:spcPts val="1000"/>
              </a:spcBef>
              <a:buClr>
                <a:schemeClr val="tx1"/>
              </a:buClr>
              <a:buSzPct val="75000"/>
              <a:buFont typeface="Wingdings" pitchFamily="2" charset="2"/>
              <a:buChar char="q"/>
            </a:pP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آنسفالوپاتی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هیپرتانسیو</a:t>
            </a: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  <a:p>
            <a:pPr algn="r" rtl="1">
              <a:spcBef>
                <a:spcPts val="1000"/>
              </a:spcBef>
              <a:buClr>
                <a:schemeClr val="tx1"/>
              </a:buClr>
              <a:buSzPct val="75000"/>
              <a:buFont typeface="Wingdings" pitchFamily="2" charset="2"/>
              <a:buChar char="q"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ریتم های غیر طبیعی قلبی</a:t>
            </a:r>
          </a:p>
        </p:txBody>
      </p:sp>
    </p:spTree>
    <p:extLst>
      <p:ext uri="{BB962C8B-B14F-4D97-AF65-F5344CB8AC3E}">
        <p14:creationId xmlns:p14="http://schemas.microsoft.com/office/powerpoint/2010/main" val="596498581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232">
            <a:extLst>
              <a:ext uri="{FF2B5EF4-FFF2-40B4-BE49-F238E27FC236}">
                <a16:creationId xmlns="" xmlns:a16="http://schemas.microsoft.com/office/drawing/2014/main" id="{DA5FB405-8AED-4049-A8BC-4416607B6E3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eaLnBrk="1" hangingPunct="1"/>
            <a:r>
              <a:rPr lang="en-US" altLang="en-US" sz="180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سکته های هموراژیک</a:t>
            </a:r>
          </a:p>
        </p:txBody>
      </p:sp>
      <p:sp>
        <p:nvSpPr>
          <p:cNvPr id="41986" name="Shape 233">
            <a:extLst>
              <a:ext uri="{FF2B5EF4-FFF2-40B4-BE49-F238E27FC236}">
                <a16:creationId xmlns="" xmlns:a16="http://schemas.microsoft.com/office/drawing/2014/main" id="{3E62EED8-880A-0946-BA6B-05EB07D7178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359378" y="847726"/>
            <a:ext cx="9036050" cy="4530725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defTabSz="803275" rtl="1">
              <a:lnSpc>
                <a:spcPct val="150000"/>
              </a:lnSpc>
              <a:spcBef>
                <a:spcPts val="800"/>
              </a:spcBef>
              <a:buSzPct val="75000"/>
              <a:buNone/>
            </a:pPr>
            <a:r>
              <a:rPr lang="fa-IR" altLang="en-US" b="1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سکته های مغزی هموراژیک</a:t>
            </a:r>
            <a:endParaRPr lang="en-US" altLang="en-US" b="1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  <a:p>
            <a:pPr algn="r" defTabSz="803275" rtl="1">
              <a:lnSpc>
                <a:spcPct val="150000"/>
              </a:lnSpc>
              <a:spcBef>
                <a:spcPts val="800"/>
              </a:spcBef>
              <a:buSzPct val="75000"/>
              <a:buFont typeface="Wingdings" pitchFamily="2" charset="2"/>
              <a:buChar char="Ø"/>
            </a:pP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ناشي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از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پاره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شدن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يك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رگ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خوني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مغز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مي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باشد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.</a:t>
            </a: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  <a:p>
            <a:pPr algn="r" defTabSz="803275" rtl="1">
              <a:lnSpc>
                <a:spcPct val="150000"/>
              </a:lnSpc>
              <a:spcBef>
                <a:spcPts val="800"/>
              </a:spcBef>
              <a:buSzPct val="75000"/>
              <a:buFont typeface="Wingdings" pitchFamily="2" charset="2"/>
              <a:buChar char="Ø"/>
            </a:pP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  <a:p>
            <a:pPr algn="r" defTabSz="803275" rtl="1">
              <a:lnSpc>
                <a:spcPct val="150000"/>
              </a:lnSpc>
              <a:spcBef>
                <a:spcPts val="800"/>
              </a:spcBef>
              <a:buSzPct val="75000"/>
              <a:buFont typeface="Wingdings" pitchFamily="2" charset="2"/>
              <a:buChar char="Ø"/>
            </a:pPr>
            <a:endParaRPr lang="en-US" altLang="en-US" sz="18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  <a:p>
            <a:pPr algn="r" defTabSz="803275" rtl="1">
              <a:lnSpc>
                <a:spcPct val="150000"/>
              </a:lnSpc>
              <a:spcBef>
                <a:spcPts val="800"/>
              </a:spcBef>
              <a:buSzPct val="75000"/>
              <a:buFont typeface="Wingdings" pitchFamily="2" charset="2"/>
              <a:buChar char="Ø"/>
            </a:pP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خون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سلول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هاي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مغزي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نمي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رسد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،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علاوه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نشت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خون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از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رگ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پاره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شده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،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مي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تواند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بافت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مغزي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آسيب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جدي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وارد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نمايد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.</a:t>
            </a:r>
          </a:p>
        </p:txBody>
      </p:sp>
      <p:pic>
        <p:nvPicPr>
          <p:cNvPr id="41987" name="images (19).jpg" descr="C:\Users\arvan.EMS115\Desktop\picture\images (19).jpg">
            <a:extLst>
              <a:ext uri="{FF2B5EF4-FFF2-40B4-BE49-F238E27FC236}">
                <a16:creationId xmlns="" xmlns:a16="http://schemas.microsoft.com/office/drawing/2014/main" id="{BA6E4EE1-C5B9-6943-9CAB-F1BC184EF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257176"/>
            <a:ext cx="2459038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37893" name="ji.jpg" descr="C:\Users\arvan.EMS115\Desktop\picture\ji.jpg">
            <a:extLst>
              <a:ext uri="{FF2B5EF4-FFF2-40B4-BE49-F238E27FC236}">
                <a16:creationId xmlns="" xmlns:a16="http://schemas.microsoft.com/office/drawing/2014/main" id="{99728869-86D1-9F46-B88F-C584C807C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4225255"/>
            <a:ext cx="5626968" cy="208823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5371420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>
            <a:extLst>
              <a:ext uri="{FF2B5EF4-FFF2-40B4-BE49-F238E27FC236}">
                <a16:creationId xmlns="" xmlns:a16="http://schemas.microsoft.com/office/drawing/2014/main" id="{475FCCA1-2BBD-B645-8EA2-9B82FE1CBE6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981200" y="1557339"/>
            <a:ext cx="8229600" cy="4573587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spcBef>
                <a:spcPts val="1500"/>
              </a:spcBef>
              <a:buNone/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    </a:t>
            </a: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علل</a:t>
            </a:r>
            <a:r>
              <a:rPr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:</a:t>
            </a:r>
          </a:p>
          <a:p>
            <a:pPr algn="r" rtl="1">
              <a:buSzPct val="75000"/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فشاربالا</a:t>
            </a:r>
            <a:endParaRPr sz="1800" dirty="0">
              <a:solidFill>
                <a:srgbClr val="000000"/>
              </a:solidFill>
              <a:ea typeface="Arial"/>
              <a:cs typeface="B Nazanin" panose="00000400000000000000" pitchFamily="2" charset="-78"/>
              <a:sym typeface="Arial"/>
            </a:endParaRPr>
          </a:p>
          <a:p>
            <a:pPr algn="r" rtl="1">
              <a:buSzPct val="75000"/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داروهاي</a:t>
            </a:r>
            <a:r>
              <a:rPr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محرك</a:t>
            </a:r>
            <a:r>
              <a:rPr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</a:t>
            </a:r>
            <a:endParaRPr lang="fa-IR" sz="1800" dirty="0">
              <a:solidFill>
                <a:srgbClr val="000000"/>
              </a:solidFill>
              <a:ea typeface="Arial"/>
              <a:cs typeface="B Nazanin" panose="00000400000000000000" pitchFamily="2" charset="-78"/>
              <a:sym typeface="Arial"/>
            </a:endParaRPr>
          </a:p>
          <a:p>
            <a:pPr marL="0" indent="0" algn="r" rtl="1">
              <a:buSzPct val="75000"/>
              <a:buNone/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     و به ندرت</a:t>
            </a:r>
            <a:endParaRPr sz="1800" dirty="0">
              <a:solidFill>
                <a:srgbClr val="000000"/>
              </a:solidFill>
              <a:ea typeface="Arial"/>
              <a:cs typeface="B Nazanin" panose="00000400000000000000" pitchFamily="2" charset="-78"/>
              <a:sym typeface="Arial"/>
            </a:endParaRPr>
          </a:p>
          <a:p>
            <a:pPr algn="r" rtl="1">
              <a:buSzPct val="75000"/>
              <a:buFont typeface="Wingdings" panose="05000000000000000000" pitchFamily="2" charset="2"/>
              <a:buChar char="q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آنوريسم</a:t>
            </a:r>
            <a:endParaRPr lang="fa-IR" sz="1800" dirty="0">
              <a:solidFill>
                <a:srgbClr val="000000"/>
              </a:solidFill>
              <a:ea typeface="Arial"/>
              <a:cs typeface="B Nazanin" panose="00000400000000000000" pitchFamily="2" charset="-78"/>
              <a:sym typeface="Arial"/>
            </a:endParaRPr>
          </a:p>
          <a:p>
            <a:pPr marL="0" indent="0" algn="r" rtl="1">
              <a:buSzPct val="75000"/>
              <a:buNone/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    </a:t>
            </a: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که</a:t>
            </a:r>
            <a:r>
              <a:rPr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در</a:t>
            </a:r>
            <a:r>
              <a:rPr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هر</a:t>
            </a:r>
            <a:r>
              <a:rPr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گروه</a:t>
            </a:r>
            <a:r>
              <a:rPr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سنی</a:t>
            </a:r>
            <a:r>
              <a:rPr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 </a:t>
            </a: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دیده</a:t>
            </a:r>
            <a:r>
              <a:rPr sz="1800" dirty="0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Nazanin" panose="00000400000000000000" pitchFamily="2" charset="-78"/>
                <a:sym typeface="Arial"/>
              </a:rPr>
              <a:t>میشود</a:t>
            </a:r>
            <a:endParaRPr sz="1800" dirty="0">
              <a:solidFill>
                <a:srgbClr val="000000"/>
              </a:solidFill>
              <a:ea typeface="Arial"/>
              <a:cs typeface="B Nazanin" panose="00000400000000000000" pitchFamily="2" charset="-78"/>
              <a:sym typeface="Arial"/>
            </a:endParaRPr>
          </a:p>
        </p:txBody>
      </p:sp>
      <p:sp>
        <p:nvSpPr>
          <p:cNvPr id="43010" name="Shape 240">
            <a:extLst>
              <a:ext uri="{FF2B5EF4-FFF2-40B4-BE49-F238E27FC236}">
                <a16:creationId xmlns="" xmlns:a16="http://schemas.microsoft.com/office/drawing/2014/main" id="{A61C8773-3FE4-884E-A43F-52A5491837F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eaLnBrk="1" hangingPunct="1"/>
            <a:r>
              <a:rPr lang="en-US" altLang="en-US" sz="280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سکته های هموراژیک</a:t>
            </a:r>
          </a:p>
        </p:txBody>
      </p:sp>
    </p:spTree>
    <p:extLst>
      <p:ext uri="{BB962C8B-B14F-4D97-AF65-F5344CB8AC3E}">
        <p14:creationId xmlns:p14="http://schemas.microsoft.com/office/powerpoint/2010/main" val="1436458902"/>
      </p:ext>
    </p:extLst>
  </p:cSld>
  <p:clrMapOvr>
    <a:masterClrMapping/>
  </p:clrMapOvr>
  <p:transition spd="slow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hape 242">
            <a:extLst>
              <a:ext uri="{FF2B5EF4-FFF2-40B4-BE49-F238E27FC236}">
                <a16:creationId xmlns="" xmlns:a16="http://schemas.microsoft.com/office/drawing/2014/main" id="{AD5F44A4-1B5A-7B47-A497-B118ED1322D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/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علایم</a:t>
            </a:r>
            <a:r>
              <a:rPr lang="en-US" altLang="en-US" sz="28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در</a:t>
            </a:r>
            <a:r>
              <a:rPr lang="en-US" altLang="en-US" sz="28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سکته</a:t>
            </a:r>
            <a:r>
              <a:rPr lang="en-US" altLang="en-US" sz="28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های</a:t>
            </a:r>
            <a:r>
              <a:rPr lang="en-US" altLang="en-US" sz="28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هموراژیک</a:t>
            </a:r>
            <a:endParaRPr lang="en-US" altLang="en-US" sz="2800" dirty="0">
              <a:ea typeface="Arial" panose="020B0604020202020204" pitchFamily="34" charset="0"/>
              <a:cs typeface="B Titr" pitchFamily="2" charset="-78"/>
              <a:sym typeface="Arial" panose="020B0604020202020204" pitchFamily="34" charset="0"/>
            </a:endParaRPr>
          </a:p>
        </p:txBody>
      </p:sp>
      <p:sp>
        <p:nvSpPr>
          <p:cNvPr id="36867" name="Shape 243">
            <a:extLst>
              <a:ext uri="{FF2B5EF4-FFF2-40B4-BE49-F238E27FC236}">
                <a16:creationId xmlns="" xmlns:a16="http://schemas.microsoft.com/office/drawing/2014/main" id="{567EC361-66E2-FF4E-944C-3CCE47E0FED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063750" y="1700213"/>
            <a:ext cx="8229600" cy="4248150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lnSpc>
                <a:spcPct val="150000"/>
              </a:lnSpc>
              <a:spcBef>
                <a:spcPts val="700"/>
              </a:spcBef>
              <a:buClr>
                <a:srgbClr val="FFFFCC"/>
              </a:buClr>
              <a:buSzPct val="75000"/>
              <a:buNone/>
              <a:defRPr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   علائم سکته هموراژیک مشابه سکته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ایسکیمیک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است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کنار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علایم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مربوط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ایسکمی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بروز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علایم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خاص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ازجمله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:</a:t>
            </a:r>
          </a:p>
          <a:p>
            <a:pPr algn="r" rtl="1">
              <a:lnSpc>
                <a:spcPct val="150000"/>
              </a:lnSpc>
              <a:spcBef>
                <a:spcPts val="700"/>
              </a:spcBef>
              <a:buSzPct val="75000"/>
              <a:buFont typeface="Wingdings" panose="05000000000000000000" pitchFamily="2" charset="2"/>
              <a:buChar char="ü"/>
              <a:defRPr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   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سردرد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با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یا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بدون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استفراغ</a:t>
            </a:r>
            <a:endParaRPr lang="en-US" altLang="en-US" sz="18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spcBef>
                <a:spcPts val="700"/>
              </a:spcBef>
              <a:buSzPct val="75000"/>
              <a:buFont typeface="Wingdings" panose="05000000000000000000" pitchFamily="2" charset="2"/>
              <a:buChar char="ü"/>
              <a:defRPr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  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پيشرفت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بسیار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سریع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کاهش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هوشیاری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کما</a:t>
            </a: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  <a:p>
            <a:pPr marL="0" indent="0" algn="r" rtl="1">
              <a:lnSpc>
                <a:spcPct val="150000"/>
              </a:lnSpc>
              <a:spcBef>
                <a:spcPts val="700"/>
              </a:spcBef>
              <a:buClr>
                <a:srgbClr val="FFFFCC"/>
              </a:buClr>
              <a:buSzPct val="75000"/>
              <a:buNone/>
              <a:defRPr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محتمل می باشد.</a:t>
            </a:r>
            <a:endParaRPr lang="en-US" altLang="en-US" sz="18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423041"/>
      </p:ext>
    </p:extLst>
  </p:cSld>
  <p:clrMapOvr>
    <a:masterClrMapping/>
  </p:clrMapOvr>
  <p:transition spd="slow"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>
            <a:extLst>
              <a:ext uri="{FF2B5EF4-FFF2-40B4-BE49-F238E27FC236}">
                <a16:creationId xmlns="" xmlns:a16="http://schemas.microsoft.com/office/drawing/2014/main" id="{11B10703-C6D8-844D-81B7-54466A9D4F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altLang="en-US" sz="2400" dirty="0">
                <a:ea typeface="Arial" panose="020B0604020202020204" pitchFamily="34" charset="0"/>
                <a:cs typeface="B Titr" pitchFamily="2" charset="-78"/>
              </a:rPr>
              <a:t>نکته مهم</a:t>
            </a:r>
            <a:endParaRPr lang="en-US" altLang="en-US" sz="2400" dirty="0">
              <a:ea typeface="Arial" panose="020B0604020202020204" pitchFamily="34" charset="0"/>
              <a:cs typeface="B Titr" pitchFamily="2" charset="-78"/>
            </a:endParaRPr>
          </a:p>
        </p:txBody>
      </p:sp>
      <p:sp>
        <p:nvSpPr>
          <p:cNvPr id="45058" name="Content Placeholder 2">
            <a:extLst>
              <a:ext uri="{FF2B5EF4-FFF2-40B4-BE49-F238E27FC236}">
                <a16:creationId xmlns="" xmlns:a16="http://schemas.microsoft.com/office/drawing/2014/main" id="{91277EA3-97D0-9A4B-9363-3D3F5AAEEB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rtl="1">
              <a:lnSpc>
                <a:spcPct val="250000"/>
              </a:lnSpc>
            </a:pPr>
            <a:r>
              <a:rPr lang="fa-IR" altLang="en-US" sz="1800" dirty="0">
                <a:solidFill>
                  <a:srgbClr val="FF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افتراق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 سکته مغزی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ایسکمیک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 از هموراژیک در </a:t>
            </a:r>
            <a:r>
              <a:rPr lang="fa-IR" altLang="en-US" sz="1800" dirty="0">
                <a:solidFill>
                  <a:srgbClr val="FF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اورژانس پیش بیمارستانی مقدور نبوده 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و کلیه بیماران می بایست جهت درمان احتمالی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ترومبولیتیک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 در سریعترین زمان ممکن به بیمارستان واجد شرایط مناسب منتقل گردند.</a:t>
            </a:r>
          </a:p>
          <a:p>
            <a:pPr algn="just" rtl="1">
              <a:lnSpc>
                <a:spcPct val="250000"/>
              </a:lnSpc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بدیهی است بیمار99-10 می بایست به اولین مرکز درمانی اعزام گردد.</a:t>
            </a:r>
            <a:endParaRPr lang="en-US" altLang="en-US" sz="18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1134430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2">
            <a:extLst>
              <a:ext uri="{FF2B5EF4-FFF2-40B4-BE49-F238E27FC236}">
                <a16:creationId xmlns="" xmlns:a16="http://schemas.microsoft.com/office/drawing/2014/main" id="{3C9262FC-77EB-3D48-A510-A6B0E0DDBB7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214131" y="2243957"/>
            <a:ext cx="3887787" cy="1689100"/>
          </a:xfrm>
        </p:spPr>
        <p:txBody>
          <a:bodyPr vert="horz" lIns="0" tIns="0" rIns="0" bIns="0" rtlCol="0">
            <a:normAutofit/>
          </a:bodyPr>
          <a:lstStyle/>
          <a:p>
            <a:pPr algn="just" defTabSz="676275" rtl="1">
              <a:spcBef>
                <a:spcPts val="400"/>
              </a:spcBef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سلول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ها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غیرقابل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تجدید</a:t>
            </a:r>
            <a:endParaRPr lang="fa-IR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just" defTabSz="676275" rtl="1">
              <a:spcBef>
                <a:spcPts val="400"/>
              </a:spcBef>
              <a:buFont typeface="Wingdings" pitchFamily="2" charset="2"/>
              <a:buChar char="q"/>
            </a:pPr>
            <a:endParaRPr lang="en-US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just" defTabSz="676275" rtl="1">
              <a:spcBef>
                <a:spcPts val="400"/>
              </a:spcBef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بیشترین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رشد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از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نظر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تعداد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2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سال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اول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زندگی</a:t>
            </a:r>
            <a:endParaRPr lang="fa-IR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just" defTabSz="676275" rtl="1">
              <a:spcBef>
                <a:spcPts val="400"/>
              </a:spcBef>
              <a:buFont typeface="Wingdings" pitchFamily="2" charset="2"/>
              <a:buChar char="q"/>
            </a:pPr>
            <a:endParaRPr lang="en-US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</p:txBody>
      </p:sp>
      <p:sp>
        <p:nvSpPr>
          <p:cNvPr id="18434" name="TextBox 1">
            <a:extLst>
              <a:ext uri="{FF2B5EF4-FFF2-40B4-BE49-F238E27FC236}">
                <a16:creationId xmlns="" xmlns:a16="http://schemas.microsoft.com/office/drawing/2014/main" id="{C3009BA6-7DEA-044A-AF00-BD0DB1BE6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6139" y="342901"/>
            <a:ext cx="5761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fa-IR" altLang="en-US" sz="2400" dirty="0">
                <a:cs typeface="B Titr" pitchFamily="2" charset="-78"/>
              </a:rPr>
              <a:t>آناتومی سلول های مغزی</a:t>
            </a:r>
            <a:endParaRPr lang="en-US" altLang="en-US" sz="2400" dirty="0">
              <a:cs typeface="B Titr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EE2F109-8267-BF43-B238-BC700A5A9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889" y="604495"/>
            <a:ext cx="4585530" cy="332856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674899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hape 180">
            <a:extLst>
              <a:ext uri="{FF2B5EF4-FFF2-40B4-BE49-F238E27FC236}">
                <a16:creationId xmlns="" xmlns:a16="http://schemas.microsoft.com/office/drawing/2014/main" id="{5A4EB089-ED56-344E-8F43-92B72164C0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ar-SA" altLang="en-US" sz="2400" dirty="0">
                <a:cs typeface="B Titr" pitchFamily="2" charset="-78"/>
              </a:rPr>
              <a:t>ترومبوز وریدهای مغزی</a:t>
            </a:r>
            <a:endParaRPr lang="en-US" altLang="en-US" sz="2400" dirty="0">
              <a:cs typeface="B Titr" pitchFamily="2" charset="-78"/>
            </a:endParaRPr>
          </a:p>
        </p:txBody>
      </p:sp>
      <p:sp>
        <p:nvSpPr>
          <p:cNvPr id="46082" name="Shape 181">
            <a:extLst>
              <a:ext uri="{FF2B5EF4-FFF2-40B4-BE49-F238E27FC236}">
                <a16:creationId xmlns="" xmlns:a16="http://schemas.microsoft.com/office/drawing/2014/main" id="{54807C4A-2BF0-3340-842F-8C6B24A642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/>
            <a:r>
              <a:rPr lang="en-US" altLang="en-US" sz="1800" dirty="0" err="1">
                <a:cs typeface="B Mitra" pitchFamily="2" charset="-78"/>
              </a:rPr>
              <a:t>به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وضعیتی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اطلاق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می</a:t>
            </a:r>
            <a:r>
              <a:rPr lang="fa-IR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شود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که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لخته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در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سیستم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وریدی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مغز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تشکیل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fa-IR" altLang="en-US" sz="1800" dirty="0">
                <a:cs typeface="B Mitra" pitchFamily="2" charset="-78"/>
              </a:rPr>
              <a:t>می </a:t>
            </a:r>
            <a:r>
              <a:rPr lang="en-US" altLang="en-US" sz="1800" dirty="0" err="1">
                <a:cs typeface="B Mitra" pitchFamily="2" charset="-78"/>
              </a:rPr>
              <a:t>شود</a:t>
            </a:r>
            <a:r>
              <a:rPr lang="en-US" altLang="en-US" sz="1800" dirty="0">
                <a:cs typeface="B Mitra" pitchFamily="2" charset="-78"/>
              </a:rPr>
              <a:t>.</a:t>
            </a:r>
            <a:endParaRPr lang="fa-IR" altLang="en-US" sz="1800" dirty="0">
              <a:cs typeface="B Mitra" pitchFamily="2" charset="-78"/>
            </a:endParaRPr>
          </a:p>
          <a:p>
            <a:pPr algn="r" rtl="1" eaLnBrk="1" hangingPunct="1"/>
            <a:endParaRPr lang="en-US" altLang="en-US" sz="1800" dirty="0">
              <a:cs typeface="B Mitra" pitchFamily="2" charset="-78"/>
            </a:endParaRPr>
          </a:p>
          <a:p>
            <a:pPr algn="r" rtl="1" eaLnBrk="1" hangingPunct="1"/>
            <a:r>
              <a:rPr lang="en-US" altLang="en-US" sz="1800" dirty="0" err="1">
                <a:cs typeface="B Mitra" pitchFamily="2" charset="-78"/>
              </a:rPr>
              <a:t>این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لخته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ممکن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است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در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سینوس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های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وریدی</a:t>
            </a:r>
            <a:r>
              <a:rPr lang="en-US" altLang="en-US" sz="1800" dirty="0">
                <a:cs typeface="B Mitra" pitchFamily="2" charset="-78"/>
              </a:rPr>
              <a:t>، </a:t>
            </a:r>
            <a:r>
              <a:rPr lang="en-US" altLang="en-US" sz="1800" dirty="0" err="1">
                <a:cs typeface="B Mitra" pitchFamily="2" charset="-78"/>
              </a:rPr>
              <a:t>ورید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های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کورتیکال</a:t>
            </a:r>
            <a:r>
              <a:rPr lang="en-US" altLang="en-US" sz="1800" dirty="0">
                <a:cs typeface="B Mitra" pitchFamily="2" charset="-78"/>
              </a:rPr>
              <a:t> و </a:t>
            </a:r>
            <a:r>
              <a:rPr lang="en-US" altLang="en-US" sz="1800" dirty="0" err="1">
                <a:cs typeface="B Mitra" pitchFamily="2" charset="-78"/>
              </a:rPr>
              <a:t>یا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ورید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های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عمقی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تشکیل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شود</a:t>
            </a:r>
            <a:r>
              <a:rPr lang="en-US" altLang="en-US" sz="1800" dirty="0">
                <a:cs typeface="B Mitra" pitchFamily="2" charset="-78"/>
              </a:rPr>
              <a:t>.</a:t>
            </a:r>
            <a:endParaRPr lang="fa-IR" altLang="en-US" sz="1800" dirty="0">
              <a:cs typeface="B Mitra" pitchFamily="2" charset="-78"/>
            </a:endParaRPr>
          </a:p>
          <a:p>
            <a:pPr algn="r" rtl="1" eaLnBrk="1" hangingPunct="1"/>
            <a:endParaRPr lang="en-US" altLang="en-US" sz="1800" dirty="0">
              <a:cs typeface="B Mitra" pitchFamily="2" charset="-78"/>
            </a:endParaRPr>
          </a:p>
          <a:p>
            <a:pPr algn="r" rtl="1" eaLnBrk="1" hangingPunct="1"/>
            <a:r>
              <a:rPr lang="fa-IR" altLang="en-US" sz="1800" dirty="0">
                <a:cs typeface="B Mitra" pitchFamily="2" charset="-78"/>
              </a:rPr>
              <a:t>0/5</a:t>
            </a:r>
            <a:r>
              <a:rPr lang="en-US" altLang="en-US" sz="1800" dirty="0" err="1">
                <a:cs typeface="B Mitra" pitchFamily="2" charset="-78"/>
              </a:rPr>
              <a:t>تا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fa-IR" altLang="en-US" sz="1800" dirty="0">
                <a:cs typeface="B Mitra" pitchFamily="2" charset="-78"/>
              </a:rPr>
              <a:t>1</a:t>
            </a:r>
            <a:r>
              <a:rPr lang="en-US" altLang="en-US" sz="1800" dirty="0" err="1">
                <a:cs typeface="B Mitra" pitchFamily="2" charset="-78"/>
              </a:rPr>
              <a:t>درصد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موارد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سکته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مغزی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راشامل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می</a:t>
            </a:r>
            <a:r>
              <a:rPr lang="fa-IR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شو</a:t>
            </a:r>
            <a:r>
              <a:rPr lang="fa-IR" altLang="en-US" sz="1800" dirty="0">
                <a:cs typeface="B Mitra" pitchFamily="2" charset="-78"/>
              </a:rPr>
              <a:t>د.</a:t>
            </a:r>
          </a:p>
          <a:p>
            <a:pPr algn="r" rtl="1" eaLnBrk="1" hangingPunct="1"/>
            <a:endParaRPr lang="en-US" altLang="en-US" sz="1800" dirty="0">
              <a:cs typeface="B Mitra" pitchFamily="2" charset="-78"/>
            </a:endParaRPr>
          </a:p>
          <a:p>
            <a:pPr algn="r" rtl="1" eaLnBrk="1" hangingPunct="1"/>
            <a:r>
              <a:rPr lang="fa-IR" altLang="en-US" sz="1800" dirty="0">
                <a:cs typeface="B Mitra" pitchFamily="2" charset="-78"/>
              </a:rPr>
              <a:t>5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fa-IR" altLang="en-US" sz="1800" dirty="0">
                <a:cs typeface="B Mitra" pitchFamily="2" charset="-78"/>
              </a:rPr>
              <a:t>درصد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موارد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خونریزی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داخل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مغزی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در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جوانان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راشامل</a:t>
            </a:r>
            <a:r>
              <a:rPr lang="en-US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می</a:t>
            </a:r>
            <a:r>
              <a:rPr lang="fa-IR" altLang="en-US" sz="1800" dirty="0">
                <a:cs typeface="B Mitra" pitchFamily="2" charset="-78"/>
              </a:rPr>
              <a:t> </a:t>
            </a:r>
            <a:r>
              <a:rPr lang="en-US" altLang="en-US" sz="1800" dirty="0" err="1">
                <a:cs typeface="B Mitra" pitchFamily="2" charset="-78"/>
              </a:rPr>
              <a:t>شود</a:t>
            </a:r>
            <a:r>
              <a:rPr lang="en-US" altLang="en-US" sz="1800" dirty="0">
                <a:cs typeface="B Mitra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9301593"/>
      </p:ext>
    </p:extLst>
  </p:cSld>
  <p:clrMapOvr>
    <a:masterClrMapping/>
  </p:clrMapOvr>
  <p:transition spd="slow"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hape 183">
            <a:extLst>
              <a:ext uri="{FF2B5EF4-FFF2-40B4-BE49-F238E27FC236}">
                <a16:creationId xmlns="" xmlns:a16="http://schemas.microsoft.com/office/drawing/2014/main" id="{49FBC33E-C04D-8143-81E9-9043EA53F2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ar-SA" altLang="en-US" sz="2400" dirty="0">
                <a:cs typeface="B Titr" pitchFamily="2" charset="-78"/>
              </a:rPr>
              <a:t>تظاهرات بالینی</a:t>
            </a:r>
            <a:endParaRPr lang="en-US" altLang="en-US" sz="2400" dirty="0">
              <a:cs typeface="B Titr" pitchFamily="2" charset="-78"/>
            </a:endParaRPr>
          </a:p>
        </p:txBody>
      </p:sp>
      <p:sp>
        <p:nvSpPr>
          <p:cNvPr id="47106" name="Shape 184">
            <a:extLst>
              <a:ext uri="{FF2B5EF4-FFF2-40B4-BE49-F238E27FC236}">
                <a16:creationId xmlns="" xmlns:a16="http://schemas.microsoft.com/office/drawing/2014/main" id="{53C8F3B9-E7D3-BD47-A157-A01DF66551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74825" y="1600201"/>
            <a:ext cx="8713788" cy="4525963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Char char="Ø"/>
            </a:pPr>
            <a:r>
              <a:rPr lang="en-US" altLang="en-US" sz="1800" dirty="0" err="1">
                <a:cs typeface="B Nazanin" panose="00000400000000000000" pitchFamily="2" charset="-78"/>
              </a:rPr>
              <a:t>تظاهر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بالینی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می</a:t>
            </a:r>
            <a:r>
              <a:rPr lang="fa-IR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تواند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ناشی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از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B Nazanin" panose="00000400000000000000" pitchFamily="2" charset="-78"/>
              </a:rPr>
              <a:t>بالارفتن</a:t>
            </a:r>
            <a:r>
              <a:rPr lang="en-US" altLang="en-US" sz="1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B Nazanin" panose="00000400000000000000" pitchFamily="2" charset="-78"/>
              </a:rPr>
              <a:t>فشار</a:t>
            </a:r>
            <a:r>
              <a:rPr lang="en-US" altLang="en-US" sz="1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B Nazanin" panose="00000400000000000000" pitchFamily="2" charset="-78"/>
              </a:rPr>
              <a:t>داخل</a:t>
            </a:r>
            <a:r>
              <a:rPr lang="en-US" altLang="en-US" sz="1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B Nazanin" panose="00000400000000000000" pitchFamily="2" charset="-78"/>
              </a:rPr>
              <a:t>جمجمه</a:t>
            </a:r>
            <a:r>
              <a:rPr lang="en-US" altLang="en-US" sz="1800" dirty="0">
                <a:cs typeface="B Nazanin" panose="00000400000000000000" pitchFamily="2" charset="-78"/>
              </a:rPr>
              <a:t>، </a:t>
            </a:r>
            <a:r>
              <a:rPr lang="en-US" altLang="en-US" sz="1800" dirty="0" err="1">
                <a:solidFill>
                  <a:srgbClr val="FF0000"/>
                </a:solidFill>
                <a:cs typeface="B Nazanin" panose="00000400000000000000" pitchFamily="2" charset="-78"/>
              </a:rPr>
              <a:t>انفارکت</a:t>
            </a:r>
            <a:r>
              <a:rPr lang="en-US" altLang="en-US" sz="1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B Nazanin" panose="00000400000000000000" pitchFamily="2" charset="-78"/>
              </a:rPr>
              <a:t>ایسکمیک</a:t>
            </a:r>
            <a:r>
              <a:rPr lang="en-US" altLang="en-US" sz="1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ویا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B Nazanin" panose="00000400000000000000" pitchFamily="2" charset="-78"/>
              </a:rPr>
              <a:t>هموراژی</a:t>
            </a:r>
            <a:r>
              <a:rPr lang="en-US" altLang="en-US" sz="1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باشد</a:t>
            </a:r>
            <a:r>
              <a:rPr lang="en-US" altLang="en-US" sz="1800" dirty="0">
                <a:cs typeface="B Nazanin" panose="00000400000000000000" pitchFamily="2" charset="-78"/>
              </a:rPr>
              <a:t>.</a:t>
            </a:r>
            <a:endParaRPr lang="fa-IR" altLang="en-US" sz="1800" dirty="0">
              <a:cs typeface="B Nazanin" panose="00000400000000000000" pitchFamily="2" charset="-78"/>
            </a:endParaRPr>
          </a:p>
          <a:p>
            <a:pPr algn="r" rtl="1" eaLnBrk="1" hangingPunct="1">
              <a:buFont typeface="Wingdings" pitchFamily="2" charset="2"/>
              <a:buChar char="Ø"/>
            </a:pPr>
            <a:endParaRPr lang="en-US" altLang="en-US" sz="1800" dirty="0">
              <a:cs typeface="B Nazanin" panose="00000400000000000000" pitchFamily="2" charset="-78"/>
            </a:endParaRPr>
          </a:p>
          <a:p>
            <a:pPr algn="r" rtl="1" eaLnBrk="1" hangingPunct="1">
              <a:buFont typeface="Wingdings" pitchFamily="2" charset="2"/>
              <a:buChar char="Ø"/>
            </a:pPr>
            <a:r>
              <a:rPr lang="en-US" altLang="en-US" sz="1800" dirty="0" err="1">
                <a:cs typeface="B Nazanin" panose="00000400000000000000" pitchFamily="2" charset="-78"/>
              </a:rPr>
              <a:t>به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علت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تنوع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علائم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بالینی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ممکن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است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به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خوبی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تشخیص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داده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نشود</a:t>
            </a:r>
            <a:r>
              <a:rPr lang="en-US" altLang="en-US" sz="1800" dirty="0">
                <a:cs typeface="B Nazanin" panose="00000400000000000000" pitchFamily="2" charset="-78"/>
              </a:rPr>
              <a:t>.</a:t>
            </a:r>
            <a:endParaRPr lang="fa-IR" altLang="en-US" sz="1800" dirty="0">
              <a:cs typeface="B Nazanin" panose="00000400000000000000" pitchFamily="2" charset="-78"/>
            </a:endParaRPr>
          </a:p>
          <a:p>
            <a:pPr algn="r" rtl="1" eaLnBrk="1" hangingPunct="1">
              <a:buFont typeface="Wingdings" pitchFamily="2" charset="2"/>
              <a:buChar char="Ø"/>
            </a:pPr>
            <a:endParaRPr lang="en-US" altLang="en-US" sz="1800" dirty="0">
              <a:cs typeface="B Nazanin" panose="00000400000000000000" pitchFamily="2" charset="-78"/>
            </a:endParaRPr>
          </a:p>
          <a:p>
            <a:pPr algn="r" rtl="1" eaLnBrk="1" hangingPunct="1">
              <a:buFont typeface="Wingdings" pitchFamily="2" charset="2"/>
              <a:buChar char="Ø"/>
            </a:pPr>
            <a:r>
              <a:rPr lang="en-US" altLang="en-US" sz="1800" dirty="0" err="1">
                <a:solidFill>
                  <a:srgbClr val="FF0000"/>
                </a:solidFill>
                <a:cs typeface="B Nazanin" panose="00000400000000000000" pitchFamily="2" charset="-78"/>
              </a:rPr>
              <a:t>قدم</a:t>
            </a:r>
            <a:r>
              <a:rPr lang="en-US" altLang="en-US" sz="1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B Nazanin" panose="00000400000000000000" pitchFamily="2" charset="-78"/>
              </a:rPr>
              <a:t>اول</a:t>
            </a:r>
            <a:r>
              <a:rPr lang="en-US" altLang="en-US" sz="18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تشخیص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ترومبوز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وریدهای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مغزی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شک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بالینی</a:t>
            </a:r>
            <a:r>
              <a:rPr lang="en-US" altLang="en-US" sz="1800" dirty="0">
                <a:cs typeface="B Nazanin" panose="00000400000000000000" pitchFamily="2" charset="-78"/>
              </a:rPr>
              <a:t> و ت</a:t>
            </a:r>
            <a:r>
              <a:rPr lang="fa-IR" altLang="en-US" sz="1800" dirty="0" err="1">
                <a:cs typeface="B Nazanin" panose="00000400000000000000" pitchFamily="2" charset="-78"/>
              </a:rPr>
              <a:t>أی</a:t>
            </a:r>
            <a:r>
              <a:rPr lang="en-US" altLang="en-US" sz="1800" dirty="0" err="1">
                <a:cs typeface="B Nazanin" panose="00000400000000000000" pitchFamily="2" charset="-78"/>
              </a:rPr>
              <a:t>ید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آن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با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تصویربرداری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مناسب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می</a:t>
            </a:r>
            <a:r>
              <a:rPr lang="fa-IR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باشد</a:t>
            </a:r>
            <a:r>
              <a:rPr lang="en-US" altLang="en-US" sz="1800" dirty="0"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0345075"/>
      </p:ext>
    </p:extLst>
  </p:cSld>
  <p:clrMapOvr>
    <a:masterClrMapping/>
  </p:clrMapOvr>
  <p:transition spd="slow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>
            <a:extLst>
              <a:ext uri="{FF2B5EF4-FFF2-40B4-BE49-F238E27FC236}">
                <a16:creationId xmlns="" xmlns:a16="http://schemas.microsoft.com/office/drawing/2014/main" id="{7C0D8183-255F-CA4B-BF4D-52E7B8C020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altLang="en-US" sz="2800" dirty="0">
                <a:ea typeface="Arial" panose="020B0604020202020204" pitchFamily="34" charset="0"/>
                <a:cs typeface="B Titr" pitchFamily="2" charset="-78"/>
              </a:rPr>
              <a:t>سردرد ناشی از </a:t>
            </a:r>
            <a:r>
              <a:rPr lang="fa-IR" altLang="en-US" sz="2800" dirty="0" err="1">
                <a:ea typeface="Arial" panose="020B0604020202020204" pitchFamily="34" charset="0"/>
                <a:cs typeface="B Titr" pitchFamily="2" charset="-78"/>
              </a:rPr>
              <a:t>فشارخون</a:t>
            </a:r>
            <a:endParaRPr lang="en-US" altLang="en-US" sz="2800" dirty="0">
              <a:ea typeface="Arial" panose="020B0604020202020204" pitchFamily="34" charset="0"/>
              <a:cs typeface="B Titr" pitchFamily="2" charset="-78"/>
            </a:endParaRPr>
          </a:p>
        </p:txBody>
      </p:sp>
      <p:sp>
        <p:nvSpPr>
          <p:cNvPr id="48130" name="Content Placeholder 2">
            <a:extLst>
              <a:ext uri="{FF2B5EF4-FFF2-40B4-BE49-F238E27FC236}">
                <a16:creationId xmlns="" xmlns:a16="http://schemas.microsoft.com/office/drawing/2014/main" id="{07A20082-DBF8-344F-96EC-8EB982F0B0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03388" y="1600201"/>
            <a:ext cx="8507412" cy="4525963"/>
          </a:xfrm>
        </p:spPr>
        <p:txBody>
          <a:bodyPr>
            <a:normAutofit/>
          </a:bodyPr>
          <a:lstStyle/>
          <a:p>
            <a:pPr algn="r" rtl="1" eaLnBrk="1" hangingPunct="1">
              <a:buFont typeface="Wingdings" pitchFamily="2" charset="2"/>
              <a:buChar char="Ø"/>
            </a:pP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بر خلاف نظر عموم بالا رفتن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فشارخون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یک علت ناشایع برای سردرد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بوده و اکثراً سردرد باعث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فشارخون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می شود و نه برعکس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فشار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دیاستولیک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کمتر از 130 میلیمتر جیوه به ندرت باعث ایجاد سردرد می شود.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سردردی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که با سرعت برق ایجاد شده ( یعنی زیر یک دقیقه از صفر به حداکثر رسیده ) یک علامت مهم سکته مغزی است و سردرد رعد و برقی خوانده می شود.</a:t>
            </a:r>
          </a:p>
          <a:p>
            <a:pPr algn="r" rtl="1" eaLnBrk="1" hangingPunct="1">
              <a:buFont typeface="Wingdings" pitchFamily="2" charset="2"/>
              <a:buChar char="Ø"/>
            </a:pP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حتی اگر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فشارخون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بالا نباشد این نوع سردرد اهمیت دارد.</a:t>
            </a:r>
          </a:p>
          <a:p>
            <a:pPr algn="r" rtl="1" eaLnBrk="1" hangingPunct="1"/>
            <a:endParaRPr lang="fa-IR" altLang="en-US" sz="2400" dirty="0">
              <a:solidFill>
                <a:srgbClr val="000000"/>
              </a:solidFill>
              <a:ea typeface="Arial" panose="020B0604020202020204" pitchFamily="34" charset="0"/>
              <a:cs typeface="B Karim" pitchFamily="2" charset="-78"/>
            </a:endParaRPr>
          </a:p>
          <a:p>
            <a:pPr algn="r" rtl="1" eaLnBrk="1" hangingPunct="1"/>
            <a:endParaRPr lang="en-US" altLang="en-US" sz="2400" dirty="0">
              <a:solidFill>
                <a:srgbClr val="000000"/>
              </a:solidFill>
              <a:ea typeface="Arial" panose="020B0604020202020204" pitchFamily="34" charset="0"/>
              <a:cs typeface="B Karim" pitchFamily="2" charset="-78"/>
            </a:endParaRPr>
          </a:p>
          <a:p>
            <a:pPr algn="r" rtl="1" eaLnBrk="1" hangingPunct="1"/>
            <a:endParaRPr lang="en-US" altLang="en-US" sz="2400" dirty="0">
              <a:solidFill>
                <a:srgbClr val="000000"/>
              </a:solidFill>
              <a:ea typeface="Arial" panose="020B0604020202020204" pitchFamily="34" charset="0"/>
              <a:cs typeface="B Kari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3611355"/>
      </p:ext>
    </p:extLst>
  </p:cSld>
  <p:clrMapOvr>
    <a:masterClrMapping/>
  </p:clrMapOvr>
  <p:transition spd="slow"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>
            <a:extLst>
              <a:ext uri="{FF2B5EF4-FFF2-40B4-BE49-F238E27FC236}">
                <a16:creationId xmlns="" xmlns:a16="http://schemas.microsoft.com/office/drawing/2014/main" id="{EF206E5A-BE64-9649-BCC0-CB1548ACD2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altLang="en-US" sz="3200" dirty="0">
                <a:ea typeface="Arial" panose="020B0604020202020204" pitchFamily="34" charset="0"/>
                <a:cs typeface="B Titr" pitchFamily="2" charset="-78"/>
              </a:rPr>
              <a:t>سردرد ناشی از </a:t>
            </a:r>
            <a:r>
              <a:rPr lang="fa-IR" altLang="en-US" sz="3200" dirty="0" err="1">
                <a:ea typeface="Arial" panose="020B0604020202020204" pitchFamily="34" charset="0"/>
                <a:cs typeface="B Titr" pitchFamily="2" charset="-78"/>
              </a:rPr>
              <a:t>فشارخون</a:t>
            </a:r>
            <a:endParaRPr lang="en-US" altLang="en-US" sz="3200" dirty="0">
              <a:ea typeface="Arial" panose="020B0604020202020204" pitchFamily="34" charset="0"/>
              <a:cs typeface="B Titr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5E36D12-E8B0-EA4D-A228-5D6C01527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r" rtl="1" eaLnBrk="1" hangingPunct="1">
              <a:buFont typeface="Wingdings" panose="05000000000000000000" pitchFamily="2" charset="2"/>
              <a:buChar char="Ø"/>
              <a:defRPr/>
            </a:pPr>
            <a:endParaRPr lang="fa-IR" altLang="en-US" sz="2400" dirty="0">
              <a:solidFill>
                <a:srgbClr val="000000"/>
              </a:solidFill>
              <a:ea typeface="Arial" panose="020B0604020202020204" pitchFamily="34" charset="0"/>
              <a:cs typeface="B Karim" panose="00000400000000000000" pitchFamily="2" charset="-78"/>
            </a:endParaRPr>
          </a:p>
          <a:p>
            <a:pPr algn="r" rtl="1" eaLnBrk="1" hangingPunct="1">
              <a:buFont typeface="Wingdings" panose="05000000000000000000" pitchFamily="2" charset="2"/>
              <a:buChar char="Ø"/>
              <a:defRPr/>
            </a:pP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اکثراٌ وقوع همزمان سردرد و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فشارخون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 بالا اتفاقی است و رابطه علت و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معلولی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 ندارد.</a:t>
            </a:r>
          </a:p>
          <a:p>
            <a:pPr algn="r" rtl="1" eaLnBrk="1" hangingPunct="1">
              <a:buFont typeface="Wingdings" panose="05000000000000000000" pitchFamily="2" charset="2"/>
              <a:buChar char="Ø"/>
              <a:defRPr/>
            </a:pP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سردرد حاد و شدید یک علامت برجسته در فشار خون است (در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آنسفالوپاتی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هیپرتانسیو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 اغلب 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BP&gt;140/240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)</a:t>
            </a:r>
          </a:p>
          <a:p>
            <a:pPr algn="r" rtl="1" eaLnBrk="1" hangingPunct="1">
              <a:buFont typeface="Wingdings" panose="05000000000000000000" pitchFamily="2" charset="2"/>
              <a:buChar char="Ø"/>
              <a:defRPr/>
            </a:pP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سایر شرایط ایجاد کننده سردرد :</a:t>
            </a:r>
          </a:p>
          <a:p>
            <a:pPr lvl="1" algn="r" rtl="1" eaLnBrk="1" hangingPunct="1">
              <a:buFont typeface="Courier New" panose="02070309020205020404" pitchFamily="49" charset="0"/>
              <a:buChar char="o"/>
              <a:defRPr/>
            </a:pPr>
            <a:r>
              <a:rPr lang="fa-IR" altLang="en-US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از جمله  موارد </a:t>
            </a:r>
            <a:r>
              <a:rPr lang="fa-IR" altLang="en-US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فشارخون</a:t>
            </a:r>
            <a:r>
              <a:rPr lang="fa-IR" altLang="en-US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 ثانویه در اثر عوامل سمی</a:t>
            </a:r>
            <a:r>
              <a:rPr lang="en-US" altLang="en-US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 </a:t>
            </a:r>
            <a:r>
              <a:rPr lang="fa-IR" altLang="en-US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مثال بالا رفتن </a:t>
            </a:r>
            <a:r>
              <a:rPr lang="fa-IR" altLang="en-US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فشارخون</a:t>
            </a:r>
            <a:r>
              <a:rPr lang="fa-IR" altLang="en-US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 بوسیله مصرف داروها</a:t>
            </a:r>
          </a:p>
          <a:p>
            <a:pPr lvl="1" algn="r" rtl="1" eaLnBrk="1" hangingPunct="1">
              <a:buFont typeface="Courier New" panose="02070309020205020404" pitchFamily="49" charset="0"/>
              <a:buChar char="o"/>
              <a:defRPr/>
            </a:pPr>
            <a:r>
              <a:rPr lang="fa-IR" altLang="en-US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فئوکروماسیتوما</a:t>
            </a:r>
            <a:endParaRPr lang="fa-IR" altLang="en-US" dirty="0">
              <a:solidFill>
                <a:srgbClr val="000000"/>
              </a:solidFill>
              <a:ea typeface="Arial" panose="020B0604020202020204" pitchFamily="34" charset="0"/>
              <a:cs typeface="B Karim" panose="00000400000000000000" pitchFamily="2" charset="-78"/>
            </a:endParaRPr>
          </a:p>
          <a:p>
            <a:pPr marL="457200" lvl="1" indent="0" algn="r" rtl="1">
              <a:buNone/>
              <a:defRPr/>
            </a:pPr>
            <a:r>
              <a:rPr lang="en-US" altLang="en-US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    </a:t>
            </a:r>
            <a:r>
              <a:rPr lang="fa-IR" altLang="en-US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و همچنین </a:t>
            </a:r>
            <a:endParaRPr lang="en-US" altLang="en-US" dirty="0">
              <a:solidFill>
                <a:srgbClr val="000000"/>
              </a:solidFill>
              <a:ea typeface="Arial" panose="020B0604020202020204" pitchFamily="34" charset="0"/>
              <a:cs typeface="B Karim" panose="00000400000000000000" pitchFamily="2" charset="-78"/>
            </a:endParaRPr>
          </a:p>
          <a:p>
            <a:pPr lvl="1" algn="r" rtl="1" eaLnBrk="1" hangingPunct="1">
              <a:buFont typeface="Courier New" panose="02070309020205020404" pitchFamily="49" charset="0"/>
              <a:buChar char="o"/>
              <a:defRPr/>
            </a:pPr>
            <a:r>
              <a:rPr lang="fa-IR" altLang="en-US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بیماری اکلامپسی</a:t>
            </a:r>
          </a:p>
          <a:p>
            <a:pPr lvl="1" algn="r" rtl="1" eaLnBrk="1" hangingPunct="1">
              <a:buFont typeface="Courier New" panose="02070309020205020404" pitchFamily="49" charset="0"/>
              <a:buChar char="o"/>
              <a:defRPr/>
            </a:pPr>
            <a:r>
              <a:rPr lang="fa-IR" altLang="en-US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</a:rPr>
              <a:t>و ....</a:t>
            </a:r>
          </a:p>
          <a:p>
            <a:pPr>
              <a:defRPr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0995124"/>
      </p:ext>
    </p:extLst>
  </p:cSld>
  <p:clrMapOvr>
    <a:masterClrMapping/>
  </p:clrMapOvr>
  <p:transition spd="slow">
    <p:comb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="" xmlns:a16="http://schemas.microsoft.com/office/drawing/2014/main" id="{E4E382E0-E325-734A-8862-A1F95086BD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altLang="en-US" sz="2800" dirty="0">
                <a:ea typeface="Arial" panose="020B0604020202020204" pitchFamily="34" charset="0"/>
                <a:cs typeface="B Titr" pitchFamily="2" charset="-78"/>
              </a:rPr>
              <a:t>درمان فشار خون</a:t>
            </a:r>
            <a:endParaRPr lang="en-US" altLang="en-US" sz="2800" dirty="0">
              <a:ea typeface="Arial" panose="020B0604020202020204" pitchFamily="34" charset="0"/>
              <a:cs typeface="B Titr" pitchFamily="2" charset="-78"/>
            </a:endParaRPr>
          </a:p>
        </p:txBody>
      </p:sp>
      <p:sp>
        <p:nvSpPr>
          <p:cNvPr id="50178" name="Content Placeholder 2">
            <a:extLst>
              <a:ext uri="{FF2B5EF4-FFF2-40B4-BE49-F238E27FC236}">
                <a16:creationId xmlns="" xmlns:a16="http://schemas.microsoft.com/office/drawing/2014/main" id="{7340B4C5-DC77-D74D-BE69-B82AA4DE0E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در بیماران با شواهد سکته مغزی درمان فقط برای </a:t>
            </a:r>
            <a:r>
              <a:rPr lang="fa-IR" altLang="en-US" sz="2400" dirty="0">
                <a:solidFill>
                  <a:srgbClr val="FF0000"/>
                </a:solidFill>
                <a:ea typeface="Arial" panose="020B0604020202020204" pitchFamily="34" charset="0"/>
                <a:cs typeface="B Karim" pitchFamily="2" charset="-78"/>
              </a:rPr>
              <a:t>فشار خون </a:t>
            </a:r>
            <a:r>
              <a:rPr lang="fa-IR" altLang="en-US" sz="2400" dirty="0" err="1">
                <a:solidFill>
                  <a:srgbClr val="FF0000"/>
                </a:solidFill>
                <a:ea typeface="Arial" panose="020B0604020202020204" pitchFamily="34" charset="0"/>
                <a:cs typeface="B Karim" pitchFamily="2" charset="-78"/>
              </a:rPr>
              <a:t>واضحاٌ</a:t>
            </a:r>
            <a:r>
              <a:rPr lang="fa-IR" altLang="en-US" sz="2400" dirty="0">
                <a:solidFill>
                  <a:srgbClr val="FF0000"/>
                </a:solidFill>
                <a:ea typeface="Arial" panose="020B0604020202020204" pitchFamily="34" charset="0"/>
                <a:cs typeface="B Karim" pitchFamily="2" charset="-78"/>
              </a:rPr>
              <a:t> بالا 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توصیه شده است.</a:t>
            </a:r>
          </a:p>
          <a:p>
            <a:pPr algn="r" rtl="1"/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قبل از شروع درمان حداقل دوبار به فاصله 5 دقیقه فشار خون را اندازه گیری کنید.</a:t>
            </a:r>
          </a:p>
          <a:p>
            <a:pPr algn="r" rtl="1"/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درمان خوراکی و وریدی محدود به یکی از موارد زیر است: 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SBP&gt;220, DBP&gt;120, MAP&gt;130</a:t>
            </a:r>
            <a:endParaRPr lang="fa-IR" altLang="en-US" sz="2400" dirty="0">
              <a:solidFill>
                <a:srgbClr val="000000"/>
              </a:solidFill>
              <a:ea typeface="Arial" panose="020B0604020202020204" pitchFamily="34" charset="0"/>
              <a:cs typeface="B Karim" pitchFamily="2" charset="-78"/>
            </a:endParaRPr>
          </a:p>
          <a:p>
            <a:pPr algn="r" rtl="1"/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فشارخون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نباید بیش از 20 درصد در ساعت اول کنترل شود.</a:t>
            </a:r>
          </a:p>
          <a:p>
            <a:pPr algn="r" rtl="1"/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بهتر است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فشارخون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در هر دو اندام قرینه بررسی شود.</a:t>
            </a:r>
          </a:p>
          <a:p>
            <a:pPr algn="r" rtl="1"/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درمان وریدی با </a:t>
            </a:r>
            <a:r>
              <a:rPr lang="fa-IR" altLang="en-US" sz="2400" dirty="0" err="1">
                <a:solidFill>
                  <a:srgbClr val="FF0000"/>
                </a:solidFill>
                <a:ea typeface="Arial" panose="020B0604020202020204" pitchFamily="34" charset="0"/>
                <a:cs typeface="B Karim" pitchFamily="2" charset="-78"/>
              </a:rPr>
              <a:t>لابتالول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و یا </a:t>
            </a:r>
            <a:r>
              <a:rPr lang="fa-IR" altLang="en-US" sz="2400" dirty="0" err="1">
                <a:solidFill>
                  <a:srgbClr val="FF0000"/>
                </a:solidFill>
                <a:ea typeface="Arial" panose="020B0604020202020204" pitchFamily="34" charset="0"/>
                <a:cs typeface="B Karim" pitchFamily="2" charset="-78"/>
              </a:rPr>
              <a:t>انالاپریل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ارجح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است.اما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در اورژانس پیش بیمارستانی در حال حاضر در دسترس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نمی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باشد.</a:t>
            </a:r>
          </a:p>
          <a:p>
            <a:pPr algn="r" rtl="1"/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درمان با 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NTG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یا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نیفدپین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زیر زبانی به دلیل احتمال افت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فشارخون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زیاد توصیه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نمی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شود.</a:t>
            </a:r>
          </a:p>
          <a:p>
            <a:pPr algn="r" rtl="1"/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در حال حاضر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کاپتوپریل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 زیر زبانی با دوز 25 تا 50 میلی گرم( و قابل تکرار) توصیه می شود</a:t>
            </a:r>
            <a:r>
              <a:rPr lang="fa-IR" altLang="en-US" sz="2400" dirty="0"/>
              <a:t>.</a:t>
            </a:r>
          </a:p>
          <a:p>
            <a:pPr algn="r" rtl="1"/>
            <a:endParaRPr lang="fa-IR" altLang="en-US" sz="2400" dirty="0">
              <a:solidFill>
                <a:srgbClr val="000000"/>
              </a:solidFill>
              <a:cs typeface="B Karim" pitchFamily="2" charset="-78"/>
            </a:endParaRPr>
          </a:p>
          <a:p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671224147"/>
      </p:ext>
    </p:extLst>
  </p:cSld>
  <p:clrMapOvr>
    <a:masterClrMapping/>
  </p:clrMapOvr>
  <p:transition spd="slow">
    <p:comb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="" xmlns:a16="http://schemas.microsoft.com/office/drawing/2014/main" id="{93464419-1A8A-4449-ADB4-7BDBF5F528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altLang="en-US" sz="2800" dirty="0" err="1">
                <a:ea typeface="Arial" panose="020B0604020202020204" pitchFamily="34" charset="0"/>
                <a:cs typeface="B Titr" pitchFamily="2" charset="-78"/>
              </a:rPr>
              <a:t>پرفشاری</a:t>
            </a:r>
            <a:r>
              <a:rPr lang="fa-IR" altLang="en-US" sz="2800" dirty="0">
                <a:ea typeface="Arial" panose="020B0604020202020204" pitchFamily="34" charset="0"/>
                <a:cs typeface="B Titr" pitchFamily="2" charset="-78"/>
              </a:rPr>
              <a:t> خون و سکته مغزی</a:t>
            </a:r>
            <a:endParaRPr lang="en-US" altLang="en-US" sz="2800" dirty="0">
              <a:ea typeface="Arial" panose="020B0604020202020204" pitchFamily="34" charset="0"/>
              <a:cs typeface="B Titr" pitchFamily="2" charset="-78"/>
            </a:endParaRPr>
          </a:p>
        </p:txBody>
      </p:sp>
      <p:sp>
        <p:nvSpPr>
          <p:cNvPr id="51202" name="Content Placeholder 2">
            <a:extLst>
              <a:ext uri="{FF2B5EF4-FFF2-40B4-BE49-F238E27FC236}">
                <a16:creationId xmlns="" xmlns:a16="http://schemas.microsoft.com/office/drawing/2014/main" id="{5CEBED4D-A5DB-1546-B5E4-715B3DFD84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31950" y="1600201"/>
            <a:ext cx="8578850" cy="4525963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اهمیت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فشارخون</a:t>
            </a:r>
            <a:endParaRPr lang="fa-IR" altLang="en-US" sz="2400" dirty="0">
              <a:solidFill>
                <a:srgbClr val="000000"/>
              </a:solidFill>
              <a:ea typeface="Arial" panose="020B0604020202020204" pitchFamily="34" charset="0"/>
              <a:cs typeface="B Karim" pitchFamily="2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</a:rPr>
              <a:t>درمان</a:t>
            </a:r>
          </a:p>
          <a:p>
            <a:pPr algn="r" rtl="1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altLang="en-US" sz="2400" dirty="0" err="1">
                <a:ea typeface="Arial" panose="020B0604020202020204" pitchFamily="34" charset="0"/>
                <a:cs typeface="B Karim" pitchFamily="2" charset="-78"/>
              </a:rPr>
              <a:t>درافراد</a:t>
            </a:r>
            <a:r>
              <a:rPr lang="fa-IR" altLang="en-US" sz="2400" dirty="0">
                <a:ea typeface="Arial" panose="020B0604020202020204" pitchFamily="34" charset="0"/>
                <a:cs typeface="B Karim" pitchFamily="2" charset="-78"/>
              </a:rPr>
              <a:t> بالغ </a:t>
            </a:r>
            <a:r>
              <a:rPr lang="fa-IR" altLang="en-US" sz="2400" dirty="0" err="1">
                <a:ea typeface="Arial" panose="020B0604020202020204" pitchFamily="34" charset="0"/>
                <a:cs typeface="B Karim" pitchFamily="2" charset="-78"/>
              </a:rPr>
              <a:t>فشارخون</a:t>
            </a:r>
            <a:r>
              <a:rPr lang="fa-IR" altLang="en-US" sz="2400" dirty="0">
                <a:ea typeface="Arial" panose="020B0604020202020204" pitchFamily="34" charset="0"/>
                <a:cs typeface="B Karim" pitchFamily="2" charset="-78"/>
              </a:rPr>
              <a:t> </a:t>
            </a:r>
            <a:r>
              <a:rPr lang="fa-IR" altLang="en-US" sz="2400" dirty="0" err="1">
                <a:ea typeface="Arial" panose="020B0604020202020204" pitchFamily="34" charset="0"/>
                <a:cs typeface="B Karim" pitchFamily="2" charset="-78"/>
              </a:rPr>
              <a:t>سیستولی</a:t>
            </a:r>
            <a:r>
              <a:rPr lang="fa-IR" altLang="en-US" sz="2400" dirty="0">
                <a:ea typeface="Arial" panose="020B0604020202020204" pitchFamily="34" charset="0"/>
                <a:cs typeface="B Karim" pitchFamily="2" charset="-78"/>
              </a:rPr>
              <a:t> 140 میلی متر جیوه یا بالاتر و فشار خون </a:t>
            </a:r>
            <a:r>
              <a:rPr lang="fa-IR" altLang="en-US" sz="2400" dirty="0" err="1">
                <a:ea typeface="Arial" panose="020B0604020202020204" pitchFamily="34" charset="0"/>
                <a:cs typeface="B Karim" pitchFamily="2" charset="-78"/>
              </a:rPr>
              <a:t>دیاستولی</a:t>
            </a:r>
            <a:r>
              <a:rPr lang="fa-IR" altLang="en-US" sz="2400" dirty="0">
                <a:ea typeface="Arial" panose="020B0604020202020204" pitchFamily="34" charset="0"/>
                <a:cs typeface="B Karim" pitchFamily="2" charset="-78"/>
              </a:rPr>
              <a:t> 90 میلی  متر جیوه یا بالاتر </a:t>
            </a:r>
            <a:r>
              <a:rPr lang="fa-IR" altLang="en-US" sz="2400" dirty="0" err="1">
                <a:ea typeface="Arial" panose="020B0604020202020204" pitchFamily="34" charset="0"/>
                <a:cs typeface="B Karim" pitchFamily="2" charset="-78"/>
              </a:rPr>
              <a:t>پرفشاری</a:t>
            </a:r>
            <a:r>
              <a:rPr lang="fa-IR" altLang="en-US" sz="2400" dirty="0">
                <a:ea typeface="Arial" panose="020B0604020202020204" pitchFamily="34" charset="0"/>
                <a:cs typeface="B Karim" pitchFamily="2" charset="-78"/>
              </a:rPr>
              <a:t> خون محسوب می شود.</a:t>
            </a:r>
          </a:p>
          <a:p>
            <a:pPr algn="r" rtl="1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altLang="en-US" sz="2400" dirty="0">
                <a:ea typeface="Arial" panose="020B0604020202020204" pitchFamily="34" charset="0"/>
                <a:cs typeface="B Karim" pitchFamily="2" charset="-78"/>
              </a:rPr>
              <a:t>فشار خون شدید: </a:t>
            </a:r>
            <a:r>
              <a:rPr lang="en-US" altLang="en-US" sz="2400" dirty="0">
                <a:ea typeface="Arial" panose="020B0604020202020204" pitchFamily="34" charset="0"/>
                <a:cs typeface="B Karim" pitchFamily="2" charset="-78"/>
              </a:rPr>
              <a:t>BP&gt;220/120</a:t>
            </a:r>
            <a:endParaRPr lang="fa-IR" altLang="en-US" sz="2400" dirty="0">
              <a:ea typeface="Arial" panose="020B0604020202020204" pitchFamily="34" charset="0"/>
              <a:cs typeface="B Karim" pitchFamily="2" charset="-78"/>
            </a:endParaRPr>
          </a:p>
          <a:p>
            <a:pPr algn="r" rtl="1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fa-IR" altLang="en-US" sz="2400" dirty="0">
                <a:ea typeface="Arial" panose="020B0604020202020204" pitchFamily="34" charset="0"/>
                <a:cs typeface="B Karim" pitchFamily="2" charset="-78"/>
              </a:rPr>
              <a:t>فشار خون بدخیم: </a:t>
            </a:r>
            <a:r>
              <a:rPr lang="en-US" altLang="en-US" sz="2400" dirty="0">
                <a:ea typeface="Arial" panose="020B0604020202020204" pitchFamily="34" charset="0"/>
                <a:cs typeface="B Karim" pitchFamily="2" charset="-78"/>
              </a:rPr>
              <a:t>BP&gt;240/140</a:t>
            </a:r>
            <a:r>
              <a:rPr lang="fa-IR" altLang="en-US" sz="2400" dirty="0">
                <a:ea typeface="Arial" panose="020B0604020202020204" pitchFamily="34" charset="0"/>
                <a:cs typeface="B Karim" pitchFamily="2" charset="-78"/>
              </a:rPr>
              <a:t> به همراه علایم </a:t>
            </a:r>
            <a:r>
              <a:rPr lang="fa-IR" altLang="en-US" sz="2400" dirty="0" err="1">
                <a:ea typeface="Arial" panose="020B0604020202020204" pitchFamily="34" charset="0"/>
                <a:cs typeface="B Karim" pitchFamily="2" charset="-78"/>
              </a:rPr>
              <a:t>نورولوژیک</a:t>
            </a:r>
            <a:endParaRPr lang="fa-IR" altLang="en-US" sz="2400" dirty="0">
              <a:ea typeface="Arial" panose="020B0604020202020204" pitchFamily="34" charset="0"/>
              <a:cs typeface="B Karim" pitchFamily="2" charset="-78"/>
            </a:endParaRPr>
          </a:p>
          <a:p>
            <a:pPr algn="r" rtl="1"/>
            <a:endParaRPr lang="en-US" altLang="en-US" sz="2400" dirty="0">
              <a:solidFill>
                <a:srgbClr val="000000"/>
              </a:solidFill>
              <a:ea typeface="Arial" panose="020B0604020202020204" pitchFamily="34" charset="0"/>
              <a:cs typeface="B Kari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83253884"/>
      </p:ext>
    </p:extLst>
  </p:cSld>
  <p:clrMapOvr>
    <a:masterClrMapping/>
  </p:clrMapOvr>
  <p:transition spd="slow">
    <p:comb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>
            <a:extLst>
              <a:ext uri="{FF2B5EF4-FFF2-40B4-BE49-F238E27FC236}">
                <a16:creationId xmlns="" xmlns:a16="http://schemas.microsoft.com/office/drawing/2014/main" id="{3D97139D-2C8A-ED4C-ADDF-E5157CFFBA5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349251"/>
            <a:ext cx="7315200" cy="633413"/>
          </a:xfrm>
        </p:spPr>
        <p:txBody>
          <a:bodyPr vert="horz" lIns="0" tIns="0" rIns="0" bIns="0" rtlCol="0" anchor="ctr">
            <a:normAutofit/>
          </a:bodyPr>
          <a:lstStyle/>
          <a:p>
            <a:pPr algn="ctr" defTabSz="876300"/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Times New Roman" panose="02020603050405020304" pitchFamily="18" charset="0"/>
              </a:rPr>
              <a:t>خونریزی</a:t>
            </a:r>
            <a:r>
              <a:rPr lang="en-US" altLang="en-US" sz="2800" dirty="0">
                <a:ea typeface="Arial" panose="020B0604020202020204" pitchFamily="34" charset="0"/>
                <a:cs typeface="B Titr" pitchFamily="2" charset="-78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Times New Roman" panose="02020603050405020304" pitchFamily="18" charset="0"/>
              </a:rPr>
              <a:t>تحت</a:t>
            </a:r>
            <a:r>
              <a:rPr lang="en-US" altLang="en-US" sz="2800" dirty="0">
                <a:ea typeface="Arial" panose="020B0604020202020204" pitchFamily="34" charset="0"/>
                <a:cs typeface="B Titr" pitchFamily="2" charset="-78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Times New Roman" panose="02020603050405020304" pitchFamily="18" charset="0"/>
              </a:rPr>
              <a:t>عنکبوتیه</a:t>
            </a:r>
            <a:endParaRPr lang="en-US" altLang="en-US" sz="2800" dirty="0">
              <a:ea typeface="Arial" panose="020B0604020202020204" pitchFamily="34" charset="0"/>
              <a:cs typeface="B Titr" pitchFamily="2" charset="-78"/>
              <a:sym typeface="Times New Roman" panose="02020603050405020304" pitchFamily="18" charset="0"/>
            </a:endParaRPr>
          </a:p>
        </p:txBody>
      </p:sp>
      <p:sp>
        <p:nvSpPr>
          <p:cNvPr id="52226" name="Shape 257">
            <a:extLst>
              <a:ext uri="{FF2B5EF4-FFF2-40B4-BE49-F238E27FC236}">
                <a16:creationId xmlns="" xmlns:a16="http://schemas.microsoft.com/office/drawing/2014/main" id="{07FBC389-2E48-934E-8513-1FE8CB4DA72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119314" y="1450975"/>
            <a:ext cx="8167687" cy="4984750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spcBef>
                <a:spcPts val="900"/>
              </a:spcBef>
              <a:buClr>
                <a:srgbClr val="000066"/>
              </a:buClr>
              <a:buNone/>
            </a:pPr>
            <a:endParaRPr lang="en-US" altLang="en-US" sz="3200" dirty="0">
              <a:solidFill>
                <a:srgbClr val="000000"/>
              </a:solidFill>
              <a:ea typeface="Arial" panose="020B0604020202020204" pitchFamily="34" charset="0"/>
              <a:cs typeface="B Titr" pitchFamily="2" charset="-78"/>
              <a:sym typeface="Arial" panose="020B0604020202020204" pitchFamily="34" charset="0"/>
            </a:endParaRPr>
          </a:p>
          <a:p>
            <a:pPr lvl="1" algn="r" rtl="1"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حدود 3%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از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کل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سکته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ها</a:t>
            </a:r>
            <a: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ی مغزی را شامل می شود.</a:t>
            </a:r>
            <a:endParaRPr lang="en-US" altLang="en-US" sz="2800" dirty="0">
              <a:solidFill>
                <a:srgbClr val="000000"/>
              </a:solidFill>
              <a:ea typeface="Arial" panose="020B0604020202020204" pitchFamily="34" charset="0"/>
              <a:cs typeface="B Karim" pitchFamily="2" charset="-78"/>
              <a:sym typeface="Arial" panose="020B0604020202020204" pitchFamily="34" charset="0"/>
            </a:endParaRPr>
          </a:p>
          <a:p>
            <a:pPr lvl="1" algn="r" rtl="1"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شایعترین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علت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مرگ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ناگهانی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در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اثر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سکته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مغزی</a:t>
            </a:r>
            <a: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است.</a:t>
            </a:r>
            <a:endParaRPr lang="en-US" altLang="en-US" sz="2800" dirty="0">
              <a:solidFill>
                <a:srgbClr val="000000"/>
              </a:solidFill>
              <a:ea typeface="Arial" panose="020B0604020202020204" pitchFamily="34" charset="0"/>
              <a:cs typeface="B Karim" pitchFamily="2" charset="-78"/>
              <a:sym typeface="Arial" panose="020B0604020202020204" pitchFamily="34" charset="0"/>
            </a:endParaRPr>
          </a:p>
          <a:p>
            <a:pPr lvl="1" algn="r" rtl="1"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یکی از علل مهم مرگ ناگهانی در همه سنین است.</a:t>
            </a:r>
          </a:p>
          <a:p>
            <a:pPr lvl="1" algn="r" rtl="1"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میزان مرگ و میر بیش از 50% است تا 30% بیماران قبل از رسیدن به بیمارستان فوت می کنند.</a:t>
            </a:r>
          </a:p>
        </p:txBody>
      </p:sp>
    </p:spTree>
    <p:extLst>
      <p:ext uri="{BB962C8B-B14F-4D97-AF65-F5344CB8AC3E}">
        <p14:creationId xmlns:p14="http://schemas.microsoft.com/office/powerpoint/2010/main" val="2097142968"/>
      </p:ext>
    </p:extLst>
  </p:cSld>
  <p:clrMapOvr>
    <a:masterClrMapping/>
  </p:clrMapOvr>
  <p:transition spd="slow">
    <p:comb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hape 266">
            <a:extLst>
              <a:ext uri="{FF2B5EF4-FFF2-40B4-BE49-F238E27FC236}">
                <a16:creationId xmlns="" xmlns:a16="http://schemas.microsoft.com/office/drawing/2014/main" id="{B51B485F-508B-A840-8273-6D7E1A47C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  <a:defRPr/>
            </a:pPr>
            <a:endParaRPr lang="en-US" altLang="en-US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algn="r" rtl="1" eaLnBrk="1" hangingPunct="1">
              <a:defRPr/>
            </a:pPr>
            <a:r>
              <a:rPr lang="fa-IR" altLang="en-US" dirty="0">
                <a:solidFill>
                  <a:srgbClr val="000000"/>
                </a:solidFill>
                <a:cs typeface="B Mitra" panose="00000400000000000000" pitchFamily="2" charset="-78"/>
              </a:rPr>
              <a:t>مکان خونریزی مجدد در همان دقایق و ساعات اولیه بسیار زیاد است.</a:t>
            </a:r>
          </a:p>
          <a:p>
            <a:pPr algn="r" rtl="1" eaLnBrk="1" hangingPunct="1">
              <a:defRPr/>
            </a:pPr>
            <a:r>
              <a:rPr lang="fa-IR" altLang="en-US" dirty="0">
                <a:solidFill>
                  <a:srgbClr val="000000"/>
                </a:solidFill>
                <a:cs typeface="B Mitra" panose="00000400000000000000" pitchFamily="2" charset="-78"/>
              </a:rPr>
              <a:t>خون باعث التهاب مننژ شده و نوعی مننژیت غیر عفونی ایجاد می کند.</a:t>
            </a:r>
          </a:p>
          <a:p>
            <a:pPr algn="r" rtl="1" eaLnBrk="1" hangingPunct="1">
              <a:defRPr/>
            </a:pPr>
            <a:r>
              <a:rPr lang="fa-IR" altLang="en-US" dirty="0">
                <a:solidFill>
                  <a:srgbClr val="000000"/>
                </a:solidFill>
                <a:cs typeface="B Mitra" panose="00000400000000000000" pitchFamily="2" charset="-78"/>
              </a:rPr>
              <a:t>از علائم آن سردرد، تهوع و استفراغ و سفتی گردن است.</a:t>
            </a:r>
          </a:p>
          <a:p>
            <a:pPr algn="r" rtl="1" eaLnBrk="1" hangingPunct="1">
              <a:defRPr/>
            </a:pP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"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بدترين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سردرد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تمام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عمر"وبه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حداكثر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رسيدن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سردرد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دركمتر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از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يك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دقيقه</a:t>
            </a:r>
            <a:r>
              <a:rPr lang="fa-IR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می باشد(سردرد رعد و برقی)</a:t>
            </a:r>
            <a:endParaRPr lang="en-US" altLang="en-US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r" rtl="1" eaLnBrk="1" hangingPunct="1">
              <a:defRPr/>
            </a:pP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بايد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از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هر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گونه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حركت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و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زور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زدن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اجتناب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cs typeface="B Nazanin" panose="00000400000000000000" pitchFamily="2" charset="-78"/>
              </a:rPr>
              <a:t>شود</a:t>
            </a:r>
            <a:r>
              <a:rPr lang="fa-IR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endParaRPr lang="fa-IR" altLang="en-US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  <a:defRPr/>
            </a:pPr>
            <a:endParaRPr lang="en-US" altLang="en-US" dirty="0">
              <a:solidFill>
                <a:srgbClr val="000000"/>
              </a:solidFill>
              <a:cs typeface="B Mitra" panose="00000400000000000000" pitchFamily="2" charset="-78"/>
            </a:endParaRPr>
          </a:p>
        </p:txBody>
      </p:sp>
      <p:sp>
        <p:nvSpPr>
          <p:cNvPr id="53250" name="Shape 267">
            <a:extLst>
              <a:ext uri="{FF2B5EF4-FFF2-40B4-BE49-F238E27FC236}">
                <a16:creationId xmlns="" xmlns:a16="http://schemas.microsoft.com/office/drawing/2014/main" id="{D6C98E20-9306-404A-A24E-C7B20582D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defTabSz="876300"/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Times New Roman" panose="02020603050405020304" pitchFamily="18" charset="0"/>
              </a:rPr>
              <a:t>خونریزی</a:t>
            </a:r>
            <a:r>
              <a:rPr lang="en-US" altLang="en-US" sz="2800" dirty="0">
                <a:ea typeface="Arial" panose="020B0604020202020204" pitchFamily="34" charset="0"/>
                <a:cs typeface="B Titr" pitchFamily="2" charset="-78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Times New Roman" panose="02020603050405020304" pitchFamily="18" charset="0"/>
              </a:rPr>
              <a:t>تحت</a:t>
            </a:r>
            <a:r>
              <a:rPr lang="en-US" altLang="en-US" sz="2800" dirty="0">
                <a:ea typeface="Arial" panose="020B0604020202020204" pitchFamily="34" charset="0"/>
                <a:cs typeface="B Titr" pitchFamily="2" charset="-78"/>
                <a:sym typeface="Times New Roman" panose="02020603050405020304" pitchFamily="18" charset="0"/>
              </a:rPr>
              <a:t> </a:t>
            </a:r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Times New Roman" panose="02020603050405020304" pitchFamily="18" charset="0"/>
              </a:rPr>
              <a:t>عنکبوتیه</a:t>
            </a:r>
            <a:endParaRPr lang="en-US" altLang="en-US" sz="2800" dirty="0">
              <a:ea typeface="Arial" panose="020B0604020202020204" pitchFamily="34" charset="0"/>
              <a:cs typeface="B Titr" pitchFamily="2" charset="-78"/>
            </a:endParaRPr>
          </a:p>
        </p:txBody>
      </p:sp>
      <p:sp>
        <p:nvSpPr>
          <p:cNvPr id="53251" name="Shape 268">
            <a:extLst>
              <a:ext uri="{FF2B5EF4-FFF2-40B4-BE49-F238E27FC236}">
                <a16:creationId xmlns="" xmlns:a16="http://schemas.microsoft.com/office/drawing/2014/main" id="{1867E5D4-8531-E04C-8485-140FB62DBD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FA794DD-25BB-EB41-9995-769CAFB4E09D}" type="slidenum">
              <a:rPr lang="en-US" altLang="en-US" sz="1600">
                <a:solidFill>
                  <a:srgbClr val="FEFAC9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60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612"/>
      </p:ext>
    </p:extLst>
  </p:cSld>
  <p:clrMapOvr>
    <a:masterClrMapping/>
  </p:clrMapOvr>
  <p:transition spd="slow">
    <p:comb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hape 401">
            <a:extLst>
              <a:ext uri="{FF2B5EF4-FFF2-40B4-BE49-F238E27FC236}">
                <a16:creationId xmlns="" xmlns:a16="http://schemas.microsoft.com/office/drawing/2014/main" id="{95DBD8D9-5E89-3E46-BFCA-8578F5E3A24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TIA( transient ischemic attack)</a:t>
            </a:r>
          </a:p>
        </p:txBody>
      </p:sp>
      <p:sp>
        <p:nvSpPr>
          <p:cNvPr id="76802" name="Shape 402">
            <a:extLst>
              <a:ext uri="{FF2B5EF4-FFF2-40B4-BE49-F238E27FC236}">
                <a16:creationId xmlns="" xmlns:a16="http://schemas.microsoft.com/office/drawing/2014/main" id="{B3D0E99E-10EF-D248-B93D-2D6BFA2F245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87022" y="1417639"/>
            <a:ext cx="10616495" cy="4530725"/>
          </a:xfrm>
        </p:spPr>
        <p:txBody>
          <a:bodyPr vert="horz" lIns="0" tIns="0" rIns="0" bIns="0" rtlCol="0">
            <a:normAutofit/>
          </a:bodyPr>
          <a:lstStyle/>
          <a:p>
            <a:pPr marL="577850" indent="-577850" algn="r" rtl="1"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یک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نقیصه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نورولوژیک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است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</a:p>
          <a:p>
            <a:pPr marL="577850" indent="-577850" algn="r" rtl="1"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علایم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معمولاٌ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تنها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چند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دقیقه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طول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می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کشد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(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گاهی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تا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24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ساعت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نیز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ادامه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دارد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.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)</a:t>
            </a:r>
          </a:p>
          <a:p>
            <a:pPr marL="577850" indent="-577850" algn="r" rtl="1"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علایم مشابه علایم در سکته 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ایکسمیک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حاد  است تفاوت در مدت زمان حضور علایم است  که در 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TIA 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موقت است.</a:t>
            </a:r>
          </a:p>
          <a:p>
            <a:pPr marL="577850" indent="-577850" algn="r" rtl="1"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fa-IR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به این علت که </a:t>
            </a:r>
            <a:r>
              <a:rPr lang="fa-IR" altLang="en-US" sz="2400" dirty="0" err="1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نمی</a:t>
            </a:r>
            <a:r>
              <a:rPr lang="fa-IR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 توان گفت آیا علایم مربوط به </a:t>
            </a:r>
            <a:r>
              <a:rPr lang="en-US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TIA </a:t>
            </a:r>
            <a:r>
              <a:rPr lang="fa-IR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است و یا یک سکته </a:t>
            </a:r>
            <a:r>
              <a:rPr lang="fa-IR" altLang="en-US" sz="2400" dirty="0" err="1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ایسکمیک</a:t>
            </a:r>
            <a:r>
              <a:rPr lang="fa-IR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 حاد ، همیشه این علایم سکته </a:t>
            </a:r>
            <a:r>
              <a:rPr lang="fa-IR" altLang="en-US" sz="2400" dirty="0" err="1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ایسکمیک</a:t>
            </a:r>
            <a:r>
              <a:rPr lang="fa-IR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 حاد در نظر گرفته می شود و </a:t>
            </a:r>
            <a:r>
              <a:rPr lang="fa-IR" altLang="en-US" sz="2400" dirty="0" err="1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نمی</a:t>
            </a:r>
            <a:r>
              <a:rPr lang="fa-IR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 توان منتظر ماند تا ببینیم علایم کی ناپدید می شود.</a:t>
            </a:r>
          </a:p>
          <a:p>
            <a:pPr marL="577850" indent="-577850" algn="r" rtl="1">
              <a:spcBef>
                <a:spcPts val="900"/>
              </a:spcBef>
              <a:buSzPct val="75000"/>
              <a:buFont typeface="Wingdings" pitchFamily="2" charset="2"/>
              <a:buChar char="ü"/>
            </a:pPr>
            <a:r>
              <a:rPr lang="en-US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TIA  </a:t>
            </a:r>
            <a:r>
              <a:rPr lang="fa-IR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اغلب زنگ خطر و علامت هشدار دهنده ای  است که نشان می دهد مددجو در ریسک خطر </a:t>
            </a:r>
            <a:r>
              <a:rPr lang="fa-IR" altLang="en-US" sz="2400" dirty="0" err="1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ایسکمی</a:t>
            </a:r>
            <a:r>
              <a:rPr lang="fa-IR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 جدی تری قرار دارد.</a:t>
            </a:r>
          </a:p>
          <a:p>
            <a:pPr marL="577850" indent="-577850" algn="r" rtl="1">
              <a:spcBef>
                <a:spcPts val="900"/>
              </a:spcBef>
              <a:buSzPct val="75000"/>
              <a:buFont typeface="Wingdings" pitchFamily="2" charset="2"/>
              <a:buChar char="ü"/>
            </a:pPr>
            <a:r>
              <a:rPr lang="fa-IR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در حدود یک سوم کسانی که یک حمله </a:t>
            </a:r>
            <a:r>
              <a:rPr lang="en-US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TIA  </a:t>
            </a:r>
            <a:r>
              <a:rPr lang="fa-IR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را تجربه می کنند در آینده یک </a:t>
            </a:r>
            <a:r>
              <a:rPr lang="fa-IR" altLang="en-US" sz="2400" dirty="0" err="1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ایسکمی</a:t>
            </a:r>
            <a:r>
              <a:rPr lang="fa-IR" altLang="en-US" sz="24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 جدی  را تجربه خواهند کرد</a:t>
            </a:r>
          </a:p>
          <a:p>
            <a:pPr marL="577850" indent="-577850" algn="r" rtl="1">
              <a:spcBef>
                <a:spcPts val="1200"/>
              </a:spcBef>
              <a:buClr>
                <a:srgbClr val="FFFFCC"/>
              </a:buClr>
              <a:buSzPct val="75000"/>
              <a:buFont typeface="Wingdings" pitchFamily="2" charset="2"/>
              <a:buChar char="•"/>
            </a:pPr>
            <a:endParaRPr lang="fa-IR" altLang="en-US" sz="2400" dirty="0">
              <a:solidFill>
                <a:srgbClr val="000000"/>
              </a:solidFill>
              <a:cs typeface="B Mitra" panose="00000400000000000000" pitchFamily="2" charset="-78"/>
              <a:sym typeface="Arial" panose="020B0604020202020204" pitchFamily="34" charset="0"/>
            </a:endParaRPr>
          </a:p>
          <a:p>
            <a:pPr marL="577850" indent="-577850" algn="r" rtl="1">
              <a:spcBef>
                <a:spcPts val="1200"/>
              </a:spcBef>
              <a:buClr>
                <a:srgbClr val="FFFFCC"/>
              </a:buClr>
              <a:buSzPct val="75000"/>
              <a:buFont typeface="Wingdings" pitchFamily="2" charset="2"/>
              <a:buChar char="•"/>
            </a:pPr>
            <a:endParaRPr lang="en-US" altLang="en-US" sz="2400" dirty="0">
              <a:solidFill>
                <a:srgbClr val="000000"/>
              </a:solidFill>
              <a:cs typeface="B Mitra" panose="00000400000000000000" pitchFamily="2" charset="-78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3299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12">
            <a:extLst>
              <a:ext uri="{FF2B5EF4-FFF2-40B4-BE49-F238E27FC236}">
                <a16:creationId xmlns="" xmlns:a16="http://schemas.microsoft.com/office/drawing/2014/main" id="{EEE488F4-CBE1-EA4C-88AE-A302087E86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24200" y="1823063"/>
            <a:ext cx="8229600" cy="3197225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Char char="ü"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نحوه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بروزعلا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ئ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م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كاملا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ٌ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منحصر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فرد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است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ü"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اكثريت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موارد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شروع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ناگهاني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است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ü"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ندرت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تدريجي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است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ü"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يك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سوم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موارد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قبل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از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بروز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،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علايم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هشدار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دهنده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وجود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دارد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itchFamily="2" charset="2"/>
              <a:buChar char="ü"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مدت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كوتاهي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پس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از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شروع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مستقر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شده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و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ديگر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پيشرفت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نمي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كند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وبهبودي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آ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هسته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شروع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شود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</p:txBody>
      </p:sp>
      <p:sp>
        <p:nvSpPr>
          <p:cNvPr id="23554" name="Shape 113">
            <a:extLst>
              <a:ext uri="{FF2B5EF4-FFF2-40B4-BE49-F238E27FC236}">
                <a16:creationId xmlns="" xmlns:a16="http://schemas.microsoft.com/office/drawing/2014/main" id="{1D0B22B8-49B5-4F46-8742-D5E538A539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19800" y="176213"/>
            <a:ext cx="4191000" cy="1143000"/>
          </a:xfrm>
        </p:spPr>
        <p:txBody>
          <a:bodyPr/>
          <a:lstStyle/>
          <a:p>
            <a:pPr eaLnBrk="1" hangingPunct="1"/>
            <a:r>
              <a:rPr lang="ar-SA" altLang="en-US" sz="2400">
                <a:cs typeface="B Titr" pitchFamily="2" charset="-78"/>
              </a:rPr>
              <a:t>نحوه بروز علايم</a:t>
            </a:r>
            <a:endParaRPr lang="en-US" altLang="en-US" sz="2400">
              <a:cs typeface="B Titr" pitchFamily="2" charset="-78"/>
            </a:endParaRPr>
          </a:p>
        </p:txBody>
      </p:sp>
      <p:sp>
        <p:nvSpPr>
          <p:cNvPr id="23555" name="Shape 114">
            <a:extLst>
              <a:ext uri="{FF2B5EF4-FFF2-40B4-BE49-F238E27FC236}">
                <a16:creationId xmlns="" xmlns:a16="http://schemas.microsoft.com/office/drawing/2014/main" id="{0A46FC9F-16D3-BF4C-B7B4-E22196A0F7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54AF0D3-833B-7444-AC9E-660A8C2C84DC}" type="slidenum">
              <a:rPr lang="en-US" altLang="en-US" sz="1600">
                <a:solidFill>
                  <a:srgbClr val="FEFAC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600">
              <a:solidFill>
                <a:srgbClr val="FEFAC9"/>
              </a:solidFill>
            </a:endParaRPr>
          </a:p>
        </p:txBody>
      </p:sp>
      <p:pic>
        <p:nvPicPr>
          <p:cNvPr id="115" name="A213BA94-D2D2-4F55-8A88-2078061D97E3-L0-001.jpeg">
            <a:extLst>
              <a:ext uri="{FF2B5EF4-FFF2-40B4-BE49-F238E27FC236}">
                <a16:creationId xmlns="" xmlns:a16="http://schemas.microsoft.com/office/drawing/2014/main" id="{05366D31-1DA1-F54E-8F01-89705E17011F}"/>
              </a:ext>
            </a:extLst>
          </p:cNvPr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9218" y="505163"/>
            <a:ext cx="3777990" cy="2112970"/>
          </a:xfrm>
          <a:prstGeom prst="rect">
            <a:avLst/>
          </a:prstGeom>
          <a:ln w="12700">
            <a:miter lim="400000"/>
          </a:ln>
          <a:effectLst>
            <a:reflection blurRad="6350" stA="50000" endA="295" endPos="92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3222075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7">
            <a:extLst>
              <a:ext uri="{FF2B5EF4-FFF2-40B4-BE49-F238E27FC236}">
                <a16:creationId xmlns="" xmlns:a16="http://schemas.microsoft.com/office/drawing/2014/main" id="{0D49C18E-3519-904A-9D51-EB937CD07F4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524000"/>
            <a:ext cx="8229600" cy="4572000"/>
          </a:xfrm>
        </p:spPr>
        <p:txBody>
          <a:bodyPr vert="horz" lIns="0" tIns="0" rIns="0" bIns="0" rtlCol="0">
            <a:normAutofit/>
          </a:bodyPr>
          <a:lstStyle/>
          <a:p>
            <a:pPr algn="r" defTabSz="822325" rtl="1">
              <a:spcBef>
                <a:spcPts val="500"/>
              </a:spcBef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نزدیک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20%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برونده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قلبی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برای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مغز</a:t>
            </a:r>
            <a:endParaRPr lang="fa-IR" altLang="en-US" sz="1800" dirty="0">
              <a:solidFill>
                <a:srgbClr val="000000"/>
              </a:solidFill>
              <a:latin typeface="Britannic Bold" panose="020B0903060703020204" pitchFamily="34" charset="77"/>
              <a:ea typeface="2  Nazanin"/>
              <a:cs typeface="B Nazanin" panose="00000400000000000000" pitchFamily="2" charset="-78"/>
              <a:sym typeface="2  Nazanin"/>
            </a:endParaRPr>
          </a:p>
          <a:p>
            <a:pPr algn="r" defTabSz="822325" rtl="1">
              <a:spcBef>
                <a:spcPts val="500"/>
              </a:spcBef>
              <a:buFont typeface="Wingdings" pitchFamily="2" charset="2"/>
              <a:buChar char="q"/>
            </a:pPr>
            <a:endParaRPr lang="en-US" altLang="en-US" sz="1800" dirty="0">
              <a:solidFill>
                <a:srgbClr val="000000"/>
              </a:solidFill>
              <a:latin typeface="Britannic Bold" panose="020B0903060703020204" pitchFamily="34" charset="77"/>
              <a:ea typeface="2  Nazanin"/>
              <a:cs typeface="B Nazanin" panose="00000400000000000000" pitchFamily="2" charset="-78"/>
              <a:sym typeface="2  Nazanin"/>
            </a:endParaRPr>
          </a:p>
          <a:p>
            <a:pPr algn="r" defTabSz="822325" rtl="1">
              <a:spcBef>
                <a:spcPts val="500"/>
              </a:spcBef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میزان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مقاومت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مقابل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کمبود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اکسیژن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حدود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3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دقیقه</a:t>
            </a:r>
            <a:endParaRPr lang="fa-IR" altLang="en-US" sz="1800" dirty="0">
              <a:solidFill>
                <a:srgbClr val="000000"/>
              </a:solidFill>
              <a:latin typeface="Britannic Bold" panose="020B0903060703020204" pitchFamily="34" charset="77"/>
              <a:ea typeface="2  Nazanin"/>
              <a:cs typeface="B Nazanin" panose="00000400000000000000" pitchFamily="2" charset="-78"/>
              <a:sym typeface="2  Nazanin"/>
            </a:endParaRPr>
          </a:p>
          <a:p>
            <a:pPr algn="r" defTabSz="822325" rtl="1">
              <a:spcBef>
                <a:spcPts val="500"/>
              </a:spcBef>
              <a:buFont typeface="Wingdings" pitchFamily="2" charset="2"/>
              <a:buChar char="q"/>
            </a:pPr>
            <a:endParaRPr lang="en-US" altLang="en-US" sz="1800" dirty="0">
              <a:solidFill>
                <a:srgbClr val="000000"/>
              </a:solidFill>
              <a:latin typeface="Britannic Bold" panose="020B0903060703020204" pitchFamily="34" charset="77"/>
              <a:ea typeface="2  Nazanin"/>
              <a:cs typeface="B Nazanin" panose="00000400000000000000" pitchFamily="2" charset="-78"/>
              <a:sym typeface="2  Nazanin"/>
            </a:endParaRPr>
          </a:p>
          <a:p>
            <a:pPr algn="r" defTabSz="822325" rtl="1">
              <a:spcBef>
                <a:spcPts val="500"/>
              </a:spcBef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شروع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آسیب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ماندگار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بعد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از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4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تا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6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دقیقه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شروع می شود.</a:t>
            </a:r>
          </a:p>
          <a:p>
            <a:pPr algn="r" defTabSz="822325" rtl="1">
              <a:spcBef>
                <a:spcPts val="500"/>
              </a:spcBef>
              <a:buFont typeface="Wingdings" pitchFamily="2" charset="2"/>
              <a:buChar char="q"/>
            </a:pPr>
            <a:endParaRPr lang="en-US" altLang="en-US" sz="1800" dirty="0">
              <a:solidFill>
                <a:srgbClr val="000000"/>
              </a:solidFill>
              <a:latin typeface="Britannic Bold" panose="020B0903060703020204" pitchFamily="34" charset="77"/>
              <a:ea typeface="2  Nazanin"/>
              <a:cs typeface="B Nazanin" panose="00000400000000000000" pitchFamily="2" charset="-78"/>
              <a:sym typeface="2  Nazanin"/>
            </a:endParaRPr>
          </a:p>
          <a:p>
            <a:pPr algn="r" defTabSz="822325" rtl="1">
              <a:spcBef>
                <a:spcPts val="500"/>
              </a:spcBef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امكان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گشاد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شدن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رگ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هاي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مغز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زمان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كاهش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فشار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خون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يا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كمبود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اكسيژن</a:t>
            </a:r>
            <a:r>
              <a:rPr lang="en-US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latin typeface="Britannic Bold" panose="020B0903060703020204" pitchFamily="34" charset="77"/>
                <a:ea typeface="2  Nazanin"/>
                <a:cs typeface="B Nazanin" panose="00000400000000000000" pitchFamily="2" charset="-78"/>
                <a:sym typeface="2  Nazanin"/>
              </a:rPr>
              <a:t>وجود دارد.</a:t>
            </a:r>
            <a:endParaRPr lang="en-US" altLang="en-US" sz="1800" dirty="0">
              <a:solidFill>
                <a:srgbClr val="000000"/>
              </a:solidFill>
              <a:latin typeface="Britannic Bold" panose="020B0903060703020204" pitchFamily="34" charset="77"/>
              <a:ea typeface="2  Nazanin"/>
              <a:cs typeface="B Nazanin" panose="00000400000000000000" pitchFamily="2" charset="-78"/>
              <a:sym typeface="2  Nazanin"/>
            </a:endParaRPr>
          </a:p>
        </p:txBody>
      </p:sp>
      <p:sp>
        <p:nvSpPr>
          <p:cNvPr id="19458" name="TextBox 1">
            <a:extLst>
              <a:ext uri="{FF2B5EF4-FFF2-40B4-BE49-F238E27FC236}">
                <a16:creationId xmlns="" xmlns:a16="http://schemas.microsoft.com/office/drawing/2014/main" id="{9AB1DCE2-CD46-E441-89E6-8B4B7CF84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8438" y="260351"/>
            <a:ext cx="6202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fa-IR" altLang="en-US" sz="2400" dirty="0">
                <a:cs typeface="B Titr" pitchFamily="2" charset="-78"/>
              </a:rPr>
              <a:t>فیزیولوژی سلول های مغزی</a:t>
            </a:r>
            <a:endParaRPr lang="en-US" altLang="en-US" sz="2400" dirty="0">
              <a:cs typeface="B Titr" pitchFamily="2" charset="-78"/>
            </a:endParaRPr>
          </a:p>
        </p:txBody>
      </p:sp>
      <p:pic>
        <p:nvPicPr>
          <p:cNvPr id="19459" name="Picture 1">
            <a:extLst>
              <a:ext uri="{FF2B5EF4-FFF2-40B4-BE49-F238E27FC236}">
                <a16:creationId xmlns="" xmlns:a16="http://schemas.microsoft.com/office/drawing/2014/main" id="{067F4B10-D960-024E-BCD6-CD83E1518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823">
            <a:off x="2962276" y="401638"/>
            <a:ext cx="2092325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2">
            <a:extLst>
              <a:ext uri="{FF2B5EF4-FFF2-40B4-BE49-F238E27FC236}">
                <a16:creationId xmlns="" xmlns:a16="http://schemas.microsoft.com/office/drawing/2014/main" id="{55984CC6-2339-B145-87B5-2D3CED5C3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7188">
            <a:off x="1873251" y="4203700"/>
            <a:ext cx="341947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3">
            <a:extLst>
              <a:ext uri="{FF2B5EF4-FFF2-40B4-BE49-F238E27FC236}">
                <a16:creationId xmlns="" xmlns:a16="http://schemas.microsoft.com/office/drawing/2014/main" id="{FB6E3074-8BD0-B547-BAEC-387F2A467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8938">
            <a:off x="7135813" y="4064000"/>
            <a:ext cx="217805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1566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hape 296">
            <a:extLst>
              <a:ext uri="{FF2B5EF4-FFF2-40B4-BE49-F238E27FC236}">
                <a16:creationId xmlns="" xmlns:a16="http://schemas.microsoft.com/office/drawing/2014/main" id="{7D916C8A-A9A5-FE4D-9BB7-24F63400F61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8213" y="1889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eaLnBrk="1" hangingPunct="1"/>
            <a:r>
              <a:rPr lang="en-US" altLang="en-US" sz="240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تشخیص پیش بیمارستانی سکته مغزی</a:t>
            </a:r>
          </a:p>
        </p:txBody>
      </p:sp>
      <p:sp>
        <p:nvSpPr>
          <p:cNvPr id="54274" name="Shape 297">
            <a:extLst>
              <a:ext uri="{FF2B5EF4-FFF2-40B4-BE49-F238E27FC236}">
                <a16:creationId xmlns="" xmlns:a16="http://schemas.microsoft.com/office/drawing/2014/main" id="{C69558EE-E1A3-154F-81A3-E616C06E9F6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132263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spcBef>
                <a:spcPts val="1200"/>
              </a:spcBef>
              <a:buClr>
                <a:srgbClr val="FFFFCC"/>
              </a:buClr>
              <a:buNone/>
            </a:pPr>
            <a:r>
              <a:rPr lang="fa-IR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1-</a:t>
            </a:r>
            <a:r>
              <a:rPr lang="en-US" altLang="en-US" sz="2000" b="1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افتادگی</a:t>
            </a:r>
            <a:r>
              <a:rPr lang="en-US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صورت</a:t>
            </a:r>
            <a:r>
              <a:rPr lang="en-US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</a:p>
          <a:p>
            <a:pPr marL="0" indent="0" algn="r" rtl="1">
              <a:spcBef>
                <a:spcPts val="1200"/>
              </a:spcBef>
              <a:buClr>
                <a:srgbClr val="FFFFCC"/>
              </a:buClr>
              <a:buNone/>
            </a:pP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Yagut" pitchFamily="2" charset="-78"/>
              <a:sym typeface="Arial" panose="020B0604020202020204" pitchFamily="34" charset="0"/>
            </a:endParaRPr>
          </a:p>
          <a:p>
            <a:pPr marL="0" indent="0" algn="r" rtl="1">
              <a:spcBef>
                <a:spcPts val="1200"/>
              </a:spcBef>
              <a:buClr>
                <a:srgbClr val="FFFFCC"/>
              </a:buClr>
              <a:buNone/>
            </a:pP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طبیعی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: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هر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دو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طرف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صورت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قرینه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هستند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</a:p>
          <a:p>
            <a:pPr marL="0" indent="0" algn="r" rtl="1">
              <a:spcBef>
                <a:spcPts val="1200"/>
              </a:spcBef>
              <a:buClr>
                <a:srgbClr val="FFFFCC"/>
              </a:buClr>
              <a:buNone/>
            </a:pP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غیر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طبیعی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:حرکات صورت غیر قرینه هستند.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Karim" pitchFamily="2" charset="-78"/>
                <a:sym typeface="Arial" panose="020B0604020202020204" pitchFamily="34" charset="0"/>
              </a:rPr>
              <a:t> </a:t>
            </a:r>
          </a:p>
        </p:txBody>
      </p:sp>
      <p:pic>
        <p:nvPicPr>
          <p:cNvPr id="54275" name="Picture 1">
            <a:extLst>
              <a:ext uri="{FF2B5EF4-FFF2-40B4-BE49-F238E27FC236}">
                <a16:creationId xmlns="" xmlns:a16="http://schemas.microsoft.com/office/drawing/2014/main" id="{64FCEB1C-0F48-2849-B719-774888B98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2133601"/>
            <a:ext cx="37465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75454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hape 302">
            <a:extLst>
              <a:ext uri="{FF2B5EF4-FFF2-40B4-BE49-F238E27FC236}">
                <a16:creationId xmlns="" xmlns:a16="http://schemas.microsoft.com/office/drawing/2014/main" id="{4CBB37CA-9602-5940-8EA5-F23A72F29C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eaLnBrk="1" hangingPunct="1"/>
            <a:r>
              <a:rPr lang="en-US" altLang="en-US" sz="240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تشخیص پیش بیمارستانی سکته مغزی</a:t>
            </a:r>
          </a:p>
        </p:txBody>
      </p:sp>
      <p:sp>
        <p:nvSpPr>
          <p:cNvPr id="303" name="Shape 303">
            <a:extLst>
              <a:ext uri="{FF2B5EF4-FFF2-40B4-BE49-F238E27FC236}">
                <a16:creationId xmlns="" xmlns:a16="http://schemas.microsoft.com/office/drawing/2014/main" id="{7CF2CA55-E0CB-7248-AA8C-E95D52ED6CE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844675" y="1417639"/>
            <a:ext cx="8229600" cy="4789487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spcBef>
                <a:spcPts val="1200"/>
              </a:spcBef>
              <a:buClr>
                <a:srgbClr val="FFFFCC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sz="1600" dirty="0">
                <a:solidFill>
                  <a:srgbClr val="000000"/>
                </a:solidFill>
                <a:effectLst>
                  <a:outerShdw blurRad="12700" dist="25400" dir="2700000" rotWithShape="0">
                    <a:srgbClr val="010199"/>
                  </a:outerShdw>
                </a:effectLst>
                <a:ea typeface="Arial"/>
                <a:cs typeface="B Yagut" panose="00000400000000000000" pitchFamily="2" charset="-78"/>
                <a:sym typeface="Arial"/>
              </a:rPr>
              <a:t> </a:t>
            </a:r>
            <a:r>
              <a:rPr lang="fa-IR" sz="2000" b="1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2-</a:t>
            </a:r>
            <a:r>
              <a:rPr sz="2000" b="1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انحراف</a:t>
            </a:r>
            <a:r>
              <a:rPr sz="2000" b="1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2000" b="1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دست</a:t>
            </a:r>
            <a:r>
              <a:rPr sz="2000" b="1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2000" b="1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یا</a:t>
            </a:r>
            <a:r>
              <a:rPr sz="2000" b="1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2000" b="1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پا</a:t>
            </a:r>
            <a:r>
              <a:rPr sz="2000" b="1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2000" b="1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به</a:t>
            </a:r>
            <a:r>
              <a:rPr sz="2000" b="1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2000" b="1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سمت</a:t>
            </a:r>
            <a:r>
              <a:rPr sz="2000" b="1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2000" b="1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پایین</a:t>
            </a:r>
            <a:r>
              <a:rPr lang="fa-IR" sz="2000" b="1" dirty="0">
                <a:solidFill>
                  <a:srgbClr val="000000"/>
                </a:solidFill>
                <a:ea typeface="Arial"/>
                <a:cs typeface="B Yagut" panose="00000400000000000000" pitchFamily="2" charset="-78"/>
                <a:sym typeface="Arial"/>
              </a:rPr>
              <a:t>:</a:t>
            </a:r>
          </a:p>
          <a:p>
            <a:pPr marL="0" indent="0" algn="r" rtl="1">
              <a:spcBef>
                <a:spcPts val="1200"/>
              </a:spcBef>
              <a:buClr>
                <a:srgbClr val="FFFFCC"/>
              </a:buClr>
              <a:buNone/>
              <a:defRPr sz="1800">
                <a:solidFill>
                  <a:srgbClr val="000000"/>
                </a:solidFill>
              </a:defRPr>
            </a:pPr>
            <a:endParaRPr lang="fa-IR" sz="1600" dirty="0">
              <a:solidFill>
                <a:srgbClr val="000000"/>
              </a:solidFill>
              <a:effectLst>
                <a:outerShdw blurRad="12700" dist="38100" dir="2700000" rotWithShape="0">
                  <a:srgbClr val="010199"/>
                </a:outerShdw>
              </a:effectLst>
              <a:ea typeface="Arial"/>
              <a:cs typeface="B Yagut" panose="00000400000000000000" pitchFamily="2" charset="-78"/>
              <a:sym typeface="Arial"/>
            </a:endParaRPr>
          </a:p>
          <a:p>
            <a:pPr marL="0" indent="0" algn="r" rtl="1">
              <a:spcBef>
                <a:spcPts val="1200"/>
              </a:spcBef>
              <a:buClr>
                <a:srgbClr val="FFFFCC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طبیعی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: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یا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هر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دو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دست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با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هم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حرکت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می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کنند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و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یا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اصلا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حرکت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نمی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کنند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.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</a:p>
          <a:p>
            <a:pPr marL="0" indent="0" algn="r" rtl="1">
              <a:spcBef>
                <a:spcPts val="1200"/>
              </a:spcBef>
              <a:buClr>
                <a:srgbClr val="FFFFCC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غیر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طبیعی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: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انحراف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یک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دست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/ پا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درمقایسه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با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دست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/ پای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دیگر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 </a:t>
            </a:r>
          </a:p>
        </p:txBody>
      </p:sp>
      <p:pic>
        <p:nvPicPr>
          <p:cNvPr id="55299" name="Picture 2">
            <a:extLst>
              <a:ext uri="{FF2B5EF4-FFF2-40B4-BE49-F238E27FC236}">
                <a16:creationId xmlns="" xmlns:a16="http://schemas.microsoft.com/office/drawing/2014/main" id="{A378E155-B600-A942-BF0A-B0A64F7B1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04"/>
          <a:stretch>
            <a:fillRect/>
          </a:stretch>
        </p:blipFill>
        <p:spPr bwMode="auto">
          <a:xfrm>
            <a:off x="2057401" y="3060701"/>
            <a:ext cx="2663825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3">
            <a:extLst>
              <a:ext uri="{FF2B5EF4-FFF2-40B4-BE49-F238E27FC236}">
                <a16:creationId xmlns="" xmlns:a16="http://schemas.microsoft.com/office/drawing/2014/main" id="{F1DE11C5-E240-2D49-9090-95541623A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3060701"/>
            <a:ext cx="2463800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587460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hape 308">
            <a:extLst>
              <a:ext uri="{FF2B5EF4-FFF2-40B4-BE49-F238E27FC236}">
                <a16:creationId xmlns="" xmlns:a16="http://schemas.microsoft.com/office/drawing/2014/main" id="{6E918AF0-C159-7946-BD59-87CBDD71C85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eaLnBrk="1" hangingPunct="1"/>
            <a:r>
              <a:rPr lang="en-US" altLang="en-US" sz="240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تشخیص پیش بیمارستانی سکته مغزی</a:t>
            </a:r>
          </a:p>
        </p:txBody>
      </p:sp>
      <p:sp>
        <p:nvSpPr>
          <p:cNvPr id="309" name="Shape 309">
            <a:extLst>
              <a:ext uri="{FF2B5EF4-FFF2-40B4-BE49-F238E27FC236}">
                <a16:creationId xmlns="" xmlns:a16="http://schemas.microsoft.com/office/drawing/2014/main" id="{063D40F6-600B-4843-AD51-BA50CA0DCF1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981200" y="1357313"/>
            <a:ext cx="8229600" cy="4773612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spcBef>
                <a:spcPts val="1200"/>
              </a:spcBef>
              <a:buClr>
                <a:srgbClr val="FFFFCC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sz="2000" b="1" dirty="0">
                <a:solidFill>
                  <a:srgbClr val="000000"/>
                </a:solidFill>
                <a:ea typeface="Arial"/>
                <a:cs typeface="B Yagut" panose="00000400000000000000" pitchFamily="2" charset="-78"/>
                <a:sym typeface="Arial"/>
              </a:rPr>
              <a:t> </a:t>
            </a:r>
            <a:r>
              <a:rPr lang="fa-IR" sz="2000" b="1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3-</a:t>
            </a:r>
            <a:r>
              <a:rPr sz="2000" b="1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تکلم</a:t>
            </a:r>
            <a:r>
              <a:rPr sz="2000" b="1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lang="fa-IR" sz="2000" b="1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:</a:t>
            </a:r>
            <a:endParaRPr sz="2000" b="1" dirty="0">
              <a:solidFill>
                <a:srgbClr val="000000"/>
              </a:solidFill>
              <a:ea typeface="Arial" panose="020B0604020202020204" pitchFamily="34" charset="0"/>
              <a:cs typeface="B Karim" panose="00000400000000000000" pitchFamily="2" charset="-78"/>
              <a:sym typeface="Arial"/>
            </a:endParaRPr>
          </a:p>
          <a:p>
            <a:pPr algn="r" rtl="1">
              <a:spcBef>
                <a:spcPts val="900"/>
              </a:spcBef>
              <a:buClr>
                <a:srgbClr val="FFFFCC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طبیعی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: ب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یمار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بدون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لکنت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کلمات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را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درست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بیان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می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کند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 </a:t>
            </a:r>
          </a:p>
          <a:p>
            <a:pPr algn="r" rtl="1">
              <a:spcBef>
                <a:spcPts val="900"/>
              </a:spcBef>
              <a:buClr>
                <a:srgbClr val="FFFFCC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غیر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طبیعی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: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لکنت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دارد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،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کلمات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را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نا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درست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نا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مناسب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 یا نا مفهوم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بیان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می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کند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و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یا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اصلا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صحبت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نمی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کند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  </a:t>
            </a:r>
          </a:p>
        </p:txBody>
      </p:sp>
      <p:pic>
        <p:nvPicPr>
          <p:cNvPr id="56323" name="Picture 1">
            <a:extLst>
              <a:ext uri="{FF2B5EF4-FFF2-40B4-BE49-F238E27FC236}">
                <a16:creationId xmlns="" xmlns:a16="http://schemas.microsoft.com/office/drawing/2014/main" id="{6FD78BBE-D9B7-2E49-AF7B-BA3A725A5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2636839"/>
            <a:ext cx="2684462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1185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download (11).jpg" descr="C:\Users\arvan.EMS115\Desktop\picture\download (11).jpg">
            <a:extLst>
              <a:ext uri="{FF2B5EF4-FFF2-40B4-BE49-F238E27FC236}">
                <a16:creationId xmlns="" xmlns:a16="http://schemas.microsoft.com/office/drawing/2014/main" id="{A2DA9EFA-2029-D649-BC16-B7FC85BA8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5761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F0A78AB6-D538-E74F-9120-A68A9D0FB0F5}"/>
              </a:ext>
            </a:extLst>
          </p:cNvPr>
          <p:cNvGraphicFramePr>
            <a:graphicFrameLocks noGrp="1"/>
          </p:cNvGraphicFramePr>
          <p:nvPr/>
        </p:nvGraphicFramePr>
        <p:xfrm>
          <a:off x="1703388" y="1125539"/>
          <a:ext cx="8712200" cy="3965576"/>
        </p:xfrm>
        <a:graphic>
          <a:graphicData uri="http://schemas.openxmlformats.org/drawingml/2006/table">
            <a:tbl>
              <a:tblPr/>
              <a:tblGrid>
                <a:gridCol w="36329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792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4454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سیستم</a:t>
                      </a:r>
                      <a:r>
                        <a:rPr kumimoji="0" lang="en-US" alt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</a:rPr>
                        <a:t>AVPU</a:t>
                      </a:r>
                    </a:p>
                  </a:txBody>
                  <a:tcPr marL="91439" marR="91439" marT="43206" marB="432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7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بیدار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39" marR="91439" marT="43206" marB="432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A</a:t>
                      </a: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wake</a:t>
                      </a: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39" marR="91439" marT="43206" marB="432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777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پاسخ به محرک کلامی؛ فریاد در بچه های کوچکتر از یکسال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39" marR="91439" marT="43206" marB="432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Responds to </a:t>
                      </a:r>
                      <a:r>
                        <a:rPr kumimoji="0" lang="en-US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V</a:t>
                      </a: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erbal stimuli</a:t>
                      </a: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39" marR="91439" marT="43206" marB="432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081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پاسخ به محرک دردناک؛ شامل فریاد در افراد بزرگتر از یکسال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39" marR="91439" marT="43206" marB="432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Responds to </a:t>
                      </a:r>
                      <a:r>
                        <a:rPr kumimoji="0" lang="en-US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P</a:t>
                      </a: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ainful stimuli (or shout in ≥ 1 y/o)        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39" marR="91439" marT="43206" marB="432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17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بدون پاسخ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39" marR="91439" marT="43206" marB="432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U</a:t>
                      </a: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B Mitra" panose="00000400000000000000" pitchFamily="2" charset="-78"/>
                          <a:sym typeface="Arial" panose="020B0604020202020204" pitchFamily="34" charset="0"/>
                        </a:rPr>
                        <a:t>nresponsive</a:t>
                      </a: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B Mitra" panose="00000400000000000000" pitchFamily="2" charset="-78"/>
                      </a:endParaRPr>
                    </a:p>
                  </a:txBody>
                  <a:tcPr marL="91439" marR="91439" marT="43206" marB="432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5686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hape 220">
            <a:extLst>
              <a:ext uri="{FF2B5EF4-FFF2-40B4-BE49-F238E27FC236}">
                <a16:creationId xmlns="" xmlns:a16="http://schemas.microsoft.com/office/drawing/2014/main" id="{D774345A-EE60-7A45-9581-589E36A8D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6248400"/>
            <a:ext cx="2133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30</a:t>
            </a:r>
          </a:p>
        </p:txBody>
      </p:sp>
      <p:sp>
        <p:nvSpPr>
          <p:cNvPr id="59394" name="Shape 221">
            <a:extLst>
              <a:ext uri="{FF2B5EF4-FFF2-40B4-BE49-F238E27FC236}">
                <a16:creationId xmlns="" xmlns:a16="http://schemas.microsoft.com/office/drawing/2014/main" id="{E2A081B5-1354-1B43-B81E-9DD5631642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5189" y="188914"/>
            <a:ext cx="7869237" cy="846137"/>
          </a:xfrm>
        </p:spPr>
        <p:txBody>
          <a:bodyPr vert="horz" lIns="44450" tIns="44450" rIns="44450" bIns="44450" rtlCol="0" anchor="ctr">
            <a:normAutofit/>
          </a:bodyPr>
          <a:lstStyle/>
          <a:p>
            <a:pPr eaLnBrk="1" hangingPunct="1"/>
            <a:r>
              <a:rPr lang="en-US" altLang="en-US" sz="2000" b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Glascow Coma Scale (GCS) score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A495CED3-E8B8-2C4E-8186-659F7713098D}"/>
              </a:ext>
            </a:extLst>
          </p:cNvPr>
          <p:cNvGraphicFramePr>
            <a:graphicFrameLocks noGrp="1"/>
          </p:cNvGraphicFramePr>
          <p:nvPr/>
        </p:nvGraphicFramePr>
        <p:xfrm>
          <a:off x="1992313" y="1106489"/>
          <a:ext cx="8064500" cy="5508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329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01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633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83085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4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1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ea typeface="Arial"/>
                          <a:cs typeface="B Mitra" panose="00000400000000000000" pitchFamily="2" charset="-78"/>
                          <a:sym typeface="Arial"/>
                        </a:rPr>
                        <a:t>خودبخودی</a:t>
                      </a: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حداکثر4 نمره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باز</a:t>
                      </a:r>
                      <a:r>
                        <a:rPr lang="fa-IR" sz="1100" b="1" baseline="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 کردن چشم ها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1376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3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ea typeface="Arial"/>
                          <a:cs typeface="B Mitra" panose="00000400000000000000" pitchFamily="2" charset="-78"/>
                          <a:sym typeface="Arial"/>
                        </a:rPr>
                        <a:t>در پاسخ به فرمان صوتی </a:t>
                      </a:r>
                    </a:p>
                    <a:p>
                      <a:pPr marL="171450" marR="0" lvl="2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B Mitra" panose="00000400000000000000" pitchFamily="2" charset="-78"/>
                          <a:sym typeface="Arial"/>
                        </a:rPr>
                        <a:t>فریاد در کودکان کوچکتر از یکسال</a:t>
                      </a: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4872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2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ea typeface="Arial"/>
                          <a:cs typeface="B Mitra" panose="00000400000000000000" pitchFamily="2" charset="-78"/>
                          <a:sym typeface="Arial"/>
                        </a:rPr>
                        <a:t>در پاسخ به تحریک دردناک</a:t>
                      </a:r>
                    </a:p>
                    <a:p>
                      <a:pPr marL="171450" indent="-171450" algn="r" rtl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ea typeface="Arial"/>
                          <a:cs typeface="B Mitra" panose="00000400000000000000" pitchFamily="2" charset="-78"/>
                          <a:sym typeface="Arial"/>
                        </a:rPr>
                        <a:t>شامل فریاد در افراد بزرگتر از یکسال 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7378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1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ea typeface="Arial"/>
                          <a:cs typeface="B Mitra" panose="00000400000000000000" pitchFamily="2" charset="-78"/>
                          <a:sym typeface="Arial"/>
                        </a:rPr>
                        <a:t>بدون پاسخ</a:t>
                      </a: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2819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5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بیدار، هوشیار و </a:t>
                      </a:r>
                      <a:r>
                        <a:rPr lang="fa-IR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ارینته</a:t>
                      </a:r>
                      <a:endParaRPr lang="fa-IR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  <a:p>
                      <a:pPr marL="171450" indent="-171450" algn="r" rtl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</a:rPr>
                        <a:t>عبارات و کلمات 2-5 ساله در کودکان</a:t>
                      </a:r>
                    </a:p>
                    <a:p>
                      <a:pPr marL="171450" marR="0" lvl="2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صداهای طبیعی که کودک کوچکتر از 2 سال هنگام بازی درمی آورد</a:t>
                      </a:r>
                      <a:endParaRPr lang="fa-IR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حداکثر5 نمره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پاسخ کلامی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92819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4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1" indent="-171450" algn="r" defTabSz="914400" rtl="1" eaLnBrk="1" latinLnBrk="0" hangingPunct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جملات یا عبارات </a:t>
                      </a:r>
                      <a:r>
                        <a:rPr lang="fa-IR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نامربوط</a:t>
                      </a: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</a:p>
                    <a:p>
                      <a:pPr marL="171450" lvl="1" indent="-171450" algn="r" defTabSz="914400" rtl="1" eaLnBrk="1" latinLnBrk="0" hangingPunct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کلمات </a:t>
                      </a:r>
                      <a:r>
                        <a:rPr lang="fa-IR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نامربوط</a:t>
                      </a: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 در کودکان 5-2 ساله</a:t>
                      </a:r>
                    </a:p>
                    <a:p>
                      <a:pPr marL="171450" lvl="1" indent="-171450" algn="r" defTabSz="914400" rtl="1" eaLnBrk="1" latinLnBrk="0" hangingPunct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گریه تسلی پذیر در کودکان کوچکتر از 2 سال</a:t>
                      </a: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 marL="91444" marR="91444" marT="45725" marB="45725"/>
                </a:tc>
                <a:tc vMerge="1"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 marL="91444" marR="91444" marT="45725" marB="45725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47210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3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1" indent="-171450" algn="r" defTabSz="914400" rtl="1" eaLnBrk="1" latinLnBrk="0" hangingPunct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کلمات </a:t>
                      </a:r>
                      <a:r>
                        <a:rPr lang="fa-IR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نامربوط</a:t>
                      </a: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</a:p>
                    <a:p>
                      <a:pPr marL="171450" lvl="1" indent="-171450" algn="r" defTabSz="914400" rtl="1" eaLnBrk="1" latinLnBrk="0" hangingPunct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گریه یا جیغ مداوم در کودکان کوچکتر از 5 سال</a:t>
                      </a: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 marL="91444" marR="91444" marT="45725" marB="45725"/>
                </a:tc>
                <a:tc vMerge="1"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 marL="91444" marR="91444" marT="45725" marB="45725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7378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2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ea typeface="Arial"/>
                          <a:cs typeface="B Mitra" panose="00000400000000000000" pitchFamily="2" charset="-78"/>
                          <a:sym typeface="Arial"/>
                        </a:rPr>
                        <a:t>ناله یا اصوات نامفهوم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 marL="91444" marR="91444" marT="45725" marB="45725"/>
                </a:tc>
                <a:tc vMerge="1"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 marL="91444" marR="91444" marT="45725" marB="45725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7378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بدون پاسخ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 marL="91444" marR="91444" marT="45725" marB="45725"/>
                </a:tc>
                <a:tc vMerge="1"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 marL="91444" marR="91444" marT="45725" marB="45725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13935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6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1" indent="-171450" algn="r" defTabSz="914400" rtl="1" eaLnBrk="1" latinLnBrk="0" hangingPunct="1">
                        <a:spcBef>
                          <a:spcPts val="7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اجرای دستورات</a:t>
                      </a:r>
                    </a:p>
                    <a:p>
                      <a:pPr marL="171450" lvl="1" indent="-171450" algn="r" defTabSz="914400" rtl="1" eaLnBrk="1" latinLnBrk="0" hangingPunct="1">
                        <a:spcBef>
                          <a:spcPts val="700"/>
                        </a:spcBef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حرکات نرمال خودبخودی در کودکان کوچکتر از 5 سال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حداکثر6</a:t>
                      </a:r>
                      <a:r>
                        <a:rPr lang="fa-IR" sz="1100" b="1" baseline="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 نمره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پاسخ حرکتی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7378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5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1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تعیین محل تحریک </a:t>
                      </a: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1444" marR="91444" marT="45725" marB="45725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1444" marR="91444" marT="45725" marB="45725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7378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4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Clr>
                          <a:schemeClr val="tx1"/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دور شدن از محل درد 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1444" marR="91444" marT="45725" marB="45725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1444" marR="91444" marT="45725" marB="45725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15215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3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1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fa-IR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فلکسیون</a:t>
                      </a: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 غیر طبیعی اندامهای فوقانی همراه با </a:t>
                      </a:r>
                      <a:r>
                        <a:rPr lang="fa-IR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اکستانسیون</a:t>
                      </a: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Mitra" panose="00000400000000000000" pitchFamily="2" charset="-78"/>
                          <a:sym typeface="Arial"/>
                        </a:rPr>
                        <a:t> غیر طبیعی اندامهای تحتانی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 marL="91444" marR="91444" marT="45725" marB="45725"/>
                </a:tc>
                <a:tc vMerge="1"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91444" marR="91444" marT="45725" marB="45725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57378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2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1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fa-IR" sz="1100" b="1" dirty="0" err="1">
                          <a:solidFill>
                            <a:schemeClr val="tx1"/>
                          </a:solidFill>
                          <a:effectLst/>
                          <a:ea typeface="Arial"/>
                          <a:cs typeface="B Mitra" panose="00000400000000000000" pitchFamily="2" charset="-78"/>
                          <a:sym typeface="Arial"/>
                        </a:rPr>
                        <a:t>اکستانسیون</a:t>
                      </a:r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ea typeface="Arial"/>
                          <a:cs typeface="B Mitra" panose="00000400000000000000" pitchFamily="2" charset="-78"/>
                          <a:sym typeface="Arial"/>
                        </a:rPr>
                        <a:t> غیر طبیعی اندامهای فوقانی و تحتانی</a:t>
                      </a: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 marL="91444" marR="91444" marT="45725" marB="45725"/>
                </a:tc>
                <a:tc vMerge="1"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91444" marR="91444" marT="45725" marB="45725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63024">
                <a:tc>
                  <a:txBody>
                    <a:bodyPr/>
                    <a:lstStyle/>
                    <a:p>
                      <a:pPr algn="ctr" rtl="1"/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</a:rPr>
                        <a:t>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</a:endParaRPr>
                    </a:p>
                  </a:txBody>
                  <a:tcPr marL="91449" marR="91449" marT="44488" marB="444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1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fa-IR" sz="1100" b="1" dirty="0">
                          <a:solidFill>
                            <a:schemeClr val="tx1"/>
                          </a:solidFill>
                          <a:effectLst/>
                          <a:ea typeface="Arial"/>
                          <a:cs typeface="B Mitra" panose="00000400000000000000" pitchFamily="2" charset="-78"/>
                          <a:sym typeface="Arial"/>
                        </a:rPr>
                        <a:t>بدون پاسخ</a:t>
                      </a:r>
                    </a:p>
                  </a:txBody>
                  <a:tcPr marL="91449" marR="91449" marT="44488" marB="444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 marL="91444" marR="91444" marT="45725" marB="45725"/>
                </a:tc>
                <a:tc vMerge="1"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91444" marR="91444" marT="45725" marB="45725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22983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hape 317">
            <a:extLst>
              <a:ext uri="{FF2B5EF4-FFF2-40B4-BE49-F238E27FC236}">
                <a16:creationId xmlns="" xmlns:a16="http://schemas.microsoft.com/office/drawing/2014/main" id="{38F43925-4CEC-524F-95DE-73994AE2348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/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توجه</a:t>
            </a:r>
            <a:endParaRPr lang="en-US" altLang="en-US" sz="2800" dirty="0">
              <a:solidFill>
                <a:srgbClr val="000000"/>
              </a:solidFill>
              <a:ea typeface="Arial" panose="020B0604020202020204" pitchFamily="34" charset="0"/>
              <a:cs typeface="B Titr" pitchFamily="2" charset="-78"/>
              <a:sym typeface="Arial" panose="020B0604020202020204" pitchFamily="34" charset="0"/>
            </a:endParaRPr>
          </a:p>
        </p:txBody>
      </p:sp>
      <p:sp>
        <p:nvSpPr>
          <p:cNvPr id="318" name="Shape 318">
            <a:extLst>
              <a:ext uri="{FF2B5EF4-FFF2-40B4-BE49-F238E27FC236}">
                <a16:creationId xmlns="" xmlns:a16="http://schemas.microsoft.com/office/drawing/2014/main" id="{64700A56-E486-F54B-A24B-53BC0F0D12A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303838" y="1916113"/>
            <a:ext cx="4906962" cy="4214812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spcBef>
                <a:spcPts val="900"/>
              </a:spcBef>
              <a:buClr>
                <a:srgbClr val="FFFFCC"/>
              </a:buClr>
              <a:buSzPct val="75000"/>
              <a:buNone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غالب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تماس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گیرندگان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علایم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سکته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ر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ا:</a:t>
            </a:r>
          </a:p>
          <a:p>
            <a:pPr marL="0" indent="0" algn="r" rtl="1">
              <a:spcBef>
                <a:spcPts val="900"/>
              </a:spcBef>
              <a:buClr>
                <a:srgbClr val="FFFFCC"/>
              </a:buClr>
              <a:buSzPct val="75000"/>
              <a:buNone/>
              <a:defRPr sz="1800">
                <a:solidFill>
                  <a:srgbClr val="000000"/>
                </a:solidFill>
              </a:defRPr>
            </a:pPr>
            <a:endParaRPr sz="1800" dirty="0">
              <a:solidFill>
                <a:srgbClr val="000000"/>
              </a:solidFill>
              <a:ea typeface="Arial" panose="020B0604020202020204" pitchFamily="34" charset="0"/>
              <a:cs typeface="B Karim" panose="00000400000000000000" pitchFamily="2" charset="-78"/>
              <a:sym typeface="Arial"/>
            </a:endParaRPr>
          </a:p>
          <a:p>
            <a:pPr algn="r" rtl="1">
              <a:spcBef>
                <a:spcPts val="900"/>
              </a:spcBef>
              <a:buSzPct val="75000"/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نمی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شناسند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.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</a:p>
          <a:p>
            <a:pPr algn="r" rtl="1">
              <a:spcBef>
                <a:spcPts val="900"/>
              </a:spcBef>
              <a:buSzPct val="75000"/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یا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دچار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سوءتفاهم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بوده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.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 </a:t>
            </a:r>
          </a:p>
          <a:p>
            <a:pPr algn="r" rtl="1">
              <a:spcBef>
                <a:spcPts val="900"/>
              </a:spcBef>
              <a:buSzPct val="75000"/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یا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انکارکرده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.</a:t>
            </a:r>
            <a:endParaRPr sz="1800" dirty="0">
              <a:solidFill>
                <a:srgbClr val="000000"/>
              </a:solidFill>
              <a:ea typeface="Arial" panose="020B0604020202020204" pitchFamily="34" charset="0"/>
              <a:cs typeface="B Karim" panose="00000400000000000000" pitchFamily="2" charset="-78"/>
              <a:sym typeface="Arial"/>
            </a:endParaRPr>
          </a:p>
          <a:p>
            <a:pPr algn="r" rtl="1">
              <a:spcBef>
                <a:spcPts val="900"/>
              </a:spcBef>
              <a:buSzPct val="75000"/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و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یا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حتی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توجیه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می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کنند</a:t>
            </a:r>
            <a:r>
              <a:rPr lang="fa-IR" sz="1800" dirty="0">
                <a:solidFill>
                  <a:srgbClr val="000000"/>
                </a:solidFill>
                <a:ea typeface="Arial"/>
                <a:cs typeface="B Yagut" panose="00000400000000000000" pitchFamily="2" charset="-78"/>
                <a:sym typeface="Arial"/>
              </a:rPr>
              <a:t>.</a:t>
            </a:r>
            <a:endParaRPr sz="1800" dirty="0">
              <a:solidFill>
                <a:srgbClr val="000000"/>
              </a:solidFill>
              <a:ea typeface="Arial"/>
              <a:cs typeface="B Yagut" panose="00000400000000000000" pitchFamily="2" charset="-78"/>
              <a:sym typeface="Arial"/>
            </a:endParaRPr>
          </a:p>
        </p:txBody>
      </p:sp>
      <p:sp>
        <p:nvSpPr>
          <p:cNvPr id="3" name="Down Arrow 2">
            <a:extLst>
              <a:ext uri="{FF2B5EF4-FFF2-40B4-BE49-F238E27FC236}">
                <a16:creationId xmlns="" xmlns:a16="http://schemas.microsoft.com/office/drawing/2014/main" id="{FE28D9B2-7047-4E46-97E7-F460C92196B7}"/>
              </a:ext>
            </a:extLst>
          </p:cNvPr>
          <p:cNvSpPr/>
          <p:nvPr/>
        </p:nvSpPr>
        <p:spPr>
          <a:xfrm rot="5400000">
            <a:off x="5951538" y="2584451"/>
            <a:ext cx="1223963" cy="16557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0420" name="TextBox 3">
            <a:extLst>
              <a:ext uri="{FF2B5EF4-FFF2-40B4-BE49-F238E27FC236}">
                <a16:creationId xmlns="" xmlns:a16="http://schemas.microsoft.com/office/drawing/2014/main" id="{A797A608-771B-B743-BDD0-852AAB28F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64" y="3243264"/>
            <a:ext cx="13668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a-IR" altLang="en-US" sz="1600">
                <a:cs typeface="B Yagut" pitchFamily="2" charset="-78"/>
              </a:rPr>
              <a:t>نتیجه این اتفاق</a:t>
            </a:r>
            <a:endParaRPr lang="en-US" altLang="en-US" sz="1600">
              <a:cs typeface="B Yagut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A024C05-0DD2-7045-9FF0-33C7E23A95D9}"/>
              </a:ext>
            </a:extLst>
          </p:cNvPr>
          <p:cNvSpPr/>
          <p:nvPr/>
        </p:nvSpPr>
        <p:spPr>
          <a:xfrm>
            <a:off x="1703388" y="2998788"/>
            <a:ext cx="4032250" cy="762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>
              <a:spcBef>
                <a:spcPts val="900"/>
              </a:spcBef>
              <a:buClr>
                <a:srgbClr val="FFFFCC"/>
              </a:buClr>
              <a:buSzPct val="75000"/>
              <a:defRPr sz="1800">
                <a:solidFill>
                  <a:srgbClr val="000000"/>
                </a:solidFill>
              </a:defRPr>
            </a:pPr>
            <a:r>
              <a:rPr lang="fa-IR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تأخیر در دسترسی به درمان در ساعات طلایی </a:t>
            </a:r>
          </a:p>
          <a:p>
            <a:pPr algn="r" rtl="1">
              <a:spcBef>
                <a:spcPts val="900"/>
              </a:spcBef>
              <a:buClr>
                <a:srgbClr val="FFFFCC"/>
              </a:buClr>
              <a:buSzPct val="75000"/>
              <a:defRPr sz="1800">
                <a:solidFill>
                  <a:srgbClr val="000000"/>
                </a:solidFill>
              </a:defRPr>
            </a:pPr>
            <a:r>
              <a:rPr lang="fa-IR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موجب افزایش ناتوانی و مرگ و میر خواهد بود</a:t>
            </a:r>
            <a:r>
              <a:rPr lang="fa-IR" dirty="0">
                <a:solidFill>
                  <a:srgbClr val="000000"/>
                </a:solidFill>
                <a:ea typeface="Arial"/>
                <a:cs typeface="B Yagut" panose="00000400000000000000" pitchFamily="2" charset="-78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02660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196">
            <a:extLst>
              <a:ext uri="{FF2B5EF4-FFF2-40B4-BE49-F238E27FC236}">
                <a16:creationId xmlns="" xmlns:a16="http://schemas.microsoft.com/office/drawing/2014/main" id="{70E90273-7911-7F40-AF85-C5E92B4059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>
              <a:defRPr/>
            </a:pPr>
            <a:r>
              <a:rPr lang="ar-SA" altLang="en-US" sz="1800" dirty="0">
                <a:solidFill>
                  <a:srgbClr val="000000"/>
                </a:solidFill>
                <a:cs typeface="B Mitra" panose="00000400000000000000" pitchFamily="2" charset="-78"/>
              </a:rPr>
              <a:t>عدم تقارن صورت</a:t>
            </a:r>
            <a:r>
              <a:rPr lang="en-US" altLang="en-US"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</a:p>
          <a:p>
            <a:pPr algn="r" rtl="1" eaLnBrk="1" hangingPunct="1">
              <a:defRPr/>
            </a:pPr>
            <a:endParaRPr lang="en-US" altLang="en-US"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algn="r" rtl="1" eaLnBrk="1" hangingPunct="1">
              <a:defRPr/>
            </a:pPr>
            <a:r>
              <a:rPr lang="ar-SA" altLang="en-US" sz="1800" dirty="0">
                <a:solidFill>
                  <a:srgbClr val="000000"/>
                </a:solidFill>
                <a:cs typeface="B Mitra" panose="00000400000000000000" pitchFamily="2" charset="-78"/>
              </a:rPr>
              <a:t>ضعف و سستي در </a:t>
            </a:r>
            <a:r>
              <a:rPr lang="fa-IR" altLang="en-US" sz="1800" dirty="0">
                <a:solidFill>
                  <a:srgbClr val="000000"/>
                </a:solidFill>
                <a:cs typeface="B Mitra" panose="00000400000000000000" pitchFamily="2" charset="-78"/>
              </a:rPr>
              <a:t>یک یا چند اندام(فوقانی و تحتانی)</a:t>
            </a:r>
          </a:p>
          <a:p>
            <a:pPr marL="0" indent="0" algn="r" rtl="1">
              <a:buNone/>
              <a:defRPr/>
            </a:pPr>
            <a:endParaRPr lang="en-US" altLang="en-US"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algn="r" rtl="1" eaLnBrk="1" hangingPunct="1">
              <a:defRPr/>
            </a:pPr>
            <a:r>
              <a:rPr lang="ar-SA" altLang="en-US" sz="1800" dirty="0">
                <a:solidFill>
                  <a:srgbClr val="000000"/>
                </a:solidFill>
                <a:cs typeface="B Mitra" panose="00000400000000000000" pitchFamily="2" charset="-78"/>
              </a:rPr>
              <a:t>اختلال تكلم</a:t>
            </a:r>
            <a:r>
              <a:rPr lang="en-US" altLang="en-US"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</a:p>
        </p:txBody>
      </p:sp>
      <p:sp>
        <p:nvSpPr>
          <p:cNvPr id="38914" name="Shape 197">
            <a:extLst>
              <a:ext uri="{FF2B5EF4-FFF2-40B4-BE49-F238E27FC236}">
                <a16:creationId xmlns="" xmlns:a16="http://schemas.microsoft.com/office/drawing/2014/main" id="{53D65A87-5CC5-2B43-BF61-97FD737131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ar-SA" altLang="en-US" sz="2400" dirty="0">
                <a:cs typeface="B Titr" pitchFamily="2" charset="-78"/>
              </a:rPr>
              <a:t>علايم و نشانه ها</a:t>
            </a:r>
            <a:r>
              <a:rPr lang="fa-IR" altLang="en-US" sz="2400" dirty="0">
                <a:cs typeface="B Titr" pitchFamily="2" charset="-78"/>
              </a:rPr>
              <a:t>ی </a:t>
            </a:r>
            <a:r>
              <a:rPr lang="fa-IR" altLang="en-US" sz="2400" u="sng" dirty="0">
                <a:cs typeface="B Titr" pitchFamily="2" charset="-78"/>
              </a:rPr>
              <a:t>اصلی</a:t>
            </a:r>
            <a:r>
              <a:rPr lang="fa-IR" altLang="en-US" sz="2400" dirty="0">
                <a:cs typeface="B Titr" pitchFamily="2" charset="-78"/>
              </a:rPr>
              <a:t> سکته مغزی</a:t>
            </a:r>
            <a:r>
              <a:rPr lang="en-US" altLang="en-US" sz="2400" dirty="0">
                <a:cs typeface="B Titr" pitchFamily="2" charset="-78"/>
              </a:rPr>
              <a:t> </a:t>
            </a:r>
          </a:p>
        </p:txBody>
      </p:sp>
      <p:sp>
        <p:nvSpPr>
          <p:cNvPr id="38915" name="Shape 198">
            <a:extLst>
              <a:ext uri="{FF2B5EF4-FFF2-40B4-BE49-F238E27FC236}">
                <a16:creationId xmlns="" xmlns:a16="http://schemas.microsoft.com/office/drawing/2014/main" id="{D6F5E53F-8D71-324A-9515-EFBE183DBF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83A9BAE-8EEA-EF48-90F7-7714F6601A55}" type="slidenum">
              <a:rPr lang="en-US" altLang="en-US" sz="1600">
                <a:solidFill>
                  <a:srgbClr val="FEFAC9"/>
                </a:solidFill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60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0887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hape 288">
            <a:extLst>
              <a:ext uri="{FF2B5EF4-FFF2-40B4-BE49-F238E27FC236}">
                <a16:creationId xmlns="" xmlns:a16="http://schemas.microsoft.com/office/drawing/2014/main" id="{B333497E-870E-A346-A3FE-13C567BC32D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algn="ctr" defTabSz="876300"/>
            <a:r>
              <a:rPr lang="en-US" altLang="en-US" sz="2800" dirty="0" err="1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هدف</a:t>
            </a:r>
            <a:endParaRPr lang="en-US" altLang="en-US" sz="2800" dirty="0">
              <a:ea typeface="Arial" panose="020B0604020202020204" pitchFamily="34" charset="0"/>
              <a:cs typeface="B Titr" pitchFamily="2" charset="-78"/>
              <a:sym typeface="Arial" panose="020B0604020202020204" pitchFamily="34" charset="0"/>
            </a:endParaRPr>
          </a:p>
        </p:txBody>
      </p:sp>
      <p:sp>
        <p:nvSpPr>
          <p:cNvPr id="289" name="Shape 289">
            <a:extLst>
              <a:ext uri="{FF2B5EF4-FFF2-40B4-BE49-F238E27FC236}">
                <a16:creationId xmlns="" xmlns:a16="http://schemas.microsoft.com/office/drawing/2014/main" id="{C65596EE-8FD7-DD48-8AFF-7671953C5A9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981200" y="1600201"/>
            <a:ext cx="8229600" cy="4530725"/>
          </a:xfrm>
        </p:spPr>
        <p:txBody>
          <a:bodyPr vert="horz" lIns="0" tIns="0" rIns="0" bIns="0" rtlCol="0">
            <a:normAutofit/>
          </a:bodyPr>
          <a:lstStyle/>
          <a:p>
            <a:pPr algn="ctr">
              <a:spcBef>
                <a:spcPts val="700"/>
              </a:spcBef>
              <a:buClr>
                <a:srgbClr val="FFFFCC"/>
              </a:buClr>
              <a:buSzPct val="75000"/>
              <a:buFont typeface="Wingdings"/>
              <a:buChar char="•"/>
              <a:defRPr sz="1800">
                <a:solidFill>
                  <a:srgbClr val="000000"/>
                </a:solidFill>
              </a:defRPr>
            </a:pPr>
            <a:endParaRPr sz="1600" dirty="0">
              <a:solidFill>
                <a:srgbClr val="FFFFFF"/>
              </a:solidFill>
              <a:effectLst>
                <a:outerShdw blurRad="12700" dist="25400" dir="2700000" rotWithShape="0">
                  <a:srgbClr val="010199"/>
                </a:outerShdw>
              </a:effectLst>
              <a:ea typeface="Arial"/>
              <a:sym typeface="Arial"/>
            </a:endParaRPr>
          </a:p>
          <a:p>
            <a:pPr algn="justLow" rtl="1">
              <a:spcBef>
                <a:spcPts val="900"/>
              </a:spcBef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 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هدف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ما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تشخیص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نوع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سکته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مغزی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در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صحنه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حادثه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نیست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.</a:t>
            </a:r>
          </a:p>
          <a:p>
            <a:pPr algn="justLow" rtl="1">
              <a:spcBef>
                <a:spcPts val="900"/>
              </a:spcBef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هدف</a:t>
            </a:r>
            <a:r>
              <a:rPr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 </a:t>
            </a:r>
            <a:r>
              <a:rPr lang="fa-IR" sz="1800" dirty="0">
                <a:solidFill>
                  <a:srgbClr val="000000"/>
                </a:solidFill>
                <a:ea typeface="Arial" panose="020B0604020202020204" pitchFamily="34" charset="0"/>
                <a:cs typeface="B Karim" panose="00000400000000000000" pitchFamily="2" charset="-78"/>
                <a:sym typeface="Arial"/>
              </a:rPr>
              <a:t>اصلی تشخیص به موقع و انتقال سریع به مرکز مناسب جهت شروع هرچه سریعتر درمان ترومبولتیک است</a:t>
            </a:r>
            <a:r>
              <a:rPr lang="fa-IR" sz="1800" b="1" dirty="0">
                <a:solidFill>
                  <a:srgbClr val="000000"/>
                </a:solidFill>
                <a:effectLst>
                  <a:outerShdw blurRad="12700" dist="25400" dir="2700000" rotWithShape="0">
                    <a:srgbClr val="010199"/>
                  </a:outerShdw>
                </a:effectLst>
                <a:ea typeface="Arial"/>
                <a:cs typeface="B Mitra" panose="00000400000000000000" pitchFamily="2" charset="-78"/>
                <a:sym typeface="Arial"/>
              </a:rPr>
              <a:t>.</a:t>
            </a:r>
          </a:p>
          <a:p>
            <a:pPr algn="justLow" rtl="1">
              <a:spcBef>
                <a:spcPts val="900"/>
              </a:spcBef>
              <a:buClr>
                <a:srgbClr val="FFFFCC"/>
              </a:buClr>
              <a:buNone/>
              <a:defRPr sz="1800">
                <a:solidFill>
                  <a:srgbClr val="000000"/>
                </a:solidFill>
              </a:defRPr>
            </a:pPr>
            <a:endParaRPr lang="fa-IR" sz="1800" b="1" dirty="0">
              <a:solidFill>
                <a:srgbClr val="000000"/>
              </a:solidFill>
              <a:ea typeface="Arial"/>
              <a:cs typeface="B Mitra" panose="00000400000000000000" pitchFamily="2" charset="-78"/>
            </a:endParaRPr>
          </a:p>
          <a:p>
            <a:pPr algn="justLow" rtl="1">
              <a:spcBef>
                <a:spcPts val="900"/>
              </a:spcBef>
              <a:buClr>
                <a:srgbClr val="FFFFCC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sz="1800" b="1" dirty="0">
                <a:solidFill>
                  <a:srgbClr val="000000"/>
                </a:solidFill>
                <a:effectLst>
                  <a:outerShdw blurRad="12700" dist="25400" dir="2700000" rotWithShape="0">
                    <a:srgbClr val="010199"/>
                  </a:outerShdw>
                </a:effectLst>
                <a:ea typeface="Arial"/>
                <a:cs typeface="B Mitra" panose="00000400000000000000" pitchFamily="2" charset="-78"/>
                <a:sym typeface="Arial"/>
              </a:rPr>
              <a:t> </a:t>
            </a:r>
            <a:endParaRPr sz="3600" b="1" dirty="0">
              <a:solidFill>
                <a:srgbClr val="000000"/>
              </a:solidFill>
              <a:effectLst>
                <a:outerShdw blurRad="12700" dist="25400" dir="2700000" rotWithShape="0">
                  <a:srgbClr val="010199"/>
                </a:outerShdw>
              </a:effectLst>
              <a:ea typeface="Arial"/>
              <a:cs typeface="B Mitra" panose="00000400000000000000" pitchFamily="2" charset="-78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44594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hape 117">
            <a:extLst>
              <a:ext uri="{FF2B5EF4-FFF2-40B4-BE49-F238E27FC236}">
                <a16:creationId xmlns="" xmlns:a16="http://schemas.microsoft.com/office/drawing/2014/main" id="{91D297E2-E5FB-374A-8207-18529B8AE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38450" y="1447800"/>
            <a:ext cx="7372350" cy="2516188"/>
          </a:xfrm>
        </p:spPr>
        <p:txBody>
          <a:bodyPr>
            <a:normAutofit lnSpcReduction="10000"/>
          </a:bodyPr>
          <a:lstStyle/>
          <a:p>
            <a:pPr algn="r" rtl="1" eaLnBrk="1" hangingPunct="1">
              <a:buFont typeface="Wingdings" panose="05000000000000000000" pitchFamily="2" charset="2"/>
              <a:buChar char="q"/>
              <a:defRPr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يك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اورژانس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واقعي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است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endParaRPr lang="fa-IR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  <a:defRPr/>
            </a:pPr>
            <a:endParaRPr lang="en-US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r" rtl="1" eaLnBrk="1" hangingPunct="1">
              <a:buFont typeface="Wingdings" panose="05000000000000000000" pitchFamily="2" charset="2"/>
              <a:buChar char="q"/>
              <a:defRPr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صدمات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اصلي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درهمان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ساعات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اوليه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رخ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دهد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endParaRPr lang="fa-IR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  <a:defRPr/>
            </a:pPr>
            <a:endParaRPr lang="en-US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r" rtl="1" eaLnBrk="1" hangingPunct="1">
              <a:buFont typeface="Wingdings" panose="05000000000000000000" pitchFamily="2" charset="2"/>
              <a:buChar char="q"/>
              <a:defRPr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درمان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همان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ساعات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اوليه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وجود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دارد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و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بسيار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موثر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است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</a:p>
          <a:p>
            <a:pPr marL="0" indent="0" algn="r" rtl="1">
              <a:buNone/>
              <a:defRPr/>
            </a:pP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buFont typeface="Wingdings" panose="05000000000000000000" pitchFamily="2" charset="2"/>
              <a:buChar char="q"/>
              <a:defRPr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پس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از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استقرار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هيچ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درمان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دارويي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موثر </a:t>
            </a:r>
            <a:r>
              <a:rPr lang="fa-IR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نمی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باشد..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</p:txBody>
      </p:sp>
      <p:sp>
        <p:nvSpPr>
          <p:cNvPr id="24578" name="Shape 118">
            <a:extLst>
              <a:ext uri="{FF2B5EF4-FFF2-40B4-BE49-F238E27FC236}">
                <a16:creationId xmlns="" xmlns:a16="http://schemas.microsoft.com/office/drawing/2014/main" id="{657E042C-D9F3-0241-9BCE-8F8F0F9BB2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ar-SA" altLang="en-US" sz="2400" dirty="0">
                <a:cs typeface="B Titr" pitchFamily="2" charset="-78"/>
              </a:rPr>
              <a:t>اهميت سكته مغزي</a:t>
            </a:r>
            <a:r>
              <a:rPr lang="en-US" altLang="en-US" sz="2400" dirty="0">
                <a:cs typeface="B Titr" pitchFamily="2" charset="-78"/>
              </a:rPr>
              <a:t> </a:t>
            </a:r>
          </a:p>
        </p:txBody>
      </p:sp>
      <p:sp>
        <p:nvSpPr>
          <p:cNvPr id="24579" name="Shape 119">
            <a:extLst>
              <a:ext uri="{FF2B5EF4-FFF2-40B4-BE49-F238E27FC236}">
                <a16:creationId xmlns="" xmlns:a16="http://schemas.microsoft.com/office/drawing/2014/main" id="{98B13DBA-656B-434A-9282-B24FAB027F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6FA1AF7-CF28-F34C-8842-C1A4034CF3A5}" type="slidenum">
              <a:rPr lang="en-US" altLang="en-US" sz="1600">
                <a:solidFill>
                  <a:srgbClr val="FEFAC9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60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1322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hape 100">
            <a:extLst>
              <a:ext uri="{FF2B5EF4-FFF2-40B4-BE49-F238E27FC236}">
                <a16:creationId xmlns="" xmlns:a16="http://schemas.microsoft.com/office/drawing/2014/main" id="{D3DA744B-3DA5-5B49-93E6-3825CDEE0EC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594350" y="1628776"/>
            <a:ext cx="4654550" cy="3044825"/>
          </a:xfrm>
        </p:spPr>
        <p:txBody>
          <a:bodyPr vert="horz" lIns="0" tIns="0" rIns="0" bIns="0" rtlCol="0">
            <a:normAutofit/>
          </a:bodyPr>
          <a:lstStyle/>
          <a:p>
            <a:pPr marL="0" indent="0" algn="just" defTabSz="547688" rtl="1">
              <a:lnSpc>
                <a:spcPct val="150000"/>
              </a:lnSpc>
              <a:spcBef>
                <a:spcPts val="300"/>
              </a:spcBef>
              <a:buClr>
                <a:srgbClr val="FFFFCC"/>
              </a:buClr>
              <a:buNone/>
            </a:pPr>
            <a:endParaRPr lang="en-US" altLang="en-US" sz="1800" dirty="0">
              <a:solidFill>
                <a:srgbClr val="000000"/>
              </a:solidFill>
              <a:latin typeface="B Nazanin" panose="00000400000000000000" pitchFamily="2" charset="-78"/>
              <a:ea typeface="B Nazanin" panose="00000400000000000000" pitchFamily="2" charset="-78"/>
              <a:cs typeface="B Nazanin" panose="00000400000000000000" pitchFamily="2" charset="-78"/>
              <a:sym typeface="B Nazanin" panose="00000400000000000000" pitchFamily="2" charset="-78"/>
            </a:endParaRPr>
          </a:p>
          <a:p>
            <a:pPr marL="0" indent="0" algn="just" defTabSz="547688" rtl="1">
              <a:lnSpc>
                <a:spcPct val="150000"/>
              </a:lnSpc>
              <a:spcBef>
                <a:spcPts val="300"/>
              </a:spcBef>
              <a:buNone/>
            </a:pP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اختلال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fa-IR" altLang="en-US" sz="1800" dirty="0"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ناگهانی</a:t>
            </a:r>
            <a:r>
              <a:rPr lang="en-US" altLang="en-US" sz="1800" dirty="0"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درجريان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‌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خون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يك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قسمت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‌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از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مغز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اثر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يك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‌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لخته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‌ ‌،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يك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‌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رگ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‌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خوني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‌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پاره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‌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شده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‌،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يا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اختلال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تخليه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بخشي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يا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تمام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خون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مغز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كه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به‌طور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ناگهاني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‌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پديد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مي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آ</a:t>
            </a:r>
            <a:r>
              <a:rPr lang="en-US" altLang="en-US" sz="1800" dirty="0" err="1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يد</a:t>
            </a:r>
            <a:r>
              <a:rPr lang="en-US" altLang="en-US" sz="1800" dirty="0">
                <a:solidFill>
                  <a:srgbClr val="000000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  <a:sym typeface="B Nazanin" panose="00000400000000000000" pitchFamily="2" charset="-78"/>
              </a:rPr>
              <a:t> .</a:t>
            </a:r>
          </a:p>
        </p:txBody>
      </p:sp>
      <p:sp>
        <p:nvSpPr>
          <p:cNvPr id="20482" name="Shape 103">
            <a:extLst>
              <a:ext uri="{FF2B5EF4-FFF2-40B4-BE49-F238E27FC236}">
                <a16:creationId xmlns="" xmlns:a16="http://schemas.microsoft.com/office/drawing/2014/main" id="{A7422E42-7FEF-C140-8D47-9E9ECC8B5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6" y="260350"/>
            <a:ext cx="5705475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19" rIns="45719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SA" altLang="en-US" sz="2400" dirty="0">
                <a:cs typeface="B Titr" pitchFamily="2" charset="-78"/>
              </a:rPr>
              <a:t>سكته مغزي چيست؟</a:t>
            </a:r>
            <a:r>
              <a:rPr lang="en-US" altLang="en-US" sz="2400" dirty="0">
                <a:cs typeface="B Titr" pitchFamily="2" charset="-78"/>
              </a:rPr>
              <a:t> </a:t>
            </a:r>
          </a:p>
        </p:txBody>
      </p:sp>
      <p:pic>
        <p:nvPicPr>
          <p:cNvPr id="104" name="8D8F690A-0E58-4963-9921-A46811888F59-L0-001.jpeg">
            <a:extLst>
              <a:ext uri="{FF2B5EF4-FFF2-40B4-BE49-F238E27FC236}">
                <a16:creationId xmlns="" xmlns:a16="http://schemas.microsoft.com/office/drawing/2014/main" id="{0210C93E-480D-034A-BA9A-306AFFE580F5}"/>
              </a:ext>
            </a:extLst>
          </p:cNvPr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75520" y="1628775"/>
            <a:ext cx="3308334" cy="3168352"/>
          </a:xfrm>
          <a:prstGeom prst="rect">
            <a:avLst/>
          </a:prstGeom>
          <a:ln w="12700">
            <a:miter lim="400000"/>
          </a:ln>
          <a:effectLst>
            <a:softEdge rad="127000"/>
          </a:effec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3E38A28-9489-A646-8589-9A6FA511AB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5"/>
          <a:stretch/>
        </p:blipFill>
        <p:spPr>
          <a:xfrm>
            <a:off x="5879976" y="3933056"/>
            <a:ext cx="1924050" cy="23042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044185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="" xmlns:a16="http://schemas.microsoft.com/office/drawing/2014/main" id="{5917C649-0B09-274F-A79D-39CD941E65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11900" y="274638"/>
            <a:ext cx="3898900" cy="1143000"/>
          </a:xfrm>
        </p:spPr>
        <p:txBody>
          <a:bodyPr/>
          <a:lstStyle/>
          <a:p>
            <a:pPr eaLnBrk="1" hangingPunct="1"/>
            <a:r>
              <a:rPr lang="fa-IR" altLang="en-US" sz="2400">
                <a:cs typeface="B Titr" pitchFamily="2" charset="-78"/>
              </a:rPr>
              <a:t>زمان یعنی مغز</a:t>
            </a:r>
            <a:r>
              <a:rPr lang="fa-IR" altLang="en-US">
                <a:cs typeface="B Titr" pitchFamily="2" charset="-78"/>
              </a:rPr>
              <a:t/>
            </a:r>
            <a:br>
              <a:rPr lang="fa-IR" altLang="en-US">
                <a:cs typeface="B Titr" pitchFamily="2" charset="-78"/>
              </a:rPr>
            </a:br>
            <a:endParaRPr lang="en-US" altLang="en-US">
              <a:cs typeface="B Titr" pitchFamily="2" charset="-78"/>
            </a:endParaRPr>
          </a:p>
        </p:txBody>
      </p:sp>
      <p:sp>
        <p:nvSpPr>
          <p:cNvPr id="17410" name="Shape 88">
            <a:extLst>
              <a:ext uri="{FF2B5EF4-FFF2-40B4-BE49-F238E27FC236}">
                <a16:creationId xmlns="" xmlns:a16="http://schemas.microsoft.com/office/drawing/2014/main" id="{192C5F09-7A1F-0345-82E2-95937F18F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600201"/>
            <a:ext cx="8578850" cy="1243417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400000"/>
                <a:headEnd/>
                <a:tailEnd/>
              </a14:hiddenLine>
            </a:ext>
          </a:extLst>
        </p:spPr>
        <p:txBody>
          <a:bodyPr vert="horz" lIns="45719" tIns="45720" rIns="45719" bIns="45720" rtlCol="0">
            <a:spAutoFit/>
          </a:bodyPr>
          <a:lstStyle/>
          <a:p>
            <a:pPr marL="679450" indent="-571500" algn="just" rtl="1">
              <a:spcBef>
                <a:spcPts val="400"/>
              </a:spcBef>
              <a:buClr>
                <a:srgbClr val="A5B592"/>
              </a:buClr>
              <a:buSzPct val="68000"/>
              <a:buFont typeface="Wingdings" pitchFamily="2" charset="2"/>
              <a:buChar char="q"/>
            </a:pP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باهردقیقه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ت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أ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خی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ر2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میلیون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سلول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عصبی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ازبین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می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رود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.</a:t>
            </a:r>
          </a:p>
          <a:p>
            <a:pPr marL="679450" indent="-571500" algn="just" rtl="1">
              <a:spcBef>
                <a:spcPts val="400"/>
              </a:spcBef>
              <a:buClr>
                <a:srgbClr val="A5B592"/>
              </a:buClr>
              <a:buSzPct val="68000"/>
              <a:buFont typeface="Wingdings" pitchFamily="2" charset="2"/>
              <a:buChar char="q"/>
            </a:pPr>
            <a:endParaRPr lang="fa-IR" altLang="en-US" sz="1800" dirty="0">
              <a:latin typeface="Constantia" panose="02030602050306030303" pitchFamily="18" charset="0"/>
              <a:ea typeface="Constantia" panose="02030602050306030303" pitchFamily="18" charset="0"/>
              <a:cs typeface="B Nazanin" panose="00000400000000000000" pitchFamily="2" charset="-78"/>
              <a:sym typeface="Constantia" panose="02030602050306030303" pitchFamily="18" charset="0"/>
            </a:endParaRPr>
          </a:p>
          <a:p>
            <a:pPr marL="679450" indent="-571500" algn="just" rtl="1">
              <a:spcBef>
                <a:spcPts val="400"/>
              </a:spcBef>
              <a:buClr>
                <a:srgbClr val="A5B592"/>
              </a:buClr>
              <a:buSzPct val="68000"/>
              <a:buFont typeface="Wingdings" pitchFamily="2" charset="2"/>
              <a:buChar char="q"/>
            </a:pPr>
            <a:endParaRPr lang="en-US" altLang="en-US" sz="1800" dirty="0">
              <a:latin typeface="Constantia" panose="02030602050306030303" pitchFamily="18" charset="0"/>
              <a:ea typeface="Constantia" panose="02030602050306030303" pitchFamily="18" charset="0"/>
              <a:cs typeface="B Nazanin" panose="00000400000000000000" pitchFamily="2" charset="-78"/>
              <a:sym typeface="Constantia" panose="02030602050306030303" pitchFamily="18" charset="0"/>
            </a:endParaRPr>
          </a:p>
          <a:p>
            <a:pPr marL="679450" indent="-571500" algn="just" rtl="1">
              <a:spcBef>
                <a:spcPts val="400"/>
              </a:spcBef>
              <a:buClr>
                <a:srgbClr val="A5B592"/>
              </a:buClr>
              <a:buSzPct val="68000"/>
              <a:buFont typeface="Wingdings" pitchFamily="2" charset="2"/>
              <a:buChar char="q"/>
            </a:pP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دره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ر12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دقیقه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که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درمان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به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ت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أ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خیرمی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ا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فتد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به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اندازه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1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نخود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فرنگی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از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سلولهای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عصبی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از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بین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می</a:t>
            </a:r>
            <a:r>
              <a:rPr lang="en-US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 </a:t>
            </a:r>
            <a:r>
              <a:rPr lang="en-US" altLang="en-US" sz="1800" dirty="0" err="1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رود</a:t>
            </a:r>
            <a:r>
              <a:rPr lang="fa-IR" altLang="en-US" sz="1800" dirty="0">
                <a:latin typeface="Constantia" panose="02030602050306030303" pitchFamily="18" charset="0"/>
                <a:ea typeface="Constantia" panose="02030602050306030303" pitchFamily="18" charset="0"/>
                <a:cs typeface="B Nazanin" panose="00000400000000000000" pitchFamily="2" charset="-78"/>
                <a:sym typeface="Constantia" panose="02030602050306030303" pitchFamily="18" charset="0"/>
              </a:rPr>
              <a:t>.</a:t>
            </a:r>
            <a:endParaRPr lang="en-US" altLang="en-US" sz="1800" dirty="0">
              <a:latin typeface="Constantia" panose="02030602050306030303" pitchFamily="18" charset="0"/>
              <a:ea typeface="Constantia" panose="02030602050306030303" pitchFamily="18" charset="0"/>
              <a:cs typeface="B Nazanin" panose="00000400000000000000" pitchFamily="2" charset="-78"/>
              <a:sym typeface="Constantia" panose="02030602050306030303" pitchFamily="18" charset="0"/>
            </a:endParaRPr>
          </a:p>
        </p:txBody>
      </p:sp>
      <p:pic>
        <p:nvPicPr>
          <p:cNvPr id="17411" name="Picture 2">
            <a:extLst>
              <a:ext uri="{FF2B5EF4-FFF2-40B4-BE49-F238E27FC236}">
                <a16:creationId xmlns="" xmlns:a16="http://schemas.microsoft.com/office/drawing/2014/main" id="{AF185B82-0453-7F4B-BA13-FC7C650F9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5648">
            <a:off x="2351088" y="4516438"/>
            <a:ext cx="206216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>
            <a:extLst>
              <a:ext uri="{FF2B5EF4-FFF2-40B4-BE49-F238E27FC236}">
                <a16:creationId xmlns="" xmlns:a16="http://schemas.microsoft.com/office/drawing/2014/main" id="{7650C685-9E8E-AC4F-8C41-CD5510E2B4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00" t="-2504" r="4300" b="2504"/>
          <a:stretch>
            <a:fillRect/>
          </a:stretch>
        </p:blipFill>
        <p:spPr bwMode="auto">
          <a:xfrm rot="871755">
            <a:off x="4205289" y="4381500"/>
            <a:ext cx="18573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7">
            <a:extLst>
              <a:ext uri="{FF2B5EF4-FFF2-40B4-BE49-F238E27FC236}">
                <a16:creationId xmlns="" xmlns:a16="http://schemas.microsoft.com/office/drawing/2014/main" id="{C2695180-3DEA-EB46-B467-DB8395BBFC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2986">
            <a:off x="5999164" y="4464051"/>
            <a:ext cx="19081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9">
            <a:extLst>
              <a:ext uri="{FF2B5EF4-FFF2-40B4-BE49-F238E27FC236}">
                <a16:creationId xmlns="" xmlns:a16="http://schemas.microsoft.com/office/drawing/2014/main" id="{3700A6E0-7456-6C43-9339-456C5C4408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2672">
            <a:off x="7994651" y="4425950"/>
            <a:ext cx="1954213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98286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>
            <a:extLst>
              <a:ext uri="{FF2B5EF4-FFF2-40B4-BE49-F238E27FC236}">
                <a16:creationId xmlns="" xmlns:a16="http://schemas.microsoft.com/office/drawing/2014/main" id="{4C10730E-52AD-8541-89EB-879CED99D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انتقال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سريع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بيمار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به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بيمارستان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داراي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امكانات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درمان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سكته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مغزي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بسيار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حياتي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است</a:t>
            </a: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.</a:t>
            </a:r>
          </a:p>
          <a:p>
            <a:pPr marL="0" indent="0" algn="r" rtl="1">
              <a:buNone/>
              <a:defRPr sz="1800">
                <a:solidFill>
                  <a:srgbClr val="000000"/>
                </a:solidFill>
              </a:defRPr>
            </a:pP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</a:p>
          <a:p>
            <a:pPr algn="r" rtl="1" eaLnBrk="1" hangingPunct="1"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بهترین زمان درمان  در حال حاضر در</a:t>
            </a:r>
            <a:r>
              <a:rPr lang="fa-IR" sz="1800" dirty="0">
                <a:solidFill>
                  <a:srgbClr val="00B0F0"/>
                </a:solidFill>
                <a:cs typeface="B Mitra" panose="00000400000000000000" pitchFamily="2" charset="-78"/>
              </a:rPr>
              <a:t> ساعت اول </a:t>
            </a: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است. </a:t>
            </a:r>
            <a:endParaRPr lang="en-US"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marL="0" indent="0" algn="r" rtl="1">
              <a:buNone/>
              <a:defRPr sz="1800">
                <a:solidFill>
                  <a:srgbClr val="000000"/>
                </a:solidFill>
              </a:defRPr>
            </a:pPr>
            <a:endParaRPr lang="fa-IR"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algn="r" rtl="1" eaLnBrk="1" hangingPunct="1"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درمان د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ر </a:t>
            </a:r>
            <a:r>
              <a:rPr sz="1800" dirty="0" err="1">
                <a:solidFill>
                  <a:srgbClr val="00B0F0"/>
                </a:solidFill>
                <a:cs typeface="B Mitra" panose="00000400000000000000" pitchFamily="2" charset="-78"/>
              </a:rPr>
              <a:t>چهار</a:t>
            </a:r>
            <a:r>
              <a:rPr sz="1800" dirty="0">
                <a:solidFill>
                  <a:srgbClr val="00B0F0"/>
                </a:solidFill>
                <a:cs typeface="B Mitra" panose="00000400000000000000" pitchFamily="2" charset="-78"/>
              </a:rPr>
              <a:t> </a:t>
            </a:r>
            <a:r>
              <a:rPr lang="fa-IR" sz="1800" dirty="0">
                <a:solidFill>
                  <a:srgbClr val="00B0F0"/>
                </a:solidFill>
                <a:cs typeface="B Mitra" panose="00000400000000000000" pitchFamily="2" charset="-78"/>
              </a:rPr>
              <a:t> </a:t>
            </a:r>
            <a:r>
              <a:rPr lang="fa-IR" sz="1800" dirty="0" err="1">
                <a:solidFill>
                  <a:srgbClr val="00B0F0"/>
                </a:solidFill>
                <a:cs typeface="B Mitra" panose="00000400000000000000" pitchFamily="2" charset="-78"/>
              </a:rPr>
              <a:t>ونيم</a:t>
            </a:r>
            <a:r>
              <a:rPr lang="fa-IR" sz="1800" dirty="0">
                <a:solidFill>
                  <a:srgbClr val="00B0F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B0F0"/>
                </a:solidFill>
                <a:cs typeface="B Mitra" panose="00000400000000000000" pitchFamily="2" charset="-78"/>
              </a:rPr>
              <a:t>ساعت</a:t>
            </a:r>
            <a:r>
              <a:rPr sz="1800" dirty="0">
                <a:solidFill>
                  <a:srgbClr val="00B0F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اول</a:t>
            </a: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 قابل انجام است اما هر چه درمان سریع تر انجام گردد نتایج درمانی بهتر خواهد بود.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</a:p>
        </p:txBody>
      </p:sp>
      <p:sp>
        <p:nvSpPr>
          <p:cNvPr id="25602" name="Shape 123">
            <a:extLst>
              <a:ext uri="{FF2B5EF4-FFF2-40B4-BE49-F238E27FC236}">
                <a16:creationId xmlns="" xmlns:a16="http://schemas.microsoft.com/office/drawing/2014/main" id="{F3D09FCC-20FA-424C-98A1-100CF12438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ar-SA" altLang="en-US" sz="2400" dirty="0">
                <a:cs typeface="B Titr" pitchFamily="2" charset="-78"/>
              </a:rPr>
              <a:t>بنابراين</a:t>
            </a:r>
            <a:r>
              <a:rPr lang="en-US" altLang="en-US" sz="2400" dirty="0">
                <a:solidFill>
                  <a:srgbClr val="F9F9F9"/>
                </a:solidFill>
              </a:rPr>
              <a:t> </a:t>
            </a:r>
          </a:p>
        </p:txBody>
      </p:sp>
      <p:sp>
        <p:nvSpPr>
          <p:cNvPr id="25603" name="Shape 124">
            <a:extLst>
              <a:ext uri="{FF2B5EF4-FFF2-40B4-BE49-F238E27FC236}">
                <a16:creationId xmlns="" xmlns:a16="http://schemas.microsoft.com/office/drawing/2014/main" id="{51F30577-6433-8F4F-8F91-05B0D79F33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44558D9-EA8D-194C-9CA7-7D076CE1C41D}" type="slidenum">
              <a:rPr lang="en-US" altLang="en-US" sz="1600">
                <a:solidFill>
                  <a:srgbClr val="FEFAC9"/>
                </a:solidFill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600">
              <a:solidFill>
                <a:srgbClr val="FEFAC9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4103934-C77B-1D49-A790-AA44E2A75F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573016"/>
            <a:ext cx="3259408" cy="2304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70998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hape 341">
            <a:extLst>
              <a:ext uri="{FF2B5EF4-FFF2-40B4-BE49-F238E27FC236}">
                <a16:creationId xmlns="" xmlns:a16="http://schemas.microsoft.com/office/drawing/2014/main" id="{353B03C5-7FEB-6E47-9DD2-C45FA377B24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3"/>
            <a:ext cx="8229600" cy="5454650"/>
          </a:xfrm>
        </p:spPr>
        <p:txBody>
          <a:bodyPr vert="horz" lIns="0" tIns="0" rIns="0" bIns="0" rtlCol="0" anchor="ctr">
            <a:normAutofit/>
          </a:bodyPr>
          <a:lstStyle/>
          <a:p>
            <a:pPr algn="ctr" rtl="1" eaLnBrk="1" hangingPunct="1">
              <a:lnSpc>
                <a:spcPct val="250000"/>
              </a:lnSpc>
            </a:pPr>
            <a:r>
              <a:rPr lang="en-US" altLang="en-US" sz="2800" dirty="0" err="1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زمان</a:t>
            </a:r>
            <a:r>
              <a:rPr lang="en-US" altLang="en-US" sz="2800" dirty="0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شروع</a:t>
            </a:r>
            <a:r>
              <a:rPr lang="en-US" altLang="en-US" sz="2800" dirty="0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علایم</a:t>
            </a:r>
            <a:r>
              <a:rPr lang="fa-IR" altLang="en-US" sz="2800" dirty="0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حاد</a:t>
            </a:r>
            <a:r>
              <a:rPr lang="en-US" altLang="en-US" sz="2800" dirty="0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،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علایم</a:t>
            </a:r>
            <a:r>
              <a:rPr lang="en-US" altLang="en-US" sz="2800" dirty="0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حیاتی</a:t>
            </a:r>
            <a:r>
              <a:rPr lang="en-US" altLang="en-US" sz="2800" dirty="0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(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خصوصا</a:t>
            </a:r>
            <a: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ٌ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فشارخون</a:t>
            </a:r>
            <a: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)</a:t>
            </a:r>
            <a:b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</a:b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را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در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بیمار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مشکوک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به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سکته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مغزی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با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دقت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بیشتر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بررسی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نمایید</a:t>
            </a:r>
            <a:r>
              <a:rPr lang="en-US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fa-IR" altLang="en-US" sz="28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.</a:t>
            </a:r>
            <a:endParaRPr lang="en-US" altLang="en-US" sz="2800" dirty="0">
              <a:solidFill>
                <a:srgbClr val="000000"/>
              </a:solidFill>
              <a:ea typeface="Arial" panose="020B0604020202020204" pitchFamily="34" charset="0"/>
              <a:cs typeface="B Titr" pitchFamily="2" charset="-78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48844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hape 167">
            <a:extLst>
              <a:ext uri="{FF2B5EF4-FFF2-40B4-BE49-F238E27FC236}">
                <a16:creationId xmlns="" xmlns:a16="http://schemas.microsoft.com/office/drawing/2014/main" id="{9246E4B1-0B1E-3041-BDDE-AE066044AE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كاهش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زمان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انتقال</a:t>
            </a:r>
            <a:endParaRPr lang="fa-IR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algn="r" rtl="1" eaLnBrk="1" hangingPunct="1">
              <a:buFont typeface="Wingdings" pitchFamily="2" charset="2"/>
              <a:buChar char="q"/>
            </a:pPr>
            <a:endParaRPr lang="en-US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algn="r" rtl="1" eaLnBrk="1" hangingPunct="1"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انجام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اقدامات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حمايتي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و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درماني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Mitra" pitchFamily="2" charset="-78"/>
              </a:rPr>
              <a:t>آ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مبولانس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 </a:t>
            </a:r>
            <a:endParaRPr lang="fa-IR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algn="r" rtl="1" eaLnBrk="1" hangingPunct="1">
              <a:buFont typeface="Wingdings" pitchFamily="2" charset="2"/>
              <a:buChar char="q"/>
            </a:pPr>
            <a:endParaRPr lang="en-US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algn="r" rtl="1" eaLnBrk="1" hangingPunct="1"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فعال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شدن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كد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سكته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مغزي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وانتقال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بيمارستان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مناسب</a:t>
            </a:r>
            <a:endParaRPr lang="fa-IR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algn="r" rtl="1" eaLnBrk="1" hangingPunct="1">
              <a:buFont typeface="Wingdings" pitchFamily="2" charset="2"/>
              <a:buChar char="q"/>
            </a:pPr>
            <a:endParaRPr lang="en-US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algn="r" rtl="1" eaLnBrk="1" hangingPunct="1"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تسريع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اقدامات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ضروري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بيمارستان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Mitra" pitchFamily="2" charset="-78"/>
              </a:rPr>
              <a:t>در زمان طلایی</a:t>
            </a:r>
          </a:p>
          <a:p>
            <a:pPr algn="r" rtl="1" eaLnBrk="1" hangingPunct="1">
              <a:buFont typeface="Wingdings" pitchFamily="2" charset="2"/>
              <a:buChar char="q"/>
            </a:pPr>
            <a:endParaRPr lang="en-US" altLang="en-US" sz="1800" dirty="0">
              <a:solidFill>
                <a:srgbClr val="000000"/>
              </a:solidFill>
              <a:cs typeface="B Mitra" pitchFamily="2" charset="-78"/>
            </a:endParaRPr>
          </a:p>
          <a:p>
            <a:pPr algn="r" rtl="1" eaLnBrk="1" hangingPunct="1"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ثبت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Mitra" pitchFamily="2" charset="-78"/>
              </a:rPr>
              <a:t>اطلاعات</a:t>
            </a:r>
            <a:r>
              <a:rPr lang="en-US" altLang="en-US" sz="1800" dirty="0">
                <a:solidFill>
                  <a:srgbClr val="000000"/>
                </a:solidFill>
                <a:cs typeface="B Mitra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Mitra" pitchFamily="2" charset="-78"/>
              </a:rPr>
              <a:t> و بهبود برنامه ریزی بر اساس آن</a:t>
            </a:r>
            <a:endParaRPr lang="en-US" altLang="en-US" sz="1800" dirty="0">
              <a:solidFill>
                <a:srgbClr val="000000"/>
              </a:solidFill>
              <a:cs typeface="B Mitra" pitchFamily="2" charset="-78"/>
            </a:endParaRPr>
          </a:p>
        </p:txBody>
      </p:sp>
      <p:sp>
        <p:nvSpPr>
          <p:cNvPr id="33794" name="Shape 168">
            <a:extLst>
              <a:ext uri="{FF2B5EF4-FFF2-40B4-BE49-F238E27FC236}">
                <a16:creationId xmlns="" xmlns:a16="http://schemas.microsoft.com/office/drawing/2014/main" id="{84B27C16-C83E-1D47-813B-81E79057F6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188913"/>
            <a:ext cx="8229600" cy="1143000"/>
          </a:xfrm>
        </p:spPr>
        <p:txBody>
          <a:bodyPr/>
          <a:lstStyle/>
          <a:p>
            <a:pPr eaLnBrk="1" hangingPunct="1"/>
            <a:r>
              <a:rPr lang="ar-SA" altLang="en-US" sz="2400">
                <a:cs typeface="B Titr" pitchFamily="2" charset="-78"/>
              </a:rPr>
              <a:t>مزاياي انتقال توسط </a:t>
            </a:r>
            <a:r>
              <a:rPr lang="fa-IR" altLang="en-US" sz="2400">
                <a:cs typeface="B Titr" pitchFamily="2" charset="-78"/>
              </a:rPr>
              <a:t>آ</a:t>
            </a:r>
            <a:r>
              <a:rPr lang="ar-SA" altLang="en-US" sz="2400">
                <a:cs typeface="B Titr" pitchFamily="2" charset="-78"/>
              </a:rPr>
              <a:t>مبولانس</a:t>
            </a:r>
            <a:r>
              <a:rPr lang="en-US" altLang="en-US" sz="2400">
                <a:cs typeface="B Titr" pitchFamily="2" charset="-78"/>
              </a:rPr>
              <a:t> </a:t>
            </a:r>
          </a:p>
        </p:txBody>
      </p:sp>
      <p:sp>
        <p:nvSpPr>
          <p:cNvPr id="33795" name="Shape 169">
            <a:extLst>
              <a:ext uri="{FF2B5EF4-FFF2-40B4-BE49-F238E27FC236}">
                <a16:creationId xmlns="" xmlns:a16="http://schemas.microsoft.com/office/drawing/2014/main" id="{507F2F7D-7644-8442-ACA5-47CBF35281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EE2FB9-A024-A546-8DD2-9462D0D389AB}" type="slidenum">
              <a:rPr lang="en-US" altLang="en-US" sz="1600">
                <a:solidFill>
                  <a:srgbClr val="FEFAC9"/>
                </a:solidFill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600">
              <a:solidFill>
                <a:srgbClr val="FEFAC9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CA3D84A-9540-8F4F-977B-8D8CCDD7B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1844825"/>
            <a:ext cx="3168352" cy="212216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0617170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hape 326">
            <a:extLst>
              <a:ext uri="{FF2B5EF4-FFF2-40B4-BE49-F238E27FC236}">
                <a16:creationId xmlns="" xmlns:a16="http://schemas.microsoft.com/office/drawing/2014/main" id="{0191393D-7E23-E54C-9425-BE1DE9B835C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65325" y="333376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/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اقدامات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پیش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بیمارستانی</a:t>
            </a:r>
            <a:endParaRPr lang="en-US" altLang="en-US" sz="2400" dirty="0">
              <a:solidFill>
                <a:srgbClr val="000000"/>
              </a:solidFill>
              <a:ea typeface="Arial" panose="020B0604020202020204" pitchFamily="34" charset="0"/>
              <a:cs typeface="B Titr" pitchFamily="2" charset="-78"/>
              <a:sym typeface="Arial" panose="020B0604020202020204" pitchFamily="34" charset="0"/>
            </a:endParaRPr>
          </a:p>
        </p:txBody>
      </p:sp>
      <p:sp>
        <p:nvSpPr>
          <p:cNvPr id="61442" name="Shape 327">
            <a:extLst>
              <a:ext uri="{FF2B5EF4-FFF2-40B4-BE49-F238E27FC236}">
                <a16:creationId xmlns="" xmlns:a16="http://schemas.microsoft.com/office/drawing/2014/main" id="{BB4F60F3-C9A1-F44D-929C-42BE020F780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30725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defTabSz="895350" rtl="1">
              <a:spcBef>
                <a:spcPts val="14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1-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اقدامات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پایه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حفظ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حیات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ABC</a:t>
            </a:r>
          </a:p>
          <a:p>
            <a:pPr marL="0" indent="0" algn="r" defTabSz="895350" rtl="1">
              <a:spcBef>
                <a:spcPts val="14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2-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برقراری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راه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هوایی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: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ساکشن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ترشحات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و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مواد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استفراغی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،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آماده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بودن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جهت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کمک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تهویه</a:t>
            </a: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Nazanin" pitchFamily="2" charset="-78"/>
              <a:sym typeface="Arial" panose="020B0604020202020204" pitchFamily="34" charset="0"/>
            </a:endParaRPr>
          </a:p>
          <a:p>
            <a:pPr marL="0" indent="0" algn="r" defTabSz="895350" rtl="1">
              <a:spcBef>
                <a:spcPts val="8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3-تشخیص و ارزیابی سریع</a:t>
            </a:r>
          </a:p>
          <a:p>
            <a:pPr marL="0" indent="0" algn="r" defTabSz="895350" rtl="1">
              <a:spcBef>
                <a:spcPts val="8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4-تعیین زمان شروع علایم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وتست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قند خون  و نشانه ها </a:t>
            </a:r>
          </a:p>
          <a:p>
            <a:pPr marL="0" indent="0" algn="r" defTabSz="895350" rtl="1">
              <a:spcBef>
                <a:spcPts val="8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5-تعیین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سانتر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مربوط که اقدامات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r-TPA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تراپی در آن صورت می پذیرد.(توسط مرکز ارتباطات)</a:t>
            </a:r>
          </a:p>
          <a:p>
            <a:pPr marL="0" indent="0" algn="r" defTabSz="895350" rtl="1">
              <a:spcBef>
                <a:spcPts val="8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6-مشاوره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پزشكي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آفلاين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يا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آنلاين</a:t>
            </a: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Nazanin" pitchFamily="2" charset="-78"/>
              <a:sym typeface="Arial" panose="020B0604020202020204" pitchFamily="34" charset="0"/>
            </a:endParaRPr>
          </a:p>
          <a:p>
            <a:pPr marL="0" indent="0" algn="r" defTabSz="895350" rtl="1">
              <a:spcBef>
                <a:spcPts val="8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7-فعال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كردن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كد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سكته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مغزي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 </a:t>
            </a:r>
          </a:p>
          <a:p>
            <a:pPr marL="0" indent="0" algn="r" defTabSz="895350" rtl="1">
              <a:spcBef>
                <a:spcPts val="8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8-وضعیت دادن به مددجو</a:t>
            </a:r>
          </a:p>
          <a:p>
            <a:pPr marL="0" indent="0" algn="r" defTabSz="895350" rtl="1">
              <a:spcBef>
                <a:spcPts val="8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Nazanin" pitchFamily="2" charset="-78"/>
                <a:sym typeface="Arial" panose="020B0604020202020204" pitchFamily="34" charset="0"/>
              </a:rPr>
              <a:t>9-تریاژ و انتقال</a:t>
            </a:r>
          </a:p>
          <a:p>
            <a:pPr marL="0" indent="0" algn="r" defTabSz="895350" rtl="1">
              <a:spcBef>
                <a:spcPts val="800"/>
              </a:spcBef>
              <a:buClr>
                <a:srgbClr val="FFFFCC"/>
              </a:buClr>
              <a:buSzPct val="75000"/>
              <a:buFont typeface="Wingdings" pitchFamily="2" charset="2"/>
              <a:buChar char="•"/>
            </a:pP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Nazanin" pitchFamily="2" charset="-78"/>
              <a:sym typeface="Arial" panose="020B0604020202020204" pitchFamily="34" charset="0"/>
            </a:endParaRPr>
          </a:p>
          <a:p>
            <a:pPr marL="0" indent="0" algn="r" defTabSz="895350" rtl="1">
              <a:spcBef>
                <a:spcPts val="800"/>
              </a:spcBef>
              <a:buClr>
                <a:srgbClr val="FFFFCC"/>
              </a:buClr>
              <a:buSzPct val="75000"/>
              <a:buFont typeface="Wingdings" pitchFamily="2" charset="2"/>
              <a:buChar char="•"/>
            </a:pP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Nazanin" pitchFamily="2" charset="-78"/>
              <a:sym typeface="Arial" panose="020B0604020202020204" pitchFamily="34" charset="0"/>
            </a:endParaRPr>
          </a:p>
          <a:p>
            <a:pPr marL="0" indent="0" algn="r" defTabSz="895350" rtl="1">
              <a:spcBef>
                <a:spcPts val="1400"/>
              </a:spcBef>
              <a:buClr>
                <a:srgbClr val="FFFFCC"/>
              </a:buClr>
              <a:buSzPct val="75000"/>
              <a:buNone/>
            </a:pP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Nazanin" pitchFamily="2" charset="-78"/>
              <a:sym typeface="Arial" panose="020B0604020202020204" pitchFamily="34" charset="0"/>
            </a:endParaRPr>
          </a:p>
          <a:p>
            <a:pPr marL="0" indent="0" algn="r" defTabSz="895350" rtl="1">
              <a:spcBef>
                <a:spcPts val="1400"/>
              </a:spcBef>
              <a:buClr>
                <a:srgbClr val="FFFFCC"/>
              </a:buClr>
              <a:buSzPct val="75000"/>
              <a:buNone/>
            </a:pPr>
            <a:endParaRPr lang="en-US" altLang="en-US" sz="1800" dirty="0">
              <a:solidFill>
                <a:srgbClr val="000000"/>
              </a:solidFill>
              <a:ea typeface="Arial" panose="020B0604020202020204" pitchFamily="34" charset="0"/>
              <a:cs typeface="B Nazanin" pitchFamily="2" charset="-78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20937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hape 335">
            <a:extLst>
              <a:ext uri="{FF2B5EF4-FFF2-40B4-BE49-F238E27FC236}">
                <a16:creationId xmlns="" xmlns:a16="http://schemas.microsoft.com/office/drawing/2014/main" id="{5CCC7FDB-EA07-4A4D-A57B-A18AE343F7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/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اقدامات پیش بیمارستانی  در حین انتقال </a:t>
            </a:r>
            <a:endParaRPr lang="en-US" altLang="en-US" sz="2400" dirty="0">
              <a:solidFill>
                <a:srgbClr val="000000"/>
              </a:solidFill>
              <a:ea typeface="Arial" panose="020B0604020202020204" pitchFamily="34" charset="0"/>
              <a:cs typeface="B Titr" pitchFamily="2" charset="-78"/>
              <a:sym typeface="Arial" panose="020B0604020202020204" pitchFamily="34" charset="0"/>
            </a:endParaRPr>
          </a:p>
        </p:txBody>
      </p:sp>
      <p:sp>
        <p:nvSpPr>
          <p:cNvPr id="336" name="Shape 336">
            <a:extLst>
              <a:ext uri="{FF2B5EF4-FFF2-40B4-BE49-F238E27FC236}">
                <a16:creationId xmlns="" xmlns:a16="http://schemas.microsoft.com/office/drawing/2014/main" id="{B9C38439-5285-CC49-92A1-04633CFDD51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981200" y="1214439"/>
            <a:ext cx="8229600" cy="3151187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spcBef>
                <a:spcPts val="2300"/>
              </a:spcBef>
              <a:buClr>
                <a:srgbClr val="FFFFCC"/>
              </a:buClr>
              <a:buNone/>
              <a:defRPr/>
            </a:pPr>
            <a:endParaRPr lang="en-US" altLang="en-US" sz="8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ea typeface="Arial" panose="020B0604020202020204" pitchFamily="34" charset="0"/>
              <a:cs typeface="B Yagut" panose="00000400000000000000" pitchFamily="2" charset="-78"/>
              <a:sym typeface="Arial" panose="020B0604020202020204" pitchFamily="34" charset="0"/>
            </a:endParaRPr>
          </a:p>
          <a:p>
            <a:pPr marL="0" indent="0" algn="r" rtl="1">
              <a:spcBef>
                <a:spcPts val="800"/>
              </a:spcBef>
              <a:buClr>
                <a:srgbClr val="FFFFCC"/>
              </a:buClr>
              <a:buSzPct val="75000"/>
              <a:buNone/>
              <a:defRPr/>
            </a:pPr>
            <a:r>
              <a:rPr lang="fa-IR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1- </a:t>
            </a:r>
            <a:r>
              <a:rPr lang="en-US" altLang="en-US" sz="19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ارزیابی</a:t>
            </a:r>
            <a:r>
              <a:rPr lang="en-US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fa-IR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علایم حیاتی </a:t>
            </a:r>
            <a:r>
              <a:rPr lang="en-US" altLang="en-US" sz="19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هر</a:t>
            </a:r>
            <a:r>
              <a:rPr lang="en-US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fa-IR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5</a:t>
            </a:r>
            <a:r>
              <a:rPr lang="en-US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9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دقیقه</a:t>
            </a:r>
            <a:r>
              <a:rPr lang="en-US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9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در</a:t>
            </a:r>
            <a:r>
              <a:rPr lang="en-US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9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طول</a:t>
            </a:r>
            <a:r>
              <a:rPr lang="en-US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9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مسیر</a:t>
            </a:r>
            <a:r>
              <a:rPr lang="en-US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</a:p>
          <a:p>
            <a:pPr marL="0" indent="0" algn="r" rtl="1">
              <a:spcBef>
                <a:spcPts val="800"/>
              </a:spcBef>
              <a:buClr>
                <a:srgbClr val="FFFFCC"/>
              </a:buClr>
              <a:buSzPct val="75000"/>
              <a:buNone/>
              <a:defRPr/>
            </a:pPr>
            <a:r>
              <a:rPr lang="fa-IR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2- </a:t>
            </a:r>
            <a:r>
              <a:rPr lang="en-US" altLang="en-US" sz="19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حفاظت</a:t>
            </a:r>
            <a:r>
              <a:rPr lang="en-US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9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از</a:t>
            </a:r>
            <a:r>
              <a:rPr lang="en-US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9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اندامهای</a:t>
            </a:r>
            <a:r>
              <a:rPr lang="en-US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900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فلج</a:t>
            </a:r>
            <a:r>
              <a:rPr lang="en-US" altLang="en-US" sz="19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</a:t>
            </a:r>
            <a:endParaRPr lang="fa-IR" altLang="en-US" sz="19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  <a:p>
            <a:pPr marL="0" indent="0" algn="r" rtl="1">
              <a:spcBef>
                <a:spcPts val="800"/>
              </a:spcBef>
              <a:buClr>
                <a:srgbClr val="FFFFCC"/>
              </a:buClr>
              <a:buSzPct val="75000"/>
              <a:buNone/>
              <a:defRPr/>
            </a:pPr>
            <a:r>
              <a:rPr lang="fa-IR" altLang="en-US" sz="20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3- دریافت اطلاعات صحیح جهت ارایه به بیمارستان</a:t>
            </a:r>
          </a:p>
          <a:p>
            <a:pPr marL="0" indent="0" algn="r" rtl="1">
              <a:spcBef>
                <a:spcPts val="800"/>
              </a:spcBef>
              <a:buClr>
                <a:srgbClr val="FFFFCC"/>
              </a:buClr>
              <a:buSzPct val="75000"/>
              <a:buNone/>
              <a:defRPr/>
            </a:pPr>
            <a:r>
              <a:rPr lang="fa-IR" altLang="en-US" sz="20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   شامل:  </a:t>
            </a:r>
          </a:p>
          <a:p>
            <a:pPr marL="0" indent="0" algn="r" rtl="1">
              <a:spcBef>
                <a:spcPts val="800"/>
              </a:spcBef>
              <a:buClr>
                <a:srgbClr val="FFFFCC"/>
              </a:buClr>
              <a:buSzPct val="75000"/>
              <a:buNone/>
              <a:defRPr/>
            </a:pPr>
            <a:r>
              <a:rPr lang="fa-IR" altLang="en-US" sz="20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           زمان شروع علایم</a:t>
            </a:r>
          </a:p>
          <a:p>
            <a:pPr marL="0" indent="0" algn="r" rtl="1">
              <a:spcBef>
                <a:spcPts val="800"/>
              </a:spcBef>
              <a:buClr>
                <a:srgbClr val="FFFFCC"/>
              </a:buClr>
              <a:buSzPct val="75000"/>
              <a:buNone/>
              <a:defRPr/>
            </a:pPr>
            <a:r>
              <a:rPr lang="fa-IR" altLang="en-US" sz="20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           تاریخچه پزشکی </a:t>
            </a:r>
          </a:p>
          <a:p>
            <a:pPr marL="0" indent="0" algn="r" rtl="1">
              <a:spcBef>
                <a:spcPts val="800"/>
              </a:spcBef>
              <a:buClr>
                <a:srgbClr val="FFFFCC"/>
              </a:buClr>
              <a:buSzPct val="75000"/>
              <a:buNone/>
              <a:defRPr/>
            </a:pPr>
            <a:r>
              <a:rPr lang="fa-IR" altLang="en-US" sz="20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           داروهای مصرفی</a:t>
            </a:r>
          </a:p>
          <a:p>
            <a:pPr marL="0" indent="0" algn="r" rtl="1">
              <a:spcBef>
                <a:spcPts val="800"/>
              </a:spcBef>
              <a:buClr>
                <a:srgbClr val="FFFFCC"/>
              </a:buClr>
              <a:buSzPct val="75000"/>
              <a:buNone/>
              <a:defRPr/>
            </a:pPr>
            <a:r>
              <a:rPr lang="fa-IR" altLang="en-US" sz="2000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  <a:sym typeface="Arial" panose="020B0604020202020204" pitchFamily="34" charset="0"/>
              </a:rPr>
              <a:t>            </a:t>
            </a:r>
            <a:endParaRPr lang="fa-IR" altLang="en-US" sz="19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  <a:p>
            <a:pPr marL="0" indent="0" algn="r" rtl="1">
              <a:spcBef>
                <a:spcPts val="800"/>
              </a:spcBef>
              <a:buClr>
                <a:srgbClr val="FFFFCC"/>
              </a:buClr>
              <a:buSzPct val="75000"/>
              <a:buNone/>
              <a:defRPr/>
            </a:pPr>
            <a:endParaRPr lang="en-US" altLang="en-US" sz="1900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4332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hape 127">
            <a:extLst>
              <a:ext uri="{FF2B5EF4-FFF2-40B4-BE49-F238E27FC236}">
                <a16:creationId xmlns="" xmlns:a16="http://schemas.microsoft.com/office/drawing/2014/main" id="{6BA6FEAD-2ADE-A746-99C2-22782176D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9425" y="1301750"/>
            <a:ext cx="9001125" cy="4525963"/>
          </a:xfrm>
        </p:spPr>
        <p:txBody>
          <a:bodyPr>
            <a:normAutofit/>
          </a:bodyPr>
          <a:lstStyle/>
          <a:p>
            <a:pPr algn="r" rtl="1" eaLnBrk="1" hangingPunct="1">
              <a:defRPr/>
            </a:pP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د</a:t>
            </a:r>
            <a:r>
              <a:rPr lang="fa-IR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ر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مان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اكثريت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بيماران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FF0000"/>
                </a:solidFill>
                <a:cs typeface="B Nazanin" panose="00000400000000000000" pitchFamily="2" charset="-78"/>
              </a:rPr>
              <a:t>تزريق</a:t>
            </a:r>
            <a:r>
              <a:rPr lang="en-US" altLang="en-US" sz="20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FF0000"/>
                </a:solidFill>
                <a:cs typeface="B Nazanin" panose="00000400000000000000" pitchFamily="2" charset="-78"/>
              </a:rPr>
              <a:t>داروي</a:t>
            </a:r>
            <a:r>
              <a:rPr lang="en-US" altLang="en-US" sz="20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FF0000"/>
                </a:solidFill>
                <a:cs typeface="B Nazanin" panose="00000400000000000000" pitchFamily="2" charset="-78"/>
              </a:rPr>
              <a:t>وريدي</a:t>
            </a:r>
            <a:r>
              <a:rPr lang="en-US" altLang="en-US" sz="20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است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كه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بيمارستان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هاي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بسياري</a:t>
            </a:r>
            <a:r>
              <a:rPr lang="fa-IR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امكان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پذير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B Nazanin" panose="00000400000000000000" pitchFamily="2" charset="-78"/>
              </a:rPr>
              <a:t>است</a:t>
            </a:r>
            <a:r>
              <a:rPr lang="fa-IR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20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marL="0" indent="0" algn="r" rtl="1">
              <a:buNone/>
              <a:defRPr/>
            </a:pPr>
            <a:endParaRPr lang="en-US" altLang="en-US" sz="20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r" rtl="1" eaLnBrk="1" hangingPunct="1">
              <a:defRPr/>
            </a:pPr>
            <a:r>
              <a:rPr lang="en-US" altLang="en-US" sz="2000" dirty="0" err="1">
                <a:cs typeface="B Nazanin" panose="00000400000000000000" pitchFamily="2" charset="-78"/>
              </a:rPr>
              <a:t>درمان</a:t>
            </a:r>
            <a:r>
              <a:rPr lang="en-US" altLang="en-US" sz="2000" dirty="0"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cs typeface="B Nazanin" panose="00000400000000000000" pitchFamily="2" charset="-78"/>
              </a:rPr>
              <a:t>هاي</a:t>
            </a:r>
            <a:r>
              <a:rPr lang="en-US" altLang="en-US" sz="2000" dirty="0"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cs typeface="B Nazanin" panose="00000400000000000000" pitchFamily="2" charset="-78"/>
              </a:rPr>
              <a:t>مداخله</a:t>
            </a:r>
            <a:r>
              <a:rPr lang="en-US" altLang="en-US" sz="2000" dirty="0">
                <a:cs typeface="B Nazanin" panose="00000400000000000000" pitchFamily="2" charset="-78"/>
              </a:rPr>
              <a:t> </a:t>
            </a:r>
            <a:r>
              <a:rPr lang="en-US" altLang="en-US" sz="2000" dirty="0" err="1">
                <a:cs typeface="B Nazanin" panose="00000400000000000000" pitchFamily="2" charset="-78"/>
              </a:rPr>
              <a:t>اي</a:t>
            </a:r>
            <a:r>
              <a:rPr lang="fa-IR" altLang="en-US" sz="2000" dirty="0">
                <a:cs typeface="B Nazanin" panose="00000400000000000000" pitchFamily="2" charset="-78"/>
              </a:rPr>
              <a:t> به صورت اولیه و ا در صورت عدم بهبودی با درمان وریدی در بیمارستان های خاصی انجام می شود.</a:t>
            </a:r>
            <a:r>
              <a:rPr lang="en-US" altLang="en-US" sz="2000" dirty="0">
                <a:cs typeface="B Nazanin" panose="00000400000000000000" pitchFamily="2" charset="-78"/>
              </a:rPr>
              <a:t> </a:t>
            </a:r>
            <a:endParaRPr lang="en-US" altLang="en-US" sz="2000" dirty="0">
              <a:solidFill>
                <a:srgbClr val="000000"/>
              </a:solidFill>
              <a:cs typeface="B Nazanin" panose="00000400000000000000" pitchFamily="2" charset="-78"/>
            </a:endParaRPr>
          </a:p>
        </p:txBody>
      </p:sp>
      <p:sp>
        <p:nvSpPr>
          <p:cNvPr id="26626" name="Shape 128">
            <a:extLst>
              <a:ext uri="{FF2B5EF4-FFF2-40B4-BE49-F238E27FC236}">
                <a16:creationId xmlns="" xmlns:a16="http://schemas.microsoft.com/office/drawing/2014/main" id="{38310750-A016-C84A-9F6C-F3FD6A5588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5188" y="158750"/>
            <a:ext cx="8229600" cy="1143000"/>
          </a:xfrm>
        </p:spPr>
        <p:txBody>
          <a:bodyPr/>
          <a:lstStyle/>
          <a:p>
            <a:pPr algn="ctr" eaLnBrk="1" hangingPunct="1"/>
            <a:r>
              <a:rPr lang="ar-SA" altLang="en-US" sz="2400" dirty="0">
                <a:cs typeface="B Titr" pitchFamily="2" charset="-78"/>
              </a:rPr>
              <a:t>نحوه درمان</a:t>
            </a:r>
            <a:r>
              <a:rPr lang="en-US" altLang="en-US" sz="2400" dirty="0">
                <a:cs typeface="B Titr" pitchFamily="2" charset="-78"/>
              </a:rPr>
              <a:t> </a:t>
            </a:r>
          </a:p>
        </p:txBody>
      </p:sp>
      <p:sp>
        <p:nvSpPr>
          <p:cNvPr id="26627" name="Shape 129">
            <a:extLst>
              <a:ext uri="{FF2B5EF4-FFF2-40B4-BE49-F238E27FC236}">
                <a16:creationId xmlns="" xmlns:a16="http://schemas.microsoft.com/office/drawing/2014/main" id="{D0B301ED-6009-EF42-97DA-3A69B719E5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89E2F5-3F88-E24B-AB4D-B063DD1AC8B2}" type="slidenum">
              <a:rPr lang="en-US" altLang="en-US" sz="1600">
                <a:solidFill>
                  <a:srgbClr val="FEFAC9"/>
                </a:solidFill>
              </a:rPr>
              <a:pPr>
                <a:spcBef>
                  <a:spcPct val="0"/>
                </a:spcBef>
                <a:buFontTx/>
                <a:buNone/>
              </a:pPr>
              <a:t>46</a:t>
            </a:fld>
            <a:endParaRPr lang="en-US" altLang="en-US" sz="1600">
              <a:solidFill>
                <a:srgbClr val="FEFAC9"/>
              </a:solidFill>
            </a:endParaRPr>
          </a:p>
        </p:txBody>
      </p:sp>
      <p:pic>
        <p:nvPicPr>
          <p:cNvPr id="26628" name="647A4C55-29B3-45B9-A824-3F7CD69298E0-L0-001.jpeg">
            <a:extLst>
              <a:ext uri="{FF2B5EF4-FFF2-40B4-BE49-F238E27FC236}">
                <a16:creationId xmlns="" xmlns:a16="http://schemas.microsoft.com/office/drawing/2014/main" id="{32EDDF78-88FD-5C45-B164-5A8355724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3068639"/>
            <a:ext cx="403701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6629" name="Picture 1">
            <a:extLst>
              <a:ext uri="{FF2B5EF4-FFF2-40B4-BE49-F238E27FC236}">
                <a16:creationId xmlns="" xmlns:a16="http://schemas.microsoft.com/office/drawing/2014/main" id="{48A0B934-9ADA-B74C-8ADB-25C5196EF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3068639"/>
            <a:ext cx="1674813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62637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hape 344">
            <a:extLst>
              <a:ext uri="{FF2B5EF4-FFF2-40B4-BE49-F238E27FC236}">
                <a16:creationId xmlns="" xmlns:a16="http://schemas.microsoft.com/office/drawing/2014/main" id="{35DD7BBE-DE3B-AC44-8BAB-133C789D154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847850" y="33339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/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نکته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درمان</a:t>
            </a:r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دارویی</a:t>
            </a:r>
            <a:endParaRPr lang="en-US" altLang="en-US" sz="2400" dirty="0">
              <a:solidFill>
                <a:srgbClr val="000000"/>
              </a:solidFill>
              <a:ea typeface="Arial" panose="020B0604020202020204" pitchFamily="34" charset="0"/>
              <a:cs typeface="B Titr" pitchFamily="2" charset="-78"/>
              <a:sym typeface="Arial" panose="020B0604020202020204" pitchFamily="34" charset="0"/>
            </a:endParaRPr>
          </a:p>
        </p:txBody>
      </p:sp>
      <p:sp>
        <p:nvSpPr>
          <p:cNvPr id="345" name="Shape 345">
            <a:extLst>
              <a:ext uri="{FF2B5EF4-FFF2-40B4-BE49-F238E27FC236}">
                <a16:creationId xmlns="" xmlns:a16="http://schemas.microsoft.com/office/drawing/2014/main" id="{A861D0E1-27EA-B24D-A4BF-A2EF7D9DB21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569155" y="1184807"/>
            <a:ext cx="9604728" cy="4530725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  <a:defRPr sz="1800">
                <a:solidFill>
                  <a:srgbClr val="000000"/>
                </a:solidFill>
              </a:defRPr>
            </a:pPr>
            <a:r>
              <a:rPr lang="fa-IR" sz="2400" dirty="0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1- </a:t>
            </a:r>
            <a:r>
              <a:rPr sz="2400" dirty="0" err="1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اجتناب</a:t>
            </a:r>
            <a:r>
              <a:rPr sz="2400" dirty="0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از</a:t>
            </a:r>
            <a:r>
              <a:rPr sz="2400" dirty="0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overhydration</a:t>
            </a:r>
            <a:r>
              <a:rPr sz="2400" dirty="0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جهت</a:t>
            </a:r>
            <a:r>
              <a:rPr sz="2400" dirty="0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جلوگیری</a:t>
            </a:r>
            <a:r>
              <a:rPr sz="2400" dirty="0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ازادم</a:t>
            </a:r>
            <a:r>
              <a:rPr sz="2400" dirty="0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مغزی</a:t>
            </a:r>
            <a:endParaRPr lang="fa-IR" sz="2400" dirty="0">
              <a:solidFill>
                <a:srgbClr val="000000"/>
              </a:solidFill>
              <a:latin typeface="+mj-lt"/>
              <a:ea typeface="Arial"/>
              <a:cs typeface="B Mitra" panose="00000400000000000000" pitchFamily="2" charset="-78"/>
              <a:sym typeface="Arial"/>
            </a:endParaRPr>
          </a:p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  <a:defRPr sz="1800">
                <a:solidFill>
                  <a:srgbClr val="000000"/>
                </a:solidFill>
              </a:defRPr>
            </a:pPr>
            <a:r>
              <a:rPr lang="fa-IR" sz="2400" dirty="0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2-  تجویز </a:t>
            </a:r>
            <a:r>
              <a:rPr lang="fa-IR" sz="2400" dirty="0" err="1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اندانسترون</a:t>
            </a:r>
            <a:r>
              <a:rPr lang="fa-IR" sz="2400" dirty="0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 در صورت تهوع</a:t>
            </a:r>
            <a:r>
              <a:rPr sz="2400" dirty="0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 </a:t>
            </a:r>
            <a:endParaRPr lang="fa-IR" sz="2400" dirty="0">
              <a:solidFill>
                <a:srgbClr val="000000"/>
              </a:solidFill>
              <a:latin typeface="+mj-lt"/>
              <a:ea typeface="Arial"/>
              <a:cs typeface="B Mitra" panose="00000400000000000000" pitchFamily="2" charset="-78"/>
              <a:sym typeface="Arial"/>
            </a:endParaRPr>
          </a:p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  <a:defRPr sz="1800">
                <a:solidFill>
                  <a:srgbClr val="000000"/>
                </a:solidFill>
              </a:defRPr>
            </a:pPr>
            <a:r>
              <a:rPr lang="fa-IR" sz="2400" dirty="0">
                <a:solidFill>
                  <a:srgbClr val="000000"/>
                </a:solidFill>
                <a:latin typeface="+mj-lt"/>
                <a:ea typeface="Arial"/>
                <a:cs typeface="B Mitra" panose="00000400000000000000" pitchFamily="2" charset="-78"/>
                <a:sym typeface="Arial"/>
              </a:rPr>
              <a:t>3- </a:t>
            </a:r>
            <a:r>
              <a:rPr lang="fa-IR" sz="24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سرم تراپی (نرمال سالین) درصورت شک به علایم دهیدراتاسیون</a:t>
            </a:r>
          </a:p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  <a:defRPr sz="1800">
                <a:solidFill>
                  <a:srgbClr val="000000"/>
                </a:solidFill>
              </a:defRPr>
            </a:pPr>
            <a:r>
              <a:rPr lang="fa-IR" sz="24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      توجه: </a:t>
            </a:r>
            <a:r>
              <a:rPr lang="fa-IR" sz="24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در مددجویان </a:t>
            </a:r>
            <a:r>
              <a:rPr lang="fa-IR" sz="24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نورموگلایسمیک</a:t>
            </a:r>
            <a:r>
              <a:rPr lang="fa-IR" sz="24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از دادن سرم </a:t>
            </a:r>
            <a:r>
              <a:rPr lang="fa-IR" sz="24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دکستروز</a:t>
            </a:r>
            <a:r>
              <a:rPr lang="fa-IR" sz="24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خودداری شود.</a:t>
            </a:r>
          </a:p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  <a:defRPr sz="1800">
                <a:solidFill>
                  <a:srgbClr val="000000"/>
                </a:solidFill>
              </a:defRPr>
            </a:pPr>
            <a:r>
              <a:rPr lang="fa-IR" sz="24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4-بررسی قند خون مددجو(در صورتی که </a:t>
            </a:r>
            <a:r>
              <a:rPr lang="fa-IR" sz="24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هایپوگلایسمی</a:t>
            </a:r>
            <a:r>
              <a:rPr lang="fa-IR" sz="24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مطرح است درمان </a:t>
            </a:r>
            <a:r>
              <a:rPr lang="fa-IR" sz="24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هایپوگلایسمی</a:t>
            </a:r>
            <a:r>
              <a:rPr lang="fa-IR" sz="24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انجام شود)</a:t>
            </a:r>
          </a:p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  <a:defRPr sz="1800">
                <a:solidFill>
                  <a:srgbClr val="000000"/>
                </a:solidFill>
              </a:defRPr>
            </a:pPr>
            <a:r>
              <a:rPr lang="fa-IR" sz="24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     توجه:</a:t>
            </a:r>
            <a:r>
              <a:rPr lang="fa-IR" sz="24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در صورت </a:t>
            </a:r>
            <a:r>
              <a:rPr lang="fa-IR" sz="2400" u="sng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عدم امکان چک قند</a:t>
            </a:r>
            <a:r>
              <a:rPr lang="fa-IR" sz="24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، گلوکز تنها در شرایطی که مددجو سابقه بیماری دیابت دارد و قویاٌ شک به </a:t>
            </a:r>
            <a:r>
              <a:rPr lang="fa-IR" sz="24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هایپوگلایسمی</a:t>
            </a:r>
            <a:r>
              <a:rPr lang="fa-IR" sz="24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lang="fa-IR" sz="2400" dirty="0" smtClean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وجود</a:t>
            </a:r>
            <a:r>
              <a:rPr lang="en-US" sz="2400" dirty="0" smtClean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lang="fa-IR" sz="2400" dirty="0" smtClean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دارد </a:t>
            </a:r>
            <a:r>
              <a:rPr lang="fa-IR" sz="24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توسط تکنسین ها استفاده شود.</a:t>
            </a:r>
          </a:p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  <a:defRPr sz="1800">
                <a:solidFill>
                  <a:srgbClr val="000000"/>
                </a:solidFill>
              </a:defRPr>
            </a:pPr>
            <a:endParaRPr lang="fa-IR" sz="24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  <a:defRPr sz="1800">
                <a:solidFill>
                  <a:srgbClr val="000000"/>
                </a:solidFill>
              </a:defRPr>
            </a:pPr>
            <a:endParaRPr lang="en-US" sz="24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  <a:defRPr sz="1800">
                <a:solidFill>
                  <a:srgbClr val="000000"/>
                </a:solidFill>
              </a:defRPr>
            </a:pPr>
            <a:endParaRPr sz="2400" dirty="0">
              <a:solidFill>
                <a:srgbClr val="000000"/>
              </a:solidFill>
              <a:latin typeface="+mj-lt"/>
              <a:ea typeface="Arial"/>
              <a:cs typeface="B Mitra" panose="00000400000000000000" pitchFamily="2" charset="-78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72836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>
            <a:extLst>
              <a:ext uri="{FF2B5EF4-FFF2-40B4-BE49-F238E27FC236}">
                <a16:creationId xmlns="" xmlns:a16="http://schemas.microsoft.com/office/drawing/2014/main" id="{7702C91C-835F-674B-83C6-A9DD938E74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8213" y="333376"/>
            <a:ext cx="7315200" cy="633413"/>
          </a:xfrm>
        </p:spPr>
        <p:txBody>
          <a:bodyPr/>
          <a:lstStyle/>
          <a:p>
            <a:pPr algn="ctr" defTabSz="776288"/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درمان </a:t>
            </a:r>
            <a:r>
              <a:rPr lang="fa-IR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هیپوگلیسمی</a:t>
            </a:r>
            <a:endParaRPr lang="en-US" altLang="en-US" sz="2400" dirty="0">
              <a:solidFill>
                <a:srgbClr val="000000"/>
              </a:solidFill>
              <a:ea typeface="Arial" panose="020B0604020202020204" pitchFamily="34" charset="0"/>
              <a:cs typeface="B Titr" pitchFamily="2" charset="-78"/>
              <a:sym typeface="B Nazanin" pitchFamily="2" charset="-78"/>
            </a:endParaRPr>
          </a:p>
        </p:txBody>
      </p:sp>
      <p:sp>
        <p:nvSpPr>
          <p:cNvPr id="82949" name="Shape 369">
            <a:extLst>
              <a:ext uri="{FF2B5EF4-FFF2-40B4-BE49-F238E27FC236}">
                <a16:creationId xmlns="" xmlns:a16="http://schemas.microsoft.com/office/drawing/2014/main" id="{30C18340-AEA0-F344-AE08-F70EBAC9A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676401"/>
            <a:ext cx="8229600" cy="4454525"/>
          </a:xfrm>
        </p:spPr>
        <p:txBody>
          <a:bodyPr/>
          <a:lstStyle/>
          <a:p>
            <a:pPr algn="r" rtl="1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1-0/5gr/kg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 </a:t>
            </a:r>
            <a:r>
              <a:rPr lang="fa-IR" altLang="en-US" sz="1800" dirty="0" err="1">
                <a:solidFill>
                  <a:srgbClr val="4B5711"/>
                </a:solidFill>
                <a:cs typeface="B Mitra" panose="00000400000000000000" pitchFamily="2" charset="-78"/>
              </a:rPr>
              <a:t>دکستروز</a:t>
            </a:r>
            <a:endParaRPr lang="fa-IR" altLang="en-US" sz="1800" dirty="0">
              <a:solidFill>
                <a:srgbClr val="4B5711"/>
              </a:solidFill>
              <a:cs typeface="B Mitra" panose="00000400000000000000" pitchFamily="2" charset="-78"/>
            </a:endParaRPr>
          </a:p>
          <a:p>
            <a:pPr algn="r" rtl="1" eaLnBrk="1" hangingPunct="1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در بالغین 25 تا 50 گرم( معادل 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ml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100-50دکستروز50%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 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 </a:t>
            </a:r>
            <a:r>
              <a:rPr lang="fa-IR" altLang="en-US" sz="1800" dirty="0" err="1">
                <a:solidFill>
                  <a:srgbClr val="4B5711"/>
                </a:solidFill>
                <a:cs typeface="B Mitra" panose="00000400000000000000" pitchFamily="2" charset="-78"/>
              </a:rPr>
              <a:t>ویا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 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ml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250-120 </a:t>
            </a:r>
            <a:r>
              <a:rPr lang="fa-IR" altLang="en-US" sz="1800" dirty="0" err="1">
                <a:solidFill>
                  <a:srgbClr val="4B5711"/>
                </a:solidFill>
                <a:cs typeface="B Mitra" panose="00000400000000000000" pitchFamily="2" charset="-78"/>
              </a:rPr>
              <a:t>دکستروز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 20%)</a:t>
            </a:r>
            <a:endParaRPr lang="en-US" altLang="en-US" sz="1800" dirty="0">
              <a:solidFill>
                <a:srgbClr val="4B5711"/>
              </a:solidFill>
              <a:cs typeface="B Mitra" panose="00000400000000000000" pitchFamily="2" charset="-78"/>
            </a:endParaRPr>
          </a:p>
          <a:p>
            <a:pPr algn="r" rtl="1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25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گرم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(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ml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 از ویال 50%)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به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صورت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بولوس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اولیه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endParaRPr lang="fa-IR" altLang="en-US" sz="1800" dirty="0">
              <a:solidFill>
                <a:srgbClr val="4B5711"/>
              </a:solidFill>
              <a:cs typeface="B Mitra" panose="00000400000000000000" pitchFamily="2" charset="-78"/>
              <a:sym typeface="B Nazanin" panose="00000400000000000000" pitchFamily="2" charset="-78"/>
            </a:endParaRPr>
          </a:p>
          <a:p>
            <a:pPr algn="r" rtl="1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ارزیابی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مجدد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بیمار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</a:p>
          <a:p>
            <a:pPr marL="0" indent="0" algn="r" rtl="1">
              <a:lnSpc>
                <a:spcPct val="150000"/>
              </a:lnSpc>
              <a:buNone/>
              <a:defRPr/>
            </a:pPr>
            <a:r>
              <a:rPr lang="en-US" altLang="en-US" sz="1800" dirty="0" err="1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اگر</a:t>
            </a:r>
            <a:r>
              <a:rPr lang="en-US" altLang="en-US" sz="1800" dirty="0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علایم</a:t>
            </a:r>
            <a:r>
              <a:rPr lang="en-US" altLang="en-US" sz="1800" dirty="0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بیمار</a:t>
            </a:r>
            <a:r>
              <a:rPr lang="en-US" altLang="en-US" sz="1800" dirty="0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برطرف</a:t>
            </a:r>
            <a:r>
              <a:rPr lang="en-US" altLang="en-US" sz="1800" dirty="0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نشد</a:t>
            </a:r>
            <a:r>
              <a:rPr lang="en-US" altLang="en-US" sz="1800" dirty="0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fa-IR" altLang="en-US" sz="1800" dirty="0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25</a:t>
            </a:r>
            <a:r>
              <a:rPr lang="en-US" altLang="en-US" sz="1800" dirty="0">
                <a:latin typeface="+mj-lt"/>
                <a:cs typeface="B Mitra" panose="00000400000000000000" pitchFamily="2" charset="-78"/>
              </a:rPr>
              <a:t> </a:t>
            </a:r>
            <a:r>
              <a:rPr lang="en-US" altLang="en-US" sz="1800" dirty="0" err="1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گرم</a:t>
            </a:r>
            <a:r>
              <a:rPr lang="en-US" altLang="en-US" sz="1800" dirty="0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دیگر</a:t>
            </a:r>
            <a:r>
              <a:rPr lang="en-US" altLang="en-US" sz="1800" dirty="0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نیز</a:t>
            </a:r>
            <a:r>
              <a:rPr lang="en-US" altLang="en-US" sz="1800" dirty="0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لازم</a:t>
            </a:r>
            <a:r>
              <a:rPr lang="en-US" altLang="en-US" sz="1800" dirty="0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 </a:t>
            </a:r>
            <a:r>
              <a:rPr lang="en-US" altLang="en-US" sz="1800" dirty="0" err="1">
                <a:latin typeface="+mj-lt"/>
                <a:cs typeface="B Mitra" panose="00000400000000000000" pitchFamily="2" charset="-78"/>
                <a:sym typeface="B Nazanin" panose="00000400000000000000" pitchFamily="2" charset="-78"/>
              </a:rPr>
              <a:t>است</a:t>
            </a:r>
            <a:r>
              <a:rPr lang="en-US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.</a:t>
            </a:r>
            <a:endParaRPr lang="fa-IR" altLang="en-US" sz="1800" dirty="0">
              <a:solidFill>
                <a:srgbClr val="4B5711"/>
              </a:solidFill>
              <a:cs typeface="B Mitra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  <a:defRPr/>
            </a:pPr>
            <a:r>
              <a:rPr lang="fa-IR" altLang="en-US" sz="1800" dirty="0" err="1">
                <a:solidFill>
                  <a:srgbClr val="4B5711"/>
                </a:solidFill>
                <a:cs typeface="B Mitra" panose="00000400000000000000" pitchFamily="2" charset="-78"/>
              </a:rPr>
              <a:t>دکستروزهای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 </a:t>
            </a:r>
            <a:r>
              <a:rPr lang="fa-IR" altLang="en-US" sz="1800" dirty="0" err="1">
                <a:solidFill>
                  <a:srgbClr val="4B5711"/>
                </a:solidFill>
                <a:cs typeface="B Mitra" panose="00000400000000000000" pitchFamily="2" charset="-78"/>
              </a:rPr>
              <a:t>هیپرتونیک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 را فقط باید از </a:t>
            </a:r>
            <a:r>
              <a:rPr lang="fa-IR" altLang="en-US" sz="1800" dirty="0" err="1">
                <a:solidFill>
                  <a:srgbClr val="4B5711"/>
                </a:solidFill>
                <a:cs typeface="B Mitra" panose="00000400000000000000" pitchFamily="2" charset="-78"/>
              </a:rPr>
              <a:t>وریدهای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 بزرگ تزریق نمود و به ویژه در اطفال </a:t>
            </a:r>
            <a:r>
              <a:rPr lang="fa-IR" altLang="en-US" sz="1800" dirty="0" err="1">
                <a:solidFill>
                  <a:srgbClr val="4B5711"/>
                </a:solidFill>
                <a:cs typeface="B Mitra" panose="00000400000000000000" pitchFamily="2" charset="-78"/>
              </a:rPr>
              <a:t>حتماٌ</a:t>
            </a:r>
            <a:r>
              <a:rPr lang="fa-IR" altLang="en-US" sz="1800" dirty="0">
                <a:solidFill>
                  <a:srgbClr val="4B5711"/>
                </a:solidFill>
                <a:cs typeface="B Mitra" panose="00000400000000000000" pitchFamily="2" charset="-78"/>
              </a:rPr>
              <a:t> باید به صورت رقیق شده تزریق گردد.</a:t>
            </a:r>
            <a:endParaRPr lang="en-US" altLang="en-US" sz="1800" dirty="0">
              <a:solidFill>
                <a:srgbClr val="4B5711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9968188"/>
      </p:ext>
    </p:extLst>
  </p:cSld>
  <p:clrMapOvr>
    <a:masterClrMapping/>
  </p:clrMapOvr>
  <p:transition spd="slow">
    <p:comb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" grpId="0" animBg="1" advAuto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>
            <a:extLst>
              <a:ext uri="{FF2B5EF4-FFF2-40B4-BE49-F238E27FC236}">
                <a16:creationId xmlns="" xmlns:a16="http://schemas.microsoft.com/office/drawing/2014/main" id="{22357B04-23BC-6744-87E8-C5CC07CCD7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1" y="349251"/>
            <a:ext cx="8139113" cy="633413"/>
          </a:xfrm>
        </p:spPr>
        <p:txBody>
          <a:bodyPr/>
          <a:lstStyle/>
          <a:p>
            <a:pPr algn="ctr" defTabSz="876300"/>
            <a:r>
              <a:rPr lang="fa-IR" altLang="en-US" sz="24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</a:rPr>
              <a:t>نکته</a:t>
            </a:r>
            <a:endParaRPr lang="en-US" altLang="en-US" sz="2400" dirty="0">
              <a:solidFill>
                <a:srgbClr val="000000"/>
              </a:solidFill>
              <a:ea typeface="Arial" panose="020B0604020202020204" pitchFamily="34" charset="0"/>
              <a:cs typeface="B Titr" pitchFamily="2" charset="-78"/>
            </a:endParaRPr>
          </a:p>
        </p:txBody>
      </p:sp>
      <p:sp>
        <p:nvSpPr>
          <p:cNvPr id="69634" name="Shape 364">
            <a:extLst>
              <a:ext uri="{FF2B5EF4-FFF2-40B4-BE49-F238E27FC236}">
                <a16:creationId xmlns="" xmlns:a16="http://schemas.microsoft.com/office/drawing/2014/main" id="{C9E02D21-8701-214E-BB1A-03065BE211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1" y="1450975"/>
            <a:ext cx="8569325" cy="4984750"/>
          </a:xfrm>
        </p:spPr>
        <p:txBody>
          <a:bodyPr/>
          <a:lstStyle/>
          <a:p>
            <a:pPr algn="r" rtl="1">
              <a:lnSpc>
                <a:spcPct val="250000"/>
              </a:lnSpc>
              <a:spcBef>
                <a:spcPts val="900"/>
              </a:spcBef>
              <a:buNone/>
            </a:pPr>
            <a:r>
              <a:rPr lang="fa-IR" altLang="en-US" sz="2400" dirty="0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    </a:t>
            </a:r>
            <a:r>
              <a:rPr lang="en-US" altLang="en-US" sz="1800" dirty="0" err="1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در</a:t>
            </a:r>
            <a:r>
              <a:rPr lang="en-US" altLang="en-US" sz="1800" dirty="0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صورت</a:t>
            </a:r>
            <a:r>
              <a:rPr lang="en-US" altLang="en-US" sz="1800" dirty="0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عدم</a:t>
            </a:r>
            <a:r>
              <a:rPr lang="en-US" altLang="en-US" sz="1800" dirty="0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هوشیاری</a:t>
            </a:r>
            <a:r>
              <a:rPr lang="fa-IR" altLang="en-US" sz="1800" dirty="0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فردلازم</a:t>
            </a:r>
            <a:r>
              <a:rPr lang="en-US" altLang="en-US" sz="1800" dirty="0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است</a:t>
            </a:r>
            <a:r>
              <a:rPr lang="en-US" altLang="en-US" sz="1800" dirty="0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تمام</a:t>
            </a:r>
            <a:r>
              <a:rPr lang="en-US" altLang="en-US" sz="1800" dirty="0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اقدامات</a:t>
            </a:r>
            <a:r>
              <a:rPr lang="en-US" altLang="en-US" sz="1800" dirty="0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درمانی</a:t>
            </a:r>
            <a:r>
              <a:rPr lang="en-US" altLang="en-US" sz="1800" dirty="0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از</a:t>
            </a:r>
            <a:r>
              <a:rPr lang="en-US" altLang="en-US" sz="1800" dirty="0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راههای</a:t>
            </a:r>
            <a:r>
              <a:rPr lang="en-US" altLang="en-US" sz="1800" dirty="0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غیر</a:t>
            </a:r>
            <a:r>
              <a:rPr lang="en-US" altLang="en-US" sz="1800" dirty="0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خوراکی</a:t>
            </a:r>
            <a:r>
              <a:rPr lang="en-US" altLang="en-US" sz="1800" dirty="0">
                <a:solidFill>
                  <a:srgbClr val="FF0000"/>
                </a:solidFill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تجویز</a:t>
            </a:r>
            <a:r>
              <a:rPr lang="en-US" altLang="en-US" sz="1800" dirty="0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Titr" pitchFamily="2" charset="-78"/>
                <a:sym typeface="B Nazanin" pitchFamily="2" charset="-78"/>
              </a:rPr>
              <a:t>شود</a:t>
            </a:r>
            <a:endParaRPr lang="en-US" altLang="en-US" sz="3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92064"/>
      </p:ext>
    </p:extLst>
  </p:cSld>
  <p:clrMapOvr>
    <a:masterClrMapping/>
  </p:clrMapOvr>
  <p:transition spd="slow">
    <p:comb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hape 108">
            <a:extLst>
              <a:ext uri="{FF2B5EF4-FFF2-40B4-BE49-F238E27FC236}">
                <a16:creationId xmlns="" xmlns:a16="http://schemas.microsoft.com/office/drawing/2014/main" id="{FB525DE4-B1E8-8247-A25B-47D4E8ED432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448300" y="1125538"/>
            <a:ext cx="4535488" cy="3814762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defTabSz="639763" rtl="1">
              <a:spcBef>
                <a:spcPts val="400"/>
              </a:spcBef>
              <a:buClr>
                <a:srgbClr val="FFFFCC"/>
              </a:buClr>
              <a:buNone/>
            </a:pP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   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    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لخته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می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تواند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از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: </a:t>
            </a:r>
            <a:endParaRPr lang="fa-IR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indent="0" algn="r" defTabSz="639763" rtl="1">
              <a:spcBef>
                <a:spcPts val="400"/>
              </a:spcBef>
              <a:buClr>
                <a:srgbClr val="FFFFCC"/>
              </a:buClr>
              <a:buNone/>
            </a:pPr>
            <a:endParaRPr lang="en-US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indent="0" algn="r" defTabSz="639763" rtl="1">
              <a:spcBef>
                <a:spcPts val="400"/>
              </a:spcBef>
              <a:buNone/>
            </a:pP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        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قلب</a:t>
            </a:r>
            <a:endParaRPr lang="fa-IR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indent="0" algn="r" defTabSz="639763" rtl="1">
              <a:spcBef>
                <a:spcPts val="400"/>
              </a:spcBef>
            </a:pPr>
            <a:endParaRPr lang="en-US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indent="0" algn="r" defTabSz="639763" rtl="1">
              <a:spcBef>
                <a:spcPts val="400"/>
              </a:spcBef>
              <a:buNone/>
            </a:pP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       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عروق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گردن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بيايد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ویا</a:t>
            </a:r>
            <a:endParaRPr lang="fa-IR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indent="0" algn="r" defTabSz="639763" rtl="1">
              <a:spcBef>
                <a:spcPts val="400"/>
              </a:spcBef>
            </a:pPr>
            <a:endParaRPr lang="en-US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0" indent="0" algn="r" defTabSz="639763" rtl="1">
              <a:spcBef>
                <a:spcPts val="400"/>
              </a:spcBef>
              <a:buNone/>
            </a:pP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       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عروق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مغز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تشکیل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گردد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endParaRPr lang="en-US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</p:txBody>
      </p:sp>
      <p:pic>
        <p:nvPicPr>
          <p:cNvPr id="11267" name="2AD115B1-8E56-4305-ADA5-EDD550F17561-L0-001.jpeg">
            <a:extLst>
              <a:ext uri="{FF2B5EF4-FFF2-40B4-BE49-F238E27FC236}">
                <a16:creationId xmlns="" xmlns:a16="http://schemas.microsoft.com/office/drawing/2014/main" id="{BE1C981A-1F7E-824C-9521-32A506299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1125538"/>
            <a:ext cx="2628900" cy="254635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2531" name="TextBox 1">
            <a:extLst>
              <a:ext uri="{FF2B5EF4-FFF2-40B4-BE49-F238E27FC236}">
                <a16:creationId xmlns="" xmlns:a16="http://schemas.microsoft.com/office/drawing/2014/main" id="{E400B359-02C2-EA48-B380-A8C3CEB99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333376"/>
            <a:ext cx="3600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fa-IR" altLang="en-US" sz="2400" dirty="0">
                <a:cs typeface="B Titr" pitchFamily="2" charset="-78"/>
              </a:rPr>
              <a:t>منشا لخته</a:t>
            </a:r>
            <a:endParaRPr lang="en-US" altLang="en-US" sz="2400" dirty="0"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25525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hape 371">
            <a:extLst>
              <a:ext uri="{FF2B5EF4-FFF2-40B4-BE49-F238E27FC236}">
                <a16:creationId xmlns="" xmlns:a16="http://schemas.microsoft.com/office/drawing/2014/main" id="{596D7E39-E219-4F45-933A-EECEFF6B3B3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79650" y="188914"/>
            <a:ext cx="7772400" cy="1108075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/>
            <a:r>
              <a:rPr lang="en-US" altLang="en-US" sz="20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هیپرونتیلاسیون</a:t>
            </a:r>
            <a:r>
              <a:rPr lang="en-US" altLang="en-US" sz="20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؟</a:t>
            </a:r>
          </a:p>
        </p:txBody>
      </p:sp>
      <p:sp>
        <p:nvSpPr>
          <p:cNvPr id="372" name="Shape 372">
            <a:extLst>
              <a:ext uri="{FF2B5EF4-FFF2-40B4-BE49-F238E27FC236}">
                <a16:creationId xmlns="" xmlns:a16="http://schemas.microsoft.com/office/drawing/2014/main" id="{C5A2EFB4-AB3F-5148-847C-CB63C1B3421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689100" y="1528763"/>
            <a:ext cx="8788400" cy="4876800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defTabSz="896111" rtl="1">
              <a:spcBef>
                <a:spcPts val="1700"/>
              </a:spcBef>
              <a:buClr>
                <a:srgbClr val="00CCFF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  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سندرم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هرنیاسیون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مغزی</a:t>
            </a:r>
            <a:endParaRPr sz="18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  <a:p>
            <a:pPr marL="339153" lvl="1" indent="-280035" algn="r" defTabSz="896111" rtl="1">
              <a:buClr>
                <a:srgbClr val="FFCC00"/>
              </a:buClr>
              <a:buSzPct val="65000"/>
              <a:buFont typeface="Arial"/>
              <a:buChar char="•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خطر</a:t>
            </a:r>
            <a:r>
              <a:rPr sz="18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هرنیاسیون</a:t>
            </a:r>
            <a:r>
              <a:rPr sz="18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از</a:t>
            </a:r>
            <a:r>
              <a:rPr sz="18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خطر</a:t>
            </a:r>
            <a:r>
              <a:rPr sz="18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هیپوکسی</a:t>
            </a:r>
            <a:r>
              <a:rPr sz="18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بیشتر</a:t>
            </a:r>
            <a:r>
              <a:rPr sz="18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است</a:t>
            </a:r>
            <a:r>
              <a:rPr lang="fa-IR" sz="18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.</a:t>
            </a:r>
          </a:p>
          <a:p>
            <a:pPr marL="59118" lvl="1" indent="0" algn="r" defTabSz="896111" rtl="1">
              <a:buClr>
                <a:srgbClr val="FFCC00"/>
              </a:buClr>
              <a:buSzPct val="65000"/>
              <a:buNone/>
              <a:defRPr sz="1800">
                <a:solidFill>
                  <a:srgbClr val="000000"/>
                </a:solidFill>
              </a:defRPr>
            </a:pPr>
            <a:endParaRPr sz="1800" dirty="0">
              <a:solidFill>
                <a:srgbClr val="FF0000"/>
              </a:solidFill>
              <a:latin typeface="Tahoma"/>
              <a:ea typeface="Tahoma"/>
              <a:cs typeface="B Mitra" panose="00000400000000000000" pitchFamily="2" charset="-78"/>
              <a:sym typeface="Tahoma"/>
            </a:endParaRPr>
          </a:p>
          <a:p>
            <a:pPr marL="59118" lvl="1" indent="0" algn="r" defTabSz="896111" rtl="1">
              <a:buClr>
                <a:srgbClr val="FFCC00"/>
              </a:buClr>
              <a:buSzPct val="65000"/>
              <a:buNone/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اندیکاسیون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های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هیپرونتیلاسیون</a:t>
            </a:r>
            <a:endParaRPr lang="fa-IR" sz="18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  <a:p>
            <a:pPr marL="59118" lvl="1" indent="0" algn="r" defTabSz="896111" rtl="1">
              <a:buClr>
                <a:srgbClr val="FFCC00"/>
              </a:buClr>
              <a:buSzPct val="65000"/>
              <a:buNone/>
              <a:defRPr sz="1800">
                <a:solidFill>
                  <a:srgbClr val="000000"/>
                </a:solidFill>
              </a:defRPr>
            </a:pPr>
            <a:endParaRPr sz="1800" dirty="0">
              <a:solidFill>
                <a:srgbClr val="000000"/>
              </a:solidFill>
              <a:latin typeface="Tahoma"/>
              <a:ea typeface="Tahoma"/>
              <a:cs typeface="B Mitra" panose="00000400000000000000" pitchFamily="2" charset="-78"/>
              <a:sym typeface="Tahoma"/>
            </a:endParaRPr>
          </a:p>
          <a:p>
            <a:pPr marL="344868" lvl="1" algn="r" defTabSz="896111" rtl="1">
              <a:spcBef>
                <a:spcPts val="0"/>
              </a:spcBef>
              <a:buClr>
                <a:srgbClr val="FFCC00"/>
              </a:buClr>
              <a:buSzPct val="65000"/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آسیب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مغزی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تروماتیک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Tahoma"/>
                <a:ea typeface="Tahoma"/>
                <a:cs typeface="B Mitra" panose="00000400000000000000" pitchFamily="2" charset="-78"/>
                <a:sym typeface="Tahoma"/>
              </a:rPr>
              <a:t> GCS &lt;9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همراه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با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وضعیت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latin typeface="Tahoma"/>
                <a:ea typeface="Tahoma"/>
                <a:cs typeface="B Mitra" panose="00000400000000000000" pitchFamily="2" charset="-78"/>
                <a:sym typeface="Tahoma"/>
              </a:rPr>
              <a:t>decerebrate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Tahoma"/>
              <a:ea typeface="Tahoma"/>
              <a:cs typeface="B Mitra" panose="00000400000000000000" pitchFamily="2" charset="-78"/>
              <a:sym typeface="Tahoma"/>
            </a:endParaRPr>
          </a:p>
          <a:p>
            <a:pPr marL="344868" lvl="1" algn="r" defTabSz="896111" rtl="1">
              <a:buClr>
                <a:srgbClr val="FFCC00"/>
              </a:buClr>
              <a:buSzPct val="65000"/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آسیب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مغزی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تروماتیک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Tahoma"/>
                <a:ea typeface="Tahoma"/>
                <a:cs typeface="B Mitra" panose="00000400000000000000" pitchFamily="2" charset="-78"/>
                <a:sym typeface="Tahoma"/>
              </a:rPr>
              <a:t> GCS &lt;9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همراه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با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مردمک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دیلاته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یا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بدون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پاسخ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به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نور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Tahoma"/>
              <a:ea typeface="Tahoma"/>
              <a:cs typeface="B Mitra" panose="00000400000000000000" pitchFamily="2" charset="-78"/>
              <a:sym typeface="Tahoma"/>
            </a:endParaRPr>
          </a:p>
          <a:p>
            <a:pPr marL="344868" lvl="1" algn="r" defTabSz="896111" rtl="1">
              <a:buClr>
                <a:srgbClr val="FFCC00"/>
              </a:buClr>
              <a:buSzPct val="65000"/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آسیب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مغزی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تروماتیک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Tahoma"/>
                <a:ea typeface="Tahoma"/>
                <a:cs typeface="B Mitra" panose="00000400000000000000" pitchFamily="2" charset="-78"/>
                <a:sym typeface="Tahoma"/>
              </a:rPr>
              <a:t> GCS</a:t>
            </a:r>
            <a:r>
              <a:rPr lang="fa-IR" sz="1800" dirty="0">
                <a:solidFill>
                  <a:schemeClr val="accent1">
                    <a:lumMod val="75000"/>
                  </a:schemeClr>
                </a:solidFill>
                <a:latin typeface="Tahoma"/>
                <a:ea typeface="Tahoma"/>
                <a:cs typeface="B Mitra" panose="00000400000000000000" pitchFamily="2" charset="-78"/>
                <a:sym typeface="Tahoma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اولیه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کمتر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از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۹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که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بعدأ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٢شماره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افت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chemeClr val="accent1">
                    <a:lumMod val="75000"/>
                  </a:schemeClr>
                </a:solidFill>
                <a:ea typeface="Arial"/>
                <a:cs typeface="B Mitra" panose="00000400000000000000" pitchFamily="2" charset="-78"/>
                <a:sym typeface="Arial"/>
              </a:rPr>
              <a:t>کند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Tahoma"/>
              <a:ea typeface="Tahoma"/>
              <a:cs typeface="B Mitra" panose="00000400000000000000" pitchFamily="2" charset="-78"/>
              <a:sym typeface="Tahoma"/>
            </a:endParaRPr>
          </a:p>
          <a:p>
            <a:pPr marL="0" indent="0" algn="r" defTabSz="896111" rtl="1">
              <a:spcBef>
                <a:spcPts val="2900"/>
              </a:spcBef>
              <a:buClr>
                <a:srgbClr val="00CCFF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     </a:t>
            </a:r>
            <a:r>
              <a:rPr sz="1800" dirty="0" err="1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تو</a:t>
            </a:r>
            <a:r>
              <a:rPr lang="fa-IR" sz="18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ج</a:t>
            </a:r>
            <a:r>
              <a:rPr sz="18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ه</a:t>
            </a:r>
            <a:r>
              <a:rPr lang="fa-IR" sz="1800" dirty="0">
                <a:solidFill>
                  <a:srgbClr val="FF0000"/>
                </a:solidFill>
                <a:ea typeface="Arial"/>
                <a:cs typeface="B Mitra" panose="00000400000000000000" pitchFamily="2" charset="-78"/>
                <a:sym typeface="Arial"/>
              </a:rPr>
              <a:t>: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در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صورت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برطرف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شدن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علایم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سریع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هیپرونتیلاسیون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را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متوقف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کنید</a:t>
            </a:r>
            <a:r>
              <a:rPr lang="fa-IR"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.</a:t>
            </a:r>
            <a:endParaRPr sz="18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86579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hape 378">
            <a:extLst>
              <a:ext uri="{FF2B5EF4-FFF2-40B4-BE49-F238E27FC236}">
                <a16:creationId xmlns="" xmlns:a16="http://schemas.microsoft.com/office/drawing/2014/main" id="{60FACF9E-DD94-D943-B583-B896C4EBEF6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422275"/>
            <a:ext cx="7772400" cy="831850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/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حداکثر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سرعت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هیپرونتیلاسیون</a:t>
            </a:r>
            <a:endParaRPr lang="en-US" altLang="en-US" sz="2400" dirty="0">
              <a:solidFill>
                <a:srgbClr val="000000"/>
              </a:solidFill>
              <a:ea typeface="Arial" panose="020B0604020202020204" pitchFamily="34" charset="0"/>
              <a:cs typeface="B Titr" pitchFamily="2" charset="-78"/>
              <a:sym typeface="Arial" panose="020B0604020202020204" pitchFamily="34" charset="0"/>
            </a:endParaRPr>
          </a:p>
        </p:txBody>
      </p:sp>
      <p:sp>
        <p:nvSpPr>
          <p:cNvPr id="72706" name="Shape 380">
            <a:extLst>
              <a:ext uri="{FF2B5EF4-FFF2-40B4-BE49-F238E27FC236}">
                <a16:creationId xmlns="" xmlns:a16="http://schemas.microsoft.com/office/drawing/2014/main" id="{22D88535-235C-E24B-AB46-198E2F518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5100" y="6324600"/>
            <a:ext cx="3429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66"/>
                </a:solidFill>
              </a:rPr>
              <a:t>2</a:t>
            </a:r>
          </a:p>
        </p:txBody>
      </p:sp>
      <p:sp>
        <p:nvSpPr>
          <p:cNvPr id="72707" name="Shape 381">
            <a:extLst>
              <a:ext uri="{FF2B5EF4-FFF2-40B4-BE49-F238E27FC236}">
                <a16:creationId xmlns="" xmlns:a16="http://schemas.microsoft.com/office/drawing/2014/main" id="{F94D3A86-CEC7-D945-80DC-31FFE53B8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1900" y="6324600"/>
            <a:ext cx="289560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66"/>
                </a:solidFill>
              </a:rPr>
              <a:t>Head Trauma -</a:t>
            </a:r>
          </a:p>
        </p:txBody>
      </p:sp>
      <p:graphicFrame>
        <p:nvGraphicFramePr>
          <p:cNvPr id="382" name="Table 382">
            <a:extLst>
              <a:ext uri="{FF2B5EF4-FFF2-40B4-BE49-F238E27FC236}">
                <a16:creationId xmlns="" xmlns:a16="http://schemas.microsoft.com/office/drawing/2014/main" id="{C69E215D-1B06-5A45-82DA-4BCB33DF02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1429086"/>
              </p:ext>
            </p:extLst>
          </p:nvPr>
        </p:nvGraphicFramePr>
        <p:xfrm>
          <a:off x="2063750" y="2349500"/>
          <a:ext cx="8229600" cy="1828800"/>
        </p:xfrm>
        <a:graphic>
          <a:graphicData uri="http://schemas.openxmlformats.org/drawingml/2006/table">
            <a:tbl>
              <a:tblPr/>
              <a:tblGrid>
                <a:gridCol w="2247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33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dirty="0" err="1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هیپرونتیلاسیون</a:t>
                      </a:r>
                      <a:endParaRPr sz="2400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12700">
                      <a:solidFill>
                        <a:srgbClr val="2B5481"/>
                      </a:solidFill>
                      <a:round/>
                    </a:lnT>
                    <a:lnB w="38100">
                      <a:solidFill>
                        <a:srgbClr val="2B5481"/>
                      </a:solidFill>
                      <a:round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dirty="0" err="1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سرعت</a:t>
                      </a:r>
                      <a:r>
                        <a:rPr sz="24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نرمال</a:t>
                      </a:r>
                      <a:endParaRPr sz="2400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12700">
                      <a:solidFill>
                        <a:srgbClr val="2B5481"/>
                      </a:solidFill>
                      <a:round/>
                    </a:lnT>
                    <a:lnB w="38100">
                      <a:solidFill>
                        <a:srgbClr val="2B5481"/>
                      </a:solidFill>
                      <a:round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dirty="0" err="1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گروه</a:t>
                      </a:r>
                      <a:r>
                        <a:rPr sz="24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سنی</a:t>
                      </a:r>
                      <a:endParaRPr sz="2400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12700">
                      <a:solidFill>
                        <a:srgbClr val="2B5481"/>
                      </a:solidFill>
                      <a:round/>
                    </a:lnT>
                    <a:lnB w="38100">
                      <a:solidFill>
                        <a:srgbClr val="2B5481"/>
                      </a:solidFill>
                      <a:round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۲٠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در</a:t>
                      </a: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دقیقه</a:t>
                      </a: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38100">
                      <a:solidFill>
                        <a:srgbClr val="2B5481"/>
                      </a:solidFill>
                      <a:round/>
                    </a:lnT>
                    <a:lnB w="12700">
                      <a:solidFill>
                        <a:srgbClr val="2B5481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1">
                        <a:defRPr sz="1800" b="0" i="0"/>
                      </a:pPr>
                      <a:r>
                        <a:rPr lang="fa-I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۸ </a:t>
                      </a:r>
                      <a:r>
                        <a:rPr lang="fa-I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الی</a:t>
                      </a: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lang="fa-I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10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در</a:t>
                      </a: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دقیقه</a:t>
                      </a: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38100">
                      <a:solidFill>
                        <a:srgbClr val="2B5481"/>
                      </a:solidFill>
                      <a:round/>
                    </a:lnT>
                    <a:lnB w="12700">
                      <a:solidFill>
                        <a:srgbClr val="2B5481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dirty="0" err="1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بزرگسالان</a:t>
                      </a:r>
                      <a:endParaRPr sz="2400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38100">
                      <a:solidFill>
                        <a:srgbClr val="2B5481"/>
                      </a:solidFill>
                      <a:round/>
                    </a:lnT>
                    <a:lnB w="12700">
                      <a:solidFill>
                        <a:srgbClr val="2B5481"/>
                      </a:solidFill>
                      <a:round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۲٥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در</a:t>
                      </a: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دقیقه</a:t>
                      </a: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12700">
                      <a:solidFill>
                        <a:srgbClr val="2B5481"/>
                      </a:solidFill>
                      <a:round/>
                    </a:lnT>
                    <a:lnB w="12700">
                      <a:solidFill>
                        <a:srgbClr val="2B5481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١۵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در</a:t>
                      </a: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دقیقه</a:t>
                      </a: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12700">
                      <a:solidFill>
                        <a:srgbClr val="2B5481"/>
                      </a:solidFill>
                      <a:round/>
                    </a:lnT>
                    <a:lnB w="12700">
                      <a:solidFill>
                        <a:srgbClr val="2B5481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dirty="0" err="1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بچه</a:t>
                      </a:r>
                      <a:r>
                        <a:rPr sz="24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ها</a:t>
                      </a:r>
                      <a:r>
                        <a:rPr sz="2400" dirty="0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12700">
                      <a:solidFill>
                        <a:srgbClr val="2B5481"/>
                      </a:solidFill>
                      <a:round/>
                    </a:lnT>
                    <a:lnB w="12700">
                      <a:solidFill>
                        <a:srgbClr val="2B5481"/>
                      </a:solidFill>
                      <a:round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۳٠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در</a:t>
                      </a: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دقیقه</a:t>
                      </a: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12700">
                      <a:solidFill>
                        <a:srgbClr val="2B5481"/>
                      </a:solidFill>
                      <a:round/>
                    </a:lnT>
                    <a:lnB w="12700">
                      <a:solidFill>
                        <a:srgbClr val="2B5481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۲٠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در</a:t>
                      </a:r>
                      <a:r>
                        <a:rPr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دقیقه</a:t>
                      </a: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12700">
                      <a:solidFill>
                        <a:srgbClr val="2B5481"/>
                      </a:solidFill>
                      <a:round/>
                    </a:lnT>
                    <a:lnB w="12700">
                      <a:solidFill>
                        <a:srgbClr val="2B5481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dirty="0" err="1">
                          <a:solidFill>
                            <a:schemeClr val="tx1"/>
                          </a:solidFill>
                          <a:effectLst/>
                          <a:cs typeface="B Mitra" panose="00000400000000000000" pitchFamily="2" charset="-78"/>
                          <a:sym typeface="Arial"/>
                        </a:rPr>
                        <a:t>شیرخواران</a:t>
                      </a:r>
                      <a:endParaRPr sz="2400" dirty="0">
                        <a:solidFill>
                          <a:schemeClr val="tx1"/>
                        </a:solidFill>
                        <a:effectLst/>
                        <a:cs typeface="B Mitra" panose="00000400000000000000" pitchFamily="2" charset="-78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2B5481"/>
                      </a:solidFill>
                      <a:round/>
                    </a:lnL>
                    <a:lnR w="12700">
                      <a:solidFill>
                        <a:srgbClr val="2B5481"/>
                      </a:solidFill>
                      <a:round/>
                    </a:lnR>
                    <a:lnT w="12700">
                      <a:solidFill>
                        <a:srgbClr val="2B5481"/>
                      </a:solidFill>
                      <a:round/>
                    </a:lnT>
                    <a:lnB w="12700">
                      <a:solidFill>
                        <a:srgbClr val="2B5481"/>
                      </a:solidFill>
                      <a:round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271570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hape 389">
            <a:extLst>
              <a:ext uri="{FF2B5EF4-FFF2-40B4-BE49-F238E27FC236}">
                <a16:creationId xmlns="" xmlns:a16="http://schemas.microsoft.com/office/drawing/2014/main" id="{B800F7A2-56A7-5F41-8B37-CBE7A88FEA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7814"/>
            <a:ext cx="8229600" cy="1139825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/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توجهات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مهم</a:t>
            </a:r>
            <a:r>
              <a:rPr lang="en-US" altLang="en-US" sz="2400" dirty="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74754" name="Shape 390">
            <a:extLst>
              <a:ext uri="{FF2B5EF4-FFF2-40B4-BE49-F238E27FC236}">
                <a16:creationId xmlns="" xmlns:a16="http://schemas.microsoft.com/office/drawing/2014/main" id="{C4028738-662A-AB4E-81F0-69610CD8214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30725"/>
          </a:xfrm>
        </p:spPr>
        <p:txBody>
          <a:bodyPr vert="horz" lIns="0" tIns="0" rIns="0" bIns="0" rtlCol="0">
            <a:normAutofit/>
          </a:bodyPr>
          <a:lstStyle/>
          <a:p>
            <a:pPr marL="577850" indent="-577850" algn="r" rtl="1">
              <a:lnSpc>
                <a:spcPct val="150000"/>
              </a:lnSpc>
              <a:spcBef>
                <a:spcPts val="1200"/>
              </a:spcBef>
              <a:buSzPct val="75000"/>
              <a:buFont typeface="Wingdings" pitchFamily="2" charset="2"/>
              <a:buChar char="Ø"/>
            </a:pP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احتمال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آسپیراسیون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و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انسداد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راه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هوایی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فوقانی</a:t>
            </a: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Mitra" panose="00000400000000000000" pitchFamily="2" charset="-78"/>
              <a:sym typeface="Arial" panose="020B0604020202020204" pitchFamily="34" charset="0"/>
            </a:endParaRPr>
          </a:p>
          <a:p>
            <a:pPr marL="577850" indent="-577850" algn="r" rtl="1">
              <a:lnSpc>
                <a:spcPct val="150000"/>
              </a:lnSpc>
              <a:spcBef>
                <a:spcPts val="1200"/>
              </a:spcBef>
              <a:buSzPct val="75000"/>
              <a:buFont typeface="Wingdings" pitchFamily="2" charset="2"/>
              <a:buChar char="Ø"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احتمال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هایپوونتیلاسیون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و خطرات آن</a:t>
            </a:r>
          </a:p>
          <a:p>
            <a:pPr marL="577850" indent="-577850" algn="r" rtl="1">
              <a:lnSpc>
                <a:spcPct val="150000"/>
              </a:lnSpc>
              <a:spcBef>
                <a:spcPts val="900"/>
              </a:spcBef>
              <a:buSzPct val="75000"/>
              <a:buFont typeface="Wingdings" pitchFamily="2" charset="2"/>
              <a:buChar char="Ø"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بدتر شدن صدمات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ایسکمیک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مغزی با شوک و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هایپوکسی</a:t>
            </a: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Mitra" panose="00000400000000000000" pitchFamily="2" charset="-78"/>
              <a:sym typeface="Arial" panose="020B0604020202020204" pitchFamily="34" charset="0"/>
            </a:endParaRPr>
          </a:p>
          <a:p>
            <a:pPr marL="577850" indent="-577850" algn="r" rtl="1">
              <a:lnSpc>
                <a:spcPct val="150000"/>
              </a:lnSpc>
              <a:spcBef>
                <a:spcPts val="900"/>
              </a:spcBef>
              <a:buSzPct val="75000"/>
              <a:buFont typeface="Wingdings" pitchFamily="2" charset="2"/>
              <a:buChar char="Ø"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تجویز اکسیژن برای تمام افرادی که اشباع اکسیژن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نامعلوم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دارند.</a:t>
            </a:r>
          </a:p>
          <a:p>
            <a:pPr marL="577850" indent="-577850" algn="r" rtl="1">
              <a:lnSpc>
                <a:spcPct val="150000"/>
              </a:lnSpc>
              <a:spcBef>
                <a:spcPts val="900"/>
              </a:spcBef>
              <a:buSzPct val="75000"/>
              <a:buFont typeface="Wingdings" pitchFamily="2" charset="2"/>
              <a:buChar char="Ø"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در مورد افرادی که اشباع اکسیژن خوب دارند اکسیژن </a:t>
            </a:r>
            <a:r>
              <a:rPr lang="fa-IR" altLang="en-US" sz="1800" dirty="0" err="1">
                <a:solidFill>
                  <a:srgbClr val="FF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نازال</a:t>
            </a:r>
            <a:r>
              <a:rPr lang="fa-IR" altLang="en-US" sz="1800" dirty="0">
                <a:solidFill>
                  <a:srgbClr val="FF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3-2 لیتر </a:t>
            </a:r>
            <a:r>
              <a:rPr lang="fa-IR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استفاده گردد.</a:t>
            </a:r>
          </a:p>
          <a:p>
            <a:pPr marL="577850" indent="-577850" algn="r" rtl="1">
              <a:lnSpc>
                <a:spcPct val="150000"/>
              </a:lnSpc>
              <a:spcBef>
                <a:spcPts val="900"/>
              </a:spcBef>
              <a:buSzPct val="75000"/>
              <a:buFont typeface="Wingdings" pitchFamily="2" charset="2"/>
              <a:buChar char="Ø"/>
            </a:pPr>
            <a:r>
              <a:rPr lang="fa-IR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در صورتیکه علی رغم درمان با اکسیژن </a:t>
            </a:r>
            <a:r>
              <a:rPr lang="fa-IR" altLang="en-US" sz="1800" dirty="0" err="1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نازال</a:t>
            </a:r>
            <a:r>
              <a:rPr lang="fa-IR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، بیمار همچنان اشباع اکسیژن خوبی ندارد(</a:t>
            </a:r>
            <a:r>
              <a:rPr lang="en-US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%95&gt;so2</a:t>
            </a:r>
            <a:r>
              <a:rPr lang="fa-IR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اکسیژن با دوز بالاتر یا ماسک استفاده خواهد شد. در صورتیکه همچنان اشباع پایین است از اکسیژن با فشار مثبت استفاده نمایید. </a:t>
            </a:r>
          </a:p>
          <a:p>
            <a:pPr marL="577850" indent="-577850" algn="r" rtl="1">
              <a:lnSpc>
                <a:spcPct val="150000"/>
              </a:lnSpc>
              <a:spcBef>
                <a:spcPts val="900"/>
              </a:spcBef>
              <a:buSzPct val="75000"/>
              <a:buFont typeface="Wingdings" pitchFamily="2" charset="2"/>
              <a:buChar char="Ø"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در بیماران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COPD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اشباع اکسیژن حدود 90% حفظ کنید.</a:t>
            </a:r>
          </a:p>
          <a:p>
            <a:pPr marL="577850" indent="-577850" algn="r" rtl="1">
              <a:spcBef>
                <a:spcPts val="1200"/>
              </a:spcBef>
              <a:buClr>
                <a:srgbClr val="FFFFCC"/>
              </a:buClr>
              <a:buSzPct val="75000"/>
              <a:buNone/>
            </a:pP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Mitra" panose="00000400000000000000" pitchFamily="2" charset="-78"/>
              <a:sym typeface="Arial" panose="020B0604020202020204" pitchFamily="34" charset="0"/>
            </a:endParaRPr>
          </a:p>
          <a:p>
            <a:pPr marL="577850" indent="-577850" algn="r" rtl="1">
              <a:spcBef>
                <a:spcPts val="1200"/>
              </a:spcBef>
              <a:buClr>
                <a:srgbClr val="FFFFCC"/>
              </a:buClr>
              <a:buSzPct val="75000"/>
              <a:buNone/>
            </a:pP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Mitra" panose="00000400000000000000" pitchFamily="2" charset="-78"/>
              <a:sym typeface="Arial" panose="020B0604020202020204" pitchFamily="34" charset="0"/>
            </a:endParaRPr>
          </a:p>
          <a:p>
            <a:pPr marL="577850" indent="-577850" algn="r" rtl="1">
              <a:spcBef>
                <a:spcPts val="1200"/>
              </a:spcBef>
              <a:buClr>
                <a:srgbClr val="FFFFCC"/>
              </a:buClr>
              <a:buSzPct val="75000"/>
              <a:buNone/>
            </a:pPr>
            <a:endParaRPr lang="en-US" altLang="en-US" sz="1800" dirty="0">
              <a:solidFill>
                <a:srgbClr val="000000"/>
              </a:solidFill>
              <a:ea typeface="Arial" panose="020B0604020202020204" pitchFamily="34" charset="0"/>
              <a:cs typeface="B Mitra" panose="00000400000000000000" pitchFamily="2" charset="-78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0733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hape 154">
            <a:extLst>
              <a:ext uri="{FF2B5EF4-FFF2-40B4-BE49-F238E27FC236}">
                <a16:creationId xmlns="" xmlns:a16="http://schemas.microsoft.com/office/drawing/2014/main" id="{957E9117-66EC-6F4E-8955-9E27B9C48F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ar-SA" altLang="en-US" sz="2400" dirty="0">
                <a:cs typeface="B Titr" pitchFamily="2" charset="-78"/>
              </a:rPr>
              <a:t>درمان</a:t>
            </a:r>
            <a:r>
              <a:rPr lang="fa-IR" altLang="en-US" sz="2400" dirty="0">
                <a:cs typeface="B Titr" pitchFamily="2" charset="-78"/>
              </a:rPr>
              <a:t> جوانان</a:t>
            </a:r>
            <a:endParaRPr lang="en-US" altLang="en-US" sz="2400" dirty="0">
              <a:cs typeface="B Titr" pitchFamily="2" charset="-78"/>
            </a:endParaRPr>
          </a:p>
        </p:txBody>
      </p:sp>
      <p:sp>
        <p:nvSpPr>
          <p:cNvPr id="75778" name="Shape 155">
            <a:extLst>
              <a:ext uri="{FF2B5EF4-FFF2-40B4-BE49-F238E27FC236}">
                <a16:creationId xmlns="" xmlns:a16="http://schemas.microsoft.com/office/drawing/2014/main" id="{A15A5594-5FD6-B747-88F5-0F5B9E3A6A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>
              <a:buFont typeface="Wingdings" pitchFamily="2" charset="2"/>
              <a:buChar char="q"/>
            </a:pPr>
            <a:r>
              <a:rPr lang="en-US" altLang="en-US" sz="1800" dirty="0" err="1">
                <a:cs typeface="B Nazanin" panose="00000400000000000000" pitchFamily="2" charset="-78"/>
              </a:rPr>
              <a:t>درمان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ساعات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اولیه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مشابه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درمان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گروه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سنی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بالاتر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می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باشد</a:t>
            </a:r>
            <a:r>
              <a:rPr lang="en-US" altLang="en-US" sz="1800" dirty="0">
                <a:cs typeface="B Nazanin" panose="00000400000000000000" pitchFamily="2" charset="-78"/>
              </a:rPr>
              <a:t>.</a:t>
            </a:r>
          </a:p>
          <a:p>
            <a:pPr algn="r" rtl="1" eaLnBrk="1" hangingPunct="1">
              <a:buFont typeface="Wingdings" pitchFamily="2" charset="2"/>
              <a:buChar char="q"/>
            </a:pPr>
            <a:endParaRPr lang="en-US" altLang="en-US" sz="1800" dirty="0">
              <a:cs typeface="B Nazanin" panose="00000400000000000000" pitchFamily="2" charset="-78"/>
            </a:endParaRPr>
          </a:p>
          <a:p>
            <a:pPr algn="r" rtl="1" eaLnBrk="1" hangingPunct="1">
              <a:buFont typeface="Wingdings" pitchFamily="2" charset="2"/>
              <a:buChar char="q"/>
            </a:pPr>
            <a:r>
              <a:rPr lang="en-US" altLang="en-US" sz="1800" dirty="0" err="1">
                <a:cs typeface="B Nazanin" panose="00000400000000000000" pitchFamily="2" charset="-78"/>
              </a:rPr>
              <a:t>درصورت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fa-IR" altLang="en-US" sz="1800" dirty="0">
                <a:cs typeface="B Nazanin" panose="00000400000000000000" pitchFamily="2" charset="-78"/>
              </a:rPr>
              <a:t>آ</a:t>
            </a:r>
            <a:r>
              <a:rPr lang="en-US" altLang="en-US" sz="1800" dirty="0" err="1">
                <a:cs typeface="B Nazanin" panose="00000400000000000000" pitchFamily="2" charset="-78"/>
              </a:rPr>
              <a:t>شکار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شدن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اتیولوژی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اقدامات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درمانی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جهت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سکته</a:t>
            </a:r>
            <a:r>
              <a:rPr lang="en-US" altLang="en-US" sz="1800" dirty="0">
                <a:cs typeface="B Nazanin" panose="00000400000000000000" pitchFamily="2" charset="-78"/>
              </a:rPr>
              <a:t> و </a:t>
            </a:r>
            <a:r>
              <a:rPr lang="en-US" altLang="en-US" sz="1800" dirty="0" err="1">
                <a:cs typeface="B Nazanin" panose="00000400000000000000" pitchFamily="2" charset="-78"/>
              </a:rPr>
              <a:t>پیشگیری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از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سکته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مجدد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صورت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خواهد</a:t>
            </a:r>
            <a:r>
              <a:rPr lang="en-US" altLang="en-US" sz="1800" dirty="0"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cs typeface="B Nazanin" panose="00000400000000000000" pitchFamily="2" charset="-78"/>
              </a:rPr>
              <a:t>گرفت</a:t>
            </a:r>
            <a:r>
              <a:rPr lang="en-US" altLang="en-US" sz="1800" dirty="0"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16932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4FE97DB-2E16-A347-B477-1D7C79957465}"/>
              </a:ext>
            </a:extLst>
          </p:cNvPr>
          <p:cNvSpPr txBox="1"/>
          <p:nvPr/>
        </p:nvSpPr>
        <p:spPr>
          <a:xfrm>
            <a:off x="6407151" y="260351"/>
            <a:ext cx="39608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a-IR" sz="2400" dirty="0" err="1">
                <a:solidFill>
                  <a:schemeClr val="tx2"/>
                </a:solidFill>
                <a:latin typeface="+mj-lt"/>
                <a:ea typeface="+mj-ea"/>
                <a:cs typeface="B Titr" panose="00000700000000000000" pitchFamily="2" charset="-78"/>
              </a:rPr>
              <a:t>تریاژ</a:t>
            </a:r>
            <a:r>
              <a:rPr lang="fa-IR" sz="2400" dirty="0">
                <a:solidFill>
                  <a:schemeClr val="tx2"/>
                </a:solidFill>
                <a:latin typeface="+mj-lt"/>
                <a:ea typeface="+mj-ea"/>
                <a:cs typeface="B Titr" panose="00000700000000000000" pitchFamily="2" charset="-78"/>
              </a:rPr>
              <a:t> تلفنی سکته حاد مغزی</a:t>
            </a:r>
            <a:endParaRPr lang="en-US" sz="2400" dirty="0">
              <a:solidFill>
                <a:schemeClr val="tx2"/>
              </a:solidFill>
              <a:latin typeface="+mj-lt"/>
              <a:ea typeface="+mj-ea"/>
              <a:cs typeface="B Titr" panose="00000700000000000000" pitchFamily="2" charset="-78"/>
            </a:endParaRPr>
          </a:p>
        </p:txBody>
      </p:sp>
      <p:pic>
        <p:nvPicPr>
          <p:cNvPr id="77826" name="Picture 2">
            <a:extLst>
              <a:ext uri="{FF2B5EF4-FFF2-40B4-BE49-F238E27FC236}">
                <a16:creationId xmlns="" xmlns:a16="http://schemas.microsoft.com/office/drawing/2014/main" id="{FC37EE5B-A27D-2046-B03A-C15808BA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78" y="1"/>
            <a:ext cx="5565423" cy="63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8604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Box 1">
            <a:extLst>
              <a:ext uri="{FF2B5EF4-FFF2-40B4-BE49-F238E27FC236}">
                <a16:creationId xmlns="" xmlns:a16="http://schemas.microsoft.com/office/drawing/2014/main" id="{80B2316A-22B2-4142-B5CF-A318D7482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1" y="333376"/>
            <a:ext cx="7561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a-IR" altLang="en-US" sz="2400" dirty="0" err="1">
                <a:latin typeface="+mj-lt"/>
                <a:ea typeface="Arial" panose="020B0604020202020204" pitchFamily="34" charset="0"/>
                <a:cs typeface="B Titr" panose="00000700000000000000" pitchFamily="2" charset="-78"/>
              </a:rPr>
              <a:t>الگوریتم</a:t>
            </a:r>
            <a:r>
              <a:rPr lang="fa-IR" altLang="en-US" sz="2400" dirty="0">
                <a:latin typeface="+mj-lt"/>
                <a:ea typeface="Arial" panose="020B0604020202020204" pitchFamily="34" charset="0"/>
                <a:cs typeface="B Titr" panose="00000700000000000000" pitchFamily="2" charset="-78"/>
              </a:rPr>
              <a:t> </a:t>
            </a:r>
            <a:r>
              <a:rPr lang="fa-IR" altLang="en-US" sz="2400" dirty="0" err="1">
                <a:latin typeface="+mj-lt"/>
                <a:ea typeface="Arial" panose="020B0604020202020204" pitchFamily="34" charset="0"/>
                <a:cs typeface="B Titr" panose="00000700000000000000" pitchFamily="2" charset="-78"/>
              </a:rPr>
              <a:t>تریاژ</a:t>
            </a:r>
            <a:r>
              <a:rPr lang="fa-IR" altLang="en-US" sz="2400" dirty="0">
                <a:latin typeface="+mj-lt"/>
                <a:ea typeface="Arial" panose="020B0604020202020204" pitchFamily="34" charset="0"/>
                <a:cs typeface="B Titr" panose="00000700000000000000" pitchFamily="2" charset="-78"/>
              </a:rPr>
              <a:t> تلفنی </a:t>
            </a:r>
            <a:endParaRPr lang="en-US" altLang="en-US" sz="2400" dirty="0">
              <a:latin typeface="+mj-lt"/>
              <a:ea typeface="Arial" panose="020B0604020202020204" pitchFamily="34" charset="0"/>
              <a:cs typeface="B Titr" panose="000007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6F1CE8D-62DF-AD44-8E2A-56775FF04523}"/>
              </a:ext>
            </a:extLst>
          </p:cNvPr>
          <p:cNvSpPr txBox="1"/>
          <p:nvPr/>
        </p:nvSpPr>
        <p:spPr>
          <a:xfrm>
            <a:off x="2112963" y="1268414"/>
            <a:ext cx="7893050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rtl="1">
              <a:defRPr/>
            </a:pPr>
            <a:r>
              <a:rPr lang="fa-IR" dirty="0">
                <a:cs typeface="B Mitra" panose="00000400000000000000" pitchFamily="2" charset="-78"/>
              </a:rPr>
              <a:t>1-ارزیابی وضعیت هوشیاری بیمار (در صورت نیاز، به صفحه کاهش سطح هوشیاری مراجعه کنید.)</a:t>
            </a:r>
          </a:p>
          <a:p>
            <a:pPr marL="285750" indent="-285750" algn="r" rtl="1">
              <a:buFont typeface="Wingdings" panose="05000000000000000000" pitchFamily="2" charset="2"/>
              <a:buChar char="Ø"/>
              <a:defRPr/>
            </a:pPr>
            <a:r>
              <a:rPr lang="fa-IR" dirty="0">
                <a:cs typeface="B Mitra" panose="00000400000000000000" pitchFamily="2" charset="-78"/>
              </a:rPr>
              <a:t>در بیماری که در قدم اول بر اساس شکایت اصلی مطرح شده هوشیار و بیدار است (تماس گیرنده خود بیمار نیست ) جهت تعیین وضعیت هوشیاری و تنفس : پرسش غیرمستقیم( توسط تماس گیرنده) از خود بیمار در ارتباط </a:t>
            </a:r>
            <a:r>
              <a:rPr lang="fa-IR" dirty="0" err="1">
                <a:cs typeface="B Mitra" panose="00000400000000000000" pitchFamily="2" charset="-78"/>
              </a:rPr>
              <a:t>باتنفس</a:t>
            </a:r>
            <a:r>
              <a:rPr lang="fa-IR" dirty="0">
                <a:cs typeface="B Mitra" panose="00000400000000000000" pitchFamily="2" charset="-78"/>
              </a:rPr>
              <a:t> وی و یا نشانه های همراه  وی جهت تعیین وضعیت هوشیاری شود ("</a:t>
            </a:r>
            <a:r>
              <a:rPr lang="fa-IR" dirty="0" err="1">
                <a:cs typeface="B Mitra" panose="00000400000000000000" pitchFamily="2" charset="-78"/>
              </a:rPr>
              <a:t>ازش</a:t>
            </a:r>
            <a:r>
              <a:rPr lang="fa-IR" dirty="0">
                <a:cs typeface="B Mitra" panose="00000400000000000000" pitchFamily="2" charset="-78"/>
              </a:rPr>
              <a:t> بپرس </a:t>
            </a:r>
            <a:r>
              <a:rPr lang="fa-IR" dirty="0" err="1">
                <a:cs typeface="B Mitra" panose="00000400000000000000" pitchFamily="2" charset="-78"/>
              </a:rPr>
              <a:t>تنفسش</a:t>
            </a:r>
            <a:r>
              <a:rPr lang="fa-IR" dirty="0">
                <a:cs typeface="B Mitra" panose="00000400000000000000" pitchFamily="2" charset="-78"/>
              </a:rPr>
              <a:t> چطور است؟ </a:t>
            </a:r>
            <a:r>
              <a:rPr lang="fa-IR" dirty="0" err="1">
                <a:cs typeface="B Mitra" panose="00000400000000000000" pitchFamily="2" charset="-78"/>
              </a:rPr>
              <a:t>ازش</a:t>
            </a:r>
            <a:r>
              <a:rPr lang="fa-IR" dirty="0">
                <a:cs typeface="B Mitra" panose="00000400000000000000" pitchFamily="2" charset="-78"/>
              </a:rPr>
              <a:t> بپرس علایم دیگری نیز دارد ؟"</a:t>
            </a:r>
          </a:p>
          <a:p>
            <a:pPr marL="285750" indent="-285750" algn="r" rtl="1">
              <a:buFont typeface="Wingdings" panose="05000000000000000000" pitchFamily="2" charset="2"/>
              <a:buChar char="Ø"/>
              <a:defRPr/>
            </a:pPr>
            <a:r>
              <a:rPr lang="fa-IR" dirty="0">
                <a:cs typeface="B Mitra" panose="00000400000000000000" pitchFamily="2" charset="-78"/>
              </a:rPr>
              <a:t>اگر هوشیار است و مشکل تنفسی ندارد: در صورتی که علایم دال بر </a:t>
            </a:r>
            <a:r>
              <a:rPr lang="en-US" dirty="0">
                <a:cs typeface="B Mitra" panose="00000400000000000000" pitchFamily="2" charset="-78"/>
              </a:rPr>
              <a:t>CVA</a:t>
            </a:r>
            <a:r>
              <a:rPr lang="fa-IR" dirty="0">
                <a:cs typeface="B Mitra" panose="00000400000000000000" pitchFamily="2" charset="-78"/>
              </a:rPr>
              <a:t> است اعزام و ادامه سوالات در جهت ارائه مشاوره مناسب  </a:t>
            </a:r>
          </a:p>
          <a:p>
            <a:pPr marL="285750" indent="-285750" algn="r" rtl="1">
              <a:buFont typeface="Wingdings" panose="05000000000000000000" pitchFamily="2" charset="2"/>
              <a:buChar char="Ø"/>
              <a:defRPr/>
            </a:pPr>
            <a:r>
              <a:rPr lang="fa-IR" dirty="0">
                <a:cs typeface="B Mitra" panose="00000400000000000000" pitchFamily="2" charset="-78"/>
              </a:rPr>
              <a:t>اگر هوشیار است و مشکل تنفسی دارد: (اعزام و در صورتی که علایم دال بر </a:t>
            </a:r>
            <a:r>
              <a:rPr lang="en-US" dirty="0">
                <a:cs typeface="B Mitra" panose="00000400000000000000" pitchFamily="2" charset="-78"/>
              </a:rPr>
              <a:t>CVA</a:t>
            </a:r>
            <a:r>
              <a:rPr lang="fa-IR" dirty="0">
                <a:cs typeface="B Mitra" panose="00000400000000000000" pitchFamily="2" charset="-78"/>
              </a:rPr>
              <a:t>است علاوه بر استفاده از </a:t>
            </a:r>
            <a:r>
              <a:rPr lang="fa-IR" dirty="0" err="1">
                <a:cs typeface="B Mitra" panose="00000400000000000000" pitchFamily="2" charset="-78"/>
              </a:rPr>
              <a:t>الگوریتم</a:t>
            </a:r>
            <a:r>
              <a:rPr lang="fa-IR" dirty="0">
                <a:cs typeface="B Mitra" panose="00000400000000000000" pitchFamily="2" charset="-78"/>
              </a:rPr>
              <a:t> سکته مغزی مراجعه به صفحه اختلال تنفسی و ادامه سوالات در جهت مشاوره مناسب انجام شود.)   </a:t>
            </a:r>
          </a:p>
          <a:p>
            <a:pPr marL="285750" indent="-285750" algn="r" rtl="1">
              <a:buFont typeface="Wingdings" panose="05000000000000000000" pitchFamily="2" charset="2"/>
              <a:buChar char="Ø"/>
              <a:defRPr/>
            </a:pPr>
            <a:r>
              <a:rPr lang="fa-IR" dirty="0">
                <a:cs typeface="B Mitra" panose="00000400000000000000" pitchFamily="2" charset="-78"/>
              </a:rPr>
              <a:t>در صورتیکه جهت تعیین وضعیت هوشیاری ابتدا از جمله" </a:t>
            </a:r>
            <a:r>
              <a:rPr lang="fa-IR" dirty="0" err="1">
                <a:cs typeface="B Mitra" panose="00000400000000000000" pitchFamily="2" charset="-78"/>
              </a:rPr>
              <a:t>ازش</a:t>
            </a:r>
            <a:r>
              <a:rPr lang="fa-IR" dirty="0">
                <a:cs typeface="B Mitra" panose="00000400000000000000" pitchFamily="2" charset="-78"/>
              </a:rPr>
              <a:t> بپرس علایم دیگری نیز دارد؟" استفاده شد در ادامه در ارتباط با وضعیت تنفس سوال خواهید پرسید و ادامه شرح </a:t>
            </a:r>
            <a:r>
              <a:rPr lang="fa-IR" dirty="0" err="1">
                <a:cs typeface="B Mitra" panose="00000400000000000000" pitchFamily="2" charset="-78"/>
              </a:rPr>
              <a:t>حالگیری</a:t>
            </a:r>
            <a:r>
              <a:rPr lang="fa-IR" dirty="0">
                <a:cs typeface="B Mitra" panose="00000400000000000000" pitchFamily="2" charset="-78"/>
              </a:rPr>
              <a:t> با رجوع به کارت متناسب با شکایت اصلی </a:t>
            </a:r>
            <a:r>
              <a:rPr lang="fa-IR" dirty="0" err="1">
                <a:cs typeface="B Mitra" panose="00000400000000000000" pitchFamily="2" charset="-78"/>
              </a:rPr>
              <a:t>بیمارمی</a:t>
            </a:r>
            <a:r>
              <a:rPr lang="fa-IR" dirty="0">
                <a:cs typeface="B Mitra" panose="00000400000000000000" pitchFamily="2" charset="-78"/>
              </a:rPr>
              <a:t> باشد.</a:t>
            </a:r>
          </a:p>
          <a:p>
            <a:pPr marL="285750" indent="-285750" algn="r" rtl="1">
              <a:buFont typeface="Wingdings" panose="05000000000000000000" pitchFamily="2" charset="2"/>
              <a:buChar char="Ø"/>
              <a:defRPr/>
            </a:pPr>
            <a:r>
              <a:rPr lang="fa-IR" dirty="0">
                <a:cs typeface="B Mitra" panose="00000400000000000000" pitchFamily="2" charset="-78"/>
              </a:rPr>
              <a:t>در صورتیکه در پاسخ به سوال </a:t>
            </a:r>
            <a:r>
              <a:rPr lang="fa-IR" dirty="0">
                <a:solidFill>
                  <a:srgbClr val="000000"/>
                </a:solidFill>
                <a:latin typeface="Arial"/>
                <a:cs typeface="B Mitra" panose="00000400000000000000" pitchFamily="2" charset="-78"/>
              </a:rPr>
              <a:t>"</a:t>
            </a:r>
            <a:r>
              <a:rPr lang="fa-IR" dirty="0" err="1">
                <a:cs typeface="B Mitra" panose="00000400000000000000" pitchFamily="2" charset="-78"/>
              </a:rPr>
              <a:t>ازش</a:t>
            </a:r>
            <a:r>
              <a:rPr lang="fa-IR" dirty="0">
                <a:cs typeface="B Mitra" panose="00000400000000000000" pitchFamily="2" charset="-78"/>
              </a:rPr>
              <a:t> بپرس </a:t>
            </a:r>
            <a:r>
              <a:rPr lang="fa-IR" dirty="0" err="1">
                <a:cs typeface="B Mitra" panose="00000400000000000000" pitchFamily="2" charset="-78"/>
              </a:rPr>
              <a:t>تنفسش</a:t>
            </a:r>
            <a:r>
              <a:rPr lang="fa-IR" dirty="0">
                <a:cs typeface="B Mitra" panose="00000400000000000000" pitchFamily="2" charset="-78"/>
              </a:rPr>
              <a:t> چطور است" و یا "</a:t>
            </a:r>
            <a:r>
              <a:rPr lang="fa-IR" dirty="0" err="1">
                <a:cs typeface="B Mitra" panose="00000400000000000000" pitchFamily="2" charset="-78"/>
              </a:rPr>
              <a:t>ازش</a:t>
            </a:r>
            <a:r>
              <a:rPr lang="fa-IR" dirty="0">
                <a:cs typeface="B Mitra" panose="00000400000000000000" pitchFamily="2" charset="-78"/>
              </a:rPr>
              <a:t> بپرس علایم دیگری دارد« استفاده  بیمار پاسخی ندهد وارد صفحه </a:t>
            </a:r>
            <a:r>
              <a:rPr lang="fa-IR" dirty="0" err="1">
                <a:cs typeface="B Mitra" panose="00000400000000000000" pitchFamily="2" charset="-78"/>
              </a:rPr>
              <a:t>الگوریتم</a:t>
            </a:r>
            <a:r>
              <a:rPr lang="fa-IR" dirty="0">
                <a:cs typeface="B Mitra" panose="00000400000000000000" pitchFamily="2" charset="-78"/>
              </a:rPr>
              <a:t> اختلال هوشیاری شوید.</a:t>
            </a:r>
          </a:p>
        </p:txBody>
      </p:sp>
    </p:spTree>
    <p:extLst>
      <p:ext uri="{BB962C8B-B14F-4D97-AF65-F5344CB8AC3E}">
        <p14:creationId xmlns:p14="http://schemas.microsoft.com/office/powerpoint/2010/main" val="340088414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D511C62-48DE-FF49-A70F-BEE13DED9770}"/>
              </a:ext>
            </a:extLst>
          </p:cNvPr>
          <p:cNvSpPr/>
          <p:nvPr/>
        </p:nvSpPr>
        <p:spPr>
          <a:xfrm>
            <a:off x="1774826" y="908050"/>
            <a:ext cx="8569325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>
              <a:defRPr/>
            </a:pPr>
            <a:r>
              <a:rPr lang="fa-IR" dirty="0"/>
              <a:t>2</a:t>
            </a:r>
            <a:r>
              <a:rPr lang="fa-IR" dirty="0">
                <a:cs typeface="B Mitra" panose="00000400000000000000" pitchFamily="2" charset="-78"/>
              </a:rPr>
              <a:t>- ارزیابی وضعیت تنفس بیمار(در صورت عدم پرسش تاکنون ،در صورت </a:t>
            </a:r>
            <a:r>
              <a:rPr lang="fa-IR" dirty="0" err="1">
                <a:cs typeface="B Mitra" panose="00000400000000000000" pitchFamily="2" charset="-78"/>
              </a:rPr>
              <a:t>نیار</a:t>
            </a:r>
            <a:r>
              <a:rPr lang="fa-IR" dirty="0">
                <a:cs typeface="B Mitra" panose="00000400000000000000" pitchFamily="2" charset="-78"/>
              </a:rPr>
              <a:t>  به صفحه تنفس مراجعه کنید.)</a:t>
            </a:r>
          </a:p>
          <a:p>
            <a:pPr algn="r" rtl="1">
              <a:defRPr/>
            </a:pPr>
            <a:r>
              <a:rPr lang="fa-IR" dirty="0">
                <a:cs typeface="B Mitra" panose="00000400000000000000" pitchFamily="2" charset="-78"/>
              </a:rPr>
              <a:t>3- جستجوی نشانه های همراه (مراجعه به صفحه مربوطه در صورت اهمیت بیشتر آن نشانه مانند همپوشانی علایم سکته مغزی و </a:t>
            </a:r>
            <a:r>
              <a:rPr lang="fa-IR" dirty="0" err="1">
                <a:cs typeface="B Mitra" panose="00000400000000000000" pitchFamily="2" charset="-78"/>
              </a:rPr>
              <a:t>هایپوگلایسمی</a:t>
            </a:r>
            <a:r>
              <a:rPr lang="fa-IR" dirty="0">
                <a:cs typeface="B Mitra" panose="00000400000000000000" pitchFamily="2" charset="-78"/>
              </a:rPr>
              <a:t> در فرد دیابتی و یا همراهی علایم سکته مغزی با علایم قلبی )</a:t>
            </a:r>
          </a:p>
          <a:p>
            <a:pPr algn="r" rtl="1">
              <a:defRPr/>
            </a:pPr>
            <a:endParaRPr lang="fa-IR" dirty="0">
              <a:cs typeface="B Mitra" panose="00000400000000000000" pitchFamily="2" charset="-78"/>
            </a:endParaRPr>
          </a:p>
          <a:p>
            <a:pPr algn="r" rtl="1">
              <a:defRPr/>
            </a:pPr>
            <a:endParaRPr lang="en-US" dirty="0">
              <a:cs typeface="B Mitra" panose="00000400000000000000" pitchFamily="2" charset="-78"/>
            </a:endParaRPr>
          </a:p>
          <a:p>
            <a:pPr algn="r" rtl="1">
              <a:defRPr/>
            </a:pPr>
            <a:endParaRPr lang="fa-IR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31676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>
            <a:extLst>
              <a:ext uri="{FF2B5EF4-FFF2-40B4-BE49-F238E27FC236}">
                <a16:creationId xmlns="" xmlns:a16="http://schemas.microsoft.com/office/drawing/2014/main" id="{1B64B742-51CB-5F4D-A65F-DC1B2615A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2413000"/>
            <a:ext cx="8497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>
              <a:spcBef>
                <a:spcPct val="0"/>
              </a:spcBef>
              <a:buFontTx/>
              <a:buNone/>
            </a:pPr>
            <a:r>
              <a:rPr lang="fa-IR" altLang="en-US" sz="1800">
                <a:cs typeface="B Mitra" panose="00000400000000000000" pitchFamily="2" charset="-78"/>
              </a:rPr>
              <a:t>4-آیا بیمار مثل همیشه است؟ آیا بیمار قادر به تکلم جملات کامل می باشد؟ در صورتی که تغییری در مقایسه با همیشه وجود دارد، آن را توصیف کنید.</a:t>
            </a:r>
            <a:endParaRPr lang="en-US" altLang="en-US" sz="1800">
              <a:cs typeface="B Mitra" panose="00000400000000000000" pitchFamily="2" charset="-78"/>
            </a:endParaRPr>
          </a:p>
          <a:p>
            <a:pPr algn="r" rtl="1">
              <a:spcBef>
                <a:spcPct val="0"/>
              </a:spcBef>
              <a:buFontTx/>
              <a:buNone/>
            </a:pPr>
            <a:r>
              <a:rPr lang="fa-IR" altLang="en-US" sz="1800">
                <a:cs typeface="B Mitra" panose="00000400000000000000" pitchFamily="2" charset="-78"/>
              </a:rPr>
              <a:t>5-آیا بیمار دیابتی است؟ (اگر بله، به صفحه مشکلات در رابطه با دیابت نیز مراجعه کنید.)</a:t>
            </a:r>
            <a:endParaRPr lang="en-US" altLang="en-US" sz="1800">
              <a:cs typeface="B Mitra" panose="00000400000000000000" pitchFamily="2" charset="-78"/>
            </a:endParaRPr>
          </a:p>
          <a:p>
            <a:pPr algn="r" rtl="1">
              <a:spcBef>
                <a:spcPct val="0"/>
              </a:spcBef>
              <a:buFontTx/>
              <a:buNone/>
            </a:pPr>
            <a:r>
              <a:rPr lang="fa-IR" altLang="en-US" sz="1800">
                <a:cs typeface="B Mitra" panose="00000400000000000000" pitchFamily="2" charset="-78"/>
              </a:rPr>
              <a:t>6- آیا بیمار اخیراً آسیب یا تروما داشته است؟ (اگر بله، به صفحه تروما مراجعه کنید.) </a:t>
            </a:r>
            <a:endParaRPr lang="en-US" altLang="en-US" sz="1800">
              <a:cs typeface="B Mitra" panose="00000400000000000000" pitchFamily="2" charset="-78"/>
            </a:endParaRPr>
          </a:p>
        </p:txBody>
      </p:sp>
      <p:sp>
        <p:nvSpPr>
          <p:cNvPr id="83970" name="Rectangle 3">
            <a:extLst>
              <a:ext uri="{FF2B5EF4-FFF2-40B4-BE49-F238E27FC236}">
                <a16:creationId xmlns="" xmlns:a16="http://schemas.microsoft.com/office/drawing/2014/main" id="{B4B53768-C049-6C4E-A48D-DBA939B7F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9984" y="620713"/>
            <a:ext cx="2234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a-IR" altLang="en-US" sz="1800">
                <a:ea typeface="Arial" panose="020B0604020202020204" pitchFamily="34" charset="0"/>
                <a:cs typeface="B Titr" pitchFamily="2" charset="-78"/>
              </a:rPr>
              <a:t>الگوریتم تریاژ تلفنی- ادامه </a:t>
            </a:r>
            <a:endParaRPr lang="en-US" altLang="en-US" sz="1800">
              <a:ea typeface="Arial" panose="020B0604020202020204" pitchFamily="34" charset="0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88459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>
            <a:extLst>
              <a:ext uri="{FF2B5EF4-FFF2-40B4-BE49-F238E27FC236}">
                <a16:creationId xmlns="" xmlns:a16="http://schemas.microsoft.com/office/drawing/2014/main" id="{C49B5827-0877-564E-90A5-CFD1BF193F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11450" y="333376"/>
            <a:ext cx="7080250" cy="720725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>
              <a:defRPr sz="1800">
                <a:solidFill>
                  <a:srgbClr val="000000"/>
                </a:solidFill>
              </a:defRPr>
            </a:pPr>
            <a:r>
              <a:rPr sz="2400" dirty="0" err="1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سوالات</a:t>
            </a:r>
            <a:r>
              <a:rPr sz="2400" dirty="0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 </a:t>
            </a:r>
            <a:r>
              <a:rPr sz="2400" dirty="0" err="1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کلیدی</a:t>
            </a:r>
            <a:r>
              <a:rPr sz="2400" dirty="0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 </a:t>
            </a:r>
            <a:r>
              <a:rPr sz="2400" dirty="0" err="1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برای</a:t>
            </a:r>
            <a:r>
              <a:rPr sz="2400" dirty="0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 </a:t>
            </a:r>
            <a:r>
              <a:rPr sz="2400" dirty="0" err="1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سکته</a:t>
            </a:r>
            <a:r>
              <a:rPr sz="2400" dirty="0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 </a:t>
            </a:r>
            <a:r>
              <a:rPr sz="2400" dirty="0" err="1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مغزی</a:t>
            </a:r>
            <a:r>
              <a:rPr sz="2400" dirty="0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 </a:t>
            </a:r>
            <a:br>
              <a:rPr sz="2400" dirty="0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</a:br>
            <a:endParaRPr sz="2400" dirty="0">
              <a:effectLst>
                <a:outerShdw blurRad="12700" dist="25400" dir="2700000" rotWithShape="0">
                  <a:srgbClr val="FFFFFF"/>
                </a:outerShdw>
              </a:effectLst>
              <a:ea typeface="Arial"/>
              <a:cs typeface="B Titr" panose="00000700000000000000" pitchFamily="2" charset="-78"/>
              <a:sym typeface="Arial"/>
            </a:endParaRPr>
          </a:p>
        </p:txBody>
      </p:sp>
      <p:sp>
        <p:nvSpPr>
          <p:cNvPr id="78850" name="Shape 415">
            <a:extLst>
              <a:ext uri="{FF2B5EF4-FFF2-40B4-BE49-F238E27FC236}">
                <a16:creationId xmlns="" xmlns:a16="http://schemas.microsoft.com/office/drawing/2014/main" id="{876C7A49-2729-904B-9FAD-56DFD9373A6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865314" y="1700214"/>
            <a:ext cx="8497887" cy="4752975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spcBef>
                <a:spcPts val="1100"/>
              </a:spcBef>
              <a:buClr>
                <a:srgbClr val="FFFFCC"/>
              </a:buClr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1-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ارزیابی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وضعیت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هوشیاری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بیمار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: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(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صورت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نیاز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،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صفحه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کاهش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سطح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هوشیاری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مراجعه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کنید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)</a:t>
            </a:r>
          </a:p>
          <a:p>
            <a:pPr marL="0" indent="0" algn="r" rtl="1">
              <a:spcBef>
                <a:spcPts val="1100"/>
              </a:spcBef>
              <a:buClr>
                <a:srgbClr val="FFFFCC"/>
              </a:buClr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2- ارزیابی وضعیت تنفس بیمار: (در صورت نیاز، به صفحه تنفس مراجعه کنید.)</a:t>
            </a:r>
          </a:p>
          <a:p>
            <a:pPr marL="0" indent="0" algn="r" rtl="1">
              <a:spcBef>
                <a:spcPts val="1100"/>
              </a:spcBef>
              <a:buClr>
                <a:srgbClr val="FFFFCC"/>
              </a:buClr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3-آیا بیمار مثل همیشه است؟ آیا بیمار قادر به تکلم جملات کامل می باشد؟ در صورتی که تغییری در مقایسه با همیشه وجود دارد، آن را توصیف کنید.</a:t>
            </a:r>
          </a:p>
          <a:p>
            <a:pPr marL="0" indent="0" algn="r" rtl="1">
              <a:spcBef>
                <a:spcPts val="1100"/>
              </a:spcBef>
              <a:buClr>
                <a:srgbClr val="FFFFCC"/>
              </a:buClr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4- جستجوی نشانه های همراه (مراجعه به صفحه مربوطه در صورت اهمیت بیشتر آن نشانه</a:t>
            </a:r>
          </a:p>
          <a:p>
            <a:pPr marL="0" indent="0" algn="r" rtl="1">
              <a:spcBef>
                <a:spcPts val="1100"/>
              </a:spcBef>
              <a:buClr>
                <a:srgbClr val="FFFFCC"/>
              </a:buClr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5-آیا بیمار دیابتی است؟ (اگر بله، به صفحه مشکلات در رابطه با دیابت نیز مراجعه کنید)</a:t>
            </a:r>
          </a:p>
          <a:p>
            <a:pPr marL="0" indent="0" algn="r" rtl="1">
              <a:spcBef>
                <a:spcPts val="1100"/>
              </a:spcBef>
              <a:buClr>
                <a:srgbClr val="FFFFCC"/>
              </a:buClr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6- آیا </a:t>
            </a:r>
            <a:r>
              <a:rPr lang="fa-IR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بیماراخیراً</a:t>
            </a: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آسیب یا تروما داشته است؟ (اگر بله، به صفحه تروما مراجعه کنید.) </a:t>
            </a:r>
          </a:p>
          <a:p>
            <a:pPr marL="0" indent="0" algn="r" rtl="1">
              <a:spcBef>
                <a:spcPts val="1100"/>
              </a:spcBef>
              <a:buClr>
                <a:srgbClr val="FFFFCC"/>
              </a:buClr>
              <a:buNone/>
            </a:pP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Mitra" panose="00000400000000000000" pitchFamily="2" charset="-78"/>
              <a:sym typeface="Arial" panose="020B0604020202020204" pitchFamily="34" charset="0"/>
            </a:endParaRPr>
          </a:p>
          <a:p>
            <a:pPr marL="0" indent="0" algn="r" rtl="1">
              <a:spcBef>
                <a:spcPts val="1100"/>
              </a:spcBef>
              <a:buClr>
                <a:srgbClr val="FFFFCC"/>
              </a:buClr>
              <a:buNone/>
            </a:pP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Mitra" panose="00000400000000000000" pitchFamily="2" charset="-78"/>
              <a:sym typeface="Arial" panose="020B0604020202020204" pitchFamily="34" charset="0"/>
            </a:endParaRPr>
          </a:p>
          <a:p>
            <a:pPr marL="0" indent="0" algn="r" rtl="1">
              <a:spcBef>
                <a:spcPts val="1100"/>
              </a:spcBef>
              <a:buClr>
                <a:srgbClr val="FFFFCC"/>
              </a:buClr>
              <a:buNone/>
            </a:pPr>
            <a:endParaRPr lang="fa-IR" altLang="en-US" sz="1800" dirty="0">
              <a:solidFill>
                <a:srgbClr val="000000"/>
              </a:solidFill>
              <a:ea typeface="Arial" panose="020B0604020202020204" pitchFamily="34" charset="0"/>
              <a:cs typeface="B Mitra" panose="00000400000000000000" pitchFamily="2" charset="-78"/>
              <a:sym typeface="Arial" panose="020B0604020202020204" pitchFamily="34" charset="0"/>
            </a:endParaRPr>
          </a:p>
          <a:p>
            <a:pPr marL="0" indent="0" algn="r" rtl="1">
              <a:spcBef>
                <a:spcPts val="1100"/>
              </a:spcBef>
              <a:buClr>
                <a:srgbClr val="FFFFCC"/>
              </a:buClr>
              <a:buNone/>
            </a:pPr>
            <a:endParaRPr lang="en-US" altLang="en-US" sz="1800" dirty="0">
              <a:solidFill>
                <a:srgbClr val="000000"/>
              </a:solidFill>
              <a:ea typeface="Arial" panose="020B0604020202020204" pitchFamily="34" charset="0"/>
              <a:cs typeface="B Mitra" panose="00000400000000000000" pitchFamily="2" charset="-78"/>
              <a:sym typeface="Arial" panose="020B0604020202020204" pitchFamily="34" charset="0"/>
            </a:endParaRPr>
          </a:p>
        </p:txBody>
      </p:sp>
      <p:pic>
        <p:nvPicPr>
          <p:cNvPr id="417" name="3.png" descr="3">
            <a:extLst>
              <a:ext uri="{FF2B5EF4-FFF2-40B4-BE49-F238E27FC236}">
                <a16:creationId xmlns="" xmlns:a16="http://schemas.microsoft.com/office/drawing/2014/main" id="{14B301C4-44CD-6B4D-A740-418FEE2B5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3860801"/>
            <a:ext cx="374491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2833AC7-FB09-E947-A9BF-F2A6F3888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32" y="0"/>
            <a:ext cx="1238056" cy="154478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065851665"/>
      </p:ext>
    </p:extLst>
  </p:cSld>
  <p:clrMapOvr>
    <a:masterClrMapping/>
  </p:clrMapOvr>
  <p:transition spd="slow">
    <p:comb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" grpId="0" animBg="1" advAuto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>
            <a:extLst>
              <a:ext uri="{FF2B5EF4-FFF2-40B4-BE49-F238E27FC236}">
                <a16:creationId xmlns="" xmlns:a16="http://schemas.microsoft.com/office/drawing/2014/main" id="{29470898-1DAA-4C44-ABF9-F7322FA2D7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35188" y="333376"/>
            <a:ext cx="7772400" cy="811213"/>
          </a:xfrm>
        </p:spPr>
        <p:txBody>
          <a:bodyPr vert="horz" lIns="0" tIns="0" rIns="0" bIns="0" rtlCol="0" anchor="ctr">
            <a:normAutofit/>
          </a:bodyPr>
          <a:lstStyle/>
          <a:p>
            <a:pPr algn="ctr" eaLnBrk="1" hangingPunct="1">
              <a:defRPr sz="1800">
                <a:solidFill>
                  <a:srgbClr val="000000"/>
                </a:solidFill>
              </a:defRPr>
            </a:pPr>
            <a:r>
              <a:rPr sz="2400" dirty="0" err="1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اندیکاسیون</a:t>
            </a:r>
            <a:r>
              <a:rPr sz="2400" dirty="0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 </a:t>
            </a:r>
            <a:r>
              <a:rPr sz="2400" dirty="0" err="1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مطلق</a:t>
            </a:r>
            <a:r>
              <a:rPr sz="2400" dirty="0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 </a:t>
            </a:r>
            <a:r>
              <a:rPr sz="2400" dirty="0" err="1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اعزام</a:t>
            </a:r>
            <a:r>
              <a:rPr sz="2400" dirty="0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  <a:t> </a:t>
            </a:r>
            <a:br>
              <a:rPr sz="2400" dirty="0">
                <a:effectLst>
                  <a:outerShdw blurRad="12700" dist="25400" dir="2700000" rotWithShape="0">
                    <a:srgbClr val="FFFFFF"/>
                  </a:outerShdw>
                </a:effectLst>
                <a:ea typeface="Arial"/>
                <a:cs typeface="B Titr" panose="00000700000000000000" pitchFamily="2" charset="-78"/>
                <a:sym typeface="Arial"/>
              </a:rPr>
            </a:br>
            <a:endParaRPr sz="2400" dirty="0">
              <a:effectLst>
                <a:outerShdw blurRad="12700" dist="25400" dir="2700000" rotWithShape="0">
                  <a:srgbClr val="FFFFFF"/>
                </a:outerShdw>
              </a:effectLst>
              <a:ea typeface="Arial"/>
              <a:cs typeface="B Titr" panose="00000700000000000000" pitchFamily="2" charset="-78"/>
              <a:sym typeface="Arial"/>
            </a:endParaRPr>
          </a:p>
        </p:txBody>
      </p:sp>
      <p:sp>
        <p:nvSpPr>
          <p:cNvPr id="441" name="Shape 441">
            <a:extLst>
              <a:ext uri="{FF2B5EF4-FFF2-40B4-BE49-F238E27FC236}">
                <a16:creationId xmlns="" xmlns:a16="http://schemas.microsoft.com/office/drawing/2014/main" id="{B913D265-C4A4-0043-A636-BDBD778B7D3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351089" y="1071564"/>
            <a:ext cx="7921625" cy="4516437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lnSpc>
                <a:spcPct val="150000"/>
              </a:lnSpc>
              <a:spcBef>
                <a:spcPts val="700"/>
              </a:spcBef>
              <a:buNone/>
              <a:defRPr sz="1800">
                <a:solidFill>
                  <a:srgbClr val="000000"/>
                </a:solidFill>
              </a:defRPr>
            </a:pPr>
            <a:endParaRPr dirty="0">
              <a:solidFill>
                <a:srgbClr val="FFFFFF"/>
              </a:solidFill>
              <a:effectLst>
                <a:outerShdw blurRad="12700" dist="25400" dir="2700000" rotWithShape="0">
                  <a:srgbClr val="010199"/>
                </a:outerShdw>
              </a:effectLst>
              <a:ea typeface="Arial"/>
              <a:sym typeface="Arial"/>
            </a:endParaRPr>
          </a:p>
          <a:p>
            <a:pPr algn="r" rtl="1">
              <a:lnSpc>
                <a:spcPct val="150000"/>
              </a:lnSpc>
              <a:buSzPct val="75000"/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تغییر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وضعیت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r>
              <a:rPr sz="1800" dirty="0" err="1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هوشیاری</a:t>
            </a:r>
            <a:r>
              <a:rPr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  <a:sym typeface="Arial"/>
              </a:rPr>
              <a:t> </a:t>
            </a:r>
            <a:endParaRPr lang="fa-IR" sz="18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  <a:p>
            <a:pPr algn="r" rtl="1">
              <a:lnSpc>
                <a:spcPct val="150000"/>
              </a:lnSpc>
              <a:buSzPct val="75000"/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</a:rPr>
              <a:t>فقدان تنفس یا تنفس غیرطبیعی</a:t>
            </a:r>
          </a:p>
          <a:p>
            <a:pPr algn="r" rtl="1">
              <a:lnSpc>
                <a:spcPct val="150000"/>
              </a:lnSpc>
              <a:buSzPct val="75000"/>
              <a:buFont typeface="Wingdings" panose="05000000000000000000" pitchFamily="2" charset="2"/>
              <a:buChar char="Ø"/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</a:rPr>
              <a:t>وجود هر گونه نشانه ای به نفع سکته مغزی</a:t>
            </a:r>
            <a:r>
              <a:rPr lang="en-US"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</a:rPr>
              <a:t> </a:t>
            </a:r>
            <a:r>
              <a:rPr lang="fa-IR"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</a:rPr>
              <a:t>( دقت ویژه در مورد علائم </a:t>
            </a:r>
            <a:r>
              <a:rPr lang="en-US"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</a:rPr>
              <a:t>FAST</a:t>
            </a:r>
            <a:r>
              <a:rPr lang="fa-IR" sz="1800" dirty="0">
                <a:solidFill>
                  <a:srgbClr val="000000"/>
                </a:solidFill>
                <a:ea typeface="Arial"/>
                <a:cs typeface="B Mitra" panose="00000400000000000000" pitchFamily="2" charset="-78"/>
              </a:rPr>
              <a:t>)</a:t>
            </a:r>
          </a:p>
          <a:p>
            <a:pPr marL="0" indent="0" algn="r" rtl="1">
              <a:lnSpc>
                <a:spcPct val="150000"/>
              </a:lnSpc>
              <a:buSzPct val="75000"/>
              <a:buNone/>
              <a:defRPr sz="1800">
                <a:solidFill>
                  <a:srgbClr val="000000"/>
                </a:solidFill>
              </a:defRPr>
            </a:pPr>
            <a:endParaRPr sz="1800" dirty="0">
              <a:solidFill>
                <a:srgbClr val="000000"/>
              </a:solidFill>
              <a:ea typeface="Arial"/>
              <a:cs typeface="B Mitra" panose="00000400000000000000" pitchFamily="2" charset="-78"/>
              <a:sym typeface="Arial"/>
            </a:endParaRPr>
          </a:p>
        </p:txBody>
      </p:sp>
      <p:pic>
        <p:nvPicPr>
          <p:cNvPr id="79875" name="s1-stroke.png" descr="s1-stroke">
            <a:extLst>
              <a:ext uri="{FF2B5EF4-FFF2-40B4-BE49-F238E27FC236}">
                <a16:creationId xmlns="" xmlns:a16="http://schemas.microsoft.com/office/drawing/2014/main" id="{B261D285-04F5-7747-A7F9-8C6E59144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581525"/>
            <a:ext cx="1801813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79876" name="s4-stroke.png" descr="s4-stroke">
            <a:extLst>
              <a:ext uri="{FF2B5EF4-FFF2-40B4-BE49-F238E27FC236}">
                <a16:creationId xmlns="" xmlns:a16="http://schemas.microsoft.com/office/drawing/2014/main" id="{B8AEC3CF-1C60-D441-A89F-BA5D9D32B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4292601"/>
            <a:ext cx="2033588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79877" name="s6-stroke.png" descr="s6-stroke">
            <a:extLst>
              <a:ext uri="{FF2B5EF4-FFF2-40B4-BE49-F238E27FC236}">
                <a16:creationId xmlns="" xmlns:a16="http://schemas.microsoft.com/office/drawing/2014/main" id="{9B6073CA-127C-0243-8387-66E212B45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4652964"/>
            <a:ext cx="17081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79878" name="s2-stroke.png" descr="s2-stroke">
            <a:extLst>
              <a:ext uri="{FF2B5EF4-FFF2-40B4-BE49-F238E27FC236}">
                <a16:creationId xmlns="" xmlns:a16="http://schemas.microsoft.com/office/drawing/2014/main" id="{FA0A834E-D9E2-6D4B-A06D-CED1F320C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4508500"/>
            <a:ext cx="196373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79879" name="s3-stroke.png" descr="s3-stroke">
            <a:extLst>
              <a:ext uri="{FF2B5EF4-FFF2-40B4-BE49-F238E27FC236}">
                <a16:creationId xmlns="" xmlns:a16="http://schemas.microsoft.com/office/drawing/2014/main" id="{73B2B600-EF4B-CC4E-90C8-85A11D82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4365626"/>
            <a:ext cx="1828800" cy="23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79880" name="s1-stroke.png" descr="s1-stroke">
            <a:extLst>
              <a:ext uri="{FF2B5EF4-FFF2-40B4-BE49-F238E27FC236}">
                <a16:creationId xmlns="" xmlns:a16="http://schemas.microsoft.com/office/drawing/2014/main" id="{CE430919-CCE7-0A47-AD77-13ABC3728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26" y="3744914"/>
            <a:ext cx="1801813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79881" name="s4-stroke.png" descr="s4-stroke">
            <a:extLst>
              <a:ext uri="{FF2B5EF4-FFF2-40B4-BE49-F238E27FC236}">
                <a16:creationId xmlns="" xmlns:a16="http://schemas.microsoft.com/office/drawing/2014/main" id="{95E07D7E-6B69-CD43-A219-B05CAD170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75" y="3455989"/>
            <a:ext cx="2033588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79882" name="s6-stroke.png" descr="s6-stroke">
            <a:extLst>
              <a:ext uri="{FF2B5EF4-FFF2-40B4-BE49-F238E27FC236}">
                <a16:creationId xmlns="" xmlns:a16="http://schemas.microsoft.com/office/drawing/2014/main" id="{DDB94A7C-EFC8-4848-9B7F-74CBD7330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050" y="3816351"/>
            <a:ext cx="17081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79883" name="s2-stroke.png" descr="s2-stroke">
            <a:extLst>
              <a:ext uri="{FF2B5EF4-FFF2-40B4-BE49-F238E27FC236}">
                <a16:creationId xmlns="" xmlns:a16="http://schemas.microsoft.com/office/drawing/2014/main" id="{1F34DB9D-C4F8-DC41-B9F9-278285015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389" y="3671889"/>
            <a:ext cx="1963737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79884" name="s3-stroke.png" descr="s3-stroke">
            <a:extLst>
              <a:ext uri="{FF2B5EF4-FFF2-40B4-BE49-F238E27FC236}">
                <a16:creationId xmlns="" xmlns:a16="http://schemas.microsoft.com/office/drawing/2014/main" id="{4FA9548A-69EB-A64A-97CC-B365CD9B9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63" y="3529013"/>
            <a:ext cx="1828800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0054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image.png">
            <a:extLst>
              <a:ext uri="{FF2B5EF4-FFF2-40B4-BE49-F238E27FC236}">
                <a16:creationId xmlns="" xmlns:a16="http://schemas.microsoft.com/office/drawing/2014/main" id="{D8C5F5D0-9214-3740-8371-BC1F4DF8E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14" y="427362"/>
            <a:ext cx="777240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6387" name="Shape 133">
            <a:extLst>
              <a:ext uri="{FF2B5EF4-FFF2-40B4-BE49-F238E27FC236}">
                <a16:creationId xmlns="" xmlns:a16="http://schemas.microsoft.com/office/drawing/2014/main" id="{BE7469B5-2840-404A-9D4D-04E798BC2B7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703389" y="1557339"/>
            <a:ext cx="9845144" cy="3743325"/>
          </a:xfrm>
        </p:spPr>
        <p:txBody>
          <a:bodyPr vert="horz" lIns="0" tIns="0" rIns="0" bIns="0" rtlCol="0">
            <a:normAutofit/>
          </a:bodyPr>
          <a:lstStyle/>
          <a:p>
            <a:pPr marL="457200" lvl="1" indent="0" algn="r" rtl="1">
              <a:spcBef>
                <a:spcPts val="300"/>
              </a:spcBef>
              <a:buClr>
                <a:srgbClr val="D6903D"/>
              </a:buClr>
              <a:buNone/>
              <a:defRPr/>
            </a:pP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سکته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مغزی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latin typeface="2  Nazanin"/>
                <a:cs typeface="B Nazanin" panose="00000400000000000000" pitchFamily="2" charset="-78"/>
              </a:rPr>
              <a:t>سومین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عامل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برجسته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latin typeface="2  Nazanin"/>
                <a:cs typeface="B Nazanin" panose="00000400000000000000" pitchFamily="2" charset="-78"/>
              </a:rPr>
              <a:t>مرگ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endParaRPr lang="fa-IR" altLang="en-US" sz="1800" dirty="0">
              <a:solidFill>
                <a:srgbClr val="000000"/>
              </a:solidFill>
              <a:latin typeface="2  Nazanin"/>
              <a:cs typeface="B Nazanin" panose="00000400000000000000" pitchFamily="2" charset="-78"/>
            </a:endParaRPr>
          </a:p>
          <a:p>
            <a:pPr marL="457200" lvl="1" indent="0" algn="r" rtl="1">
              <a:spcBef>
                <a:spcPts val="300"/>
              </a:spcBef>
              <a:buClr>
                <a:srgbClr val="D6903D"/>
              </a:buClr>
              <a:buNone/>
              <a:defRPr/>
            </a:pPr>
            <a:endParaRPr lang="fa-IR" altLang="en-US" sz="1800" dirty="0">
              <a:solidFill>
                <a:srgbClr val="000000"/>
              </a:solidFill>
              <a:latin typeface="2  Nazanin"/>
              <a:cs typeface="B Nazanin" panose="00000400000000000000" pitchFamily="2" charset="-78"/>
            </a:endParaRPr>
          </a:p>
          <a:p>
            <a:pPr marL="457200" lvl="1" indent="0" algn="r" rtl="1">
              <a:spcBef>
                <a:spcPts val="300"/>
              </a:spcBef>
              <a:buClr>
                <a:srgbClr val="D6903D"/>
              </a:buClr>
              <a:buNone/>
              <a:defRPr/>
            </a:pPr>
            <a:r>
              <a:rPr lang="fa-IR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                 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و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همینطور</a:t>
            </a:r>
            <a:endParaRPr lang="fa-IR" altLang="en-US" sz="1800" dirty="0">
              <a:solidFill>
                <a:srgbClr val="000000"/>
              </a:solidFill>
              <a:latin typeface="2  Nazanin"/>
              <a:cs typeface="B Nazanin" panose="00000400000000000000" pitchFamily="2" charset="-78"/>
            </a:endParaRPr>
          </a:p>
          <a:p>
            <a:pPr marL="457200" lvl="1" indent="0" algn="r" rtl="1">
              <a:spcBef>
                <a:spcPts val="300"/>
              </a:spcBef>
              <a:buClr>
                <a:srgbClr val="D6903D"/>
              </a:buClr>
              <a:buNone/>
              <a:defRPr/>
            </a:pPr>
            <a:endParaRPr lang="fa-IR" altLang="en-US" sz="1800" dirty="0">
              <a:solidFill>
                <a:srgbClr val="000000"/>
              </a:solidFill>
              <a:latin typeface="2  Nazanin"/>
              <a:cs typeface="B Nazanin" panose="00000400000000000000" pitchFamily="2" charset="-78"/>
            </a:endParaRPr>
          </a:p>
          <a:p>
            <a:pPr marL="457200" lvl="1" indent="0" algn="r" rtl="1">
              <a:spcBef>
                <a:spcPts val="300"/>
              </a:spcBef>
              <a:buClr>
                <a:srgbClr val="D6903D"/>
              </a:buClr>
              <a:buNone/>
              <a:defRPr/>
            </a:pPr>
            <a:r>
              <a:rPr lang="en-US" altLang="en-US" sz="1800" dirty="0" err="1">
                <a:solidFill>
                  <a:srgbClr val="92D050"/>
                </a:solidFill>
                <a:latin typeface="2  Nazanin"/>
                <a:cs typeface="B Nazanin" panose="00000400000000000000" pitchFamily="2" charset="-78"/>
              </a:rPr>
              <a:t>دلیل</a:t>
            </a:r>
            <a:r>
              <a:rPr lang="en-US" altLang="en-US" sz="1800" dirty="0">
                <a:solidFill>
                  <a:srgbClr val="92D05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92D050"/>
                </a:solidFill>
                <a:latin typeface="2  Nazanin"/>
                <a:cs typeface="B Nazanin" panose="00000400000000000000" pitchFamily="2" charset="-78"/>
              </a:rPr>
              <a:t>مهمی</a:t>
            </a:r>
            <a:r>
              <a:rPr lang="en-US" altLang="en-US" sz="1800" dirty="0">
                <a:solidFill>
                  <a:srgbClr val="92D05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برای</a:t>
            </a:r>
            <a:r>
              <a:rPr lang="fa-IR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معلولیت در بزرگسالان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ایالت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متحده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آمریکا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می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باشد</a:t>
            </a:r>
            <a:r>
              <a:rPr lang="fa-IR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.</a:t>
            </a:r>
          </a:p>
          <a:p>
            <a:pPr marL="457200" lvl="1" indent="0" algn="r" rtl="1">
              <a:spcBef>
                <a:spcPts val="300"/>
              </a:spcBef>
              <a:buClr>
                <a:srgbClr val="D6903D"/>
              </a:buClr>
              <a:buNone/>
              <a:defRPr/>
            </a:pPr>
            <a:endParaRPr lang="fa-IR" altLang="en-US" sz="1800" dirty="0">
              <a:solidFill>
                <a:srgbClr val="000000"/>
              </a:solidFill>
              <a:latin typeface="2  Nazanin"/>
              <a:cs typeface="B Nazanin" panose="00000400000000000000" pitchFamily="2" charset="-78"/>
            </a:endParaRPr>
          </a:p>
          <a:p>
            <a:pPr marL="457200" lvl="1" indent="0" algn="r" rtl="1">
              <a:spcBef>
                <a:spcPts val="300"/>
              </a:spcBef>
              <a:buClr>
                <a:srgbClr val="D6903D"/>
              </a:buClr>
              <a:buNone/>
              <a:defRPr/>
            </a:pPr>
            <a:endParaRPr lang="fa-IR" altLang="en-US" sz="1800" dirty="0">
              <a:solidFill>
                <a:srgbClr val="000000"/>
              </a:solidFill>
              <a:latin typeface="2  Nazanin"/>
              <a:cs typeface="B Nazanin" panose="00000400000000000000" pitchFamily="2" charset="-78"/>
            </a:endParaRPr>
          </a:p>
          <a:p>
            <a:pPr algn="r" rtl="1" eaLnBrk="1" hangingPunct="1">
              <a:buFont typeface="Wingdings" panose="05000000000000000000" pitchFamily="2" charset="2"/>
              <a:buChar char="ü"/>
              <a:defRPr/>
            </a:pP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سكته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مغزي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حال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حاضر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با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latin typeface="2  Nazanin"/>
                <a:cs typeface="B Nazanin" panose="00000400000000000000" pitchFamily="2" charset="-78"/>
              </a:rPr>
              <a:t>اقدامات</a:t>
            </a:r>
            <a:r>
              <a:rPr lang="en-US" altLang="en-US" sz="1800" dirty="0">
                <a:solidFill>
                  <a:srgbClr val="FF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latin typeface="2  Nazanin"/>
                <a:cs typeface="B Nazanin" panose="00000400000000000000" pitchFamily="2" charset="-78"/>
              </a:rPr>
              <a:t>پيشگيري</a:t>
            </a:r>
            <a:r>
              <a:rPr lang="en-US" altLang="en-US" sz="1800" dirty="0">
                <a:solidFill>
                  <a:srgbClr val="FF0000"/>
                </a:solidFill>
                <a:latin typeface="2  Nazanin"/>
                <a:cs typeface="B Nazanin" panose="00000400000000000000" pitchFamily="2" charset="-78"/>
              </a:rPr>
              <a:t> و </a:t>
            </a:r>
            <a:r>
              <a:rPr lang="en-US" altLang="en-US" sz="1800" dirty="0" err="1">
                <a:solidFill>
                  <a:srgbClr val="FF0000"/>
                </a:solidFill>
                <a:latin typeface="2  Nazanin"/>
                <a:cs typeface="B Nazanin" panose="00000400000000000000" pitchFamily="2" charset="-78"/>
              </a:rPr>
              <a:t>درمان</a:t>
            </a:r>
            <a:r>
              <a:rPr lang="en-US" altLang="en-US" sz="1800" dirty="0">
                <a:solidFill>
                  <a:srgbClr val="FF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latin typeface="2  Nazanin"/>
                <a:cs typeface="B Nazanin" panose="00000400000000000000" pitchFamily="2" charset="-78"/>
              </a:rPr>
              <a:t>به</a:t>
            </a:r>
            <a:r>
              <a:rPr lang="en-US" altLang="en-US" sz="1800" dirty="0">
                <a:solidFill>
                  <a:srgbClr val="FF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latin typeface="2  Nazanin"/>
                <a:cs typeface="B Nazanin" panose="00000400000000000000" pitchFamily="2" charset="-78"/>
              </a:rPr>
              <a:t>موقع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دنيا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حال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تبديل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به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چهارمين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علت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مرگ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و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مير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مي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باشد</a:t>
            </a:r>
            <a:r>
              <a:rPr lang="fa-IR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endParaRPr lang="fa-IR" altLang="en-US" sz="1800" dirty="0">
              <a:solidFill>
                <a:srgbClr val="000000"/>
              </a:solidFill>
              <a:latin typeface="2  Nazanin"/>
              <a:cs typeface="B Nazanin" panose="00000400000000000000" pitchFamily="2" charset="-78"/>
            </a:endParaRPr>
          </a:p>
          <a:p>
            <a:pPr algn="r" rtl="1" eaLnBrk="1" hangingPunct="1">
              <a:buFont typeface="Wingdings" panose="05000000000000000000" pitchFamily="2" charset="2"/>
              <a:buChar char="ü"/>
              <a:defRPr/>
            </a:pP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سكته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مغزي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ر</a:t>
            </a:r>
            <a:r>
              <a:rPr lang="fa-IR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أ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س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علل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ناتواني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جسماني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بزرگسالان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مي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باشد</a:t>
            </a:r>
            <a:r>
              <a:rPr lang="fa-IR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.</a:t>
            </a:r>
            <a:endParaRPr lang="en-US" altLang="en-US" sz="1800" dirty="0">
              <a:solidFill>
                <a:srgbClr val="000000"/>
              </a:solidFill>
              <a:latin typeface="2  Nazanin"/>
              <a:cs typeface="B Nazanin" panose="00000400000000000000" pitchFamily="2" charset="-78"/>
            </a:endParaRPr>
          </a:p>
          <a:p>
            <a:pPr algn="r" rtl="1" eaLnBrk="1" hangingPunct="1">
              <a:buFont typeface="Wingdings" panose="05000000000000000000" pitchFamily="2" charset="2"/>
              <a:buChar char="ü"/>
              <a:defRPr/>
            </a:pP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شيوع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سكته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مغزي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سنين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جواني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با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شيوع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ام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اس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برابري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مي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كند</a:t>
            </a:r>
            <a:r>
              <a:rPr lang="en-US" altLang="en-US" sz="1800" dirty="0">
                <a:solidFill>
                  <a:srgbClr val="000000"/>
                </a:solidFill>
                <a:latin typeface="2  Nazanin"/>
                <a:cs typeface="B Nazanin" panose="00000400000000000000" pitchFamily="2" charset="-78"/>
              </a:rPr>
              <a:t>.</a:t>
            </a:r>
          </a:p>
          <a:p>
            <a:pPr lvl="1" algn="r" rtl="1">
              <a:spcBef>
                <a:spcPts val="300"/>
              </a:spcBef>
              <a:buClr>
                <a:srgbClr val="D6903D"/>
              </a:buClr>
              <a:buFont typeface="Wingdings" panose="05000000000000000000" pitchFamily="2" charset="2"/>
              <a:buChar char="ü"/>
              <a:defRPr/>
            </a:pPr>
            <a:endParaRPr lang="en-US" altLang="en-US" sz="1800" dirty="0">
              <a:solidFill>
                <a:srgbClr val="000000"/>
              </a:solidFill>
              <a:latin typeface="2  Nazanin"/>
              <a:cs typeface="B Nazanin" panose="00000400000000000000" pitchFamily="2" charset="-78"/>
            </a:endParaRPr>
          </a:p>
          <a:p>
            <a:pPr marL="457200" lvl="1" indent="0" algn="r" rtl="1">
              <a:spcBef>
                <a:spcPts val="300"/>
              </a:spcBef>
              <a:buClr>
                <a:srgbClr val="D6903D"/>
              </a:buClr>
              <a:buNone/>
              <a:defRPr/>
            </a:pPr>
            <a:endParaRPr lang="en-US" altLang="en-US" sz="1800" dirty="0">
              <a:solidFill>
                <a:srgbClr val="000000"/>
              </a:solidFill>
              <a:latin typeface="2  Nazanin"/>
              <a:cs typeface="B Nazanin" panose="00000400000000000000" pitchFamily="2" charset="-78"/>
            </a:endParaRPr>
          </a:p>
        </p:txBody>
      </p:sp>
      <p:sp>
        <p:nvSpPr>
          <p:cNvPr id="27651" name="Shape 135">
            <a:extLst>
              <a:ext uri="{FF2B5EF4-FFF2-40B4-BE49-F238E27FC236}">
                <a16:creationId xmlns="" xmlns:a16="http://schemas.microsoft.com/office/drawing/2014/main" id="{5A485942-2127-B24E-81E1-E2CD1FB39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164" y="312738"/>
            <a:ext cx="330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ahoma Negreta"/>
                <a:ea typeface="Tahoma Negreta"/>
                <a:cs typeface="B Titr" pitchFamily="2" charset="-78"/>
                <a:sym typeface="Tahoma Negreta"/>
              </a:rPr>
              <a:t>اپيدميولوژي</a:t>
            </a:r>
            <a:endParaRPr lang="en-US" altLang="en-US" sz="2400" dirty="0">
              <a:latin typeface="Tahoma Negreta"/>
              <a:ea typeface="Tahoma Negreta"/>
              <a:cs typeface="B Titr" pitchFamily="2" charset="-78"/>
              <a:sym typeface="Tahoma Negreta"/>
            </a:endParaRPr>
          </a:p>
        </p:txBody>
      </p:sp>
      <p:pic>
        <p:nvPicPr>
          <p:cNvPr id="27652" name="images (10).jpg" descr="C:\Users\arvan.EMS115\Desktop\picture\images (10).jpg">
            <a:extLst>
              <a:ext uri="{FF2B5EF4-FFF2-40B4-BE49-F238E27FC236}">
                <a16:creationId xmlns="" xmlns:a16="http://schemas.microsoft.com/office/drawing/2014/main" id="{7330048E-1390-2840-A113-4C35889D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39" y="4329114"/>
            <a:ext cx="2408237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0D27292-27F3-6E4D-922C-61285156B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147" y="87637"/>
            <a:ext cx="1905000" cy="1905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450761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hape 458">
            <a:extLst>
              <a:ext uri="{FF2B5EF4-FFF2-40B4-BE49-F238E27FC236}">
                <a16:creationId xmlns="" xmlns:a16="http://schemas.microsoft.com/office/drawing/2014/main" id="{8E400B25-0000-BF42-9CE1-F75B1B88D2D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8213" y="188913"/>
            <a:ext cx="7772400" cy="1008062"/>
          </a:xfrm>
        </p:spPr>
        <p:txBody>
          <a:bodyPr vert="horz" lIns="0" tIns="0" rIns="0" bIns="0" rtlCol="0" anchor="ctr">
            <a:normAutofit/>
          </a:bodyPr>
          <a:lstStyle/>
          <a:p>
            <a:pPr algn="ctr" defTabSz="739775" rtl="1"/>
            <a:r>
              <a:rPr lang="en-US" altLang="en-US" sz="24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/>
            </a:r>
            <a:br>
              <a:rPr lang="en-US" altLang="en-US" sz="24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</a:br>
            <a:r>
              <a:rPr lang="en-US" altLang="en-US" sz="24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توصیه</a:t>
            </a:r>
            <a:r>
              <a:rPr lang="en-US" altLang="en-US" sz="24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های</a:t>
            </a:r>
            <a:r>
              <a:rPr lang="en-US" altLang="en-US" sz="24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پیش</a:t>
            </a:r>
            <a:r>
              <a:rPr lang="en-US" altLang="en-US" sz="24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از</a:t>
            </a:r>
            <a:r>
              <a:rPr lang="en-US" altLang="en-US" sz="24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 err="1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رسیدن</a:t>
            </a:r>
            <a:r>
              <a:rPr lang="en-US" altLang="en-US" sz="2400" dirty="0">
                <a:ea typeface="Arial" panose="020B0604020202020204" pitchFamily="34" charset="0"/>
                <a:cs typeface="B Titr" pitchFamily="2" charset="-78"/>
                <a:sym typeface="Arial" panose="020B0604020202020204" pitchFamily="34" charset="0"/>
              </a:rPr>
              <a:t> </a:t>
            </a:r>
            <a: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Titr" pitchFamily="2" charset="-78"/>
                <a:sym typeface="Times New Roman" panose="02020603050405020304" pitchFamily="18" charset="0"/>
              </a:rPr>
              <a:t>EMS</a:t>
            </a:r>
            <a:br>
              <a:rPr lang="en-US" alt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Titr" pitchFamily="2" charset="-78"/>
                <a:sym typeface="Times New Roman" panose="02020603050405020304" pitchFamily="18" charset="0"/>
              </a:rPr>
            </a:b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B Titr" pitchFamily="2" charset="-78"/>
              <a:sym typeface="Times New Roman" panose="02020603050405020304" pitchFamily="18" charset="0"/>
            </a:endParaRPr>
          </a:p>
        </p:txBody>
      </p:sp>
      <p:sp>
        <p:nvSpPr>
          <p:cNvPr id="80898" name="Shape 459">
            <a:extLst>
              <a:ext uri="{FF2B5EF4-FFF2-40B4-BE49-F238E27FC236}">
                <a16:creationId xmlns="" xmlns:a16="http://schemas.microsoft.com/office/drawing/2014/main" id="{D46B9F3B-3398-5040-B970-71979A75C3A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351089" y="1341438"/>
            <a:ext cx="7921625" cy="4246562"/>
          </a:xfrm>
        </p:spPr>
        <p:txBody>
          <a:bodyPr vert="horz" lIns="0" tIns="0" rIns="0" bIns="0" rtlCol="0">
            <a:normAutofit/>
          </a:bodyPr>
          <a:lstStyle/>
          <a:p>
            <a:pPr marL="0" indent="0" algn="r" rtl="1">
              <a:lnSpc>
                <a:spcPct val="150000"/>
              </a:lnSpc>
              <a:spcBef>
                <a:spcPts val="1200"/>
              </a:spcBef>
              <a:buClr>
                <a:srgbClr val="FFFFCC"/>
              </a:buClr>
              <a:buNone/>
            </a:pPr>
            <a:r>
              <a:rPr lang="fa-IR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1-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بیمار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را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آرام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کنید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و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آرام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نگه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دارید</a:t>
            </a:r>
            <a:r>
              <a:rPr lang="en-US" altLang="en-US" sz="1800" dirty="0">
                <a:solidFill>
                  <a:srgbClr val="000000"/>
                </a:solidFill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2-</a:t>
            </a:r>
            <a:r>
              <a:rPr lang="en-US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اجازه</a:t>
            </a:r>
            <a:r>
              <a:rPr lang="en-US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حرکت</a:t>
            </a:r>
            <a:r>
              <a:rPr lang="en-US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کردن</a:t>
            </a:r>
            <a:r>
              <a:rPr lang="en-US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به</a:t>
            </a:r>
            <a:r>
              <a:rPr lang="en-US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بیمار</a:t>
            </a:r>
            <a:r>
              <a:rPr lang="en-US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را</a:t>
            </a:r>
            <a:r>
              <a:rPr lang="en-US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 </a:t>
            </a:r>
            <a:r>
              <a:rPr lang="en-US" altLang="en-US" sz="1800" dirty="0" err="1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ندهید</a:t>
            </a:r>
            <a:r>
              <a:rPr lang="en-US" altLang="en-US" sz="1800" dirty="0">
                <a:ea typeface="Arial" panose="020B0604020202020204" pitchFamily="34" charset="0"/>
                <a:cs typeface="B Mitra" panose="00000400000000000000" pitchFamily="2" charset="-78"/>
                <a:sym typeface="Arial" panose="020B0604020202020204" pitchFamily="34" charset="0"/>
              </a:rPr>
              <a:t>.</a:t>
            </a:r>
            <a:r>
              <a:rPr lang="fa-IR" altLang="en-US" sz="1800" dirty="0"/>
              <a:t>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altLang="en-US" sz="1800" dirty="0">
                <a:cs typeface="B Mitra" panose="00000400000000000000" pitchFamily="2" charset="-78"/>
              </a:rPr>
              <a:t>3- اگر بیمار هوشیار نیست وی را به پهلو </a:t>
            </a:r>
            <a:r>
              <a:rPr lang="fa-IR" altLang="en-US" sz="1800" dirty="0" err="1">
                <a:cs typeface="B Mitra" panose="00000400000000000000" pitchFamily="2" charset="-78"/>
              </a:rPr>
              <a:t>بخوابانید</a:t>
            </a:r>
            <a:r>
              <a:rPr lang="fa-IR" altLang="en-US" sz="1800" dirty="0">
                <a:cs typeface="B Mitra" panose="00000400000000000000" pitchFamily="2" charset="-78"/>
              </a:rPr>
              <a:t>.</a:t>
            </a:r>
          </a:p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cs typeface="B Mitra" panose="00000400000000000000" pitchFamily="2" charset="-78"/>
              </a:rPr>
              <a:t>4- اجازه خوردن یا آشامیدن به بیمار ندهید.</a:t>
            </a:r>
          </a:p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 5- در صورت امکان، داروهای مصرفی بیمار را شناسایی کنید.</a:t>
            </a:r>
          </a:p>
          <a:p>
            <a:pPr marL="0" indent="0" algn="r" rtl="1">
              <a:spcBef>
                <a:spcPts val="1400"/>
              </a:spcBef>
              <a:buClr>
                <a:srgbClr val="FFFFCC"/>
              </a:buClr>
              <a:buSzPct val="75000"/>
              <a:buNone/>
            </a:pPr>
            <a:r>
              <a:rPr lang="fa-IR" altLang="en-US" sz="1800" dirty="0">
                <a:solidFill>
                  <a:srgbClr val="000000"/>
                </a:solidFill>
                <a:cs typeface="B Mitra" panose="00000400000000000000" pitchFamily="2" charset="-78"/>
                <a:sym typeface="Arial" panose="020B0604020202020204" pitchFamily="34" charset="0"/>
              </a:rPr>
              <a:t>6- در صورت بروز مشکل جدید، مجددا" (با من) تماس بگیرید.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fa-IR" altLang="en-US" sz="1800" dirty="0">
              <a:cs typeface="B Mitra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spcBef>
                <a:spcPts val="1200"/>
              </a:spcBef>
              <a:buClr>
                <a:srgbClr val="FFFFCC"/>
              </a:buClr>
              <a:buNone/>
            </a:pPr>
            <a:endParaRPr lang="en-US" altLang="en-US" sz="1800" dirty="0">
              <a:solidFill>
                <a:srgbClr val="000000"/>
              </a:solidFill>
              <a:cs typeface="B Mitra" panose="00000400000000000000" pitchFamily="2" charset="-78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9437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extBox 1">
            <a:extLst>
              <a:ext uri="{FF2B5EF4-FFF2-40B4-BE49-F238E27FC236}">
                <a16:creationId xmlns="" xmlns:a16="http://schemas.microsoft.com/office/drawing/2014/main" id="{E582984A-2C57-444C-A231-FB5346ED3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9" y="404814"/>
            <a:ext cx="6626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a-IR" altLang="en-US" sz="1800">
                <a:ea typeface="Arial" panose="020B0604020202020204" pitchFamily="34" charset="0"/>
                <a:cs typeface="B Titr" pitchFamily="2" charset="-78"/>
              </a:rPr>
              <a:t>دستورالعمل اعلام کد سکته مغزی اورژانس پیش بیمارستانی( سما)</a:t>
            </a:r>
            <a:endParaRPr lang="en-US" altLang="en-US" sz="1800">
              <a:ea typeface="Arial" panose="020B0604020202020204" pitchFamily="34" charset="0"/>
              <a:cs typeface="B Titr" pitchFamily="2" charset="-78"/>
            </a:endParaRPr>
          </a:p>
        </p:txBody>
      </p:sp>
      <p:sp>
        <p:nvSpPr>
          <p:cNvPr id="84994" name="Rectangle 3">
            <a:extLst>
              <a:ext uri="{FF2B5EF4-FFF2-40B4-BE49-F238E27FC236}">
                <a16:creationId xmlns="" xmlns:a16="http://schemas.microsoft.com/office/drawing/2014/main" id="{AFB94B3A-92A5-144D-9E44-F2022A0AB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984250"/>
            <a:ext cx="8353425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Titr" pitchFamily="2" charset="-78"/>
              </a:rPr>
              <a:t>مفاد دستورالعمل:</a:t>
            </a:r>
            <a:endParaRPr lang="en-US" altLang="en-US" sz="1600" dirty="0">
              <a:latin typeface="Calibri" panose="020F0502020204030204" pitchFamily="34" charset="0"/>
              <a:ea typeface="Calibri" panose="020F0502020204030204" pitchFamily="34" charset="0"/>
              <a:cs typeface="B Titr" pitchFamily="2" charset="-78"/>
            </a:endParaRPr>
          </a:p>
          <a:p>
            <a:pPr algn="r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itchFamily="2" charset="2"/>
              <a:buChar char="§"/>
            </a:pP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گذراندن دوره آموزشی استاندارد جهت تمامی تکنسین های ارشد آمبولانس اعم از زمینی، هوایی، دریایی و </a:t>
            </a:r>
            <a:r>
              <a:rPr lang="fa-IR" alt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موتوری</a:t>
            </a: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 </a:t>
            </a:r>
            <a:r>
              <a:rPr lang="fa-IR" alt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الزامی</a:t>
            </a: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 می باشد.</a:t>
            </a:r>
            <a:endParaRPr lang="fa-IR" altLang="en-US" sz="1600" dirty="0">
              <a:latin typeface="Calibri" panose="020F0502020204030204" pitchFamily="34" charset="0"/>
              <a:cs typeface="B Nazanin" panose="00000400000000000000" pitchFamily="2" charset="-78"/>
            </a:endParaRPr>
          </a:p>
          <a:p>
            <a:pPr algn="r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itchFamily="2" charset="2"/>
              <a:buChar char="§"/>
            </a:pPr>
            <a:r>
              <a:rPr lang="fa-IR" altLang="en-US" sz="1800" dirty="0">
                <a:latin typeface="Calibri" panose="020F0502020204030204" pitchFamily="34" charset="0"/>
                <a:cs typeface="B Yagut" pitchFamily="2" charset="-78"/>
              </a:rPr>
              <a:t>تکنسین های فوریتهای پزشکی بر اساس معیار</a:t>
            </a:r>
            <a:r>
              <a:rPr lang="en-US" altLang="en-US" sz="1800" dirty="0">
                <a:latin typeface="Calibri" panose="020F0502020204030204" pitchFamily="34" charset="0"/>
                <a:cs typeface="B Yagut" pitchFamily="2" charset="-78"/>
              </a:rPr>
              <a:t>CINCINATII</a:t>
            </a:r>
            <a:r>
              <a:rPr lang="en-US" altLang="en-US" sz="1800" dirty="0">
                <a:latin typeface="B Yagut" pitchFamily="2" charset="-78"/>
                <a:cs typeface="B Nazanin" panose="00000400000000000000" pitchFamily="2" charset="-78"/>
              </a:rPr>
              <a:t> </a:t>
            </a:r>
            <a:r>
              <a:rPr lang="fa-IR" altLang="en-US" sz="1800" dirty="0">
                <a:latin typeface="B Yagut" pitchFamily="2" charset="-78"/>
                <a:cs typeface="B Nazanin" panose="00000400000000000000" pitchFamily="2" charset="-78"/>
              </a:rPr>
              <a:t> نیاز به کد سما را تشخیص داده و با اعلام به مرکز هدایت آمبولانس( </a:t>
            </a:r>
            <a:r>
              <a:rPr lang="fa-IR" altLang="en-US" sz="1800" dirty="0" err="1">
                <a:latin typeface="B Yagut" pitchFamily="2" charset="-78"/>
                <a:cs typeface="B Nazanin" panose="00000400000000000000" pitchFamily="2" charset="-78"/>
              </a:rPr>
              <a:t>دیسپچ</a:t>
            </a:r>
            <a:r>
              <a:rPr lang="fa-IR" altLang="en-US" sz="1800" dirty="0">
                <a:latin typeface="B Yagut" pitchFamily="2" charset="-78"/>
                <a:cs typeface="B Nazanin" panose="00000400000000000000" pitchFamily="2" charset="-78"/>
              </a:rPr>
              <a:t>) کد پیش بیمارستانی را فعال می نماید.</a:t>
            </a:r>
            <a:endParaRPr lang="fa-IR" altLang="en-US" sz="1600" dirty="0">
              <a:latin typeface="Calibri" panose="020F0502020204030204" pitchFamily="34" charset="0"/>
              <a:cs typeface="B Nazanin" panose="00000400000000000000" pitchFamily="2" charset="-78"/>
            </a:endParaRPr>
          </a:p>
          <a:p>
            <a:pPr algn="r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itchFamily="2" charset="2"/>
              <a:buChar char="§"/>
            </a:pPr>
            <a:r>
              <a:rPr lang="fa-IR" altLang="en-US" sz="1800" dirty="0">
                <a:latin typeface="Calibri" panose="020F0502020204030204" pitchFamily="34" charset="0"/>
                <a:cs typeface="B Yagut" pitchFamily="2" charset="-78"/>
              </a:rPr>
              <a:t>با هماهنگی مرکز هدایت آمبولانس (</a:t>
            </a:r>
            <a:r>
              <a:rPr lang="fa-IR" altLang="en-US" sz="1800" dirty="0" err="1">
                <a:latin typeface="Calibri" panose="020F0502020204030204" pitchFamily="34" charset="0"/>
                <a:cs typeface="B Yagut" pitchFamily="2" charset="-78"/>
              </a:rPr>
              <a:t>دیسپچ</a:t>
            </a:r>
            <a:r>
              <a:rPr lang="fa-IR" altLang="en-US" sz="1800" dirty="0">
                <a:latin typeface="Calibri" panose="020F0502020204030204" pitchFamily="34" charset="0"/>
                <a:cs typeface="B Yagut" pitchFamily="2" charset="-78"/>
              </a:rPr>
              <a:t>) و مشاوره با پزشک مشاور( 50-10)، آمبولانس به یکی از مراکز درمانی اعلام شده توسط کمیته سکته مغزی اعزام گردد.</a:t>
            </a:r>
            <a:endParaRPr lang="fa-IR" altLang="en-US" sz="1600" dirty="0">
              <a:latin typeface="Calibri" panose="020F0502020204030204" pitchFamily="34" charset="0"/>
              <a:cs typeface="B Nazanin" panose="00000400000000000000" pitchFamily="2" charset="-78"/>
            </a:endParaRPr>
          </a:p>
          <a:p>
            <a:pPr algn="r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itchFamily="2" charset="2"/>
              <a:buChar char="§"/>
            </a:pPr>
            <a:r>
              <a:rPr lang="fa-IR" altLang="en-US" sz="1800" dirty="0">
                <a:latin typeface="Calibri" panose="020F0502020204030204" pitchFamily="34" charset="0"/>
                <a:cs typeface="B Yagut" pitchFamily="2" charset="-78"/>
              </a:rPr>
              <a:t>ستاد هدایت آمبولانس(</a:t>
            </a:r>
            <a:r>
              <a:rPr lang="fa-IR" altLang="en-US" sz="1800" dirty="0" err="1">
                <a:latin typeface="Calibri" panose="020F0502020204030204" pitchFamily="34" charset="0"/>
                <a:cs typeface="B Yagut" pitchFamily="2" charset="-78"/>
              </a:rPr>
              <a:t>دیسپچ</a:t>
            </a:r>
            <a:r>
              <a:rPr lang="fa-IR" altLang="en-US" sz="1800" dirty="0">
                <a:latin typeface="Calibri" panose="020F0502020204030204" pitchFamily="34" charset="0"/>
                <a:cs typeface="B Yagut" pitchFamily="2" charset="-78"/>
              </a:rPr>
              <a:t>) کد سما را به اورژانس بیمارستان مربوطه اعلام نماید.( زمان تقریبی رسیدن آمبولانس به اورژانس بیمارستان) 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41340839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>
            <a:extLst>
              <a:ext uri="{FF2B5EF4-FFF2-40B4-BE49-F238E27FC236}">
                <a16:creationId xmlns="" xmlns:a16="http://schemas.microsoft.com/office/drawing/2014/main" id="{9341FEA9-B510-9343-AA0D-59B3C6AA7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1501776"/>
            <a:ext cx="813752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Low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itchFamily="2" charset="2"/>
              <a:buChar char="§"/>
            </a:pP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تکنسین ارشد فوریتهای آمبولانس در کابین عقب بیمار بر اساس پروتکل </a:t>
            </a:r>
            <a:r>
              <a:rPr lang="fa-IR" alt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آفلاین</a:t>
            </a: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 اقدام به درمان بیمار نماید و در صورت هر گونه نیاز به مشاوره بیشتر می بایست از طریق واحد پزشک مشاوره </a:t>
            </a:r>
            <a:r>
              <a:rPr lang="fa-IR" alt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دیسپچ</a:t>
            </a: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 اقدام لازم صورت پذیرد.</a:t>
            </a:r>
            <a:endParaRPr lang="en-US" altLang="en-US" sz="1800" dirty="0">
              <a:latin typeface="Calibri" panose="020F0502020204030204" pitchFamily="34" charset="0"/>
              <a:ea typeface="Calibri" panose="020F0502020204030204" pitchFamily="34" charset="0"/>
              <a:cs typeface="B Yagut" pitchFamily="2" charset="-78"/>
            </a:endParaRPr>
          </a:p>
          <a:p>
            <a:pPr algn="justLow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itchFamily="2" charset="2"/>
              <a:buChar char="§"/>
            </a:pP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در صورت </a:t>
            </a:r>
            <a:r>
              <a:rPr lang="fa-IR" alt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بدحال</a:t>
            </a: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 شدن بیمار، ادامه مسیر طبق دستورالعمل های اعلام شده و با نظر پزشک مشاور ( 50-10)صورت پذیرد.</a:t>
            </a:r>
            <a:endParaRPr lang="en-US" altLang="en-US" sz="1800" dirty="0">
              <a:latin typeface="Calibri" panose="020F0502020204030204" pitchFamily="34" charset="0"/>
              <a:ea typeface="Calibri" panose="020F0502020204030204" pitchFamily="34" charset="0"/>
              <a:cs typeface="B Yagut" pitchFamily="2" charset="-78"/>
            </a:endParaRPr>
          </a:p>
          <a:p>
            <a:pPr algn="justLow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itchFamily="2" charset="2"/>
              <a:buChar char="§"/>
            </a:pP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متخصص مقیم یا پزشک اورژانس می بایست زمان رسیدن آمبولانس در محل </a:t>
            </a:r>
            <a:r>
              <a:rPr lang="fa-IR" alt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تریاژ</a:t>
            </a: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 بیمارستان، بیمار را پذیرش نموده و کد سکته مغزی بیمارستان را فعال نمایند.</a:t>
            </a:r>
          </a:p>
          <a:p>
            <a:pPr algn="justLow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itchFamily="2" charset="2"/>
              <a:buChar char="§"/>
            </a:pP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در صورت نیاز اورژانس هوایی اعزام گردد.</a:t>
            </a:r>
            <a:endParaRPr lang="en-US" altLang="en-US" sz="1800" dirty="0">
              <a:latin typeface="Calibri" panose="020F0502020204030204" pitchFamily="34" charset="0"/>
              <a:ea typeface="Calibri" panose="020F0502020204030204" pitchFamily="34" charset="0"/>
              <a:cs typeface="B Yagut" pitchFamily="2" charset="-78"/>
            </a:endParaRPr>
          </a:p>
        </p:txBody>
      </p:sp>
      <p:sp>
        <p:nvSpPr>
          <p:cNvPr id="86018" name="Rectangle 2">
            <a:extLst>
              <a:ext uri="{FF2B5EF4-FFF2-40B4-BE49-F238E27FC236}">
                <a16:creationId xmlns="" xmlns:a16="http://schemas.microsoft.com/office/drawing/2014/main" id="{2027AD6D-16A4-2B47-95A8-674B2B4DA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013" y="476250"/>
            <a:ext cx="6083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fa-IR" altLang="en-US" sz="1800">
                <a:ea typeface="Arial" panose="020B0604020202020204" pitchFamily="34" charset="0"/>
                <a:cs typeface="B Titr" pitchFamily="2" charset="-78"/>
              </a:rPr>
              <a:t>دستورالعمل اعلام کد سکته مغزی اورژانس پیش بیمارستانی( سما)- ادامه</a:t>
            </a:r>
            <a:endParaRPr lang="en-US" altLang="en-US" sz="1800">
              <a:ea typeface="Arial" panose="020B0604020202020204" pitchFamily="34" charset="0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5409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95329DB-84BB-D840-B47C-7FEDB2CEE255}"/>
              </a:ext>
            </a:extLst>
          </p:cNvPr>
          <p:cNvSpPr/>
          <p:nvPr/>
        </p:nvSpPr>
        <p:spPr>
          <a:xfrm>
            <a:off x="1524000" y="1700214"/>
            <a:ext cx="8604250" cy="22621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algn="just" rtl="1">
              <a:lnSpc>
                <a:spcPct val="107000"/>
              </a:lnSpc>
              <a:spcAft>
                <a:spcPts val="800"/>
              </a:spcAft>
              <a:defRPr/>
            </a:pP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تبصره1: بیماران دچار سکته مغزی فاقد شرایط کد سما طبق دستورالعمل روتین درمان و اعزام گردند.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B Yagut" panose="00000400000000000000" pitchFamily="2" charset="-78"/>
            </a:endParaRPr>
          </a:p>
          <a:p>
            <a:pPr marL="228600" algn="just" rtl="1">
              <a:lnSpc>
                <a:spcPct val="107000"/>
              </a:lnSpc>
              <a:spcAft>
                <a:spcPts val="800"/>
              </a:spcAft>
              <a:defRPr/>
            </a:pP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تبصره2: بیمارستان تشخیص اولیه و نیاز به انجام سی تی اسکن باید با نظر متخصص مقیم صورت پذیرد.</a:t>
            </a:r>
          </a:p>
          <a:p>
            <a:pPr algn="just" rtl="1">
              <a:defRPr/>
            </a:pP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درصورتیکه بیمارستان فاقد متخصص مقیم اورژانس می باشد با هماهنگی تلفنی با متخصص نورولوژی انجام پذیرد.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B Yagut" panose="00000400000000000000" pitchFamily="2" charset="-78"/>
            </a:endParaRPr>
          </a:p>
          <a:p>
            <a:pPr algn="just" rtl="1">
              <a:defRPr/>
            </a:pP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تبصره3:سوپروایزر بیمارستان باید واحد سی تی اسکن بیمارستان را جهت انجام به موقع سی تی اسکن بیمار کد سما آماده نگه دارد.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B Yagut" panose="00000400000000000000" pitchFamily="2" charset="-78"/>
            </a:endParaRPr>
          </a:p>
          <a:p>
            <a:pPr marL="228600" algn="justLow" rtl="1">
              <a:lnSpc>
                <a:spcPct val="107000"/>
              </a:lnSpc>
              <a:spcAft>
                <a:spcPts val="800"/>
              </a:spcAft>
              <a:defRPr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7042" name="Rectangle 2">
            <a:extLst>
              <a:ext uri="{FF2B5EF4-FFF2-40B4-BE49-F238E27FC236}">
                <a16:creationId xmlns="" xmlns:a16="http://schemas.microsoft.com/office/drawing/2014/main" id="{C2B844D0-B91A-0147-A370-F08C7223B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692150"/>
            <a:ext cx="6840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fa-IR" altLang="en-US" sz="1800">
                <a:ea typeface="Arial" panose="020B0604020202020204" pitchFamily="34" charset="0"/>
                <a:cs typeface="B Titr" pitchFamily="2" charset="-78"/>
              </a:rPr>
              <a:t>دستورالعمل اعلام کد سکته مغزی اورژانس پیش بیمارستانی( سما)- ادامه</a:t>
            </a:r>
            <a:endParaRPr lang="en-US" altLang="en-US" sz="1800">
              <a:ea typeface="Arial" panose="020B0604020202020204" pitchFamily="34" charset="0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06923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86F30C8-8F4E-2943-AE66-E86EEAF0F12B}"/>
              </a:ext>
            </a:extLst>
          </p:cNvPr>
          <p:cNvSpPr/>
          <p:nvPr/>
        </p:nvSpPr>
        <p:spPr>
          <a:xfrm>
            <a:off x="2063750" y="2205038"/>
            <a:ext cx="8135938" cy="30781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Low" rtl="1">
              <a:lnSpc>
                <a:spcPct val="107000"/>
              </a:lnSpc>
              <a:spcAft>
                <a:spcPts val="800"/>
              </a:spcAft>
              <a:defRPr/>
            </a:pPr>
            <a:r>
              <a:rPr lang="fa-IR" b="1" dirty="0"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اندیکاسیون فعال نمودن کد سما: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justLow" rtl="1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وجود اختلال قابل اندازه گیری </a:t>
            </a:r>
            <a:r>
              <a:rPr lang="fa-IR" dirty="0" err="1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نورولوژیک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 طبق پروتکل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FAST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justLow" rtl="1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فاصله زمانی آخرین رویت سالم بیمار تا رسیدن به </a:t>
            </a:r>
            <a:r>
              <a:rPr lang="fa-IR" dirty="0" err="1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تریاژ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 بیمارستان کمتر از 3 ساعت باشد.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Low" rtl="1">
              <a:lnSpc>
                <a:spcPct val="107000"/>
              </a:lnSpc>
              <a:spcAft>
                <a:spcPts val="800"/>
              </a:spcAft>
              <a:defRPr/>
            </a:pP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تبصره: حتی 1 دقیقه هم در نتیجه درمان بیمار بسیار موثر خواهد بود. اولویت زود رسیدن می باشد.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justLow" rtl="1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سن بیش از18 سال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justLow" rtl="1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تماس های مربوطه طبق پروتکل محلی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justLow" rtl="1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در صورتیکه اقدام با آمبولانس هوایی موجب تسریع در رسیدن بیمار به اورژانس بیمارستان واجد کد سما می گردد می بایست کد هوایی فعال گردد.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0114" name="Rectangle 2">
            <a:extLst>
              <a:ext uri="{FF2B5EF4-FFF2-40B4-BE49-F238E27FC236}">
                <a16:creationId xmlns="" xmlns:a16="http://schemas.microsoft.com/office/drawing/2014/main" id="{B0A45FDA-A76E-F54E-97A2-2B178541A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836614"/>
            <a:ext cx="6553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fa-IR" altLang="en-US" sz="1800">
                <a:ea typeface="Arial" panose="020B0604020202020204" pitchFamily="34" charset="0"/>
                <a:cs typeface="B Titr" pitchFamily="2" charset="-78"/>
              </a:rPr>
              <a:t>دستورالعمل اعلام کد سکته مغزی اورژانس پیش بیمارستانی( سما)- ادامه</a:t>
            </a:r>
            <a:endParaRPr lang="en-US" altLang="en-US" sz="1800">
              <a:ea typeface="Arial" panose="020B0604020202020204" pitchFamily="34" charset="0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8073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>
            <a:extLst>
              <a:ext uri="{FF2B5EF4-FFF2-40B4-BE49-F238E27FC236}">
                <a16:creationId xmlns="" xmlns:a16="http://schemas.microsoft.com/office/drawing/2014/main" id="{5C2532DA-D928-5C46-A51F-7E839DC3DA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altLang="en-US" sz="2400" dirty="0">
                <a:ea typeface="Arial" panose="020B0604020202020204" pitchFamily="34" charset="0"/>
                <a:cs typeface="B Titr" pitchFamily="2" charset="-78"/>
              </a:rPr>
              <a:t>شاخص های بیمارستان مناسب</a:t>
            </a:r>
          </a:p>
        </p:txBody>
      </p:sp>
      <p:sp>
        <p:nvSpPr>
          <p:cNvPr id="91138" name="Content Placeholder 2">
            <a:extLst>
              <a:ext uri="{FF2B5EF4-FFF2-40B4-BE49-F238E27FC236}">
                <a16:creationId xmlns="" xmlns:a16="http://schemas.microsoft.com/office/drawing/2014/main" id="{411CFB3C-69B4-FE4E-8E9F-80DA0760E9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spcBef>
                <a:spcPts val="700"/>
              </a:spcBef>
              <a:buSzPct val="75000"/>
              <a:buNone/>
            </a:pPr>
            <a:r>
              <a:rPr lang="fa-IR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1- دسترسی به سی تی اسکن</a:t>
            </a:r>
          </a:p>
          <a:p>
            <a:pPr marL="0" indent="0" algn="r" rtl="1">
              <a:lnSpc>
                <a:spcPct val="150000"/>
              </a:lnSpc>
              <a:spcBef>
                <a:spcPts val="700"/>
              </a:spcBef>
              <a:buSzPct val="75000"/>
              <a:buNone/>
            </a:pPr>
            <a:r>
              <a:rPr lang="fa-IR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2- امکان دسترسی فوری به متخصص </a:t>
            </a:r>
            <a:r>
              <a:rPr lang="fa-IR" altLang="en-US" sz="2000" b="1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نورلوژیست</a:t>
            </a:r>
            <a:endParaRPr lang="fa-IR" altLang="en-US" sz="2000" b="1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spcBef>
                <a:spcPts val="700"/>
              </a:spcBef>
              <a:buSzPct val="75000"/>
              <a:buNone/>
            </a:pPr>
            <a:r>
              <a:rPr lang="fa-IR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3- داشتن امکانات بخش ویژه</a:t>
            </a:r>
          </a:p>
          <a:p>
            <a:pPr marL="0" indent="0" algn="r" rtl="1">
              <a:lnSpc>
                <a:spcPct val="150000"/>
              </a:lnSpc>
              <a:spcBef>
                <a:spcPts val="700"/>
              </a:spcBef>
              <a:buSzPct val="75000"/>
              <a:buNone/>
            </a:pPr>
            <a:r>
              <a:rPr lang="fa-IR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4-دسترسی به داروهای </a:t>
            </a:r>
            <a:r>
              <a:rPr lang="fa-IR" altLang="en-US" sz="2000" b="1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ترمبولیتیک</a:t>
            </a:r>
            <a:endParaRPr lang="fa-IR" altLang="en-US" sz="2000" b="1" dirty="0">
              <a:solidFill>
                <a:srgbClr val="000000"/>
              </a:solidFill>
              <a:ea typeface="Arial" panose="020B0604020202020204" pitchFamily="34" charset="0"/>
              <a:cs typeface="B Nazanin" panose="00000400000000000000" pitchFamily="2" charset="-78"/>
            </a:endParaRPr>
          </a:p>
          <a:p>
            <a:pPr marL="0" indent="0" algn="just" rtl="1">
              <a:lnSpc>
                <a:spcPct val="250000"/>
              </a:lnSpc>
              <a:buNone/>
            </a:pPr>
            <a:r>
              <a:rPr lang="fa-IR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5- وجود متخصص مقیم در واحد اورژانس</a:t>
            </a:r>
          </a:p>
          <a:p>
            <a:pPr marL="0" indent="0" algn="just" rtl="1">
              <a:lnSpc>
                <a:spcPct val="250000"/>
              </a:lnSpc>
              <a:buNone/>
            </a:pPr>
            <a:r>
              <a:rPr lang="fa-IR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شایان </a:t>
            </a:r>
            <a:r>
              <a:rPr lang="fa-IR" altLang="en-US" sz="2000" b="1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دکر</a:t>
            </a:r>
            <a:r>
              <a:rPr lang="fa-IR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 است دسترسی به تمامی موارد فوق  در همه فوریت های </a:t>
            </a:r>
            <a:r>
              <a:rPr lang="fa-IR" altLang="en-US" sz="2000" b="1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الزامی</a:t>
            </a:r>
            <a:r>
              <a:rPr lang="fa-IR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 </a:t>
            </a:r>
            <a:r>
              <a:rPr lang="fa-IR" altLang="en-US" sz="2000" b="1" dirty="0" err="1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نمی</a:t>
            </a:r>
            <a:r>
              <a:rPr lang="fa-IR" altLang="en-US" sz="2000" b="1" dirty="0">
                <a:solidFill>
                  <a:srgbClr val="000000"/>
                </a:solidFill>
                <a:ea typeface="Arial" panose="020B0604020202020204" pitchFamily="34" charset="0"/>
                <a:cs typeface="B Nazanin" panose="00000400000000000000" pitchFamily="2" charset="-78"/>
              </a:rPr>
              <a:t> باشد.</a:t>
            </a:r>
          </a:p>
          <a:p>
            <a:pPr marL="0" indent="0"/>
            <a:endParaRPr lang="fa-IR" altLang="en-US" sz="3200" b="1" dirty="0">
              <a:ea typeface="Arial" panose="020B060402020202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55745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6">
            <a:extLst>
              <a:ext uri="{FF2B5EF4-FFF2-40B4-BE49-F238E27FC236}">
                <a16:creationId xmlns="" xmlns:a16="http://schemas.microsoft.com/office/drawing/2014/main" id="{72D215A7-9BAD-AE4A-A4CD-46D01413A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1341438"/>
            <a:ext cx="6589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Low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itchFamily="2" charset="-78"/>
              </a:rPr>
              <a:t>حداکثر زمان تلف شده تا انجام درمان طبق جدول ذیل خواهد بود:</a:t>
            </a:r>
          </a:p>
          <a:p>
            <a:pPr algn="justLow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endParaRPr lang="en-US" altLang="en-US" sz="1600" dirty="0">
              <a:latin typeface="Calibri" panose="020F0502020204030204" pitchFamily="34" charset="0"/>
              <a:ea typeface="Calibri" panose="020F0502020204030204" pitchFamily="34" charset="0"/>
              <a:cs typeface="B Yagut" pitchFamily="2" charset="-78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26A0785A-5729-0341-9C4D-D3F77192A3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768929"/>
              </p:ext>
            </p:extLst>
          </p:nvPr>
        </p:nvGraphicFramePr>
        <p:xfrm>
          <a:off x="1411111" y="1960210"/>
          <a:ext cx="9030935" cy="260908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5474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24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311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1223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اقدامات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مدت زمان مجاز انجام فرایند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زمان از رسیدن به </a:t>
                      </a:r>
                      <a:r>
                        <a:rPr lang="fa-IR" sz="2000" b="1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تریاژ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824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فرایند </a:t>
                      </a:r>
                      <a:r>
                        <a:rPr lang="fa-IR" sz="2000" b="1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تریاژ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کمتر از 1 دقیقه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در بدو ورود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824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ویزیت متخصص و اخذ نمونه آزمایشگاهی و درخواست سی تی اسکن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15 دقیقه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دقیقه پانزدهم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824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انجام سی تی اسکن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15 دقیقه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دقیقه سی ام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333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تصمیم بر اساس سی تی اسکن و اقدام به واحد مناسب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15 دقیقه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B Yagut" panose="00000400000000000000" pitchFamily="2" charset="-78"/>
                        </a:rPr>
                        <a:t>دقیقه چهل و پنجم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B Yagut" panose="00000400000000000000" pitchFamily="2" charset="-78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8092" name="Rectangle 8">
            <a:extLst>
              <a:ext uri="{FF2B5EF4-FFF2-40B4-BE49-F238E27FC236}">
                <a16:creationId xmlns="" xmlns:a16="http://schemas.microsoft.com/office/drawing/2014/main" id="{877C031A-8C4B-214C-96CF-4F9B96FEE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2690" y="4797426"/>
            <a:ext cx="3490058" cy="38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Low" rt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fa-IR" altLang="en-US" sz="1800" dirty="0">
                <a:latin typeface="Calibri" panose="020F0502020204030204" pitchFamily="34" charset="0"/>
                <a:ea typeface="Calibri" panose="020F0502020204030204" pitchFamily="34" charset="0"/>
                <a:cs typeface="B Yagut" panose="00000400000000000000" pitchFamily="2" charset="-78"/>
              </a:rPr>
              <a:t>تشکیل پرونده مانع از اقدامات بعدی نگردد.</a:t>
            </a:r>
            <a:endParaRPr lang="en-US" altLang="en-US" sz="1600" dirty="0">
              <a:latin typeface="Calibri" panose="020F0502020204030204" pitchFamily="34" charset="0"/>
              <a:ea typeface="Calibri" panose="020F0502020204030204" pitchFamily="34" charset="0"/>
              <a:cs typeface="B Yagut" panose="00000400000000000000" pitchFamily="2" charset="-78"/>
            </a:endParaRPr>
          </a:p>
        </p:txBody>
      </p:sp>
      <p:sp>
        <p:nvSpPr>
          <p:cNvPr id="88093" name="Rectangle 9">
            <a:extLst>
              <a:ext uri="{FF2B5EF4-FFF2-40B4-BE49-F238E27FC236}">
                <a16:creationId xmlns="" xmlns:a16="http://schemas.microsoft.com/office/drawing/2014/main" id="{41677C98-24A9-7248-8E51-B15DF9388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700" y="476250"/>
            <a:ext cx="6083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fa-IR" altLang="en-US" sz="1800">
                <a:ea typeface="Arial" panose="020B0604020202020204" pitchFamily="34" charset="0"/>
                <a:cs typeface="B Titr" pitchFamily="2" charset="-78"/>
              </a:rPr>
              <a:t>دستورالعمل اعلام کد سکته مغزی اورژانس پیش بیمارستانی( سما)- ادامه</a:t>
            </a:r>
            <a:endParaRPr lang="en-US" altLang="en-US" sz="1800">
              <a:ea typeface="Arial" panose="020B0604020202020204" pitchFamily="34" charset="0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79152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="" xmlns:a16="http://schemas.microsoft.com/office/drawing/2014/main" id="{CCF05CBC-9683-FD46-A4F3-FE3BCC007D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43925" y="44450"/>
            <a:ext cx="1944688" cy="635000"/>
          </a:xfrm>
        </p:spPr>
        <p:txBody>
          <a:bodyPr/>
          <a:lstStyle/>
          <a:p>
            <a:pPr eaLnBrk="1" hangingPunct="1"/>
            <a:r>
              <a:rPr lang="fa-IR" altLang="en-US" sz="2400">
                <a:solidFill>
                  <a:srgbClr val="000000"/>
                </a:solidFill>
                <a:ea typeface="Arial" panose="020B0604020202020204" pitchFamily="34" charset="0"/>
                <a:cs typeface="B Titr" pitchFamily="2" charset="-78"/>
              </a:rPr>
              <a:t>پروتکل آفلاین</a:t>
            </a:r>
            <a:endParaRPr lang="en-US" altLang="en-US" sz="2400">
              <a:solidFill>
                <a:srgbClr val="000000"/>
              </a:solidFill>
              <a:ea typeface="Arial" panose="020B0604020202020204" pitchFamily="34" charset="0"/>
              <a:cs typeface="B Titr" pitchFamily="2" charset="-78"/>
            </a:endParaRPr>
          </a:p>
        </p:txBody>
      </p:sp>
      <p:pic>
        <p:nvPicPr>
          <p:cNvPr id="66562" name="Picture 1">
            <a:extLst>
              <a:ext uri="{FF2B5EF4-FFF2-40B4-BE49-F238E27FC236}">
                <a16:creationId xmlns="" xmlns:a16="http://schemas.microsoft.com/office/drawing/2014/main" id="{8F117C0E-30E8-634A-A087-8ADB41296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9" y="76201"/>
            <a:ext cx="4560887" cy="551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0659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F1EBD28-9AA8-EB48-A394-4D649E4DC1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1111" b="15282"/>
          <a:stretch/>
        </p:blipFill>
        <p:spPr>
          <a:xfrm>
            <a:off x="8466" y="0"/>
            <a:ext cx="12183534" cy="6858000"/>
          </a:xfrm>
          <a:prstGeom prst="rect">
            <a:avLst/>
          </a:prstGeom>
        </p:spPr>
      </p:pic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3181349" y="5400962"/>
            <a:ext cx="53361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a-IR" sz="4800" b="1" dirty="0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شاد </a:t>
            </a:r>
            <a:r>
              <a:rPr lang="fa-IR" sz="4800" b="1" dirty="0" err="1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وخوشبخت</a:t>
            </a:r>
            <a:r>
              <a:rPr lang="fa-IR" sz="4800" b="1" dirty="0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 باشید</a:t>
            </a:r>
          </a:p>
        </p:txBody>
      </p:sp>
    </p:spTree>
    <p:extLst>
      <p:ext uri="{BB962C8B-B14F-4D97-AF65-F5344CB8AC3E}">
        <p14:creationId xmlns:p14="http://schemas.microsoft.com/office/powerpoint/2010/main" val="559289650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hape 146">
            <a:extLst>
              <a:ext uri="{FF2B5EF4-FFF2-40B4-BE49-F238E27FC236}">
                <a16:creationId xmlns="" xmlns:a16="http://schemas.microsoft.com/office/drawing/2014/main" id="{5C1E2A69-AC8B-744F-AD5B-3806FF04AB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507413" cy="4525963"/>
          </a:xfrm>
        </p:spPr>
        <p:txBody>
          <a:bodyPr/>
          <a:lstStyle/>
          <a:p>
            <a:pPr algn="r" rtl="1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800/000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نفر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آ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مريكا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سالانه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دچار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سكته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مغزي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شوند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endParaRPr lang="en-US" altLang="en-US" sz="18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r" rtl="1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240/000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نفر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دچار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حمله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ايسكميك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گذرا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شوند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ميزان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شيوع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بالاي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20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سال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5/6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ميليون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نفر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سال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هزينه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هر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بيمار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سكته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مغزي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طول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عمر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1/400/000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دلار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باشد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تمام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دنيا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50/000/000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نفر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دچار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عوارض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سكته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مغزي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باشند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صورت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مراجعه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زمان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مناسب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ميزان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درمان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مناسب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7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برابر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مي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cs typeface="B Nazanin" panose="00000400000000000000" pitchFamily="2" charset="-78"/>
              </a:rPr>
              <a:t>شود</a:t>
            </a:r>
            <a:r>
              <a:rPr lang="fa-IR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.</a:t>
            </a:r>
            <a:r>
              <a:rPr lang="en-US" altLang="en-US" sz="1800" dirty="0">
                <a:solidFill>
                  <a:srgbClr val="000000"/>
                </a:solidFill>
                <a:cs typeface="B Nazanin" panose="00000400000000000000" pitchFamily="2" charset="-78"/>
              </a:rPr>
              <a:t>  </a:t>
            </a:r>
          </a:p>
        </p:txBody>
      </p:sp>
      <p:sp>
        <p:nvSpPr>
          <p:cNvPr id="28674" name="Shape 147">
            <a:extLst>
              <a:ext uri="{FF2B5EF4-FFF2-40B4-BE49-F238E27FC236}">
                <a16:creationId xmlns="" xmlns:a16="http://schemas.microsoft.com/office/drawing/2014/main" id="{B141A59B-EA1A-1349-BDEC-92E456B0A5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altLang="en-US" sz="2400">
                <a:cs typeface="B Titr" pitchFamily="2" charset="-78"/>
              </a:rPr>
              <a:t>ادامه اپیدمیولوژی</a:t>
            </a:r>
            <a:endParaRPr lang="en-US" altLang="en-US" sz="2400" dirty="0">
              <a:cs typeface="B Titr" pitchFamily="2" charset="-78"/>
            </a:endParaRPr>
          </a:p>
        </p:txBody>
      </p:sp>
      <p:sp>
        <p:nvSpPr>
          <p:cNvPr id="28675" name="Shape 148">
            <a:extLst>
              <a:ext uri="{FF2B5EF4-FFF2-40B4-BE49-F238E27FC236}">
                <a16:creationId xmlns="" xmlns:a16="http://schemas.microsoft.com/office/drawing/2014/main" id="{33815140-7B84-8B44-B6BD-70A7B921FA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5CE12D8-6DEB-634E-9FC3-90545254ACDA}" type="slidenum">
              <a:rPr lang="en-US" altLang="en-US" sz="1600">
                <a:solidFill>
                  <a:srgbClr val="FEFAC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60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5161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84110F37-2105-6A4F-B227-43A4FFA3F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356665"/>
              </p:ext>
            </p:extLst>
          </p:nvPr>
        </p:nvGraphicFramePr>
        <p:xfrm>
          <a:off x="2782889" y="1341438"/>
          <a:ext cx="6264275" cy="3879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9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312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3461">
                <a:tc>
                  <a:txBody>
                    <a:bodyPr/>
                    <a:lstStyle/>
                    <a:p>
                      <a:pPr algn="ctr" rtl="1"/>
                      <a:r>
                        <a:rPr lang="fa-IR" sz="17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977500</a:t>
                      </a:r>
                      <a:endParaRPr lang="en-US" sz="17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   </a:t>
                      </a:r>
                      <a:r>
                        <a:rPr lang="fa-IR" sz="17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آمار تماس های مرتبط در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7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شش</a:t>
                      </a:r>
                      <a:r>
                        <a:rPr lang="fa-IR" sz="1700" b="1" baseline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ماه اول</a:t>
                      </a:r>
                      <a:r>
                        <a:rPr lang="fa-IR" sz="17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سال94</a:t>
                      </a:r>
                      <a:endParaRPr lang="en-US" sz="17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  <a:p>
                      <a:pPr algn="r" rtl="1"/>
                      <a:endParaRPr lang="en-US" sz="17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3461">
                <a:tc>
                  <a:txBody>
                    <a:bodyPr/>
                    <a:lstStyle/>
                    <a:p>
                      <a:pPr algn="ctr" rtl="1"/>
                      <a:r>
                        <a:rPr lang="fa-IR" sz="1700" b="1" dirty="0">
                          <a:cs typeface="B Nazanin" panose="00000400000000000000" pitchFamily="2" charset="-78"/>
                        </a:rPr>
                        <a:t>246348</a:t>
                      </a:r>
                      <a:endParaRPr lang="en-US" sz="1700" b="1" dirty="0"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700" b="1" dirty="0">
                          <a:cs typeface="B Nazanin" panose="00000400000000000000" pitchFamily="2" charset="-78"/>
                        </a:rPr>
                        <a:t>کل تماس منجر به اعزام در شش ماه اول سال94</a:t>
                      </a:r>
                    </a:p>
                    <a:p>
                      <a:pPr algn="ctr" rtl="1"/>
                      <a:endParaRPr lang="en-US" sz="1700" b="1" dirty="0"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2543">
                <a:tc>
                  <a:txBody>
                    <a:bodyPr/>
                    <a:lstStyle/>
                    <a:p>
                      <a:pPr algn="ctr" rtl="1"/>
                      <a:r>
                        <a:rPr lang="fa-IR" sz="1700" b="1" dirty="0">
                          <a:cs typeface="B Nazanin" panose="00000400000000000000" pitchFamily="2" charset="-78"/>
                        </a:rPr>
                        <a:t>2479</a:t>
                      </a:r>
                      <a:endParaRPr lang="en-US" sz="1700" b="1" dirty="0"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700" b="1" dirty="0">
                          <a:cs typeface="B Nazanin" panose="00000400000000000000" pitchFamily="2" charset="-78"/>
                        </a:rPr>
                        <a:t>کل تماس مرتبط با سکته مغزی در شش ماه اول سال94</a:t>
                      </a:r>
                    </a:p>
                    <a:p>
                      <a:pPr algn="ctr" rtl="1"/>
                      <a:endParaRPr lang="en-US" sz="1700" b="1" dirty="0"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3461">
                <a:tc>
                  <a:txBody>
                    <a:bodyPr/>
                    <a:lstStyle/>
                    <a:p>
                      <a:pPr algn="ctr" rtl="1"/>
                      <a:r>
                        <a:rPr lang="fa-IR" sz="1700" b="1" dirty="0">
                          <a:cs typeface="B Nazanin" panose="00000400000000000000" pitchFamily="2" charset="-78"/>
                        </a:rPr>
                        <a:t>929</a:t>
                      </a:r>
                      <a:endParaRPr lang="en-US" sz="1700" b="1" dirty="0"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700" b="1" dirty="0">
                          <a:cs typeface="B Nazanin" panose="00000400000000000000" pitchFamily="2" charset="-78"/>
                        </a:rPr>
                        <a:t>کل انتقال سکته مغزی در شش ماه اول سال94</a:t>
                      </a:r>
                    </a:p>
                    <a:p>
                      <a:pPr algn="ctr" rtl="1"/>
                      <a:endParaRPr lang="en-US" sz="1700" b="1" dirty="0"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3461">
                <a:tc>
                  <a:txBody>
                    <a:bodyPr/>
                    <a:lstStyle/>
                    <a:p>
                      <a:pPr algn="ctr" rtl="1"/>
                      <a:r>
                        <a:rPr lang="fa-IR" sz="1700" b="1" dirty="0">
                          <a:cs typeface="B Nazanin" panose="00000400000000000000" pitchFamily="2" charset="-78"/>
                        </a:rPr>
                        <a:t>10</a:t>
                      </a:r>
                      <a:endParaRPr lang="en-US" sz="1700" b="1" dirty="0"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700" b="1" dirty="0">
                          <a:cs typeface="B Nazanin" panose="00000400000000000000" pitchFamily="2" charset="-78"/>
                        </a:rPr>
                        <a:t> کل فوتی سکته مغزی در شش ماه اول سال94</a:t>
                      </a:r>
                    </a:p>
                    <a:p>
                      <a:pPr algn="ctr" rtl="1"/>
                      <a:endParaRPr lang="en-US" sz="1700" b="1" dirty="0"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03461">
                <a:tc>
                  <a:txBody>
                    <a:bodyPr/>
                    <a:lstStyle/>
                    <a:p>
                      <a:pPr algn="ctr" rtl="1"/>
                      <a:r>
                        <a:rPr lang="fa-IR" sz="1700" b="1" dirty="0">
                          <a:cs typeface="B Nazanin" panose="00000400000000000000" pitchFamily="2" charset="-78"/>
                        </a:rPr>
                        <a:t>33</a:t>
                      </a:r>
                      <a:endParaRPr lang="en-US" sz="1700" b="1" dirty="0"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700" b="1" dirty="0">
                          <a:cs typeface="B Nazanin" panose="00000400000000000000" pitchFamily="2" charset="-78"/>
                        </a:rPr>
                        <a:t>کل سرپایی سکته مغزی در شش ماه اول سال94</a:t>
                      </a:r>
                    </a:p>
                    <a:p>
                      <a:pPr algn="ctr" rtl="1"/>
                      <a:endParaRPr lang="en-US" sz="1700" b="1" dirty="0">
                        <a:cs typeface="B Nazanin" panose="00000400000000000000" pitchFamily="2" charset="-78"/>
                      </a:endParaRPr>
                    </a:p>
                  </a:txBody>
                  <a:tcPr marL="91434" marR="91434" marT="42649" marB="42649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2870026-4544-694B-AFD9-2E271769F086}"/>
              </a:ext>
            </a:extLst>
          </p:cNvPr>
          <p:cNvSpPr txBox="1"/>
          <p:nvPr/>
        </p:nvSpPr>
        <p:spPr>
          <a:xfrm>
            <a:off x="4008439" y="476251"/>
            <a:ext cx="36718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a-IR" sz="2400" dirty="0">
                <a:latin typeface="+mj-lt"/>
                <a:ea typeface="+mj-ea"/>
                <a:cs typeface="B Titr" panose="00000700000000000000" pitchFamily="2" charset="-78"/>
              </a:rPr>
              <a:t>آمار پیش بیمارستانی</a:t>
            </a:r>
            <a:endParaRPr lang="en-US" sz="2400" dirty="0">
              <a:latin typeface="+mj-lt"/>
              <a:ea typeface="+mj-ea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66173532"/>
      </p:ext>
    </p:extLst>
  </p:cSld>
  <p:clrMapOvr>
    <a:masterClrMapping/>
  </p:clrMapOvr>
  <p:transition spd="slow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>
            <a:extLst>
              <a:ext uri="{FF2B5EF4-FFF2-40B4-BE49-F238E27FC236}">
                <a16:creationId xmlns="" xmlns:a16="http://schemas.microsoft.com/office/drawing/2014/main" id="{B266FCF1-5614-014D-A244-8664FF19834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631951" y="1524000"/>
            <a:ext cx="8856663" cy="4572000"/>
          </a:xfrm>
        </p:spPr>
        <p:txBody>
          <a:bodyPr vert="horz" lIns="0" tIns="0" rIns="0" bIns="0" rtlCol="0">
            <a:normAutofit/>
          </a:bodyPr>
          <a:lstStyle/>
          <a:p>
            <a:pPr marL="692658" lvl="1" algn="r" defTabSz="813816" rtl="1">
              <a:spcBef>
                <a:spcPts val="200"/>
              </a:spcBef>
              <a:buClr>
                <a:srgbClr val="D6903D"/>
              </a:buClr>
              <a:buFont typeface="Wingdings" panose="05000000000000000000" pitchFamily="2" charset="2"/>
              <a:buChar char="ü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در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سیستم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پیش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بیمارستانی</a:t>
            </a: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 ایالت متحده آمریکا، سکته مغزی 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2%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تماسهای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گرفته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شده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با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اورژانس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را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تشکیل</a:t>
            </a:r>
            <a:r>
              <a:rPr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می</a:t>
            </a: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دهد</a:t>
            </a: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.</a:t>
            </a:r>
          </a:p>
          <a:p>
            <a:pPr marL="1152905" lvl="1" indent="-745997" algn="r" defTabSz="813816" rtl="1">
              <a:spcBef>
                <a:spcPts val="200"/>
              </a:spcBef>
              <a:buClr>
                <a:srgbClr val="D6903D"/>
              </a:buClr>
              <a:buFont typeface="Wingdings" panose="05000000000000000000" pitchFamily="2" charset="2"/>
              <a:buChar char="ü"/>
              <a:defRPr sz="1800">
                <a:solidFill>
                  <a:srgbClr val="000000"/>
                </a:solidFill>
              </a:defRPr>
            </a:pPr>
            <a:endParaRPr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marL="692658" lvl="1" algn="r" defTabSz="813816" rtl="1">
              <a:spcBef>
                <a:spcPts val="200"/>
              </a:spcBef>
              <a:buClr>
                <a:srgbClr val="D6903D"/>
              </a:buClr>
              <a:buFont typeface="Wingdings" panose="05000000000000000000" pitchFamily="2" charset="2"/>
              <a:buChar char="ü"/>
              <a:defRPr sz="1800">
                <a:solidFill>
                  <a:srgbClr val="000000"/>
                </a:solidFill>
              </a:defRPr>
            </a:pPr>
            <a:r>
              <a:rPr sz="1800" dirty="0" err="1">
                <a:solidFill>
                  <a:srgbClr val="FF0000"/>
                </a:solidFill>
                <a:cs typeface="B Mitra" panose="00000400000000000000" pitchFamily="2" charset="-78"/>
              </a:rPr>
              <a:t>این</a:t>
            </a:r>
            <a:r>
              <a:rPr sz="1800" dirty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FF0000"/>
                </a:solidFill>
                <a:cs typeface="B Mitra" panose="00000400000000000000" pitchFamily="2" charset="-78"/>
              </a:rPr>
              <a:t>آمار</a:t>
            </a:r>
            <a:r>
              <a:rPr sz="1800" dirty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FF0000"/>
                </a:solidFill>
                <a:cs typeface="B Mitra" panose="00000400000000000000" pitchFamily="2" charset="-78"/>
              </a:rPr>
              <a:t>در</a:t>
            </a:r>
            <a:r>
              <a:rPr sz="1800" dirty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FF0000"/>
                </a:solidFill>
                <a:cs typeface="B Mitra" panose="00000400000000000000" pitchFamily="2" charset="-78"/>
              </a:rPr>
              <a:t>کشور</a:t>
            </a:r>
            <a:r>
              <a:rPr sz="1800" dirty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FF0000"/>
                </a:solidFill>
                <a:cs typeface="B Mitra" panose="00000400000000000000" pitchFamily="2" charset="-78"/>
              </a:rPr>
              <a:t>ما</a:t>
            </a:r>
            <a:r>
              <a:rPr sz="1800" dirty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FF0000"/>
                </a:solidFill>
                <a:cs typeface="B Mitra" panose="00000400000000000000" pitchFamily="2" charset="-78"/>
              </a:rPr>
              <a:t>حدود</a:t>
            </a:r>
            <a:r>
              <a:rPr sz="1800" dirty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lang="fa-IR" sz="1800" dirty="0">
                <a:solidFill>
                  <a:srgbClr val="FF0000"/>
                </a:solidFill>
                <a:cs typeface="B Mitra" panose="00000400000000000000" pitchFamily="2" charset="-78"/>
              </a:rPr>
              <a:t>1%</a:t>
            </a:r>
            <a:r>
              <a:rPr sz="1800" dirty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sz="1800" dirty="0" err="1">
                <a:solidFill>
                  <a:srgbClr val="FF0000"/>
                </a:solidFill>
                <a:cs typeface="B Mitra" panose="00000400000000000000" pitchFamily="2" charset="-78"/>
              </a:rPr>
              <a:t>است</a:t>
            </a:r>
            <a:r>
              <a:rPr lang="fa-IR" sz="1800" dirty="0">
                <a:solidFill>
                  <a:srgbClr val="FF0000"/>
                </a:solidFill>
                <a:cs typeface="B Mitra" panose="00000400000000000000" pitchFamily="2" charset="-78"/>
              </a:rPr>
              <a:t>.</a:t>
            </a:r>
          </a:p>
          <a:p>
            <a:pPr marL="406908" lvl="1" indent="0" algn="r" defTabSz="813816" rtl="1">
              <a:spcBef>
                <a:spcPts val="200"/>
              </a:spcBef>
              <a:buClr>
                <a:srgbClr val="D6903D"/>
              </a:buClr>
              <a:buNone/>
              <a:defRPr sz="1800">
                <a:solidFill>
                  <a:srgbClr val="000000"/>
                </a:solidFill>
              </a:defRPr>
            </a:pPr>
            <a:endParaRPr lang="en-US"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marL="692658" lvl="1" algn="r" defTabSz="813816" rtl="1">
              <a:spcBef>
                <a:spcPts val="200"/>
              </a:spcBef>
              <a:buClr>
                <a:srgbClr val="D6903D"/>
              </a:buClr>
              <a:buFont typeface="Wingdings" panose="05000000000000000000" pitchFamily="2" charset="2"/>
              <a:buChar char="ü"/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بروز خام سالانه سکته حاد مغزی 139 در 100/000 نفر می باشد.</a:t>
            </a:r>
          </a:p>
          <a:p>
            <a:pPr marL="406908" lvl="1" indent="0" algn="r" defTabSz="813816" rtl="1">
              <a:spcBef>
                <a:spcPts val="200"/>
              </a:spcBef>
              <a:buClr>
                <a:srgbClr val="D6903D"/>
              </a:buClr>
              <a:buNone/>
              <a:defRPr sz="1800">
                <a:solidFill>
                  <a:srgbClr val="000000"/>
                </a:solidFill>
              </a:defRPr>
            </a:pPr>
            <a:endParaRPr lang="fa-IR"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marL="406908" lvl="1" indent="0" algn="r" defTabSz="813816" rtl="1">
              <a:spcBef>
                <a:spcPts val="200"/>
              </a:spcBef>
              <a:buClr>
                <a:srgbClr val="D6903D"/>
              </a:buClr>
              <a:buNone/>
              <a:defRPr sz="1800">
                <a:solidFill>
                  <a:srgbClr val="000000"/>
                </a:solidFill>
              </a:defRPr>
            </a:pPr>
            <a:endParaRPr lang="fa-IR"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marL="406908" lvl="1" indent="0" algn="r" defTabSz="813816" rtl="1">
              <a:spcBef>
                <a:spcPts val="200"/>
              </a:spcBef>
              <a:buClr>
                <a:srgbClr val="D6903D"/>
              </a:buClr>
              <a:buNone/>
              <a:defRPr sz="1800">
                <a:solidFill>
                  <a:srgbClr val="000000"/>
                </a:solidFill>
              </a:defRPr>
            </a:pPr>
            <a:endParaRPr lang="fa-IR"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marL="406908" lvl="1" indent="0" algn="r" defTabSz="813816" rtl="1">
              <a:spcBef>
                <a:spcPts val="200"/>
              </a:spcBef>
              <a:buClr>
                <a:srgbClr val="D6903D"/>
              </a:buClr>
              <a:buNone/>
              <a:defRPr sz="1800">
                <a:solidFill>
                  <a:srgbClr val="000000"/>
                </a:solidFill>
              </a:defRPr>
            </a:pPr>
            <a:endParaRPr lang="fa-IR"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marL="406908" lvl="1" indent="0" algn="r" defTabSz="813816" rtl="1">
              <a:spcBef>
                <a:spcPts val="200"/>
              </a:spcBef>
              <a:buClr>
                <a:srgbClr val="D6903D"/>
              </a:buClr>
              <a:buNone/>
              <a:defRPr sz="1800">
                <a:solidFill>
                  <a:srgbClr val="000000"/>
                </a:solidFill>
              </a:defRPr>
            </a:pPr>
            <a:endParaRPr lang="fa-IR"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marL="406908" lvl="1" indent="0" algn="r" defTabSz="813816" rtl="1">
              <a:spcBef>
                <a:spcPts val="200"/>
              </a:spcBef>
              <a:buClr>
                <a:srgbClr val="D6903D"/>
              </a:buClr>
              <a:buNone/>
              <a:defRPr sz="1800">
                <a:solidFill>
                  <a:srgbClr val="000000"/>
                </a:solidFill>
              </a:defRPr>
            </a:pPr>
            <a:endParaRPr lang="fa-IR" sz="1800" dirty="0">
              <a:solidFill>
                <a:srgbClr val="000000"/>
              </a:solidFill>
              <a:cs typeface="B Mitra" panose="00000400000000000000" pitchFamily="2" charset="-78"/>
            </a:endParaRPr>
          </a:p>
          <a:p>
            <a:pPr marL="692658" lvl="1" algn="r" defTabSz="813816" rtl="1">
              <a:spcBef>
                <a:spcPts val="200"/>
              </a:spcBef>
              <a:buClr>
                <a:srgbClr val="D6903D"/>
              </a:buClr>
              <a:buFont typeface="Wingdings" panose="05000000000000000000" pitchFamily="2" charset="2"/>
              <a:buChar char="ü"/>
              <a:defRPr sz="1800">
                <a:solidFill>
                  <a:srgbClr val="000000"/>
                </a:solidFill>
              </a:defRPr>
            </a:pP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آمار سال 2011 سازمان بهداشت جهانی از مر گ و </a:t>
            </a:r>
            <a:r>
              <a:rPr lang="fa-IR" sz="1800" dirty="0" err="1">
                <a:solidFill>
                  <a:srgbClr val="000000"/>
                </a:solidFill>
                <a:cs typeface="B Mitra" panose="00000400000000000000" pitchFamily="2" charset="-78"/>
              </a:rPr>
              <a:t>میرهای</a:t>
            </a:r>
            <a:r>
              <a:rPr lang="fa-IR" sz="1800" dirty="0">
                <a:solidFill>
                  <a:srgbClr val="000000"/>
                </a:solidFill>
                <a:cs typeface="B Mitra" panose="00000400000000000000" pitchFamily="2" charset="-78"/>
              </a:rPr>
              <a:t> ناشی از سکته حاد مغزی در حدود 43329 نفر می باشد. که ایران در رتبه 90مرگ و میر جهانی قرار گرفته است.</a:t>
            </a:r>
            <a:endParaRPr sz="1800" dirty="0">
              <a:solidFill>
                <a:srgbClr val="000000"/>
              </a:solidFill>
              <a:cs typeface="B Mitra" panose="00000400000000000000" pitchFamily="2" charset="-78"/>
            </a:endParaRPr>
          </a:p>
        </p:txBody>
      </p:sp>
      <p:sp>
        <p:nvSpPr>
          <p:cNvPr id="29698" name="TextBox 1">
            <a:extLst>
              <a:ext uri="{FF2B5EF4-FFF2-40B4-BE49-F238E27FC236}">
                <a16:creationId xmlns="" xmlns:a16="http://schemas.microsoft.com/office/drawing/2014/main" id="{83D039D2-96BB-6B4C-A659-C0F319C43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404813"/>
            <a:ext cx="5975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a-IR" altLang="en-US" sz="2400">
                <a:cs typeface="B Titr" pitchFamily="2" charset="-78"/>
              </a:rPr>
              <a:t>اپیدمیولوژی و میزان بروز</a:t>
            </a:r>
            <a:endParaRPr lang="en-US" altLang="en-US" sz="2400">
              <a:cs typeface="B Titr" pitchFamily="2" charset="-78"/>
            </a:endParaRPr>
          </a:p>
        </p:txBody>
      </p:sp>
      <p:pic>
        <p:nvPicPr>
          <p:cNvPr id="29699" name="Picture 1">
            <a:extLst>
              <a:ext uri="{FF2B5EF4-FFF2-40B4-BE49-F238E27FC236}">
                <a16:creationId xmlns="" xmlns:a16="http://schemas.microsoft.com/office/drawing/2014/main" id="{5AF79C13-2C01-7D4C-98C9-34B2BFC34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9139"/>
            <a:ext cx="18034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117295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4203</Words>
  <Application>Microsoft Office PowerPoint</Application>
  <PresentationFormat>Custom</PresentationFormat>
  <Paragraphs>525</Paragraphs>
  <Slides>68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85" baseType="lpstr">
      <vt:lpstr>Arial</vt:lpstr>
      <vt:lpstr>Tahoma Negreta</vt:lpstr>
      <vt:lpstr>Calibri Light</vt:lpstr>
      <vt:lpstr>Tahoma</vt:lpstr>
      <vt:lpstr>Times New Roman</vt:lpstr>
      <vt:lpstr>Constantia</vt:lpstr>
      <vt:lpstr>B Nazanin</vt:lpstr>
      <vt:lpstr>Courier New</vt:lpstr>
      <vt:lpstr>B Mitra</vt:lpstr>
      <vt:lpstr>B Titr</vt:lpstr>
      <vt:lpstr>B Yagut</vt:lpstr>
      <vt:lpstr>2  Nazanin</vt:lpstr>
      <vt:lpstr>Wingdings</vt:lpstr>
      <vt:lpstr>Britannic Bold</vt:lpstr>
      <vt:lpstr>Calibri</vt:lpstr>
      <vt:lpstr>B Karim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ادامه اپیدمیولوژی</vt:lpstr>
      <vt:lpstr>PowerPoint Presentation</vt:lpstr>
      <vt:lpstr>PowerPoint Presentation</vt:lpstr>
      <vt:lpstr>شيوع سكته مغزي </vt:lpstr>
      <vt:lpstr>PowerPoint Presentation</vt:lpstr>
      <vt:lpstr>PowerPoint Presentation</vt:lpstr>
      <vt:lpstr>سکته مغزی ایسکیمیک</vt:lpstr>
      <vt:lpstr>علايم و نشانه ها </vt:lpstr>
      <vt:lpstr>در حالاتي كه تشخيص هاي زير به ذهن مي آيد بايد به دنبال علايم سكته مغزي هم بود </vt:lpstr>
      <vt:lpstr>سکته های هموراژیک</vt:lpstr>
      <vt:lpstr>سکته های هموراژیک</vt:lpstr>
      <vt:lpstr>علایم در سکته های هموراژیک</vt:lpstr>
      <vt:lpstr>نکته مهم</vt:lpstr>
      <vt:lpstr>ترومبوز وریدهای مغزی</vt:lpstr>
      <vt:lpstr>تظاهرات بالینی</vt:lpstr>
      <vt:lpstr>سردرد ناشی از فشارخون</vt:lpstr>
      <vt:lpstr>سردرد ناشی از فشارخون</vt:lpstr>
      <vt:lpstr>درمان فشار خون</vt:lpstr>
      <vt:lpstr>پرفشاری خون و سکته مغزی</vt:lpstr>
      <vt:lpstr>خونریزی تحت عنکبوتیه</vt:lpstr>
      <vt:lpstr>خونریزی تحت عنکبوتیه</vt:lpstr>
      <vt:lpstr>TIA( transient ischemic attack)</vt:lpstr>
      <vt:lpstr>نحوه بروز علايم</vt:lpstr>
      <vt:lpstr>تشخیص پیش بیمارستانی سکته مغزی</vt:lpstr>
      <vt:lpstr>تشخیص پیش بیمارستانی سکته مغزی</vt:lpstr>
      <vt:lpstr>تشخیص پیش بیمارستانی سکته مغزی</vt:lpstr>
      <vt:lpstr>PowerPoint Presentation</vt:lpstr>
      <vt:lpstr>PowerPoint Presentation</vt:lpstr>
      <vt:lpstr>Glascow Coma Scale (GCS) score</vt:lpstr>
      <vt:lpstr>توجه</vt:lpstr>
      <vt:lpstr>علايم و نشانه های اصلی سکته مغزی </vt:lpstr>
      <vt:lpstr>هدف</vt:lpstr>
      <vt:lpstr>اهميت سكته مغزي </vt:lpstr>
      <vt:lpstr>زمان یعنی مغز </vt:lpstr>
      <vt:lpstr>بنابراين </vt:lpstr>
      <vt:lpstr>زمان شروع علایم حاد ، علایم حیاتی (خصوصاٌ فشارخون)  را در بیمار مشکوک به سکته مغزی با دقت بیشتر بررسی نمایید .</vt:lpstr>
      <vt:lpstr>مزاياي انتقال توسط آمبولانس </vt:lpstr>
      <vt:lpstr>اقدامات پیش بیمارستانی</vt:lpstr>
      <vt:lpstr>اقدامات پیش بیمارستانی  در حین انتقال </vt:lpstr>
      <vt:lpstr>نحوه درمان </vt:lpstr>
      <vt:lpstr>نکته درمان دارویی</vt:lpstr>
      <vt:lpstr>درمان هیپوگلیسمی</vt:lpstr>
      <vt:lpstr>نکته</vt:lpstr>
      <vt:lpstr>هیپرونتیلاسیون ؟</vt:lpstr>
      <vt:lpstr>حداکثر سرعت هیپرونتیلاسیون</vt:lpstr>
      <vt:lpstr>توجهات مهم </vt:lpstr>
      <vt:lpstr>درمان جوانان</vt:lpstr>
      <vt:lpstr>PowerPoint Presentation</vt:lpstr>
      <vt:lpstr>PowerPoint Presentation</vt:lpstr>
      <vt:lpstr>PowerPoint Presentation</vt:lpstr>
      <vt:lpstr>PowerPoint Presentation</vt:lpstr>
      <vt:lpstr>سوالات کلیدی برای سکته مغزی  </vt:lpstr>
      <vt:lpstr>اندیکاسیون مطلق اعزام  </vt:lpstr>
      <vt:lpstr>  توصیه های پیش از رسیدن EMS </vt:lpstr>
      <vt:lpstr>PowerPoint Presentation</vt:lpstr>
      <vt:lpstr>PowerPoint Presentation</vt:lpstr>
      <vt:lpstr>PowerPoint Presentation</vt:lpstr>
      <vt:lpstr>PowerPoint Presentation</vt:lpstr>
      <vt:lpstr>شاخص های بیمارستان مناسب</vt:lpstr>
      <vt:lpstr>PowerPoint Presentation</vt:lpstr>
      <vt:lpstr>پروتکل آفلاین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his</cp:lastModifiedBy>
  <cp:revision>19</cp:revision>
  <dcterms:created xsi:type="dcterms:W3CDTF">2019-09-05T08:34:31Z</dcterms:created>
  <dcterms:modified xsi:type="dcterms:W3CDTF">2026-07-27T07:28:43Z</dcterms:modified>
</cp:coreProperties>
</file>