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6"/>
  </p:notesMasterIdLst>
  <p:sldIdLst>
    <p:sldId id="287" r:id="rId2"/>
    <p:sldId id="341" r:id="rId3"/>
    <p:sldId id="258" r:id="rId4"/>
    <p:sldId id="259" r:id="rId5"/>
    <p:sldId id="260" r:id="rId6"/>
    <p:sldId id="266" r:id="rId7"/>
    <p:sldId id="297" r:id="rId8"/>
    <p:sldId id="261" r:id="rId9"/>
    <p:sldId id="262" r:id="rId10"/>
    <p:sldId id="264" r:id="rId11"/>
    <p:sldId id="280" r:id="rId12"/>
    <p:sldId id="281" r:id="rId13"/>
    <p:sldId id="282" r:id="rId14"/>
    <p:sldId id="339" r:id="rId15"/>
    <p:sldId id="269" r:id="rId16"/>
    <p:sldId id="271" r:id="rId17"/>
    <p:sldId id="272" r:id="rId18"/>
    <p:sldId id="273" r:id="rId19"/>
    <p:sldId id="288" r:id="rId20"/>
    <p:sldId id="289" r:id="rId21"/>
    <p:sldId id="290" r:id="rId22"/>
    <p:sldId id="291" r:id="rId23"/>
    <p:sldId id="292" r:id="rId24"/>
    <p:sldId id="293" r:id="rId25"/>
    <p:sldId id="294" r:id="rId26"/>
    <p:sldId id="295" r:id="rId27"/>
    <p:sldId id="304" r:id="rId28"/>
    <p:sldId id="299" r:id="rId29"/>
    <p:sldId id="300" r:id="rId30"/>
    <p:sldId id="301" r:id="rId31"/>
    <p:sldId id="302" r:id="rId32"/>
    <p:sldId id="303" r:id="rId33"/>
    <p:sldId id="305" r:id="rId34"/>
    <p:sldId id="306" r:id="rId35"/>
    <p:sldId id="307" r:id="rId36"/>
    <p:sldId id="308" r:id="rId37"/>
    <p:sldId id="309" r:id="rId38"/>
    <p:sldId id="310" r:id="rId39"/>
    <p:sldId id="337" r:id="rId40"/>
    <p:sldId id="311" r:id="rId41"/>
    <p:sldId id="312" r:id="rId42"/>
    <p:sldId id="313" r:id="rId43"/>
    <p:sldId id="315" r:id="rId44"/>
    <p:sldId id="320" r:id="rId45"/>
    <p:sldId id="340" r:id="rId46"/>
    <p:sldId id="317" r:id="rId47"/>
    <p:sldId id="318" r:id="rId48"/>
    <p:sldId id="319" r:id="rId49"/>
    <p:sldId id="321" r:id="rId50"/>
    <p:sldId id="322" r:id="rId51"/>
    <p:sldId id="323" r:id="rId52"/>
    <p:sldId id="324" r:id="rId53"/>
    <p:sldId id="325" r:id="rId54"/>
    <p:sldId id="326" r:id="rId55"/>
    <p:sldId id="327" r:id="rId56"/>
    <p:sldId id="328" r:id="rId57"/>
    <p:sldId id="329" r:id="rId58"/>
    <p:sldId id="331" r:id="rId59"/>
    <p:sldId id="332" r:id="rId60"/>
    <p:sldId id="333" r:id="rId61"/>
    <p:sldId id="334" r:id="rId62"/>
    <p:sldId id="335" r:id="rId63"/>
    <p:sldId id="336" r:id="rId64"/>
    <p:sldId id="283" r:id="rId65"/>
    <p:sldId id="342" r:id="rId66"/>
    <p:sldId id="343" r:id="rId67"/>
    <p:sldId id="344" r:id="rId68"/>
    <p:sldId id="345" r:id="rId69"/>
    <p:sldId id="346" r:id="rId70"/>
    <p:sldId id="347" r:id="rId71"/>
    <p:sldId id="348" r:id="rId72"/>
    <p:sldId id="263" r:id="rId73"/>
    <p:sldId id="349" r:id="rId74"/>
    <p:sldId id="350" r:id="rId75"/>
    <p:sldId id="351" r:id="rId76"/>
    <p:sldId id="265" r:id="rId77"/>
    <p:sldId id="352" r:id="rId78"/>
    <p:sldId id="353" r:id="rId79"/>
    <p:sldId id="354" r:id="rId80"/>
    <p:sldId id="355" r:id="rId81"/>
    <p:sldId id="356" r:id="rId82"/>
    <p:sldId id="268" r:id="rId83"/>
    <p:sldId id="357" r:id="rId84"/>
    <p:sldId id="257" r:id="rId85"/>
    <p:sldId id="358" r:id="rId86"/>
    <p:sldId id="359" r:id="rId87"/>
    <p:sldId id="279" r:id="rId88"/>
    <p:sldId id="360" r:id="rId89"/>
    <p:sldId id="284" r:id="rId90"/>
    <p:sldId id="361" r:id="rId91"/>
    <p:sldId id="362" r:id="rId92"/>
    <p:sldId id="363" r:id="rId93"/>
    <p:sldId id="364" r:id="rId94"/>
    <p:sldId id="330" r:id="rId95"/>
    <p:sldId id="338" r:id="rId96"/>
    <p:sldId id="365" r:id="rId97"/>
    <p:sldId id="366" r:id="rId98"/>
    <p:sldId id="316" r:id="rId99"/>
    <p:sldId id="367" r:id="rId100"/>
    <p:sldId id="368" r:id="rId101"/>
    <p:sldId id="369" r:id="rId102"/>
    <p:sldId id="370" r:id="rId103"/>
    <p:sldId id="371" r:id="rId104"/>
    <p:sldId id="372" r:id="rId105"/>
    <p:sldId id="373" r:id="rId106"/>
    <p:sldId id="374" r:id="rId107"/>
    <p:sldId id="375" r:id="rId108"/>
    <p:sldId id="314" r:id="rId109"/>
    <p:sldId id="298" r:id="rId110"/>
    <p:sldId id="296" r:id="rId111"/>
    <p:sldId id="376" r:id="rId112"/>
    <p:sldId id="377" r:id="rId113"/>
    <p:sldId id="378" r:id="rId114"/>
    <p:sldId id="379" r:id="rId115"/>
    <p:sldId id="380" r:id="rId116"/>
    <p:sldId id="381" r:id="rId117"/>
    <p:sldId id="382" r:id="rId118"/>
    <p:sldId id="383" r:id="rId119"/>
    <p:sldId id="384" r:id="rId120"/>
    <p:sldId id="385" r:id="rId121"/>
    <p:sldId id="386" r:id="rId122"/>
    <p:sldId id="387" r:id="rId123"/>
    <p:sldId id="388" r:id="rId124"/>
    <p:sldId id="522" r:id="rId125"/>
  </p:sldIdLst>
  <p:sldSz cx="12192000" cy="6858000"/>
  <p:notesSz cx="6858000" cy="9144000"/>
  <p:embeddedFontLst>
    <p:embeddedFont>
      <p:font typeface="B Nazanin" panose="00000400000000000000" pitchFamily="2" charset="-78"/>
      <p:regular r:id="rId127"/>
      <p:bold r:id="rId128"/>
    </p:embeddedFont>
    <p:embeddedFont>
      <p:font typeface="B Titr" panose="00000700000000000000" pitchFamily="2" charset="-78"/>
      <p:bold r:id="rId129"/>
    </p:embeddedFont>
    <p:embeddedFont>
      <p:font typeface="Wingdings 2" panose="05020102010507070707" pitchFamily="18" charset="2"/>
      <p:regular r:id="rId130"/>
    </p:embeddedFont>
    <p:embeddedFont>
      <p:font typeface="Traditional Arabic" panose="02020603050405020304" pitchFamily="18" charset="-78"/>
      <p:regular r:id="rId131"/>
      <p:bold r:id="rId132"/>
    </p:embeddedFont>
    <p:embeddedFont>
      <p:font typeface="Calibri" panose="020F0502020204030204" pitchFamily="34" charset="0"/>
      <p:regular r:id="rId133"/>
      <p:bold r:id="rId134"/>
      <p:italic r:id="rId135"/>
      <p:boldItalic r:id="rId136"/>
    </p:embeddedFont>
    <p:embeddedFont>
      <p:font typeface="B Yagut" panose="00000400000000000000" pitchFamily="2" charset="-78"/>
      <p:regular r:id="rId137"/>
      <p:bold r:id="rId138"/>
    </p:embeddedFont>
    <p:embeddedFont>
      <p:font typeface="Calibri Light" panose="020F0302020204030204" pitchFamily="34" charset="0"/>
      <p:regular r:id="rId139"/>
      <p:italic r:id="rId140"/>
    </p:embeddedFont>
    <p:embeddedFont>
      <p:font typeface="B Zar" panose="00000400000000000000" pitchFamily="2" charset="-78"/>
      <p:regular r:id="rId141"/>
      <p:bold r:id="rId1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731"/>
    <p:restoredTop sz="94643"/>
  </p:normalViewPr>
  <p:slideViewPr>
    <p:cSldViewPr snapToGrid="0" snapToObjects="1">
      <p:cViewPr>
        <p:scale>
          <a:sx n="118" d="100"/>
          <a:sy n="118" d="100"/>
        </p:scale>
        <p:origin x="-546" y="-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font" Target="fonts/font7.fntdata"/><Relationship Id="rId138" Type="http://schemas.openxmlformats.org/officeDocument/2006/relationships/font" Target="fonts/font12.fntdata"/><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font" Target="fonts/font2.fntdata"/><Relationship Id="rId144"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font" Target="fonts/font8.fntdata"/><Relationship Id="rId139" Type="http://schemas.openxmlformats.org/officeDocument/2006/relationships/font" Target="fonts/font13.fntdata"/><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font" Target="fonts/font3.fntdata"/><Relationship Id="rId137"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font" Target="fonts/font6.fntdata"/><Relationship Id="rId140" Type="http://schemas.openxmlformats.org/officeDocument/2006/relationships/font" Target="fonts/font14.fntdata"/><Relationship Id="rId14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font" Target="fonts/font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font" Target="fonts/font4.fntdata"/><Relationship Id="rId135" Type="http://schemas.openxmlformats.org/officeDocument/2006/relationships/font" Target="fonts/font9.fntdata"/><Relationship Id="rId14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font" Target="fonts/font15.fntdata"/><Relationship Id="rId14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font" Target="fonts/font5.fntdata"/><Relationship Id="rId136" Type="http://schemas.openxmlformats.org/officeDocument/2006/relationships/font" Target="fonts/font10.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font" Target="fonts/font16.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5DFB37-2B83-5942-A476-0C565752502D}"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6B2E7E-ABF1-CF4F-B4E5-B0DC2CF9C34C}" type="slidenum">
              <a:rPr lang="en-US" smtClean="0"/>
              <a:t>‹#›</a:t>
            </a:fld>
            <a:endParaRPr lang="en-US"/>
          </a:p>
        </p:txBody>
      </p:sp>
    </p:spTree>
    <p:extLst>
      <p:ext uri="{BB962C8B-B14F-4D97-AF65-F5344CB8AC3E}">
        <p14:creationId xmlns:p14="http://schemas.microsoft.com/office/powerpoint/2010/main" val="1068834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 xmlns:a16="http://schemas.microsoft.com/office/drawing/2014/main" id="{70308FB6-3206-E84C-85BC-917B3DBCC2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E34A8D4-A45E-6842-9570-B9D14400BF6E}" type="slidenum">
              <a:rPr lang="fa-IR" altLang="en-US">
                <a:cs typeface="B Nazanin" panose="00000400000000000000" pitchFamily="2" charset="-78"/>
              </a:rPr>
              <a:pPr eaLnBrk="1" hangingPunct="1"/>
              <a:t>64</a:t>
            </a:fld>
            <a:endParaRPr lang="en-US" altLang="en-US" dirty="0">
              <a:cs typeface="B Nazanin" panose="00000400000000000000" pitchFamily="2" charset="-78"/>
            </a:endParaRPr>
          </a:p>
        </p:txBody>
      </p:sp>
      <p:sp>
        <p:nvSpPr>
          <p:cNvPr id="30723" name="Rectangle 2">
            <a:extLst>
              <a:ext uri="{FF2B5EF4-FFF2-40B4-BE49-F238E27FC236}">
                <a16:creationId xmlns="" xmlns:a16="http://schemas.microsoft.com/office/drawing/2014/main" id="{CFBDF7E6-7893-DE45-B68E-B5DF399C601A}"/>
              </a:ext>
            </a:extLst>
          </p:cNvPr>
          <p:cNvSpPr>
            <a:spLocks noGrp="1" noRot="1" noChangeAspect="1" noChangeArrowheads="1" noTextEdit="1"/>
          </p:cNvSpPr>
          <p:nvPr>
            <p:ph type="sldImg"/>
          </p:nvPr>
        </p:nvSpPr>
        <p:spPr>
          <a:ln/>
        </p:spPr>
      </p:sp>
      <p:sp>
        <p:nvSpPr>
          <p:cNvPr id="30724" name="Rectangle 3">
            <a:extLst>
              <a:ext uri="{FF2B5EF4-FFF2-40B4-BE49-F238E27FC236}">
                <a16:creationId xmlns="" xmlns:a16="http://schemas.microsoft.com/office/drawing/2014/main" id="{E5B01969-D8AD-A94E-8F0E-36FEDE6125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9204430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 xmlns:a16="http://schemas.microsoft.com/office/drawing/2014/main" id="{DCBDEA46-D4B0-1246-8120-90A1AAC93D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1E93C06-FBBB-AF47-B33B-A8D5EE02C1CA}" type="slidenum">
              <a:rPr lang="fa-IR" altLang="en-US">
                <a:cs typeface="B Nazanin" panose="00000400000000000000" pitchFamily="2" charset="-78"/>
              </a:rPr>
              <a:pPr eaLnBrk="1" hangingPunct="1"/>
              <a:t>76</a:t>
            </a:fld>
            <a:endParaRPr lang="en-US" altLang="en-US" dirty="0">
              <a:cs typeface="B Nazanin" panose="00000400000000000000" pitchFamily="2" charset="-78"/>
            </a:endParaRPr>
          </a:p>
        </p:txBody>
      </p:sp>
      <p:sp>
        <p:nvSpPr>
          <p:cNvPr id="39939" name="Rectangle 2">
            <a:extLst>
              <a:ext uri="{FF2B5EF4-FFF2-40B4-BE49-F238E27FC236}">
                <a16:creationId xmlns="" xmlns:a16="http://schemas.microsoft.com/office/drawing/2014/main" id="{46F2E68F-8806-3B48-9BA3-DB4DC1656E6F}"/>
              </a:ext>
            </a:extLst>
          </p:cNvPr>
          <p:cNvSpPr>
            <a:spLocks noGrp="1" noRot="1" noChangeAspect="1" noChangeArrowheads="1" noTextEdit="1"/>
          </p:cNvSpPr>
          <p:nvPr>
            <p:ph type="sldImg"/>
          </p:nvPr>
        </p:nvSpPr>
        <p:spPr>
          <a:ln/>
        </p:spPr>
      </p:sp>
      <p:sp>
        <p:nvSpPr>
          <p:cNvPr id="39940" name="Rectangle 3">
            <a:extLst>
              <a:ext uri="{FF2B5EF4-FFF2-40B4-BE49-F238E27FC236}">
                <a16:creationId xmlns="" xmlns:a16="http://schemas.microsoft.com/office/drawing/2014/main" id="{DABDE29A-5011-D84D-9DAF-BB2A664C9E5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078422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 xmlns:a16="http://schemas.microsoft.com/office/drawing/2014/main" id="{DA66D637-D6F7-8244-9E10-B7A7576EAC4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2143099-F296-FF4D-BA82-A35B1813C66C}" type="slidenum">
              <a:rPr lang="fa-IR" altLang="en-US">
                <a:cs typeface="B Nazanin" panose="00000400000000000000" pitchFamily="2" charset="-78"/>
              </a:rPr>
              <a:pPr eaLnBrk="1" hangingPunct="1"/>
              <a:t>77</a:t>
            </a:fld>
            <a:endParaRPr lang="en-US" altLang="en-US" dirty="0">
              <a:cs typeface="B Nazanin" panose="00000400000000000000" pitchFamily="2" charset="-78"/>
            </a:endParaRPr>
          </a:p>
        </p:txBody>
      </p:sp>
      <p:sp>
        <p:nvSpPr>
          <p:cNvPr id="40963" name="Rectangle 2">
            <a:extLst>
              <a:ext uri="{FF2B5EF4-FFF2-40B4-BE49-F238E27FC236}">
                <a16:creationId xmlns="" xmlns:a16="http://schemas.microsoft.com/office/drawing/2014/main" id="{76D47BE7-C044-C943-8969-7F178C84051B}"/>
              </a:ext>
            </a:extLst>
          </p:cNvPr>
          <p:cNvSpPr>
            <a:spLocks noGrp="1" noRot="1" noChangeAspect="1" noChangeArrowheads="1" noTextEdit="1"/>
          </p:cNvSpPr>
          <p:nvPr>
            <p:ph type="sldImg"/>
          </p:nvPr>
        </p:nvSpPr>
        <p:spPr>
          <a:ln/>
        </p:spPr>
      </p:sp>
      <p:sp>
        <p:nvSpPr>
          <p:cNvPr id="40964" name="Rectangle 3">
            <a:extLst>
              <a:ext uri="{FF2B5EF4-FFF2-40B4-BE49-F238E27FC236}">
                <a16:creationId xmlns="" xmlns:a16="http://schemas.microsoft.com/office/drawing/2014/main" id="{8ECC532A-BA15-4C4B-B167-0A5E22C880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59694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 xmlns:a16="http://schemas.microsoft.com/office/drawing/2014/main" id="{4CC29381-4F13-3F4F-8EA3-5FFD5100442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81E57A2-BE46-B741-80D1-AF2A27ADAEC5}" type="slidenum">
              <a:rPr lang="fa-IR" altLang="en-US">
                <a:cs typeface="B Nazanin" panose="00000400000000000000" pitchFamily="2" charset="-78"/>
              </a:rPr>
              <a:pPr eaLnBrk="1" hangingPunct="1"/>
              <a:t>82</a:t>
            </a:fld>
            <a:endParaRPr lang="en-US" altLang="en-US" dirty="0">
              <a:cs typeface="B Nazanin" panose="00000400000000000000" pitchFamily="2" charset="-78"/>
            </a:endParaRPr>
          </a:p>
        </p:txBody>
      </p:sp>
      <p:sp>
        <p:nvSpPr>
          <p:cNvPr id="41987" name="Rectangle 2">
            <a:extLst>
              <a:ext uri="{FF2B5EF4-FFF2-40B4-BE49-F238E27FC236}">
                <a16:creationId xmlns="" xmlns:a16="http://schemas.microsoft.com/office/drawing/2014/main" id="{ADFA79D9-B253-B64C-A99F-4F5408F57277}"/>
              </a:ext>
            </a:extLst>
          </p:cNvPr>
          <p:cNvSpPr>
            <a:spLocks noGrp="1" noRot="1" noChangeAspect="1" noChangeArrowheads="1" noTextEdit="1"/>
          </p:cNvSpPr>
          <p:nvPr>
            <p:ph type="sldImg"/>
          </p:nvPr>
        </p:nvSpPr>
        <p:spPr>
          <a:ln/>
        </p:spPr>
      </p:sp>
      <p:sp>
        <p:nvSpPr>
          <p:cNvPr id="41988" name="Rectangle 3">
            <a:extLst>
              <a:ext uri="{FF2B5EF4-FFF2-40B4-BE49-F238E27FC236}">
                <a16:creationId xmlns="" xmlns:a16="http://schemas.microsoft.com/office/drawing/2014/main" id="{5035780E-FBB3-6641-B4A5-ECF1D2E4F9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918176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نگهدارنده مکان تصویر اسلاید 1"/>
          <p:cNvSpPr>
            <a:spLocks noGrp="1" noRot="1" noChangeAspect="1"/>
          </p:cNvSpPr>
          <p:nvPr>
            <p:ph type="sldImg"/>
          </p:nvPr>
        </p:nvSpPr>
        <p:spPr/>
      </p:sp>
      <p:sp>
        <p:nvSpPr>
          <p:cNvPr id="3" name="نگهدارنده مکان نكات 2"/>
          <p:cNvSpPr>
            <a:spLocks noGrp="1"/>
          </p:cNvSpPr>
          <p:nvPr>
            <p:ph type="body" idx="1"/>
          </p:nvPr>
        </p:nvSpPr>
        <p:spPr/>
        <p:txBody>
          <a:bodyPr/>
          <a:lstStyle/>
          <a:p>
            <a:pPr marL="171450" lvl="0" indent="-171450" algn="r" rtl="1">
              <a:lnSpc>
                <a:spcPct val="150000"/>
              </a:lnSpc>
              <a:buFont typeface="Arial" panose="020B0604020202020204" pitchFamily="34" charset="0"/>
              <a:buChar char="•"/>
            </a:pPr>
            <a:r>
              <a:rPr lang="fa-IR" sz="1200" dirty="0" err="1">
                <a:solidFill>
                  <a:schemeClr val="tx1"/>
                </a:solidFill>
                <a:cs typeface="B Nazanin" pitchFamily="2" charset="-78"/>
              </a:rPr>
              <a:t>كارهاي</a:t>
            </a:r>
            <a:r>
              <a:rPr lang="fa-IR" sz="1200" dirty="0">
                <a:solidFill>
                  <a:schemeClr val="tx1"/>
                </a:solidFill>
                <a:cs typeface="B Nazanin" pitchFamily="2" charset="-78"/>
              </a:rPr>
              <a:t> </a:t>
            </a:r>
            <a:r>
              <a:rPr lang="fa-IR" sz="1200" dirty="0" err="1">
                <a:solidFill>
                  <a:schemeClr val="tx1"/>
                </a:solidFill>
                <a:cs typeface="B Nazanin" pitchFamily="2" charset="-78"/>
              </a:rPr>
              <a:t>سنتي</a:t>
            </a:r>
            <a:r>
              <a:rPr lang="fa-IR" sz="1200" dirty="0">
                <a:solidFill>
                  <a:schemeClr val="tx1"/>
                </a:solidFill>
                <a:cs typeface="B Nazanin" pitchFamily="2" charset="-78"/>
              </a:rPr>
              <a:t> مانند </a:t>
            </a:r>
            <a:r>
              <a:rPr lang="fa-IR" sz="1200" dirty="0" err="1">
                <a:solidFill>
                  <a:schemeClr val="tx1"/>
                </a:solidFill>
                <a:cs typeface="B Nazanin" pitchFamily="2" charset="-78"/>
              </a:rPr>
              <a:t>ماليدن</a:t>
            </a:r>
            <a:r>
              <a:rPr lang="fa-IR" sz="1200" dirty="0">
                <a:solidFill>
                  <a:schemeClr val="tx1"/>
                </a:solidFill>
                <a:cs typeface="B Nazanin" pitchFamily="2" charset="-78"/>
              </a:rPr>
              <a:t> </a:t>
            </a:r>
            <a:r>
              <a:rPr lang="fa-IR" sz="1200" dirty="0" err="1">
                <a:solidFill>
                  <a:schemeClr val="tx1"/>
                </a:solidFill>
                <a:cs typeface="B Nazanin" pitchFamily="2" charset="-78"/>
              </a:rPr>
              <a:t>كره</a:t>
            </a:r>
            <a:r>
              <a:rPr lang="fa-IR" sz="1200" dirty="0">
                <a:solidFill>
                  <a:schemeClr val="tx1"/>
                </a:solidFill>
                <a:cs typeface="B Nazanin" pitchFamily="2" charset="-78"/>
              </a:rPr>
              <a:t> </a:t>
            </a:r>
            <a:r>
              <a:rPr lang="fa-IR" sz="1200" dirty="0" err="1">
                <a:solidFill>
                  <a:schemeClr val="tx1"/>
                </a:solidFill>
                <a:cs typeface="B Nazanin" pitchFamily="2" charset="-78"/>
              </a:rPr>
              <a:t>يا</a:t>
            </a:r>
            <a:r>
              <a:rPr lang="fa-IR" sz="1200" dirty="0">
                <a:solidFill>
                  <a:schemeClr val="tx1"/>
                </a:solidFill>
                <a:cs typeface="B Nazanin" pitchFamily="2" charset="-78"/>
              </a:rPr>
              <a:t> روغن بر </a:t>
            </a:r>
            <a:r>
              <a:rPr lang="fa-IR" sz="1200" dirty="0" err="1">
                <a:solidFill>
                  <a:schemeClr val="tx1"/>
                </a:solidFill>
                <a:cs typeface="B Nazanin" pitchFamily="2" charset="-78"/>
              </a:rPr>
              <a:t>روي</a:t>
            </a:r>
            <a:r>
              <a:rPr lang="fa-IR" sz="1200" dirty="0">
                <a:solidFill>
                  <a:schemeClr val="tx1"/>
                </a:solidFill>
                <a:cs typeface="B Nazanin" pitchFamily="2" charset="-78"/>
              </a:rPr>
              <a:t> </a:t>
            </a:r>
            <a:r>
              <a:rPr lang="fa-IR" sz="1200" dirty="0" err="1">
                <a:solidFill>
                  <a:schemeClr val="tx1"/>
                </a:solidFill>
                <a:cs typeface="B Nazanin" pitchFamily="2" charset="-78"/>
              </a:rPr>
              <a:t>سوختگي</a:t>
            </a:r>
            <a:r>
              <a:rPr lang="fa-IR" sz="1200" dirty="0">
                <a:solidFill>
                  <a:schemeClr val="tx1"/>
                </a:solidFill>
                <a:cs typeface="B Nazanin" pitchFamily="2" charset="-78"/>
              </a:rPr>
              <a:t> درجه </a:t>
            </a:r>
            <a:r>
              <a:rPr lang="fa-IR" sz="1200" dirty="0" err="1">
                <a:solidFill>
                  <a:schemeClr val="tx1"/>
                </a:solidFill>
                <a:cs typeface="B Nazanin" pitchFamily="2" charset="-78"/>
              </a:rPr>
              <a:t>يك</a:t>
            </a:r>
            <a:endParaRPr lang="fa-IR" sz="1200" dirty="0">
              <a:solidFill>
                <a:schemeClr val="tx1"/>
              </a:solidFill>
              <a:cs typeface="B Nazanin" pitchFamily="2" charset="-78"/>
            </a:endParaRPr>
          </a:p>
          <a:p>
            <a:pPr marL="171450" lvl="0" indent="-171450" algn="r" rtl="1">
              <a:lnSpc>
                <a:spcPct val="150000"/>
              </a:lnSpc>
              <a:buFont typeface="Arial" panose="020B0604020202020204" pitchFamily="34" charset="0"/>
              <a:buChar char="•"/>
            </a:pPr>
            <a:r>
              <a:rPr lang="fa-IR" sz="1200" dirty="0">
                <a:solidFill>
                  <a:schemeClr val="tx1"/>
                </a:solidFill>
                <a:cs typeface="B Nazanin" pitchFamily="2" charset="-78"/>
              </a:rPr>
              <a:t> </a:t>
            </a:r>
            <a:r>
              <a:rPr lang="fa-IR" sz="1200" dirty="0" err="1">
                <a:solidFill>
                  <a:schemeClr val="tx1"/>
                </a:solidFill>
                <a:cs typeface="B Nazanin" pitchFamily="2" charset="-78"/>
              </a:rPr>
              <a:t>ماليدن</a:t>
            </a:r>
            <a:r>
              <a:rPr lang="fa-IR" sz="1200" dirty="0">
                <a:solidFill>
                  <a:schemeClr val="tx1"/>
                </a:solidFill>
                <a:cs typeface="B Nazanin" pitchFamily="2" charset="-78"/>
              </a:rPr>
              <a:t> </a:t>
            </a:r>
            <a:r>
              <a:rPr lang="fa-IR" sz="1200" dirty="0" err="1">
                <a:solidFill>
                  <a:schemeClr val="tx1"/>
                </a:solidFill>
                <a:cs typeface="B Nazanin" pitchFamily="2" charset="-78"/>
              </a:rPr>
              <a:t>خمير</a:t>
            </a:r>
            <a:r>
              <a:rPr lang="fa-IR" sz="1200" dirty="0">
                <a:solidFill>
                  <a:schemeClr val="tx1"/>
                </a:solidFill>
                <a:cs typeface="B Nazanin" pitchFamily="2" charset="-78"/>
              </a:rPr>
              <a:t> دندان </a:t>
            </a:r>
            <a:r>
              <a:rPr lang="fa-IR" sz="1200" dirty="0" err="1">
                <a:solidFill>
                  <a:schemeClr val="tx1"/>
                </a:solidFill>
                <a:cs typeface="B Nazanin" pitchFamily="2" charset="-78"/>
              </a:rPr>
              <a:t>يا</a:t>
            </a:r>
            <a:r>
              <a:rPr lang="fa-IR" sz="1200" dirty="0">
                <a:solidFill>
                  <a:schemeClr val="tx1"/>
                </a:solidFill>
                <a:cs typeface="B Nazanin" pitchFamily="2" charset="-78"/>
              </a:rPr>
              <a:t> مواد </a:t>
            </a:r>
            <a:r>
              <a:rPr lang="fa-IR" sz="1200" dirty="0" err="1">
                <a:solidFill>
                  <a:schemeClr val="tx1"/>
                </a:solidFill>
                <a:cs typeface="B Nazanin" pitchFamily="2" charset="-78"/>
              </a:rPr>
              <a:t>ديگر</a:t>
            </a:r>
            <a:r>
              <a:rPr lang="fa-IR" sz="1200" dirty="0">
                <a:solidFill>
                  <a:schemeClr val="tx1"/>
                </a:solidFill>
                <a:cs typeface="B Nazanin" pitchFamily="2" charset="-78"/>
              </a:rPr>
              <a:t> بر </a:t>
            </a:r>
            <a:r>
              <a:rPr lang="fa-IR" sz="1200" dirty="0" err="1">
                <a:solidFill>
                  <a:schemeClr val="tx1"/>
                </a:solidFill>
                <a:cs typeface="B Nazanin" pitchFamily="2" charset="-78"/>
              </a:rPr>
              <a:t>روي</a:t>
            </a:r>
            <a:r>
              <a:rPr lang="fa-IR" sz="1200" dirty="0">
                <a:solidFill>
                  <a:schemeClr val="tx1"/>
                </a:solidFill>
                <a:cs typeface="B Nazanin" pitchFamily="2" charset="-78"/>
              </a:rPr>
              <a:t> </a:t>
            </a:r>
            <a:r>
              <a:rPr lang="fa-IR" sz="1200" dirty="0" err="1">
                <a:solidFill>
                  <a:schemeClr val="tx1"/>
                </a:solidFill>
                <a:cs typeface="B Nazanin" pitchFamily="2" charset="-78"/>
              </a:rPr>
              <a:t>سوختگي</a:t>
            </a:r>
            <a:r>
              <a:rPr lang="fa-IR" sz="1200" dirty="0">
                <a:solidFill>
                  <a:schemeClr val="tx1"/>
                </a:solidFill>
                <a:cs typeface="B Nazanin" pitchFamily="2" charset="-78"/>
              </a:rPr>
              <a:t> درجه دو مضر است </a:t>
            </a:r>
          </a:p>
          <a:p>
            <a:pPr marL="171450" lvl="0" indent="-171450" algn="r" rtl="1">
              <a:lnSpc>
                <a:spcPct val="150000"/>
              </a:lnSpc>
              <a:buFont typeface="Arial" panose="020B0604020202020204" pitchFamily="34" charset="0"/>
              <a:buChar char="•"/>
            </a:pPr>
            <a:r>
              <a:rPr lang="fa-IR" sz="1200" dirty="0">
                <a:solidFill>
                  <a:schemeClr val="tx1"/>
                </a:solidFill>
                <a:cs typeface="B Nazanin" pitchFamily="2" charset="-78"/>
              </a:rPr>
              <a:t> باعث پوسته </a:t>
            </a:r>
            <a:r>
              <a:rPr lang="fa-IR" sz="1200" dirty="0" err="1">
                <a:solidFill>
                  <a:schemeClr val="tx1"/>
                </a:solidFill>
                <a:cs typeface="B Nazanin" pitchFamily="2" charset="-78"/>
              </a:rPr>
              <a:t>پوسته</a:t>
            </a:r>
            <a:r>
              <a:rPr lang="fa-IR" sz="1200" dirty="0">
                <a:solidFill>
                  <a:schemeClr val="tx1"/>
                </a:solidFill>
                <a:cs typeface="B Nazanin" pitchFamily="2" charset="-78"/>
              </a:rPr>
              <a:t> شدن پوست شده و </a:t>
            </a:r>
            <a:r>
              <a:rPr lang="fa-IR" sz="1200" dirty="0" err="1">
                <a:solidFill>
                  <a:schemeClr val="tx1"/>
                </a:solidFill>
                <a:cs typeface="B Nazanin" pitchFamily="2" charset="-78"/>
              </a:rPr>
              <a:t>لايه‌هاي</a:t>
            </a:r>
            <a:r>
              <a:rPr lang="fa-IR" sz="1200" dirty="0">
                <a:solidFill>
                  <a:schemeClr val="tx1"/>
                </a:solidFill>
                <a:cs typeface="B Nazanin" pitchFamily="2" charset="-78"/>
              </a:rPr>
              <a:t> مجروح را مستعد عفونت </a:t>
            </a:r>
            <a:r>
              <a:rPr lang="fa-IR" sz="1200" dirty="0" err="1">
                <a:solidFill>
                  <a:schemeClr val="tx1"/>
                </a:solidFill>
                <a:cs typeface="B Nazanin" pitchFamily="2" charset="-78"/>
              </a:rPr>
              <a:t>مي‌كند</a:t>
            </a:r>
            <a:endParaRPr lang="fa-IR" sz="1200" dirty="0">
              <a:solidFill>
                <a:schemeClr val="tx1"/>
              </a:solidFill>
              <a:cs typeface="B Nazanin" pitchFamily="2" charset="-78"/>
            </a:endParaRPr>
          </a:p>
          <a:p>
            <a:endParaRPr lang="en-US" dirty="0"/>
          </a:p>
        </p:txBody>
      </p:sp>
      <p:sp>
        <p:nvSpPr>
          <p:cNvPr id="4" name="نگهدارنده مکان شماره اسلاید 3"/>
          <p:cNvSpPr>
            <a:spLocks noGrp="1"/>
          </p:cNvSpPr>
          <p:nvPr>
            <p:ph type="sldNum" sz="quarter" idx="10"/>
          </p:nvPr>
        </p:nvSpPr>
        <p:spPr/>
        <p:txBody>
          <a:bodyPr/>
          <a:lstStyle/>
          <a:p>
            <a:fld id="{62694774-BCB6-4C22-AC13-B75DF38D93DD}" type="slidenum">
              <a:rPr lang="en-US" smtClean="0"/>
              <a:pPr/>
              <a:t>105</a:t>
            </a:fld>
            <a:endParaRPr lang="en-US"/>
          </a:p>
        </p:txBody>
      </p:sp>
    </p:spTree>
    <p:extLst>
      <p:ext uri="{BB962C8B-B14F-4D97-AF65-F5344CB8AC3E}">
        <p14:creationId xmlns:p14="http://schemas.microsoft.com/office/powerpoint/2010/main" val="37979743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نگهدارنده مکان تصویر اسلاید 1"/>
          <p:cNvSpPr>
            <a:spLocks noGrp="1" noRot="1" noChangeAspect="1"/>
          </p:cNvSpPr>
          <p:nvPr>
            <p:ph type="sldImg"/>
          </p:nvPr>
        </p:nvSpPr>
        <p:spPr/>
      </p:sp>
      <p:sp>
        <p:nvSpPr>
          <p:cNvPr id="3" name="نگهدارنده مکان نكات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a-IR" sz="1200" dirty="0">
                <a:cs typeface="B Nazanin" pitchFamily="2" charset="-78"/>
              </a:rPr>
              <a:t>پوست داغ و ملتهب است: در آفتاب سوختگی</a:t>
            </a:r>
          </a:p>
          <a:p>
            <a:endParaRPr lang="en-US" dirty="0"/>
          </a:p>
        </p:txBody>
      </p:sp>
      <p:sp>
        <p:nvSpPr>
          <p:cNvPr id="4" name="نگهدارنده مکان شماره اسلاید 3"/>
          <p:cNvSpPr>
            <a:spLocks noGrp="1"/>
          </p:cNvSpPr>
          <p:nvPr>
            <p:ph type="sldNum" sz="quarter" idx="10"/>
          </p:nvPr>
        </p:nvSpPr>
        <p:spPr/>
        <p:txBody>
          <a:bodyPr/>
          <a:lstStyle/>
          <a:p>
            <a:fld id="{62694774-BCB6-4C22-AC13-B75DF38D93DD}" type="slidenum">
              <a:rPr lang="en-US" smtClean="0"/>
              <a:pPr/>
              <a:t>107</a:t>
            </a:fld>
            <a:endParaRPr lang="en-US"/>
          </a:p>
        </p:txBody>
      </p:sp>
    </p:spTree>
    <p:extLst>
      <p:ext uri="{BB962C8B-B14F-4D97-AF65-F5344CB8AC3E}">
        <p14:creationId xmlns:p14="http://schemas.microsoft.com/office/powerpoint/2010/main" val="2258854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25C138E-624C-4481-AEA3-BF1DD99ABC8A}" type="slidenum">
              <a:rPr lang="fa-IR" altLang="en-US">
                <a:cs typeface="B Nazanin" panose="00000400000000000000" pitchFamily="2" charset="-78"/>
              </a:rPr>
              <a:pPr eaLnBrk="1" hangingPunct="1"/>
              <a:t>110</a:t>
            </a:fld>
            <a:endParaRPr lang="en-US" altLang="en-US" dirty="0">
              <a:cs typeface="B Nazanin" panose="00000400000000000000" pitchFamily="2" charset="-7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altLang="en-US" dirty="0">
              <a:cs typeface="B Nazanin" panose="00000400000000000000" pitchFamily="2" charset="-78"/>
            </a:endParaRPr>
          </a:p>
        </p:txBody>
      </p:sp>
    </p:spTree>
    <p:extLst>
      <p:ext uri="{BB962C8B-B14F-4D97-AF65-F5344CB8AC3E}">
        <p14:creationId xmlns:p14="http://schemas.microsoft.com/office/powerpoint/2010/main" val="13667606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2FCEAFA-AB92-4155-BE6C-B3034E710A0C}" type="slidenum">
              <a:rPr lang="fa-IR" altLang="en-US">
                <a:cs typeface="B Nazanin" panose="00000400000000000000" pitchFamily="2" charset="-78"/>
              </a:rPr>
              <a:pPr eaLnBrk="1" hangingPunct="1"/>
              <a:t>111</a:t>
            </a:fld>
            <a:endParaRPr lang="en-US" altLang="en-US" dirty="0">
              <a:cs typeface="B Nazanin" panose="00000400000000000000" pitchFamily="2" charset="-78"/>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altLang="en-US" dirty="0">
              <a:cs typeface="B Nazanin" panose="00000400000000000000" pitchFamily="2" charset="-78"/>
            </a:endParaRPr>
          </a:p>
        </p:txBody>
      </p:sp>
    </p:spTree>
    <p:extLst>
      <p:ext uri="{BB962C8B-B14F-4D97-AF65-F5344CB8AC3E}">
        <p14:creationId xmlns:p14="http://schemas.microsoft.com/office/powerpoint/2010/main" val="5914157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0B04344-38C6-45AD-BB7A-9A93620CC143}" type="slidenum">
              <a:rPr lang="fa-IR" altLang="en-US">
                <a:cs typeface="B Nazanin" panose="00000400000000000000" pitchFamily="2" charset="-78"/>
              </a:rPr>
              <a:pPr eaLnBrk="1" hangingPunct="1"/>
              <a:t>113</a:t>
            </a:fld>
            <a:endParaRPr lang="en-US" altLang="en-US" dirty="0">
              <a:cs typeface="B Nazanin" panose="00000400000000000000" pitchFamily="2" charset="-78"/>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altLang="en-US" dirty="0">
              <a:cs typeface="B Nazanin" panose="00000400000000000000" pitchFamily="2" charset="-78"/>
            </a:endParaRPr>
          </a:p>
        </p:txBody>
      </p:sp>
    </p:spTree>
    <p:extLst>
      <p:ext uri="{BB962C8B-B14F-4D97-AF65-F5344CB8AC3E}">
        <p14:creationId xmlns:p14="http://schemas.microsoft.com/office/powerpoint/2010/main" val="3840208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E998292-D9C8-4583-8798-D313B565376A}" type="slidenum">
              <a:rPr lang="fa-IR" altLang="en-US">
                <a:cs typeface="B Nazanin" panose="00000400000000000000" pitchFamily="2" charset="-78"/>
              </a:rPr>
              <a:pPr eaLnBrk="1" hangingPunct="1"/>
              <a:t>115</a:t>
            </a:fld>
            <a:endParaRPr lang="en-US" altLang="en-US" dirty="0">
              <a:cs typeface="B Nazanin" panose="00000400000000000000" pitchFamily="2" charset="-78"/>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altLang="en-US" dirty="0">
              <a:cs typeface="B Nazanin" panose="00000400000000000000" pitchFamily="2" charset="-78"/>
            </a:endParaRPr>
          </a:p>
        </p:txBody>
      </p:sp>
    </p:spTree>
    <p:extLst>
      <p:ext uri="{BB962C8B-B14F-4D97-AF65-F5344CB8AC3E}">
        <p14:creationId xmlns:p14="http://schemas.microsoft.com/office/powerpoint/2010/main" val="35106766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D1BC156-3E69-424C-AC4C-B08E1B742941}" type="slidenum">
              <a:rPr lang="fa-IR" altLang="en-US">
                <a:cs typeface="B Nazanin" panose="00000400000000000000" pitchFamily="2" charset="-78"/>
              </a:rPr>
              <a:pPr eaLnBrk="1" hangingPunct="1"/>
              <a:t>116</a:t>
            </a:fld>
            <a:endParaRPr lang="en-US" altLang="en-US" dirty="0">
              <a:cs typeface="B Nazanin" panose="00000400000000000000" pitchFamily="2" charset="-78"/>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altLang="en-US" dirty="0">
              <a:cs typeface="B Nazanin" panose="00000400000000000000" pitchFamily="2" charset="-78"/>
            </a:endParaRPr>
          </a:p>
        </p:txBody>
      </p:sp>
    </p:spTree>
    <p:extLst>
      <p:ext uri="{BB962C8B-B14F-4D97-AF65-F5344CB8AC3E}">
        <p14:creationId xmlns:p14="http://schemas.microsoft.com/office/powerpoint/2010/main" val="4068506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 xmlns:a16="http://schemas.microsoft.com/office/drawing/2014/main" id="{946BF1DD-7E2E-7B43-973F-C99F36D307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7311195-0450-AC4A-8900-5B4A9AFA1DFA}" type="slidenum">
              <a:rPr lang="fa-IR" altLang="en-US">
                <a:cs typeface="B Nazanin" panose="00000400000000000000" pitchFamily="2" charset="-78"/>
              </a:rPr>
              <a:pPr eaLnBrk="1" hangingPunct="1"/>
              <a:t>66</a:t>
            </a:fld>
            <a:endParaRPr lang="en-US" altLang="en-US" dirty="0">
              <a:cs typeface="B Nazanin" panose="00000400000000000000" pitchFamily="2" charset="-78"/>
            </a:endParaRPr>
          </a:p>
        </p:txBody>
      </p:sp>
      <p:sp>
        <p:nvSpPr>
          <p:cNvPr id="31747" name="Rectangle 2">
            <a:extLst>
              <a:ext uri="{FF2B5EF4-FFF2-40B4-BE49-F238E27FC236}">
                <a16:creationId xmlns="" xmlns:a16="http://schemas.microsoft.com/office/drawing/2014/main" id="{31FFF256-9D0C-2D42-9FD4-81A7B31F2D48}"/>
              </a:ext>
            </a:extLst>
          </p:cNvPr>
          <p:cNvSpPr>
            <a:spLocks noGrp="1" noRot="1" noChangeAspect="1" noChangeArrowheads="1" noTextEdit="1"/>
          </p:cNvSpPr>
          <p:nvPr>
            <p:ph type="sldImg"/>
          </p:nvPr>
        </p:nvSpPr>
        <p:spPr>
          <a:ln/>
        </p:spPr>
      </p:sp>
      <p:sp>
        <p:nvSpPr>
          <p:cNvPr id="31748" name="Rectangle 3">
            <a:extLst>
              <a:ext uri="{FF2B5EF4-FFF2-40B4-BE49-F238E27FC236}">
                <a16:creationId xmlns="" xmlns:a16="http://schemas.microsoft.com/office/drawing/2014/main" id="{0A3D5ED1-2469-2242-9738-3EDEE3D589F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2568747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2D37A70-E1EB-4069-97F4-A7FEF41102B0}" type="slidenum">
              <a:rPr lang="fa-IR" altLang="en-US">
                <a:cs typeface="B Nazanin" panose="00000400000000000000" pitchFamily="2" charset="-78"/>
              </a:rPr>
              <a:pPr eaLnBrk="1" hangingPunct="1"/>
              <a:t>117</a:t>
            </a:fld>
            <a:endParaRPr lang="en-US" altLang="en-US" dirty="0">
              <a:cs typeface="B Nazanin" panose="00000400000000000000" pitchFamily="2" charset="-78"/>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altLang="en-US" dirty="0">
              <a:cs typeface="B Nazanin" panose="00000400000000000000" pitchFamily="2" charset="-78"/>
            </a:endParaRPr>
          </a:p>
        </p:txBody>
      </p:sp>
    </p:spTree>
    <p:extLst>
      <p:ext uri="{BB962C8B-B14F-4D97-AF65-F5344CB8AC3E}">
        <p14:creationId xmlns:p14="http://schemas.microsoft.com/office/powerpoint/2010/main" val="11228962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A07EAD8-8808-43BB-AE14-274EB73BB3DE}" type="slidenum">
              <a:rPr lang="fa-IR" altLang="en-US">
                <a:cs typeface="B Nazanin" panose="00000400000000000000" pitchFamily="2" charset="-78"/>
              </a:rPr>
              <a:pPr eaLnBrk="1" hangingPunct="1"/>
              <a:t>118</a:t>
            </a:fld>
            <a:endParaRPr lang="en-US" altLang="en-US" dirty="0">
              <a:cs typeface="B Nazanin" panose="00000400000000000000" pitchFamily="2" charset="-78"/>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altLang="en-US" dirty="0">
              <a:cs typeface="B Nazanin" panose="00000400000000000000" pitchFamily="2" charset="-78"/>
            </a:endParaRPr>
          </a:p>
        </p:txBody>
      </p:sp>
    </p:spTree>
    <p:extLst>
      <p:ext uri="{BB962C8B-B14F-4D97-AF65-F5344CB8AC3E}">
        <p14:creationId xmlns:p14="http://schemas.microsoft.com/office/powerpoint/2010/main" val="12853181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B28F6CA-EE34-431E-8AFC-6661E3A9F399}" type="slidenum">
              <a:rPr lang="fa-IR" altLang="en-US">
                <a:cs typeface="B Nazanin" panose="00000400000000000000" pitchFamily="2" charset="-78"/>
              </a:rPr>
              <a:pPr eaLnBrk="1" hangingPunct="1"/>
              <a:t>119</a:t>
            </a:fld>
            <a:endParaRPr lang="en-US" altLang="en-US" dirty="0">
              <a:cs typeface="B Nazanin" panose="00000400000000000000" pitchFamily="2" charset="-78"/>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altLang="en-US" dirty="0">
              <a:cs typeface="B Nazanin" panose="00000400000000000000" pitchFamily="2" charset="-78"/>
            </a:endParaRPr>
          </a:p>
        </p:txBody>
      </p:sp>
    </p:spTree>
    <p:extLst>
      <p:ext uri="{BB962C8B-B14F-4D97-AF65-F5344CB8AC3E}">
        <p14:creationId xmlns:p14="http://schemas.microsoft.com/office/powerpoint/2010/main" val="18359098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39FC21C-4A8E-4B17-8403-6243FAA858EB}" type="slidenum">
              <a:rPr lang="fa-IR" altLang="en-US">
                <a:cs typeface="B Nazanin" panose="00000400000000000000" pitchFamily="2" charset="-78"/>
              </a:rPr>
              <a:pPr eaLnBrk="1" hangingPunct="1"/>
              <a:t>120</a:t>
            </a:fld>
            <a:endParaRPr lang="en-US" altLang="en-US" dirty="0">
              <a:cs typeface="B Nazanin" panose="00000400000000000000" pitchFamily="2" charset="-78"/>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altLang="en-US" dirty="0">
              <a:cs typeface="B Nazanin" panose="00000400000000000000" pitchFamily="2" charset="-78"/>
            </a:endParaRPr>
          </a:p>
        </p:txBody>
      </p:sp>
    </p:spTree>
    <p:extLst>
      <p:ext uri="{BB962C8B-B14F-4D97-AF65-F5344CB8AC3E}">
        <p14:creationId xmlns:p14="http://schemas.microsoft.com/office/powerpoint/2010/main" val="648842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 xmlns:a16="http://schemas.microsoft.com/office/drawing/2014/main" id="{02889B5B-AD95-B843-8259-B694EE70E76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D632964-60DB-7843-9844-072CB33CB35A}" type="slidenum">
              <a:rPr lang="fa-IR" altLang="en-US">
                <a:cs typeface="B Nazanin" panose="00000400000000000000" pitchFamily="2" charset="-78"/>
              </a:rPr>
              <a:pPr eaLnBrk="1" hangingPunct="1"/>
              <a:t>67</a:t>
            </a:fld>
            <a:endParaRPr lang="en-US" altLang="en-US" dirty="0">
              <a:cs typeface="B Nazanin" panose="00000400000000000000" pitchFamily="2" charset="-78"/>
            </a:endParaRPr>
          </a:p>
        </p:txBody>
      </p:sp>
      <p:sp>
        <p:nvSpPr>
          <p:cNvPr id="32771" name="Rectangle 2">
            <a:extLst>
              <a:ext uri="{FF2B5EF4-FFF2-40B4-BE49-F238E27FC236}">
                <a16:creationId xmlns="" xmlns:a16="http://schemas.microsoft.com/office/drawing/2014/main" id="{2DC55517-D986-1844-A7D4-345E7FF1A023}"/>
              </a:ext>
            </a:extLst>
          </p:cNvPr>
          <p:cNvSpPr>
            <a:spLocks noGrp="1" noRot="1" noChangeAspect="1" noChangeArrowheads="1" noTextEdit="1"/>
          </p:cNvSpPr>
          <p:nvPr>
            <p:ph type="sldImg"/>
          </p:nvPr>
        </p:nvSpPr>
        <p:spPr>
          <a:ln/>
        </p:spPr>
      </p:sp>
      <p:sp>
        <p:nvSpPr>
          <p:cNvPr id="32772" name="Rectangle 3">
            <a:extLst>
              <a:ext uri="{FF2B5EF4-FFF2-40B4-BE49-F238E27FC236}">
                <a16:creationId xmlns="" xmlns:a16="http://schemas.microsoft.com/office/drawing/2014/main" id="{A3C8E0E4-9FB9-E548-88EA-BC69F80507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006651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 xmlns:a16="http://schemas.microsoft.com/office/drawing/2014/main" id="{6CA67DCE-C5B2-9B49-9E16-AF4B3BC568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C0DE05A-5236-934E-842B-8DE58C1BB08E}" type="slidenum">
              <a:rPr lang="fa-IR" altLang="en-US">
                <a:cs typeface="B Nazanin" panose="00000400000000000000" pitchFamily="2" charset="-78"/>
              </a:rPr>
              <a:pPr eaLnBrk="1" hangingPunct="1"/>
              <a:t>68</a:t>
            </a:fld>
            <a:endParaRPr lang="en-US" altLang="en-US" dirty="0">
              <a:cs typeface="B Nazanin" panose="00000400000000000000" pitchFamily="2" charset="-78"/>
            </a:endParaRPr>
          </a:p>
        </p:txBody>
      </p:sp>
      <p:sp>
        <p:nvSpPr>
          <p:cNvPr id="33795" name="Rectangle 2">
            <a:extLst>
              <a:ext uri="{FF2B5EF4-FFF2-40B4-BE49-F238E27FC236}">
                <a16:creationId xmlns="" xmlns:a16="http://schemas.microsoft.com/office/drawing/2014/main" id="{21C863F5-1FB5-1F45-A894-C604C526AFD7}"/>
              </a:ext>
            </a:extLst>
          </p:cNvPr>
          <p:cNvSpPr>
            <a:spLocks noGrp="1" noRot="1" noChangeAspect="1" noChangeArrowheads="1" noTextEdit="1"/>
          </p:cNvSpPr>
          <p:nvPr>
            <p:ph type="sldImg"/>
          </p:nvPr>
        </p:nvSpPr>
        <p:spPr>
          <a:ln/>
        </p:spPr>
      </p:sp>
      <p:sp>
        <p:nvSpPr>
          <p:cNvPr id="33796" name="Rectangle 3">
            <a:extLst>
              <a:ext uri="{FF2B5EF4-FFF2-40B4-BE49-F238E27FC236}">
                <a16:creationId xmlns="" xmlns:a16="http://schemas.microsoft.com/office/drawing/2014/main" id="{7FCD8C20-0F38-1B4C-A7C2-03BDA5816C4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890647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 xmlns:a16="http://schemas.microsoft.com/office/drawing/2014/main" id="{ED4CB61D-8E1D-6C42-8A37-20A7778AC9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D9F4DCD-D332-BB4D-B032-8C9FE1240FBC}" type="slidenum">
              <a:rPr lang="fa-IR" altLang="en-US">
                <a:cs typeface="B Nazanin" panose="00000400000000000000" pitchFamily="2" charset="-78"/>
              </a:rPr>
              <a:pPr eaLnBrk="1" hangingPunct="1"/>
              <a:t>69</a:t>
            </a:fld>
            <a:endParaRPr lang="en-US" altLang="en-US" dirty="0">
              <a:cs typeface="B Nazanin" panose="00000400000000000000" pitchFamily="2" charset="-78"/>
            </a:endParaRPr>
          </a:p>
        </p:txBody>
      </p:sp>
      <p:sp>
        <p:nvSpPr>
          <p:cNvPr id="34819" name="Rectangle 2">
            <a:extLst>
              <a:ext uri="{FF2B5EF4-FFF2-40B4-BE49-F238E27FC236}">
                <a16:creationId xmlns="" xmlns:a16="http://schemas.microsoft.com/office/drawing/2014/main" id="{DD94130D-C4F1-8D44-9733-9A57E0757061}"/>
              </a:ext>
            </a:extLst>
          </p:cNvPr>
          <p:cNvSpPr>
            <a:spLocks noGrp="1" noRot="1" noChangeAspect="1" noChangeArrowheads="1" noTextEdit="1"/>
          </p:cNvSpPr>
          <p:nvPr>
            <p:ph type="sldImg"/>
          </p:nvPr>
        </p:nvSpPr>
        <p:spPr>
          <a:ln/>
        </p:spPr>
      </p:sp>
      <p:sp>
        <p:nvSpPr>
          <p:cNvPr id="34820" name="Rectangle 3">
            <a:extLst>
              <a:ext uri="{FF2B5EF4-FFF2-40B4-BE49-F238E27FC236}">
                <a16:creationId xmlns="" xmlns:a16="http://schemas.microsoft.com/office/drawing/2014/main" id="{1BFD05B6-48FE-BA45-A511-BF58DBE25A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675453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 xmlns:a16="http://schemas.microsoft.com/office/drawing/2014/main" id="{F5BD7A13-2336-A54B-8519-C686992CD75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A278363-74B5-2642-8AD7-048A8DC3063E}" type="slidenum">
              <a:rPr lang="fa-IR" altLang="en-US">
                <a:cs typeface="B Nazanin" panose="00000400000000000000" pitchFamily="2" charset="-78"/>
              </a:rPr>
              <a:pPr eaLnBrk="1" hangingPunct="1"/>
              <a:t>70</a:t>
            </a:fld>
            <a:endParaRPr lang="en-US" altLang="en-US" dirty="0">
              <a:cs typeface="B Nazanin" panose="00000400000000000000" pitchFamily="2" charset="-78"/>
            </a:endParaRPr>
          </a:p>
        </p:txBody>
      </p:sp>
      <p:sp>
        <p:nvSpPr>
          <p:cNvPr id="35843" name="Rectangle 2">
            <a:extLst>
              <a:ext uri="{FF2B5EF4-FFF2-40B4-BE49-F238E27FC236}">
                <a16:creationId xmlns="" xmlns:a16="http://schemas.microsoft.com/office/drawing/2014/main" id="{31EF0677-45BB-0046-BD08-9DEC2D18E8F7}"/>
              </a:ext>
            </a:extLst>
          </p:cNvPr>
          <p:cNvSpPr>
            <a:spLocks noGrp="1" noRot="1" noChangeAspect="1" noChangeArrowheads="1" noTextEdit="1"/>
          </p:cNvSpPr>
          <p:nvPr>
            <p:ph type="sldImg"/>
          </p:nvPr>
        </p:nvSpPr>
        <p:spPr>
          <a:ln/>
        </p:spPr>
      </p:sp>
      <p:sp>
        <p:nvSpPr>
          <p:cNvPr id="35844" name="Rectangle 3">
            <a:extLst>
              <a:ext uri="{FF2B5EF4-FFF2-40B4-BE49-F238E27FC236}">
                <a16:creationId xmlns="" xmlns:a16="http://schemas.microsoft.com/office/drawing/2014/main" id="{48530B44-F22F-8340-95A8-94FE092EAB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4187286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 xmlns:a16="http://schemas.microsoft.com/office/drawing/2014/main" id="{2335B2E7-24BC-944A-9E44-EDFA82FAF0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B139D4F-9A24-874D-9490-3F6AD2F3B41F}" type="slidenum">
              <a:rPr lang="fa-IR" altLang="en-US">
                <a:cs typeface="B Nazanin" panose="00000400000000000000" pitchFamily="2" charset="-78"/>
              </a:rPr>
              <a:pPr eaLnBrk="1" hangingPunct="1"/>
              <a:t>72</a:t>
            </a:fld>
            <a:endParaRPr lang="en-US" altLang="en-US" dirty="0">
              <a:cs typeface="B Nazanin" panose="00000400000000000000" pitchFamily="2" charset="-78"/>
            </a:endParaRPr>
          </a:p>
        </p:txBody>
      </p:sp>
      <p:sp>
        <p:nvSpPr>
          <p:cNvPr id="36867" name="Rectangle 2">
            <a:extLst>
              <a:ext uri="{FF2B5EF4-FFF2-40B4-BE49-F238E27FC236}">
                <a16:creationId xmlns="" xmlns:a16="http://schemas.microsoft.com/office/drawing/2014/main" id="{7AC6777C-D0D7-2F4E-9D63-98AEA593326B}"/>
              </a:ext>
            </a:extLst>
          </p:cNvPr>
          <p:cNvSpPr>
            <a:spLocks noGrp="1" noRot="1" noChangeAspect="1" noChangeArrowheads="1" noTextEdit="1"/>
          </p:cNvSpPr>
          <p:nvPr>
            <p:ph type="sldImg"/>
          </p:nvPr>
        </p:nvSpPr>
        <p:spPr>
          <a:ln/>
        </p:spPr>
      </p:sp>
      <p:sp>
        <p:nvSpPr>
          <p:cNvPr id="36868" name="Rectangle 3">
            <a:extLst>
              <a:ext uri="{FF2B5EF4-FFF2-40B4-BE49-F238E27FC236}">
                <a16:creationId xmlns="" xmlns:a16="http://schemas.microsoft.com/office/drawing/2014/main" id="{D728C702-5189-CB48-A37A-4A007FCE8A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074695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 xmlns:a16="http://schemas.microsoft.com/office/drawing/2014/main" id="{70D05B6E-B007-E442-9937-CC3987AE41A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3FC9668-767A-F24B-B00C-F8AF0CE556CC}" type="slidenum">
              <a:rPr lang="fa-IR" altLang="en-US">
                <a:cs typeface="B Nazanin" panose="00000400000000000000" pitchFamily="2" charset="-78"/>
              </a:rPr>
              <a:pPr eaLnBrk="1" hangingPunct="1"/>
              <a:t>73</a:t>
            </a:fld>
            <a:endParaRPr lang="en-US" altLang="en-US" dirty="0">
              <a:cs typeface="B Nazanin" panose="00000400000000000000" pitchFamily="2" charset="-78"/>
            </a:endParaRPr>
          </a:p>
        </p:txBody>
      </p:sp>
      <p:sp>
        <p:nvSpPr>
          <p:cNvPr id="37891" name="Rectangle 2">
            <a:extLst>
              <a:ext uri="{FF2B5EF4-FFF2-40B4-BE49-F238E27FC236}">
                <a16:creationId xmlns="" xmlns:a16="http://schemas.microsoft.com/office/drawing/2014/main" id="{779EA570-5309-C44D-8405-E392717E3212}"/>
              </a:ext>
            </a:extLst>
          </p:cNvPr>
          <p:cNvSpPr>
            <a:spLocks noGrp="1" noRot="1" noChangeAspect="1" noChangeArrowheads="1" noTextEdit="1"/>
          </p:cNvSpPr>
          <p:nvPr>
            <p:ph type="sldImg"/>
          </p:nvPr>
        </p:nvSpPr>
        <p:spPr>
          <a:ln/>
        </p:spPr>
      </p:sp>
      <p:sp>
        <p:nvSpPr>
          <p:cNvPr id="37892" name="Rectangle 3">
            <a:extLst>
              <a:ext uri="{FF2B5EF4-FFF2-40B4-BE49-F238E27FC236}">
                <a16:creationId xmlns="" xmlns:a16="http://schemas.microsoft.com/office/drawing/2014/main" id="{8F6A1CC4-2D24-B14E-A717-1CAA2FA48B8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289325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 xmlns:a16="http://schemas.microsoft.com/office/drawing/2014/main" id="{7917F6DA-D049-E842-A1B1-92C16986F9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FC93EC4-1FAA-C447-A6FD-B700143A48A2}" type="slidenum">
              <a:rPr lang="fa-IR" altLang="en-US">
                <a:cs typeface="B Nazanin" panose="00000400000000000000" pitchFamily="2" charset="-78"/>
              </a:rPr>
              <a:pPr eaLnBrk="1" hangingPunct="1"/>
              <a:t>74</a:t>
            </a:fld>
            <a:endParaRPr lang="en-US" altLang="en-US" dirty="0">
              <a:cs typeface="B Nazanin" panose="00000400000000000000" pitchFamily="2" charset="-78"/>
            </a:endParaRPr>
          </a:p>
        </p:txBody>
      </p:sp>
      <p:sp>
        <p:nvSpPr>
          <p:cNvPr id="38915" name="Rectangle 2">
            <a:extLst>
              <a:ext uri="{FF2B5EF4-FFF2-40B4-BE49-F238E27FC236}">
                <a16:creationId xmlns="" xmlns:a16="http://schemas.microsoft.com/office/drawing/2014/main" id="{2FEE7B05-8DBE-3B45-8297-6FCBED504118}"/>
              </a:ext>
            </a:extLst>
          </p:cNvPr>
          <p:cNvSpPr>
            <a:spLocks noGrp="1" noRot="1" noChangeAspect="1" noChangeArrowheads="1" noTextEdit="1"/>
          </p:cNvSpPr>
          <p:nvPr>
            <p:ph type="sldImg"/>
          </p:nvPr>
        </p:nvSpPr>
        <p:spPr>
          <a:ln/>
        </p:spPr>
      </p:sp>
      <p:sp>
        <p:nvSpPr>
          <p:cNvPr id="38916" name="Rectangle 3">
            <a:extLst>
              <a:ext uri="{FF2B5EF4-FFF2-40B4-BE49-F238E27FC236}">
                <a16:creationId xmlns="" xmlns:a16="http://schemas.microsoft.com/office/drawing/2014/main" id="{9D50B6CA-1B77-6B46-9DC5-43B2EE0AFE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257270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561F222-3C94-5740-9AEB-CA9736CD6A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6069C577-FFB5-3647-B8A7-C515B8A443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8EF77882-AE5D-ED4C-A111-EA92E81AD249}"/>
              </a:ext>
            </a:extLst>
          </p:cNvPr>
          <p:cNvSpPr>
            <a:spLocks noGrp="1"/>
          </p:cNvSpPr>
          <p:nvPr>
            <p:ph type="dt" sz="half" idx="10"/>
          </p:nvPr>
        </p:nvSpPr>
        <p:spPr/>
        <p:txBody>
          <a:bodyPr/>
          <a:lstStyle/>
          <a:p>
            <a:fld id="{4A6782E4-1E38-2D4E-A44A-EF1C4D5624D4}" type="datetimeFigureOut">
              <a:rPr lang="en-US" smtClean="0"/>
              <a:t>7/27/2026</a:t>
            </a:fld>
            <a:endParaRPr lang="en-US"/>
          </a:p>
        </p:txBody>
      </p:sp>
      <p:sp>
        <p:nvSpPr>
          <p:cNvPr id="5" name="Footer Placeholder 4">
            <a:extLst>
              <a:ext uri="{FF2B5EF4-FFF2-40B4-BE49-F238E27FC236}">
                <a16:creationId xmlns="" xmlns:a16="http://schemas.microsoft.com/office/drawing/2014/main" id="{89CE6A8E-25B1-E747-B242-0379E93485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F5CA7C1-8AB4-6844-B756-DBF490B20574}"/>
              </a:ext>
            </a:extLst>
          </p:cNvPr>
          <p:cNvSpPr>
            <a:spLocks noGrp="1"/>
          </p:cNvSpPr>
          <p:nvPr>
            <p:ph type="sldNum" sz="quarter" idx="12"/>
          </p:nvPr>
        </p:nvSpPr>
        <p:spPr/>
        <p:txBody>
          <a:bodyPr/>
          <a:lstStyle/>
          <a:p>
            <a:fld id="{4F973BB5-A9C1-F542-8F22-EDF3B22DD06E}" type="slidenum">
              <a:rPr lang="en-US" smtClean="0"/>
              <a:t>‹#›</a:t>
            </a:fld>
            <a:endParaRPr lang="en-US"/>
          </a:p>
        </p:txBody>
      </p:sp>
    </p:spTree>
    <p:extLst>
      <p:ext uri="{BB962C8B-B14F-4D97-AF65-F5344CB8AC3E}">
        <p14:creationId xmlns:p14="http://schemas.microsoft.com/office/powerpoint/2010/main" val="3993863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5F4E72B-CBA0-3645-A87F-B122D881BEB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0F60D146-029E-8949-8EB5-27252638A04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8FED008-4488-3547-BE82-0B123F940B7E}"/>
              </a:ext>
            </a:extLst>
          </p:cNvPr>
          <p:cNvSpPr>
            <a:spLocks noGrp="1"/>
          </p:cNvSpPr>
          <p:nvPr>
            <p:ph type="dt" sz="half" idx="10"/>
          </p:nvPr>
        </p:nvSpPr>
        <p:spPr/>
        <p:txBody>
          <a:bodyPr/>
          <a:lstStyle/>
          <a:p>
            <a:fld id="{4A6782E4-1E38-2D4E-A44A-EF1C4D5624D4}" type="datetimeFigureOut">
              <a:rPr lang="en-US" smtClean="0"/>
              <a:t>7/27/2026</a:t>
            </a:fld>
            <a:endParaRPr lang="en-US"/>
          </a:p>
        </p:txBody>
      </p:sp>
      <p:sp>
        <p:nvSpPr>
          <p:cNvPr id="5" name="Footer Placeholder 4">
            <a:extLst>
              <a:ext uri="{FF2B5EF4-FFF2-40B4-BE49-F238E27FC236}">
                <a16:creationId xmlns="" xmlns:a16="http://schemas.microsoft.com/office/drawing/2014/main" id="{41AB6E6C-9F47-AB4B-8C6D-17ED8D3D6E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9FBBE38-3CCB-C742-AAC5-53E499DF0B16}"/>
              </a:ext>
            </a:extLst>
          </p:cNvPr>
          <p:cNvSpPr>
            <a:spLocks noGrp="1"/>
          </p:cNvSpPr>
          <p:nvPr>
            <p:ph type="sldNum" sz="quarter" idx="12"/>
          </p:nvPr>
        </p:nvSpPr>
        <p:spPr/>
        <p:txBody>
          <a:bodyPr/>
          <a:lstStyle/>
          <a:p>
            <a:fld id="{4F973BB5-A9C1-F542-8F22-EDF3B22DD06E}" type="slidenum">
              <a:rPr lang="en-US" smtClean="0"/>
              <a:t>‹#›</a:t>
            </a:fld>
            <a:endParaRPr lang="en-US"/>
          </a:p>
        </p:txBody>
      </p:sp>
    </p:spTree>
    <p:extLst>
      <p:ext uri="{BB962C8B-B14F-4D97-AF65-F5344CB8AC3E}">
        <p14:creationId xmlns:p14="http://schemas.microsoft.com/office/powerpoint/2010/main" val="3196477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8D227670-5267-0141-9CFC-6B8FD6E0607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3E45A15D-3E59-A84C-972E-DDEC7C37100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2168C4B-2296-284C-9AE4-FE683F4B67DE}"/>
              </a:ext>
            </a:extLst>
          </p:cNvPr>
          <p:cNvSpPr>
            <a:spLocks noGrp="1"/>
          </p:cNvSpPr>
          <p:nvPr>
            <p:ph type="dt" sz="half" idx="10"/>
          </p:nvPr>
        </p:nvSpPr>
        <p:spPr/>
        <p:txBody>
          <a:bodyPr/>
          <a:lstStyle/>
          <a:p>
            <a:fld id="{4A6782E4-1E38-2D4E-A44A-EF1C4D5624D4}" type="datetimeFigureOut">
              <a:rPr lang="en-US" smtClean="0"/>
              <a:t>7/27/2026</a:t>
            </a:fld>
            <a:endParaRPr lang="en-US"/>
          </a:p>
        </p:txBody>
      </p:sp>
      <p:sp>
        <p:nvSpPr>
          <p:cNvPr id="5" name="Footer Placeholder 4">
            <a:extLst>
              <a:ext uri="{FF2B5EF4-FFF2-40B4-BE49-F238E27FC236}">
                <a16:creationId xmlns="" xmlns:a16="http://schemas.microsoft.com/office/drawing/2014/main" id="{C48ADC7D-5DFA-ED4B-B85A-558E3C1105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8622F9B-91A5-E14C-9E22-BA0F643CC304}"/>
              </a:ext>
            </a:extLst>
          </p:cNvPr>
          <p:cNvSpPr>
            <a:spLocks noGrp="1"/>
          </p:cNvSpPr>
          <p:nvPr>
            <p:ph type="sldNum" sz="quarter" idx="12"/>
          </p:nvPr>
        </p:nvSpPr>
        <p:spPr/>
        <p:txBody>
          <a:bodyPr/>
          <a:lstStyle/>
          <a:p>
            <a:fld id="{4F973BB5-A9C1-F542-8F22-EDF3B22DD06E}" type="slidenum">
              <a:rPr lang="en-US" smtClean="0"/>
              <a:t>‹#›</a:t>
            </a:fld>
            <a:endParaRPr lang="en-US"/>
          </a:p>
        </p:txBody>
      </p:sp>
    </p:spTree>
    <p:extLst>
      <p:ext uri="{BB962C8B-B14F-4D97-AF65-F5344CB8AC3E}">
        <p14:creationId xmlns:p14="http://schemas.microsoft.com/office/powerpoint/2010/main" val="2773413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cs typeface="B Titr" panose="00000700000000000000" pitchFamily="2" charset="-78"/>
              </a:defRPr>
            </a:lvl1pPr>
          </a:lstStyle>
          <a:p>
            <a:r>
              <a:rPr lang="en-US" dirty="0"/>
              <a:t>Click to edit Master title style</a:t>
            </a:r>
            <a:endParaRPr lang="fa-IR" dirty="0"/>
          </a:p>
        </p:txBody>
      </p:sp>
      <p:sp>
        <p:nvSpPr>
          <p:cNvPr id="3" name="Text Placeholder 2"/>
          <p:cNvSpPr>
            <a:spLocks noGrp="1"/>
          </p:cNvSpPr>
          <p:nvPr>
            <p:ph type="body" sz="half" idx="1"/>
          </p:nvPr>
        </p:nvSpPr>
        <p:spPr>
          <a:xfrm>
            <a:off x="609600" y="1600201"/>
            <a:ext cx="5384800" cy="4525963"/>
          </a:xfrm>
        </p:spPr>
        <p:txBody>
          <a:bodyPr/>
          <a:lstStyle>
            <a:lvl5pPr>
              <a:defRPr>
                <a:cs typeface="B Nazanin" panose="00000400000000000000" pitchFamily="2" charset="-78"/>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a-IR" dirty="0"/>
          </a:p>
        </p:txBody>
      </p:sp>
      <p:sp>
        <p:nvSpPr>
          <p:cNvPr id="4" name="Content Placeholder 3"/>
          <p:cNvSpPr>
            <a:spLocks noGrp="1"/>
          </p:cNvSpPr>
          <p:nvPr>
            <p:ph sz="half" idx="2"/>
          </p:nvPr>
        </p:nvSpPr>
        <p:spPr>
          <a:xfrm>
            <a:off x="6197600" y="1600201"/>
            <a:ext cx="5384800" cy="4525963"/>
          </a:xfrm>
        </p:spPr>
        <p:txBody>
          <a:bodyPr/>
          <a:lstStyle>
            <a:lvl5pPr>
              <a:defRPr>
                <a:cs typeface="B Nazanin" panose="00000400000000000000" pitchFamily="2" charset="-78"/>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a-IR" dirty="0"/>
          </a:p>
        </p:txBody>
      </p:sp>
      <p:sp>
        <p:nvSpPr>
          <p:cNvPr id="5" name="Date Placeholder 9">
            <a:extLst>
              <a:ext uri="{FF2B5EF4-FFF2-40B4-BE49-F238E27FC236}">
                <a16:creationId xmlns="" xmlns:a16="http://schemas.microsoft.com/office/drawing/2014/main" id="{62DA981D-F412-084B-BCF8-BCFCD092D5C8}"/>
              </a:ext>
            </a:extLst>
          </p:cNvPr>
          <p:cNvSpPr>
            <a:spLocks noGrp="1"/>
          </p:cNvSpPr>
          <p:nvPr>
            <p:ph type="dt" sz="half" idx="10"/>
          </p:nvPr>
        </p:nvSpPr>
        <p:spPr/>
        <p:txBody>
          <a:bodyPr/>
          <a:lstStyle>
            <a:lvl1pPr>
              <a:defRPr/>
            </a:lvl1pPr>
          </a:lstStyle>
          <a:p>
            <a:pPr>
              <a:defRPr/>
            </a:pPr>
            <a:endParaRPr lang="en-US"/>
          </a:p>
        </p:txBody>
      </p:sp>
      <p:sp>
        <p:nvSpPr>
          <p:cNvPr id="6" name="Footer Placeholder 21">
            <a:extLst>
              <a:ext uri="{FF2B5EF4-FFF2-40B4-BE49-F238E27FC236}">
                <a16:creationId xmlns="" xmlns:a16="http://schemas.microsoft.com/office/drawing/2014/main" id="{932B232E-AE53-D54C-8F4B-EBC1B6873F2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17">
            <a:extLst>
              <a:ext uri="{FF2B5EF4-FFF2-40B4-BE49-F238E27FC236}">
                <a16:creationId xmlns="" xmlns:a16="http://schemas.microsoft.com/office/drawing/2014/main" id="{BB210EF1-F0BA-444E-8422-9EBC5B76DCB5}"/>
              </a:ext>
            </a:extLst>
          </p:cNvPr>
          <p:cNvSpPr>
            <a:spLocks noGrp="1"/>
          </p:cNvSpPr>
          <p:nvPr>
            <p:ph type="sldNum" sz="quarter" idx="12"/>
          </p:nvPr>
        </p:nvSpPr>
        <p:spPr/>
        <p:txBody>
          <a:bodyPr/>
          <a:lstStyle>
            <a:lvl1pPr>
              <a:defRPr>
                <a:cs typeface="B Nazanin" panose="00000400000000000000" pitchFamily="2" charset="-78"/>
              </a:defRPr>
            </a:lvl1pPr>
          </a:lstStyle>
          <a:p>
            <a:fld id="{E398C4BE-40CF-334B-AA1F-3A54CCFEA8F6}" type="slidenum">
              <a:rPr lang="fa-IR" altLang="en-US" smtClean="0"/>
              <a:pPr/>
              <a:t>‹#›</a:t>
            </a:fld>
            <a:endParaRPr lang="en-US" altLang="en-US" dirty="0"/>
          </a:p>
        </p:txBody>
      </p:sp>
    </p:spTree>
    <p:extLst>
      <p:ext uri="{BB962C8B-B14F-4D97-AF65-F5344CB8AC3E}">
        <p14:creationId xmlns:p14="http://schemas.microsoft.com/office/powerpoint/2010/main" val="2635122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20A0F30-5BA1-F74B-8134-65BCD14A56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7216B4FE-3925-7C4F-96FD-6025FE4B71A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DB875EA-1EC0-1747-87FD-44E830A21FEA}"/>
              </a:ext>
            </a:extLst>
          </p:cNvPr>
          <p:cNvSpPr>
            <a:spLocks noGrp="1"/>
          </p:cNvSpPr>
          <p:nvPr>
            <p:ph type="dt" sz="half" idx="10"/>
          </p:nvPr>
        </p:nvSpPr>
        <p:spPr/>
        <p:txBody>
          <a:bodyPr/>
          <a:lstStyle/>
          <a:p>
            <a:fld id="{4A6782E4-1E38-2D4E-A44A-EF1C4D5624D4}" type="datetimeFigureOut">
              <a:rPr lang="en-US" smtClean="0"/>
              <a:t>7/27/2026</a:t>
            </a:fld>
            <a:endParaRPr lang="en-US"/>
          </a:p>
        </p:txBody>
      </p:sp>
      <p:sp>
        <p:nvSpPr>
          <p:cNvPr id="5" name="Footer Placeholder 4">
            <a:extLst>
              <a:ext uri="{FF2B5EF4-FFF2-40B4-BE49-F238E27FC236}">
                <a16:creationId xmlns="" xmlns:a16="http://schemas.microsoft.com/office/drawing/2014/main" id="{0C3B3ECC-BE8B-5442-9575-4C250A083E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45D9D5D-4461-984E-B64E-A26C428FD92F}"/>
              </a:ext>
            </a:extLst>
          </p:cNvPr>
          <p:cNvSpPr>
            <a:spLocks noGrp="1"/>
          </p:cNvSpPr>
          <p:nvPr>
            <p:ph type="sldNum" sz="quarter" idx="12"/>
          </p:nvPr>
        </p:nvSpPr>
        <p:spPr/>
        <p:txBody>
          <a:bodyPr/>
          <a:lstStyle/>
          <a:p>
            <a:fld id="{4F973BB5-A9C1-F542-8F22-EDF3B22DD06E}" type="slidenum">
              <a:rPr lang="en-US" smtClean="0"/>
              <a:t>‹#›</a:t>
            </a:fld>
            <a:endParaRPr lang="en-US"/>
          </a:p>
        </p:txBody>
      </p:sp>
    </p:spTree>
    <p:extLst>
      <p:ext uri="{BB962C8B-B14F-4D97-AF65-F5344CB8AC3E}">
        <p14:creationId xmlns:p14="http://schemas.microsoft.com/office/powerpoint/2010/main" val="497802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F5E3A65-FF37-6046-9874-7D32D17461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561AD7F3-007F-EC4E-BD78-C179D450F6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E34A0199-2009-B14F-8D38-4EC31A2BE2D5}"/>
              </a:ext>
            </a:extLst>
          </p:cNvPr>
          <p:cNvSpPr>
            <a:spLocks noGrp="1"/>
          </p:cNvSpPr>
          <p:nvPr>
            <p:ph type="dt" sz="half" idx="10"/>
          </p:nvPr>
        </p:nvSpPr>
        <p:spPr/>
        <p:txBody>
          <a:bodyPr/>
          <a:lstStyle/>
          <a:p>
            <a:fld id="{4A6782E4-1E38-2D4E-A44A-EF1C4D5624D4}" type="datetimeFigureOut">
              <a:rPr lang="en-US" smtClean="0"/>
              <a:t>7/27/2026</a:t>
            </a:fld>
            <a:endParaRPr lang="en-US"/>
          </a:p>
        </p:txBody>
      </p:sp>
      <p:sp>
        <p:nvSpPr>
          <p:cNvPr id="5" name="Footer Placeholder 4">
            <a:extLst>
              <a:ext uri="{FF2B5EF4-FFF2-40B4-BE49-F238E27FC236}">
                <a16:creationId xmlns="" xmlns:a16="http://schemas.microsoft.com/office/drawing/2014/main" id="{C5C51E97-D8A9-2C47-A565-8732B39159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7BA1284-AF15-0342-A99B-015D1F6EDEDA}"/>
              </a:ext>
            </a:extLst>
          </p:cNvPr>
          <p:cNvSpPr>
            <a:spLocks noGrp="1"/>
          </p:cNvSpPr>
          <p:nvPr>
            <p:ph type="sldNum" sz="quarter" idx="12"/>
          </p:nvPr>
        </p:nvSpPr>
        <p:spPr/>
        <p:txBody>
          <a:bodyPr/>
          <a:lstStyle/>
          <a:p>
            <a:fld id="{4F973BB5-A9C1-F542-8F22-EDF3B22DD06E}" type="slidenum">
              <a:rPr lang="en-US" smtClean="0"/>
              <a:t>‹#›</a:t>
            </a:fld>
            <a:endParaRPr lang="en-US"/>
          </a:p>
        </p:txBody>
      </p:sp>
    </p:spTree>
    <p:extLst>
      <p:ext uri="{BB962C8B-B14F-4D97-AF65-F5344CB8AC3E}">
        <p14:creationId xmlns:p14="http://schemas.microsoft.com/office/powerpoint/2010/main" val="2591276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E7803B6-1ED5-CE46-A4DB-82C0D3C6C1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4403CD2E-6949-2347-A7D9-3960AFFAEF8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482625BE-90EB-8647-AF38-19A554B358E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EA1D65AA-7F9E-7D4E-BB17-D91D08055D28}"/>
              </a:ext>
            </a:extLst>
          </p:cNvPr>
          <p:cNvSpPr>
            <a:spLocks noGrp="1"/>
          </p:cNvSpPr>
          <p:nvPr>
            <p:ph type="dt" sz="half" idx="10"/>
          </p:nvPr>
        </p:nvSpPr>
        <p:spPr/>
        <p:txBody>
          <a:bodyPr/>
          <a:lstStyle/>
          <a:p>
            <a:fld id="{4A6782E4-1E38-2D4E-A44A-EF1C4D5624D4}" type="datetimeFigureOut">
              <a:rPr lang="en-US" smtClean="0"/>
              <a:t>7/27/2026</a:t>
            </a:fld>
            <a:endParaRPr lang="en-US"/>
          </a:p>
        </p:txBody>
      </p:sp>
      <p:sp>
        <p:nvSpPr>
          <p:cNvPr id="6" name="Footer Placeholder 5">
            <a:extLst>
              <a:ext uri="{FF2B5EF4-FFF2-40B4-BE49-F238E27FC236}">
                <a16:creationId xmlns="" xmlns:a16="http://schemas.microsoft.com/office/drawing/2014/main" id="{398BECAB-BCD1-FC40-8C1D-411E744699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BC8B3476-A62A-AB42-9BC7-3B907BE7AFFC}"/>
              </a:ext>
            </a:extLst>
          </p:cNvPr>
          <p:cNvSpPr>
            <a:spLocks noGrp="1"/>
          </p:cNvSpPr>
          <p:nvPr>
            <p:ph type="sldNum" sz="quarter" idx="12"/>
          </p:nvPr>
        </p:nvSpPr>
        <p:spPr/>
        <p:txBody>
          <a:bodyPr/>
          <a:lstStyle/>
          <a:p>
            <a:fld id="{4F973BB5-A9C1-F542-8F22-EDF3B22DD06E}" type="slidenum">
              <a:rPr lang="en-US" smtClean="0"/>
              <a:t>‹#›</a:t>
            </a:fld>
            <a:endParaRPr lang="en-US"/>
          </a:p>
        </p:txBody>
      </p:sp>
    </p:spTree>
    <p:extLst>
      <p:ext uri="{BB962C8B-B14F-4D97-AF65-F5344CB8AC3E}">
        <p14:creationId xmlns:p14="http://schemas.microsoft.com/office/powerpoint/2010/main" val="1960912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406A352-DF3D-844D-9724-4791A44B00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D92CEB21-E1E8-EA4C-8A8E-D185BAFFE3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791B67B0-9D77-2B41-BB8E-88022D8C8E8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E00A8A06-00D3-0041-9571-7553E43CE1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AE5C1B15-B856-2B4A-A06A-03E68CD0657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6267D362-B71D-A447-B79C-5AAF49838BB8}"/>
              </a:ext>
            </a:extLst>
          </p:cNvPr>
          <p:cNvSpPr>
            <a:spLocks noGrp="1"/>
          </p:cNvSpPr>
          <p:nvPr>
            <p:ph type="dt" sz="half" idx="10"/>
          </p:nvPr>
        </p:nvSpPr>
        <p:spPr/>
        <p:txBody>
          <a:bodyPr/>
          <a:lstStyle/>
          <a:p>
            <a:fld id="{4A6782E4-1E38-2D4E-A44A-EF1C4D5624D4}" type="datetimeFigureOut">
              <a:rPr lang="en-US" smtClean="0"/>
              <a:t>7/27/2026</a:t>
            </a:fld>
            <a:endParaRPr lang="en-US"/>
          </a:p>
        </p:txBody>
      </p:sp>
      <p:sp>
        <p:nvSpPr>
          <p:cNvPr id="8" name="Footer Placeholder 7">
            <a:extLst>
              <a:ext uri="{FF2B5EF4-FFF2-40B4-BE49-F238E27FC236}">
                <a16:creationId xmlns="" xmlns:a16="http://schemas.microsoft.com/office/drawing/2014/main" id="{20A90E0F-3403-0F43-95CC-D29C68139CC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C124983D-4726-AA46-A63C-9643A463E346}"/>
              </a:ext>
            </a:extLst>
          </p:cNvPr>
          <p:cNvSpPr>
            <a:spLocks noGrp="1"/>
          </p:cNvSpPr>
          <p:nvPr>
            <p:ph type="sldNum" sz="quarter" idx="12"/>
          </p:nvPr>
        </p:nvSpPr>
        <p:spPr/>
        <p:txBody>
          <a:bodyPr/>
          <a:lstStyle/>
          <a:p>
            <a:fld id="{4F973BB5-A9C1-F542-8F22-EDF3B22DD06E}" type="slidenum">
              <a:rPr lang="en-US" smtClean="0"/>
              <a:t>‹#›</a:t>
            </a:fld>
            <a:endParaRPr lang="en-US"/>
          </a:p>
        </p:txBody>
      </p:sp>
    </p:spTree>
    <p:extLst>
      <p:ext uri="{BB962C8B-B14F-4D97-AF65-F5344CB8AC3E}">
        <p14:creationId xmlns:p14="http://schemas.microsoft.com/office/powerpoint/2010/main" val="2316385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2A6A914-BB44-6944-AA70-FFC2B23824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99A15822-A74F-004B-8AB1-498729B886A0}"/>
              </a:ext>
            </a:extLst>
          </p:cNvPr>
          <p:cNvSpPr>
            <a:spLocks noGrp="1"/>
          </p:cNvSpPr>
          <p:nvPr>
            <p:ph type="dt" sz="half" idx="10"/>
          </p:nvPr>
        </p:nvSpPr>
        <p:spPr/>
        <p:txBody>
          <a:bodyPr/>
          <a:lstStyle/>
          <a:p>
            <a:fld id="{4A6782E4-1E38-2D4E-A44A-EF1C4D5624D4}" type="datetimeFigureOut">
              <a:rPr lang="en-US" smtClean="0"/>
              <a:t>7/27/2026</a:t>
            </a:fld>
            <a:endParaRPr lang="en-US"/>
          </a:p>
        </p:txBody>
      </p:sp>
      <p:sp>
        <p:nvSpPr>
          <p:cNvPr id="4" name="Footer Placeholder 3">
            <a:extLst>
              <a:ext uri="{FF2B5EF4-FFF2-40B4-BE49-F238E27FC236}">
                <a16:creationId xmlns="" xmlns:a16="http://schemas.microsoft.com/office/drawing/2014/main" id="{0B7F5B16-B763-0246-A5F8-0E5C954BC8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EF8D9159-E09A-504C-82CC-25B49DC84B6D}"/>
              </a:ext>
            </a:extLst>
          </p:cNvPr>
          <p:cNvSpPr>
            <a:spLocks noGrp="1"/>
          </p:cNvSpPr>
          <p:nvPr>
            <p:ph type="sldNum" sz="quarter" idx="12"/>
          </p:nvPr>
        </p:nvSpPr>
        <p:spPr/>
        <p:txBody>
          <a:bodyPr/>
          <a:lstStyle/>
          <a:p>
            <a:fld id="{4F973BB5-A9C1-F542-8F22-EDF3B22DD06E}" type="slidenum">
              <a:rPr lang="en-US" smtClean="0"/>
              <a:t>‹#›</a:t>
            </a:fld>
            <a:endParaRPr lang="en-US"/>
          </a:p>
        </p:txBody>
      </p:sp>
    </p:spTree>
    <p:extLst>
      <p:ext uri="{BB962C8B-B14F-4D97-AF65-F5344CB8AC3E}">
        <p14:creationId xmlns:p14="http://schemas.microsoft.com/office/powerpoint/2010/main" val="2562393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A775B406-6D92-F544-B7A5-F615A4786B42}"/>
              </a:ext>
            </a:extLst>
          </p:cNvPr>
          <p:cNvSpPr>
            <a:spLocks noGrp="1"/>
          </p:cNvSpPr>
          <p:nvPr>
            <p:ph type="dt" sz="half" idx="10"/>
          </p:nvPr>
        </p:nvSpPr>
        <p:spPr/>
        <p:txBody>
          <a:bodyPr/>
          <a:lstStyle/>
          <a:p>
            <a:fld id="{4A6782E4-1E38-2D4E-A44A-EF1C4D5624D4}" type="datetimeFigureOut">
              <a:rPr lang="en-US" smtClean="0"/>
              <a:t>7/27/2026</a:t>
            </a:fld>
            <a:endParaRPr lang="en-US"/>
          </a:p>
        </p:txBody>
      </p:sp>
      <p:sp>
        <p:nvSpPr>
          <p:cNvPr id="3" name="Footer Placeholder 2">
            <a:extLst>
              <a:ext uri="{FF2B5EF4-FFF2-40B4-BE49-F238E27FC236}">
                <a16:creationId xmlns="" xmlns:a16="http://schemas.microsoft.com/office/drawing/2014/main" id="{383921C0-786C-7345-B9E7-1911B32F67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00457CB8-DB20-6B45-B66A-201C621EFCBB}"/>
              </a:ext>
            </a:extLst>
          </p:cNvPr>
          <p:cNvSpPr>
            <a:spLocks noGrp="1"/>
          </p:cNvSpPr>
          <p:nvPr>
            <p:ph type="sldNum" sz="quarter" idx="12"/>
          </p:nvPr>
        </p:nvSpPr>
        <p:spPr/>
        <p:txBody>
          <a:bodyPr/>
          <a:lstStyle/>
          <a:p>
            <a:fld id="{4F973BB5-A9C1-F542-8F22-EDF3B22DD06E}" type="slidenum">
              <a:rPr lang="en-US" smtClean="0"/>
              <a:t>‹#›</a:t>
            </a:fld>
            <a:endParaRPr lang="en-US"/>
          </a:p>
        </p:txBody>
      </p:sp>
    </p:spTree>
    <p:extLst>
      <p:ext uri="{BB962C8B-B14F-4D97-AF65-F5344CB8AC3E}">
        <p14:creationId xmlns:p14="http://schemas.microsoft.com/office/powerpoint/2010/main" val="2713541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0347F7D-6385-3D4D-A172-0815174845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F5254AD2-3C23-0F46-B6A5-137A34E3E8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482924BF-458A-434F-8E4E-369A59F4BF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23D7B638-6721-9E48-BF97-73B998888C71}"/>
              </a:ext>
            </a:extLst>
          </p:cNvPr>
          <p:cNvSpPr>
            <a:spLocks noGrp="1"/>
          </p:cNvSpPr>
          <p:nvPr>
            <p:ph type="dt" sz="half" idx="10"/>
          </p:nvPr>
        </p:nvSpPr>
        <p:spPr/>
        <p:txBody>
          <a:bodyPr/>
          <a:lstStyle/>
          <a:p>
            <a:fld id="{4A6782E4-1E38-2D4E-A44A-EF1C4D5624D4}" type="datetimeFigureOut">
              <a:rPr lang="en-US" smtClean="0"/>
              <a:t>7/27/2026</a:t>
            </a:fld>
            <a:endParaRPr lang="en-US"/>
          </a:p>
        </p:txBody>
      </p:sp>
      <p:sp>
        <p:nvSpPr>
          <p:cNvPr id="6" name="Footer Placeholder 5">
            <a:extLst>
              <a:ext uri="{FF2B5EF4-FFF2-40B4-BE49-F238E27FC236}">
                <a16:creationId xmlns="" xmlns:a16="http://schemas.microsoft.com/office/drawing/2014/main" id="{AFDBE3A2-F912-7246-9EB0-2352CE8EAA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2BB661C-1285-EE4C-BD7F-E6731E88D345}"/>
              </a:ext>
            </a:extLst>
          </p:cNvPr>
          <p:cNvSpPr>
            <a:spLocks noGrp="1"/>
          </p:cNvSpPr>
          <p:nvPr>
            <p:ph type="sldNum" sz="quarter" idx="12"/>
          </p:nvPr>
        </p:nvSpPr>
        <p:spPr/>
        <p:txBody>
          <a:bodyPr/>
          <a:lstStyle/>
          <a:p>
            <a:fld id="{4F973BB5-A9C1-F542-8F22-EDF3B22DD06E}" type="slidenum">
              <a:rPr lang="en-US" smtClean="0"/>
              <a:t>‹#›</a:t>
            </a:fld>
            <a:endParaRPr lang="en-US"/>
          </a:p>
        </p:txBody>
      </p:sp>
    </p:spTree>
    <p:extLst>
      <p:ext uri="{BB962C8B-B14F-4D97-AF65-F5344CB8AC3E}">
        <p14:creationId xmlns:p14="http://schemas.microsoft.com/office/powerpoint/2010/main" val="3134217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25800ED-3E3E-2246-A5BC-07A1B38890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65772A46-7B73-2840-8481-86293A1F8F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F26BCB68-B55A-E743-A6A2-9C386978F7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9A5EB0AC-7565-0040-BD41-9BB7A1B246B2}"/>
              </a:ext>
            </a:extLst>
          </p:cNvPr>
          <p:cNvSpPr>
            <a:spLocks noGrp="1"/>
          </p:cNvSpPr>
          <p:nvPr>
            <p:ph type="dt" sz="half" idx="10"/>
          </p:nvPr>
        </p:nvSpPr>
        <p:spPr/>
        <p:txBody>
          <a:bodyPr/>
          <a:lstStyle/>
          <a:p>
            <a:fld id="{4A6782E4-1E38-2D4E-A44A-EF1C4D5624D4}" type="datetimeFigureOut">
              <a:rPr lang="en-US" smtClean="0"/>
              <a:t>7/27/2026</a:t>
            </a:fld>
            <a:endParaRPr lang="en-US"/>
          </a:p>
        </p:txBody>
      </p:sp>
      <p:sp>
        <p:nvSpPr>
          <p:cNvPr id="6" name="Footer Placeholder 5">
            <a:extLst>
              <a:ext uri="{FF2B5EF4-FFF2-40B4-BE49-F238E27FC236}">
                <a16:creationId xmlns="" xmlns:a16="http://schemas.microsoft.com/office/drawing/2014/main" id="{3CDD8D05-99B0-0B43-B889-47AD52155B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644DB3C1-0431-AE47-84AE-6BB76D5D5A96}"/>
              </a:ext>
            </a:extLst>
          </p:cNvPr>
          <p:cNvSpPr>
            <a:spLocks noGrp="1"/>
          </p:cNvSpPr>
          <p:nvPr>
            <p:ph type="sldNum" sz="quarter" idx="12"/>
          </p:nvPr>
        </p:nvSpPr>
        <p:spPr/>
        <p:txBody>
          <a:bodyPr/>
          <a:lstStyle/>
          <a:p>
            <a:fld id="{4F973BB5-A9C1-F542-8F22-EDF3B22DD06E}" type="slidenum">
              <a:rPr lang="en-US" smtClean="0"/>
              <a:t>‹#›</a:t>
            </a:fld>
            <a:endParaRPr lang="en-US"/>
          </a:p>
        </p:txBody>
      </p:sp>
    </p:spTree>
    <p:extLst>
      <p:ext uri="{BB962C8B-B14F-4D97-AF65-F5344CB8AC3E}">
        <p14:creationId xmlns:p14="http://schemas.microsoft.com/office/powerpoint/2010/main" val="4282298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D3EF72C-E295-884F-B5B3-2FA46C7CA3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3BB67A4F-A741-104A-95FA-0E54B02B75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718845A-8922-6740-A780-9B4F5F37BB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6782E4-1E38-2D4E-A44A-EF1C4D5624D4}" type="datetimeFigureOut">
              <a:rPr lang="en-US" smtClean="0"/>
              <a:t>7/27/2026</a:t>
            </a:fld>
            <a:endParaRPr lang="en-US"/>
          </a:p>
        </p:txBody>
      </p:sp>
      <p:sp>
        <p:nvSpPr>
          <p:cNvPr id="5" name="Footer Placeholder 4">
            <a:extLst>
              <a:ext uri="{FF2B5EF4-FFF2-40B4-BE49-F238E27FC236}">
                <a16:creationId xmlns="" xmlns:a16="http://schemas.microsoft.com/office/drawing/2014/main" id="{08497B37-AC33-7944-B0B8-F131936F02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C67E6A58-1F34-A044-AB31-8C8865151A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973BB5-A9C1-F542-8F22-EDF3B22DD06E}" type="slidenum">
              <a:rPr lang="en-US" smtClean="0"/>
              <a:t>‹#›</a:t>
            </a:fld>
            <a:endParaRPr lang="en-US"/>
          </a:p>
        </p:txBody>
      </p:sp>
    </p:spTree>
    <p:extLst>
      <p:ext uri="{BB962C8B-B14F-4D97-AF65-F5344CB8AC3E}">
        <p14:creationId xmlns:p14="http://schemas.microsoft.com/office/powerpoint/2010/main" val="2216484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6.png"/><Relationship Id="rId4" Type="http://schemas.openxmlformats.org/officeDocument/2006/relationships/oleObject" Target="../embeddings/oleObject1.bin"/></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37.png"/><Relationship Id="rId4" Type="http://schemas.openxmlformats.org/officeDocument/2006/relationships/oleObject" Target="../embeddings/oleObject2.bin"/></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38.png"/><Relationship Id="rId4" Type="http://schemas.openxmlformats.org/officeDocument/2006/relationships/oleObject" Target="../embeddings/oleObject3.bin"/></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9.gif"/><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215680" y="5869641"/>
            <a:ext cx="5616624" cy="893771"/>
          </a:xfrm>
          <a:prstGeom prst="rect">
            <a:avLst/>
          </a:prstGeom>
          <a:noFill/>
        </p:spPr>
        <p:txBody>
          <a:bodyPr>
            <a:spAutoFit/>
          </a:bodyPr>
          <a:lstStyle/>
          <a:p>
            <a:pPr algn="ctr">
              <a:lnSpc>
                <a:spcPct val="200000"/>
              </a:lnSpc>
              <a:defRPr/>
            </a:pPr>
            <a:r>
              <a:rPr lang="fa-IR" sz="1400" dirty="0">
                <a:effectLst>
                  <a:reflection blurRad="6350" stA="55000" endA="50" endPos="85000" dist="60007" dir="5400000" sy="-100000" algn="bl" rotWithShape="0"/>
                </a:effectLst>
                <a:cs typeface="B Titr" panose="00000700000000000000" pitchFamily="2" charset="-78"/>
              </a:rPr>
              <a:t>مرکز مدیریت حوادث و فوریتهای پزشکی کشور</a:t>
            </a:r>
          </a:p>
          <a:p>
            <a:pPr algn="ctr">
              <a:lnSpc>
                <a:spcPct val="200000"/>
              </a:lnSpc>
              <a:defRPr/>
            </a:pPr>
            <a:endParaRPr lang="en-US" sz="1400" dirty="0">
              <a:effectLst>
                <a:reflection blurRad="6350" stA="55000" endA="50" endPos="85000" dist="60007" dir="5400000" sy="-100000" algn="bl" rotWithShape="0"/>
              </a:effectLst>
              <a:cs typeface="B Titr" panose="00000700000000000000" pitchFamily="2" charset="-78"/>
            </a:endParaRPr>
          </a:p>
        </p:txBody>
      </p:sp>
      <p:sp>
        <p:nvSpPr>
          <p:cNvPr id="5122" name="Rectangle 29"/>
          <p:cNvSpPr>
            <a:spLocks noGrp="1" noChangeArrowheads="1"/>
          </p:cNvSpPr>
          <p:nvPr>
            <p:ph type="subTitle" idx="1"/>
          </p:nvPr>
        </p:nvSpPr>
        <p:spPr>
          <a:xfrm>
            <a:off x="412086" y="291353"/>
            <a:ext cx="11223812" cy="1752600"/>
          </a:xfrm>
        </p:spPr>
        <p:txBody>
          <a:bodyPr>
            <a:noAutofit/>
          </a:bodyPr>
          <a:lstStyle/>
          <a:p>
            <a:pPr rtl="1" eaLnBrk="1" hangingPunct="1"/>
            <a:r>
              <a:rPr lang="fa-IR" altLang="en-US" sz="4000" b="1" dirty="0">
                <a:solidFill>
                  <a:srgbClr val="0070C0"/>
                </a:solidFill>
                <a:cs typeface="B Titr" pitchFamily="2" charset="-78"/>
              </a:rPr>
              <a:t>اورژانس های محیطی</a:t>
            </a:r>
          </a:p>
          <a:p>
            <a:pPr rtl="1" eaLnBrk="1" hangingPunct="1"/>
            <a:r>
              <a:rPr lang="fa-IR" altLang="en-US" sz="4000" b="1" dirty="0">
                <a:solidFill>
                  <a:srgbClr val="0070C0"/>
                </a:solidFill>
                <a:cs typeface="B Titr" pitchFamily="2" charset="-78"/>
              </a:rPr>
              <a:t>( </a:t>
            </a:r>
            <a:r>
              <a:rPr lang="fa-IR" altLang="en-US" sz="4000" b="1" dirty="0" err="1">
                <a:solidFill>
                  <a:srgbClr val="0070C0"/>
                </a:solidFill>
                <a:cs typeface="B Titr" pitchFamily="2" charset="-78"/>
              </a:rPr>
              <a:t>مارگزیدگی</a:t>
            </a:r>
            <a:r>
              <a:rPr lang="fa-IR" altLang="en-US" sz="4000" b="1" dirty="0">
                <a:solidFill>
                  <a:srgbClr val="0070C0"/>
                </a:solidFill>
                <a:cs typeface="B Titr" pitchFamily="2" charset="-78"/>
              </a:rPr>
              <a:t>-عقرب گزیدگی-غرق </a:t>
            </a:r>
            <a:r>
              <a:rPr lang="fa-IR" altLang="en-US" sz="4000" b="1" dirty="0" err="1">
                <a:solidFill>
                  <a:srgbClr val="0070C0"/>
                </a:solidFill>
                <a:cs typeface="B Titr" pitchFamily="2" charset="-78"/>
              </a:rPr>
              <a:t>شدگی</a:t>
            </a:r>
            <a:r>
              <a:rPr lang="fa-IR" altLang="en-US" sz="4000" b="1" dirty="0">
                <a:solidFill>
                  <a:srgbClr val="0070C0"/>
                </a:solidFill>
                <a:cs typeface="B Titr" pitchFamily="2" charset="-78"/>
              </a:rPr>
              <a:t>-سوختگی )</a:t>
            </a:r>
            <a:endParaRPr lang="en-US" altLang="en-US" sz="4000" b="1" dirty="0">
              <a:solidFill>
                <a:srgbClr val="0070C0"/>
              </a:solidFill>
              <a:cs typeface="B Titr" pitchFamily="2" charset="-78"/>
            </a:endParaRPr>
          </a:p>
        </p:txBody>
      </p:sp>
      <p:pic>
        <p:nvPicPr>
          <p:cNvPr id="3" name="Picture 2">
            <a:extLst>
              <a:ext uri="{FF2B5EF4-FFF2-40B4-BE49-F238E27FC236}">
                <a16:creationId xmlns="" xmlns:a16="http://schemas.microsoft.com/office/drawing/2014/main" id="{987BAFA2-76AD-3A4F-B004-353BBAEC0BF1}"/>
              </a:ext>
            </a:extLst>
          </p:cNvPr>
          <p:cNvPicPr>
            <a:picLocks noChangeAspect="1"/>
          </p:cNvPicPr>
          <p:nvPr/>
        </p:nvPicPr>
        <p:blipFill>
          <a:blip r:embed="rId2"/>
          <a:stretch>
            <a:fillRect/>
          </a:stretch>
        </p:blipFill>
        <p:spPr>
          <a:xfrm>
            <a:off x="9224392" y="3850341"/>
            <a:ext cx="2959100" cy="2743200"/>
          </a:xfrm>
          <a:prstGeom prst="rect">
            <a:avLst/>
          </a:prstGeom>
        </p:spPr>
      </p:pic>
      <p:pic>
        <p:nvPicPr>
          <p:cNvPr id="1025" name="Picture 1" descr="page1image58997376">
            <a:extLst>
              <a:ext uri="{FF2B5EF4-FFF2-40B4-BE49-F238E27FC236}">
                <a16:creationId xmlns="" xmlns:a16="http://schemas.microsoft.com/office/drawing/2014/main" id="{2F8B135F-A8D1-5F4D-B222-A92993C1F3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3342" y="1937497"/>
            <a:ext cx="532130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754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سرم ضد زهر مار پلی والان در کشور</a:t>
            </a:r>
            <a:endParaRPr lang="en-US" sz="2400" dirty="0">
              <a:cs typeface="B Titr" pitchFamily="2" charset="-78"/>
            </a:endParaRPr>
          </a:p>
        </p:txBody>
      </p:sp>
      <p:sp>
        <p:nvSpPr>
          <p:cNvPr id="3" name="Content Placeholder 2"/>
          <p:cNvSpPr>
            <a:spLocks noGrp="1"/>
          </p:cNvSpPr>
          <p:nvPr>
            <p:ph idx="1"/>
          </p:nvPr>
        </p:nvSpPr>
        <p:spPr>
          <a:xfrm>
            <a:off x="1981200" y="1600201"/>
            <a:ext cx="8229600" cy="4267199"/>
          </a:xfrm>
        </p:spPr>
        <p:txBody>
          <a:bodyPr/>
          <a:lstStyle/>
          <a:p>
            <a:pPr algn="just" rtl="1"/>
            <a:r>
              <a:rPr lang="fa-IR" sz="1800" b="1" dirty="0">
                <a:cs typeface="B Nazanin" panose="00000400000000000000" pitchFamily="2" charset="-78"/>
              </a:rPr>
              <a:t>در ایران موسسه تحقیقاتی واکسن و سرم سازی رازی به عنوان تنها متولی تهیه و ساخت سرم های ضد زهر مار می باشد.</a:t>
            </a:r>
          </a:p>
          <a:p>
            <a:pPr algn="just" rtl="1"/>
            <a:endParaRPr lang="fa-IR" sz="1800" b="1" dirty="0">
              <a:cs typeface="B Nazanin" panose="00000400000000000000" pitchFamily="2" charset="-78"/>
            </a:endParaRPr>
          </a:p>
          <a:p>
            <a:pPr algn="just" rtl="1"/>
            <a:r>
              <a:rPr lang="fa-IR" sz="1800" b="1" dirty="0">
                <a:cs typeface="B Nazanin" panose="00000400000000000000" pitchFamily="2" charset="-78"/>
              </a:rPr>
              <a:t>از بین بیش از 20 گونه مار سمی شناخته شده در ایران، 6 گونه دارای فراوانی نسبی و خطرناک هستند که سرم ضد زهر مار تهیه شده به عنوان پادزهر آنها شناخته شده و در درمان گزیدگی با این نوع مارها استفاده می شود.</a:t>
            </a:r>
          </a:p>
          <a:p>
            <a:pPr algn="just" rtl="1"/>
            <a:endParaRPr lang="fa-IR" sz="1800" b="1" dirty="0">
              <a:cs typeface="B Nazanin" panose="00000400000000000000" pitchFamily="2" charset="-78"/>
            </a:endParaRPr>
          </a:p>
          <a:p>
            <a:pPr algn="just" rtl="1"/>
            <a:r>
              <a:rPr lang="fa-IR" sz="1800" b="1" dirty="0">
                <a:cs typeface="B Nazanin" panose="00000400000000000000" pitchFamily="2" charset="-78"/>
              </a:rPr>
              <a:t>این سرم پلی والان از تصفیه و تغلیظ پلاسمای اسب های ایمن شده در مقابل زهر 6 نوع از مارهای سمی خطرناک ایران (یک نوع مارکبرا و پنج نوع مار افعی) تهیه می شود.</a:t>
            </a:r>
          </a:p>
          <a:p>
            <a:pPr algn="r" rtl="1"/>
            <a:endParaRPr lang="en-US" sz="1800" b="1" dirty="0">
              <a:cs typeface="B Nazanin" panose="00000400000000000000" pitchFamily="2" charset="-78"/>
            </a:endParaRPr>
          </a:p>
        </p:txBody>
      </p:sp>
    </p:spTree>
    <p:extLst>
      <p:ext uri="{BB962C8B-B14F-4D97-AF65-F5344CB8AC3E}">
        <p14:creationId xmlns:p14="http://schemas.microsoft.com/office/powerpoint/2010/main" val="387661557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609600"/>
            <a:ext cx="6698705" cy="1320800"/>
          </a:xfrm>
        </p:spPr>
        <p:txBody>
          <a:bodyPr/>
          <a:lstStyle/>
          <a:p>
            <a:pPr algn="ctr" rtl="1">
              <a:defRPr/>
            </a:pPr>
            <a:r>
              <a:rPr lang="fa-IR" dirty="0">
                <a:cs typeface="B Titr" panose="00000700000000000000" pitchFamily="2" charset="-78"/>
              </a:rPr>
              <a:t>اقدامات درمانی</a:t>
            </a:r>
            <a:endParaRPr lang="en-US" dirty="0"/>
          </a:p>
        </p:txBody>
      </p:sp>
      <p:sp>
        <p:nvSpPr>
          <p:cNvPr id="3" name="Content Placeholder 2"/>
          <p:cNvSpPr>
            <a:spLocks noGrp="1"/>
          </p:cNvSpPr>
          <p:nvPr>
            <p:ph idx="1"/>
          </p:nvPr>
        </p:nvSpPr>
        <p:spPr>
          <a:xfrm>
            <a:off x="878541" y="1930401"/>
            <a:ext cx="10632141" cy="4195763"/>
          </a:xfrm>
        </p:spPr>
        <p:txBody>
          <a:bodyPr>
            <a:normAutofit/>
          </a:bodyPr>
          <a:lstStyle/>
          <a:p>
            <a:pPr algn="r" rtl="1">
              <a:defRPr/>
            </a:pPr>
            <a:r>
              <a:rPr lang="fa-IR" dirty="0">
                <a:cs typeface="B Nazanin" panose="00000400000000000000" pitchFamily="2" charset="-78"/>
              </a:rPr>
              <a:t>سوختگی یک فرایند ادامه دار است و با حذف منبع تمام نمی شود.</a:t>
            </a:r>
          </a:p>
          <a:p>
            <a:pPr algn="r" rtl="1">
              <a:defRPr/>
            </a:pPr>
            <a:r>
              <a:rPr lang="fa-IR" dirty="0">
                <a:cs typeface="B Nazanin" panose="00000400000000000000" pitchFamily="2" charset="-78"/>
              </a:rPr>
              <a:t>خنک کردن محل سوختگی با هر وسیله ممکن مثل آب ولرم یا خنک و یا پنکه و باد بزن، پیشرفت عمق سوختگی را متوقف یا کند می کند، اما خنک کردن بیش از حد باعث هیپوترمی می شود و بایستی از آن اجتناب نمود.</a:t>
            </a:r>
            <a:endParaRPr lang="en-US" dirty="0"/>
          </a:p>
          <a:p>
            <a:pPr algn="r" rtl="1">
              <a:defRPr/>
            </a:pPr>
            <a:r>
              <a:rPr lang="fa-IR" dirty="0">
                <a:cs typeface="B Nazanin" panose="00000400000000000000" pitchFamily="2" charset="-78"/>
              </a:rPr>
              <a:t> 15 دقیقه در اب سرد و 15 دقیقه در اب ولرم</a:t>
            </a:r>
            <a:endParaRPr lang="en-US" dirty="0"/>
          </a:p>
          <a:p>
            <a:pPr algn="r" rtl="1">
              <a:defRPr/>
            </a:pPr>
            <a:r>
              <a:rPr lang="fa-IR" dirty="0">
                <a:cs typeface="B Nazanin" panose="00000400000000000000" pitchFamily="2" charset="-78"/>
              </a:rPr>
              <a:t>از مالیدن هرگونه ماده پوشاننده مانند کرم یا پماد بایستی خودداری کرد، چون باعث عدم تخمین میزان و درجه سوختگی توسط پزشک تحویل گیرنده می شود.</a:t>
            </a:r>
            <a:endParaRPr lang="en-US" dirty="0"/>
          </a:p>
          <a:p>
            <a:pPr algn="r" rtl="1">
              <a:defRPr/>
            </a:pPr>
            <a:r>
              <a:rPr lang="fa-IR" dirty="0">
                <a:cs typeface="B Nazanin" panose="00000400000000000000" pitchFamily="2" charset="-78"/>
              </a:rPr>
              <a:t>انگشتان دست و پا باید توسط پانسمان از هم جدا شوند.</a:t>
            </a:r>
          </a:p>
          <a:p>
            <a:pPr algn="r" rtl="1">
              <a:defRPr/>
            </a:pPr>
            <a:r>
              <a:rPr lang="fa-IR" dirty="0">
                <a:cs typeface="B Nazanin" panose="00000400000000000000" pitchFamily="2" charset="-78"/>
              </a:rPr>
              <a:t>مایع درمانی</a:t>
            </a:r>
            <a:endParaRPr lang="en-US" dirty="0"/>
          </a:p>
        </p:txBody>
      </p:sp>
    </p:spTree>
    <p:extLst>
      <p:ext uri="{BB962C8B-B14F-4D97-AF65-F5344CB8AC3E}">
        <p14:creationId xmlns:p14="http://schemas.microsoft.com/office/powerpoint/2010/main" val="28785572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536" y="188640"/>
            <a:ext cx="8291264" cy="850106"/>
          </a:xfrm>
        </p:spPr>
        <p:style>
          <a:lnRef idx="2">
            <a:schemeClr val="accent2"/>
          </a:lnRef>
          <a:fillRef idx="1">
            <a:schemeClr val="lt1"/>
          </a:fillRef>
          <a:effectRef idx="0">
            <a:schemeClr val="accent2"/>
          </a:effectRef>
          <a:fontRef idx="minor">
            <a:schemeClr val="dk1"/>
          </a:fontRef>
        </p:style>
        <p:txBody>
          <a:bodyPr>
            <a:normAutofit/>
          </a:bodyPr>
          <a:lstStyle/>
          <a:p>
            <a:pPr lvl="0" algn="ctr" rtl="1"/>
            <a:r>
              <a:rPr lang="fa-IR" b="1" dirty="0">
                <a:solidFill>
                  <a:srgbClr val="FF5050"/>
                </a:solidFill>
                <a:cs typeface="B Nazanin" pitchFamily="2" charset="-78"/>
              </a:rPr>
              <a:t>اقدامات اولیه</a:t>
            </a:r>
            <a:endParaRPr lang="fa-IR" b="1" dirty="0">
              <a:solidFill>
                <a:srgbClr val="FF0000"/>
              </a:solidFill>
              <a:cs typeface="B Nazanin" pitchFamily="2" charset="-78"/>
            </a:endParaRPr>
          </a:p>
        </p:txBody>
      </p:sp>
      <p:sp>
        <p:nvSpPr>
          <p:cNvPr id="3" name="Content Placeholder 2"/>
          <p:cNvSpPr>
            <a:spLocks noGrp="1"/>
          </p:cNvSpPr>
          <p:nvPr>
            <p:ph idx="1"/>
          </p:nvPr>
        </p:nvSpPr>
        <p:spPr>
          <a:xfrm>
            <a:off x="1919536" y="1152128"/>
            <a:ext cx="8301608" cy="5589240"/>
          </a:xfrm>
        </p:spPr>
        <p:style>
          <a:lnRef idx="2">
            <a:schemeClr val="accent2"/>
          </a:lnRef>
          <a:fillRef idx="1">
            <a:schemeClr val="lt1"/>
          </a:fillRef>
          <a:effectRef idx="0">
            <a:schemeClr val="accent2"/>
          </a:effectRef>
          <a:fontRef idx="minor">
            <a:schemeClr val="dk1"/>
          </a:fontRef>
        </p:style>
        <p:txBody>
          <a:bodyPr>
            <a:noAutofit/>
          </a:bodyPr>
          <a:lstStyle/>
          <a:p>
            <a:pPr marL="457200" lvl="1" indent="0" algn="r" rtl="1">
              <a:buNone/>
            </a:pPr>
            <a:endParaRPr lang="en-US" sz="2800" dirty="0">
              <a:solidFill>
                <a:srgbClr val="0070C0"/>
              </a:solidFill>
              <a:cs typeface="B Nazanin" pitchFamily="2" charset="-78"/>
            </a:endParaRPr>
          </a:p>
          <a:p>
            <a:pPr lvl="1" algn="r" rtl="1"/>
            <a:r>
              <a:rPr lang="fa-IR" sz="2800" dirty="0">
                <a:cs typeface="B Nazanin" pitchFamily="2" charset="-78"/>
              </a:rPr>
              <a:t>اگر مصدوم بیهوش است راه های هوایی باز شود، نبض و تنفس بررسی شود و عملیات احیا در صورت لزوم انجام شود</a:t>
            </a:r>
            <a:endParaRPr lang="en-US" sz="2800" dirty="0">
              <a:cs typeface="B Nazanin" pitchFamily="2" charset="-78"/>
            </a:endParaRPr>
          </a:p>
          <a:p>
            <a:pPr lvl="1" algn="r" rtl="1"/>
            <a:r>
              <a:rPr lang="fa-IR" sz="2800" dirty="0">
                <a:solidFill>
                  <a:srgbClr val="0070C0"/>
                </a:solidFill>
                <a:cs typeface="B Nazanin" pitchFamily="2" charset="-78"/>
              </a:rPr>
              <a:t>برای خنک کردن موضع سوختگی مقادیر زیادی آب سرد روی آن ريخته شود و در صورت لزوم هر گونه لباس سوخته از بدن مصدوم جدا شود</a:t>
            </a:r>
            <a:endParaRPr lang="en-US" sz="2800" dirty="0">
              <a:solidFill>
                <a:srgbClr val="0070C0"/>
              </a:solidFill>
              <a:cs typeface="B Nazanin" pitchFamily="2" charset="-78"/>
            </a:endParaRPr>
          </a:p>
          <a:p>
            <a:pPr lvl="1" algn="r" rtl="1"/>
            <a:r>
              <a:rPr lang="fa-IR" sz="2800" dirty="0">
                <a:cs typeface="B Nazanin" pitchFamily="2" charset="-78"/>
              </a:rPr>
              <a:t>برای حفاظت محل سوختگی در برابر عفونت ترجیحاً یک پوشش یا پانسمان استریل و یا یک باندتمیز سه گوش تا شده و یا انواع پوشش‌های تمیز و غیر پرزدار دیگر روی سطح آسیب دیده قرار داده شود </a:t>
            </a:r>
            <a:endParaRPr lang="en-US" sz="2800" dirty="0">
              <a:cs typeface="B Nazanin" pitchFamily="2" charset="-78"/>
            </a:endParaRPr>
          </a:p>
          <a:p>
            <a:pPr lvl="1" algn="r" rtl="1"/>
            <a:r>
              <a:rPr lang="fa-IR" sz="2800" dirty="0">
                <a:solidFill>
                  <a:srgbClr val="0070C0"/>
                </a:solidFill>
                <a:cs typeface="B Nazanin" pitchFamily="2" charset="-78"/>
              </a:rPr>
              <a:t>براي انتقال مصدوم به بيمارستان در صورت لزوم با اورژانس 115 تماس گرفته شود </a:t>
            </a:r>
            <a:endParaRPr lang="en-US" sz="2800" dirty="0">
              <a:solidFill>
                <a:srgbClr val="0070C0"/>
              </a:solidFill>
              <a:cs typeface="B Nazanin" pitchFamily="2" charset="-78"/>
            </a:endParaRPr>
          </a:p>
          <a:p>
            <a:pPr algn="r" rtl="1"/>
            <a:endParaRPr lang="fa-IR" dirty="0">
              <a:cs typeface="B Nazanin" pitchFamily="2" charset="-78"/>
            </a:endParaRPr>
          </a:p>
        </p:txBody>
      </p:sp>
      <p:sp>
        <p:nvSpPr>
          <p:cNvPr id="4" name="نگهدارنده مکان شماره اسلاید 3"/>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101</a:t>
            </a:fld>
            <a:endParaRPr lang="fa-IR" dirty="0">
              <a:cs typeface="B Nazanin" panose="00000400000000000000" pitchFamily="2" charset="-78"/>
            </a:endParaRPr>
          </a:p>
        </p:txBody>
      </p:sp>
    </p:spTree>
    <p:extLst>
      <p:ext uri="{BB962C8B-B14F-4D97-AF65-F5344CB8AC3E}">
        <p14:creationId xmlns:p14="http://schemas.microsoft.com/office/powerpoint/2010/main" val="193417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32"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diamond(out)">
                                      <p:cBhvr>
                                        <p:cTn id="7" dur="2000"/>
                                        <p:tgtEl>
                                          <p:spTgt spid="3">
                                            <p:bg/>
                                          </p:spTgt>
                                        </p:tgtEl>
                                      </p:cBhvr>
                                    </p:animEffect>
                                  </p:childTnLst>
                                </p:cTn>
                              </p:par>
                              <p:par>
                                <p:cTn id="8" presetID="8" presetClass="entr" presetSubtype="32"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amond(out)">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32"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amond(out)">
                                      <p:cBhvr>
                                        <p:cTn id="15" dur="20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32"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diamond(out)">
                                      <p:cBhvr>
                                        <p:cTn id="20" dur="2000"/>
                                        <p:tgtEl>
                                          <p:spTgt spid="3">
                                            <p:txEl>
                                              <p:pRg st="3" end="3"/>
                                            </p:txEl>
                                          </p:spTgt>
                                        </p:tgtEl>
                                      </p:cBhvr>
                                    </p:animEffect>
                                  </p:childTnLst>
                                </p:cTn>
                              </p:par>
                            </p:childTnLst>
                          </p:cTn>
                        </p:par>
                        <p:par>
                          <p:cTn id="21" fill="hold">
                            <p:stCondLst>
                              <p:cond delay="2000"/>
                            </p:stCondLst>
                            <p:childTnLst>
                              <p:par>
                                <p:cTn id="22" presetID="8" presetClass="entr" presetSubtype="32" fill="hold" grpId="0"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diamond(out)">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981200" y="548680"/>
            <a:ext cx="8955740" cy="792088"/>
          </a:xfrm>
        </p:spPr>
        <p:style>
          <a:lnRef idx="2">
            <a:schemeClr val="accent2"/>
          </a:lnRef>
          <a:fillRef idx="1">
            <a:schemeClr val="lt1"/>
          </a:fillRef>
          <a:effectRef idx="0">
            <a:schemeClr val="accent2"/>
          </a:effectRef>
          <a:fontRef idx="minor">
            <a:schemeClr val="dk1"/>
          </a:fontRef>
        </p:style>
        <p:txBody>
          <a:bodyPr>
            <a:noAutofit/>
          </a:bodyPr>
          <a:lstStyle/>
          <a:p>
            <a:pPr algn="ctr" rtl="1"/>
            <a:r>
              <a:rPr lang="fa-IR" sz="2800" b="1" dirty="0">
                <a:solidFill>
                  <a:srgbClr val="FF0000"/>
                </a:solidFill>
                <a:cs typeface="B Nazanin" pitchFamily="2" charset="-78"/>
              </a:rPr>
              <a:t> </a:t>
            </a:r>
            <a:r>
              <a:rPr lang="fa-IR" b="1" dirty="0">
                <a:solidFill>
                  <a:srgbClr val="FF0000"/>
                </a:solidFill>
                <a:cs typeface="B Nazanin" pitchFamily="2" charset="-78"/>
              </a:rPr>
              <a:t>كمك‌هاي اوليه  </a:t>
            </a:r>
            <a:endParaRPr lang="fa-IR" dirty="0">
              <a:solidFill>
                <a:srgbClr val="FF0000"/>
              </a:solidFill>
              <a:cs typeface="B Nazanin" pitchFamily="2" charset="-78"/>
            </a:endParaRPr>
          </a:p>
        </p:txBody>
      </p:sp>
      <p:sp>
        <p:nvSpPr>
          <p:cNvPr id="3" name="Content Placeholder 2"/>
          <p:cNvSpPr>
            <a:spLocks noGrp="1"/>
          </p:cNvSpPr>
          <p:nvPr>
            <p:ph idx="1"/>
          </p:nvPr>
        </p:nvSpPr>
        <p:spPr>
          <a:xfrm>
            <a:off x="1981199" y="1484784"/>
            <a:ext cx="8955741" cy="5040560"/>
          </a:xfrm>
        </p:spPr>
        <p:style>
          <a:lnRef idx="2">
            <a:schemeClr val="accent2"/>
          </a:lnRef>
          <a:fillRef idx="1">
            <a:schemeClr val="lt1"/>
          </a:fillRef>
          <a:effectRef idx="0">
            <a:schemeClr val="accent2"/>
          </a:effectRef>
          <a:fontRef idx="minor">
            <a:schemeClr val="dk1"/>
          </a:fontRef>
        </p:style>
        <p:txBody>
          <a:bodyPr>
            <a:normAutofit fontScale="92500"/>
          </a:bodyPr>
          <a:lstStyle/>
          <a:p>
            <a:pPr lvl="0" algn="r" rtl="1"/>
            <a:r>
              <a:rPr lang="fa-IR" sz="2400" dirty="0">
                <a:cs typeface="B Nazanin" pitchFamily="2" charset="-78"/>
              </a:rPr>
              <a:t>مصدوم از مجاورت منبع سوزاننده به جاي امن منتقل شود.</a:t>
            </a:r>
          </a:p>
          <a:p>
            <a:pPr lvl="0" algn="r" rtl="1"/>
            <a:r>
              <a:rPr lang="fa-IR" sz="2400" dirty="0">
                <a:solidFill>
                  <a:schemeClr val="tx1"/>
                </a:solidFill>
                <a:cs typeface="B Nazanin" pitchFamily="2" charset="-78"/>
              </a:rPr>
              <a:t> به مصدوم آرامش داده شود</a:t>
            </a:r>
          </a:p>
          <a:p>
            <a:pPr lvl="0" algn="r" rtl="1"/>
            <a:r>
              <a:rPr lang="fa-IR" sz="2400" dirty="0">
                <a:cs typeface="B Nazanin" pitchFamily="2" charset="-78"/>
              </a:rPr>
              <a:t> ناحيه سوختگي در آب سرد فرو برده شود يا زير آب سرد گرفته شود تا دماي پوست كاهش يابد. اگر اين كار امكان پذير نيست محل سوختگي با يك پارچه كه در آب سرد خيس شده پوشانده شود. استفاده </a:t>
            </a:r>
            <a:r>
              <a:rPr lang="fa-IR" sz="2400" dirty="0">
                <a:solidFill>
                  <a:schemeClr val="tx1"/>
                </a:solidFill>
                <a:cs typeface="B Nazanin" pitchFamily="2" charset="-78"/>
              </a:rPr>
              <a:t>انحصاري از آب تميز و خنك توصيه مي‌شود.</a:t>
            </a:r>
          </a:p>
          <a:p>
            <a:pPr lvl="0" algn="r" rtl="1"/>
            <a:r>
              <a:rPr lang="fa-IR" sz="2400" dirty="0">
                <a:solidFill>
                  <a:schemeClr val="tx1"/>
                </a:solidFill>
                <a:cs typeface="B Nazanin" pitchFamily="2" charset="-78"/>
              </a:rPr>
              <a:t> فرآيند سوختگي با جدا كردن لباس و شستن زخم‌ها متوقف شود اگر لباس به پوست ناحيه سوخته چسبيده است لباس از پوست جدا نشود بلكه لباس از دور تا دور محل چسبيده قيچي شود</a:t>
            </a:r>
          </a:p>
          <a:p>
            <a:pPr lvl="0" algn="r" rtl="1"/>
            <a:r>
              <a:rPr lang="fa-IR" sz="2400" dirty="0">
                <a:solidFill>
                  <a:schemeClr val="tx1"/>
                </a:solidFill>
                <a:cs typeface="B Nazanin" pitchFamily="2" charset="-78"/>
              </a:rPr>
              <a:t>قبل از متورم شدن محل سوختگي اشيايي مثل گردنبند يا النگو از تن مصدوم خارج شود.  </a:t>
            </a:r>
          </a:p>
          <a:p>
            <a:pPr lvl="0" algn="r" rtl="1"/>
            <a:r>
              <a:rPr lang="fa-IR" sz="2400" dirty="0">
                <a:solidFill>
                  <a:schemeClr val="tx1"/>
                </a:solidFill>
                <a:cs typeface="B Nazanin" pitchFamily="2" charset="-78"/>
              </a:rPr>
              <a:t>در آسيب‌هاي ناشي از اشتعال شعله‌ها با به كارگيري يك پتو يا با استفاده از آب يا ديگر مايعات خاموش شود </a:t>
            </a:r>
          </a:p>
          <a:p>
            <a:pPr lvl="0" algn="r" rtl="1"/>
            <a:r>
              <a:rPr lang="fa-IR" sz="2400" dirty="0">
                <a:solidFill>
                  <a:schemeClr val="tx1"/>
                </a:solidFill>
                <a:cs typeface="B Nazanin" pitchFamily="2" charset="-78"/>
              </a:rPr>
              <a:t>در سوختگي‌هاي شيميايي، عامل شيميايي توسط شستشوي زياد زخم با آب رقيق شود. </a:t>
            </a:r>
          </a:p>
          <a:p>
            <a:pPr lvl="0" algn="r" rtl="1"/>
            <a:r>
              <a:rPr lang="fa-IR" sz="2400" dirty="0">
                <a:solidFill>
                  <a:schemeClr val="tx1"/>
                </a:solidFill>
                <a:cs typeface="B Nazanin" pitchFamily="2" charset="-78"/>
              </a:rPr>
              <a:t>براي هر سوختگي مگر نوع خيلي خفيف آن بهتر است مصدوم با آمبولانس يا سريع‌ترين وسيله ممكن به بيمارستان رسانده شود</a:t>
            </a:r>
            <a:endParaRPr lang="en-US" sz="2400" dirty="0">
              <a:solidFill>
                <a:schemeClr val="tx1"/>
              </a:solidFill>
              <a:cs typeface="B Nazanin" pitchFamily="2" charset="-78"/>
            </a:endParaRPr>
          </a:p>
        </p:txBody>
      </p:sp>
      <p:sp>
        <p:nvSpPr>
          <p:cNvPr id="2" name="نگهدارنده مکان شماره اسلاید 1"/>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102</a:t>
            </a:fld>
            <a:endParaRPr lang="fa-IR" dirty="0">
              <a:cs typeface="B Nazanin" panose="00000400000000000000" pitchFamily="2" charset="-78"/>
            </a:endParaRPr>
          </a:p>
        </p:txBody>
      </p:sp>
    </p:spTree>
    <p:extLst>
      <p:ext uri="{BB962C8B-B14F-4D97-AF65-F5344CB8AC3E}">
        <p14:creationId xmlns:p14="http://schemas.microsoft.com/office/powerpoint/2010/main" val="391915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up)">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up)">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up)">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up)">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up)">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up)">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up)">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up)">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a:cs typeface="B Titr" panose="00000700000000000000" pitchFamily="2" charset="-78"/>
              </a:rPr>
              <a:t>درمان سوختگی درجه یک</a:t>
            </a:r>
            <a:endParaRPr lang="en-US" dirty="0"/>
          </a:p>
        </p:txBody>
      </p:sp>
      <p:sp>
        <p:nvSpPr>
          <p:cNvPr id="3" name="Content Placeholder 2"/>
          <p:cNvSpPr>
            <a:spLocks noGrp="1"/>
          </p:cNvSpPr>
          <p:nvPr>
            <p:ph idx="1"/>
          </p:nvPr>
        </p:nvSpPr>
        <p:spPr/>
        <p:txBody>
          <a:bodyPr/>
          <a:lstStyle/>
          <a:p>
            <a:pPr marL="0" algn="r" rtl="1">
              <a:lnSpc>
                <a:spcPct val="115000"/>
              </a:lnSpc>
              <a:spcBef>
                <a:spcPts val="0"/>
              </a:spcBef>
            </a:pPr>
            <a:r>
              <a:rPr lang="fa-IR" b="1" dirty="0">
                <a:latin typeface="Calibri" panose="020F0502020204030204" pitchFamily="34" charset="0"/>
                <a:ea typeface="Calibri" panose="020F0502020204030204" pitchFamily="34" charset="0"/>
                <a:cs typeface="B Nazanin" panose="00000400000000000000" pitchFamily="2" charset="-78"/>
              </a:rPr>
              <a:t>ناحیه سوخته را يا سرم فیزیولوژی با آب جوشیده </a:t>
            </a:r>
            <a:r>
              <a:rPr lang="fa-IR" sz="1400" dirty="0">
                <a:latin typeface="Calibri" panose="020F0502020204030204" pitchFamily="34" charset="0"/>
                <a:ea typeface="Calibri" panose="020F0502020204030204" pitchFamily="34" charset="0"/>
                <a:cs typeface="B Nazanin" panose="00000400000000000000" pitchFamily="2" charset="-78"/>
              </a:rPr>
              <a:t> </a:t>
            </a:r>
            <a:r>
              <a:rPr lang="fa-IR" b="1" dirty="0">
                <a:latin typeface="Calibri" panose="020F0502020204030204" pitchFamily="34" charset="0"/>
                <a:ea typeface="Calibri" panose="020F0502020204030204" pitchFamily="34" charset="0"/>
                <a:cs typeface="B Nazanin" panose="00000400000000000000" pitchFamily="2" charset="-78"/>
              </a:rPr>
              <a:t>ولرم و صابون شستشو دهید</a:t>
            </a:r>
            <a:r>
              <a:rPr lang="fa-IR" sz="1400" dirty="0">
                <a:latin typeface="Calibri" panose="020F0502020204030204" pitchFamily="34" charset="0"/>
                <a:ea typeface="Calibri" panose="020F0502020204030204" pitchFamily="34" charset="0"/>
                <a:cs typeface="B Nazanin" panose="00000400000000000000" pitchFamily="2" charset="-78"/>
              </a:rPr>
              <a:t> </a:t>
            </a:r>
            <a:r>
              <a:rPr lang="fa-IR" b="1" dirty="0">
                <a:latin typeface="Calibri" panose="020F0502020204030204" pitchFamily="34" charset="0"/>
                <a:ea typeface="Calibri" panose="020F0502020204030204" pitchFamily="34" charset="0"/>
                <a:cs typeface="B Nazanin" panose="00000400000000000000" pitchFamily="2" charset="-78"/>
              </a:rPr>
              <a:t>.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0" algn="r" rtl="1">
              <a:lnSpc>
                <a:spcPct val="115000"/>
              </a:lnSpc>
              <a:spcBef>
                <a:spcPts val="0"/>
              </a:spcBef>
            </a:pPr>
            <a:r>
              <a:rPr lang="fa-IR" b="1" dirty="0">
                <a:latin typeface="Calibri" panose="020F0502020204030204" pitchFamily="34" charset="0"/>
                <a:ea typeface="Calibri" panose="020F0502020204030204" pitchFamily="34" charset="0"/>
                <a:cs typeface="B Nazanin" panose="00000400000000000000" pitchFamily="2" charset="-78"/>
              </a:rPr>
              <a:t>از کرم­های مرطوب­کننده مانند آلوورا استفاده کنید.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0" algn="r" rtl="1">
              <a:lnSpc>
                <a:spcPct val="115000"/>
              </a:lnSpc>
              <a:spcBef>
                <a:spcPts val="0"/>
              </a:spcBef>
            </a:pPr>
            <a:r>
              <a:rPr lang="fa-IR" b="1" dirty="0">
                <a:latin typeface="Calibri" panose="020F0502020204030204" pitchFamily="34" charset="0"/>
                <a:ea typeface="Calibri" panose="020F0502020204030204" pitchFamily="34" charset="0"/>
                <a:cs typeface="B Nazanin" panose="00000400000000000000" pitchFamily="2" charset="-78"/>
              </a:rPr>
              <a:t>مسکن خوراکی تجویز کنید.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0" algn="r" rtl="1">
              <a:lnSpc>
                <a:spcPct val="115000"/>
              </a:lnSpc>
              <a:spcBef>
                <a:spcPts val="0"/>
              </a:spcBef>
            </a:pPr>
            <a:r>
              <a:rPr lang="fa-IR" b="1" dirty="0">
                <a:latin typeface="Calibri" panose="020F0502020204030204" pitchFamily="34" charset="0"/>
                <a:ea typeface="Calibri" panose="020F0502020204030204" pitchFamily="34" charset="0"/>
                <a:cs typeface="B Nazanin" panose="00000400000000000000" pitchFamily="2" charset="-78"/>
              </a:rPr>
              <a:t>نیازی به پروفیلاکسی با پنی سیلین و تزریق کزاز نیست.</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0" algn="r" rtl="1">
              <a:lnSpc>
                <a:spcPct val="115000"/>
              </a:lnSpc>
              <a:spcBef>
                <a:spcPts val="0"/>
              </a:spcBef>
              <a:spcAft>
                <a:spcPts val="1000"/>
              </a:spcAft>
            </a:pPr>
            <a:r>
              <a:rPr lang="fa-IR" b="1" dirty="0">
                <a:latin typeface="Calibri" panose="020F0502020204030204" pitchFamily="34" charset="0"/>
                <a:ea typeface="Calibri" panose="020F0502020204030204" pitchFamily="34" charset="0"/>
                <a:cs typeface="B Nazanin" panose="00000400000000000000" pitchFamily="2" charset="-78"/>
              </a:rPr>
              <a:t>تنها ایمن سازی ناقص کودکان باید تکمیل شود.</a:t>
            </a:r>
            <a:r>
              <a:rPr lang="en-US" dirty="0">
                <a:cs typeface="B Nazanin" panose="00000400000000000000" pitchFamily="2" charset="-78"/>
              </a:rPr>
              <a:t> </a:t>
            </a:r>
            <a:r>
              <a:rPr lang="en-US" sz="1400" dirty="0">
                <a:latin typeface="Calibri" panose="020F0502020204030204" pitchFamily="34" charset="0"/>
                <a:ea typeface="Calibri" panose="020F0502020204030204" pitchFamily="34" charset="0"/>
                <a:cs typeface="B Nazanin" panose="00000400000000000000" pitchFamily="2" charset="-78"/>
              </a:rPr>
              <a:t> </a:t>
            </a:r>
            <a:r>
              <a:rPr lang="fa-IR" dirty="0">
                <a:latin typeface="Calibri" panose="020F0502020204030204" pitchFamily="34" charset="0"/>
                <a:ea typeface="Calibri" panose="020F0502020204030204" pitchFamily="34" charset="0"/>
                <a:cs typeface="B Nazanin" panose="00000400000000000000" pitchFamily="2" charset="-78"/>
              </a:rPr>
              <a:t>قرار دادن در آب توصیه میشود که به کاهش درد کمک میکند: 15 دقیقه در آب سرد ( ونه یخ) و سپس 15 دقیقه در آب ولرم (</a:t>
            </a:r>
            <a:r>
              <a:rPr lang="en-US" sz="1400" dirty="0">
                <a:latin typeface="Calibri" panose="020F0502020204030204" pitchFamily="34" charset="0"/>
                <a:ea typeface="Calibri" panose="020F0502020204030204" pitchFamily="34" charset="0"/>
                <a:cs typeface="B Nazanin" panose="00000400000000000000" pitchFamily="2" charset="-78"/>
              </a:rPr>
              <a:t> </a:t>
            </a:r>
            <a:r>
              <a:rPr lang="fa-IR" dirty="0">
                <a:latin typeface="Calibri" panose="020F0502020204030204" pitchFamily="34" charset="0"/>
                <a:ea typeface="Calibri" panose="020F0502020204030204" pitchFamily="34" charset="0"/>
                <a:cs typeface="B Nazanin" panose="00000400000000000000" pitchFamily="2" charset="-78"/>
              </a:rPr>
              <a:t>آب تمیز قابل آشامیدن)</a:t>
            </a:r>
            <a:endParaRPr lang="en-US" dirty="0">
              <a:latin typeface="Calibri" panose="020F0502020204030204" pitchFamily="34" charset="0"/>
              <a:ea typeface="Calibri" panose="020F0502020204030204" pitchFamily="34" charset="0"/>
              <a:cs typeface="B Nazanin" panose="00000400000000000000" pitchFamily="2" charset="-78"/>
            </a:endParaRPr>
          </a:p>
          <a:p>
            <a:pPr marL="0" algn="r" rtl="1">
              <a:lnSpc>
                <a:spcPct val="115000"/>
              </a:lnSpc>
              <a:spcBef>
                <a:spcPts val="0"/>
              </a:spcBef>
              <a:spcAft>
                <a:spcPts val="1000"/>
              </a:spcAft>
            </a:pPr>
            <a:endParaRPr lang="en-US" dirty="0">
              <a:latin typeface="Calibri" panose="020F0502020204030204" pitchFamily="34" charset="0"/>
              <a:ea typeface="Calibri" panose="020F0502020204030204" pitchFamily="34" charset="0"/>
              <a:cs typeface="B Nazanin" panose="00000400000000000000" pitchFamily="2" charset="-78"/>
            </a:endParaRPr>
          </a:p>
          <a:p>
            <a:pPr algn="r" rtl="1"/>
            <a:endParaRPr lang="en-US"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103</a:t>
            </a:fld>
            <a:endParaRPr lang="fa-IR" dirty="0">
              <a:cs typeface="B Nazanin" panose="00000400000000000000" pitchFamily="2" charset="-78"/>
            </a:endParaRPr>
          </a:p>
        </p:txBody>
      </p:sp>
    </p:spTree>
    <p:extLst>
      <p:ext uri="{BB962C8B-B14F-4D97-AF65-F5344CB8AC3E}">
        <p14:creationId xmlns:p14="http://schemas.microsoft.com/office/powerpoint/2010/main" val="563095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a:cs typeface="B Titr" panose="00000700000000000000" pitchFamily="2" charset="-78"/>
              </a:rPr>
              <a:t>درمان سوختگی درجه دو و سه</a:t>
            </a:r>
            <a:endParaRPr lang="en-US" dirty="0"/>
          </a:p>
        </p:txBody>
      </p:sp>
      <p:sp>
        <p:nvSpPr>
          <p:cNvPr id="3" name="Content Placeholder 2"/>
          <p:cNvSpPr>
            <a:spLocks noGrp="1"/>
          </p:cNvSpPr>
          <p:nvPr>
            <p:ph idx="1"/>
          </p:nvPr>
        </p:nvSpPr>
        <p:spPr>
          <a:xfrm>
            <a:off x="1308847" y="1690688"/>
            <a:ext cx="10044953" cy="3880773"/>
          </a:xfrm>
        </p:spPr>
        <p:txBody>
          <a:bodyPr>
            <a:noAutofit/>
          </a:bodyPr>
          <a:lstStyle/>
          <a:p>
            <a:pPr marL="0" indent="0" algn="r" rtl="1">
              <a:lnSpc>
                <a:spcPct val="115000"/>
              </a:lnSpc>
              <a:spcBef>
                <a:spcPts val="0"/>
              </a:spcBef>
              <a:buNone/>
            </a:pPr>
            <a:endParaRPr lang="en-US" sz="2400" dirty="0">
              <a:latin typeface="Calibri" panose="020F0502020204030204" pitchFamily="34" charset="0"/>
              <a:ea typeface="Calibri" panose="020F0502020204030204" pitchFamily="34" charset="0"/>
              <a:cs typeface="B Nazanin" panose="00000400000000000000" pitchFamily="2" charset="-78"/>
            </a:endParaRPr>
          </a:p>
          <a:p>
            <a:pPr marL="0" algn="r" rtl="1">
              <a:lnSpc>
                <a:spcPct val="115000"/>
              </a:lnSpc>
              <a:spcBef>
                <a:spcPts val="0"/>
              </a:spcBef>
            </a:pPr>
            <a:r>
              <a:rPr lang="fa-IR" sz="2000" b="1" dirty="0">
                <a:latin typeface="Calibri" panose="020F0502020204030204" pitchFamily="34" charset="0"/>
                <a:ea typeface="Calibri" panose="020F0502020204030204" pitchFamily="34" charset="0"/>
                <a:cs typeface="B Nazanin" panose="00000400000000000000" pitchFamily="2" charset="-78"/>
              </a:rPr>
              <a:t>پانسمان روزانه با کرم سولفادیازین </a:t>
            </a:r>
            <a:r>
              <a:rPr lang="fa-IR" sz="2000" dirty="0">
                <a:latin typeface="Calibri" panose="020F0502020204030204" pitchFamily="34" charset="0"/>
                <a:ea typeface="Calibri" panose="020F0502020204030204" pitchFamily="34" charset="0"/>
                <a:cs typeface="B Nazanin" panose="00000400000000000000" pitchFamily="2" charset="-78"/>
              </a:rPr>
              <a:t> </a:t>
            </a:r>
            <a:r>
              <a:rPr lang="fa-IR" sz="2000" b="1" dirty="0">
                <a:latin typeface="Calibri" panose="020F0502020204030204" pitchFamily="34" charset="0"/>
                <a:ea typeface="Calibri" panose="020F0502020204030204" pitchFamily="34" charset="0"/>
                <a:cs typeface="B Nazanin" panose="00000400000000000000" pitchFamily="2" charset="-78"/>
              </a:rPr>
              <a:t>نقره / آلوورا و تعویض روزانه</a:t>
            </a:r>
          </a:p>
          <a:p>
            <a:pPr marL="0" algn="r" rtl="1">
              <a:lnSpc>
                <a:spcPct val="115000"/>
              </a:lnSpc>
              <a:spcBef>
                <a:spcPts val="0"/>
              </a:spcBef>
            </a:pPr>
            <a:r>
              <a:rPr lang="fa-IR" sz="2000" b="1" dirty="0">
                <a:latin typeface="Calibri" panose="020F0502020204030204" pitchFamily="34" charset="0"/>
                <a:ea typeface="Calibri" panose="020F0502020204030204" pitchFamily="34" charset="0"/>
                <a:cs typeface="B Nazanin" panose="00000400000000000000" pitchFamily="2" charset="-78"/>
              </a:rPr>
              <a:t> شستشو با سرم فیزیولوژی یا آب جوشیدة ولرم و صابون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0" algn="r" rtl="1">
              <a:lnSpc>
                <a:spcPct val="115000"/>
              </a:lnSpc>
              <a:spcBef>
                <a:spcPts val="0"/>
              </a:spcBef>
            </a:pPr>
            <a:r>
              <a:rPr lang="fa-IR" sz="2000" b="1" dirty="0">
                <a:latin typeface="Calibri" panose="020F0502020204030204" pitchFamily="34" charset="0"/>
                <a:ea typeface="Calibri" panose="020F0502020204030204" pitchFamily="34" charset="0"/>
                <a:cs typeface="B Nazanin" panose="00000400000000000000" pitchFamily="2" charset="-78"/>
              </a:rPr>
              <a:t> آتل </a:t>
            </a:r>
          </a:p>
          <a:p>
            <a:pPr marL="0" algn="r" rtl="1">
              <a:lnSpc>
                <a:spcPct val="115000"/>
              </a:lnSpc>
              <a:spcBef>
                <a:spcPts val="0"/>
              </a:spcBef>
            </a:pPr>
            <a:r>
              <a:rPr lang="fa-IR" sz="2000" b="1" dirty="0">
                <a:latin typeface="Calibri" panose="020F0502020204030204" pitchFamily="34" charset="0"/>
                <a:ea typeface="Calibri" panose="020F0502020204030204" pitchFamily="34" charset="0"/>
                <a:cs typeface="B Nazanin" panose="00000400000000000000" pitchFamily="2" charset="-78"/>
              </a:rPr>
              <a:t> بالاتر</a:t>
            </a:r>
            <a:r>
              <a:rPr lang="en-US" sz="2000" b="1" dirty="0">
                <a:latin typeface="Calibri" panose="020F0502020204030204" pitchFamily="34" charset="0"/>
                <a:ea typeface="Calibri" panose="020F0502020204030204" pitchFamily="34" charset="0"/>
                <a:cs typeface="B Nazanin" panose="00000400000000000000" pitchFamily="2" charset="-78"/>
              </a:rPr>
              <a:t> </a:t>
            </a:r>
            <a:r>
              <a:rPr lang="fa-IR" sz="2000" b="1" dirty="0">
                <a:latin typeface="Calibri" panose="020F0502020204030204" pitchFamily="34" charset="0"/>
                <a:ea typeface="Calibri" panose="020F0502020204030204" pitchFamily="34" charset="0"/>
                <a:cs typeface="B Nazanin" panose="00000400000000000000" pitchFamily="2" charset="-78"/>
              </a:rPr>
              <a:t> قرار دادن اندام</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0" algn="r" rtl="1">
              <a:lnSpc>
                <a:spcPct val="115000"/>
              </a:lnSpc>
              <a:spcBef>
                <a:spcPts val="0"/>
              </a:spcBef>
            </a:pPr>
            <a:r>
              <a:rPr lang="fa-IR" sz="2000" b="1" dirty="0">
                <a:latin typeface="Calibri" panose="020F0502020204030204" pitchFamily="34" charset="0"/>
                <a:ea typeface="Calibri" panose="020F0502020204030204" pitchFamily="34" charset="0"/>
                <a:cs typeface="B Nazanin" panose="00000400000000000000" pitchFamily="2" charset="-78"/>
              </a:rPr>
              <a:t>حفظ تاولها: درصورت</a:t>
            </a:r>
            <a:r>
              <a:rPr lang="fa-IR" sz="2000" dirty="0">
                <a:latin typeface="Calibri" panose="020F0502020204030204" pitchFamily="34" charset="0"/>
                <a:ea typeface="Calibri" panose="020F0502020204030204" pitchFamily="34" charset="0"/>
                <a:cs typeface="B Nazanin" panose="00000400000000000000" pitchFamily="2" charset="-78"/>
              </a:rPr>
              <a:t> </a:t>
            </a:r>
            <a:r>
              <a:rPr lang="fa-IR" sz="2000" b="1" dirty="0">
                <a:latin typeface="Calibri" panose="020F0502020204030204" pitchFamily="34" charset="0"/>
                <a:ea typeface="Calibri" panose="020F0502020204030204" pitchFamily="34" charset="0"/>
                <a:cs typeface="B Nazanin" panose="00000400000000000000" pitchFamily="2" charset="-78"/>
              </a:rPr>
              <a:t> پارگی تاول ها، دبریدمان لازم است.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0" algn="r" rtl="1">
              <a:lnSpc>
                <a:spcPct val="115000"/>
              </a:lnSpc>
              <a:spcBef>
                <a:spcPts val="0"/>
              </a:spcBef>
            </a:pPr>
            <a:r>
              <a:rPr lang="fa-IR" sz="2000" b="1" dirty="0">
                <a:latin typeface="Calibri" panose="020F0502020204030204" pitchFamily="34" charset="0"/>
                <a:ea typeface="Calibri" panose="020F0502020204030204" pitchFamily="34" charset="0"/>
                <a:cs typeface="B Nazanin" panose="00000400000000000000" pitchFamily="2" charset="-78"/>
              </a:rPr>
              <a:t>تکمیل ایمن سازی کزاز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0" algn="r" rtl="1">
              <a:lnSpc>
                <a:spcPct val="115000"/>
              </a:lnSpc>
              <a:spcBef>
                <a:spcPts val="0"/>
              </a:spcBef>
            </a:pPr>
            <a:r>
              <a:rPr lang="fa-IR" sz="2000" b="1" dirty="0">
                <a:latin typeface="Calibri" panose="020F0502020204030204" pitchFamily="34" charset="0"/>
                <a:ea typeface="Calibri" panose="020F0502020204030204" pitchFamily="34" charset="0"/>
                <a:cs typeface="B Nazanin" panose="00000400000000000000" pitchFamily="2" charset="-78"/>
              </a:rPr>
              <a:t> کنترل درد و تب خفیف کم تر از 38 درجه سانتیگراد: تجویز استامینوفن کدئین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0" algn="r" rtl="1">
              <a:lnSpc>
                <a:spcPct val="115000"/>
              </a:lnSpc>
              <a:spcBef>
                <a:spcPts val="0"/>
              </a:spcBef>
              <a:spcAft>
                <a:spcPts val="1000"/>
              </a:spcAft>
            </a:pPr>
            <a:r>
              <a:rPr lang="fa-IR" sz="2000" b="1" dirty="0">
                <a:latin typeface="Calibri" panose="020F0502020204030204" pitchFamily="34" charset="0"/>
                <a:ea typeface="Calibri" panose="020F0502020204030204" pitchFamily="34" charset="0"/>
                <a:cs typeface="B Nazanin" panose="00000400000000000000" pitchFamily="2" charset="-78"/>
              </a:rPr>
              <a:t>در صورت خارش پوستی، تجویز آنتی هیستامین</a:t>
            </a:r>
            <a:r>
              <a:rPr lang="fa-IR" sz="2000" dirty="0">
                <a:latin typeface="Calibri" panose="020F0502020204030204" pitchFamily="34" charset="0"/>
                <a:ea typeface="Calibri" panose="020F0502020204030204" pitchFamily="34" charset="0"/>
                <a:cs typeface="B Nazanin" panose="00000400000000000000" pitchFamily="2" charset="-78"/>
              </a:rPr>
              <a:t> </a:t>
            </a:r>
          </a:p>
          <a:p>
            <a:pPr marL="0" algn="r" rtl="1">
              <a:lnSpc>
                <a:spcPct val="115000"/>
              </a:lnSpc>
              <a:spcBef>
                <a:spcPts val="0"/>
              </a:spcBef>
              <a:spcAft>
                <a:spcPts val="1000"/>
              </a:spcAft>
            </a:pPr>
            <a:r>
              <a:rPr lang="fa-IR" sz="2000" dirty="0">
                <a:latin typeface="Calibri" panose="020F0502020204030204" pitchFamily="34" charset="0"/>
                <a:ea typeface="Calibri" panose="020F0502020204030204" pitchFamily="34" charset="0"/>
                <a:cs typeface="B Nazanin" panose="00000400000000000000" pitchFamily="2" charset="-78"/>
              </a:rPr>
              <a:t>مایع درمانی</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15000"/>
              </a:lnSpc>
              <a:spcBef>
                <a:spcPts val="0"/>
              </a:spcBef>
              <a:spcAft>
                <a:spcPts val="1000"/>
              </a:spcAft>
              <a:buNone/>
            </a:pPr>
            <a:endParaRPr lang="en-US" dirty="0">
              <a:latin typeface="Calibri" panose="020F0502020204030204" pitchFamily="34" charset="0"/>
              <a:ea typeface="Calibri" panose="020F0502020204030204" pitchFamily="34" charset="0"/>
              <a:cs typeface="B Nazanin" panose="00000400000000000000" pitchFamily="2" charset="-78"/>
            </a:endParaRPr>
          </a:p>
          <a:p>
            <a:pPr algn="r" rtl="1"/>
            <a:endParaRPr lang="en-US"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104</a:t>
            </a:fld>
            <a:endParaRPr lang="fa-IR" dirty="0">
              <a:cs typeface="B Nazanin" panose="00000400000000000000" pitchFamily="2" charset="-78"/>
            </a:endParaRPr>
          </a:p>
        </p:txBody>
      </p:sp>
    </p:spTree>
    <p:extLst>
      <p:ext uri="{BB962C8B-B14F-4D97-AF65-F5344CB8AC3E}">
        <p14:creationId xmlns:p14="http://schemas.microsoft.com/office/powerpoint/2010/main" val="1432702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ircle(in)">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ircle(in)">
                                      <p:cBhvr>
                                        <p:cTn id="27" dur="2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circle(in)">
                                      <p:cBhvr>
                                        <p:cTn id="32" dur="2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circle(in)">
                                      <p:cBhvr>
                                        <p:cTn id="37" dur="20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circle(in)">
                                      <p:cBhvr>
                                        <p:cTn id="42" dur="20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circle(in)">
                                      <p:cBhvr>
                                        <p:cTn id="47"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919536" y="404664"/>
            <a:ext cx="6912768" cy="994122"/>
          </a:xfrm>
        </p:spPr>
        <p:style>
          <a:lnRef idx="2">
            <a:schemeClr val="accent2"/>
          </a:lnRef>
          <a:fillRef idx="1">
            <a:schemeClr val="lt1"/>
          </a:fillRef>
          <a:effectRef idx="0">
            <a:schemeClr val="accent2"/>
          </a:effectRef>
          <a:fontRef idx="minor">
            <a:schemeClr val="dk1"/>
          </a:fontRef>
        </p:style>
        <p:txBody>
          <a:bodyPr>
            <a:noAutofit/>
          </a:bodyPr>
          <a:lstStyle/>
          <a:p>
            <a:pPr algn="ctr" rtl="1"/>
            <a:r>
              <a:rPr lang="fa-IR" sz="2800" b="1" dirty="0">
                <a:solidFill>
                  <a:srgbClr val="FF0000"/>
                </a:solidFill>
                <a:cs typeface="B Nazanin" pitchFamily="2" charset="-78"/>
              </a:rPr>
              <a:t>نبایدها در سوختگی</a:t>
            </a:r>
            <a:endParaRPr lang="fa-IR" sz="2800" dirty="0">
              <a:solidFill>
                <a:srgbClr val="FF0000"/>
              </a:solidFill>
              <a:cs typeface="B Nazanin" pitchFamily="2" charset="-78"/>
            </a:endParaRPr>
          </a:p>
        </p:txBody>
      </p:sp>
      <p:sp>
        <p:nvSpPr>
          <p:cNvPr id="3" name="Content Placeholder 2"/>
          <p:cNvSpPr>
            <a:spLocks noGrp="1"/>
          </p:cNvSpPr>
          <p:nvPr>
            <p:ph idx="1"/>
          </p:nvPr>
        </p:nvSpPr>
        <p:spPr>
          <a:xfrm>
            <a:off x="1919536" y="1700808"/>
            <a:ext cx="6912768" cy="4320480"/>
          </a:xfrm>
        </p:spPr>
        <p:style>
          <a:lnRef idx="2">
            <a:schemeClr val="accent2"/>
          </a:lnRef>
          <a:fillRef idx="1">
            <a:schemeClr val="lt1"/>
          </a:fillRef>
          <a:effectRef idx="0">
            <a:schemeClr val="accent2"/>
          </a:effectRef>
          <a:fontRef idx="minor">
            <a:schemeClr val="dk1"/>
          </a:fontRef>
        </p:style>
        <p:txBody>
          <a:bodyPr>
            <a:normAutofit/>
          </a:bodyPr>
          <a:lstStyle/>
          <a:p>
            <a:pPr lvl="0" algn="r" rtl="1"/>
            <a:r>
              <a:rPr lang="fa-IR" dirty="0">
                <a:solidFill>
                  <a:schemeClr val="tx1"/>
                </a:solidFill>
                <a:cs typeface="B Nazanin" pitchFamily="2" charset="-78"/>
              </a:rPr>
              <a:t>قبل از اطمينان از </a:t>
            </a:r>
            <a:r>
              <a:rPr lang="fa-IR" dirty="0" err="1">
                <a:solidFill>
                  <a:schemeClr val="tx1"/>
                </a:solidFill>
                <a:cs typeface="B Nazanin" pitchFamily="2" charset="-78"/>
              </a:rPr>
              <a:t>ايمني</a:t>
            </a:r>
            <a:r>
              <a:rPr lang="fa-IR" dirty="0">
                <a:solidFill>
                  <a:schemeClr val="tx1"/>
                </a:solidFill>
                <a:cs typeface="B Nazanin" pitchFamily="2" charset="-78"/>
              </a:rPr>
              <a:t> خود، اقدامی انجام ندهید.</a:t>
            </a:r>
          </a:p>
          <a:p>
            <a:pPr lvl="0" algn="r" rtl="1"/>
            <a:r>
              <a:rPr lang="fa-IR" dirty="0">
                <a:solidFill>
                  <a:schemeClr val="tx1"/>
                </a:solidFill>
                <a:cs typeface="B Nazanin" pitchFamily="2" charset="-78"/>
              </a:rPr>
              <a:t> مالیدن پماد، كره، روغن، سيب زميني، خمير دندان، اسپري بي حس كننده</a:t>
            </a:r>
          </a:p>
          <a:p>
            <a:pPr lvl="0" algn="r" rtl="1"/>
            <a:r>
              <a:rPr lang="fa-IR" dirty="0">
                <a:solidFill>
                  <a:schemeClr val="tx1"/>
                </a:solidFill>
                <a:cs typeface="B Nazanin" pitchFamily="2" charset="-78"/>
              </a:rPr>
              <a:t> استفاده از يخ براي سرد كردن : اين كار سوختگي ناشي از سرما را نيز به ضايعه اضافه مي‌كند </a:t>
            </a:r>
          </a:p>
          <a:p>
            <a:pPr lvl="0" algn="r" rtl="1"/>
            <a:r>
              <a:rPr lang="fa-IR" dirty="0">
                <a:solidFill>
                  <a:schemeClr val="tx1"/>
                </a:solidFill>
                <a:cs typeface="B Nazanin" pitchFamily="2" charset="-78"/>
              </a:rPr>
              <a:t>پاره کردن تاولها: تاول نقش پانسمان استریل را دارد</a:t>
            </a:r>
            <a:endParaRPr lang="fa-IR" b="1" dirty="0">
              <a:solidFill>
                <a:schemeClr val="tx1"/>
              </a:solidFill>
              <a:cs typeface="B Nazanin" pitchFamily="2" charset="-78"/>
            </a:endParaRPr>
          </a:p>
          <a:p>
            <a:pPr lvl="0" algn="r" rtl="1"/>
            <a:r>
              <a:rPr lang="fa-IR" dirty="0">
                <a:solidFill>
                  <a:schemeClr val="tx1"/>
                </a:solidFill>
                <a:cs typeface="B Nazanin" pitchFamily="2" charset="-78"/>
              </a:rPr>
              <a:t>غلتاندن بيمار دارای لباس مشتعل بر روي زمين </a:t>
            </a:r>
            <a:endParaRPr lang="en-US" dirty="0">
              <a:solidFill>
                <a:schemeClr val="tx1"/>
              </a:solidFill>
              <a:cs typeface="B Nazanin" pitchFamily="2" charset="-78"/>
            </a:endParaRPr>
          </a:p>
        </p:txBody>
      </p:sp>
      <p:sp>
        <p:nvSpPr>
          <p:cNvPr id="2" name="نگهدارنده مکان شماره اسلاید 1"/>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105</a:t>
            </a:fld>
            <a:endParaRPr lang="fa-IR" dirty="0">
              <a:cs typeface="B Nazanin" panose="00000400000000000000" pitchFamily="2" charset="-78"/>
            </a:endParaRPr>
          </a:p>
        </p:txBody>
      </p:sp>
    </p:spTree>
    <p:extLst>
      <p:ext uri="{BB962C8B-B14F-4D97-AF65-F5344CB8AC3E}">
        <p14:creationId xmlns:p14="http://schemas.microsoft.com/office/powerpoint/2010/main" val="1101407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bg/>
                                          </p:spTgt>
                                        </p:tgtEl>
                                      </p:cBhvr>
                                    </p:animEffect>
                                    <p:animScale>
                                      <p:cBhvr>
                                        <p:cTn id="7" dur="250" autoRev="1" fill="hold"/>
                                        <p:tgtEl>
                                          <p:spTgt spid="3">
                                            <p:bg/>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3">
                                            <p:txEl>
                                              <p:pRg st="0" end="0"/>
                                            </p:txEl>
                                          </p:spTgt>
                                        </p:tgtEl>
                                      </p:cBhvr>
                                    </p:animEffect>
                                    <p:animScale>
                                      <p:cBhvr>
                                        <p:cTn id="12" dur="250" autoRev="1" fill="hold"/>
                                        <p:tgtEl>
                                          <p:spTgt spid="3">
                                            <p:txEl>
                                              <p:pRg st="0" end="0"/>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3">
                                            <p:txEl>
                                              <p:pRg st="1" end="1"/>
                                            </p:txEl>
                                          </p:spTgt>
                                        </p:tgtEl>
                                      </p:cBhvr>
                                    </p:animEffect>
                                    <p:animScale>
                                      <p:cBhvr>
                                        <p:cTn id="17" dur="250" autoRev="1" fill="hold"/>
                                        <p:tgtEl>
                                          <p:spTgt spid="3">
                                            <p:txEl>
                                              <p:pRg st="1" end="1"/>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3">
                                            <p:txEl>
                                              <p:pRg st="2" end="2"/>
                                            </p:txEl>
                                          </p:spTgt>
                                        </p:tgtEl>
                                      </p:cBhvr>
                                    </p:animEffect>
                                    <p:animScale>
                                      <p:cBhvr>
                                        <p:cTn id="22" dur="250" autoRev="1" fill="hold"/>
                                        <p:tgtEl>
                                          <p:spTgt spid="3">
                                            <p:txEl>
                                              <p:pRg st="2" end="2"/>
                                            </p:txEl>
                                          </p:spTgt>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3">
                                            <p:txEl>
                                              <p:pRg st="3" end="3"/>
                                            </p:txEl>
                                          </p:spTgt>
                                        </p:tgtEl>
                                      </p:cBhvr>
                                    </p:animEffect>
                                    <p:animScale>
                                      <p:cBhvr>
                                        <p:cTn id="27" dur="250" autoRev="1" fill="hold"/>
                                        <p:tgtEl>
                                          <p:spTgt spid="3">
                                            <p:txEl>
                                              <p:pRg st="3" end="3"/>
                                            </p:txEl>
                                          </p:spTgt>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grpId="0" nodeType="clickEffect">
                                  <p:stCondLst>
                                    <p:cond delay="0"/>
                                  </p:stCondLst>
                                  <p:childTnLst>
                                    <p:animEffect transition="out" filter="fade">
                                      <p:cBhvr>
                                        <p:cTn id="31" dur="500" tmFilter="0, 0; .2, .5; .8, .5; 1, 0"/>
                                        <p:tgtEl>
                                          <p:spTgt spid="3">
                                            <p:txEl>
                                              <p:pRg st="4" end="4"/>
                                            </p:txEl>
                                          </p:spTgt>
                                        </p:tgtEl>
                                      </p:cBhvr>
                                    </p:animEffect>
                                    <p:animScale>
                                      <p:cBhvr>
                                        <p:cTn id="32" dur="25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pPr algn="ctr" rtl="1"/>
            <a:r>
              <a:rPr lang="fa-IR" sz="2800" b="1" dirty="0">
                <a:solidFill>
                  <a:srgbClr val="FF0000"/>
                </a:solidFill>
                <a:cs typeface="B Nazanin" pitchFamily="2" charset="-78"/>
              </a:rPr>
              <a:t>سوختگي پس از خوردن اسيد يا قليا </a:t>
            </a:r>
            <a:endParaRPr lang="fa-IR" sz="2800" dirty="0">
              <a:solidFill>
                <a:srgbClr val="FF0000"/>
              </a:solidFill>
              <a:cs typeface="B Nazanin" pitchFamily="2" charset="-78"/>
            </a:endParaRPr>
          </a:p>
        </p:txBody>
      </p:sp>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lvl="0" algn="r" rtl="1"/>
            <a:r>
              <a:rPr lang="fa-IR" dirty="0">
                <a:cs typeface="B Nazanin" pitchFamily="2" charset="-78"/>
              </a:rPr>
              <a:t>هيچ چيزي براي نوشيدن به بیمار داده نشود</a:t>
            </a:r>
          </a:p>
          <a:p>
            <a:pPr lvl="0" algn="r" rtl="1"/>
            <a:r>
              <a:rPr lang="fa-IR" dirty="0">
                <a:cs typeface="B Nazanin" pitchFamily="2" charset="-78"/>
              </a:rPr>
              <a:t> در صورتي كه احساس سوزش دارد فقط لب‌هاي او با آب سرد مرطوب شود</a:t>
            </a:r>
          </a:p>
          <a:p>
            <a:pPr lvl="0" algn="r" rtl="1"/>
            <a:r>
              <a:rPr lang="fa-IR" dirty="0">
                <a:cs typeface="B Nazanin" pitchFamily="2" charset="-78"/>
              </a:rPr>
              <a:t> از ايجاد استفراغ خودداري شود زيرا اگر استفراغ وارد ريه‌هايش شود باعث آسيب خواهد شد</a:t>
            </a:r>
          </a:p>
          <a:p>
            <a:pPr lvl="0" algn="r" rtl="1"/>
            <a:r>
              <a:rPr lang="fa-IR" dirty="0">
                <a:cs typeface="B Nazanin" pitchFamily="2" charset="-78"/>
              </a:rPr>
              <a:t> با اورژانس 115 تماس حاصل شود و یا مصدوم به بيمارستان رسانده شود </a:t>
            </a:r>
            <a:endParaRPr lang="en-US" dirty="0">
              <a:cs typeface="B Nazanin" pitchFamily="2" charset="-78"/>
            </a:endParaRPr>
          </a:p>
          <a:p>
            <a:endParaRPr lang="fa-IR" dirty="0">
              <a:cs typeface="B Nazanin" pitchFamily="2" charset="-78"/>
            </a:endParaRPr>
          </a:p>
        </p:txBody>
      </p:sp>
      <p:sp>
        <p:nvSpPr>
          <p:cNvPr id="4" name="نگهدارنده مکان شماره اسلاید 3"/>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106</a:t>
            </a:fld>
            <a:endParaRPr lang="fa-IR" dirty="0">
              <a:cs typeface="B Nazanin" panose="00000400000000000000" pitchFamily="2" charset="-78"/>
            </a:endParaRPr>
          </a:p>
        </p:txBody>
      </p:sp>
    </p:spTree>
    <p:extLst>
      <p:ext uri="{BB962C8B-B14F-4D97-AF65-F5344CB8AC3E}">
        <p14:creationId xmlns:p14="http://schemas.microsoft.com/office/powerpoint/2010/main" val="1530883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heel(1)">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1)">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1)">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pPr algn="ctr" rtl="1"/>
            <a:r>
              <a:rPr lang="fa-IR" sz="2800" b="1" dirty="0">
                <a:solidFill>
                  <a:srgbClr val="FF0000"/>
                </a:solidFill>
                <a:cs typeface="B Nazanin" pitchFamily="2" charset="-78"/>
              </a:rPr>
              <a:t>درمان آفتاب سوختگي </a:t>
            </a:r>
          </a:p>
        </p:txBody>
      </p:sp>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lvl="0" algn="r" rtl="1">
              <a:lnSpc>
                <a:spcPct val="150000"/>
              </a:lnSpc>
            </a:pPr>
            <a:r>
              <a:rPr lang="fa-IR" dirty="0">
                <a:cs typeface="B Nazanin" pitchFamily="2" charset="-78"/>
              </a:rPr>
              <a:t>براي درمان آن بايد دماي قسمت سوخته با استفاده از كمپرس‌ آب سرد پايين آورده شود</a:t>
            </a:r>
          </a:p>
          <a:p>
            <a:pPr lvl="0" algn="r" rtl="1">
              <a:lnSpc>
                <a:spcPct val="150000"/>
              </a:lnSpc>
            </a:pPr>
            <a:r>
              <a:rPr lang="fa-IR" dirty="0">
                <a:cs typeface="B Nazanin" pitchFamily="2" charset="-78"/>
              </a:rPr>
              <a:t>پارچه‌اي در آب سرد فرو برده شود و بر روي سطح سوخته پوست قرار داده شده و مرتب آن را عوض شود</a:t>
            </a:r>
          </a:p>
          <a:p>
            <a:pPr lvl="0" algn="r" rtl="1">
              <a:lnSpc>
                <a:spcPct val="150000"/>
              </a:lnSpc>
            </a:pPr>
            <a:r>
              <a:rPr lang="fa-IR" dirty="0">
                <a:cs typeface="B Nazanin" pitchFamily="2" charset="-78"/>
              </a:rPr>
              <a:t>کمپرس سرد، </a:t>
            </a:r>
            <a:r>
              <a:rPr lang="fa-IR" dirty="0" err="1">
                <a:cs typeface="B Nazanin" pitchFamily="2" charset="-78"/>
              </a:rPr>
              <a:t>روزي</a:t>
            </a:r>
            <a:r>
              <a:rPr lang="fa-IR" dirty="0">
                <a:cs typeface="B Nazanin" pitchFamily="2" charset="-78"/>
              </a:rPr>
              <a:t> چند بار و هر بار 10 تا 20 دقيقه تكرار شود</a:t>
            </a:r>
            <a:endParaRPr lang="en-US" dirty="0">
              <a:cs typeface="B Nazanin" pitchFamily="2" charset="-78"/>
            </a:endParaRPr>
          </a:p>
          <a:p>
            <a:pPr>
              <a:lnSpc>
                <a:spcPct val="150000"/>
              </a:lnSpc>
            </a:pPr>
            <a:endParaRPr lang="fa-IR" dirty="0">
              <a:cs typeface="B Nazanin" pitchFamily="2" charset="-78"/>
            </a:endParaRPr>
          </a:p>
        </p:txBody>
      </p:sp>
      <p:sp>
        <p:nvSpPr>
          <p:cNvPr id="4" name="نگهدارنده مکان شماره اسلاید 3"/>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107</a:t>
            </a:fld>
            <a:endParaRPr lang="fa-IR" dirty="0">
              <a:cs typeface="B Nazanin" panose="00000400000000000000" pitchFamily="2" charset="-78"/>
            </a:endParaRPr>
          </a:p>
        </p:txBody>
      </p:sp>
    </p:spTree>
    <p:extLst>
      <p:ext uri="{BB962C8B-B14F-4D97-AF65-F5344CB8AC3E}">
        <p14:creationId xmlns:p14="http://schemas.microsoft.com/office/powerpoint/2010/main" val="1675027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defRPr/>
            </a:pPr>
            <a:r>
              <a:rPr lang="fa-IR" dirty="0">
                <a:cs typeface="B Titr" panose="00000700000000000000" pitchFamily="2" charset="-78"/>
              </a:rPr>
              <a:t>سوختگی راه هوایی</a:t>
            </a:r>
            <a:endParaRPr lang="en-US" dirty="0"/>
          </a:p>
        </p:txBody>
      </p:sp>
      <p:sp>
        <p:nvSpPr>
          <p:cNvPr id="3" name="Content Placeholder 2"/>
          <p:cNvSpPr>
            <a:spLocks noGrp="1"/>
          </p:cNvSpPr>
          <p:nvPr>
            <p:ph idx="1"/>
          </p:nvPr>
        </p:nvSpPr>
        <p:spPr/>
        <p:txBody>
          <a:bodyPr/>
          <a:lstStyle/>
          <a:p>
            <a:pPr algn="r" rtl="1">
              <a:defRPr/>
            </a:pPr>
            <a:r>
              <a:rPr lang="fa-IR" dirty="0">
                <a:cs typeface="B Nazanin" panose="00000400000000000000" pitchFamily="2" charset="-78"/>
              </a:rPr>
              <a:t>علایمی چون مشکل تنفسی، وجود دوده یا آثار سوختگی در مخاط دهان و بینی، سوختگی اطراف دهان یا بینی (مثل سوختگی موهای بینی) و یا سوختگی گردن </a:t>
            </a:r>
            <a:endParaRPr lang="en-US" dirty="0"/>
          </a:p>
          <a:p>
            <a:pPr algn="r" rtl="1">
              <a:defRPr/>
            </a:pPr>
            <a:r>
              <a:rPr lang="fa-IR" dirty="0">
                <a:cs typeface="B Nazanin" panose="00000400000000000000" pitchFamily="2" charset="-78"/>
              </a:rPr>
              <a:t>خطر خفگی قریب الوقوع</a:t>
            </a:r>
            <a:endParaRPr lang="en-US" dirty="0"/>
          </a:p>
        </p:txBody>
      </p:sp>
    </p:spTree>
    <p:extLst>
      <p:ext uri="{BB962C8B-B14F-4D97-AF65-F5344CB8AC3E}">
        <p14:creationId xmlns:p14="http://schemas.microsoft.com/office/powerpoint/2010/main" val="374145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981200" y="333375"/>
            <a:ext cx="7067128" cy="935038"/>
          </a:xfrm>
        </p:spPr>
        <p:txBody>
          <a:bodyPr/>
          <a:lstStyle/>
          <a:p>
            <a:pPr algn="ctr" eaLnBrk="1" hangingPunct="1"/>
            <a:r>
              <a:rPr lang="fa-IR" altLang="en-US" dirty="0">
                <a:cs typeface="B Titr" panose="00000700000000000000" pitchFamily="2" charset="-78"/>
              </a:rPr>
              <a:t>آسیب الکتریکی</a:t>
            </a:r>
            <a:endParaRPr lang="en-US" altLang="en-US" dirty="0">
              <a:cs typeface="B Titr" panose="00000700000000000000" pitchFamily="2" charset="-78"/>
            </a:endParaRPr>
          </a:p>
        </p:txBody>
      </p:sp>
      <p:sp>
        <p:nvSpPr>
          <p:cNvPr id="11267" name="Rectangle 3"/>
          <p:cNvSpPr>
            <a:spLocks noGrp="1" noChangeArrowheads="1"/>
          </p:cNvSpPr>
          <p:nvPr>
            <p:ph idx="1"/>
          </p:nvPr>
        </p:nvSpPr>
        <p:spPr>
          <a:xfrm>
            <a:off x="806824" y="1268413"/>
            <a:ext cx="10590257" cy="4968875"/>
          </a:xfrm>
        </p:spPr>
        <p:txBody>
          <a:bodyPr>
            <a:normAutofit/>
          </a:bodyPr>
          <a:lstStyle/>
          <a:p>
            <a:pPr algn="r" rtl="1" eaLnBrk="1" hangingPunct="1"/>
            <a:r>
              <a:rPr lang="fa-IR" altLang="en-US" sz="4400" b="1" dirty="0">
                <a:cs typeface="B Nazanin" panose="00000400000000000000" pitchFamily="2" charset="-78"/>
              </a:rPr>
              <a:t>انواع:</a:t>
            </a:r>
          </a:p>
          <a:p>
            <a:pPr algn="r" rtl="1" eaLnBrk="1" hangingPunct="1">
              <a:buFont typeface="Wingdings 2" panose="05020102010507070707" pitchFamily="18" charset="2"/>
              <a:buNone/>
            </a:pPr>
            <a:r>
              <a:rPr lang="fa-IR" altLang="en-US" dirty="0">
                <a:cs typeface="B Nazanin" panose="00000400000000000000" pitchFamily="2" charset="-78"/>
              </a:rPr>
              <a:t>      </a:t>
            </a:r>
            <a:r>
              <a:rPr lang="fa-IR" altLang="en-US" b="1" dirty="0">
                <a:cs typeface="B Nazanin" panose="00000400000000000000" pitchFamily="2" charset="-78"/>
              </a:rPr>
              <a:t>ولتاژ بالا: بيش از 600 (بيش ار 1000)</a:t>
            </a:r>
          </a:p>
          <a:p>
            <a:pPr algn="r" rtl="1" eaLnBrk="1" hangingPunct="1">
              <a:buFont typeface="Wingdings 2" panose="05020102010507070707" pitchFamily="18" charset="2"/>
              <a:buNone/>
            </a:pPr>
            <a:r>
              <a:rPr lang="fa-IR" altLang="en-US" b="1" dirty="0">
                <a:cs typeface="B Nazanin" panose="00000400000000000000" pitchFamily="2" charset="-78"/>
              </a:rPr>
              <a:t>      ولتاژ پايين : </a:t>
            </a:r>
          </a:p>
          <a:p>
            <a:pPr algn="r" rtl="1" eaLnBrk="1" hangingPunct="1">
              <a:buFont typeface="Wingdings 2" panose="05020102010507070707" pitchFamily="18" charset="2"/>
              <a:buNone/>
            </a:pPr>
            <a:r>
              <a:rPr lang="fa-IR" altLang="en-US" dirty="0">
                <a:cs typeface="B Nazanin" panose="00000400000000000000" pitchFamily="2" charset="-78"/>
              </a:rPr>
              <a:t>            </a:t>
            </a:r>
            <a:r>
              <a:rPr lang="en-US" altLang="en-US" dirty="0">
                <a:cs typeface="B Nazanin" panose="00000400000000000000" pitchFamily="2" charset="-78"/>
              </a:rPr>
              <a:t>D.C</a:t>
            </a:r>
          </a:p>
          <a:p>
            <a:pPr algn="r" rtl="1" eaLnBrk="1" hangingPunct="1">
              <a:buFont typeface="Wingdings 2" panose="05020102010507070707" pitchFamily="18" charset="2"/>
              <a:buNone/>
            </a:pPr>
            <a:r>
              <a:rPr lang="en-US" altLang="en-US" dirty="0">
                <a:cs typeface="B Nazanin" panose="00000400000000000000" pitchFamily="2" charset="-78"/>
              </a:rPr>
              <a:t>      </a:t>
            </a:r>
            <a:r>
              <a:rPr lang="fa-IR" altLang="en-US" dirty="0">
                <a:cs typeface="B Nazanin" panose="00000400000000000000" pitchFamily="2" charset="-78"/>
              </a:rPr>
              <a:t>      </a:t>
            </a:r>
            <a:r>
              <a:rPr lang="en-US" altLang="en-US" dirty="0">
                <a:cs typeface="B Nazanin" panose="00000400000000000000" pitchFamily="2" charset="-78"/>
              </a:rPr>
              <a:t>A.C</a:t>
            </a:r>
          </a:p>
          <a:p>
            <a:pPr algn="r" rtl="1" eaLnBrk="1" hangingPunct="1">
              <a:buFont typeface="Wingdings 2" panose="05020102010507070707" pitchFamily="18" charset="2"/>
              <a:buNone/>
            </a:pPr>
            <a:r>
              <a:rPr lang="fa-IR" altLang="en-US" dirty="0">
                <a:cs typeface="B Nazanin" panose="00000400000000000000" pitchFamily="2" charset="-78"/>
              </a:rPr>
              <a:t>      </a:t>
            </a:r>
            <a:r>
              <a:rPr lang="fa-IR" altLang="en-US" b="1" dirty="0">
                <a:cs typeface="B Nazanin" panose="00000400000000000000" pitchFamily="2" charset="-78"/>
              </a:rPr>
              <a:t>صاعقه زدگي</a:t>
            </a:r>
          </a:p>
          <a:p>
            <a:pPr algn="r" rtl="1" eaLnBrk="1" hangingPunct="1">
              <a:buFont typeface="Wingdings 2" panose="05020102010507070707" pitchFamily="18" charset="2"/>
              <a:buNone/>
            </a:pPr>
            <a:r>
              <a:rPr lang="fa-IR" altLang="en-US" b="1" dirty="0">
                <a:cs typeface="B Nazanin" panose="00000400000000000000" pitchFamily="2" charset="-78"/>
              </a:rPr>
              <a:t>      آسیبهای مینور؛ وسایلی چون باتونهای الکتریکی و سلاحهایی از این قبیل و نیز برق اتومبیل( جريان مستقيم)</a:t>
            </a:r>
          </a:p>
          <a:p>
            <a:pPr algn="r" rtl="1" eaLnBrk="1" hangingPunct="1"/>
            <a:r>
              <a:rPr lang="fa-IR" altLang="en-US" b="1" dirty="0">
                <a:cs typeface="B Nazanin" panose="00000400000000000000" pitchFamily="2" charset="-78"/>
              </a:rPr>
              <a:t>آسيب هاي مينور توجه به تروماي ثانويه (‌پرت شدن) </a:t>
            </a:r>
            <a:endParaRPr lang="en-US" altLang="en-US" b="1" dirty="0">
              <a:cs typeface="B Nazanin" panose="00000400000000000000" pitchFamily="2" charset="-78"/>
            </a:endParaRPr>
          </a:p>
        </p:txBody>
      </p:sp>
    </p:spTree>
    <p:extLst>
      <p:ext uri="{BB962C8B-B14F-4D97-AF65-F5344CB8AC3E}">
        <p14:creationId xmlns:p14="http://schemas.microsoft.com/office/powerpoint/2010/main" val="13466565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fade">
                                      <p:cBhvr>
                                        <p:cTn id="7" dur="2000"/>
                                        <p:tgtEl>
                                          <p:spTgt spid="112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267">
                                            <p:txEl>
                                              <p:pRg st="1" end="1"/>
                                            </p:txEl>
                                          </p:spTgt>
                                        </p:tgtEl>
                                        <p:attrNameLst>
                                          <p:attrName>style.visibility</p:attrName>
                                        </p:attrNameLst>
                                      </p:cBhvr>
                                      <p:to>
                                        <p:strVal val="visible"/>
                                      </p:to>
                                    </p:set>
                                    <p:animEffect transition="in" filter="fade">
                                      <p:cBhvr>
                                        <p:cTn id="12" dur="2000"/>
                                        <p:tgtEl>
                                          <p:spTgt spid="1126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267">
                                            <p:txEl>
                                              <p:pRg st="2" end="2"/>
                                            </p:txEl>
                                          </p:spTgt>
                                        </p:tgtEl>
                                        <p:attrNameLst>
                                          <p:attrName>style.visibility</p:attrName>
                                        </p:attrNameLst>
                                      </p:cBhvr>
                                      <p:to>
                                        <p:strVal val="visible"/>
                                      </p:to>
                                    </p:set>
                                    <p:animEffect transition="in" filter="fade">
                                      <p:cBhvr>
                                        <p:cTn id="17" dur="2000"/>
                                        <p:tgtEl>
                                          <p:spTgt spid="1126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267">
                                            <p:txEl>
                                              <p:pRg st="3" end="3"/>
                                            </p:txEl>
                                          </p:spTgt>
                                        </p:tgtEl>
                                        <p:attrNameLst>
                                          <p:attrName>style.visibility</p:attrName>
                                        </p:attrNameLst>
                                      </p:cBhvr>
                                      <p:to>
                                        <p:strVal val="visible"/>
                                      </p:to>
                                    </p:set>
                                    <p:animEffect transition="in" filter="fade">
                                      <p:cBhvr>
                                        <p:cTn id="22" dur="2000"/>
                                        <p:tgtEl>
                                          <p:spTgt spid="1126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267">
                                            <p:txEl>
                                              <p:pRg st="4" end="4"/>
                                            </p:txEl>
                                          </p:spTgt>
                                        </p:tgtEl>
                                        <p:attrNameLst>
                                          <p:attrName>style.visibility</p:attrName>
                                        </p:attrNameLst>
                                      </p:cBhvr>
                                      <p:to>
                                        <p:strVal val="visible"/>
                                      </p:to>
                                    </p:set>
                                    <p:animEffect transition="in" filter="fade">
                                      <p:cBhvr>
                                        <p:cTn id="27" dur="2000"/>
                                        <p:tgtEl>
                                          <p:spTgt spid="1126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267">
                                            <p:txEl>
                                              <p:pRg st="5" end="5"/>
                                            </p:txEl>
                                          </p:spTgt>
                                        </p:tgtEl>
                                        <p:attrNameLst>
                                          <p:attrName>style.visibility</p:attrName>
                                        </p:attrNameLst>
                                      </p:cBhvr>
                                      <p:to>
                                        <p:strVal val="visible"/>
                                      </p:to>
                                    </p:set>
                                    <p:animEffect transition="in" filter="fade">
                                      <p:cBhvr>
                                        <p:cTn id="32" dur="2000"/>
                                        <p:tgtEl>
                                          <p:spTgt spid="1126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267">
                                            <p:txEl>
                                              <p:pRg st="6" end="6"/>
                                            </p:txEl>
                                          </p:spTgt>
                                        </p:tgtEl>
                                        <p:attrNameLst>
                                          <p:attrName>style.visibility</p:attrName>
                                        </p:attrNameLst>
                                      </p:cBhvr>
                                      <p:to>
                                        <p:strVal val="visible"/>
                                      </p:to>
                                    </p:set>
                                    <p:animEffect transition="in" filter="fade">
                                      <p:cBhvr>
                                        <p:cTn id="37" dur="2000"/>
                                        <p:tgtEl>
                                          <p:spTgt spid="11267">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267">
                                            <p:txEl>
                                              <p:pRg st="7" end="7"/>
                                            </p:txEl>
                                          </p:spTgt>
                                        </p:tgtEl>
                                        <p:attrNameLst>
                                          <p:attrName>style.visibility</p:attrName>
                                        </p:attrNameLst>
                                      </p:cBhvr>
                                      <p:to>
                                        <p:strVal val="visible"/>
                                      </p:to>
                                    </p:set>
                                    <p:animEffect transition="in" filter="fade">
                                      <p:cBhvr>
                                        <p:cTn id="42" dur="2000"/>
                                        <p:tgtEl>
                                          <p:spTgt spid="1126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2290"/>
                                        </p:tgtEl>
                                        <p:attrNameLst>
                                          <p:attrName>style.visibility</p:attrName>
                                        </p:attrNameLst>
                                      </p:cBhvr>
                                      <p:to>
                                        <p:strVal val="visible"/>
                                      </p:to>
                                    </p:set>
                                    <p:animEffect transition="in" filter="fade">
                                      <p:cBhvr>
                                        <p:cTn id="47" dur="1000"/>
                                        <p:tgtEl>
                                          <p:spTgt spid="12290"/>
                                        </p:tgtEl>
                                      </p:cBhvr>
                                    </p:animEffect>
                                    <p:anim calcmode="lin" valueType="num">
                                      <p:cBhvr>
                                        <p:cTn id="48" dur="1000" fill="hold"/>
                                        <p:tgtEl>
                                          <p:spTgt spid="12290"/>
                                        </p:tgtEl>
                                        <p:attrNameLst>
                                          <p:attrName>ppt_x</p:attrName>
                                        </p:attrNameLst>
                                      </p:cBhvr>
                                      <p:tavLst>
                                        <p:tav tm="0">
                                          <p:val>
                                            <p:strVal val="#ppt_x"/>
                                          </p:val>
                                        </p:tav>
                                        <p:tav tm="100000">
                                          <p:val>
                                            <p:strVal val="#ppt_x"/>
                                          </p:val>
                                        </p:tav>
                                      </p:tavLst>
                                    </p:anim>
                                    <p:anim calcmode="lin" valueType="num">
                                      <p:cBhvr>
                                        <p:cTn id="49" dur="1000" fill="hold"/>
                                        <p:tgtEl>
                                          <p:spTgt spid="122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1126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مارهای سمی خطرناک ایران</a:t>
            </a:r>
            <a:endParaRPr lang="en-US" sz="2400" dirty="0">
              <a:cs typeface="B Titr" pitchFamily="2" charset="-78"/>
            </a:endParaRPr>
          </a:p>
        </p:txBody>
      </p:sp>
      <p:sp>
        <p:nvSpPr>
          <p:cNvPr id="5" name="Content Placeholder 4"/>
          <p:cNvSpPr>
            <a:spLocks noGrp="1"/>
          </p:cNvSpPr>
          <p:nvPr>
            <p:ph idx="1"/>
          </p:nvPr>
        </p:nvSpPr>
        <p:spPr>
          <a:xfrm>
            <a:off x="1905000" y="1600201"/>
            <a:ext cx="8305800" cy="4525963"/>
          </a:xfrm>
        </p:spPr>
        <p:txBody>
          <a:bodyPr/>
          <a:lstStyle/>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 </a:t>
            </a:r>
          </a:p>
          <a:p>
            <a:pPr algn="r" rtl="1">
              <a:buNone/>
            </a:pPr>
            <a:r>
              <a:rPr lang="fa-IR" sz="1800" b="1" dirty="0">
                <a:cs typeface="B Nazanin" panose="00000400000000000000" pitchFamily="2" charset="-78"/>
              </a:rPr>
              <a:t>                            مارجعفری</a:t>
            </a:r>
          </a:p>
          <a:p>
            <a:pPr algn="r" rtl="1">
              <a:buNone/>
            </a:pPr>
            <a:endParaRPr lang="fa-IR" sz="1800" b="1" dirty="0">
              <a:cs typeface="B Nazanin" panose="00000400000000000000" pitchFamily="2" charset="-78"/>
            </a:endParaRPr>
          </a:p>
          <a:p>
            <a:pPr algn="r" rtl="1">
              <a:buNone/>
            </a:pPr>
            <a:endParaRPr lang="fa-IR" sz="1800" b="1" dirty="0">
              <a:cs typeface="B Nazanin" panose="00000400000000000000" pitchFamily="2" charset="-78"/>
            </a:endParaRPr>
          </a:p>
          <a:p>
            <a:pPr algn="r" rtl="1">
              <a:buNone/>
            </a:pPr>
            <a:endParaRPr lang="fa-IR" sz="1800" b="1" dirty="0">
              <a:cs typeface="B Nazanin" panose="00000400000000000000" pitchFamily="2" charset="-78"/>
            </a:endParaRP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                            افعی زنجانی</a:t>
            </a:r>
            <a:endParaRPr lang="en-US" sz="1800" b="1" dirty="0">
              <a:cs typeface="B Nazanin" panose="00000400000000000000" pitchFamily="2" charset="-78"/>
            </a:endParaRPr>
          </a:p>
        </p:txBody>
      </p:sp>
      <p:pic>
        <p:nvPicPr>
          <p:cNvPr id="6" name="Content Placeholder 3" descr="http://images.persianblog.ir/356343_7zcZTkyD.jpg"/>
          <p:cNvPicPr>
            <a:picLocks/>
          </p:cNvPicPr>
          <p:nvPr/>
        </p:nvPicPr>
        <p:blipFill>
          <a:blip r:embed="rId2" cstate="print"/>
          <a:srcRect/>
          <a:stretch>
            <a:fillRect/>
          </a:stretch>
        </p:blipFill>
        <p:spPr bwMode="auto">
          <a:xfrm>
            <a:off x="3657600" y="1752600"/>
            <a:ext cx="2438400" cy="1524000"/>
          </a:xfrm>
          <a:prstGeom prst="rect">
            <a:avLst/>
          </a:prstGeom>
          <a:noFill/>
          <a:ln w="9525">
            <a:noFill/>
            <a:miter lim="800000"/>
            <a:headEnd/>
            <a:tailEnd/>
          </a:ln>
          <a:effectLst/>
        </p:spPr>
      </p:pic>
      <p:pic>
        <p:nvPicPr>
          <p:cNvPr id="7" name="Picture 6" descr="http://www.irandeserts.com/file/imageDocument/f1/e2799478-69d8-4c21-956a-a273d08609be.jpg"/>
          <p:cNvPicPr/>
          <p:nvPr/>
        </p:nvPicPr>
        <p:blipFill>
          <a:blip r:embed="rId3"/>
          <a:srcRect/>
          <a:stretch>
            <a:fillRect/>
          </a:stretch>
        </p:blipFill>
        <p:spPr bwMode="auto">
          <a:xfrm>
            <a:off x="3657600" y="3505200"/>
            <a:ext cx="2438400" cy="1447800"/>
          </a:xfrm>
          <a:prstGeom prst="rect">
            <a:avLst/>
          </a:prstGeom>
          <a:noFill/>
          <a:ln w="9525">
            <a:noFill/>
            <a:miter lim="800000"/>
            <a:headEnd/>
            <a:tailEnd/>
          </a:ln>
        </p:spPr>
      </p:pic>
    </p:spTree>
    <p:extLst>
      <p:ext uri="{BB962C8B-B14F-4D97-AF65-F5344CB8AC3E}">
        <p14:creationId xmlns:p14="http://schemas.microsoft.com/office/powerpoint/2010/main" val="44567997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775520" y="692697"/>
            <a:ext cx="7128792" cy="779463"/>
          </a:xfrm>
        </p:spPr>
        <p:txBody>
          <a:bodyPr/>
          <a:lstStyle/>
          <a:p>
            <a:pPr algn="ctr" eaLnBrk="1" hangingPunct="1"/>
            <a:r>
              <a:rPr lang="fa-IR" altLang="en-US" sz="4000" b="1" dirty="0">
                <a:latin typeface="B Nazanin"/>
                <a:cs typeface="B Titr" panose="00000700000000000000" pitchFamily="2" charset="-78"/>
              </a:rPr>
              <a:t>علایم و نشانه ها</a:t>
            </a:r>
            <a:endParaRPr lang="en-US" altLang="en-US" sz="4000" b="1" dirty="0">
              <a:latin typeface="B Nazanin"/>
              <a:cs typeface="B Titr" panose="00000700000000000000" pitchFamily="2" charset="-78"/>
            </a:endParaRPr>
          </a:p>
        </p:txBody>
      </p:sp>
      <p:sp>
        <p:nvSpPr>
          <p:cNvPr id="9219" name="Rectangle 3"/>
          <p:cNvSpPr>
            <a:spLocks noGrp="1" noChangeArrowheads="1"/>
          </p:cNvSpPr>
          <p:nvPr>
            <p:ph idx="1"/>
          </p:nvPr>
        </p:nvSpPr>
        <p:spPr>
          <a:xfrm>
            <a:off x="1057835" y="1476642"/>
            <a:ext cx="10015936" cy="5257800"/>
          </a:xfrm>
        </p:spPr>
        <p:txBody>
          <a:bodyPr/>
          <a:lstStyle/>
          <a:p>
            <a:pPr algn="r" rtl="1" eaLnBrk="1" hangingPunct="1"/>
            <a:r>
              <a:rPr lang="fa-IR" altLang="en-US" sz="4000" dirty="0">
                <a:cs typeface="B Nazanin" panose="00000400000000000000" pitchFamily="2" charset="-78"/>
              </a:rPr>
              <a:t>اثر در پوست</a:t>
            </a:r>
            <a:endParaRPr lang="en-US" altLang="en-US" sz="4000" dirty="0">
              <a:cs typeface="B Nazanin" panose="00000400000000000000" pitchFamily="2" charset="-78"/>
            </a:endParaRPr>
          </a:p>
          <a:p>
            <a:pPr algn="r" rtl="1" eaLnBrk="1" hangingPunct="1"/>
            <a:r>
              <a:rPr lang="fa-IR" altLang="en-US" sz="3600" dirty="0">
                <a:cs typeface="B Nazanin" panose="00000400000000000000" pitchFamily="2" charset="-78"/>
              </a:rPr>
              <a:t>درجات مختلفی از سوختگی </a:t>
            </a:r>
            <a:endParaRPr lang="en-US" altLang="en-US" sz="3600" dirty="0">
              <a:cs typeface="B Nazanin" panose="00000400000000000000" pitchFamily="2" charset="-78"/>
            </a:endParaRPr>
          </a:p>
          <a:p>
            <a:pPr algn="r" rtl="1" eaLnBrk="1" hangingPunct="1"/>
            <a:r>
              <a:rPr lang="fa-IR" altLang="en-US" sz="3200" dirty="0">
                <a:cs typeface="B Nazanin" panose="00000400000000000000" pitchFamily="2" charset="-78"/>
              </a:rPr>
              <a:t>محل خروج آن نیز ممکن است دچار ضایعه و سوختگی شود.</a:t>
            </a:r>
          </a:p>
          <a:p>
            <a:pPr algn="r" rtl="1" eaLnBrk="1" hangingPunct="1"/>
            <a:r>
              <a:rPr lang="fa-IR" altLang="en-US" sz="4000" dirty="0">
                <a:cs typeface="B Nazanin" panose="00000400000000000000" pitchFamily="2" charset="-78"/>
              </a:rPr>
              <a:t>اثر در بافت ریوی</a:t>
            </a:r>
            <a:endParaRPr lang="en-US" altLang="en-US" sz="4000" dirty="0">
              <a:cs typeface="B Nazanin" panose="00000400000000000000" pitchFamily="2" charset="-78"/>
            </a:endParaRPr>
          </a:p>
          <a:p>
            <a:pPr algn="r" rtl="1" eaLnBrk="1" hangingPunct="1"/>
            <a:r>
              <a:rPr lang="fa-IR" altLang="en-US" sz="4000" dirty="0">
                <a:cs typeface="B Nazanin" panose="00000400000000000000" pitchFamily="2" charset="-78"/>
              </a:rPr>
              <a:t>ایست تنفسی </a:t>
            </a:r>
            <a:endParaRPr lang="en-US" altLang="en-US" sz="4000" dirty="0">
              <a:cs typeface="B Nazanin" panose="00000400000000000000" pitchFamily="2" charset="-78"/>
            </a:endParaRPr>
          </a:p>
        </p:txBody>
      </p:sp>
    </p:spTree>
    <p:extLst>
      <p:ext uri="{BB962C8B-B14F-4D97-AF65-F5344CB8AC3E}">
        <p14:creationId xmlns:p14="http://schemas.microsoft.com/office/powerpoint/2010/main" val="1107455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wipe(down)">
                                      <p:cBhvr>
                                        <p:cTn id="7" dur="500"/>
                                        <p:tgtEl>
                                          <p:spTgt spid="92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wipe(down)">
                                      <p:cBhvr>
                                        <p:cTn id="12" dur="500"/>
                                        <p:tgtEl>
                                          <p:spTgt spid="92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219">
                                            <p:txEl>
                                              <p:pRg st="2" end="2"/>
                                            </p:txEl>
                                          </p:spTgt>
                                        </p:tgtEl>
                                        <p:attrNameLst>
                                          <p:attrName>style.visibility</p:attrName>
                                        </p:attrNameLst>
                                      </p:cBhvr>
                                      <p:to>
                                        <p:strVal val="visible"/>
                                      </p:to>
                                    </p:set>
                                    <p:animEffect transition="in" filter="wipe(down)">
                                      <p:cBhvr>
                                        <p:cTn id="17" dur="500"/>
                                        <p:tgtEl>
                                          <p:spTgt spid="92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219">
                                            <p:txEl>
                                              <p:pRg st="3" end="3"/>
                                            </p:txEl>
                                          </p:spTgt>
                                        </p:tgtEl>
                                        <p:attrNameLst>
                                          <p:attrName>style.visibility</p:attrName>
                                        </p:attrNameLst>
                                      </p:cBhvr>
                                      <p:to>
                                        <p:strVal val="visible"/>
                                      </p:to>
                                    </p:set>
                                    <p:animEffect transition="in" filter="wipe(down)">
                                      <p:cBhvr>
                                        <p:cTn id="22" dur="500"/>
                                        <p:tgtEl>
                                          <p:spTgt spid="92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219">
                                            <p:txEl>
                                              <p:pRg st="4" end="4"/>
                                            </p:txEl>
                                          </p:spTgt>
                                        </p:tgtEl>
                                        <p:attrNameLst>
                                          <p:attrName>style.visibility</p:attrName>
                                        </p:attrNameLst>
                                      </p:cBhvr>
                                      <p:to>
                                        <p:strVal val="visible"/>
                                      </p:to>
                                    </p:set>
                                    <p:animEffect transition="in" filter="wipe(down)">
                                      <p:cBhvr>
                                        <p:cTn id="27" dur="500"/>
                                        <p:tgtEl>
                                          <p:spTgt spid="92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title"/>
          </p:nvPr>
        </p:nvSpPr>
        <p:spPr>
          <a:xfrm>
            <a:off x="2063750" y="692150"/>
            <a:ext cx="8229600" cy="1143000"/>
          </a:xfrm>
        </p:spPr>
        <p:txBody>
          <a:bodyPr/>
          <a:lstStyle/>
          <a:p>
            <a:pPr algn="ctr" eaLnBrk="1" hangingPunct="1"/>
            <a:r>
              <a:rPr lang="fa-IR" altLang="en-US" sz="6600" dirty="0">
                <a:cs typeface="B Nazanin" panose="00000400000000000000" pitchFamily="2" charset="-78"/>
              </a:rPr>
              <a:t>ادامه</a:t>
            </a:r>
            <a:endParaRPr lang="en-US" altLang="en-US" sz="6600" dirty="0">
              <a:cs typeface="B Nazanin" panose="00000400000000000000" pitchFamily="2" charset="-78"/>
            </a:endParaRPr>
          </a:p>
        </p:txBody>
      </p:sp>
      <p:sp>
        <p:nvSpPr>
          <p:cNvPr id="10243" name="Rectangle 4"/>
          <p:cNvSpPr>
            <a:spLocks noGrp="1" noChangeArrowheads="1"/>
          </p:cNvSpPr>
          <p:nvPr>
            <p:ph idx="1"/>
          </p:nvPr>
        </p:nvSpPr>
        <p:spPr>
          <a:xfrm>
            <a:off x="806825" y="1981297"/>
            <a:ext cx="10410092" cy="3880773"/>
          </a:xfrm>
        </p:spPr>
        <p:txBody>
          <a:bodyPr>
            <a:normAutofit fontScale="92500" lnSpcReduction="10000"/>
          </a:bodyPr>
          <a:lstStyle/>
          <a:p>
            <a:pPr algn="r" rtl="1" eaLnBrk="1" hangingPunct="1">
              <a:lnSpc>
                <a:spcPct val="90000"/>
              </a:lnSpc>
            </a:pPr>
            <a:r>
              <a:rPr lang="fa-IR" altLang="en-US" sz="3600" b="1" dirty="0">
                <a:cs typeface="B Nazanin" panose="00000400000000000000" pitchFamily="2" charset="-78"/>
              </a:rPr>
              <a:t>نورولوژیک</a:t>
            </a:r>
          </a:p>
          <a:p>
            <a:pPr lvl="1" algn="r" rtl="1" eaLnBrk="1" hangingPunct="1">
              <a:lnSpc>
                <a:spcPct val="90000"/>
              </a:lnSpc>
            </a:pPr>
            <a:r>
              <a:rPr lang="fa-IR" altLang="en-US" sz="3200" b="1" dirty="0">
                <a:cs typeface="B Nazanin" panose="00000400000000000000" pitchFamily="2" charset="-78"/>
              </a:rPr>
              <a:t>چند ثانیه تا چند ساعت ( و گاهی چند روز ) بعد</a:t>
            </a:r>
          </a:p>
          <a:p>
            <a:pPr lvl="1" algn="r" rtl="1" eaLnBrk="1" hangingPunct="1">
              <a:lnSpc>
                <a:spcPct val="90000"/>
              </a:lnSpc>
            </a:pPr>
            <a:r>
              <a:rPr lang="fa-IR" altLang="en-US" sz="3200" b="1" dirty="0">
                <a:cs typeface="B Nazanin" panose="00000400000000000000" pitchFamily="2" charset="-78"/>
              </a:rPr>
              <a:t>اختلال هوشیاری، خونریزی مغزی، افسردگی، ادم مغزی، تشنج، فلج، اختلال در قدرت درک و شناخت و ...</a:t>
            </a:r>
          </a:p>
          <a:p>
            <a:pPr algn="r" rtl="1" eaLnBrk="1" hangingPunct="1">
              <a:lnSpc>
                <a:spcPct val="90000"/>
              </a:lnSpc>
            </a:pPr>
            <a:r>
              <a:rPr lang="fa-IR" altLang="en-US" sz="3600" b="1" dirty="0">
                <a:cs typeface="B Nazanin" panose="00000400000000000000" pitchFamily="2" charset="-78"/>
              </a:rPr>
              <a:t>قلبی – عروقی</a:t>
            </a:r>
          </a:p>
          <a:p>
            <a:pPr lvl="1" algn="r" rtl="1" eaLnBrk="1" hangingPunct="1">
              <a:lnSpc>
                <a:spcPct val="90000"/>
              </a:lnSpc>
            </a:pPr>
            <a:r>
              <a:rPr lang="fa-IR" altLang="en-US" sz="3200" b="1" dirty="0">
                <a:cs typeface="B Nazanin" panose="00000400000000000000" pitchFamily="2" charset="-78"/>
              </a:rPr>
              <a:t>آریتمی های قلبی، سكته قلبي و ...</a:t>
            </a:r>
          </a:p>
          <a:p>
            <a:pPr algn="r" rtl="1" eaLnBrk="1" hangingPunct="1">
              <a:lnSpc>
                <a:spcPct val="90000"/>
              </a:lnSpc>
            </a:pPr>
            <a:r>
              <a:rPr lang="fa-IR" altLang="en-US" sz="3600" b="1" dirty="0">
                <a:cs typeface="B Nazanin" panose="00000400000000000000" pitchFamily="2" charset="-78"/>
              </a:rPr>
              <a:t>گوارشی</a:t>
            </a:r>
          </a:p>
          <a:p>
            <a:pPr lvl="1" algn="r" rtl="1" eaLnBrk="1" hangingPunct="1">
              <a:lnSpc>
                <a:spcPct val="90000"/>
              </a:lnSpc>
            </a:pPr>
            <a:r>
              <a:rPr lang="fa-IR" altLang="en-US" sz="3200" b="1" dirty="0">
                <a:cs typeface="B Nazanin" panose="00000400000000000000" pitchFamily="2" charset="-78"/>
              </a:rPr>
              <a:t>خونریزی گوارشی، ضایعات کبدی</a:t>
            </a:r>
            <a:endParaRPr lang="en-US" altLang="en-US" b="1" dirty="0">
              <a:cs typeface="B Nazanin" panose="00000400000000000000" pitchFamily="2" charset="-78"/>
            </a:endParaRPr>
          </a:p>
        </p:txBody>
      </p:sp>
    </p:spTree>
    <p:extLst>
      <p:ext uri="{BB962C8B-B14F-4D97-AF65-F5344CB8AC3E}">
        <p14:creationId xmlns:p14="http://schemas.microsoft.com/office/powerpoint/2010/main" val="261870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circle(in)">
                                      <p:cBhvr>
                                        <p:cTn id="7" dur="2000"/>
                                        <p:tgtEl>
                                          <p:spTgt spid="10243">
                                            <p:txEl>
                                              <p:pRg st="0" end="0"/>
                                            </p:tx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0243">
                                            <p:txEl>
                                              <p:pRg st="1" end="1"/>
                                            </p:txEl>
                                          </p:spTgt>
                                        </p:tgtEl>
                                        <p:attrNameLst>
                                          <p:attrName>style.visibility</p:attrName>
                                        </p:attrNameLst>
                                      </p:cBhvr>
                                      <p:to>
                                        <p:strVal val="visible"/>
                                      </p:to>
                                    </p:set>
                                    <p:animEffect transition="in" filter="circle(in)">
                                      <p:cBhvr>
                                        <p:cTn id="10" dur="2000"/>
                                        <p:tgtEl>
                                          <p:spTgt spid="10243">
                                            <p:txEl>
                                              <p:pRg st="1" end="1"/>
                                            </p:txEl>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0243">
                                            <p:txEl>
                                              <p:pRg st="2" end="2"/>
                                            </p:txEl>
                                          </p:spTgt>
                                        </p:tgtEl>
                                        <p:attrNameLst>
                                          <p:attrName>style.visibility</p:attrName>
                                        </p:attrNameLst>
                                      </p:cBhvr>
                                      <p:to>
                                        <p:strVal val="visible"/>
                                      </p:to>
                                    </p:set>
                                    <p:animEffect transition="in" filter="circle(in)">
                                      <p:cBhvr>
                                        <p:cTn id="13" dur="2000"/>
                                        <p:tgtEl>
                                          <p:spTgt spid="1024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0243">
                                            <p:txEl>
                                              <p:pRg st="3" end="3"/>
                                            </p:txEl>
                                          </p:spTgt>
                                        </p:tgtEl>
                                        <p:attrNameLst>
                                          <p:attrName>style.visibility</p:attrName>
                                        </p:attrNameLst>
                                      </p:cBhvr>
                                      <p:to>
                                        <p:strVal val="visible"/>
                                      </p:to>
                                    </p:set>
                                    <p:animEffect transition="in" filter="circle(in)">
                                      <p:cBhvr>
                                        <p:cTn id="18" dur="2000"/>
                                        <p:tgtEl>
                                          <p:spTgt spid="10243">
                                            <p:txEl>
                                              <p:pRg st="3" end="3"/>
                                            </p:txEl>
                                          </p:spTgt>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10243">
                                            <p:txEl>
                                              <p:pRg st="4" end="4"/>
                                            </p:txEl>
                                          </p:spTgt>
                                        </p:tgtEl>
                                        <p:attrNameLst>
                                          <p:attrName>style.visibility</p:attrName>
                                        </p:attrNameLst>
                                      </p:cBhvr>
                                      <p:to>
                                        <p:strVal val="visible"/>
                                      </p:to>
                                    </p:set>
                                    <p:animEffect transition="in" filter="circle(in)">
                                      <p:cBhvr>
                                        <p:cTn id="21" dur="2000"/>
                                        <p:tgtEl>
                                          <p:spTgt spid="1024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0243">
                                            <p:txEl>
                                              <p:pRg st="5" end="5"/>
                                            </p:txEl>
                                          </p:spTgt>
                                        </p:tgtEl>
                                        <p:attrNameLst>
                                          <p:attrName>style.visibility</p:attrName>
                                        </p:attrNameLst>
                                      </p:cBhvr>
                                      <p:to>
                                        <p:strVal val="visible"/>
                                      </p:to>
                                    </p:set>
                                    <p:animEffect transition="in" filter="circle(in)">
                                      <p:cBhvr>
                                        <p:cTn id="26" dur="2000"/>
                                        <p:tgtEl>
                                          <p:spTgt spid="10243">
                                            <p:txEl>
                                              <p:pRg st="5" end="5"/>
                                            </p:txEl>
                                          </p:spTgt>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10243">
                                            <p:txEl>
                                              <p:pRg st="6" end="6"/>
                                            </p:txEl>
                                          </p:spTgt>
                                        </p:tgtEl>
                                        <p:attrNameLst>
                                          <p:attrName>style.visibility</p:attrName>
                                        </p:attrNameLst>
                                      </p:cBhvr>
                                      <p:to>
                                        <p:strVal val="visible"/>
                                      </p:to>
                                    </p:set>
                                    <p:animEffect transition="in" filter="circle(in)">
                                      <p:cBhvr>
                                        <p:cTn id="29" dur="2000"/>
                                        <p:tgtEl>
                                          <p:spTgt spid="1024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eaLnBrk="1" hangingPunct="1"/>
            <a:r>
              <a:rPr lang="fa-IR" altLang="en-US" dirty="0">
                <a:cs typeface="B Titr" panose="00000700000000000000" pitchFamily="2" charset="-78"/>
              </a:rPr>
              <a:t>نکات ایمنی</a:t>
            </a:r>
            <a:endParaRPr lang="en-US" altLang="en-US" dirty="0">
              <a:cs typeface="B Titr" panose="00000700000000000000" pitchFamily="2" charset="-78"/>
            </a:endParaRPr>
          </a:p>
        </p:txBody>
      </p:sp>
      <p:sp>
        <p:nvSpPr>
          <p:cNvPr id="12291" name="Rectangle 3"/>
          <p:cNvSpPr>
            <a:spLocks noGrp="1" noChangeArrowheads="1"/>
          </p:cNvSpPr>
          <p:nvPr>
            <p:ph idx="1"/>
          </p:nvPr>
        </p:nvSpPr>
        <p:spPr/>
        <p:txBody>
          <a:bodyPr/>
          <a:lstStyle/>
          <a:p>
            <a:pPr algn="r" rtl="1" eaLnBrk="1" hangingPunct="1"/>
            <a:r>
              <a:rPr lang="fa-IR" altLang="en-US" b="1" dirty="0">
                <a:cs typeface="B Nazanin" panose="00000400000000000000" pitchFamily="2" charset="-78"/>
              </a:rPr>
              <a:t>آسیب بصورت آتش سوزی</a:t>
            </a:r>
          </a:p>
          <a:p>
            <a:pPr algn="r" rtl="1" eaLnBrk="1" hangingPunct="1"/>
            <a:r>
              <a:rPr lang="fa-IR" altLang="en-US" b="1" dirty="0">
                <a:cs typeface="B Nazanin" panose="00000400000000000000" pitchFamily="2" charset="-78"/>
              </a:rPr>
              <a:t>بحث انفجار </a:t>
            </a:r>
          </a:p>
          <a:p>
            <a:pPr algn="r" rtl="1" eaLnBrk="1" hangingPunct="1"/>
            <a:r>
              <a:rPr lang="fa-IR" altLang="en-US" b="1" dirty="0">
                <a:cs typeface="B Nazanin" panose="00000400000000000000" pitchFamily="2" charset="-78"/>
              </a:rPr>
              <a:t>کابلهای برق فشار قوی</a:t>
            </a:r>
          </a:p>
          <a:p>
            <a:pPr lvl="1" algn="r" rtl="1" eaLnBrk="1" hangingPunct="1"/>
            <a:r>
              <a:rPr lang="fa-IR" altLang="en-US" b="1" dirty="0">
                <a:cs typeface="B Nazanin" panose="00000400000000000000" pitchFamily="2" charset="-78"/>
              </a:rPr>
              <a:t>فاقد عایق </a:t>
            </a:r>
          </a:p>
          <a:p>
            <a:pPr lvl="1" algn="r" rtl="1" eaLnBrk="1" hangingPunct="1"/>
            <a:r>
              <a:rPr lang="fa-IR" altLang="en-US" b="1" dirty="0">
                <a:cs typeface="B Nazanin" panose="00000400000000000000" pitchFamily="2" charset="-78"/>
              </a:rPr>
              <a:t>امکان آسیب از فاصله معین</a:t>
            </a:r>
          </a:p>
          <a:p>
            <a:pPr lvl="1" algn="r" rtl="1" eaLnBrk="1" hangingPunct="1"/>
            <a:r>
              <a:rPr lang="fa-IR" altLang="en-US" b="1" dirty="0">
                <a:cs typeface="B Nazanin" panose="00000400000000000000" pitchFamily="2" charset="-78"/>
              </a:rPr>
              <a:t>احتمال حرکت كابلها و وارد کردن تروما و آسیب الکتریکی بخودی خود</a:t>
            </a:r>
          </a:p>
          <a:p>
            <a:pPr algn="r" rtl="1" eaLnBrk="1" hangingPunct="1"/>
            <a:endParaRPr lang="en-US" altLang="en-US" dirty="0">
              <a:cs typeface="B Nazanin" panose="00000400000000000000" pitchFamily="2" charset="-78"/>
            </a:endParaRPr>
          </a:p>
        </p:txBody>
      </p:sp>
    </p:spTree>
    <p:extLst>
      <p:ext uri="{BB962C8B-B14F-4D97-AF65-F5344CB8AC3E}">
        <p14:creationId xmlns:p14="http://schemas.microsoft.com/office/powerpoint/2010/main" val="367806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circle(in)">
                                      <p:cBhvr>
                                        <p:cTn id="7" dur="2000"/>
                                        <p:tgtEl>
                                          <p:spTgt spid="12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circle(in)">
                                      <p:cBhvr>
                                        <p:cTn id="12" dur="2000"/>
                                        <p:tgtEl>
                                          <p:spTgt spid="122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291">
                                            <p:txEl>
                                              <p:pRg st="2" end="2"/>
                                            </p:txEl>
                                          </p:spTgt>
                                        </p:tgtEl>
                                        <p:attrNameLst>
                                          <p:attrName>style.visibility</p:attrName>
                                        </p:attrNameLst>
                                      </p:cBhvr>
                                      <p:to>
                                        <p:strVal val="visible"/>
                                      </p:to>
                                    </p:set>
                                    <p:animEffect transition="in" filter="circle(in)">
                                      <p:cBhvr>
                                        <p:cTn id="17" dur="2000"/>
                                        <p:tgtEl>
                                          <p:spTgt spid="12291">
                                            <p:txEl>
                                              <p:pRg st="2" end="2"/>
                                            </p:txEl>
                                          </p:spTgt>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2291">
                                            <p:txEl>
                                              <p:pRg st="3" end="3"/>
                                            </p:txEl>
                                          </p:spTgt>
                                        </p:tgtEl>
                                        <p:attrNameLst>
                                          <p:attrName>style.visibility</p:attrName>
                                        </p:attrNameLst>
                                      </p:cBhvr>
                                      <p:to>
                                        <p:strVal val="visible"/>
                                      </p:to>
                                    </p:set>
                                    <p:animEffect transition="in" filter="circle(in)">
                                      <p:cBhvr>
                                        <p:cTn id="20" dur="2000"/>
                                        <p:tgtEl>
                                          <p:spTgt spid="12291">
                                            <p:txEl>
                                              <p:pRg st="3" end="3"/>
                                            </p:txEl>
                                          </p:spTgt>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2291">
                                            <p:txEl>
                                              <p:pRg st="4" end="4"/>
                                            </p:txEl>
                                          </p:spTgt>
                                        </p:tgtEl>
                                        <p:attrNameLst>
                                          <p:attrName>style.visibility</p:attrName>
                                        </p:attrNameLst>
                                      </p:cBhvr>
                                      <p:to>
                                        <p:strVal val="visible"/>
                                      </p:to>
                                    </p:set>
                                    <p:animEffect transition="in" filter="circle(in)">
                                      <p:cBhvr>
                                        <p:cTn id="23" dur="2000"/>
                                        <p:tgtEl>
                                          <p:spTgt spid="12291">
                                            <p:txEl>
                                              <p:pRg st="4" end="4"/>
                                            </p:txEl>
                                          </p:spTgt>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2291">
                                            <p:txEl>
                                              <p:pRg st="5" end="5"/>
                                            </p:txEl>
                                          </p:spTgt>
                                        </p:tgtEl>
                                        <p:attrNameLst>
                                          <p:attrName>style.visibility</p:attrName>
                                        </p:attrNameLst>
                                      </p:cBhvr>
                                      <p:to>
                                        <p:strVal val="visible"/>
                                      </p:to>
                                    </p:set>
                                    <p:animEffect transition="in" filter="circle(in)">
                                      <p:cBhvr>
                                        <p:cTn id="26" dur="2000"/>
                                        <p:tgtEl>
                                          <p:spTgt spid="12291">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3314"/>
                                        </p:tgtEl>
                                        <p:attrNameLst>
                                          <p:attrName>style.visibility</p:attrName>
                                        </p:attrNameLst>
                                      </p:cBhvr>
                                      <p:to>
                                        <p:strVal val="visible"/>
                                      </p:to>
                                    </p:set>
                                    <p:animEffect transition="in" filter="fade">
                                      <p:cBhvr>
                                        <p:cTn id="31" dur="1000"/>
                                        <p:tgtEl>
                                          <p:spTgt spid="13314"/>
                                        </p:tgtEl>
                                      </p:cBhvr>
                                    </p:animEffect>
                                    <p:anim calcmode="lin" valueType="num">
                                      <p:cBhvr>
                                        <p:cTn id="32" dur="1000" fill="hold"/>
                                        <p:tgtEl>
                                          <p:spTgt spid="13314"/>
                                        </p:tgtEl>
                                        <p:attrNameLst>
                                          <p:attrName>ppt_x</p:attrName>
                                        </p:attrNameLst>
                                      </p:cBhvr>
                                      <p:tavLst>
                                        <p:tav tm="0">
                                          <p:val>
                                            <p:strVal val="#ppt_x"/>
                                          </p:val>
                                        </p:tav>
                                        <p:tav tm="100000">
                                          <p:val>
                                            <p:strVal val="#ppt_x"/>
                                          </p:val>
                                        </p:tav>
                                      </p:tavLst>
                                    </p:anim>
                                    <p:anim calcmode="lin" valueType="num">
                                      <p:cBhvr>
                                        <p:cTn id="33" dur="1000" fill="hold"/>
                                        <p:tgtEl>
                                          <p:spTgt spid="133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2291"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981200" y="476251"/>
            <a:ext cx="6851104" cy="792163"/>
          </a:xfrm>
        </p:spPr>
        <p:txBody>
          <a:bodyPr/>
          <a:lstStyle/>
          <a:p>
            <a:pPr algn="ctr" eaLnBrk="1" hangingPunct="1"/>
            <a:r>
              <a:rPr lang="fa-IR" altLang="en-US" sz="4000" dirty="0">
                <a:cs typeface="B Titr" panose="00000700000000000000" pitchFamily="2" charset="-78"/>
              </a:rPr>
              <a:t>متوقف کردن آسیب</a:t>
            </a:r>
            <a:endParaRPr lang="en-US" altLang="en-US" sz="4000" dirty="0">
              <a:cs typeface="B Titr" panose="00000700000000000000" pitchFamily="2" charset="-78"/>
            </a:endParaRPr>
          </a:p>
        </p:txBody>
      </p:sp>
      <p:sp>
        <p:nvSpPr>
          <p:cNvPr id="13315" name="Rectangle 3"/>
          <p:cNvSpPr>
            <a:spLocks noGrp="1" noChangeArrowheads="1"/>
          </p:cNvSpPr>
          <p:nvPr>
            <p:ph idx="1"/>
          </p:nvPr>
        </p:nvSpPr>
        <p:spPr>
          <a:xfrm>
            <a:off x="4944866" y="1460326"/>
            <a:ext cx="6851104" cy="4319587"/>
          </a:xfrm>
        </p:spPr>
        <p:txBody>
          <a:bodyPr/>
          <a:lstStyle/>
          <a:p>
            <a:pPr algn="r" rtl="1" eaLnBrk="1" hangingPunct="1"/>
            <a:r>
              <a:rPr lang="fa-IR" altLang="en-US" b="1" dirty="0">
                <a:cs typeface="B Nazanin" panose="00000400000000000000" pitchFamily="2" charset="-78"/>
              </a:rPr>
              <a:t>قطع منبع الکتریکی قبل از نزدیک شدن به مصدوم</a:t>
            </a:r>
          </a:p>
          <a:p>
            <a:pPr algn="r" rtl="1" eaLnBrk="1" hangingPunct="1"/>
            <a:r>
              <a:rPr lang="fa-IR" altLang="en-US" b="1" dirty="0">
                <a:cs typeface="B Nazanin" panose="00000400000000000000" pitchFamily="2" charset="-78"/>
              </a:rPr>
              <a:t>جدا کردن مصدوم با رعایت نکات ایمنی</a:t>
            </a:r>
          </a:p>
          <a:p>
            <a:pPr lvl="1" algn="r" rtl="1" eaLnBrk="1" hangingPunct="1"/>
            <a:r>
              <a:rPr lang="fa-IR" altLang="en-US" b="1" dirty="0">
                <a:cs typeface="B Nazanin" panose="00000400000000000000" pitchFamily="2" charset="-78"/>
              </a:rPr>
              <a:t>امکان آسیب الکتریکی حتي از طریق چوب خشک و مواد دیگر در ولتاژهای بالای 600 ولت (برق مترو) </a:t>
            </a:r>
          </a:p>
          <a:p>
            <a:pPr algn="r" rtl="1" eaLnBrk="1" hangingPunct="1"/>
            <a:r>
              <a:rPr lang="fa-IR" altLang="en-US" b="1" dirty="0">
                <a:cs typeface="B Nazanin" panose="00000400000000000000" pitchFamily="2" charset="-78"/>
              </a:rPr>
              <a:t>خارج کردن لباسهای درحال اشتعال</a:t>
            </a:r>
          </a:p>
          <a:p>
            <a:pPr algn="r" rtl="1" eaLnBrk="1" hangingPunct="1"/>
            <a:r>
              <a:rPr lang="fa-IR" altLang="en-US" sz="2400" b="1" dirty="0">
                <a:cs typeface="B Nazanin" panose="00000400000000000000" pitchFamily="2" charset="-78"/>
              </a:rPr>
              <a:t>احتمال آسیب ستون فقرات حتی در صورت عدم وجود تروما</a:t>
            </a:r>
          </a:p>
          <a:p>
            <a:pPr lvl="1" algn="r" rtl="1" eaLnBrk="1" hangingPunct="1"/>
            <a:r>
              <a:rPr lang="fa-IR" altLang="en-US" dirty="0">
                <a:cs typeface="B Nazanin" panose="00000400000000000000" pitchFamily="2" charset="-78"/>
              </a:rPr>
              <a:t> در اثر اسپاسم ناگهانی عضلات پارااسپاینال</a:t>
            </a:r>
            <a:endParaRPr lang="en-US" altLang="en-US" dirty="0">
              <a:cs typeface="B Nazanin" panose="00000400000000000000" pitchFamily="2" charset="-78"/>
            </a:endParaRPr>
          </a:p>
          <a:p>
            <a:pPr eaLnBrk="1" hangingPunct="1">
              <a:buFont typeface="Wingdings 2" panose="05020102010507070707" pitchFamily="18" charset="2"/>
              <a:buNone/>
            </a:pPr>
            <a:endParaRPr lang="en-US" altLang="en-US" b="1" dirty="0">
              <a:cs typeface="B Nazanin" panose="00000400000000000000" pitchFamily="2" charset="-78"/>
            </a:endParaRPr>
          </a:p>
        </p:txBody>
      </p:sp>
      <p:pic>
        <p:nvPicPr>
          <p:cNvPr id="14340" name="Picture 4" descr="Untitle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39" y="3236914"/>
            <a:ext cx="4932363"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757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wipe(down)">
                                      <p:cBhvr>
                                        <p:cTn id="7" dur="500"/>
                                        <p:tgtEl>
                                          <p:spTgt spid="133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wipe(down)">
                                      <p:cBhvr>
                                        <p:cTn id="12" dur="500"/>
                                        <p:tgtEl>
                                          <p:spTgt spid="13315">
                                            <p:txEl>
                                              <p:pRg st="1" end="1"/>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3315">
                                            <p:txEl>
                                              <p:pRg st="2" end="2"/>
                                            </p:txEl>
                                          </p:spTgt>
                                        </p:tgtEl>
                                        <p:attrNameLst>
                                          <p:attrName>style.visibility</p:attrName>
                                        </p:attrNameLst>
                                      </p:cBhvr>
                                      <p:to>
                                        <p:strVal val="visible"/>
                                      </p:to>
                                    </p:set>
                                    <p:animEffect transition="in" filter="wipe(down)">
                                      <p:cBhvr>
                                        <p:cTn id="15" dur="500"/>
                                        <p:tgtEl>
                                          <p:spTgt spid="1331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3315">
                                            <p:txEl>
                                              <p:pRg st="3" end="3"/>
                                            </p:txEl>
                                          </p:spTgt>
                                        </p:tgtEl>
                                        <p:attrNameLst>
                                          <p:attrName>style.visibility</p:attrName>
                                        </p:attrNameLst>
                                      </p:cBhvr>
                                      <p:to>
                                        <p:strVal val="visible"/>
                                      </p:to>
                                    </p:set>
                                    <p:animEffect transition="in" filter="wipe(down)">
                                      <p:cBhvr>
                                        <p:cTn id="20" dur="500"/>
                                        <p:tgtEl>
                                          <p:spTgt spid="13315">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3315">
                                            <p:txEl>
                                              <p:pRg st="4" end="4"/>
                                            </p:txEl>
                                          </p:spTgt>
                                        </p:tgtEl>
                                        <p:attrNameLst>
                                          <p:attrName>style.visibility</p:attrName>
                                        </p:attrNameLst>
                                      </p:cBhvr>
                                      <p:to>
                                        <p:strVal val="visible"/>
                                      </p:to>
                                    </p:set>
                                    <p:animEffect transition="in" filter="wipe(down)">
                                      <p:cBhvr>
                                        <p:cTn id="25" dur="500"/>
                                        <p:tgtEl>
                                          <p:spTgt spid="13315">
                                            <p:txEl>
                                              <p:pRg st="4" end="4"/>
                                            </p:tx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3315">
                                            <p:txEl>
                                              <p:pRg st="5" end="5"/>
                                            </p:txEl>
                                          </p:spTgt>
                                        </p:tgtEl>
                                        <p:attrNameLst>
                                          <p:attrName>style.visibility</p:attrName>
                                        </p:attrNameLst>
                                      </p:cBhvr>
                                      <p:to>
                                        <p:strVal val="visible"/>
                                      </p:to>
                                    </p:set>
                                    <p:animEffect transition="in" filter="wipe(down)">
                                      <p:cBhvr>
                                        <p:cTn id="28" dur="500"/>
                                        <p:tgtEl>
                                          <p:spTgt spid="13315">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4338"/>
                                        </p:tgtEl>
                                        <p:attrNameLst>
                                          <p:attrName>style.visibility</p:attrName>
                                        </p:attrNameLst>
                                      </p:cBhvr>
                                      <p:to>
                                        <p:strVal val="visible"/>
                                      </p:to>
                                    </p:set>
                                    <p:animEffect transition="in" filter="fade">
                                      <p:cBhvr>
                                        <p:cTn id="33" dur="1000"/>
                                        <p:tgtEl>
                                          <p:spTgt spid="14338"/>
                                        </p:tgtEl>
                                      </p:cBhvr>
                                    </p:animEffect>
                                    <p:anim calcmode="lin" valueType="num">
                                      <p:cBhvr>
                                        <p:cTn id="34" dur="1000" fill="hold"/>
                                        <p:tgtEl>
                                          <p:spTgt spid="14338"/>
                                        </p:tgtEl>
                                        <p:attrNameLst>
                                          <p:attrName>ppt_x</p:attrName>
                                        </p:attrNameLst>
                                      </p:cBhvr>
                                      <p:tavLst>
                                        <p:tav tm="0">
                                          <p:val>
                                            <p:strVal val="#ppt_x"/>
                                          </p:val>
                                        </p:tav>
                                        <p:tav tm="100000">
                                          <p:val>
                                            <p:strVal val="#ppt_x"/>
                                          </p:val>
                                        </p:tav>
                                      </p:tavLst>
                                    </p:anim>
                                    <p:anim calcmode="lin" valueType="num">
                                      <p:cBhvr>
                                        <p:cTn id="35" dur="1000" fill="hold"/>
                                        <p:tgtEl>
                                          <p:spTgt spid="1433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4340"/>
                                        </p:tgtEl>
                                        <p:attrNameLst>
                                          <p:attrName>style.visibility</p:attrName>
                                        </p:attrNameLst>
                                      </p:cBhvr>
                                      <p:to>
                                        <p:strVal val="visible"/>
                                      </p:to>
                                    </p:set>
                                    <p:anim calcmode="lin" valueType="num">
                                      <p:cBhvr additive="base">
                                        <p:cTn id="40" dur="500" fill="hold"/>
                                        <p:tgtEl>
                                          <p:spTgt spid="14340"/>
                                        </p:tgtEl>
                                        <p:attrNameLst>
                                          <p:attrName>ppt_x</p:attrName>
                                        </p:attrNameLst>
                                      </p:cBhvr>
                                      <p:tavLst>
                                        <p:tav tm="0">
                                          <p:val>
                                            <p:strVal val="#ppt_x"/>
                                          </p:val>
                                        </p:tav>
                                        <p:tav tm="100000">
                                          <p:val>
                                            <p:strVal val="#ppt_x"/>
                                          </p:val>
                                        </p:tav>
                                      </p:tavLst>
                                    </p:anim>
                                    <p:anim calcmode="lin" valueType="num">
                                      <p:cBhvr additive="base">
                                        <p:cTn id="41" dur="500" fill="hold"/>
                                        <p:tgtEl>
                                          <p:spTgt spid="143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3315" grpId="0" build="p"/>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981201" y="404813"/>
            <a:ext cx="6500113" cy="1008062"/>
          </a:xfrm>
        </p:spPr>
        <p:txBody>
          <a:bodyPr>
            <a:normAutofit/>
          </a:bodyPr>
          <a:lstStyle/>
          <a:p>
            <a:pPr algn="ctr" eaLnBrk="1" hangingPunct="1"/>
            <a:r>
              <a:rPr lang="fa-IR" altLang="en-US" sz="4800" b="1" dirty="0">
                <a:cs typeface="B Titr" panose="00000700000000000000" pitchFamily="2" charset="-78"/>
              </a:rPr>
              <a:t>اصول احیاء </a:t>
            </a:r>
            <a:endParaRPr lang="en-US" altLang="en-US" sz="4800" b="1" dirty="0">
              <a:cs typeface="B Titr" panose="00000700000000000000" pitchFamily="2" charset="-78"/>
            </a:endParaRPr>
          </a:p>
        </p:txBody>
      </p:sp>
      <p:sp>
        <p:nvSpPr>
          <p:cNvPr id="64515" name="Rectangle 3"/>
          <p:cNvSpPr>
            <a:spLocks noGrp="1" noChangeArrowheads="1"/>
          </p:cNvSpPr>
          <p:nvPr>
            <p:ph idx="1"/>
          </p:nvPr>
        </p:nvSpPr>
        <p:spPr/>
        <p:txBody>
          <a:bodyPr>
            <a:normAutofit/>
          </a:bodyPr>
          <a:lstStyle/>
          <a:p>
            <a:pPr marL="274320" indent="-274320" algn="r" rtl="1">
              <a:buClr>
                <a:schemeClr val="accent3"/>
              </a:buClr>
              <a:buFont typeface="Wingdings 2"/>
              <a:buChar char=""/>
              <a:defRPr/>
            </a:pPr>
            <a:r>
              <a:rPr lang="en-US" i="1" dirty="0">
                <a:effectLst>
                  <a:outerShdw blurRad="38100" dist="38100" dir="2700000" algn="tl">
                    <a:srgbClr val="C0C0C0"/>
                  </a:outerShdw>
                </a:effectLst>
                <a:cs typeface="B Nazanin" panose="00000400000000000000" pitchFamily="2" charset="-78"/>
              </a:rPr>
              <a:t>ABC</a:t>
            </a:r>
            <a:endParaRPr lang="fa-IR" i="1" dirty="0">
              <a:effectLst>
                <a:outerShdw blurRad="38100" dist="38100" dir="2700000" algn="tl">
                  <a:srgbClr val="C0C0C0"/>
                </a:outerShdw>
              </a:effectLst>
              <a:cs typeface="B Nazanin" panose="00000400000000000000" pitchFamily="2" charset="-78"/>
            </a:endParaRPr>
          </a:p>
          <a:p>
            <a:pPr marL="274320" indent="-274320" algn="r" rtl="1">
              <a:buClr>
                <a:schemeClr val="accent3"/>
              </a:buClr>
              <a:buFont typeface="Wingdings 2"/>
              <a:buChar char=""/>
              <a:defRPr/>
            </a:pPr>
            <a:r>
              <a:rPr lang="en-US" i="1" dirty="0">
                <a:cs typeface="B Nazanin" panose="00000400000000000000" pitchFamily="2" charset="-78"/>
              </a:rPr>
              <a:t>START</a:t>
            </a:r>
            <a:r>
              <a:rPr lang="fa-IR" i="1" dirty="0">
                <a:cs typeface="B Nazanin" panose="00000400000000000000" pitchFamily="2" charset="-78"/>
              </a:rPr>
              <a:t> معکوس </a:t>
            </a:r>
            <a:r>
              <a:rPr lang="fa-IR" dirty="0">
                <a:cs typeface="B Nazanin" panose="00000400000000000000" pitchFamily="2" charset="-78"/>
              </a:rPr>
              <a:t>برای</a:t>
            </a:r>
            <a:r>
              <a:rPr lang="fa-IR" i="1" dirty="0">
                <a:cs typeface="B Nazanin" panose="00000400000000000000" pitchFamily="2" charset="-78"/>
              </a:rPr>
              <a:t> </a:t>
            </a:r>
            <a:r>
              <a:rPr lang="fa-IR" dirty="0">
                <a:cs typeface="B Nazanin" panose="00000400000000000000" pitchFamily="2" charset="-78"/>
              </a:rPr>
              <a:t>صاعقه زدگی (در ارتباط با استارت نرياژ) </a:t>
            </a:r>
            <a:endParaRPr lang="en-US" dirty="0">
              <a:cs typeface="B Nazanin" panose="00000400000000000000" pitchFamily="2" charset="-78"/>
            </a:endParaRPr>
          </a:p>
          <a:p>
            <a:pPr marL="274320" indent="-274320" algn="r" rtl="1">
              <a:buClr>
                <a:schemeClr val="accent3"/>
              </a:buClr>
              <a:buFont typeface="Wingdings 2"/>
              <a:buChar char=""/>
              <a:defRPr/>
            </a:pPr>
            <a:r>
              <a:rPr lang="fa-IR" dirty="0">
                <a:cs typeface="B Nazanin" panose="00000400000000000000" pitchFamily="2" charset="-78"/>
              </a:rPr>
              <a:t>آسیب ستون مهره ها</a:t>
            </a:r>
          </a:p>
          <a:p>
            <a:pPr marL="640080" lvl="1" indent="-246888" algn="r" rtl="1">
              <a:buFont typeface="Wingdings 2"/>
              <a:buChar char=""/>
              <a:defRPr/>
            </a:pPr>
            <a:r>
              <a:rPr lang="fa-IR" sz="2800" dirty="0">
                <a:cs typeface="B Nazanin" panose="00000400000000000000" pitchFamily="2" charset="-78"/>
              </a:rPr>
              <a:t>تروما</a:t>
            </a:r>
          </a:p>
          <a:p>
            <a:pPr marL="640080" lvl="1" indent="-246888" algn="r" rtl="1">
              <a:buFont typeface="Wingdings 2"/>
              <a:buChar char=""/>
              <a:defRPr/>
            </a:pPr>
            <a:r>
              <a:rPr lang="fa-IR" sz="2800" dirty="0">
                <a:cs typeface="B Nazanin" panose="00000400000000000000" pitchFamily="2" charset="-78"/>
              </a:rPr>
              <a:t>اسپاسم ناگهانی عضلات پارااسپاینال</a:t>
            </a:r>
          </a:p>
          <a:p>
            <a:pPr marL="274320" indent="-274320" algn="r" rtl="1">
              <a:buClr>
                <a:schemeClr val="accent3"/>
              </a:buClr>
              <a:buFont typeface="Wingdings 2"/>
              <a:buChar char=""/>
              <a:defRPr/>
            </a:pPr>
            <a:r>
              <a:rPr lang="fa-IR" dirty="0">
                <a:cs typeface="B Nazanin" panose="00000400000000000000" pitchFamily="2" charset="-78"/>
              </a:rPr>
              <a:t>بسیاری از مصدومین جوان، فاقد بیماری قلبی و عروقی</a:t>
            </a:r>
          </a:p>
          <a:p>
            <a:pPr marL="640080" lvl="1" indent="-246888" algn="r" rtl="1">
              <a:buFont typeface="Wingdings 2"/>
              <a:buChar char=""/>
              <a:defRPr/>
            </a:pPr>
            <a:r>
              <a:rPr lang="fa-IR" sz="2800" dirty="0">
                <a:cs typeface="B Nazanin" panose="00000400000000000000" pitchFamily="2" charset="-78"/>
              </a:rPr>
              <a:t>احتمال بقای بالا</a:t>
            </a:r>
          </a:p>
          <a:p>
            <a:pPr marL="274320" indent="-274320" algn="r" rtl="1">
              <a:buClr>
                <a:schemeClr val="accent3"/>
              </a:buClr>
              <a:buFont typeface="Wingdings 2"/>
              <a:buChar char=""/>
              <a:defRPr/>
            </a:pPr>
            <a:r>
              <a:rPr lang="en-US" altLang="ar-SA" dirty="0">
                <a:cs typeface="B Nazanin" panose="00000400000000000000" pitchFamily="2" charset="-78"/>
              </a:rPr>
              <a:t>BLS /ACLS</a:t>
            </a:r>
            <a:r>
              <a:rPr lang="fa-IR" altLang="ar-SA" dirty="0">
                <a:cs typeface="B Nazanin" panose="00000400000000000000" pitchFamily="2" charset="-78"/>
              </a:rPr>
              <a:t> استاندارد</a:t>
            </a:r>
            <a:endParaRPr lang="en-US" dirty="0">
              <a:cs typeface="B Nazanin" panose="00000400000000000000" pitchFamily="2" charset="-78"/>
            </a:endParaRPr>
          </a:p>
        </p:txBody>
      </p:sp>
    </p:spTree>
    <p:extLst>
      <p:ext uri="{BB962C8B-B14F-4D97-AF65-F5344CB8AC3E}">
        <p14:creationId xmlns:p14="http://schemas.microsoft.com/office/powerpoint/2010/main" val="2407067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4515">
                                            <p:txEl>
                                              <p:pRg st="0" end="0"/>
                                            </p:txEl>
                                          </p:spTgt>
                                        </p:tgtEl>
                                        <p:attrNameLst>
                                          <p:attrName>style.visibility</p:attrName>
                                        </p:attrNameLst>
                                      </p:cBhvr>
                                      <p:to>
                                        <p:strVal val="visible"/>
                                      </p:to>
                                    </p:set>
                                    <p:animEffect transition="in" filter="circle(in)">
                                      <p:cBhvr>
                                        <p:cTn id="7" dur="2000"/>
                                        <p:tgtEl>
                                          <p:spTgt spid="645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4515">
                                            <p:txEl>
                                              <p:pRg st="1" end="1"/>
                                            </p:txEl>
                                          </p:spTgt>
                                        </p:tgtEl>
                                        <p:attrNameLst>
                                          <p:attrName>style.visibility</p:attrName>
                                        </p:attrNameLst>
                                      </p:cBhvr>
                                      <p:to>
                                        <p:strVal val="visible"/>
                                      </p:to>
                                    </p:set>
                                    <p:animEffect transition="in" filter="circle(in)">
                                      <p:cBhvr>
                                        <p:cTn id="12" dur="2000"/>
                                        <p:tgtEl>
                                          <p:spTgt spid="645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4515">
                                            <p:txEl>
                                              <p:pRg st="2" end="2"/>
                                            </p:txEl>
                                          </p:spTgt>
                                        </p:tgtEl>
                                        <p:attrNameLst>
                                          <p:attrName>style.visibility</p:attrName>
                                        </p:attrNameLst>
                                      </p:cBhvr>
                                      <p:to>
                                        <p:strVal val="visible"/>
                                      </p:to>
                                    </p:set>
                                    <p:animEffect transition="in" filter="circle(in)">
                                      <p:cBhvr>
                                        <p:cTn id="17" dur="2000"/>
                                        <p:tgtEl>
                                          <p:spTgt spid="64515">
                                            <p:txEl>
                                              <p:pRg st="2" end="2"/>
                                            </p:txEl>
                                          </p:spTgt>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64515">
                                            <p:txEl>
                                              <p:pRg st="3" end="3"/>
                                            </p:txEl>
                                          </p:spTgt>
                                        </p:tgtEl>
                                        <p:attrNameLst>
                                          <p:attrName>style.visibility</p:attrName>
                                        </p:attrNameLst>
                                      </p:cBhvr>
                                      <p:to>
                                        <p:strVal val="visible"/>
                                      </p:to>
                                    </p:set>
                                    <p:animEffect transition="in" filter="circle(in)">
                                      <p:cBhvr>
                                        <p:cTn id="20" dur="2000"/>
                                        <p:tgtEl>
                                          <p:spTgt spid="64515">
                                            <p:txEl>
                                              <p:pRg st="3" end="3"/>
                                            </p:txEl>
                                          </p:spTgt>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64515">
                                            <p:txEl>
                                              <p:pRg st="4" end="4"/>
                                            </p:txEl>
                                          </p:spTgt>
                                        </p:tgtEl>
                                        <p:attrNameLst>
                                          <p:attrName>style.visibility</p:attrName>
                                        </p:attrNameLst>
                                      </p:cBhvr>
                                      <p:to>
                                        <p:strVal val="visible"/>
                                      </p:to>
                                    </p:set>
                                    <p:animEffect transition="in" filter="circle(in)">
                                      <p:cBhvr>
                                        <p:cTn id="23" dur="2000"/>
                                        <p:tgtEl>
                                          <p:spTgt spid="6451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64515">
                                            <p:txEl>
                                              <p:pRg st="5" end="5"/>
                                            </p:txEl>
                                          </p:spTgt>
                                        </p:tgtEl>
                                        <p:attrNameLst>
                                          <p:attrName>style.visibility</p:attrName>
                                        </p:attrNameLst>
                                      </p:cBhvr>
                                      <p:to>
                                        <p:strVal val="visible"/>
                                      </p:to>
                                    </p:set>
                                    <p:animEffect transition="in" filter="circle(in)">
                                      <p:cBhvr>
                                        <p:cTn id="28" dur="2000"/>
                                        <p:tgtEl>
                                          <p:spTgt spid="64515">
                                            <p:txEl>
                                              <p:pRg st="5" end="5"/>
                                            </p:txEl>
                                          </p:spTgt>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64515">
                                            <p:txEl>
                                              <p:pRg st="6" end="6"/>
                                            </p:txEl>
                                          </p:spTgt>
                                        </p:tgtEl>
                                        <p:attrNameLst>
                                          <p:attrName>style.visibility</p:attrName>
                                        </p:attrNameLst>
                                      </p:cBhvr>
                                      <p:to>
                                        <p:strVal val="visible"/>
                                      </p:to>
                                    </p:set>
                                    <p:animEffect transition="in" filter="circle(in)">
                                      <p:cBhvr>
                                        <p:cTn id="31" dur="2000"/>
                                        <p:tgtEl>
                                          <p:spTgt spid="64515">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64515">
                                            <p:txEl>
                                              <p:pRg st="7" end="7"/>
                                            </p:txEl>
                                          </p:spTgt>
                                        </p:tgtEl>
                                        <p:attrNameLst>
                                          <p:attrName>style.visibility</p:attrName>
                                        </p:attrNameLst>
                                      </p:cBhvr>
                                      <p:to>
                                        <p:strVal val="visible"/>
                                      </p:to>
                                    </p:set>
                                    <p:animEffect transition="in" filter="circle(in)">
                                      <p:cBhvr>
                                        <p:cTn id="36" dur="2000"/>
                                        <p:tgtEl>
                                          <p:spTgt spid="645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ChangeArrowheads="1"/>
          </p:cNvSpPr>
          <p:nvPr>
            <p:ph type="title"/>
          </p:nvPr>
        </p:nvSpPr>
        <p:spPr/>
        <p:txBody>
          <a:bodyPr vert="horz" lIns="92075" tIns="46038" rIns="92075" bIns="46038" rtlCol="0" anchor="ctr">
            <a:normAutofit/>
          </a:bodyPr>
          <a:lstStyle/>
          <a:p>
            <a:pPr algn="ctr" rtl="1">
              <a:defRPr/>
            </a:pPr>
            <a:r>
              <a:rPr lang="fa-IR" altLang="en-US" dirty="0">
                <a:effectLst>
                  <a:outerShdw blurRad="38100" dist="38100" dir="2700000" algn="tl">
                    <a:srgbClr val="C0C0C0"/>
                  </a:outerShdw>
                </a:effectLst>
                <a:cs typeface="B Titr" panose="00000700000000000000" pitchFamily="2" charset="-78"/>
              </a:rPr>
              <a:t>احیاء قلبی- ریوی</a:t>
            </a:r>
            <a:endParaRPr lang="en-US" altLang="en-US" dirty="0">
              <a:effectLst>
                <a:outerShdw blurRad="38100" dist="38100" dir="2700000" algn="tl">
                  <a:srgbClr val="C0C0C0"/>
                </a:outerShdw>
              </a:effectLst>
              <a:cs typeface="B Titr" panose="00000700000000000000" pitchFamily="2" charset="-78"/>
            </a:endParaRPr>
          </a:p>
        </p:txBody>
      </p:sp>
      <p:sp>
        <p:nvSpPr>
          <p:cNvPr id="17410" name="Rectangle 2"/>
          <p:cNvSpPr>
            <a:spLocks noGrp="1" noChangeArrowheads="1"/>
          </p:cNvSpPr>
          <p:nvPr>
            <p:ph idx="1"/>
          </p:nvPr>
        </p:nvSpPr>
        <p:spPr/>
        <p:txBody>
          <a:bodyPr>
            <a:normAutofit/>
          </a:bodyPr>
          <a:lstStyle/>
          <a:p>
            <a:pPr algn="r" rtl="1" eaLnBrk="1" hangingPunct="1"/>
            <a:r>
              <a:rPr lang="fa-IR" altLang="en-US" b="1" dirty="0">
                <a:cs typeface="B Nazanin" panose="00000400000000000000" pitchFamily="2" charset="-78"/>
              </a:rPr>
              <a:t>ایست قلبی : </a:t>
            </a:r>
          </a:p>
          <a:p>
            <a:pPr lvl="1" algn="r" rtl="1" eaLnBrk="1" hangingPunct="1"/>
            <a:r>
              <a:rPr lang="fa-IR" altLang="en-US" sz="2800" dirty="0">
                <a:cs typeface="B Nazanin" panose="00000400000000000000" pitchFamily="2" charset="-78"/>
              </a:rPr>
              <a:t>ولتاژهای پایین مثل برق شهري در دقايق اوليه :</a:t>
            </a:r>
          </a:p>
          <a:p>
            <a:pPr lvl="2" algn="r" rtl="1" eaLnBrk="1" hangingPunct="1"/>
            <a:r>
              <a:rPr lang="fa-IR" altLang="en-US" sz="2800" dirty="0">
                <a:cs typeface="B Nazanin" panose="00000400000000000000" pitchFamily="2" charset="-78"/>
              </a:rPr>
              <a:t>فیبریلاسیون بطنی</a:t>
            </a:r>
          </a:p>
          <a:p>
            <a:pPr lvl="3" algn="r" rtl="1" eaLnBrk="1" hangingPunct="1"/>
            <a:r>
              <a:rPr lang="fa-IR" altLang="en-US" sz="2800" dirty="0">
                <a:cs typeface="B Nazanin" panose="00000400000000000000" pitchFamily="2" charset="-78"/>
              </a:rPr>
              <a:t>اهمیت استفاده زودرس از دفیبریلاتور </a:t>
            </a:r>
            <a:r>
              <a:rPr lang="en-US" altLang="en-US" sz="2800" dirty="0">
                <a:cs typeface="B Nazanin" panose="00000400000000000000" pitchFamily="2" charset="-78"/>
              </a:rPr>
              <a:t>AED,</a:t>
            </a:r>
            <a:endParaRPr lang="fa-IR" altLang="en-US" sz="2800" dirty="0">
              <a:cs typeface="B Nazanin" panose="00000400000000000000" pitchFamily="2" charset="-78"/>
            </a:endParaRPr>
          </a:p>
          <a:p>
            <a:pPr lvl="1" algn="r" rtl="1" eaLnBrk="1" hangingPunct="1"/>
            <a:r>
              <a:rPr lang="fa-IR" altLang="en-US" sz="2800" dirty="0">
                <a:cs typeface="B Nazanin" panose="00000400000000000000" pitchFamily="2" charset="-78"/>
              </a:rPr>
              <a:t>ولتاژهای بالاتر (مثل برق صنعتی و صاعقه) و برق مستقیم دردقايق ابتدايي:</a:t>
            </a:r>
          </a:p>
          <a:p>
            <a:pPr lvl="2" algn="r" rtl="1" eaLnBrk="1" hangingPunct="1"/>
            <a:r>
              <a:rPr lang="fa-IR" altLang="en-US" sz="2800" dirty="0">
                <a:cs typeface="B Nazanin" panose="00000400000000000000" pitchFamily="2" charset="-78"/>
              </a:rPr>
              <a:t>آسیستول</a:t>
            </a:r>
            <a:endParaRPr lang="en-US" altLang="en-US" sz="2800" dirty="0">
              <a:cs typeface="B Nazanin" panose="00000400000000000000" pitchFamily="2" charset="-78"/>
            </a:endParaRPr>
          </a:p>
        </p:txBody>
      </p:sp>
    </p:spTree>
    <p:extLst>
      <p:ext uri="{BB962C8B-B14F-4D97-AF65-F5344CB8AC3E}">
        <p14:creationId xmlns:p14="http://schemas.microsoft.com/office/powerpoint/2010/main" val="390835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410">
                                            <p:txEl>
                                              <p:pRg st="0" end="0"/>
                                            </p:txEl>
                                          </p:spTgt>
                                        </p:tgtEl>
                                        <p:attrNameLst>
                                          <p:attrName>style.visibility</p:attrName>
                                        </p:attrNameLst>
                                      </p:cBhvr>
                                      <p:to>
                                        <p:strVal val="visible"/>
                                      </p:to>
                                    </p:set>
                                    <p:animEffect transition="in" filter="circle(in)">
                                      <p:cBhvr>
                                        <p:cTn id="7" dur="2000"/>
                                        <p:tgtEl>
                                          <p:spTgt spid="17410">
                                            <p:txEl>
                                              <p:pRg st="0" end="0"/>
                                            </p:tx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7410">
                                            <p:txEl>
                                              <p:pRg st="1" end="1"/>
                                            </p:txEl>
                                          </p:spTgt>
                                        </p:tgtEl>
                                        <p:attrNameLst>
                                          <p:attrName>style.visibility</p:attrName>
                                        </p:attrNameLst>
                                      </p:cBhvr>
                                      <p:to>
                                        <p:strVal val="visible"/>
                                      </p:to>
                                    </p:set>
                                    <p:animEffect transition="in" filter="circle(in)">
                                      <p:cBhvr>
                                        <p:cTn id="10" dur="2000"/>
                                        <p:tgtEl>
                                          <p:spTgt spid="17410">
                                            <p:txEl>
                                              <p:pRg st="1" end="1"/>
                                            </p:txEl>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7410">
                                            <p:txEl>
                                              <p:pRg st="2" end="2"/>
                                            </p:txEl>
                                          </p:spTgt>
                                        </p:tgtEl>
                                        <p:attrNameLst>
                                          <p:attrName>style.visibility</p:attrName>
                                        </p:attrNameLst>
                                      </p:cBhvr>
                                      <p:to>
                                        <p:strVal val="visible"/>
                                      </p:to>
                                    </p:set>
                                    <p:animEffect transition="in" filter="circle(in)">
                                      <p:cBhvr>
                                        <p:cTn id="13" dur="2000"/>
                                        <p:tgtEl>
                                          <p:spTgt spid="17410">
                                            <p:txEl>
                                              <p:pRg st="2" end="2"/>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7410">
                                            <p:txEl>
                                              <p:pRg st="3" end="3"/>
                                            </p:txEl>
                                          </p:spTgt>
                                        </p:tgtEl>
                                        <p:attrNameLst>
                                          <p:attrName>style.visibility</p:attrName>
                                        </p:attrNameLst>
                                      </p:cBhvr>
                                      <p:to>
                                        <p:strVal val="visible"/>
                                      </p:to>
                                    </p:set>
                                    <p:animEffect transition="in" filter="circle(in)">
                                      <p:cBhvr>
                                        <p:cTn id="16" dur="2000"/>
                                        <p:tgtEl>
                                          <p:spTgt spid="17410">
                                            <p:txEl>
                                              <p:pRg st="3" end="3"/>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7410">
                                            <p:txEl>
                                              <p:pRg st="4" end="4"/>
                                            </p:txEl>
                                          </p:spTgt>
                                        </p:tgtEl>
                                        <p:attrNameLst>
                                          <p:attrName>style.visibility</p:attrName>
                                        </p:attrNameLst>
                                      </p:cBhvr>
                                      <p:to>
                                        <p:strVal val="visible"/>
                                      </p:to>
                                    </p:set>
                                    <p:animEffect transition="in" filter="circle(in)">
                                      <p:cBhvr>
                                        <p:cTn id="19" dur="2000"/>
                                        <p:tgtEl>
                                          <p:spTgt spid="17410">
                                            <p:txEl>
                                              <p:pRg st="4" end="4"/>
                                            </p:txEl>
                                          </p:spTgt>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7410">
                                            <p:txEl>
                                              <p:pRg st="5" end="5"/>
                                            </p:txEl>
                                          </p:spTgt>
                                        </p:tgtEl>
                                        <p:attrNameLst>
                                          <p:attrName>style.visibility</p:attrName>
                                        </p:attrNameLst>
                                      </p:cBhvr>
                                      <p:to>
                                        <p:strVal val="visible"/>
                                      </p:to>
                                    </p:set>
                                    <p:animEffect transition="in" filter="circle(in)">
                                      <p:cBhvr>
                                        <p:cTn id="22" dur="2000"/>
                                        <p:tgtEl>
                                          <p:spTgt spid="174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eaLnBrk="1" hangingPunct="1"/>
            <a:r>
              <a:rPr lang="fa-IR" altLang="en-GB" dirty="0">
                <a:solidFill>
                  <a:schemeClr val="accent1"/>
                </a:solidFill>
                <a:cs typeface="B Titr" panose="00000700000000000000" pitchFamily="2" charset="-78"/>
              </a:rPr>
              <a:t>سوختگی الکتریکی</a:t>
            </a:r>
            <a:endParaRPr lang="en-US" altLang="en-US" dirty="0">
              <a:solidFill>
                <a:schemeClr val="accent1"/>
              </a:solidFill>
              <a:cs typeface="B Titr" panose="00000700000000000000" pitchFamily="2" charset="-78"/>
            </a:endParaRPr>
          </a:p>
        </p:txBody>
      </p:sp>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1" y="2530476"/>
            <a:ext cx="4206875" cy="370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1864" y="2530476"/>
            <a:ext cx="4454525" cy="370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285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circle(in)">
                                      <p:cBhvr>
                                        <p:cTn id="7" dur="20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Lst>
  </p:timing>
</p:sld>
</file>

<file path=ppt/slides/slide1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45"/>
          <p:cNvSpPr>
            <a:spLocks noGrp="1" noChangeArrowheads="1"/>
          </p:cNvSpPr>
          <p:nvPr>
            <p:ph type="title"/>
          </p:nvPr>
        </p:nvSpPr>
        <p:spPr>
          <a:xfrm>
            <a:off x="6165648" y="2294534"/>
            <a:ext cx="6851104" cy="1008063"/>
          </a:xfrm>
        </p:spPr>
        <p:txBody>
          <a:bodyPr/>
          <a:lstStyle/>
          <a:p>
            <a:pPr algn="ctr" eaLnBrk="1" hangingPunct="1"/>
            <a:r>
              <a:rPr lang="fa-IR" altLang="en-US" dirty="0">
                <a:cs typeface="B Titr" panose="00000700000000000000" pitchFamily="2" charset="-78"/>
              </a:rPr>
              <a:t>صاعقه زدگی</a:t>
            </a:r>
            <a:endParaRPr lang="en-US" altLang="en-US" dirty="0">
              <a:cs typeface="B Titr" panose="00000700000000000000" pitchFamily="2" charset="-78"/>
            </a:endParaRPr>
          </a:p>
        </p:txBody>
      </p:sp>
      <p:graphicFrame>
        <p:nvGraphicFramePr>
          <p:cNvPr id="376879" name="Group 47"/>
          <p:cNvGraphicFramePr>
            <a:graphicFrameLocks noGrp="1"/>
          </p:cNvGraphicFramePr>
          <p:nvPr>
            <p:ph idx="1"/>
            <p:extLst>
              <p:ext uri="{D42A27DB-BD31-4B8C-83A1-F6EECF244321}">
                <p14:modId xmlns:p14="http://schemas.microsoft.com/office/powerpoint/2010/main" val="707049653"/>
              </p:ext>
            </p:extLst>
          </p:nvPr>
        </p:nvGraphicFramePr>
        <p:xfrm>
          <a:off x="439272" y="376517"/>
          <a:ext cx="6911787" cy="5727142"/>
        </p:xfrm>
        <a:graphic>
          <a:graphicData uri="http://schemas.openxmlformats.org/drawingml/2006/table">
            <a:tbl>
              <a:tblPr rtl="1"/>
              <a:tblGrid>
                <a:gridCol w="2303929">
                  <a:extLst>
                    <a:ext uri="{9D8B030D-6E8A-4147-A177-3AD203B41FA5}">
                      <a16:colId xmlns="" xmlns:a16="http://schemas.microsoft.com/office/drawing/2014/main" val="20000"/>
                    </a:ext>
                  </a:extLst>
                </a:gridCol>
                <a:gridCol w="2303929">
                  <a:extLst>
                    <a:ext uri="{9D8B030D-6E8A-4147-A177-3AD203B41FA5}">
                      <a16:colId xmlns="" xmlns:a16="http://schemas.microsoft.com/office/drawing/2014/main" val="20001"/>
                    </a:ext>
                  </a:extLst>
                </a:gridCol>
                <a:gridCol w="2303929">
                  <a:extLst>
                    <a:ext uri="{9D8B030D-6E8A-4147-A177-3AD203B41FA5}">
                      <a16:colId xmlns="" xmlns:a16="http://schemas.microsoft.com/office/drawing/2014/main" val="20002"/>
                    </a:ext>
                  </a:extLst>
                </a:gridCol>
              </a:tblGrid>
              <a:tr h="760451">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پارامترها</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EE8E00"/>
                        </a:gs>
                        <a:gs pos="50000">
                          <a:schemeClr val="bg1"/>
                        </a:gs>
                        <a:gs pos="100000">
                          <a:srgbClr val="EE8E00"/>
                        </a:gs>
                      </a:gsLst>
                      <a:lin ang="5400000" scaled="1"/>
                    </a:gra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صاعقه</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EE8E00"/>
                        </a:gs>
                        <a:gs pos="50000">
                          <a:schemeClr val="bg1"/>
                        </a:gs>
                        <a:gs pos="100000">
                          <a:srgbClr val="EE8E00"/>
                        </a:gs>
                      </a:gsLst>
                      <a:lin ang="5400000" scaled="1"/>
                    </a:gra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برق شهری و </a:t>
                      </a:r>
                      <a:r>
                        <a:rPr kumimoji="0" lang="fa-IR" sz="2400" b="1" i="0" u="none" strike="noStrike" cap="none" normalizeH="0" baseline="0" dirty="0" err="1">
                          <a:ln>
                            <a:noFill/>
                          </a:ln>
                          <a:solidFill>
                            <a:schemeClr val="tx1"/>
                          </a:solidFill>
                          <a:effectLst/>
                          <a:latin typeface="Arial" pitchFamily="34" charset="0"/>
                          <a:cs typeface="B Nazanin" panose="00000400000000000000" pitchFamily="2" charset="-78"/>
                        </a:rPr>
                        <a:t>پرفشار</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EE8E00"/>
                        </a:gs>
                        <a:gs pos="50000">
                          <a:schemeClr val="bg1"/>
                        </a:gs>
                        <a:gs pos="100000">
                          <a:srgbClr val="EE8E00"/>
                        </a:gs>
                      </a:gsLst>
                      <a:lin ang="5400000" scaled="1"/>
                    </a:gradFill>
                  </a:tcPr>
                </a:tc>
                <a:extLst>
                  <a:ext uri="{0D108BD9-81ED-4DB2-BD59-A6C34878D82A}">
                    <a16:rowId xmlns="" xmlns:a16="http://schemas.microsoft.com/office/drawing/2014/main" val="10000"/>
                  </a:ext>
                </a:extLst>
              </a:tr>
              <a:tr h="760451">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ولتاژ</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10 میلیون تا 2 بیلیون</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110 تا 70000 ولت</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760451">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شدت جریان</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30 تا 200 هزار آمپر</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کمتر از 1000 آمپر</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760451">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مدت زمان تماس</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 یک </a:t>
                      </a:r>
                      <a:r>
                        <a:rPr kumimoji="0" lang="fa-IR" sz="2400" b="1" i="0" u="none" strike="noStrike" cap="none" normalizeH="0" baseline="0" dirty="0" err="1">
                          <a:ln>
                            <a:noFill/>
                          </a:ln>
                          <a:solidFill>
                            <a:schemeClr val="tx1"/>
                          </a:solidFill>
                          <a:effectLst/>
                          <a:latin typeface="Arial" pitchFamily="34" charset="0"/>
                          <a:cs typeface="B Nazanin" panose="00000400000000000000" pitchFamily="2" charset="-78"/>
                        </a:rPr>
                        <a:t>هزارم</a:t>
                      </a: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 تا یک دهم ثانیه</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چند ثانیه تا چند دقیقه</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760451">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روش انتقال جریان در بدن</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انتقال سطحی</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انتقال داخلی</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417022">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اثرات قلبی</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آسیستول</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err="1">
                          <a:ln>
                            <a:noFill/>
                          </a:ln>
                          <a:solidFill>
                            <a:schemeClr val="tx1"/>
                          </a:solidFill>
                          <a:effectLst/>
                          <a:latin typeface="Arial" pitchFamily="34" charset="0"/>
                          <a:cs typeface="B Nazanin" panose="00000400000000000000" pitchFamily="2" charset="-78"/>
                        </a:rPr>
                        <a:t>فیبریلاسیون</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417022">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سوختگی</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اغلب سطحی</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سطحی و عمقی</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760451">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علت مرگ در دقایق اول</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ایست تنفسی </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fa-IR" sz="2400" b="1" i="0" u="none" strike="noStrike" cap="none" normalizeH="0" baseline="0" dirty="0">
                          <a:ln>
                            <a:noFill/>
                          </a:ln>
                          <a:solidFill>
                            <a:schemeClr val="tx1"/>
                          </a:solidFill>
                          <a:effectLst/>
                          <a:latin typeface="Arial" pitchFamily="34" charset="0"/>
                          <a:cs typeface="B Nazanin" panose="00000400000000000000" pitchFamily="2" charset="-78"/>
                        </a:rPr>
                        <a:t>ایست قلبی</a:t>
                      </a:r>
                      <a:endParaRPr kumimoji="0" lang="en-US" sz="2400" b="1" i="0" u="none" strike="noStrike" cap="none" normalizeH="0" baseline="0" dirty="0">
                        <a:ln>
                          <a:noFill/>
                        </a:ln>
                        <a:solidFill>
                          <a:schemeClr val="tx1"/>
                        </a:solidFill>
                        <a:effectLst/>
                        <a:latin typeface="Arial" pitchFamily="34" charset="0"/>
                        <a:cs typeface="B Nazanin" panose="00000400000000000000" pitchFamily="2" charset="-78"/>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bl>
          </a:graphicData>
        </a:graphic>
      </p:graphicFrame>
    </p:spTree>
    <p:extLst>
      <p:ext uri="{BB962C8B-B14F-4D97-AF65-F5344CB8AC3E}">
        <p14:creationId xmlns:p14="http://schemas.microsoft.com/office/powerpoint/2010/main" val="32295618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afterEffect">
                                  <p:stCondLst>
                                    <p:cond delay="0"/>
                                  </p:stCondLst>
                                  <p:childTnLst>
                                    <p:set>
                                      <p:cBhvr>
                                        <p:cTn id="6" dur="1" fill="hold">
                                          <p:stCondLst>
                                            <p:cond delay="0"/>
                                          </p:stCondLst>
                                        </p:cTn>
                                        <p:tgtEl>
                                          <p:spTgt spid="376879"/>
                                        </p:tgtEl>
                                        <p:attrNameLst>
                                          <p:attrName>style.visibility</p:attrName>
                                        </p:attrNameLst>
                                      </p:cBhvr>
                                      <p:to>
                                        <p:strVal val="visible"/>
                                      </p:to>
                                    </p:set>
                                    <p:animEffect transition="in" filter="box(in)">
                                      <p:cBhvr>
                                        <p:cTn id="7" dur="500"/>
                                        <p:tgtEl>
                                          <p:spTgt spid="37687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8434"/>
                                        </p:tgtEl>
                                        <p:attrNameLst>
                                          <p:attrName>style.visibility</p:attrName>
                                        </p:attrNameLst>
                                      </p:cBhvr>
                                      <p:to>
                                        <p:strVal val="visible"/>
                                      </p:to>
                                    </p:set>
                                    <p:animEffect transition="in" filter="circle(in)">
                                      <p:cBhvr>
                                        <p:cTn id="12" dur="20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003009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911" y="260350"/>
            <a:ext cx="10859911" cy="640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840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circle(in)">
                                      <p:cBhvr>
                                        <p:cTn id="7" dur="20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003009A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689" y="188914"/>
            <a:ext cx="10690578" cy="6448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3782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circle(in)">
                                      <p:cBhvr>
                                        <p:cTn id="7" dur="20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مارهای سمی خطرناک ایران</a:t>
            </a:r>
            <a:endParaRPr lang="en-US" sz="2400" dirty="0"/>
          </a:p>
        </p:txBody>
      </p:sp>
      <p:sp>
        <p:nvSpPr>
          <p:cNvPr id="3" name="Content Placeholder 2"/>
          <p:cNvSpPr>
            <a:spLocks noGrp="1"/>
          </p:cNvSpPr>
          <p:nvPr>
            <p:ph idx="1"/>
          </p:nvPr>
        </p:nvSpPr>
        <p:spPr>
          <a:xfrm>
            <a:off x="2286000" y="1600201"/>
            <a:ext cx="7924800" cy="4525963"/>
          </a:xfrm>
        </p:spPr>
        <p:txBody>
          <a:bodyPr/>
          <a:lstStyle/>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                     </a:t>
            </a:r>
          </a:p>
          <a:p>
            <a:pPr algn="r" rtl="1">
              <a:buNone/>
            </a:pPr>
            <a:r>
              <a:rPr lang="fa-IR" sz="1800" b="1" dirty="0">
                <a:cs typeface="B Nazanin" panose="00000400000000000000" pitchFamily="2" charset="-78"/>
              </a:rPr>
              <a:t>                     کفچه مار</a:t>
            </a:r>
          </a:p>
          <a:p>
            <a:pPr algn="r" rtl="1">
              <a:buNone/>
            </a:pPr>
            <a:endParaRPr lang="fa-IR" sz="1800" b="1" dirty="0">
              <a:cs typeface="B Nazanin" panose="00000400000000000000" pitchFamily="2" charset="-78"/>
            </a:endParaRPr>
          </a:p>
          <a:p>
            <a:pPr algn="r" rtl="1">
              <a:buNone/>
            </a:pPr>
            <a:endParaRPr lang="fa-IR" sz="1800" b="1" dirty="0">
              <a:cs typeface="B Nazanin" panose="00000400000000000000" pitchFamily="2" charset="-78"/>
            </a:endParaRP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                 </a:t>
            </a:r>
          </a:p>
          <a:p>
            <a:pPr algn="r" rtl="1">
              <a:buNone/>
            </a:pPr>
            <a:r>
              <a:rPr lang="fa-IR" sz="1800" b="1" dirty="0">
                <a:cs typeface="B Nazanin" panose="00000400000000000000" pitchFamily="2" charset="-78"/>
              </a:rPr>
              <a:t>                     مارشاخدار</a:t>
            </a:r>
            <a:endParaRPr lang="en-US" sz="1800" b="1" dirty="0">
              <a:cs typeface="B Nazanin" panose="00000400000000000000" pitchFamily="2" charset="-78"/>
            </a:endParaRPr>
          </a:p>
        </p:txBody>
      </p:sp>
      <p:pic>
        <p:nvPicPr>
          <p:cNvPr id="5" name="Picture 4" descr="http://www.irandeserts.com/file/imageDocument/f1/90121a7d-8959-480a-9dac-90369f77c6fd.jpg"/>
          <p:cNvPicPr/>
          <p:nvPr/>
        </p:nvPicPr>
        <p:blipFill>
          <a:blip r:embed="rId2"/>
          <a:srcRect/>
          <a:stretch>
            <a:fillRect/>
          </a:stretch>
        </p:blipFill>
        <p:spPr bwMode="auto">
          <a:xfrm>
            <a:off x="3733800" y="1600200"/>
            <a:ext cx="2895600" cy="1676400"/>
          </a:xfrm>
          <a:prstGeom prst="rect">
            <a:avLst/>
          </a:prstGeom>
          <a:noFill/>
          <a:ln w="9525">
            <a:noFill/>
            <a:miter lim="800000"/>
            <a:headEnd/>
            <a:tailEnd/>
          </a:ln>
        </p:spPr>
      </p:pic>
      <p:pic>
        <p:nvPicPr>
          <p:cNvPr id="6" name="Picture 5" descr="http://www.irandeserts.com/pics-8/Pseudocerastes-fieldi2b.jpg"/>
          <p:cNvPicPr/>
          <p:nvPr/>
        </p:nvPicPr>
        <p:blipFill>
          <a:blip r:embed="rId3"/>
          <a:srcRect/>
          <a:stretch>
            <a:fillRect/>
          </a:stretch>
        </p:blipFill>
        <p:spPr bwMode="auto">
          <a:xfrm>
            <a:off x="3733800" y="3425952"/>
            <a:ext cx="2895600" cy="1828800"/>
          </a:xfrm>
          <a:prstGeom prst="rect">
            <a:avLst/>
          </a:prstGeom>
          <a:noFill/>
          <a:ln w="9525">
            <a:noFill/>
            <a:miter lim="800000"/>
            <a:headEnd/>
            <a:tailEnd/>
          </a:ln>
        </p:spPr>
      </p:pic>
    </p:spTree>
    <p:extLst>
      <p:ext uri="{BB962C8B-B14F-4D97-AF65-F5344CB8AC3E}">
        <p14:creationId xmlns:p14="http://schemas.microsoft.com/office/powerpoint/2010/main" val="123053338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idx="1"/>
          </p:nvPr>
        </p:nvSpPr>
        <p:spPr>
          <a:xfrm>
            <a:off x="1061157" y="1600200"/>
            <a:ext cx="10555110" cy="5257800"/>
          </a:xfrm>
        </p:spPr>
        <p:txBody>
          <a:bodyPr/>
          <a:lstStyle/>
          <a:p>
            <a:pPr algn="r" rtl="1" eaLnBrk="1" hangingPunct="1">
              <a:lnSpc>
                <a:spcPct val="90000"/>
              </a:lnSpc>
            </a:pPr>
            <a:r>
              <a:rPr lang="fa-IR" altLang="en-US" sz="3200" b="1" dirty="0">
                <a:cs typeface="B Nazanin" panose="00000400000000000000" pitchFamily="2" charset="-78"/>
              </a:rPr>
              <a:t>مطمئن شوید صحنه حادثه </a:t>
            </a:r>
            <a:r>
              <a:rPr lang="fa-IR" altLang="en-US" sz="3200" b="1" dirty="0">
                <a:solidFill>
                  <a:srgbClr val="FF0000"/>
                </a:solidFill>
                <a:cs typeface="B Nazanin" panose="00000400000000000000" pitchFamily="2" charset="-78"/>
              </a:rPr>
              <a:t>ایمن</a:t>
            </a:r>
            <a:r>
              <a:rPr lang="fa-IR" altLang="en-US" sz="3200" b="1" dirty="0">
                <a:cs typeface="B Nazanin" panose="00000400000000000000" pitchFamily="2" charset="-78"/>
              </a:rPr>
              <a:t> است.</a:t>
            </a:r>
          </a:p>
          <a:p>
            <a:pPr algn="r" rtl="1" eaLnBrk="1" hangingPunct="1">
              <a:lnSpc>
                <a:spcPct val="90000"/>
              </a:lnSpc>
            </a:pPr>
            <a:r>
              <a:rPr lang="fa-IR" altLang="en-US" sz="3200" b="1" dirty="0">
                <a:cs typeface="B Nazanin" panose="00000400000000000000" pitchFamily="2" charset="-78"/>
              </a:rPr>
              <a:t>اگر بیمار دچار آتش سوزی شده است، آتش را خاموش کنید.</a:t>
            </a:r>
          </a:p>
          <a:p>
            <a:pPr algn="r" rtl="1" eaLnBrk="1" hangingPunct="1">
              <a:lnSpc>
                <a:spcPct val="90000"/>
              </a:lnSpc>
            </a:pPr>
            <a:r>
              <a:rPr lang="fa-IR" altLang="en-US" sz="3200" b="1" u="sng" dirty="0">
                <a:solidFill>
                  <a:srgbClr val="FF0000"/>
                </a:solidFill>
                <a:cs typeface="B Nazanin" panose="00000400000000000000" pitchFamily="2" charset="-78"/>
              </a:rPr>
              <a:t>با دستتان سر و گردن بیمار را در امتداد ستون فقرات ثابت نگه دارید.</a:t>
            </a:r>
          </a:p>
          <a:p>
            <a:pPr algn="r" rtl="1" eaLnBrk="1" hangingPunct="1">
              <a:lnSpc>
                <a:spcPct val="90000"/>
              </a:lnSpc>
            </a:pPr>
            <a:r>
              <a:rPr lang="fa-IR" altLang="en-US" sz="3200" b="1" dirty="0">
                <a:cs typeface="B Nazanin" panose="00000400000000000000" pitchFamily="2" charset="-78"/>
              </a:rPr>
              <a:t>اگر بیمار دچار تغییر وضعیت هوشیاری است، یک راه هوایی برای او برقرار کنید.</a:t>
            </a:r>
          </a:p>
          <a:p>
            <a:pPr algn="r" rtl="1" eaLnBrk="1" hangingPunct="1">
              <a:lnSpc>
                <a:spcPct val="90000"/>
              </a:lnSpc>
            </a:pPr>
            <a:r>
              <a:rPr lang="fa-IR" altLang="en-US" sz="3200" b="1" dirty="0">
                <a:cs typeface="B Nazanin" panose="00000400000000000000" pitchFamily="2" charset="-78"/>
              </a:rPr>
              <a:t>در صورت ایست قلبی </a:t>
            </a:r>
            <a:r>
              <a:rPr lang="en-GB" altLang="en-US" sz="3200" b="1" i="1" u="sng" dirty="0">
                <a:solidFill>
                  <a:srgbClr val="FF6600"/>
                </a:solidFill>
                <a:cs typeface="B Nazanin" panose="00000400000000000000" pitchFamily="2" charset="-78"/>
              </a:rPr>
              <a:t>CPR</a:t>
            </a:r>
            <a:r>
              <a:rPr lang="fa-IR" altLang="en-US" sz="3200" b="1" dirty="0">
                <a:cs typeface="B Nazanin" panose="00000400000000000000" pitchFamily="2" charset="-78"/>
              </a:rPr>
              <a:t> را شروع کنید.</a:t>
            </a:r>
          </a:p>
          <a:p>
            <a:pPr algn="r" rtl="1" eaLnBrk="1" hangingPunct="1">
              <a:lnSpc>
                <a:spcPct val="90000"/>
              </a:lnSpc>
              <a:buFontTx/>
              <a:buNone/>
            </a:pPr>
            <a:endParaRPr lang="en-US" altLang="en-US" sz="2400" b="1" dirty="0"/>
          </a:p>
        </p:txBody>
      </p:sp>
      <p:sp>
        <p:nvSpPr>
          <p:cNvPr id="380931" name="WordArt 3"/>
          <p:cNvSpPr>
            <a:spLocks noChangeArrowheads="1" noChangeShapeType="1" noTextEdit="1"/>
          </p:cNvSpPr>
          <p:nvPr/>
        </p:nvSpPr>
        <p:spPr bwMode="auto">
          <a:xfrm>
            <a:off x="4419600" y="685801"/>
            <a:ext cx="3352800" cy="523875"/>
          </a:xfrm>
          <a:prstGeom prst="rect">
            <a:avLst/>
          </a:prstGeom>
        </p:spPr>
        <p:txBody>
          <a:bodyPr wrap="none" fromWordArt="1">
            <a:prstTxWarp prst="textPlain">
              <a:avLst>
                <a:gd name="adj" fmla="val 50000"/>
              </a:avLst>
            </a:prstTxWarp>
          </a:bodyPr>
          <a:lstStyle/>
          <a:p>
            <a:pPr rtl="1"/>
            <a:r>
              <a:rPr lang="fa-IR" sz="3600" b="1" kern="10" dirty="0">
                <a:ln w="9525">
                  <a:solidFill>
                    <a:srgbClr val="008000"/>
                  </a:solidFill>
                  <a:round/>
                  <a:headEnd/>
                  <a:tailEnd/>
                </a:ln>
                <a:gradFill rotWithShape="1">
                  <a:gsLst>
                    <a:gs pos="0">
                      <a:srgbClr val="FFFFFF"/>
                    </a:gs>
                    <a:gs pos="100000">
                      <a:srgbClr val="006633"/>
                    </a:gs>
                  </a:gsLst>
                  <a:lin ang="2700000" scaled="1"/>
                </a:gradFill>
                <a:cs typeface="B Titr" panose="00000700000000000000" pitchFamily="2" charset="-78"/>
              </a:rPr>
              <a:t>مراقبت های اورژانسی</a:t>
            </a:r>
            <a:endParaRPr lang="en-US" sz="3600" b="1" kern="10" dirty="0">
              <a:ln w="9525">
                <a:solidFill>
                  <a:srgbClr val="008000"/>
                </a:solidFill>
                <a:round/>
                <a:headEnd/>
                <a:tailEnd/>
              </a:ln>
              <a:gradFill rotWithShape="1">
                <a:gsLst>
                  <a:gs pos="0">
                    <a:srgbClr val="FFFFFF"/>
                  </a:gs>
                  <a:gs pos="100000">
                    <a:srgbClr val="006633"/>
                  </a:gs>
                </a:gsLst>
                <a:lin ang="2700000" scaled="1"/>
              </a:gradFill>
              <a:cs typeface="B Titr" panose="00000700000000000000" pitchFamily="2" charset="-78"/>
            </a:endParaRPr>
          </a:p>
        </p:txBody>
      </p:sp>
    </p:spTree>
    <p:extLst>
      <p:ext uri="{BB962C8B-B14F-4D97-AF65-F5344CB8AC3E}">
        <p14:creationId xmlns:p14="http://schemas.microsoft.com/office/powerpoint/2010/main" val="40443830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380931"/>
                                        </p:tgtEl>
                                        <p:attrNameLst>
                                          <p:attrName>style.visibility</p:attrName>
                                        </p:attrNameLst>
                                      </p:cBhvr>
                                      <p:to>
                                        <p:strVal val="visible"/>
                                      </p:to>
                                    </p:set>
                                    <p:anim calcmode="lin" valueType="num">
                                      <p:cBhvr additive="base">
                                        <p:cTn id="7" dur="1000" fill="hold"/>
                                        <p:tgtEl>
                                          <p:spTgt spid="380931"/>
                                        </p:tgtEl>
                                        <p:attrNameLst>
                                          <p:attrName>ppt_x</p:attrName>
                                        </p:attrNameLst>
                                      </p:cBhvr>
                                      <p:tavLst>
                                        <p:tav tm="0">
                                          <p:val>
                                            <p:strVal val="#ppt_x"/>
                                          </p:val>
                                        </p:tav>
                                        <p:tav tm="100000">
                                          <p:val>
                                            <p:strVal val="#ppt_x"/>
                                          </p:val>
                                        </p:tav>
                                      </p:tavLst>
                                    </p:anim>
                                    <p:anim calcmode="lin" valueType="num">
                                      <p:cBhvr additive="base">
                                        <p:cTn id="8" dur="1000" fill="hold"/>
                                        <p:tgtEl>
                                          <p:spTgt spid="38093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23554">
                                            <p:txEl>
                                              <p:pRg st="0" end="0"/>
                                            </p:txEl>
                                          </p:spTgt>
                                        </p:tgtEl>
                                        <p:attrNameLst>
                                          <p:attrName>style.visibility</p:attrName>
                                        </p:attrNameLst>
                                      </p:cBhvr>
                                      <p:to>
                                        <p:strVal val="visible"/>
                                      </p:to>
                                    </p:set>
                                    <p:animEffect transition="in" filter="circle(in)">
                                      <p:cBhvr>
                                        <p:cTn id="13" dur="2000"/>
                                        <p:tgtEl>
                                          <p:spTgt spid="2355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3554">
                                            <p:txEl>
                                              <p:pRg st="1" end="1"/>
                                            </p:txEl>
                                          </p:spTgt>
                                        </p:tgtEl>
                                        <p:attrNameLst>
                                          <p:attrName>style.visibility</p:attrName>
                                        </p:attrNameLst>
                                      </p:cBhvr>
                                      <p:to>
                                        <p:strVal val="visible"/>
                                      </p:to>
                                    </p:set>
                                    <p:animEffect transition="in" filter="circle(in)">
                                      <p:cBhvr>
                                        <p:cTn id="18" dur="2000"/>
                                        <p:tgtEl>
                                          <p:spTgt spid="23554">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23554">
                                            <p:txEl>
                                              <p:pRg st="2" end="2"/>
                                            </p:txEl>
                                          </p:spTgt>
                                        </p:tgtEl>
                                        <p:attrNameLst>
                                          <p:attrName>style.visibility</p:attrName>
                                        </p:attrNameLst>
                                      </p:cBhvr>
                                      <p:to>
                                        <p:strVal val="visible"/>
                                      </p:to>
                                    </p:set>
                                    <p:animEffect transition="in" filter="circle(in)">
                                      <p:cBhvr>
                                        <p:cTn id="23" dur="2000"/>
                                        <p:tgtEl>
                                          <p:spTgt spid="2355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23554">
                                            <p:txEl>
                                              <p:pRg st="3" end="3"/>
                                            </p:txEl>
                                          </p:spTgt>
                                        </p:tgtEl>
                                        <p:attrNameLst>
                                          <p:attrName>style.visibility</p:attrName>
                                        </p:attrNameLst>
                                      </p:cBhvr>
                                      <p:to>
                                        <p:strVal val="visible"/>
                                      </p:to>
                                    </p:set>
                                    <p:animEffect transition="in" filter="circle(in)">
                                      <p:cBhvr>
                                        <p:cTn id="28" dur="2000"/>
                                        <p:tgtEl>
                                          <p:spTgt spid="23554">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23554">
                                            <p:txEl>
                                              <p:pRg st="4" end="4"/>
                                            </p:txEl>
                                          </p:spTgt>
                                        </p:tgtEl>
                                        <p:attrNameLst>
                                          <p:attrName>style.visibility</p:attrName>
                                        </p:attrNameLst>
                                      </p:cBhvr>
                                      <p:to>
                                        <p:strVal val="visible"/>
                                      </p:to>
                                    </p:set>
                                    <p:animEffect transition="in" filter="circle(in)">
                                      <p:cBhvr>
                                        <p:cTn id="33" dur="2000"/>
                                        <p:tgtEl>
                                          <p:spTgt spid="2355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p:bldP spid="380931"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2511778" y="174273"/>
            <a:ext cx="7427168" cy="779463"/>
          </a:xfrm>
        </p:spPr>
        <p:txBody>
          <a:bodyPr/>
          <a:lstStyle/>
          <a:p>
            <a:pPr algn="ctr" rtl="1" eaLnBrk="1" hangingPunct="1"/>
            <a:r>
              <a:rPr lang="fa-IR" altLang="en-US" dirty="0">
                <a:cs typeface="B Titr" panose="00000700000000000000" pitchFamily="2" charset="-78"/>
              </a:rPr>
              <a:t>توصیه های پیش از رسیدن </a:t>
            </a:r>
            <a:r>
              <a:rPr lang="en-US" altLang="en-US" dirty="0">
                <a:cs typeface="B Titr" panose="00000700000000000000" pitchFamily="2" charset="-78"/>
              </a:rPr>
              <a:t>EMS</a:t>
            </a:r>
            <a:endParaRPr lang="fa-IR" altLang="en-US" dirty="0">
              <a:cs typeface="B Titr" panose="00000700000000000000" pitchFamily="2" charset="-78"/>
            </a:endParaRPr>
          </a:p>
        </p:txBody>
      </p:sp>
      <p:sp>
        <p:nvSpPr>
          <p:cNvPr id="26627" name="Content Placeholder 2"/>
          <p:cNvSpPr>
            <a:spLocks noGrp="1"/>
          </p:cNvSpPr>
          <p:nvPr>
            <p:ph idx="1"/>
          </p:nvPr>
        </p:nvSpPr>
        <p:spPr>
          <a:xfrm>
            <a:off x="767644" y="1467027"/>
            <a:ext cx="11023269" cy="4767262"/>
          </a:xfrm>
        </p:spPr>
        <p:txBody>
          <a:bodyPr>
            <a:normAutofit/>
          </a:bodyPr>
          <a:lstStyle/>
          <a:p>
            <a:pPr algn="r" rtl="1" eaLnBrk="1" hangingPunct="1">
              <a:lnSpc>
                <a:spcPct val="80000"/>
              </a:lnSpc>
            </a:pPr>
            <a:r>
              <a:rPr lang="fa-IR" altLang="en-US" b="1" dirty="0">
                <a:cs typeface="B Nazanin" panose="00000400000000000000" pitchFamily="2" charset="-78"/>
              </a:rPr>
              <a:t>مراقب رطوبت زمین ویا اطراف باشید.</a:t>
            </a:r>
          </a:p>
          <a:p>
            <a:pPr algn="r" rtl="1" eaLnBrk="1" hangingPunct="1">
              <a:lnSpc>
                <a:spcPct val="80000"/>
              </a:lnSpc>
            </a:pPr>
            <a:r>
              <a:rPr lang="fa-IR" altLang="en-US" b="1" dirty="0">
                <a:cs typeface="B Nazanin" panose="00000400000000000000" pitchFamily="2" charset="-78"/>
              </a:rPr>
              <a:t> به قربانی در تماس با منبع برق دست نزنید.</a:t>
            </a:r>
            <a:endParaRPr lang="en-US" altLang="en-US" b="1" dirty="0">
              <a:cs typeface="B Nazanin" panose="00000400000000000000" pitchFamily="2" charset="-78"/>
            </a:endParaRPr>
          </a:p>
          <a:p>
            <a:pPr algn="r" rtl="1" eaLnBrk="1" hangingPunct="1">
              <a:lnSpc>
                <a:spcPct val="80000"/>
              </a:lnSpc>
            </a:pPr>
            <a:r>
              <a:rPr lang="fa-IR" altLang="en-US" b="1" dirty="0">
                <a:cs typeface="B Nazanin" panose="00000400000000000000" pitchFamily="2" charset="-78"/>
              </a:rPr>
              <a:t>در صورتی که قطع منبع برق ممکن نیست و برق ولتاژ بالا نیست، با کمک یک وسیله عایق مانند چوب خشک، پارچه یا پلاستیک ضخیم یا ... سعی در جدا کردن قربانی از منبع برق کنید؛ در صورتی که به هر دلیل مانند ترس و استرس قادر به انجام درست این کار نیستید، این کار را انجام ندهید.برق فشار قوی حتی از فواصل معینی ویا از طریق وسایلی مانند چوب خشک، لباس و ... که در مورد برق خانگی عایق محسوب می شوند، می تواند منتقل شود. </a:t>
            </a:r>
          </a:p>
          <a:p>
            <a:pPr algn="r" rtl="1" eaLnBrk="1" hangingPunct="1">
              <a:lnSpc>
                <a:spcPct val="80000"/>
              </a:lnSpc>
            </a:pPr>
            <a:r>
              <a:rPr lang="fa-IR" altLang="en-US" b="1" dirty="0">
                <a:cs typeface="B Nazanin" panose="00000400000000000000" pitchFamily="2" charset="-78"/>
              </a:rPr>
              <a:t>مراقب پاشیدن مایعات باشید؛ می توانند باعث انتقال برق شوند.</a:t>
            </a:r>
          </a:p>
          <a:p>
            <a:pPr algn="r" rtl="1" eaLnBrk="1" hangingPunct="1">
              <a:lnSpc>
                <a:spcPct val="80000"/>
              </a:lnSpc>
            </a:pPr>
            <a:r>
              <a:rPr lang="fa-IR" altLang="en-US" b="1" dirty="0">
                <a:cs typeface="B Nazanin" panose="00000400000000000000" pitchFamily="2" charset="-78"/>
              </a:rPr>
              <a:t>اگر خطری متوجه شما نمی شود، منبع برق را خاموش کنید.</a:t>
            </a:r>
          </a:p>
          <a:p>
            <a:pPr algn="r" rtl="1" eaLnBrk="1" hangingPunct="1">
              <a:lnSpc>
                <a:spcPct val="80000"/>
              </a:lnSpc>
            </a:pPr>
            <a:r>
              <a:rPr lang="fa-IR" altLang="en-US" b="1" dirty="0">
                <a:cs typeface="B Nazanin" panose="00000400000000000000" pitchFamily="2" charset="-78"/>
              </a:rPr>
              <a:t>اجازه حرکت به قربانی ندهید و او را جابجا نکنید مگر خطری در محیط وجود داشته باشد.</a:t>
            </a:r>
          </a:p>
          <a:p>
            <a:pPr marL="0" indent="0" algn="r" rtl="1">
              <a:lnSpc>
                <a:spcPct val="80000"/>
              </a:lnSpc>
              <a:buNone/>
            </a:pPr>
            <a:endParaRPr lang="en-US" altLang="en-US" dirty="0">
              <a:cs typeface="B Nazanin" panose="00000400000000000000" pitchFamily="2" charset="-78"/>
            </a:endParaRPr>
          </a:p>
          <a:p>
            <a:pPr eaLnBrk="1" hangingPunct="1"/>
            <a:endParaRPr lang="fa-IR" altLang="en-US" dirty="0">
              <a:ea typeface="Majalla UI"/>
              <a:cs typeface="B Nazanin" panose="00000400000000000000" pitchFamily="2" charset="-78"/>
            </a:endParaRPr>
          </a:p>
        </p:txBody>
      </p:sp>
    </p:spTree>
    <p:extLst>
      <p:ext uri="{BB962C8B-B14F-4D97-AF65-F5344CB8AC3E}">
        <p14:creationId xmlns:p14="http://schemas.microsoft.com/office/powerpoint/2010/main" val="170849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circle(in)">
                                      <p:cBhvr>
                                        <p:cTn id="7" dur="2000"/>
                                        <p:tgtEl>
                                          <p:spTgt spid="266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6627">
                                            <p:txEl>
                                              <p:pRg st="1" end="1"/>
                                            </p:txEl>
                                          </p:spTgt>
                                        </p:tgtEl>
                                        <p:attrNameLst>
                                          <p:attrName>style.visibility</p:attrName>
                                        </p:attrNameLst>
                                      </p:cBhvr>
                                      <p:to>
                                        <p:strVal val="visible"/>
                                      </p:to>
                                    </p:set>
                                    <p:animEffect transition="in" filter="circle(in)">
                                      <p:cBhvr>
                                        <p:cTn id="12" dur="2000"/>
                                        <p:tgtEl>
                                          <p:spTgt spid="266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6627">
                                            <p:txEl>
                                              <p:pRg st="2" end="2"/>
                                            </p:txEl>
                                          </p:spTgt>
                                        </p:tgtEl>
                                        <p:attrNameLst>
                                          <p:attrName>style.visibility</p:attrName>
                                        </p:attrNameLst>
                                      </p:cBhvr>
                                      <p:to>
                                        <p:strVal val="visible"/>
                                      </p:to>
                                    </p:set>
                                    <p:animEffect transition="in" filter="circle(in)">
                                      <p:cBhvr>
                                        <p:cTn id="17" dur="2000"/>
                                        <p:tgtEl>
                                          <p:spTgt spid="266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6627">
                                            <p:txEl>
                                              <p:pRg st="3" end="3"/>
                                            </p:txEl>
                                          </p:spTgt>
                                        </p:tgtEl>
                                        <p:attrNameLst>
                                          <p:attrName>style.visibility</p:attrName>
                                        </p:attrNameLst>
                                      </p:cBhvr>
                                      <p:to>
                                        <p:strVal val="visible"/>
                                      </p:to>
                                    </p:set>
                                    <p:animEffect transition="in" filter="circle(in)">
                                      <p:cBhvr>
                                        <p:cTn id="22" dur="2000"/>
                                        <p:tgtEl>
                                          <p:spTgt spid="2662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6627">
                                            <p:txEl>
                                              <p:pRg st="4" end="4"/>
                                            </p:txEl>
                                          </p:spTgt>
                                        </p:tgtEl>
                                        <p:attrNameLst>
                                          <p:attrName>style.visibility</p:attrName>
                                        </p:attrNameLst>
                                      </p:cBhvr>
                                      <p:to>
                                        <p:strVal val="visible"/>
                                      </p:to>
                                    </p:set>
                                    <p:animEffect transition="in" filter="circle(in)">
                                      <p:cBhvr>
                                        <p:cTn id="27" dur="2000"/>
                                        <p:tgtEl>
                                          <p:spTgt spid="2662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6627">
                                            <p:txEl>
                                              <p:pRg st="5" end="5"/>
                                            </p:txEl>
                                          </p:spTgt>
                                        </p:tgtEl>
                                        <p:attrNameLst>
                                          <p:attrName>style.visibility</p:attrName>
                                        </p:attrNameLst>
                                      </p:cBhvr>
                                      <p:to>
                                        <p:strVal val="visible"/>
                                      </p:to>
                                    </p:set>
                                    <p:animEffect transition="in" filter="circle(in)">
                                      <p:cBhvr>
                                        <p:cTn id="32" dur="2000"/>
                                        <p:tgtEl>
                                          <p:spTgt spid="2662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578"/>
                                        </p:tgtEl>
                                        <p:attrNameLst>
                                          <p:attrName>style.visibility</p:attrName>
                                        </p:attrNameLst>
                                      </p:cBhvr>
                                      <p:to>
                                        <p:strVal val="visible"/>
                                      </p:to>
                                    </p:set>
                                    <p:anim calcmode="lin" valueType="num">
                                      <p:cBhvr additive="base">
                                        <p:cTn id="37" dur="500" fill="hold"/>
                                        <p:tgtEl>
                                          <p:spTgt spid="24578"/>
                                        </p:tgtEl>
                                        <p:attrNameLst>
                                          <p:attrName>ppt_x</p:attrName>
                                        </p:attrNameLst>
                                      </p:cBhvr>
                                      <p:tavLst>
                                        <p:tav tm="0">
                                          <p:val>
                                            <p:strVal val="#ppt_x"/>
                                          </p:val>
                                        </p:tav>
                                        <p:tav tm="100000">
                                          <p:val>
                                            <p:strVal val="#ppt_x"/>
                                          </p:val>
                                        </p:tav>
                                      </p:tavLst>
                                    </p:anim>
                                    <p:anim calcmode="lin" valueType="num">
                                      <p:cBhvr additive="base">
                                        <p:cTn id="38" dur="500" fill="hold"/>
                                        <p:tgtEl>
                                          <p:spTgt spid="245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P spid="26627" grpId="0" build="p"/>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descr="?ui=2&amp;ik=cbcf685590&amp;view=att&amp;th=12c083d2879416e5&amp;attid=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021" y="260351"/>
            <a:ext cx="10114845"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4358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6628"/>
                                        </p:tgtEl>
                                        <p:attrNameLst>
                                          <p:attrName>style.visibility</p:attrName>
                                        </p:attrNameLst>
                                      </p:cBhvr>
                                      <p:to>
                                        <p:strVal val="visible"/>
                                      </p:to>
                                    </p:set>
                                    <p:animEffect transition="in" filter="circle(in)">
                                      <p:cBhvr>
                                        <p:cTn id="7" dur="2000"/>
                                        <p:tgtEl>
                                          <p:spTgt spid="26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Picture 4" descr="?ui=2&amp;ik=cbcf685590&amp;view=att&amp;th=12c083d2879416e5&amp;attid=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733" y="260351"/>
            <a:ext cx="10374489"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1129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7652"/>
                                        </p:tgtEl>
                                        <p:attrNameLst>
                                          <p:attrName>style.visibility</p:attrName>
                                        </p:attrNameLst>
                                      </p:cBhvr>
                                      <p:to>
                                        <p:strVal val="visible"/>
                                      </p:to>
                                    </p:set>
                                    <p:animEffect transition="in" filter="circle(in)">
                                      <p:cBhvr>
                                        <p:cTn id="7" dur="2000"/>
                                        <p:tgtEl>
                                          <p:spTgt spid="27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3A91472B-4B71-474D-9FAE-BA716E8FED67}"/>
              </a:ext>
            </a:extLst>
          </p:cNvPr>
          <p:cNvPicPr>
            <a:picLocks noChangeAspect="1"/>
          </p:cNvPicPr>
          <p:nvPr/>
        </p:nvPicPr>
        <p:blipFill rotWithShape="1">
          <a:blip r:embed="rId2"/>
          <a:srcRect b="15636"/>
          <a:stretch/>
        </p:blipFill>
        <p:spPr>
          <a:xfrm>
            <a:off x="0" y="0"/>
            <a:ext cx="12192000" cy="6858000"/>
          </a:xfrm>
          <a:prstGeom prst="rect">
            <a:avLst/>
          </a:prstGeom>
        </p:spPr>
      </p:pic>
      <p:sp>
        <p:nvSpPr>
          <p:cNvPr id="59397" name="Rectangle 5"/>
          <p:cNvSpPr>
            <a:spLocks noChangeArrowheads="1"/>
          </p:cNvSpPr>
          <p:nvPr/>
        </p:nvSpPr>
        <p:spPr bwMode="auto">
          <a:xfrm>
            <a:off x="166254" y="173797"/>
            <a:ext cx="849427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a-IR" sz="6000" b="1" dirty="0">
                <a:solidFill>
                  <a:schemeClr val="bg1"/>
                </a:solidFill>
                <a:latin typeface="B Nazanin" pitchFamily="2" charset="-78"/>
                <a:cs typeface="B Nazanin" pitchFamily="2" charset="-78"/>
              </a:rPr>
              <a:t>شاد </a:t>
            </a:r>
            <a:r>
              <a:rPr lang="fa-IR" sz="6000" b="1" dirty="0" err="1">
                <a:solidFill>
                  <a:schemeClr val="bg1"/>
                </a:solidFill>
                <a:latin typeface="B Nazanin" pitchFamily="2" charset="-78"/>
                <a:cs typeface="B Nazanin" pitchFamily="2" charset="-78"/>
              </a:rPr>
              <a:t>وخوشبخت</a:t>
            </a:r>
            <a:r>
              <a:rPr lang="fa-IR" sz="6000" b="1" dirty="0">
                <a:solidFill>
                  <a:schemeClr val="bg1"/>
                </a:solidFill>
                <a:latin typeface="B Nazanin" pitchFamily="2" charset="-78"/>
                <a:cs typeface="B Nazanin" pitchFamily="2" charset="-78"/>
              </a:rPr>
              <a:t> باشید</a:t>
            </a:r>
          </a:p>
        </p:txBody>
      </p:sp>
    </p:spTree>
    <p:extLst>
      <p:ext uri="{BB962C8B-B14F-4D97-AF65-F5344CB8AC3E}">
        <p14:creationId xmlns:p14="http://schemas.microsoft.com/office/powerpoint/2010/main" val="610606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مارهای سمی خطرناک ایران</a:t>
            </a:r>
            <a:endParaRPr lang="en-US" sz="2400" dirty="0"/>
          </a:p>
        </p:txBody>
      </p:sp>
      <p:sp>
        <p:nvSpPr>
          <p:cNvPr id="3" name="Content Placeholder 2"/>
          <p:cNvSpPr>
            <a:spLocks noGrp="1"/>
          </p:cNvSpPr>
          <p:nvPr>
            <p:ph idx="1"/>
          </p:nvPr>
        </p:nvSpPr>
        <p:spPr>
          <a:xfrm>
            <a:off x="1981200" y="1600201"/>
            <a:ext cx="8229600" cy="4525963"/>
          </a:xfrm>
        </p:spPr>
        <p:txBody>
          <a:bodyPr/>
          <a:lstStyle/>
          <a:p>
            <a:pPr algn="r" rtl="1">
              <a:buNone/>
            </a:pPr>
            <a:r>
              <a:rPr lang="fa-IR" sz="1800" b="1" dirty="0">
                <a:cs typeface="B Nazanin" panose="00000400000000000000" pitchFamily="2" charset="-78"/>
              </a:rPr>
              <a:t>                          </a:t>
            </a:r>
          </a:p>
          <a:p>
            <a:pPr algn="r" rtl="1">
              <a:buNone/>
            </a:pPr>
            <a:r>
              <a:rPr lang="fa-IR" sz="1800" b="1" dirty="0">
                <a:cs typeface="B Nazanin" panose="00000400000000000000" pitchFamily="2" charset="-78"/>
              </a:rPr>
              <a:t> </a:t>
            </a:r>
          </a:p>
          <a:p>
            <a:pPr algn="r" rtl="1">
              <a:buNone/>
            </a:pPr>
            <a:r>
              <a:rPr lang="fa-IR" sz="1800" b="1" dirty="0">
                <a:cs typeface="B Nazanin" panose="00000400000000000000" pitchFamily="2" charset="-78"/>
              </a:rPr>
              <a:t>                             گرزه مار</a:t>
            </a:r>
          </a:p>
          <a:p>
            <a:pPr algn="r" rtl="1">
              <a:buNone/>
            </a:pPr>
            <a:endParaRPr lang="fa-IR" sz="1800" b="1" dirty="0">
              <a:cs typeface="B Nazanin" panose="00000400000000000000" pitchFamily="2" charset="-78"/>
            </a:endParaRPr>
          </a:p>
          <a:p>
            <a:pPr algn="r" rtl="1">
              <a:buNone/>
            </a:pPr>
            <a:endParaRPr lang="fa-IR" sz="1800" b="1" dirty="0">
              <a:cs typeface="B Nazanin" panose="00000400000000000000" pitchFamily="2" charset="-78"/>
            </a:endParaRPr>
          </a:p>
          <a:p>
            <a:pPr algn="r" rtl="1">
              <a:buNone/>
            </a:pPr>
            <a:endParaRPr lang="fa-IR" sz="1800" b="1" dirty="0">
              <a:cs typeface="B Nazanin" panose="00000400000000000000" pitchFamily="2" charset="-78"/>
            </a:endParaRP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                           افعی قفقازی</a:t>
            </a:r>
            <a:endParaRPr lang="en-US" sz="1800" b="1" dirty="0">
              <a:cs typeface="B Nazanin" panose="00000400000000000000" pitchFamily="2" charset="-78"/>
            </a:endParaRPr>
          </a:p>
        </p:txBody>
      </p:sp>
      <p:pic>
        <p:nvPicPr>
          <p:cNvPr id="4" name="Picture 3" descr="http://persianpet.org/forum/images/imported/2010/10/2574.jpg"/>
          <p:cNvPicPr/>
          <p:nvPr/>
        </p:nvPicPr>
        <p:blipFill>
          <a:blip r:embed="rId2"/>
          <a:srcRect/>
          <a:stretch>
            <a:fillRect/>
          </a:stretch>
        </p:blipFill>
        <p:spPr bwMode="auto">
          <a:xfrm>
            <a:off x="3352801" y="1524000"/>
            <a:ext cx="2695575" cy="1695450"/>
          </a:xfrm>
          <a:prstGeom prst="rect">
            <a:avLst/>
          </a:prstGeom>
          <a:noFill/>
          <a:ln w="9525">
            <a:noFill/>
            <a:miter lim="800000"/>
            <a:headEnd/>
            <a:tailEnd/>
          </a:ln>
        </p:spPr>
      </p:pic>
      <p:pic>
        <p:nvPicPr>
          <p:cNvPr id="5" name="Picture 4" descr="http://urmia.irib.ir/documents/1003922/0/%D8%A7%D9%81%D8%B9%D9%8A.jpg?t=1432796540535&amp;imageThumbnail=2"/>
          <p:cNvPicPr/>
          <p:nvPr/>
        </p:nvPicPr>
        <p:blipFill>
          <a:blip r:embed="rId3"/>
          <a:srcRect/>
          <a:stretch>
            <a:fillRect/>
          </a:stretch>
        </p:blipFill>
        <p:spPr bwMode="auto">
          <a:xfrm>
            <a:off x="3352800" y="3352800"/>
            <a:ext cx="2667000" cy="1752600"/>
          </a:xfrm>
          <a:prstGeom prst="rect">
            <a:avLst/>
          </a:prstGeom>
          <a:noFill/>
          <a:ln w="9525">
            <a:noFill/>
            <a:miter lim="800000"/>
            <a:headEnd/>
            <a:tailEnd/>
          </a:ln>
        </p:spPr>
      </p:pic>
    </p:spTree>
    <p:extLst>
      <p:ext uri="{BB962C8B-B14F-4D97-AF65-F5344CB8AC3E}">
        <p14:creationId xmlns:p14="http://schemas.microsoft.com/office/powerpoint/2010/main" val="1479356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علائم و نشانه های مارگزیدگی</a:t>
            </a:r>
            <a:endParaRPr lang="en-US" sz="2400" dirty="0">
              <a:cs typeface="B Titr" pitchFamily="2" charset="-78"/>
            </a:endParaRPr>
          </a:p>
        </p:txBody>
      </p:sp>
      <p:sp>
        <p:nvSpPr>
          <p:cNvPr id="3" name="Content Placeholder 2"/>
          <p:cNvSpPr>
            <a:spLocks noGrp="1"/>
          </p:cNvSpPr>
          <p:nvPr>
            <p:ph idx="1"/>
          </p:nvPr>
        </p:nvSpPr>
        <p:spPr/>
        <p:txBody>
          <a:bodyPr/>
          <a:lstStyle/>
          <a:p>
            <a:pPr algn="r" rtl="1">
              <a:buNone/>
            </a:pPr>
            <a:endParaRPr lang="fa-IR" sz="1800" b="1" dirty="0">
              <a:cs typeface="B Nazanin" panose="00000400000000000000" pitchFamily="2" charset="-78"/>
            </a:endParaRPr>
          </a:p>
          <a:p>
            <a:pPr algn="r" rtl="1"/>
            <a:r>
              <a:rPr lang="fa-IR" sz="1800" b="1" dirty="0">
                <a:cs typeface="B Nazanin" panose="00000400000000000000" pitchFamily="2" charset="-78"/>
              </a:rPr>
              <a:t>علایم موضعی</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علایم عمومی</a:t>
            </a:r>
            <a:endParaRPr lang="en-US" sz="1800" b="1" dirty="0">
              <a:cs typeface="B Nazanin" panose="00000400000000000000" pitchFamily="2" charset="-78"/>
            </a:endParaRPr>
          </a:p>
        </p:txBody>
      </p:sp>
    </p:spTree>
    <p:extLst>
      <p:ext uri="{BB962C8B-B14F-4D97-AF65-F5344CB8AC3E}">
        <p14:creationId xmlns:p14="http://schemas.microsoft.com/office/powerpoint/2010/main" val="1033072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علائم و نشانه های موضعی مارگزیدگی</a:t>
            </a:r>
            <a:endParaRPr lang="en-US" sz="2400" dirty="0">
              <a:cs typeface="B Titr" pitchFamily="2" charset="-78"/>
            </a:endParaRPr>
          </a:p>
        </p:txBody>
      </p:sp>
      <p:sp>
        <p:nvSpPr>
          <p:cNvPr id="3" name="Content Placeholder 2"/>
          <p:cNvSpPr>
            <a:spLocks noGrp="1"/>
          </p:cNvSpPr>
          <p:nvPr>
            <p:ph idx="1"/>
          </p:nvPr>
        </p:nvSpPr>
        <p:spPr/>
        <p:txBody>
          <a:bodyPr/>
          <a:lstStyle/>
          <a:p>
            <a:pPr algn="r" rtl="1"/>
            <a:endParaRPr lang="fa-IR" sz="1800" b="1" dirty="0">
              <a:cs typeface="B Nazanin" panose="00000400000000000000" pitchFamily="2" charset="-78"/>
            </a:endParaRPr>
          </a:p>
          <a:p>
            <a:pPr algn="r" rtl="1"/>
            <a:endParaRPr lang="fa-IR" sz="1800" b="1" dirty="0">
              <a:cs typeface="B Nazanin" panose="00000400000000000000" pitchFamily="2" charset="-78"/>
            </a:endParaRPr>
          </a:p>
          <a:p>
            <a:pPr algn="r" rtl="1">
              <a:buNone/>
            </a:pPr>
            <a:r>
              <a:rPr lang="fa-IR" sz="1800" b="1" dirty="0">
                <a:cs typeface="B Nazanin" panose="00000400000000000000" pitchFamily="2" charset="-78"/>
              </a:rPr>
              <a:t>محل نیش به صورت یکی از حالت های زیر ممکن است مشاهده شود:</a:t>
            </a:r>
          </a:p>
          <a:p>
            <a:pPr algn="r" rtl="1"/>
            <a:r>
              <a:rPr lang="fa-IR" sz="1800" b="1" dirty="0">
                <a:cs typeface="B Nazanin" panose="00000400000000000000" pitchFamily="2" charset="-78"/>
              </a:rPr>
              <a:t>دو محل سوراخ به طور معمول</a:t>
            </a:r>
          </a:p>
          <a:p>
            <a:pPr algn="r" rtl="1"/>
            <a:r>
              <a:rPr lang="fa-IR" sz="1800" b="1" dirty="0">
                <a:cs typeface="B Nazanin" panose="00000400000000000000" pitchFamily="2" charset="-78"/>
              </a:rPr>
              <a:t>نامشخص در برخی موارد</a:t>
            </a:r>
          </a:p>
          <a:p>
            <a:pPr algn="r" rtl="1"/>
            <a:r>
              <a:rPr lang="fa-IR" sz="1800" b="1" dirty="0">
                <a:cs typeface="B Nazanin" panose="00000400000000000000" pitchFamily="2" charset="-78"/>
              </a:rPr>
              <a:t>یک سوراخ در برخی موارد</a:t>
            </a:r>
          </a:p>
          <a:p>
            <a:pPr algn="r" rtl="1"/>
            <a:r>
              <a:rPr lang="fa-IR" sz="1800" b="1" dirty="0">
                <a:cs typeface="B Nazanin" panose="00000400000000000000" pitchFamily="2" charset="-78"/>
              </a:rPr>
              <a:t>ترکیبی از دو سوراخ و یا سوراخ های متعدد</a:t>
            </a:r>
            <a:endParaRPr lang="en-US" sz="1800" b="1" dirty="0">
              <a:cs typeface="B Nazanin" panose="00000400000000000000" pitchFamily="2" charset="-78"/>
            </a:endParaRPr>
          </a:p>
        </p:txBody>
      </p:sp>
      <p:pic>
        <p:nvPicPr>
          <p:cNvPr id="4" name="Picture 3" descr="http://www.rasekhoon.net/_WebsiteData/Article/ArticleImages/1111111110/260222.jpg"/>
          <p:cNvPicPr/>
          <p:nvPr/>
        </p:nvPicPr>
        <p:blipFill>
          <a:blip r:embed="rId2"/>
          <a:srcRect/>
          <a:stretch>
            <a:fillRect/>
          </a:stretch>
        </p:blipFill>
        <p:spPr bwMode="auto">
          <a:xfrm>
            <a:off x="2895600" y="1828801"/>
            <a:ext cx="1905000" cy="1285875"/>
          </a:xfrm>
          <a:prstGeom prst="rect">
            <a:avLst/>
          </a:prstGeom>
          <a:noFill/>
          <a:ln w="9525">
            <a:noFill/>
            <a:miter lim="800000"/>
            <a:headEnd/>
            <a:tailEnd/>
          </a:ln>
        </p:spPr>
      </p:pic>
      <p:pic>
        <p:nvPicPr>
          <p:cNvPr id="5" name="Picture 4" descr="Related image"/>
          <p:cNvPicPr/>
          <p:nvPr/>
        </p:nvPicPr>
        <p:blipFill>
          <a:blip r:embed="rId3"/>
          <a:srcRect/>
          <a:stretch>
            <a:fillRect/>
          </a:stretch>
        </p:blipFill>
        <p:spPr bwMode="auto">
          <a:xfrm>
            <a:off x="2895600" y="3200400"/>
            <a:ext cx="1905000" cy="1225296"/>
          </a:xfrm>
          <a:prstGeom prst="rect">
            <a:avLst/>
          </a:prstGeom>
          <a:noFill/>
          <a:ln w="9525">
            <a:noFill/>
            <a:miter lim="800000"/>
            <a:headEnd/>
            <a:tailEnd/>
          </a:ln>
        </p:spPr>
      </p:pic>
    </p:spTree>
    <p:extLst>
      <p:ext uri="{BB962C8B-B14F-4D97-AF65-F5344CB8AC3E}">
        <p14:creationId xmlns:p14="http://schemas.microsoft.com/office/powerpoint/2010/main" val="4230469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علائم و نشانه های موضعی مارگزیدگی</a:t>
            </a:r>
            <a:endParaRPr lang="en-US" sz="2400" dirty="0">
              <a:cs typeface="B Titr" pitchFamily="2" charset="-78"/>
            </a:endParaRPr>
          </a:p>
        </p:txBody>
      </p:sp>
      <p:sp>
        <p:nvSpPr>
          <p:cNvPr id="3" name="Content Placeholder 2"/>
          <p:cNvSpPr>
            <a:spLocks noGrp="1"/>
          </p:cNvSpPr>
          <p:nvPr>
            <p:ph idx="1"/>
          </p:nvPr>
        </p:nvSpPr>
        <p:spPr/>
        <p:txBody>
          <a:bodyPr/>
          <a:lstStyle/>
          <a:p>
            <a:pPr algn="r" rtl="1"/>
            <a:r>
              <a:rPr lang="fa-IR" sz="1800" b="1" dirty="0">
                <a:cs typeface="B Nazanin" panose="00000400000000000000" pitchFamily="2" charset="-78"/>
              </a:rPr>
              <a:t>درد موضعی</a:t>
            </a:r>
          </a:p>
          <a:p>
            <a:pPr algn="r" rtl="1"/>
            <a:r>
              <a:rPr lang="fa-IR" sz="1800" b="1" dirty="0">
                <a:cs typeface="B Nazanin" panose="00000400000000000000" pitchFamily="2" charset="-78"/>
              </a:rPr>
              <a:t>سوزش</a:t>
            </a:r>
          </a:p>
          <a:p>
            <a:pPr algn="r" rtl="1"/>
            <a:r>
              <a:rPr lang="fa-IR" sz="1800" b="1" dirty="0">
                <a:cs typeface="B Nazanin" panose="00000400000000000000" pitchFamily="2" charset="-78"/>
              </a:rPr>
              <a:t>تندرنس</a:t>
            </a:r>
          </a:p>
          <a:p>
            <a:pPr algn="r" rtl="1"/>
            <a:r>
              <a:rPr lang="fa-IR" sz="1800" b="1" dirty="0">
                <a:cs typeface="B Nazanin" panose="00000400000000000000" pitchFamily="2" charset="-78"/>
              </a:rPr>
              <a:t>تورم موضعی که بتدریج به سمت ناحیه پروگسیمال اندام درگیر پیشرفت می نماید</a:t>
            </a:r>
          </a:p>
          <a:p>
            <a:pPr algn="r" rtl="1"/>
            <a:r>
              <a:rPr lang="fa-IR" sz="1800" b="1" dirty="0">
                <a:cs typeface="B Nazanin" panose="00000400000000000000" pitchFamily="2" charset="-78"/>
              </a:rPr>
              <a:t>بزرگ شدن دردناک غدد لنفاوی</a:t>
            </a:r>
          </a:p>
          <a:p>
            <a:pPr algn="r" rtl="1"/>
            <a:r>
              <a:rPr lang="fa-IR" sz="1800" b="1" dirty="0">
                <a:cs typeface="B Nazanin" panose="00000400000000000000" pitchFamily="2" charset="-78"/>
              </a:rPr>
              <a:t>اکیموز</a:t>
            </a:r>
          </a:p>
          <a:p>
            <a:pPr algn="r" rtl="1"/>
            <a:r>
              <a:rPr lang="fa-IR" sz="1800" b="1" dirty="0">
                <a:cs typeface="B Nazanin" panose="00000400000000000000" pitchFamily="2" charset="-78"/>
              </a:rPr>
              <a:t>اریتم</a:t>
            </a:r>
          </a:p>
          <a:p>
            <a:pPr algn="r" rtl="1"/>
            <a:r>
              <a:rPr lang="fa-IR" sz="1800" b="1" dirty="0">
                <a:cs typeface="B Nazanin" panose="00000400000000000000" pitchFamily="2" charset="-78"/>
              </a:rPr>
              <a:t>خونریزی</a:t>
            </a:r>
          </a:p>
          <a:p>
            <a:pPr algn="r" rtl="1"/>
            <a:r>
              <a:rPr lang="fa-IR" sz="1800" b="1" dirty="0">
                <a:cs typeface="B Nazanin" panose="00000400000000000000" pitchFamily="2" charset="-78"/>
              </a:rPr>
              <a:t>تاول </a:t>
            </a:r>
          </a:p>
          <a:p>
            <a:pPr algn="r" rtl="1"/>
            <a:r>
              <a:rPr lang="fa-IR" sz="1800" b="1" dirty="0">
                <a:cs typeface="B Nazanin" panose="00000400000000000000" pitchFamily="2" charset="-78"/>
              </a:rPr>
              <a:t>نکروز</a:t>
            </a:r>
          </a:p>
        </p:txBody>
      </p:sp>
    </p:spTree>
    <p:extLst>
      <p:ext uri="{BB962C8B-B14F-4D97-AF65-F5344CB8AC3E}">
        <p14:creationId xmlns:p14="http://schemas.microsoft.com/office/powerpoint/2010/main" val="1250986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علائم و نشانه های عمومی مارگزیدگی</a:t>
            </a:r>
            <a:endParaRPr lang="en-US" sz="2400" dirty="0">
              <a:cs typeface="B Titr" pitchFamily="2" charset="-78"/>
            </a:endParaRPr>
          </a:p>
        </p:txBody>
      </p:sp>
      <p:sp>
        <p:nvSpPr>
          <p:cNvPr id="3" name="Content Placeholder 2"/>
          <p:cNvSpPr>
            <a:spLocks noGrp="1"/>
          </p:cNvSpPr>
          <p:nvPr>
            <p:ph idx="1"/>
          </p:nvPr>
        </p:nvSpPr>
        <p:spPr/>
        <p:txBody>
          <a:bodyPr>
            <a:normAutofit lnSpcReduction="10000"/>
          </a:bodyPr>
          <a:lstStyle/>
          <a:p>
            <a:pPr algn="r" rtl="1"/>
            <a:r>
              <a:rPr lang="fa-IR" sz="1800" b="1" dirty="0">
                <a:cs typeface="B Nazanin" panose="00000400000000000000" pitchFamily="2" charset="-78"/>
              </a:rPr>
              <a:t>تهوع</a:t>
            </a:r>
          </a:p>
          <a:p>
            <a:pPr algn="r" rtl="1"/>
            <a:r>
              <a:rPr lang="fa-IR" sz="1800" b="1" dirty="0">
                <a:cs typeface="B Nazanin" panose="00000400000000000000" pitchFamily="2" charset="-78"/>
              </a:rPr>
              <a:t>استفراغ</a:t>
            </a:r>
          </a:p>
          <a:p>
            <a:pPr algn="r" rtl="1"/>
            <a:r>
              <a:rPr lang="fa-IR" sz="1800" b="1" dirty="0">
                <a:cs typeface="B Nazanin" panose="00000400000000000000" pitchFamily="2" charset="-78"/>
              </a:rPr>
              <a:t>سردرد</a:t>
            </a:r>
          </a:p>
          <a:p>
            <a:pPr algn="r" rtl="1"/>
            <a:r>
              <a:rPr lang="fa-IR" sz="1800" b="1" dirty="0">
                <a:cs typeface="B Nazanin" panose="00000400000000000000" pitchFamily="2" charset="-78"/>
              </a:rPr>
              <a:t>احساس کسالت</a:t>
            </a:r>
          </a:p>
          <a:p>
            <a:pPr algn="r" rtl="1"/>
            <a:r>
              <a:rPr lang="fa-IR" sz="1800" b="1" dirty="0">
                <a:cs typeface="B Nazanin" panose="00000400000000000000" pitchFamily="2" charset="-78"/>
              </a:rPr>
              <a:t>ضعف</a:t>
            </a:r>
          </a:p>
          <a:p>
            <a:pPr algn="r" rtl="1"/>
            <a:r>
              <a:rPr lang="fa-IR" sz="1800" b="1" dirty="0">
                <a:cs typeface="B Nazanin" panose="00000400000000000000" pitchFamily="2" charset="-78"/>
              </a:rPr>
              <a:t>گیجی</a:t>
            </a:r>
          </a:p>
          <a:p>
            <a:pPr algn="r" rtl="1"/>
            <a:r>
              <a:rPr lang="fa-IR" sz="1800" b="1" dirty="0">
                <a:cs typeface="B Nazanin" panose="00000400000000000000" pitchFamily="2" charset="-78"/>
              </a:rPr>
              <a:t>درد شکمی </a:t>
            </a:r>
          </a:p>
          <a:p>
            <a:pPr algn="r" rtl="1"/>
            <a:r>
              <a:rPr lang="fa-IR" sz="1800" b="1" dirty="0">
                <a:cs typeface="B Nazanin" panose="00000400000000000000" pitchFamily="2" charset="-78"/>
              </a:rPr>
              <a:t>اسهال </a:t>
            </a:r>
          </a:p>
          <a:p>
            <a:pPr algn="r" rtl="1"/>
            <a:r>
              <a:rPr lang="fa-IR" sz="1800" b="1" dirty="0">
                <a:cs typeface="B Nazanin" panose="00000400000000000000" pitchFamily="2" charset="-78"/>
              </a:rPr>
              <a:t>کلاپس و تشنج (ممکن است درکودکان اولین نشانه باشد)</a:t>
            </a:r>
          </a:p>
          <a:p>
            <a:pPr algn="r" rtl="1"/>
            <a:r>
              <a:rPr lang="fa-IR" sz="1800" b="1" dirty="0">
                <a:cs typeface="B Nazanin" panose="00000400000000000000" pitchFamily="2" charset="-78"/>
              </a:rPr>
              <a:t>افت فشارخون در اغلب موارد و افزایش احتمالی فشارخون در برخی موارد</a:t>
            </a:r>
          </a:p>
          <a:p>
            <a:pPr algn="r" rtl="1"/>
            <a:r>
              <a:rPr lang="fa-IR" sz="1800" b="1" dirty="0">
                <a:cs typeface="B Nazanin" panose="00000400000000000000" pitchFamily="2" charset="-78"/>
              </a:rPr>
              <a:t>تاکیکاردی و برادیکاردی</a:t>
            </a:r>
          </a:p>
          <a:p>
            <a:pPr algn="r" rtl="1"/>
            <a:r>
              <a:rPr lang="fa-IR" sz="1800" b="1" dirty="0">
                <a:cs typeface="B Nazanin" panose="00000400000000000000" pitchFamily="2" charset="-78"/>
              </a:rPr>
              <a:t>تب (در مارگزیدگی شدید)</a:t>
            </a:r>
          </a:p>
        </p:txBody>
      </p:sp>
    </p:spTree>
    <p:extLst>
      <p:ext uri="{BB962C8B-B14F-4D97-AF65-F5344CB8AC3E}">
        <p14:creationId xmlns:p14="http://schemas.microsoft.com/office/powerpoint/2010/main" val="553908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تاثیرات و علائم اولیه نورولوژیک در مارگزیدگی</a:t>
            </a:r>
            <a:endParaRPr lang="en-US" sz="2400" dirty="0">
              <a:cs typeface="B Titr" pitchFamily="2" charset="-78"/>
            </a:endParaRPr>
          </a:p>
        </p:txBody>
      </p:sp>
      <p:sp>
        <p:nvSpPr>
          <p:cNvPr id="3" name="Content Placeholder 2"/>
          <p:cNvSpPr>
            <a:spLocks noGrp="1"/>
          </p:cNvSpPr>
          <p:nvPr>
            <p:ph idx="1"/>
          </p:nvPr>
        </p:nvSpPr>
        <p:spPr/>
        <p:txBody>
          <a:bodyPr/>
          <a:lstStyle/>
          <a:p>
            <a:pPr algn="r" rtl="1"/>
            <a:r>
              <a:rPr lang="fa-IR" sz="1800" b="1" dirty="0">
                <a:cs typeface="B Nazanin" panose="00000400000000000000" pitchFamily="2" charset="-78"/>
              </a:rPr>
              <a:t>با تاثیر نوروتوکسین های موجود در سم مار، فلج در عضلات مخطط و تنفسی ایجاد می شود.</a:t>
            </a:r>
          </a:p>
          <a:p>
            <a:pPr algn="r" rtl="1"/>
            <a:r>
              <a:rPr lang="fa-IR" sz="1800" b="1" dirty="0">
                <a:cs typeface="B Nazanin" panose="00000400000000000000" pitchFamily="2" charset="-78"/>
              </a:rPr>
              <a:t>در اکثر موارد علائم نورولوژیکی حداقل تا یک ساعت پس از وقوع گزش ظاهر نمی شود و در مواردی تا 24 ساعت به تاخیر می افتد.</a:t>
            </a:r>
          </a:p>
          <a:p>
            <a:pPr algn="r" rtl="1"/>
            <a:r>
              <a:rPr lang="fa-IR" sz="1800" b="1" dirty="0">
                <a:cs typeface="B Nazanin" panose="00000400000000000000" pitchFamily="2" charset="-78"/>
              </a:rPr>
              <a:t>به طور معمول ابتدا اعصاب مغزی درگیر می شوند که با پتوز (افتادگی پلک)که اولین علامت درگیری اعصاب مغزی می باشد مشخص می شود.</a:t>
            </a:r>
          </a:p>
          <a:p>
            <a:pPr algn="r" rtl="1"/>
            <a:endParaRPr lang="fa-IR" sz="1800" b="1" dirty="0">
              <a:cs typeface="B Nazanin" panose="00000400000000000000" pitchFamily="2" charset="-78"/>
            </a:endParaRPr>
          </a:p>
          <a:p>
            <a:pPr algn="r" rtl="1">
              <a:buNone/>
            </a:pPr>
            <a:r>
              <a:rPr lang="fa-IR" sz="1800" b="1" dirty="0">
                <a:cs typeface="B Nazanin" panose="00000400000000000000" pitchFamily="2" charset="-78"/>
              </a:rPr>
              <a:t>سایر علائم و نشانه های شایع اولیه عبارتند از :</a:t>
            </a:r>
          </a:p>
          <a:p>
            <a:pPr algn="r" rtl="1"/>
            <a:r>
              <a:rPr lang="fa-IR" sz="1800" b="1" dirty="0">
                <a:cs typeface="B Nazanin" panose="00000400000000000000" pitchFamily="2" charset="-78"/>
              </a:rPr>
              <a:t>دیسفونی یا آفونی</a:t>
            </a:r>
          </a:p>
          <a:p>
            <a:pPr algn="r" rtl="1"/>
            <a:r>
              <a:rPr lang="fa-IR" sz="1800" b="1" dirty="0">
                <a:cs typeface="B Nazanin" panose="00000400000000000000" pitchFamily="2" charset="-78"/>
              </a:rPr>
              <a:t>دیسفاژی</a:t>
            </a:r>
          </a:p>
          <a:p>
            <a:pPr algn="r" rtl="1"/>
            <a:r>
              <a:rPr lang="fa-IR" sz="1800" b="1" dirty="0">
                <a:cs typeface="B Nazanin" panose="00000400000000000000" pitchFamily="2" charset="-78"/>
              </a:rPr>
              <a:t>دوبینی</a:t>
            </a:r>
          </a:p>
          <a:p>
            <a:pPr algn="r" rtl="1"/>
            <a:r>
              <a:rPr lang="fa-IR" sz="1800" b="1" dirty="0">
                <a:cs typeface="B Nazanin" panose="00000400000000000000" pitchFamily="2" charset="-78"/>
              </a:rPr>
              <a:t>سیلان بزاق</a:t>
            </a:r>
          </a:p>
        </p:txBody>
      </p:sp>
    </p:spTree>
    <p:extLst>
      <p:ext uri="{BB962C8B-B14F-4D97-AF65-F5344CB8AC3E}">
        <p14:creationId xmlns:p14="http://schemas.microsoft.com/office/powerpoint/2010/main" val="3778603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اقدام های درمانی اولیه در محل حادثه</a:t>
            </a:r>
            <a:endParaRPr lang="en-US" sz="2400" dirty="0">
              <a:cs typeface="B Titr" pitchFamily="2" charset="-78"/>
            </a:endParaRPr>
          </a:p>
        </p:txBody>
      </p:sp>
      <p:sp>
        <p:nvSpPr>
          <p:cNvPr id="3" name="Content Placeholder 2"/>
          <p:cNvSpPr>
            <a:spLocks noGrp="1"/>
          </p:cNvSpPr>
          <p:nvPr>
            <p:ph idx="1"/>
          </p:nvPr>
        </p:nvSpPr>
        <p:spPr>
          <a:xfrm>
            <a:off x="2057400" y="1600201"/>
            <a:ext cx="8153400" cy="4525963"/>
          </a:xfrm>
        </p:spPr>
        <p:txBody>
          <a:bodyPr/>
          <a:lstStyle/>
          <a:p>
            <a:pPr algn="r" rtl="1">
              <a:buNone/>
            </a:pPr>
            <a:r>
              <a:rPr lang="fa-IR" sz="1800" b="1" dirty="0">
                <a:cs typeface="B Nazanin" panose="00000400000000000000" pitchFamily="2" charset="-78"/>
              </a:rPr>
              <a:t>اهداف:</a:t>
            </a:r>
          </a:p>
          <a:p>
            <a:pPr algn="r" rtl="1">
              <a:buNone/>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تلاش برای به تاخیر انداختن جذب سیستمیک سم مار</a:t>
            </a:r>
          </a:p>
          <a:p>
            <a:pPr algn="r" rtl="1">
              <a:buFont typeface="Arial" pitchFamily="34" charset="0"/>
              <a:buChar char="•"/>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حفظ حیات بیمار و پیشگیری از بروز عوارض پیش از رسیدن بیمار به مرکز درمانی</a:t>
            </a:r>
          </a:p>
          <a:p>
            <a:pPr algn="r" rtl="1">
              <a:buFont typeface="Arial" pitchFamily="34" charset="0"/>
              <a:buChar char="•"/>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کنترل دیسترس یا علائم زودرس و خطرناک ناشی از مارگزیدگی</a:t>
            </a:r>
          </a:p>
          <a:p>
            <a:pPr algn="r" rtl="1">
              <a:buFont typeface="Arial" pitchFamily="34" charset="0"/>
              <a:buChar char="•"/>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فراهم نمودن شرایط انتقال بیمار به مرکز درمانی</a:t>
            </a:r>
          </a:p>
          <a:p>
            <a:pPr algn="r" rtl="1">
              <a:buFont typeface="Arial" pitchFamily="34" charset="0"/>
              <a:buChar char="•"/>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پرهیز از اقدام هایی که منجر به آسیب دیدن بیشتر بیمار می شود.</a:t>
            </a:r>
          </a:p>
        </p:txBody>
      </p:sp>
    </p:spTree>
    <p:extLst>
      <p:ext uri="{BB962C8B-B14F-4D97-AF65-F5344CB8AC3E}">
        <p14:creationId xmlns:p14="http://schemas.microsoft.com/office/powerpoint/2010/main" val="89775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8FCD5F6-5EE3-4542-B38D-D1B194EA5404}"/>
              </a:ext>
            </a:extLst>
          </p:cNvPr>
          <p:cNvSpPr>
            <a:spLocks noGrp="1"/>
          </p:cNvSpPr>
          <p:nvPr>
            <p:ph type="title"/>
          </p:nvPr>
        </p:nvSpPr>
        <p:spPr>
          <a:xfrm>
            <a:off x="802341" y="385669"/>
            <a:ext cx="10515600" cy="1325563"/>
          </a:xfrm>
        </p:spPr>
        <p:txBody>
          <a:bodyPr>
            <a:normAutofit/>
          </a:bodyPr>
          <a:lstStyle/>
          <a:p>
            <a:pPr algn="ctr" defTabSz="914400" rtl="1" eaLnBrk="1" latinLnBrk="0" hangingPunct="1">
              <a:lnSpc>
                <a:spcPct val="90000"/>
              </a:lnSpc>
              <a:spcBef>
                <a:spcPct val="0"/>
              </a:spcBef>
              <a:buNone/>
            </a:pPr>
            <a:r>
              <a:rPr lang="fa-IR" sz="6000" b="1" dirty="0">
                <a:solidFill>
                  <a:srgbClr val="0070C0"/>
                </a:solidFill>
                <a:cs typeface="B Titr" panose="00000700000000000000" pitchFamily="2" charset="-78"/>
              </a:rPr>
              <a:t>گزش</a:t>
            </a:r>
            <a:endParaRPr lang="en-US" sz="6000" b="1" dirty="0">
              <a:solidFill>
                <a:srgbClr val="0070C0"/>
              </a:solidFill>
            </a:endParaRPr>
          </a:p>
        </p:txBody>
      </p:sp>
      <p:pic>
        <p:nvPicPr>
          <p:cNvPr id="5" name="Picture 4">
            <a:extLst>
              <a:ext uri="{FF2B5EF4-FFF2-40B4-BE49-F238E27FC236}">
                <a16:creationId xmlns="" xmlns:a16="http://schemas.microsoft.com/office/drawing/2014/main" id="{8F8C7078-3202-EC49-9BB1-2CF5C27AEEAB}"/>
              </a:ext>
            </a:extLst>
          </p:cNvPr>
          <p:cNvPicPr>
            <a:picLocks noChangeAspect="1"/>
          </p:cNvPicPr>
          <p:nvPr/>
        </p:nvPicPr>
        <p:blipFill>
          <a:blip r:embed="rId2"/>
          <a:stretch>
            <a:fillRect/>
          </a:stretch>
        </p:blipFill>
        <p:spPr>
          <a:xfrm>
            <a:off x="431801" y="2514272"/>
            <a:ext cx="4089400" cy="26670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9" name="Picture 8">
            <a:extLst>
              <a:ext uri="{FF2B5EF4-FFF2-40B4-BE49-F238E27FC236}">
                <a16:creationId xmlns="" xmlns:a16="http://schemas.microsoft.com/office/drawing/2014/main" id="{57CD0792-7162-FE4C-805B-BA2F41CDF6FD}"/>
              </a:ext>
            </a:extLst>
          </p:cNvPr>
          <p:cNvPicPr>
            <a:picLocks noChangeAspect="1"/>
          </p:cNvPicPr>
          <p:nvPr/>
        </p:nvPicPr>
        <p:blipFill>
          <a:blip r:embed="rId3"/>
          <a:stretch>
            <a:fillRect/>
          </a:stretch>
        </p:blipFill>
        <p:spPr>
          <a:xfrm>
            <a:off x="3155577" y="3487643"/>
            <a:ext cx="4607859" cy="21463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Picture 6">
            <a:extLst>
              <a:ext uri="{FF2B5EF4-FFF2-40B4-BE49-F238E27FC236}">
                <a16:creationId xmlns="" xmlns:a16="http://schemas.microsoft.com/office/drawing/2014/main" id="{C93A97B9-1194-C549-B17E-9224D2852BE8}"/>
              </a:ext>
            </a:extLst>
          </p:cNvPr>
          <p:cNvPicPr>
            <a:picLocks noChangeAspect="1"/>
          </p:cNvPicPr>
          <p:nvPr/>
        </p:nvPicPr>
        <p:blipFill rotWithShape="1">
          <a:blip r:embed="rId4"/>
          <a:srcRect l="18749" t="9191"/>
          <a:stretch/>
        </p:blipFill>
        <p:spPr>
          <a:xfrm>
            <a:off x="7244977" y="2276707"/>
            <a:ext cx="4595158" cy="242187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6" name="Picture 5">
            <a:extLst>
              <a:ext uri="{FF2B5EF4-FFF2-40B4-BE49-F238E27FC236}">
                <a16:creationId xmlns="" xmlns:a16="http://schemas.microsoft.com/office/drawing/2014/main" id="{0068B719-7248-E149-97F4-8F233FFDB2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71612" y="5003832"/>
            <a:ext cx="1820388" cy="1687570"/>
          </a:xfrm>
          <a:prstGeom prst="rect">
            <a:avLst/>
          </a:prstGeom>
        </p:spPr>
      </p:pic>
    </p:spTree>
    <p:extLst>
      <p:ext uri="{BB962C8B-B14F-4D97-AF65-F5344CB8AC3E}">
        <p14:creationId xmlns:p14="http://schemas.microsoft.com/office/powerpoint/2010/main" val="3242799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اقدام های درمانی اولیه در محل حادثه</a:t>
            </a:r>
            <a:endParaRPr lang="en-US" sz="2400" dirty="0">
              <a:cs typeface="B Titr" pitchFamily="2" charset="-78"/>
            </a:endParaRPr>
          </a:p>
        </p:txBody>
      </p:sp>
      <p:sp>
        <p:nvSpPr>
          <p:cNvPr id="3" name="Content Placeholder 2"/>
          <p:cNvSpPr>
            <a:spLocks noGrp="1"/>
          </p:cNvSpPr>
          <p:nvPr>
            <p:ph idx="1"/>
          </p:nvPr>
        </p:nvSpPr>
        <p:spPr>
          <a:xfrm>
            <a:off x="2057400" y="1600201"/>
            <a:ext cx="8153400" cy="4525963"/>
          </a:xfrm>
        </p:spPr>
        <p:txBody>
          <a:bodyPr/>
          <a:lstStyle/>
          <a:p>
            <a:pPr algn="r" rtl="1">
              <a:buFont typeface="Arial" pitchFamily="34" charset="0"/>
              <a:buChar char="•"/>
            </a:pPr>
            <a:r>
              <a:rPr lang="fa-IR" sz="1800" b="1" dirty="0">
                <a:cs typeface="B Nazanin" panose="00000400000000000000" pitchFamily="2" charset="-78"/>
              </a:rPr>
              <a:t>امنیت صحنه (دور نمودن آسیب دیده از محل حادثه به منظور جلوگیری از گزیدگی مجدد)</a:t>
            </a:r>
          </a:p>
          <a:p>
            <a:pPr algn="r" rtl="1">
              <a:buFont typeface="Arial" pitchFamily="34" charset="0"/>
              <a:buChar char="•"/>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اقدامات روتین شامل ارزیابی صحنه، ارزیابی اولیه و ثانویه بیمار، اکسیژن درمانی و غیره </a:t>
            </a:r>
          </a:p>
          <a:p>
            <a:pPr marL="0" indent="0" algn="r" rtl="1">
              <a:buNone/>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آرام نمودن آسیب دیده مضطرب و اطمینان دادن به او که مرگ ناشی از مارگزیدگی نادر است.</a:t>
            </a:r>
          </a:p>
          <a:p>
            <a:pPr marL="0" indent="0" algn="r" rtl="1">
              <a:buNone/>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قرار دادن بیمار در وضعیت نشسته یا درازکش، در حالی که اندام مارگزیده در موقعیت افقی قرار گیرد.</a:t>
            </a:r>
          </a:p>
          <a:p>
            <a:pPr algn="r" rtl="1">
              <a:buFont typeface="Arial" pitchFamily="34" charset="0"/>
              <a:buChar char="•"/>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بی حرکت نمودن اندام مارگزیده به وسیله آتل یا باند پارچه ای (هرگونه حرکت یا انقباض  عضلانی ممکن است به افزایش ورود سم مار به جریان خون و لنف منجر شود)</a:t>
            </a:r>
          </a:p>
          <a:p>
            <a:pPr algn="r" rtl="1">
              <a:buFont typeface="Arial" pitchFamily="34" charset="0"/>
              <a:buChar char="•"/>
            </a:pPr>
            <a:endParaRPr lang="fa-IR" sz="1800" b="1" dirty="0">
              <a:cs typeface="B Nazanin" panose="00000400000000000000" pitchFamily="2" charset="-78"/>
            </a:endParaRPr>
          </a:p>
        </p:txBody>
      </p:sp>
    </p:spTree>
    <p:extLst>
      <p:ext uri="{BB962C8B-B14F-4D97-AF65-F5344CB8AC3E}">
        <p14:creationId xmlns:p14="http://schemas.microsoft.com/office/powerpoint/2010/main" val="8788389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اقدام های درمانی اولیه در محل حادثه</a:t>
            </a:r>
            <a:endParaRPr lang="en-US" sz="2400" dirty="0">
              <a:cs typeface="B Titr" pitchFamily="2" charset="-78"/>
            </a:endParaRPr>
          </a:p>
        </p:txBody>
      </p:sp>
      <p:sp>
        <p:nvSpPr>
          <p:cNvPr id="3" name="Content Placeholder 2"/>
          <p:cNvSpPr>
            <a:spLocks noGrp="1"/>
          </p:cNvSpPr>
          <p:nvPr>
            <p:ph idx="1"/>
          </p:nvPr>
        </p:nvSpPr>
        <p:spPr>
          <a:xfrm>
            <a:off x="2057400" y="1600201"/>
            <a:ext cx="8153400" cy="4525963"/>
          </a:xfrm>
        </p:spPr>
        <p:txBody>
          <a:bodyPr/>
          <a:lstStyle/>
          <a:p>
            <a:pPr algn="r" rtl="1">
              <a:buFont typeface="Arial" pitchFamily="34" charset="0"/>
              <a:buChar char="•"/>
            </a:pPr>
            <a:r>
              <a:rPr lang="fa-IR" sz="1800" b="1" dirty="0">
                <a:cs typeface="B Nazanin" panose="00000400000000000000" pitchFamily="2" charset="-78"/>
              </a:rPr>
              <a:t>خارج ساختن تمام وسایل زینتی مانند ساعت و انگشتر</a:t>
            </a:r>
          </a:p>
          <a:p>
            <a:pPr algn="r" rtl="1">
              <a:buFont typeface="Arial" pitchFamily="34" charset="0"/>
              <a:buChar char="•"/>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پرهیز از هرگونه دستکاری زخم ناشی از گزیدگی (ممکن است به عفونت، افزایش جذب سم و خونریزی موضعی منجر شود).</a:t>
            </a:r>
          </a:p>
          <a:p>
            <a:pPr algn="r" rtl="1">
              <a:buFont typeface="Arial" pitchFamily="34" charset="0"/>
              <a:buChar char="•"/>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شستشوی محل گزش با آب وصابون و بانداژ اندام مارگزیده</a:t>
            </a:r>
          </a:p>
          <a:p>
            <a:pPr algn="r" rtl="1">
              <a:buFont typeface="Arial" pitchFamily="34" charset="0"/>
              <a:buChar char="•"/>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ممانعت از راه رفتن بیمار</a:t>
            </a:r>
          </a:p>
          <a:p>
            <a:pPr algn="r" rtl="1">
              <a:buFont typeface="Arial" pitchFamily="34" charset="0"/>
              <a:buChar char="•"/>
            </a:pPr>
            <a:endParaRPr lang="fa-IR" sz="1800" b="1" dirty="0">
              <a:cs typeface="B Nazanin" panose="00000400000000000000" pitchFamily="2" charset="-78"/>
            </a:endParaRPr>
          </a:p>
          <a:p>
            <a:pPr algn="r" rtl="1">
              <a:buFont typeface="Arial" pitchFamily="34" charset="0"/>
              <a:buChar char="•"/>
            </a:pPr>
            <a:endParaRPr lang="fa-IR" sz="1800" b="1" dirty="0">
              <a:cs typeface="B Nazanin" panose="00000400000000000000" pitchFamily="2" charset="-78"/>
            </a:endParaRPr>
          </a:p>
        </p:txBody>
      </p:sp>
    </p:spTree>
    <p:extLst>
      <p:ext uri="{BB962C8B-B14F-4D97-AF65-F5344CB8AC3E}">
        <p14:creationId xmlns:p14="http://schemas.microsoft.com/office/powerpoint/2010/main" val="2865869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اقدام های درمانی اولیه در محل حادثه</a:t>
            </a:r>
            <a:endParaRPr lang="en-US" sz="2400" dirty="0">
              <a:cs typeface="B Titr" pitchFamily="2" charset="-78"/>
            </a:endParaRPr>
          </a:p>
        </p:txBody>
      </p:sp>
      <p:sp>
        <p:nvSpPr>
          <p:cNvPr id="3" name="Content Placeholder 2"/>
          <p:cNvSpPr>
            <a:spLocks noGrp="1"/>
          </p:cNvSpPr>
          <p:nvPr>
            <p:ph idx="1"/>
          </p:nvPr>
        </p:nvSpPr>
        <p:spPr>
          <a:xfrm>
            <a:off x="2057400" y="1600201"/>
            <a:ext cx="8153400" cy="4525963"/>
          </a:xfrm>
        </p:spPr>
        <p:txBody>
          <a:bodyPr/>
          <a:lstStyle/>
          <a:p>
            <a:pPr algn="r" rtl="1">
              <a:buNone/>
            </a:pPr>
            <a:r>
              <a:rPr lang="fa-IR" sz="1800" b="1" dirty="0">
                <a:cs typeface="B Nazanin" panose="00000400000000000000" pitchFamily="2" charset="-78"/>
              </a:rPr>
              <a:t>در موارد مارگزیدگی، به منظور ایجاد تاخیر در جریان لنفاوی می توان از بستن بانداژ با شرایط زیر استفاده کرد:</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1- باند باید در ناحیه پروکسیمال محل گزیدگی بسته شود.</a:t>
            </a:r>
          </a:p>
          <a:p>
            <a:pPr algn="r" rtl="1">
              <a:buNone/>
            </a:pPr>
            <a:r>
              <a:rPr lang="fa-IR" sz="1800" b="1" dirty="0">
                <a:cs typeface="B Nazanin" panose="00000400000000000000" pitchFamily="2" charset="-78"/>
              </a:rPr>
              <a:t>2- باند باید به گونه ای بسته شود که یک یا دو انگشت به سهولت از زیر آن عبور نماید(فشار باند کمتر از فشار خون وریدی باشد)</a:t>
            </a:r>
          </a:p>
          <a:p>
            <a:pPr algn="r" rtl="1">
              <a:buNone/>
            </a:pPr>
            <a:r>
              <a:rPr lang="fa-IR" sz="1800" b="1" dirty="0">
                <a:cs typeface="B Nazanin" panose="00000400000000000000" pitchFamily="2" charset="-78"/>
              </a:rPr>
              <a:t>3- هر 10 تا 15 دقیقه محل باند باید عوض و در قسمت پروکسیمال ادم ایجاد شده بسته شود.</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نکته: این اقدام ها برای گزش مارهای </a:t>
            </a:r>
            <a:r>
              <a:rPr lang="fa-IR" sz="1800" b="1" u="sng" dirty="0">
                <a:cs typeface="B Nazanin" panose="00000400000000000000" pitchFamily="2" charset="-78"/>
              </a:rPr>
              <a:t>کبری</a:t>
            </a:r>
            <a:r>
              <a:rPr lang="fa-IR" sz="1800" b="1" dirty="0">
                <a:cs typeface="B Nazanin" panose="00000400000000000000" pitchFamily="2" charset="-78"/>
              </a:rPr>
              <a:t> توصیه می شود؛ ولی برای مارهای</a:t>
            </a:r>
            <a:r>
              <a:rPr lang="fa-IR" sz="1800" b="1" u="sng" dirty="0">
                <a:cs typeface="B Nazanin" panose="00000400000000000000" pitchFamily="2" charset="-78"/>
              </a:rPr>
              <a:t> افعی </a:t>
            </a:r>
            <a:r>
              <a:rPr lang="fa-IR" sz="1800" b="1" dirty="0">
                <a:cs typeface="B Nazanin" panose="00000400000000000000" pitchFamily="2" charset="-78"/>
              </a:rPr>
              <a:t>به علت بروز عوارض موضعی توصیه نمی شود. </a:t>
            </a:r>
          </a:p>
        </p:txBody>
      </p:sp>
    </p:spTree>
    <p:extLst>
      <p:ext uri="{BB962C8B-B14F-4D97-AF65-F5344CB8AC3E}">
        <p14:creationId xmlns:p14="http://schemas.microsoft.com/office/powerpoint/2010/main" val="593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نکات قابل توجه </a:t>
            </a:r>
          </a:p>
        </p:txBody>
      </p:sp>
      <p:sp>
        <p:nvSpPr>
          <p:cNvPr id="3" name="Content Placeholder 2"/>
          <p:cNvSpPr>
            <a:spLocks noGrp="1"/>
          </p:cNvSpPr>
          <p:nvPr>
            <p:ph idx="1"/>
          </p:nvPr>
        </p:nvSpPr>
        <p:spPr/>
        <p:txBody>
          <a:bodyPr/>
          <a:lstStyle/>
          <a:p>
            <a:pPr algn="r" rtl="1">
              <a:buNone/>
            </a:pPr>
            <a:r>
              <a:rPr lang="fa-IR" sz="1800" b="1" dirty="0">
                <a:cs typeface="B Nazanin" panose="00000400000000000000" pitchFamily="2" charset="-78"/>
              </a:rPr>
              <a:t>ثابت شده است بسیاری از اقدام های رایج و سنتی در مارگزیدگی نه تنها مفید نیستند بلکه خطرناک هم هستند.</a:t>
            </a:r>
          </a:p>
          <a:p>
            <a:pPr algn="r" rtl="1">
              <a:buNone/>
            </a:pPr>
            <a:r>
              <a:rPr lang="fa-IR" sz="1800" b="1" dirty="0">
                <a:cs typeface="B Nazanin" panose="00000400000000000000" pitchFamily="2" charset="-78"/>
              </a:rPr>
              <a:t>این اقدامات عبارتند از:</a:t>
            </a:r>
          </a:p>
          <a:p>
            <a:pPr algn="r" rtl="1">
              <a:buNone/>
            </a:pPr>
            <a:endParaRPr lang="fa-IR" sz="1800" b="1" dirty="0">
              <a:cs typeface="B Nazanin" panose="00000400000000000000" pitchFamily="2" charset="-78"/>
            </a:endParaRPr>
          </a:p>
          <a:p>
            <a:pPr algn="r" rtl="1"/>
            <a:r>
              <a:rPr lang="fa-IR" sz="1800" b="1" dirty="0">
                <a:cs typeface="B Nazanin" panose="00000400000000000000" pitchFamily="2" charset="-78"/>
              </a:rPr>
              <a:t>ایجاد برش، خراش یا سوراخ در محل گزیدگی</a:t>
            </a:r>
          </a:p>
          <a:p>
            <a:pPr algn="r" rtl="1"/>
            <a:r>
              <a:rPr lang="fa-IR" sz="1800" b="1" dirty="0">
                <a:cs typeface="B Nazanin" panose="00000400000000000000" pitchFamily="2" charset="-78"/>
              </a:rPr>
              <a:t>تلاش در جهت ساکشن سم از محل گزیدگی</a:t>
            </a:r>
          </a:p>
          <a:p>
            <a:pPr algn="r" rtl="1">
              <a:buFont typeface="Arial" pitchFamily="34" charset="0"/>
              <a:buChar char="•"/>
            </a:pPr>
            <a:r>
              <a:rPr lang="fa-IR" sz="1800" b="1" dirty="0">
                <a:cs typeface="B Nazanin" panose="00000400000000000000" pitchFamily="2" charset="-78"/>
              </a:rPr>
              <a:t>سفت بستن تورنیکه به دور اندام مارگزیده (این کار بسیار دردناک و خطرناک است  زیرا ممکن است منجر به ایسکمی و یا بروز سیاه زخم شود)</a:t>
            </a:r>
          </a:p>
          <a:p>
            <a:pPr algn="r" rtl="1"/>
            <a:r>
              <a:rPr lang="fa-IR" sz="1800" b="1" dirty="0">
                <a:cs typeface="B Nazanin" panose="00000400000000000000" pitchFamily="2" charset="-78"/>
              </a:rPr>
              <a:t>شوک الکتریکی</a:t>
            </a:r>
          </a:p>
          <a:p>
            <a:pPr algn="r" rtl="1"/>
            <a:r>
              <a:rPr lang="fa-IR" sz="1800" b="1" dirty="0">
                <a:cs typeface="B Nazanin" panose="00000400000000000000" pitchFamily="2" charset="-78"/>
              </a:rPr>
              <a:t>به کار بردن موضعی مواد شیمیایی یا گیاهی</a:t>
            </a:r>
          </a:p>
          <a:p>
            <a:pPr algn="r" rtl="1"/>
            <a:r>
              <a:rPr lang="fa-IR" sz="1800" b="1" dirty="0">
                <a:cs typeface="B Nazanin" panose="00000400000000000000" pitchFamily="2" charset="-78"/>
              </a:rPr>
              <a:t>کمپرس سرد با استفاده از کیسه های یخ هم ممکن است آسیب نسجی را بیشتر کند.</a:t>
            </a:r>
          </a:p>
        </p:txBody>
      </p:sp>
    </p:spTree>
    <p:extLst>
      <p:ext uri="{BB962C8B-B14F-4D97-AF65-F5344CB8AC3E}">
        <p14:creationId xmlns:p14="http://schemas.microsoft.com/office/powerpoint/2010/main" val="172454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نکات قابل توجه </a:t>
            </a:r>
          </a:p>
        </p:txBody>
      </p:sp>
      <p:sp>
        <p:nvSpPr>
          <p:cNvPr id="3" name="Content Placeholder 2"/>
          <p:cNvSpPr>
            <a:spLocks noGrp="1"/>
          </p:cNvSpPr>
          <p:nvPr>
            <p:ph idx="1"/>
          </p:nvPr>
        </p:nvSpPr>
        <p:spPr/>
        <p:txBody>
          <a:bodyPr/>
          <a:lstStyle/>
          <a:p>
            <a:pPr algn="r" rtl="1"/>
            <a:r>
              <a:rPr lang="fa-IR" sz="1800" b="1" dirty="0">
                <a:cs typeface="B Nazanin" panose="00000400000000000000" pitchFamily="2" charset="-78"/>
              </a:rPr>
              <a:t>در صورت مشاهده مار، ممکن است تلاش برای گرفتن و کشتن آن خطرناک باشد. با وجود این، در صورت کشته شدن مار، باید لاشه آن را به مرکز درمانی تحویل داد. ممکن است این امر به تشخیص نوع مار و نوع گزیدگی کمک کند.</a:t>
            </a:r>
          </a:p>
          <a:p>
            <a:pPr algn="r" rtl="1"/>
            <a:endParaRPr lang="fa-IR" sz="1800" b="1" dirty="0">
              <a:cs typeface="B Nazanin" panose="00000400000000000000" pitchFamily="2" charset="-78"/>
            </a:endParaRP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در این موارد، هرگز نباید مار را با دست حمل و جا به جا کرد؛ زیرا گزیدگی رفلکسی می تواند حتی تا یک ساعت پس از مرگ مار اتفاق افتد.</a:t>
            </a:r>
          </a:p>
        </p:txBody>
      </p:sp>
    </p:spTree>
    <p:extLst>
      <p:ext uri="{BB962C8B-B14F-4D97-AF65-F5344CB8AC3E}">
        <p14:creationId xmlns:p14="http://schemas.microsoft.com/office/powerpoint/2010/main" val="21747096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ارزیابی فوری بالینی و انجام عملیات احیا در صورت لزوم</a:t>
            </a:r>
          </a:p>
        </p:txBody>
      </p:sp>
      <p:sp>
        <p:nvSpPr>
          <p:cNvPr id="3" name="Content Placeholder 2"/>
          <p:cNvSpPr>
            <a:spLocks noGrp="1"/>
          </p:cNvSpPr>
          <p:nvPr>
            <p:ph idx="1"/>
          </p:nvPr>
        </p:nvSpPr>
        <p:spPr/>
        <p:txBody>
          <a:bodyPr/>
          <a:lstStyle/>
          <a:p>
            <a:pPr algn="r" rtl="1">
              <a:buNone/>
            </a:pPr>
            <a:r>
              <a:rPr lang="fa-IR" sz="1800" b="1" dirty="0">
                <a:cs typeface="B Nazanin" panose="00000400000000000000" pitchFamily="2" charset="-78"/>
              </a:rPr>
              <a:t>در صورت نیاز، برای بیمار اکسیژن تجویز شود و احیای قلبی – ریوی انجام گیرد.</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بررسی فوری بیمار در موارد زیر:  </a:t>
            </a:r>
          </a:p>
          <a:p>
            <a:pPr algn="r" rtl="1">
              <a:buFont typeface="Arial" pitchFamily="34" charset="0"/>
              <a:buChar char="•"/>
            </a:pPr>
            <a:r>
              <a:rPr lang="fa-IR" sz="1800" b="1" dirty="0">
                <a:cs typeface="B Nazanin" panose="00000400000000000000" pitchFamily="2" charset="-78"/>
              </a:rPr>
              <a:t>راه هوایی</a:t>
            </a:r>
          </a:p>
          <a:p>
            <a:pPr algn="r" rtl="1">
              <a:buFont typeface="Arial" pitchFamily="34" charset="0"/>
              <a:buChar char="•"/>
            </a:pPr>
            <a:r>
              <a:rPr lang="fa-IR" sz="1800" b="1" dirty="0">
                <a:cs typeface="B Nazanin" panose="00000400000000000000" pitchFamily="2" charset="-78"/>
              </a:rPr>
              <a:t>وضعیت تنفسی</a:t>
            </a:r>
          </a:p>
          <a:p>
            <a:pPr algn="r" rtl="1">
              <a:buFont typeface="Arial" pitchFamily="34" charset="0"/>
              <a:buChar char="•"/>
            </a:pPr>
            <a:r>
              <a:rPr lang="fa-IR" sz="1800" b="1" dirty="0">
                <a:cs typeface="B Nazanin" panose="00000400000000000000" pitchFamily="2" charset="-78"/>
              </a:rPr>
              <a:t>گردش خون </a:t>
            </a:r>
          </a:p>
          <a:p>
            <a:pPr algn="r" rtl="1">
              <a:buFont typeface="Arial" pitchFamily="34" charset="0"/>
              <a:buChar char="•"/>
            </a:pPr>
            <a:r>
              <a:rPr lang="fa-IR" sz="1800" b="1" dirty="0">
                <a:cs typeface="B Nazanin" panose="00000400000000000000" pitchFamily="2" charset="-78"/>
              </a:rPr>
              <a:t>سطح هوشیاری</a:t>
            </a:r>
          </a:p>
          <a:p>
            <a:pPr algn="r" rtl="1">
              <a:buNone/>
            </a:pPr>
            <a:r>
              <a:rPr lang="fa-IR" sz="1800" b="1" dirty="0">
                <a:cs typeface="B Nazanin" panose="00000400000000000000" pitchFamily="2" charset="-78"/>
              </a:rPr>
              <a:t>برای بیمار </a:t>
            </a:r>
            <a:r>
              <a:rPr lang="en-US" sz="1800" b="1" dirty="0">
                <a:cs typeface="B Nazanin" panose="00000400000000000000" pitchFamily="2" charset="-78"/>
              </a:rPr>
              <a:t>IV line</a:t>
            </a:r>
            <a:r>
              <a:rPr lang="fa-IR" sz="1800" b="1" dirty="0">
                <a:cs typeface="B Nazanin" panose="00000400000000000000" pitchFamily="2" charset="-78"/>
              </a:rPr>
              <a:t> تعبیه گردد و در صورت نیاز (احتمال بروز شوک هیپوولمیک) مایع درمانی انجام شود.</a:t>
            </a:r>
          </a:p>
          <a:p>
            <a:pPr algn="r" rtl="1">
              <a:buNone/>
            </a:pPr>
            <a:r>
              <a:rPr lang="fa-IR" sz="1800" b="1" dirty="0">
                <a:cs typeface="B Nazanin" panose="00000400000000000000" pitchFamily="2" charset="-78"/>
              </a:rPr>
              <a:t>انتخاب نوع محلول تزریقی مورد نیاز در فرایند مایع درمانی به شرایط بیمار بستگی دارد.</a:t>
            </a:r>
          </a:p>
          <a:p>
            <a:pPr algn="r" rtl="1">
              <a:buNone/>
            </a:pPr>
            <a:endParaRPr lang="fa-IR" sz="1800" b="1" dirty="0">
              <a:cs typeface="B Nazanin" panose="00000400000000000000" pitchFamily="2" charset="-78"/>
            </a:endParaRPr>
          </a:p>
          <a:p>
            <a:pPr algn="r" rtl="1">
              <a:buNone/>
            </a:pPr>
            <a:endParaRPr lang="fa-IR" sz="1800" b="1" dirty="0">
              <a:cs typeface="B Nazanin" panose="00000400000000000000" pitchFamily="2" charset="-78"/>
            </a:endParaRPr>
          </a:p>
        </p:txBody>
      </p:sp>
    </p:spTree>
    <p:extLst>
      <p:ext uri="{BB962C8B-B14F-4D97-AF65-F5344CB8AC3E}">
        <p14:creationId xmlns:p14="http://schemas.microsoft.com/office/powerpoint/2010/main" val="6178338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انتقال آسیب دیده به مرکز درمانی</a:t>
            </a:r>
          </a:p>
        </p:txBody>
      </p:sp>
      <p:sp>
        <p:nvSpPr>
          <p:cNvPr id="3" name="Content Placeholder 2"/>
          <p:cNvSpPr>
            <a:spLocks noGrp="1"/>
          </p:cNvSpPr>
          <p:nvPr>
            <p:ph idx="1"/>
          </p:nvPr>
        </p:nvSpPr>
        <p:spPr/>
        <p:txBody>
          <a:bodyPr/>
          <a:lstStyle/>
          <a:p>
            <a:pPr algn="r" rtl="1"/>
            <a:r>
              <a:rPr lang="fa-IR" sz="1800" b="1" dirty="0">
                <a:cs typeface="B Nazanin" panose="00000400000000000000" pitchFamily="2" charset="-78"/>
              </a:rPr>
              <a:t>آسیب دیده باید هرچه سریع تر به مرکز درمانی مجهز انتقال یابد.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در حین انتقال باید تاحد امکان از حرکت دادن اندام مارگزیده خودداری شود؛ زیرا هرگونه افزایش حرکت یا انقباضات عضلانی باعث انتشار سم از محل گزیدگی و افزایش جذب سیستمیک آن می شود.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از راه رفتن بیمار جلوگیری شود و با ویلچر یا برانکارد منتقل شود.</a:t>
            </a:r>
          </a:p>
        </p:txBody>
      </p:sp>
    </p:spTree>
    <p:extLst>
      <p:ext uri="{BB962C8B-B14F-4D97-AF65-F5344CB8AC3E}">
        <p14:creationId xmlns:p14="http://schemas.microsoft.com/office/powerpoint/2010/main" val="159733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عقرب گزیدگی و سایر حشرات سمی</a:t>
            </a:r>
            <a:endParaRPr lang="en-US" sz="2400" dirty="0">
              <a:cs typeface="B Titr" pitchFamily="2" charset="-78"/>
            </a:endParaRPr>
          </a:p>
        </p:txBody>
      </p:sp>
      <p:pic>
        <p:nvPicPr>
          <p:cNvPr id="4" name="Picture 2" descr="http://www.rasekhoon.net/_WebsiteData/Article/ArticleImages/1/1388/farvardin/03/2918%20(13).jpg"/>
          <p:cNvPicPr>
            <a:picLocks noGrp="1" noChangeAspect="1" noChangeArrowheads="1"/>
          </p:cNvPicPr>
          <p:nvPr>
            <p:ph idx="1"/>
          </p:nvPr>
        </p:nvPicPr>
        <p:blipFill>
          <a:blip r:embed="rId2"/>
          <a:srcRect/>
          <a:stretch>
            <a:fillRect/>
          </a:stretch>
        </p:blipFill>
        <p:spPr bwMode="auto">
          <a:xfrm>
            <a:off x="2819400" y="1676400"/>
            <a:ext cx="6324600" cy="3276600"/>
          </a:xfrm>
          <a:prstGeom prst="rect">
            <a:avLst/>
          </a:prstGeom>
          <a:noFill/>
        </p:spPr>
      </p:pic>
    </p:spTree>
    <p:extLst>
      <p:ext uri="{BB962C8B-B14F-4D97-AF65-F5344CB8AC3E}">
        <p14:creationId xmlns:p14="http://schemas.microsoft.com/office/powerpoint/2010/main" val="11036236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مقدمه</a:t>
            </a:r>
            <a:endParaRPr lang="en-US" sz="2400" dirty="0">
              <a:cs typeface="B Titr" pitchFamily="2" charset="-78"/>
            </a:endParaRPr>
          </a:p>
        </p:txBody>
      </p:sp>
      <p:sp>
        <p:nvSpPr>
          <p:cNvPr id="3" name="Content Placeholder 2"/>
          <p:cNvSpPr>
            <a:spLocks noGrp="1"/>
          </p:cNvSpPr>
          <p:nvPr>
            <p:ph idx="1"/>
          </p:nvPr>
        </p:nvSpPr>
        <p:spPr/>
        <p:txBody>
          <a:bodyPr>
            <a:normAutofit/>
          </a:bodyPr>
          <a:lstStyle/>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عقرب گزیدگی از معضلات بهداشتی درمانی بسیاری از مناطق دنیا است.</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مسمومیت با سم عقرب یکی از فوریت های پزشکی تهدید کننده، به ویژه در کودکان کمتر از 6 سال است.</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سالیانه حدود 5000 نفر در دنیا در اثر نیش و تزریق سم بیش از 25 نوع عقرب خطرناک فوت می کنند.</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 تمام عقرب ها سمی نیستند. </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این جانوران در تمام دنیا پراکنده اند و در بیابان ها، جنگل ها، چمنزارها، سواحل دریاها و اطراف رودخانه ها و کوه ها دیده شده اند.</a:t>
            </a:r>
          </a:p>
          <a:p>
            <a:pPr algn="r" rtl="1">
              <a:buNone/>
            </a:pPr>
            <a:endParaRPr lang="en-US" sz="1800" b="1" dirty="0">
              <a:cs typeface="B Nazanin" panose="00000400000000000000" pitchFamily="2" charset="-78"/>
            </a:endParaRPr>
          </a:p>
        </p:txBody>
      </p:sp>
    </p:spTree>
    <p:extLst>
      <p:ext uri="{BB962C8B-B14F-4D97-AF65-F5344CB8AC3E}">
        <p14:creationId xmlns:p14="http://schemas.microsoft.com/office/powerpoint/2010/main" val="39791203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2400" dirty="0">
                <a:cs typeface="B Titr" pitchFamily="2" charset="-78"/>
              </a:rPr>
              <a:t>شکل ظاهری، ساختمان بدن و ویژگی های عقرب ها</a:t>
            </a:r>
            <a:endParaRPr lang="en-US" sz="2400" dirty="0">
              <a:cs typeface="B Titr" pitchFamily="2" charset="-78"/>
            </a:endParaRPr>
          </a:p>
        </p:txBody>
      </p:sp>
      <p:sp>
        <p:nvSpPr>
          <p:cNvPr id="3" name="Content Placeholder 2"/>
          <p:cNvSpPr>
            <a:spLocks noGrp="1"/>
          </p:cNvSpPr>
          <p:nvPr>
            <p:ph idx="1"/>
          </p:nvPr>
        </p:nvSpPr>
        <p:spPr/>
        <p:txBody>
          <a:bodyPr>
            <a:normAutofit lnSpcReduction="10000"/>
          </a:bodyPr>
          <a:lstStyle/>
          <a:p>
            <a:pPr algn="r" rtl="1"/>
            <a:r>
              <a:rPr lang="fa-IR" sz="1800" b="1" dirty="0">
                <a:cs typeface="B Nazanin" panose="00000400000000000000" pitchFamily="2" charset="-78"/>
              </a:rPr>
              <a:t>عقرب ها بندپایان هشت پایی از رده عنکبوتیان اند که از لحاظ ظاهری شبیه خرچنگ هستند و انبرهایی دارند که به دو اندام جلویی بدنشان متصل می شود.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دم آنها پنج بندی است و در انتها به یک قسمت متورم با یک نیش خمیده منتهی می شود.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عقرب ها بدن نسبتاً پهن و کشیده دارند و اندازه آنها از 3 تا10 سانتی متر متفاوت است، ولی بزرگترین آنها نوع افریقایی است که طول آن 21 سانتی متر هم می رسد.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رنگ گونه ها نیز از زرد، سبز زیتونی، قهوه ای تا سیاه متغیر است.</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این موجودات با وجود اینکه دارای چند عدد چشم هستند، ولی عملا قدرت بینایی ندارند.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قسمت خلفی یا دم، باریک تر ازتنه است و غده سمی و نیش در انتهای قسمت خلفی قرار گرفته اند.</a:t>
            </a:r>
            <a:endParaRPr lang="en-US" sz="1800" b="1" dirty="0">
              <a:cs typeface="B Nazanin" panose="00000400000000000000" pitchFamily="2" charset="-78"/>
            </a:endParaRPr>
          </a:p>
        </p:txBody>
      </p:sp>
      <p:pic>
        <p:nvPicPr>
          <p:cNvPr id="4" name="Picture 3" descr="Image result for ‫علایم عقرب گزیدگی‬‎"/>
          <p:cNvPicPr/>
          <p:nvPr/>
        </p:nvPicPr>
        <p:blipFill>
          <a:blip r:embed="rId2"/>
          <a:srcRect/>
          <a:stretch>
            <a:fillRect/>
          </a:stretch>
        </p:blipFill>
        <p:spPr bwMode="auto">
          <a:xfrm>
            <a:off x="838200" y="4732639"/>
            <a:ext cx="2228850" cy="1095375"/>
          </a:xfrm>
          <a:prstGeom prst="rect">
            <a:avLst/>
          </a:prstGeom>
          <a:noFill/>
          <a:ln w="9525">
            <a:noFill/>
            <a:miter lim="800000"/>
            <a:headEnd/>
            <a:tailEnd/>
          </a:ln>
        </p:spPr>
      </p:pic>
    </p:spTree>
    <p:extLst>
      <p:ext uri="{BB962C8B-B14F-4D97-AF65-F5344CB8AC3E}">
        <p14:creationId xmlns:p14="http://schemas.microsoft.com/office/powerpoint/2010/main" val="3113421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مقدمه</a:t>
            </a:r>
            <a:endParaRPr lang="en-US" sz="2400" dirty="0">
              <a:cs typeface="B Titr" pitchFamily="2" charset="-78"/>
            </a:endParaRPr>
          </a:p>
        </p:txBody>
      </p:sp>
      <p:sp>
        <p:nvSpPr>
          <p:cNvPr id="3" name="Content Placeholder 2"/>
          <p:cNvSpPr>
            <a:spLocks noGrp="1"/>
          </p:cNvSpPr>
          <p:nvPr>
            <p:ph idx="1"/>
          </p:nvPr>
        </p:nvSpPr>
        <p:spPr/>
        <p:txBody>
          <a:bodyPr>
            <a:normAutofit/>
          </a:bodyPr>
          <a:lstStyle/>
          <a:p>
            <a:pPr algn="r" rtl="1">
              <a:buNone/>
            </a:pPr>
            <a:r>
              <a:rPr lang="fa-IR" sz="1800" b="1" dirty="0">
                <a:cs typeface="B Nazanin" panose="00000400000000000000" pitchFamily="2" charset="-78"/>
              </a:rPr>
              <a:t>گزش مارهای سمی بدون تردید از مهم ترین عوامل بروز آسیب ها و مرگ و میر در بین حوادث ناشی از گزش جانوران زهردار در بسیاری از مناطق جهان از جمله ایران است.</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بر اساس برآورد سالانه حدود 300000 مارگزیدگی در اندام ها (دست و پا) اتفاق می افتد.</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حدود 30000 – 40000 مرگ در نتیجه گزش مار گزارش می شود.</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98% مارگزیدگی ها در اندام ها (دست و پا) اتفاق می افتد.</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35% آسیب دیدگان کودکان زیر 10 سال هستند و جنس مذکر بیشتر توسط مار گزیده می شود.</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90% مارگزیدگی ها در فصل های بهار تا پاییز اتفاق می افتد.</a:t>
            </a:r>
          </a:p>
          <a:p>
            <a:pPr algn="r" rtl="1">
              <a:buNone/>
            </a:pPr>
            <a:endParaRPr lang="fa-IR" sz="1800" b="1" dirty="0">
              <a:cs typeface="B Nazanin" panose="00000400000000000000" pitchFamily="2" charset="-78"/>
            </a:endParaRPr>
          </a:p>
          <a:p>
            <a:pPr algn="r" rtl="1">
              <a:buNone/>
            </a:pPr>
            <a:endParaRPr lang="en-US" sz="1800" b="1" dirty="0">
              <a:cs typeface="B Nazanin" panose="00000400000000000000" pitchFamily="2" charset="-78"/>
            </a:endParaRPr>
          </a:p>
        </p:txBody>
      </p:sp>
    </p:spTree>
    <p:extLst>
      <p:ext uri="{BB962C8B-B14F-4D97-AF65-F5344CB8AC3E}">
        <p14:creationId xmlns:p14="http://schemas.microsoft.com/office/powerpoint/2010/main" val="17432457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جانورشناسی عقرب ها</a:t>
            </a:r>
            <a:endParaRPr lang="en-US" sz="2400" dirty="0">
              <a:cs typeface="B Titr" pitchFamily="2" charset="-78"/>
            </a:endParaRPr>
          </a:p>
        </p:txBody>
      </p:sp>
      <p:sp>
        <p:nvSpPr>
          <p:cNvPr id="3" name="Content Placeholder 2"/>
          <p:cNvSpPr>
            <a:spLocks noGrp="1"/>
          </p:cNvSpPr>
          <p:nvPr>
            <p:ph idx="1"/>
          </p:nvPr>
        </p:nvSpPr>
        <p:spPr/>
        <p:txBody>
          <a:bodyPr/>
          <a:lstStyle/>
          <a:p>
            <a:pPr algn="r" rtl="1">
              <a:buNone/>
            </a:pPr>
            <a:endParaRPr lang="fa-IR" sz="1800" b="1" dirty="0">
              <a:cs typeface="B Nazanin" panose="00000400000000000000" pitchFamily="2" charset="-78"/>
            </a:endParaRPr>
          </a:p>
          <a:p>
            <a:pPr algn="r" rtl="1"/>
            <a:r>
              <a:rPr lang="fa-IR" sz="1800" b="1" dirty="0">
                <a:cs typeface="B Nazanin" panose="00000400000000000000" pitchFamily="2" charset="-78"/>
              </a:rPr>
              <a:t>پراکندگی عقرب ها در مناطق مختلف دنیا از نظر جنس و نوع سم (خطرناک یا بی خطر) متفاوت است.</a:t>
            </a:r>
          </a:p>
          <a:p>
            <a:pPr algn="r" rtl="1"/>
            <a:endParaRPr lang="en-US" sz="1800" b="1" dirty="0">
              <a:cs typeface="B Nazanin" panose="00000400000000000000" pitchFamily="2" charset="-78"/>
            </a:endParaRP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گونه های خطرناک در ایران: عقرب های خانواده اسکورپیونیده و بوتیده سم خطرناکی تولید می کنند که بیشترین آمار مرگ ومیر کودکان مربوط به آنهاست.</a:t>
            </a:r>
          </a:p>
        </p:txBody>
      </p:sp>
    </p:spTree>
    <p:extLst>
      <p:ext uri="{BB962C8B-B14F-4D97-AF65-F5344CB8AC3E}">
        <p14:creationId xmlns:p14="http://schemas.microsoft.com/office/powerpoint/2010/main" val="37709768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جانورشناسی عقرب ها</a:t>
            </a:r>
            <a:endParaRPr lang="en-US" sz="2400" dirty="0"/>
          </a:p>
        </p:txBody>
      </p:sp>
      <p:sp>
        <p:nvSpPr>
          <p:cNvPr id="5" name="Rectangle 4"/>
          <p:cNvSpPr/>
          <p:nvPr/>
        </p:nvSpPr>
        <p:spPr>
          <a:xfrm>
            <a:off x="5791200" y="1905000"/>
            <a:ext cx="4572000" cy="2862322"/>
          </a:xfrm>
          <a:prstGeom prst="rect">
            <a:avLst/>
          </a:prstGeom>
        </p:spPr>
        <p:txBody>
          <a:bodyPr wrap="square">
            <a:spAutoFit/>
          </a:bodyPr>
          <a:lstStyle/>
          <a:p>
            <a:pPr algn="r" rtl="1"/>
            <a:r>
              <a:rPr lang="fa-IR" b="1" dirty="0">
                <a:cs typeface="B Nazanin" panose="00000400000000000000" pitchFamily="2" charset="-78"/>
              </a:rPr>
              <a:t>عقرب مهم خانواده اسکورپیونیده:</a:t>
            </a:r>
          </a:p>
          <a:p>
            <a:pPr algn="r" rtl="1">
              <a:buNone/>
            </a:pPr>
            <a:endParaRPr lang="fa-IR" b="1" dirty="0">
              <a:cs typeface="B Nazanin" panose="00000400000000000000" pitchFamily="2" charset="-78"/>
            </a:endParaRPr>
          </a:p>
          <a:p>
            <a:pPr algn="r" rtl="1">
              <a:buNone/>
            </a:pPr>
            <a:r>
              <a:rPr lang="fa-IR" b="1" dirty="0">
                <a:cs typeface="B Nazanin" panose="00000400000000000000" pitchFamily="2" charset="-78"/>
              </a:rPr>
              <a:t>عقرب گادیم همه ساله مرگ ومیر قابل توجهی را برای ساکنین منطقه جنوب غربی ایران در پی دارد.</a:t>
            </a:r>
          </a:p>
          <a:p>
            <a:pPr algn="r" rtl="1">
              <a:buNone/>
            </a:pPr>
            <a:r>
              <a:rPr lang="fa-IR" b="1" dirty="0">
                <a:cs typeface="B Nazanin" panose="00000400000000000000" pitchFamily="2" charset="-78"/>
              </a:rPr>
              <a:t>فرد گزیده شده با این نوع عقرب به علت نداشتن درد در ناحیه گزش، اگر دیر مراجعه کند، سم عقرب اثر خود را اعمال می کند.</a:t>
            </a:r>
          </a:p>
          <a:p>
            <a:pPr algn="r" rtl="1">
              <a:buNone/>
            </a:pPr>
            <a:r>
              <a:rPr lang="fa-IR" b="1" dirty="0">
                <a:cs typeface="B Nazanin" panose="00000400000000000000" pitchFamily="2" charset="-78"/>
              </a:rPr>
              <a:t>با توجه به اینکه تهیه ضد سم عقرب اختصاصی برای عقرب گادیم مشکل است بنابراین عوارض مرگ و میر این نوع عقرب زیاد است.</a:t>
            </a:r>
            <a:endParaRPr lang="en-US" b="1" dirty="0">
              <a:cs typeface="B Nazanin" panose="00000400000000000000" pitchFamily="2" charset="-78"/>
            </a:endParaRPr>
          </a:p>
        </p:txBody>
      </p:sp>
      <p:pic>
        <p:nvPicPr>
          <p:cNvPr id="7" name="Content Placeholder 6" descr="http://waynesword.palomar.edu/images/scorpi1b.jpg"/>
          <p:cNvPicPr>
            <a:picLocks noGrp="1"/>
          </p:cNvPicPr>
          <p:nvPr>
            <p:ph idx="1"/>
          </p:nvPr>
        </p:nvPicPr>
        <p:blipFill>
          <a:blip r:embed="rId2"/>
          <a:srcRect/>
          <a:stretch>
            <a:fillRect/>
          </a:stretch>
        </p:blipFill>
        <p:spPr bwMode="auto">
          <a:xfrm>
            <a:off x="1357184" y="2343576"/>
            <a:ext cx="3124200" cy="1985169"/>
          </a:xfrm>
          <a:prstGeom prst="rect">
            <a:avLst/>
          </a:prstGeom>
          <a:noFill/>
          <a:ln w="9525">
            <a:noFill/>
            <a:miter lim="800000"/>
            <a:headEnd/>
            <a:tailEnd/>
          </a:ln>
        </p:spPr>
      </p:pic>
    </p:spTree>
    <p:extLst>
      <p:ext uri="{BB962C8B-B14F-4D97-AF65-F5344CB8AC3E}">
        <p14:creationId xmlns:p14="http://schemas.microsoft.com/office/powerpoint/2010/main" val="33214583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همه گیرشناسی عقرب ها</a:t>
            </a:r>
            <a:endParaRPr lang="en-US" sz="2400" dirty="0">
              <a:cs typeface="B Nazanin" pitchFamily="2" charset="-78"/>
            </a:endParaRPr>
          </a:p>
        </p:txBody>
      </p:sp>
      <p:sp>
        <p:nvSpPr>
          <p:cNvPr id="3" name="Content Placeholder 2"/>
          <p:cNvSpPr>
            <a:spLocks noGrp="1"/>
          </p:cNvSpPr>
          <p:nvPr>
            <p:ph idx="1"/>
          </p:nvPr>
        </p:nvSpPr>
        <p:spPr>
          <a:xfrm>
            <a:off x="5410200" y="1600201"/>
            <a:ext cx="4800600" cy="3581400"/>
          </a:xfrm>
        </p:spPr>
        <p:txBody>
          <a:bodyPr/>
          <a:lstStyle/>
          <a:p>
            <a:pPr algn="r" rtl="1">
              <a:buNone/>
            </a:pPr>
            <a:r>
              <a:rPr lang="fa-IR" sz="1800" b="1" dirty="0">
                <a:cs typeface="B Nazanin" panose="00000400000000000000" pitchFamily="2" charset="-78"/>
              </a:rPr>
              <a:t>دو عقرب مهم خانواده بوتیده: </a:t>
            </a:r>
          </a:p>
          <a:p>
            <a:pPr algn="r" rtl="1"/>
            <a:endParaRPr lang="fa-IR" sz="1800" b="1" dirty="0">
              <a:cs typeface="B Nazanin" panose="00000400000000000000" pitchFamily="2" charset="-78"/>
            </a:endParaRPr>
          </a:p>
          <a:p>
            <a:pPr algn="r" rtl="1">
              <a:buNone/>
            </a:pPr>
            <a:r>
              <a:rPr lang="fa-IR" sz="1800" b="1" dirty="0">
                <a:cs typeface="B Nazanin" panose="00000400000000000000" pitchFamily="2" charset="-78"/>
              </a:rPr>
              <a:t>1- عقرب سیاه بزرگ</a:t>
            </a:r>
          </a:p>
          <a:p>
            <a:pPr algn="r" rtl="1">
              <a:buNone/>
            </a:pPr>
            <a:r>
              <a:rPr lang="fa-IR" sz="1800" b="1" dirty="0">
                <a:cs typeface="B Nazanin" panose="00000400000000000000" pitchFamily="2" charset="-78"/>
              </a:rPr>
              <a:t>2- عقرب زرد خالدار</a:t>
            </a:r>
          </a:p>
          <a:p>
            <a:pPr algn="r" rtl="1">
              <a:buNone/>
            </a:pPr>
            <a:r>
              <a:rPr lang="fa-IR" sz="1800" b="1" dirty="0">
                <a:cs typeface="B Nazanin" panose="00000400000000000000" pitchFamily="2" charset="-78"/>
              </a:rPr>
              <a:t>عقرب سیاه بزرگ و عقرب توسن معمولا محل نیش خود را با درد شدید مشخص می کنند و باعث می شوند که بیمار خود را به سرعت به مرکز بهداشتی درمانی برساند.</a:t>
            </a:r>
          </a:p>
          <a:p>
            <a:pPr algn="r" rtl="1">
              <a:buNone/>
            </a:pPr>
            <a:r>
              <a:rPr lang="fa-IR" sz="1800" b="1" dirty="0">
                <a:cs typeface="B Nazanin" panose="00000400000000000000" pitchFamily="2" charset="-78"/>
              </a:rPr>
              <a:t> با توجه به مراجعه سریع عقرب گزیده به مرکز بهداشتی درمانی  و نیز وجود ضد سم اختصاصی این عقرب ها، درمان های انجام شده موفقیت آمیز است.</a:t>
            </a:r>
          </a:p>
        </p:txBody>
      </p:sp>
      <p:pic>
        <p:nvPicPr>
          <p:cNvPr id="4" name="Picture 3" descr="Image result for androctonus crassicauda"/>
          <p:cNvPicPr/>
          <p:nvPr/>
        </p:nvPicPr>
        <p:blipFill>
          <a:blip r:embed="rId2"/>
          <a:srcRect/>
          <a:stretch>
            <a:fillRect/>
          </a:stretch>
        </p:blipFill>
        <p:spPr bwMode="auto">
          <a:xfrm>
            <a:off x="1590675" y="2007974"/>
            <a:ext cx="2676525" cy="2638167"/>
          </a:xfrm>
          <a:prstGeom prst="rect">
            <a:avLst/>
          </a:prstGeom>
          <a:noFill/>
          <a:ln w="9525">
            <a:noFill/>
            <a:miter lim="800000"/>
            <a:headEnd/>
            <a:tailEnd/>
          </a:ln>
        </p:spPr>
      </p:pic>
    </p:spTree>
    <p:extLst>
      <p:ext uri="{BB962C8B-B14F-4D97-AF65-F5344CB8AC3E}">
        <p14:creationId xmlns:p14="http://schemas.microsoft.com/office/powerpoint/2010/main" val="8321133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تشخیص عقرب گزیدگی</a:t>
            </a:r>
            <a:endParaRPr lang="en-US" sz="2400" dirty="0">
              <a:cs typeface="B Titr" pitchFamily="2" charset="-78"/>
            </a:endParaRPr>
          </a:p>
        </p:txBody>
      </p:sp>
      <p:sp>
        <p:nvSpPr>
          <p:cNvPr id="3" name="Content Placeholder 2"/>
          <p:cNvSpPr>
            <a:spLocks noGrp="1"/>
          </p:cNvSpPr>
          <p:nvPr>
            <p:ph idx="1"/>
          </p:nvPr>
        </p:nvSpPr>
        <p:spPr/>
        <p:txBody>
          <a:bodyPr/>
          <a:lstStyle/>
          <a:p>
            <a:pPr algn="r" rtl="1">
              <a:buNone/>
            </a:pPr>
            <a:r>
              <a:rPr lang="fa-IR" sz="1800" b="1" dirty="0">
                <a:cs typeface="B Nazanin" panose="00000400000000000000" pitchFamily="2" charset="-78"/>
              </a:rPr>
              <a:t>در ابتدا مهم است که تشخیص عقرب گزیدگی فرد آسیب دیده درست باشد و فرد توسط حشره ها و بندپایان دیگر گزیده نشده باشد. چراکه تاخیر در تشخیص و اقدام مناسب ممکن است باعث عوارض خطرناکی برای فرد آسیب دیده شود.</a:t>
            </a:r>
          </a:p>
          <a:p>
            <a:pPr algn="r" rtl="1">
              <a:buNone/>
            </a:pPr>
            <a:r>
              <a:rPr lang="fa-IR" sz="1800" b="1" dirty="0">
                <a:cs typeface="B Nazanin" panose="00000400000000000000" pitchFamily="2" charset="-78"/>
              </a:rPr>
              <a:t>به طور کل، ممکن است تشخیص عقرب گزیدگی بر مبنای موارد زیر باشد:</a:t>
            </a:r>
          </a:p>
          <a:p>
            <a:pPr algn="r" rtl="1">
              <a:buNone/>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محل زندگی آسیب دیده از نظر وجود عقرب</a:t>
            </a:r>
          </a:p>
          <a:p>
            <a:pPr algn="r" rtl="1">
              <a:buFont typeface="Arial" pitchFamily="34" charset="0"/>
              <a:buChar char="•"/>
            </a:pPr>
            <a:r>
              <a:rPr lang="fa-IR" sz="1800" b="1" dirty="0">
                <a:cs typeface="B Nazanin" panose="00000400000000000000" pitchFamily="2" charset="-78"/>
              </a:rPr>
              <a:t>فصل سال</a:t>
            </a:r>
          </a:p>
          <a:p>
            <a:pPr algn="r" rtl="1">
              <a:buFont typeface="Arial" pitchFamily="34" charset="0"/>
              <a:buChar char="•"/>
            </a:pPr>
            <a:r>
              <a:rPr lang="fa-IR" sz="1800" b="1" dirty="0">
                <a:cs typeface="B Nazanin" panose="00000400000000000000" pitchFamily="2" charset="-78"/>
              </a:rPr>
              <a:t>پیدا کردن عقرب در محل </a:t>
            </a:r>
          </a:p>
          <a:p>
            <a:pPr algn="r" rtl="1">
              <a:buFont typeface="Arial" pitchFamily="34" charset="0"/>
              <a:buChar char="•"/>
            </a:pPr>
            <a:r>
              <a:rPr lang="fa-IR" sz="1800" b="1" dirty="0">
                <a:cs typeface="B Nazanin" panose="00000400000000000000" pitchFamily="2" charset="-78"/>
              </a:rPr>
              <a:t>علائم موضعی و عمومی</a:t>
            </a:r>
          </a:p>
          <a:p>
            <a:pPr algn="r" rtl="1">
              <a:buFont typeface="Arial" pitchFamily="34" charset="0"/>
              <a:buChar char="•"/>
            </a:pPr>
            <a:r>
              <a:rPr lang="fa-IR" sz="1800" b="1" dirty="0">
                <a:cs typeface="B Nazanin" panose="00000400000000000000" pitchFamily="2" charset="-78"/>
              </a:rPr>
              <a:t>عوارض موضعی وعمومی </a:t>
            </a:r>
          </a:p>
          <a:p>
            <a:pPr algn="r" rtl="1"/>
            <a:endParaRPr lang="en-US" sz="1800" b="1" dirty="0">
              <a:cs typeface="B Nazanin" panose="00000400000000000000" pitchFamily="2" charset="-78"/>
            </a:endParaRPr>
          </a:p>
        </p:txBody>
      </p:sp>
    </p:spTree>
    <p:extLst>
      <p:ext uri="{BB962C8B-B14F-4D97-AF65-F5344CB8AC3E}">
        <p14:creationId xmlns:p14="http://schemas.microsoft.com/office/powerpoint/2010/main" val="27633061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تشخیص عقرب گزیدگی</a:t>
            </a:r>
            <a:endParaRPr lang="en-US" sz="2400" dirty="0"/>
          </a:p>
        </p:txBody>
      </p:sp>
      <p:sp>
        <p:nvSpPr>
          <p:cNvPr id="3" name="Content Placeholder 2"/>
          <p:cNvSpPr>
            <a:spLocks noGrp="1"/>
          </p:cNvSpPr>
          <p:nvPr>
            <p:ph idx="1"/>
          </p:nvPr>
        </p:nvSpPr>
        <p:spPr/>
        <p:txBody>
          <a:bodyPr/>
          <a:lstStyle/>
          <a:p>
            <a:pPr algn="r" rtl="1"/>
            <a:r>
              <a:rPr lang="fa-IR" sz="1800" b="1" dirty="0">
                <a:cs typeface="B Nazanin" panose="00000400000000000000" pitchFamily="2" charset="-78"/>
              </a:rPr>
              <a:t>محل زندگی فرد ازنظر اینکه در آن مکان عقرب وجود دارد یا خیر و قبلاً آسیب دیده با آن مواجه شده است یا خیر، به تشخیص عقرب گزیدگی کمک زیادی می کند.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اکثر عقرب گزیدگی ها در فصل های گرم اتفاق می افتد و با گرم شدن هوا موارد آن افزایش می یابد.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مهمترین یافته ای که به تشخیص عقرب گزیدگی و نوع عقرب کمک می کند، علائم بالینی موضعی و عمومی است.</a:t>
            </a:r>
            <a:endParaRPr lang="en-US" sz="1800" b="1" dirty="0">
              <a:cs typeface="B Nazanin" panose="00000400000000000000" pitchFamily="2" charset="-78"/>
            </a:endParaRPr>
          </a:p>
        </p:txBody>
      </p:sp>
    </p:spTree>
    <p:extLst>
      <p:ext uri="{BB962C8B-B14F-4D97-AF65-F5344CB8AC3E}">
        <p14:creationId xmlns:p14="http://schemas.microsoft.com/office/powerpoint/2010/main" val="18158591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علائم موضعی عقرب گزیدگی</a:t>
            </a:r>
            <a:endParaRPr lang="en-US" sz="2400" dirty="0">
              <a:cs typeface="B Titr" pitchFamily="2" charset="-78"/>
            </a:endParaRPr>
          </a:p>
        </p:txBody>
      </p:sp>
      <p:sp>
        <p:nvSpPr>
          <p:cNvPr id="3" name="Content Placeholder 2"/>
          <p:cNvSpPr>
            <a:spLocks noGrp="1"/>
          </p:cNvSpPr>
          <p:nvPr>
            <p:ph idx="1"/>
          </p:nvPr>
        </p:nvSpPr>
        <p:spPr>
          <a:xfrm>
            <a:off x="4495800" y="1600201"/>
            <a:ext cx="5715000" cy="3657600"/>
          </a:xfrm>
        </p:spPr>
        <p:txBody>
          <a:bodyPr/>
          <a:lstStyle/>
          <a:p>
            <a:pPr algn="r" rtl="1"/>
            <a:r>
              <a:rPr lang="fa-IR" sz="1800" b="1" dirty="0">
                <a:cs typeface="B Nazanin" panose="00000400000000000000" pitchFamily="2" charset="-78"/>
              </a:rPr>
              <a:t>علائم عقرب گزیدگی به زمان نیش خوردن(شب یا روز)، نوع عقرب، مدت زمان طول کشیده از نیش خوردن تا مراجعه به مراکز بهداشتی درمانی بستگی دارد.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از یک نقطه کوچک محل نیش تا التهاب و قرمزی و اکیموز محل نیش متفاوت است.</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ممکن است علائم موضعی محل نیش به صورت ظاهری ناچیز باشد ولی باتوجه به نوع عقرب به خصوص، اگر از نوع گادیم باشد، ممکن است تمام زیر جلد را خراب کند.</a:t>
            </a:r>
            <a:endParaRPr lang="en-US" sz="1800" b="1" dirty="0">
              <a:cs typeface="B Nazanin" panose="00000400000000000000" pitchFamily="2" charset="-78"/>
            </a:endParaRPr>
          </a:p>
        </p:txBody>
      </p:sp>
      <p:pic>
        <p:nvPicPr>
          <p:cNvPr id="4" name="Picture 3" descr="Related image"/>
          <p:cNvPicPr/>
          <p:nvPr/>
        </p:nvPicPr>
        <p:blipFill>
          <a:blip r:embed="rId2"/>
          <a:srcRect/>
          <a:stretch>
            <a:fillRect/>
          </a:stretch>
        </p:blipFill>
        <p:spPr bwMode="auto">
          <a:xfrm>
            <a:off x="1153298" y="1600201"/>
            <a:ext cx="2438400" cy="2341604"/>
          </a:xfrm>
          <a:prstGeom prst="rect">
            <a:avLst/>
          </a:prstGeom>
          <a:noFill/>
          <a:ln w="9525">
            <a:noFill/>
            <a:miter lim="800000"/>
            <a:headEnd/>
            <a:tailEnd/>
          </a:ln>
        </p:spPr>
      </p:pic>
    </p:spTree>
    <p:extLst>
      <p:ext uri="{BB962C8B-B14F-4D97-AF65-F5344CB8AC3E}">
        <p14:creationId xmlns:p14="http://schemas.microsoft.com/office/powerpoint/2010/main" val="40038585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علائم بالینی</a:t>
            </a:r>
            <a:endParaRPr lang="en-US" sz="2400" dirty="0">
              <a:cs typeface="B Titr" pitchFamily="2" charset="-78"/>
            </a:endParaRPr>
          </a:p>
        </p:txBody>
      </p:sp>
      <p:sp>
        <p:nvSpPr>
          <p:cNvPr id="3" name="Content Placeholder 2"/>
          <p:cNvSpPr>
            <a:spLocks noGrp="1"/>
          </p:cNvSpPr>
          <p:nvPr>
            <p:ph idx="1"/>
          </p:nvPr>
        </p:nvSpPr>
        <p:spPr>
          <a:xfrm>
            <a:off x="4876800" y="1600201"/>
            <a:ext cx="5334000" cy="4525963"/>
          </a:xfrm>
        </p:spPr>
        <p:txBody>
          <a:bodyPr/>
          <a:lstStyle/>
          <a:p>
            <a:pPr algn="r" rtl="1"/>
            <a:endParaRPr lang="fa-IR" sz="1800" b="1" dirty="0">
              <a:cs typeface="B Nazanin" panose="00000400000000000000" pitchFamily="2" charset="-78"/>
            </a:endParaRPr>
          </a:p>
          <a:p>
            <a:pPr algn="r" rtl="1">
              <a:buNone/>
            </a:pPr>
            <a:r>
              <a:rPr lang="fa-IR" sz="1800" b="1" dirty="0">
                <a:cs typeface="B Nazanin" panose="00000400000000000000" pitchFamily="2" charset="-78"/>
              </a:rPr>
              <a:t>علاوه بر نکروز محل نیش ممکن است بیمار با علائمی مانند:</a:t>
            </a:r>
          </a:p>
          <a:p>
            <a:pPr algn="r" rtl="1"/>
            <a:r>
              <a:rPr lang="fa-IR" sz="1800" b="1" dirty="0">
                <a:cs typeface="B Nazanin" panose="00000400000000000000" pitchFamily="2" charset="-78"/>
              </a:rPr>
              <a:t> قرمزی و برافروختگی صورت و چشم ها،تب،  قیافه توکسیک، تاکیکاردی و بی قراری</a:t>
            </a:r>
          </a:p>
          <a:p>
            <a:pPr algn="r" rtl="1"/>
            <a:r>
              <a:rPr lang="fa-IR" sz="1800" b="1" dirty="0">
                <a:cs typeface="B Nazanin" panose="00000400000000000000" pitchFamily="2" charset="-78"/>
              </a:rPr>
              <a:t>دیسترس تنفسی، تنگی نفس، سیانوز، اسپاسم حنجره</a:t>
            </a:r>
          </a:p>
          <a:p>
            <a:pPr algn="r" rtl="1"/>
            <a:r>
              <a:rPr lang="fa-IR" sz="1800" b="1" dirty="0">
                <a:cs typeface="B Nazanin" panose="00000400000000000000" pitchFamily="2" charset="-78"/>
              </a:rPr>
              <a:t>درد شکم، درد ناحیه اپیگاستر، استفراغ شدید، دیستنشن شکم، استفراغ خونی، افزایش بزاق دهان، خشکی دهان</a:t>
            </a:r>
          </a:p>
          <a:p>
            <a:pPr algn="r" rtl="1"/>
            <a:r>
              <a:rPr lang="fa-IR" sz="1800" b="1" dirty="0">
                <a:cs typeface="B Nazanin" panose="00000400000000000000" pitchFamily="2" charset="-78"/>
              </a:rPr>
              <a:t> تاری دید، سردرد، انقباض های موضعی و تشنج، تنگی مردمک، لوچی چشم </a:t>
            </a:r>
          </a:p>
          <a:p>
            <a:pPr algn="r" rtl="1"/>
            <a:r>
              <a:rPr lang="fa-IR" sz="1800" b="1" dirty="0">
                <a:cs typeface="B Nazanin" panose="00000400000000000000" pitchFamily="2" charset="-78"/>
              </a:rPr>
              <a:t>پریاپیسم، بی اختیاری ادرار، همراه باشد.</a:t>
            </a:r>
          </a:p>
        </p:txBody>
      </p:sp>
      <p:pic>
        <p:nvPicPr>
          <p:cNvPr id="4098" name="Picture 2" descr="http://rasekhoon.net/_WebsiteData/Article/ArticleImages/1/1388/farvardin/03/2919%20(4).jpg"/>
          <p:cNvPicPr>
            <a:picLocks noChangeAspect="1" noChangeArrowheads="1"/>
          </p:cNvPicPr>
          <p:nvPr/>
        </p:nvPicPr>
        <p:blipFill>
          <a:blip r:embed="rId2"/>
          <a:srcRect/>
          <a:stretch>
            <a:fillRect/>
          </a:stretch>
        </p:blipFill>
        <p:spPr bwMode="auto">
          <a:xfrm>
            <a:off x="1126622" y="1849030"/>
            <a:ext cx="3033486" cy="3439662"/>
          </a:xfrm>
          <a:prstGeom prst="rect">
            <a:avLst/>
          </a:prstGeom>
          <a:noFill/>
        </p:spPr>
      </p:pic>
    </p:spTree>
    <p:extLst>
      <p:ext uri="{BB962C8B-B14F-4D97-AF65-F5344CB8AC3E}">
        <p14:creationId xmlns:p14="http://schemas.microsoft.com/office/powerpoint/2010/main" val="4167075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علائم</a:t>
            </a:r>
            <a:r>
              <a:rPr lang="fa-IR" dirty="0">
                <a:cs typeface="B Titr" pitchFamily="2" charset="-78"/>
              </a:rPr>
              <a:t> </a:t>
            </a:r>
            <a:r>
              <a:rPr lang="fa-IR" sz="2400" dirty="0">
                <a:cs typeface="B Titr" pitchFamily="2" charset="-78"/>
              </a:rPr>
              <a:t>بالینی</a:t>
            </a:r>
            <a:endParaRPr lang="en-US" sz="2400" dirty="0">
              <a:cs typeface="B Titr" pitchFamily="2" charset="-78"/>
            </a:endParaRPr>
          </a:p>
        </p:txBody>
      </p:sp>
      <p:sp>
        <p:nvSpPr>
          <p:cNvPr id="3" name="Content Placeholder 2"/>
          <p:cNvSpPr>
            <a:spLocks noGrp="1"/>
          </p:cNvSpPr>
          <p:nvPr>
            <p:ph idx="1"/>
          </p:nvPr>
        </p:nvSpPr>
        <p:spPr/>
        <p:txBody>
          <a:bodyPr/>
          <a:lstStyle/>
          <a:p>
            <a:pPr algn="r" rtl="1"/>
            <a:r>
              <a:rPr lang="fa-IR" sz="1800" b="1" dirty="0">
                <a:cs typeface="B Nazanin" panose="00000400000000000000" pitchFamily="2" charset="-78"/>
              </a:rPr>
              <a:t>خانواده بوتیده (عقرب سیاه بزرگ و عقرب زرد خالدار) بیشتر علائم تحریک اتونوم و درد شدید ایجاد می کنند.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عقرب گادیم بیشتر به صورت اکیموز شدید محل نیش، قیافه و چشم های برافروخته و ادرار شدید پررنگ (به رنگ شربت آلبالو) خود را نشان می دهد.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در کودکان کمتر از 6 سال تشنج بیشتر دیده می شود  و در صورتی که درمان مناسب انجام نشود، ممکن است به فوت بیمار منجر شود.</a:t>
            </a:r>
            <a:endParaRPr lang="en-US" sz="1800" b="1" dirty="0">
              <a:cs typeface="B Nazanin" panose="00000400000000000000" pitchFamily="2" charset="-78"/>
            </a:endParaRPr>
          </a:p>
          <a:p>
            <a:pPr algn="r" rtl="1"/>
            <a:endParaRPr lang="en-US" sz="1800" dirty="0">
              <a:cs typeface="B Nazanin" panose="00000400000000000000" pitchFamily="2" charset="-78"/>
            </a:endParaRPr>
          </a:p>
        </p:txBody>
      </p:sp>
    </p:spTree>
    <p:extLst>
      <p:ext uri="{BB962C8B-B14F-4D97-AF65-F5344CB8AC3E}">
        <p14:creationId xmlns:p14="http://schemas.microsoft.com/office/powerpoint/2010/main" val="3660754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علائم عمومی</a:t>
            </a:r>
            <a:endParaRPr lang="en-US" sz="2400" dirty="0">
              <a:cs typeface="B Titr" pitchFamily="2" charset="-78"/>
            </a:endParaRPr>
          </a:p>
        </p:txBody>
      </p:sp>
      <p:sp>
        <p:nvSpPr>
          <p:cNvPr id="3" name="Content Placeholder 2"/>
          <p:cNvSpPr>
            <a:spLocks noGrp="1"/>
          </p:cNvSpPr>
          <p:nvPr>
            <p:ph idx="1"/>
          </p:nvPr>
        </p:nvSpPr>
        <p:spPr/>
        <p:txBody>
          <a:bodyPr/>
          <a:lstStyle/>
          <a:p>
            <a:pPr algn="r" rtl="1"/>
            <a:endParaRPr lang="fa-IR" sz="1800" b="1" dirty="0">
              <a:cs typeface="B Nazanin" panose="00000400000000000000" pitchFamily="2" charset="-78"/>
            </a:endParaRPr>
          </a:p>
          <a:p>
            <a:pPr algn="r" rtl="1"/>
            <a:r>
              <a:rPr lang="fa-IR" sz="1800" b="1" dirty="0">
                <a:cs typeface="B Nazanin" panose="00000400000000000000" pitchFamily="2" charset="-78"/>
              </a:rPr>
              <a:t>این علائم به طور وسیع به نوع عقرب، زمان نیش زدن و محل نیش بستگی دارند. از حالت اضطراب و نگرانی تا تشنج و اغما و حتی مرگ خود را در هنگام مراجعه نشان می دهد.</a:t>
            </a:r>
          </a:p>
          <a:p>
            <a:pPr algn="r" rtl="1"/>
            <a:endParaRPr lang="fa-IR" sz="1800" b="1" dirty="0">
              <a:cs typeface="B Nazanin" panose="00000400000000000000" pitchFamily="2" charset="-78"/>
            </a:endParaRP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از علائم مهم بیماران عقرب گزیده، به خصوص با عقرب گادیم، همولیز گلبول های قرمز خون و در نتیجه تغییر رنگ ادرارمی باشد.</a:t>
            </a:r>
          </a:p>
          <a:p>
            <a:pPr algn="r" rtl="1"/>
            <a:endParaRPr lang="fa-IR" sz="1800" b="1" dirty="0">
              <a:cs typeface="B Nazanin" panose="00000400000000000000" pitchFamily="2" charset="-78"/>
            </a:endParaRPr>
          </a:p>
        </p:txBody>
      </p:sp>
    </p:spTree>
    <p:extLst>
      <p:ext uri="{BB962C8B-B14F-4D97-AF65-F5344CB8AC3E}">
        <p14:creationId xmlns:p14="http://schemas.microsoft.com/office/powerpoint/2010/main" val="34948484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علائم عمومی</a:t>
            </a:r>
            <a:endParaRPr lang="en-US" sz="2400" dirty="0">
              <a:cs typeface="B Titr" pitchFamily="2" charset="-78"/>
            </a:endParaRPr>
          </a:p>
        </p:txBody>
      </p:sp>
      <p:sp>
        <p:nvSpPr>
          <p:cNvPr id="3" name="Content Placeholder 2"/>
          <p:cNvSpPr>
            <a:spLocks noGrp="1"/>
          </p:cNvSpPr>
          <p:nvPr>
            <p:ph idx="1"/>
          </p:nvPr>
        </p:nvSpPr>
        <p:spPr/>
        <p:txBody>
          <a:bodyPr/>
          <a:lstStyle/>
          <a:p>
            <a:pPr algn="r" rtl="1"/>
            <a:endParaRPr lang="fa-IR" sz="1800" b="1" dirty="0">
              <a:cs typeface="B Nazanin" panose="00000400000000000000" pitchFamily="2" charset="-78"/>
            </a:endParaRPr>
          </a:p>
          <a:p>
            <a:pPr algn="r" rtl="1"/>
            <a:r>
              <a:rPr lang="fa-IR" sz="1800" b="1" dirty="0">
                <a:cs typeface="B Nazanin" panose="00000400000000000000" pitchFamily="2" charset="-78"/>
              </a:rPr>
              <a:t>علائم عمومی ممکن است شامل: درد بسیار شدید و تورم و قرمزی در محل نیش. سرگیجه، احساس خارش در دهان گلو یا بینی، زیاد شدن بزاق دهان، بی حسی و شل شدن زبان، اختلال در حرکت دست ها و پاها و حس لامسه و انقباض ماهیچه های آرواره که امکان تجویز دارو یا مواد خوراکی را از دهان غیر ممکن می سازند.</a:t>
            </a:r>
          </a:p>
          <a:p>
            <a:pPr algn="r" rtl="1"/>
            <a:endParaRPr lang="fa-IR" sz="1800" b="1" dirty="0">
              <a:cs typeface="B Nazanin" panose="00000400000000000000" pitchFamily="2" charset="-78"/>
            </a:endParaRP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با پیشرفت اثر سم در قسمت های مختلف، حرارت بدن بالا می رود و تا 40/5 درجه سانتی گراد نیز می رسد. همچنین از سیلان بزاق دهان کاسته و ادرار بیمار نیز کم می شود که همین امر ممکن است باعث نارسایی کلیه شود. حس بینایی مختل و نور شدید باعث ناراحتی بیمار می شود (فتوفوبیا).</a:t>
            </a:r>
            <a:endParaRPr lang="en-US" sz="1800" b="1" dirty="0">
              <a:cs typeface="B Nazanin" panose="00000400000000000000" pitchFamily="2" charset="-78"/>
            </a:endParaRPr>
          </a:p>
        </p:txBody>
      </p:sp>
    </p:spTree>
    <p:extLst>
      <p:ext uri="{BB962C8B-B14F-4D97-AF65-F5344CB8AC3E}">
        <p14:creationId xmlns:p14="http://schemas.microsoft.com/office/powerpoint/2010/main" val="106730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2400" dirty="0">
                <a:cs typeface="B Titr" pitchFamily="2" charset="-78"/>
              </a:rPr>
              <a:t>مقدمه - ادامه</a:t>
            </a:r>
            <a:endParaRPr lang="en-US" sz="2400" dirty="0">
              <a:cs typeface="B Titr" pitchFamily="2" charset="-78"/>
            </a:endParaRPr>
          </a:p>
        </p:txBody>
      </p:sp>
      <p:sp>
        <p:nvSpPr>
          <p:cNvPr id="3" name="Content Placeholder 2"/>
          <p:cNvSpPr>
            <a:spLocks noGrp="1"/>
          </p:cNvSpPr>
          <p:nvPr>
            <p:ph idx="1"/>
          </p:nvPr>
        </p:nvSpPr>
        <p:spPr/>
        <p:txBody>
          <a:bodyPr>
            <a:normAutofit/>
          </a:bodyPr>
          <a:lstStyle/>
          <a:p>
            <a:pPr algn="r" rtl="1"/>
            <a:r>
              <a:rPr lang="fa-IR" sz="1800" b="1" dirty="0">
                <a:cs typeface="B Nazanin" panose="00000400000000000000" pitchFamily="2" charset="-78"/>
              </a:rPr>
              <a:t>در سراسر دنیا 3500 نوع مار وجود دارد، اما کمتر از 10% کل مارها سمی هستند.</a:t>
            </a:r>
          </a:p>
          <a:p>
            <a:pPr algn="r" rtl="1"/>
            <a:r>
              <a:rPr lang="fa-IR" sz="1800" b="1" dirty="0">
                <a:cs typeface="B Nazanin" panose="00000400000000000000" pitchFamily="2" charset="-78"/>
              </a:rPr>
              <a:t>در ایران 65 نوع مار شناسایی شده است که 12 نوع آنها سمی هستند.</a:t>
            </a:r>
          </a:p>
          <a:p>
            <a:pPr algn="r" rtl="1"/>
            <a:r>
              <a:rPr lang="fa-IR" sz="1800" b="1" dirty="0">
                <a:cs typeface="B Nazanin" panose="00000400000000000000" pitchFamily="2" charset="-78"/>
              </a:rPr>
              <a:t>با توجه به پراکندگی مارهای سمی مختلف در سطح کشور به ترتیب موارد گزش مار جعفری، افعی گرزه، افعی شاخ دار و مار کبری بیش از انواع دیگر است.</a:t>
            </a:r>
          </a:p>
          <a:p>
            <a:pPr algn="r" rtl="1"/>
            <a:r>
              <a:rPr lang="fa-IR" sz="1800" b="1" dirty="0">
                <a:cs typeface="B Nazanin" panose="00000400000000000000" pitchFamily="2" charset="-78"/>
              </a:rPr>
              <a:t>آمار دقیقی از حوادث مارگزیدگی در ایران وجود ندارد.</a:t>
            </a:r>
          </a:p>
        </p:txBody>
      </p:sp>
    </p:spTree>
    <p:extLst>
      <p:ext uri="{BB962C8B-B14F-4D97-AF65-F5344CB8AC3E}">
        <p14:creationId xmlns:p14="http://schemas.microsoft.com/office/powerpoint/2010/main" val="19715265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اقدامات اولیه</a:t>
            </a:r>
            <a:endParaRPr lang="en-US" sz="2400" dirty="0">
              <a:cs typeface="B Titr" pitchFamily="2" charset="-78"/>
            </a:endParaRPr>
          </a:p>
        </p:txBody>
      </p:sp>
      <p:sp>
        <p:nvSpPr>
          <p:cNvPr id="3" name="Content Placeholder 2"/>
          <p:cNvSpPr>
            <a:spLocks noGrp="1"/>
          </p:cNvSpPr>
          <p:nvPr>
            <p:ph idx="1"/>
          </p:nvPr>
        </p:nvSpPr>
        <p:spPr/>
        <p:txBody>
          <a:bodyPr/>
          <a:lstStyle/>
          <a:p>
            <a:pPr algn="r" rtl="1"/>
            <a:r>
              <a:rPr lang="fa-IR" sz="1800" b="1" dirty="0">
                <a:cs typeface="B Nazanin" panose="00000400000000000000" pitchFamily="2" charset="-78"/>
              </a:rPr>
              <a:t>قبل از انجام کمک های اولیه محل حادثه را جهت پرهیز از گزش مجدد ارزیابی نمایید.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به فرد آسیب دیده اطمینان دهید و او را آرام کنیدآرامش فرد باعث می شود جذب زهر کند شود.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عضو نیش زده را در صورت امکان پایین تر از سطح بدن قرار دهید (مثلا با آویزان کردن دست یا پا)، و به سرعت آن را بی حرکت کنید. برای این کار از آتل استفاده کنید.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محل نیش زدگی را با کیسه یخ، سرد نگه دارید.</a:t>
            </a:r>
          </a:p>
          <a:p>
            <a:pPr algn="r" rtl="1"/>
            <a:endParaRPr lang="fa-IR" sz="1800" b="1" dirty="0">
              <a:cs typeface="B Nazanin" panose="00000400000000000000" pitchFamily="2" charset="-78"/>
            </a:endParaRPr>
          </a:p>
          <a:p>
            <a:pPr algn="r" rtl="1"/>
            <a:endParaRPr lang="fa-IR" sz="1800" b="1" dirty="0">
              <a:cs typeface="B Nazanin" panose="00000400000000000000" pitchFamily="2" charset="-78"/>
            </a:endParaRPr>
          </a:p>
          <a:p>
            <a:pPr algn="r" rtl="1"/>
            <a:endParaRPr lang="fa-IR" sz="1800" b="1" dirty="0">
              <a:cs typeface="B Nazanin" panose="00000400000000000000" pitchFamily="2" charset="-78"/>
            </a:endParaRPr>
          </a:p>
          <a:p>
            <a:pPr algn="r" rtl="1"/>
            <a:endParaRPr lang="en-US" sz="1800" b="1" dirty="0">
              <a:cs typeface="B Nazanin" panose="00000400000000000000" pitchFamily="2" charset="-78"/>
            </a:endParaRPr>
          </a:p>
        </p:txBody>
      </p:sp>
    </p:spTree>
    <p:extLst>
      <p:ext uri="{BB962C8B-B14F-4D97-AF65-F5344CB8AC3E}">
        <p14:creationId xmlns:p14="http://schemas.microsoft.com/office/powerpoint/2010/main" val="11960586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اقدامات اولیه</a:t>
            </a:r>
            <a:endParaRPr lang="en-US" sz="2400" dirty="0">
              <a:cs typeface="B Titr" pitchFamily="2" charset="-78"/>
            </a:endParaRPr>
          </a:p>
        </p:txBody>
      </p:sp>
      <p:sp>
        <p:nvSpPr>
          <p:cNvPr id="3" name="Content Placeholder 2"/>
          <p:cNvSpPr>
            <a:spLocks noGrp="1"/>
          </p:cNvSpPr>
          <p:nvPr>
            <p:ph idx="1"/>
          </p:nvPr>
        </p:nvSpPr>
        <p:spPr/>
        <p:txBody>
          <a:bodyPr/>
          <a:lstStyle/>
          <a:p>
            <a:pPr algn="r" rtl="1"/>
            <a:r>
              <a:rPr lang="fa-IR" sz="1800" b="1" dirty="0">
                <a:cs typeface="B Nazanin" panose="00000400000000000000" pitchFamily="2" charset="-78"/>
              </a:rPr>
              <a:t>عضو آسیب دیده را تا حد امکان در معرض تابش مستقیم افتاب قرار ندهید.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بستن بالای محل گزش با هدف تاخیر در جذب سم در شرایطی خاص مجاز است. اگر محل عقرب گزیدگی در دست یا پا باشد، باید کمی بالاتر از محل نیش (حدود 3-5 سانتی متر) بسته شود. به طوریکه باعث قطع نبض در نقاط انتهایی اندام مبتلا نشود.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فشار  دادن سریع اطراف موضع عقرب گزیده، جهت خروج زهر بلافاصله پس از گزش، تا حدودی موثر است.</a:t>
            </a:r>
          </a:p>
          <a:p>
            <a:pPr algn="r" rtl="1"/>
            <a:endParaRPr lang="fa-IR" sz="1800" b="1" dirty="0">
              <a:cs typeface="B Nazanin" panose="00000400000000000000" pitchFamily="2" charset="-78"/>
            </a:endParaRPr>
          </a:p>
          <a:p>
            <a:pPr algn="r" rtl="1"/>
            <a:endParaRPr lang="fa-IR" sz="1800" b="1" dirty="0">
              <a:cs typeface="B Nazanin" panose="00000400000000000000" pitchFamily="2" charset="-78"/>
            </a:endParaRPr>
          </a:p>
          <a:p>
            <a:pPr algn="r" rtl="1"/>
            <a:endParaRPr lang="en-US" sz="1800" b="1" dirty="0">
              <a:cs typeface="B Nazanin" panose="00000400000000000000" pitchFamily="2" charset="-78"/>
            </a:endParaRPr>
          </a:p>
        </p:txBody>
      </p:sp>
    </p:spTree>
    <p:extLst>
      <p:ext uri="{BB962C8B-B14F-4D97-AF65-F5344CB8AC3E}">
        <p14:creationId xmlns:p14="http://schemas.microsoft.com/office/powerpoint/2010/main" val="6102906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اقدامات اولیه</a:t>
            </a:r>
            <a:endParaRPr lang="en-US" sz="2400" dirty="0">
              <a:cs typeface="B Titr" pitchFamily="2" charset="-78"/>
            </a:endParaRPr>
          </a:p>
        </p:txBody>
      </p:sp>
      <p:sp>
        <p:nvSpPr>
          <p:cNvPr id="3" name="Content Placeholder 2"/>
          <p:cNvSpPr>
            <a:spLocks noGrp="1"/>
          </p:cNvSpPr>
          <p:nvPr>
            <p:ph idx="1"/>
          </p:nvPr>
        </p:nvSpPr>
        <p:spPr/>
        <p:txBody>
          <a:bodyPr/>
          <a:lstStyle/>
          <a:p>
            <a:pPr algn="r" rtl="1"/>
            <a:endParaRPr lang="fa-IR" sz="1800" b="1" dirty="0">
              <a:cs typeface="B Nazanin" panose="00000400000000000000" pitchFamily="2" charset="-78"/>
            </a:endParaRPr>
          </a:p>
          <a:p>
            <a:pPr algn="r" rtl="1">
              <a:buNone/>
            </a:pPr>
            <a:endParaRPr lang="fa-IR" sz="1800" b="1" dirty="0">
              <a:cs typeface="B Nazanin" panose="00000400000000000000" pitchFamily="2" charset="-78"/>
            </a:endParaRPr>
          </a:p>
          <a:p>
            <a:pPr algn="justLow" rtl="1"/>
            <a:r>
              <a:rPr lang="fa-IR" sz="1800" b="1" dirty="0">
                <a:cs typeface="B Nazanin" panose="00000400000000000000" pitchFamily="2" charset="-78"/>
              </a:rPr>
              <a:t>هرگز نباید فریب حال عمومی بیمار را خورد، چون ممکن است حال عمومی بیمار هنوز رو به وخامت نگذاشته باشد. در موارد قابل توجهی مراجعه با حال عمومی بد و همولیز شدید، 8 ساعت بعد از گزش گزارش شده است.</a:t>
            </a:r>
          </a:p>
          <a:p>
            <a:pPr algn="justLow" rtl="1"/>
            <a:endParaRPr lang="fa-IR" sz="1800" b="1" dirty="0">
              <a:cs typeface="B Nazanin" panose="00000400000000000000" pitchFamily="2" charset="-78"/>
            </a:endParaRPr>
          </a:p>
          <a:p>
            <a:pPr algn="justLow" rtl="1"/>
            <a:r>
              <a:rPr lang="fa-IR" sz="1800" b="1" dirty="0">
                <a:cs typeface="B Nazanin" panose="00000400000000000000" pitchFamily="2" charset="-78"/>
              </a:rPr>
              <a:t>درباره بریدن، مکیدن، سوزاندن یا داغ کردن محل گزش توافق نظر وجود ندارد وتوصیه نمی شود. برخی مکاتب این روش را در مواقعی مجاز می دانند که امکان رساندن آسیب دیده تا حداکثر 2 ساعت پس از گزش به یکی از مراکز درمانی وجود ندارد.</a:t>
            </a:r>
          </a:p>
          <a:p>
            <a:pPr algn="justLow" rtl="1"/>
            <a:endParaRPr lang="fa-IR" sz="1800" b="1" dirty="0">
              <a:cs typeface="B Nazanin" panose="00000400000000000000" pitchFamily="2" charset="-78"/>
            </a:endParaRPr>
          </a:p>
          <a:p>
            <a:pPr algn="justLow" rtl="1"/>
            <a:endParaRPr lang="en-US" sz="1800" b="1" dirty="0">
              <a:cs typeface="B Nazanin" panose="00000400000000000000" pitchFamily="2" charset="-78"/>
            </a:endParaRPr>
          </a:p>
        </p:txBody>
      </p:sp>
    </p:spTree>
    <p:extLst>
      <p:ext uri="{BB962C8B-B14F-4D97-AF65-F5344CB8AC3E}">
        <p14:creationId xmlns:p14="http://schemas.microsoft.com/office/powerpoint/2010/main" val="35120627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درمان عقرب گزیدگی</a:t>
            </a:r>
            <a:endParaRPr lang="en-US" sz="2400" dirty="0">
              <a:cs typeface="B Titr" pitchFamily="2" charset="-78"/>
            </a:endParaRPr>
          </a:p>
        </p:txBody>
      </p:sp>
      <p:sp>
        <p:nvSpPr>
          <p:cNvPr id="3" name="Content Placeholder 2"/>
          <p:cNvSpPr>
            <a:spLocks noGrp="1"/>
          </p:cNvSpPr>
          <p:nvPr>
            <p:ph idx="1"/>
          </p:nvPr>
        </p:nvSpPr>
        <p:spPr/>
        <p:txBody>
          <a:bodyPr/>
          <a:lstStyle/>
          <a:p>
            <a:pPr algn="r" rtl="1">
              <a:buNone/>
            </a:pPr>
            <a:r>
              <a:rPr lang="fa-IR" sz="1800" b="1" dirty="0">
                <a:cs typeface="B Nazanin" panose="00000400000000000000" pitchFamily="2" charset="-78"/>
              </a:rPr>
              <a:t>عوامل موثر در درمان عقرب گزیدگی:</a:t>
            </a:r>
          </a:p>
          <a:p>
            <a:pPr algn="r" rtl="1">
              <a:buNone/>
            </a:pPr>
            <a:endParaRPr lang="fa-IR" sz="1800" b="1" dirty="0">
              <a:cs typeface="B Nazanin" panose="00000400000000000000" pitchFamily="2" charset="-78"/>
            </a:endParaRPr>
          </a:p>
          <a:p>
            <a:pPr algn="r" rtl="1"/>
            <a:r>
              <a:rPr lang="fa-IR" sz="1800" b="1" dirty="0">
                <a:cs typeface="B Nazanin" panose="00000400000000000000" pitchFamily="2" charset="-78"/>
              </a:rPr>
              <a:t>نوع عقرب</a:t>
            </a:r>
          </a:p>
          <a:p>
            <a:pPr algn="r" rtl="1"/>
            <a:r>
              <a:rPr lang="fa-IR" sz="1800" b="1" dirty="0">
                <a:cs typeface="B Nazanin" panose="00000400000000000000" pitchFamily="2" charset="-78"/>
              </a:rPr>
              <a:t>زمان نیش زدن عقرب (شب یا روز)</a:t>
            </a:r>
          </a:p>
          <a:p>
            <a:pPr algn="r" rtl="1"/>
            <a:r>
              <a:rPr lang="fa-IR" sz="1800" b="1" dirty="0">
                <a:cs typeface="B Nazanin" panose="00000400000000000000" pitchFamily="2" charset="-78"/>
              </a:rPr>
              <a:t>محل نیش</a:t>
            </a:r>
          </a:p>
          <a:p>
            <a:pPr algn="r" rtl="1"/>
            <a:r>
              <a:rPr lang="fa-IR" sz="1800" b="1" dirty="0">
                <a:cs typeface="B Nazanin" panose="00000400000000000000" pitchFamily="2" charset="-78"/>
              </a:rPr>
              <a:t>سن بیمار</a:t>
            </a:r>
          </a:p>
          <a:p>
            <a:pPr algn="r" rtl="1"/>
            <a:r>
              <a:rPr lang="fa-IR" sz="1800" b="1" dirty="0">
                <a:cs typeface="B Nazanin" panose="00000400000000000000" pitchFamily="2" charset="-78"/>
              </a:rPr>
              <a:t>زمان طول کشیده تا رساندن بیمار به بیمارستان</a:t>
            </a:r>
          </a:p>
          <a:p>
            <a:pPr algn="r" rtl="1"/>
            <a:r>
              <a:rPr lang="fa-IR" sz="1800" b="1" dirty="0">
                <a:cs typeface="B Nazanin" panose="00000400000000000000" pitchFamily="2" charset="-78"/>
              </a:rPr>
              <a:t>وجود علائم سیستمیک</a:t>
            </a:r>
          </a:p>
          <a:p>
            <a:pPr marL="0" indent="0" algn="r" rtl="1">
              <a:buNone/>
            </a:pPr>
            <a:endParaRPr lang="fa-IR" sz="1800" b="1" dirty="0">
              <a:cs typeface="B Nazanin" panose="00000400000000000000" pitchFamily="2" charset="-78"/>
            </a:endParaRPr>
          </a:p>
          <a:p>
            <a:pPr marL="0" indent="0" algn="r" rtl="1">
              <a:buNone/>
            </a:pPr>
            <a:r>
              <a:rPr lang="fa-IR" sz="1800" b="1" dirty="0">
                <a:cs typeface="B Nazanin" panose="00000400000000000000" pitchFamily="2" charset="-78"/>
              </a:rPr>
              <a:t>می توان درمان مسمومیت با سم عقرب را با درنظر گرفتن موارد ذکرشده و نوع عقرب (سمی یا غیرسمی) بر مبنای درمان موضعی و درمان سیستمیک انجام داد.</a:t>
            </a:r>
          </a:p>
          <a:p>
            <a:pPr algn="r" rtl="1"/>
            <a:endParaRPr lang="en-US" sz="1800" b="1" dirty="0">
              <a:cs typeface="B Nazanin" panose="00000400000000000000" pitchFamily="2" charset="-78"/>
            </a:endParaRPr>
          </a:p>
        </p:txBody>
      </p:sp>
    </p:spTree>
    <p:extLst>
      <p:ext uri="{BB962C8B-B14F-4D97-AF65-F5344CB8AC3E}">
        <p14:creationId xmlns:p14="http://schemas.microsoft.com/office/powerpoint/2010/main" val="27594161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درمان عقرب گزیدگی پیش بیمارستانی </a:t>
            </a:r>
            <a:r>
              <a:rPr lang="en-US" sz="2400" dirty="0">
                <a:cs typeface="B Titr" pitchFamily="2" charset="-78"/>
              </a:rPr>
              <a:t> </a:t>
            </a:r>
          </a:p>
        </p:txBody>
      </p:sp>
      <p:sp>
        <p:nvSpPr>
          <p:cNvPr id="3" name="Content Placeholder 2"/>
          <p:cNvSpPr>
            <a:spLocks noGrp="1"/>
          </p:cNvSpPr>
          <p:nvPr>
            <p:ph idx="1"/>
          </p:nvPr>
        </p:nvSpPr>
        <p:spPr>
          <a:xfrm>
            <a:off x="1752600" y="1600201"/>
            <a:ext cx="8763000" cy="4525963"/>
          </a:xfrm>
        </p:spPr>
        <p:txBody>
          <a:bodyPr>
            <a:normAutofit lnSpcReduction="10000"/>
          </a:bodyPr>
          <a:lstStyle/>
          <a:p>
            <a:pPr algn="justLow" rtl="1"/>
            <a:r>
              <a:rPr lang="fa-IR" sz="1800" b="1" dirty="0">
                <a:cs typeface="B Nazanin" panose="00000400000000000000" pitchFamily="2" charset="-78"/>
              </a:rPr>
              <a:t>انتقال سریع به نزدیک ترین مرکز درمانی که امکان تزریق پادزهر در آنجا وجود داشته باشد باید در اولویت باشد.</a:t>
            </a:r>
            <a:endParaRPr lang="en-US" sz="1800" b="1" dirty="0">
              <a:cs typeface="B Nazanin" panose="00000400000000000000" pitchFamily="2" charset="-78"/>
            </a:endParaRPr>
          </a:p>
          <a:p>
            <a:pPr marL="0" indent="0" algn="justLow" rtl="1">
              <a:buNone/>
            </a:pPr>
            <a:endParaRPr lang="fa-IR" sz="1800" b="1" dirty="0">
              <a:cs typeface="B Nazanin" panose="00000400000000000000" pitchFamily="2" charset="-78"/>
            </a:endParaRPr>
          </a:p>
          <a:p>
            <a:pPr algn="justLow" rtl="1">
              <a:buFont typeface="Arial" pitchFamily="34" charset="0"/>
              <a:buChar char="•"/>
            </a:pPr>
            <a:r>
              <a:rPr lang="fa-IR" sz="1800" b="1" dirty="0">
                <a:cs typeface="B Nazanin" panose="00000400000000000000" pitchFamily="2" charset="-78"/>
              </a:rPr>
              <a:t>در حوزه اورژانس پیش بیمارستانی برای بالغینی که دچار همولیز شده اند یک لیتر نرمال سالین در یک ساعت اول تارسیدن به مرکز درمانی تزریق شود (با دستور پزشک مشاور و با رعایت توجهات در بیماران مسن و قلبی).</a:t>
            </a:r>
          </a:p>
          <a:p>
            <a:pPr algn="justLow" rtl="1">
              <a:buFont typeface="Arial" pitchFamily="34" charset="0"/>
              <a:buChar char="•"/>
            </a:pPr>
            <a:endParaRPr lang="fa-IR" sz="1800" b="1" dirty="0">
              <a:cs typeface="B Nazanin" panose="00000400000000000000" pitchFamily="2" charset="-78"/>
            </a:endParaRPr>
          </a:p>
          <a:p>
            <a:pPr algn="justLow" rtl="1">
              <a:buFont typeface="Arial" pitchFamily="34" charset="0"/>
              <a:buChar char="•"/>
            </a:pPr>
            <a:r>
              <a:rPr lang="fa-IR" sz="1800" b="1" dirty="0">
                <a:cs typeface="B Nazanin" panose="00000400000000000000" pitchFamily="2" charset="-78"/>
              </a:rPr>
              <a:t>در صورتیکه بیمار دچار تشنج شود، دیازپام (0/2 میلی گرم به ازای هر کیلوگرم ) و در صورت ادامه تشنج فنوباربیتال (5 میلی گرم به ازای هر کیلوگرم) استفاده کنید.</a:t>
            </a:r>
          </a:p>
          <a:p>
            <a:pPr algn="justLow" rtl="1">
              <a:buFont typeface="Arial" pitchFamily="34" charset="0"/>
              <a:buChar char="•"/>
            </a:pPr>
            <a:endParaRPr lang="fa-IR" sz="1800" b="1" dirty="0">
              <a:cs typeface="B Nazanin" panose="00000400000000000000" pitchFamily="2" charset="-78"/>
            </a:endParaRPr>
          </a:p>
          <a:p>
            <a:pPr algn="justLow" rtl="1">
              <a:buFont typeface="Arial" pitchFamily="34" charset="0"/>
              <a:buChar char="•"/>
            </a:pPr>
            <a:r>
              <a:rPr lang="fa-IR" sz="1800" b="1" dirty="0">
                <a:cs typeface="B Nazanin" panose="00000400000000000000" pitchFamily="2" charset="-78"/>
              </a:rPr>
              <a:t>در صورتیکه بیمار دچار همولیز شدید شود یا علائم ابتلای سیستم عصبی – مرکزی و اختلال گردش خون پیدا کند، تجویز کورتیکواستروئید توصیه می شود. می توان ابتدا از دگزامتازون با دستور پزشک مشاور استفاده کرد.</a:t>
            </a:r>
          </a:p>
          <a:p>
            <a:pPr algn="justLow" rtl="1">
              <a:buFont typeface="Arial" pitchFamily="34" charset="0"/>
              <a:buChar char="•"/>
            </a:pPr>
            <a:endParaRPr lang="fa-IR" sz="1800" b="1" dirty="0">
              <a:cs typeface="B Nazanin" panose="00000400000000000000" pitchFamily="2" charset="-78"/>
            </a:endParaRPr>
          </a:p>
          <a:p>
            <a:pPr algn="justLow" rtl="1">
              <a:buFont typeface="Arial" pitchFamily="34" charset="0"/>
              <a:buChar char="•"/>
            </a:pPr>
            <a:r>
              <a:rPr lang="fa-IR" sz="1800" b="1" dirty="0">
                <a:cs typeface="B Nazanin" panose="00000400000000000000" pitchFamily="2" charset="-78"/>
              </a:rPr>
              <a:t>در صورتیکه بیمار دچار تهوع و استفراغ شود، می توان با دستور پزشک مشاور اندانسترون تجویز نمود.</a:t>
            </a:r>
          </a:p>
        </p:txBody>
      </p:sp>
    </p:spTree>
    <p:extLst>
      <p:ext uri="{BB962C8B-B14F-4D97-AF65-F5344CB8AC3E}">
        <p14:creationId xmlns:p14="http://schemas.microsoft.com/office/powerpoint/2010/main" val="19874511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درمان در مرکز درمانی</a:t>
            </a:r>
            <a:br>
              <a:rPr lang="fa-IR" sz="2400" dirty="0">
                <a:cs typeface="B Titr" pitchFamily="2" charset="-78"/>
              </a:rPr>
            </a:br>
            <a:r>
              <a:rPr lang="fa-IR" sz="2400" b="1" dirty="0">
                <a:cs typeface="B Nazanin" panose="00000400000000000000" pitchFamily="2" charset="-78"/>
              </a:rPr>
              <a:t>درمان موضعی</a:t>
            </a:r>
            <a:endParaRPr lang="en-US" sz="2400" dirty="0">
              <a:cs typeface="B Titr" pitchFamily="2" charset="-78"/>
            </a:endParaRPr>
          </a:p>
        </p:txBody>
      </p:sp>
      <p:sp>
        <p:nvSpPr>
          <p:cNvPr id="3" name="Content Placeholder 2"/>
          <p:cNvSpPr>
            <a:spLocks noGrp="1"/>
          </p:cNvSpPr>
          <p:nvPr>
            <p:ph idx="1"/>
          </p:nvPr>
        </p:nvSpPr>
        <p:spPr/>
        <p:txBody>
          <a:bodyPr/>
          <a:lstStyle/>
          <a:p>
            <a:pPr algn="just" rtl="1">
              <a:buNone/>
            </a:pPr>
            <a:r>
              <a:rPr lang="fa-IR" sz="1800" b="1" dirty="0">
                <a:cs typeface="B Nazanin" panose="00000400000000000000" pitchFamily="2" charset="-78"/>
              </a:rPr>
              <a:t>الف) عقرب های غیر سمی: </a:t>
            </a:r>
          </a:p>
          <a:p>
            <a:pPr algn="just" rtl="1">
              <a:buFont typeface="Arial" pitchFamily="34" charset="0"/>
              <a:buChar char="•"/>
            </a:pPr>
            <a:r>
              <a:rPr lang="fa-IR" sz="1800" b="1" dirty="0">
                <a:cs typeface="B Nazanin" panose="00000400000000000000" pitchFamily="2" charset="-78"/>
              </a:rPr>
              <a:t>در صورتیکه طبق شواهد و بررسی های انجام شده سم عقرب بی خطر باشد درد محل نیش مهمترین عامل درخواست کمک فرد آسیب دیده می باشد. </a:t>
            </a:r>
          </a:p>
          <a:p>
            <a:pPr algn="just" rtl="1">
              <a:buFont typeface="Arial" pitchFamily="34" charset="0"/>
              <a:buChar char="•"/>
            </a:pPr>
            <a:endParaRPr lang="fa-IR" sz="1800" b="1" dirty="0">
              <a:cs typeface="B Nazanin" panose="00000400000000000000" pitchFamily="2" charset="-78"/>
            </a:endParaRPr>
          </a:p>
          <a:p>
            <a:pPr algn="just" rtl="1">
              <a:buFont typeface="Arial" pitchFamily="34" charset="0"/>
              <a:buChar char="•"/>
            </a:pPr>
            <a:r>
              <a:rPr lang="fa-IR" sz="1800" b="1" dirty="0">
                <a:cs typeface="B Nazanin" panose="00000400000000000000" pitchFamily="2" charset="-78"/>
              </a:rPr>
              <a:t>سایر علائم ممکن است تشنگی شدید، خشکی دهان، سرگیجه، تهوع خفیف، عرق کردن، سردرد، بی قراری و ناآرامی خفیف باشد که می تواند  به علت تحریک سیستم اتونوم و یا فشارهای روانی و ترس از عقرب گزیدگی باشد.  این نشانه ها با اطمینان دادن به بیمار و اطرافیان وی و تسکین درد از بین می روند.</a:t>
            </a:r>
          </a:p>
          <a:p>
            <a:pPr marL="0" indent="0" algn="just" rtl="1">
              <a:buNone/>
            </a:pPr>
            <a:endParaRPr lang="fa-IR" sz="1800" b="1" dirty="0">
              <a:cs typeface="B Nazanin" panose="00000400000000000000" pitchFamily="2" charset="-78"/>
            </a:endParaRPr>
          </a:p>
          <a:p>
            <a:pPr algn="just" rtl="1">
              <a:buFont typeface="Arial" pitchFamily="34" charset="0"/>
              <a:buChar char="•"/>
            </a:pPr>
            <a:r>
              <a:rPr lang="fa-IR" sz="1800" b="1" dirty="0">
                <a:cs typeface="B Nazanin" panose="00000400000000000000" pitchFamily="2" charset="-78"/>
              </a:rPr>
              <a:t>در صورت ادامه درد محل نیش می توان با تزریق 2تا 3 میلی لیتر لیدوکائین 1یا 2 درصد با یا بدون اپی نفرین در محل گزیدگی درد را تسکین داد (صرفا با دستور پزشک مشاور در فوریتهای طولانی ممکن است در اورژانس پیش بیمارستانی نیز انجام گردد).</a:t>
            </a:r>
          </a:p>
          <a:p>
            <a:pPr algn="r" rtl="1">
              <a:buNone/>
            </a:pPr>
            <a:endParaRPr lang="en-US" sz="1800" b="1" dirty="0">
              <a:cs typeface="B Nazanin" panose="00000400000000000000" pitchFamily="2" charset="-78"/>
            </a:endParaRPr>
          </a:p>
        </p:txBody>
      </p:sp>
    </p:spTree>
    <p:extLst>
      <p:ext uri="{BB962C8B-B14F-4D97-AF65-F5344CB8AC3E}">
        <p14:creationId xmlns:p14="http://schemas.microsoft.com/office/powerpoint/2010/main" val="4054957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درمان در مرکز درمانی</a:t>
            </a:r>
            <a:br>
              <a:rPr lang="fa-IR" sz="2400" dirty="0">
                <a:cs typeface="B Titr" pitchFamily="2" charset="-78"/>
              </a:rPr>
            </a:br>
            <a:r>
              <a:rPr lang="fa-IR" sz="2400" b="1" dirty="0">
                <a:cs typeface="B Nazanin" panose="00000400000000000000" pitchFamily="2" charset="-78"/>
              </a:rPr>
              <a:t>درمان موضعی</a:t>
            </a:r>
            <a:endParaRPr lang="en-US" sz="2400" dirty="0">
              <a:cs typeface="B Titr" pitchFamily="2" charset="-78"/>
            </a:endParaRPr>
          </a:p>
        </p:txBody>
      </p:sp>
      <p:sp>
        <p:nvSpPr>
          <p:cNvPr id="3" name="Content Placeholder 2"/>
          <p:cNvSpPr>
            <a:spLocks noGrp="1"/>
          </p:cNvSpPr>
          <p:nvPr>
            <p:ph idx="1"/>
          </p:nvPr>
        </p:nvSpPr>
        <p:spPr/>
        <p:txBody>
          <a:bodyPr/>
          <a:lstStyle/>
          <a:p>
            <a:pPr algn="r" rtl="1">
              <a:buNone/>
            </a:pPr>
            <a:r>
              <a:rPr lang="fa-IR" sz="1800" b="1" dirty="0">
                <a:cs typeface="B Nazanin" panose="00000400000000000000" pitchFamily="2" charset="-78"/>
              </a:rPr>
              <a:t>ب) عقرب های سمی:</a:t>
            </a:r>
            <a:endParaRPr lang="en-US" sz="1800" b="1" dirty="0">
              <a:cs typeface="B Nazanin" panose="00000400000000000000" pitchFamily="2" charset="-78"/>
            </a:endParaRPr>
          </a:p>
          <a:p>
            <a:pPr algn="r" rtl="1">
              <a:buNone/>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در این حالت راه های مختلفی از قبیل تیغ زدن، مکیدن محل نیش، گذاشتن کیسه یخ یا برفک یخچال، بستن تورنیکه، برداشتن محل نیش، بستن قسمت بالای محل نیش، سوزاندن محل نیش وغیره توسط محققان مختلف پیشنهاد شده است.</a:t>
            </a:r>
            <a:endParaRPr lang="en-US" sz="1800" b="1" dirty="0">
              <a:cs typeface="B Nazanin" panose="00000400000000000000" pitchFamily="2" charset="-78"/>
            </a:endParaRPr>
          </a:p>
          <a:p>
            <a:pPr algn="r" rtl="1">
              <a:buFont typeface="Arial" pitchFamily="34" charset="0"/>
              <a:buChar char="•"/>
            </a:pPr>
            <a:endParaRPr lang="en-US"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در عمل تنها راه مؤثری که ممکن است یه بیمار کمک نماید، برداشتن محل نیش در صورتی است که بیمار در ساعت اول پس از نیش خوردن ویا اگر 24 ساعت و حداکثر 48 ساعت از زمان نیش خوردن گذشته باشد و بیمار بدون علائم سیستمیک ومسمومیت شدید باشد.</a:t>
            </a:r>
            <a:endParaRPr lang="en-US" sz="1800" b="1" dirty="0">
              <a:cs typeface="B Nazanin" panose="00000400000000000000" pitchFamily="2" charset="-78"/>
            </a:endParaRPr>
          </a:p>
          <a:p>
            <a:pPr algn="r" rtl="1">
              <a:buFont typeface="Arial" pitchFamily="34" charset="0"/>
              <a:buChar char="•"/>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در مرکز درمانی ممکن است برداشتن محل نیش در اندازه 0/5 * 0/5 سانتی متر و عمق 0/5 سانتی متر در شرایط استریل انجام شود.</a:t>
            </a:r>
          </a:p>
          <a:p>
            <a:pPr algn="r" rtl="1">
              <a:buFont typeface="Arial" pitchFamily="34" charset="0"/>
              <a:buChar char="•"/>
            </a:pPr>
            <a:endParaRPr lang="fa-IR" sz="1800" b="1" dirty="0">
              <a:cs typeface="B Nazanin" panose="00000400000000000000" pitchFamily="2" charset="-78"/>
            </a:endParaRPr>
          </a:p>
        </p:txBody>
      </p:sp>
    </p:spTree>
    <p:extLst>
      <p:ext uri="{BB962C8B-B14F-4D97-AF65-F5344CB8AC3E}">
        <p14:creationId xmlns:p14="http://schemas.microsoft.com/office/powerpoint/2010/main" val="9848800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درمان در مرکز درمانی </a:t>
            </a:r>
            <a:br>
              <a:rPr lang="fa-IR" sz="2400" dirty="0">
                <a:cs typeface="B Titr" pitchFamily="2" charset="-78"/>
              </a:rPr>
            </a:br>
            <a:r>
              <a:rPr lang="fa-IR" sz="2400" b="1" dirty="0">
                <a:cs typeface="B Nazanin" panose="00000400000000000000" pitchFamily="2" charset="-78"/>
              </a:rPr>
              <a:t>درمان سیستمیک </a:t>
            </a:r>
            <a:endParaRPr lang="en-US" sz="2400" b="1" dirty="0">
              <a:cs typeface="B Nazanin" panose="00000400000000000000" pitchFamily="2" charset="-78"/>
            </a:endParaRPr>
          </a:p>
        </p:txBody>
      </p:sp>
      <p:sp>
        <p:nvSpPr>
          <p:cNvPr id="3" name="Content Placeholder 2"/>
          <p:cNvSpPr>
            <a:spLocks noGrp="1"/>
          </p:cNvSpPr>
          <p:nvPr>
            <p:ph idx="1"/>
          </p:nvPr>
        </p:nvSpPr>
        <p:spPr/>
        <p:txBody>
          <a:bodyPr/>
          <a:lstStyle/>
          <a:p>
            <a:pPr algn="justLow" rtl="1">
              <a:buFont typeface="Arial" pitchFamily="34" charset="0"/>
              <a:buChar char="•"/>
            </a:pPr>
            <a:r>
              <a:rPr lang="fa-IR" sz="1800" b="1" dirty="0">
                <a:cs typeface="B Nazanin" panose="00000400000000000000" pitchFamily="2" charset="-78"/>
              </a:rPr>
              <a:t>نحوه درمان بر مبنای شدت علائم و وجود علائم دستگاه عصبی- مرکزی، قلبی- ریوی، همولیز، استفراغ خونی و اسپاسم شدید حنجره در نظر گرفته می شود.</a:t>
            </a:r>
          </a:p>
          <a:p>
            <a:pPr algn="justLow" rtl="1">
              <a:buFont typeface="Arial" pitchFamily="34" charset="0"/>
              <a:buChar char="•"/>
            </a:pPr>
            <a:endParaRPr lang="fa-IR" sz="1800" b="1" dirty="0">
              <a:cs typeface="B Nazanin" panose="00000400000000000000" pitchFamily="2" charset="-78"/>
            </a:endParaRPr>
          </a:p>
          <a:p>
            <a:pPr algn="justLow" rtl="1">
              <a:buFont typeface="Arial" pitchFamily="34" charset="0"/>
              <a:buChar char="•"/>
            </a:pPr>
            <a:r>
              <a:rPr lang="fa-IR" sz="1800" b="1" dirty="0">
                <a:cs typeface="B Nazanin" panose="00000400000000000000" pitchFamily="2" charset="-78"/>
              </a:rPr>
              <a:t>پس از بستری کردن بیمار علاوه بر تجویز سرم ضد عقرب گزیدگی موجود، نسبت به بررسی وضعیت عمومی بیمار و احتمال همولیز شدید دقت کرده و آزمایش ادرار، حداکثر هر 3 ساعت یک بار از نظر وجود همگلوبین در بیمارستان انجام می شود.</a:t>
            </a:r>
          </a:p>
          <a:p>
            <a:pPr algn="justLow" rtl="1">
              <a:buFont typeface="Arial" pitchFamily="34" charset="0"/>
              <a:buChar char="•"/>
            </a:pPr>
            <a:endParaRPr lang="fa-IR" sz="1800" b="1" dirty="0">
              <a:cs typeface="B Nazanin" panose="00000400000000000000" pitchFamily="2" charset="-78"/>
            </a:endParaRPr>
          </a:p>
          <a:p>
            <a:pPr algn="justLow" rtl="1">
              <a:buFont typeface="Arial" pitchFamily="34" charset="0"/>
              <a:buChar char="•"/>
            </a:pPr>
            <a:r>
              <a:rPr lang="fa-IR" sz="1800" b="1" dirty="0">
                <a:cs typeface="B Nazanin" panose="00000400000000000000" pitchFamily="2" charset="-78"/>
              </a:rPr>
              <a:t>مقدار سرم ضد عقرب گزیدگی به شدت مسمومیت بستگی دارد و در اغلب موارد یک یا دو آمپول عضلانی یا وریدی کافی است.</a:t>
            </a:r>
          </a:p>
          <a:p>
            <a:pPr algn="justLow" rtl="1">
              <a:buFont typeface="Arial" pitchFamily="34" charset="0"/>
              <a:buChar char="•"/>
            </a:pPr>
            <a:endParaRPr lang="fa-IR" sz="1800" b="1" dirty="0">
              <a:cs typeface="B Nazanin" panose="00000400000000000000" pitchFamily="2" charset="-78"/>
            </a:endParaRPr>
          </a:p>
          <a:p>
            <a:pPr algn="justLow" rtl="1">
              <a:buFont typeface="Arial" pitchFamily="34" charset="0"/>
              <a:buChar char="•"/>
            </a:pPr>
            <a:r>
              <a:rPr lang="fa-IR" sz="1800" b="1" dirty="0">
                <a:cs typeface="B Nazanin" panose="00000400000000000000" pitchFamily="2" charset="-78"/>
              </a:rPr>
              <a:t>دربرخی موارد ( مثلاً، تاخیر در درمان یا گزش عقرب سیاه) ممکن است تا 6 آمپول سرم ضد عقرب گزیدگی تجویز گردد.</a:t>
            </a:r>
            <a:endParaRPr lang="en-US" sz="1800" b="1" dirty="0">
              <a:cs typeface="B Nazanin" panose="00000400000000000000" pitchFamily="2" charset="-78"/>
            </a:endParaRPr>
          </a:p>
        </p:txBody>
      </p:sp>
    </p:spTree>
    <p:extLst>
      <p:ext uri="{BB962C8B-B14F-4D97-AF65-F5344CB8AC3E}">
        <p14:creationId xmlns:p14="http://schemas.microsoft.com/office/powerpoint/2010/main" val="16856593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درمان در مرکز درمانی </a:t>
            </a:r>
            <a:br>
              <a:rPr lang="fa-IR" sz="2400" dirty="0">
                <a:cs typeface="B Titr" pitchFamily="2" charset="-78"/>
              </a:rPr>
            </a:br>
            <a:r>
              <a:rPr lang="fa-IR" sz="2400" b="1" dirty="0">
                <a:cs typeface="B Nazanin" panose="00000400000000000000" pitchFamily="2" charset="-78"/>
              </a:rPr>
              <a:t>درمان سیستمیک </a:t>
            </a:r>
            <a:endParaRPr lang="en-US" sz="2400" dirty="0">
              <a:cs typeface="B Titr" pitchFamily="2" charset="-78"/>
            </a:endParaRPr>
          </a:p>
        </p:txBody>
      </p:sp>
      <p:sp>
        <p:nvSpPr>
          <p:cNvPr id="3" name="Content Placeholder 2"/>
          <p:cNvSpPr>
            <a:spLocks noGrp="1"/>
          </p:cNvSpPr>
          <p:nvPr>
            <p:ph idx="1"/>
          </p:nvPr>
        </p:nvSpPr>
        <p:spPr/>
        <p:txBody>
          <a:bodyPr/>
          <a:lstStyle/>
          <a:p>
            <a:pPr algn="r" rtl="1">
              <a:buNone/>
            </a:pPr>
            <a:r>
              <a:rPr lang="fa-IR" sz="1800" b="1" dirty="0">
                <a:cs typeface="B Nazanin" panose="00000400000000000000" pitchFamily="2" charset="-78"/>
              </a:rPr>
              <a:t>درمان های لازم هنگام بروز همولیز و پیدایش هموگلوبین در ادرار:</a:t>
            </a:r>
          </a:p>
          <a:p>
            <a:pPr algn="r" rtl="1">
              <a:buNone/>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جهت جلوگیری از رسوب هموگلوبین در کلیه ها و ایجاد نارسایی حاد کلیه، تجویز سرم قندی 5 درصد و یا نرمال سالین به مقدار 1/5 برابر مقدار نگهدارنده لازم است (درمان بیمارستانی).</a:t>
            </a:r>
          </a:p>
          <a:p>
            <a:pPr algn="r" rtl="1">
              <a:buFont typeface="Arial" pitchFamily="34" charset="0"/>
              <a:buChar char="•"/>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مقدار 1/5 برابر مقدار نگهدارنده: 150 میلی لیتر به ازای هر کیلوگرم وزن بدن برای 10 کیلوی اول، 75 میلی لیتر برای 10 کیلوی دوم و 30 میلی لیتر برای کیلو های بعدی بدن.</a:t>
            </a:r>
          </a:p>
          <a:p>
            <a:pPr algn="r" rtl="1">
              <a:buFont typeface="Arial" pitchFamily="34" charset="0"/>
              <a:buChar char="•"/>
            </a:pPr>
            <a:r>
              <a:rPr lang="fa-IR" sz="1800" b="1" dirty="0">
                <a:cs typeface="B Nazanin" panose="00000400000000000000" pitchFamily="2" charset="-78"/>
              </a:rPr>
              <a:t>به عنوان مثال در فرد 50 کیلو گرمی: </a:t>
            </a:r>
          </a:p>
          <a:p>
            <a:pPr marL="0" indent="0" rtl="1">
              <a:buNone/>
            </a:pPr>
            <a:r>
              <a:rPr lang="en-US" sz="1800" b="1" dirty="0">
                <a:cs typeface="B Nazanin" panose="00000400000000000000" pitchFamily="2" charset="-78"/>
              </a:rPr>
              <a:t>(150* 10) + (75* 10) + (30* 30) = 3150 CC</a:t>
            </a:r>
            <a:endParaRPr lang="fa-IR" sz="1800" b="1" dirty="0">
              <a:cs typeface="B Nazanin" panose="00000400000000000000" pitchFamily="2" charset="-78"/>
            </a:endParaRPr>
          </a:p>
        </p:txBody>
      </p:sp>
    </p:spTree>
    <p:extLst>
      <p:ext uri="{BB962C8B-B14F-4D97-AF65-F5344CB8AC3E}">
        <p14:creationId xmlns:p14="http://schemas.microsoft.com/office/powerpoint/2010/main" val="39210406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درمان در مرکز درمانی </a:t>
            </a:r>
            <a:br>
              <a:rPr lang="fa-IR" sz="2400" dirty="0">
                <a:cs typeface="B Titr" pitchFamily="2" charset="-78"/>
              </a:rPr>
            </a:br>
            <a:r>
              <a:rPr lang="fa-IR" sz="2400" b="1" dirty="0">
                <a:cs typeface="B Nazanin" panose="00000400000000000000" pitchFamily="2" charset="-78"/>
              </a:rPr>
              <a:t>درمان سیستمیک </a:t>
            </a:r>
            <a:endParaRPr lang="en-US" sz="2400" dirty="0">
              <a:cs typeface="B Titr" pitchFamily="2" charset="-78"/>
            </a:endParaRPr>
          </a:p>
        </p:txBody>
      </p:sp>
      <p:sp>
        <p:nvSpPr>
          <p:cNvPr id="3" name="Content Placeholder 2"/>
          <p:cNvSpPr>
            <a:spLocks noGrp="1"/>
          </p:cNvSpPr>
          <p:nvPr>
            <p:ph idx="1"/>
          </p:nvPr>
        </p:nvSpPr>
        <p:spPr/>
        <p:txBody>
          <a:bodyPr/>
          <a:lstStyle/>
          <a:p>
            <a:pPr algn="r" rtl="1">
              <a:buFont typeface="Arial" pitchFamily="34" charset="0"/>
              <a:buChar char="•"/>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مصرف آنتی بیوتیک فقط وقتی لازم است که محل نیش عفونی شده باشد وگرنه برای پیشگیری از عفونت موردی ندارند.</a:t>
            </a:r>
          </a:p>
          <a:p>
            <a:pPr algn="r" rtl="1">
              <a:buFont typeface="Arial" pitchFamily="34" charset="0"/>
              <a:buChar char="•"/>
            </a:pP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در صورتیکه بیمار واکسیناسیون کامل انجام داده باشد و مشکلی از این نظر نداشته باشد. هیچ گونه اقدامی برای پیشگیری ازکزاز لازم نیست.</a:t>
            </a:r>
          </a:p>
          <a:p>
            <a:pPr algn="r" rtl="1"/>
            <a:endParaRPr lang="fa-IR" sz="1800" b="1" dirty="0">
              <a:cs typeface="B Nazanin" panose="00000400000000000000" pitchFamily="2" charset="-78"/>
            </a:endParaRPr>
          </a:p>
          <a:p>
            <a:pPr algn="r" rtl="1">
              <a:buFont typeface="Arial" pitchFamily="34" charset="0"/>
              <a:buChar char="•"/>
            </a:pPr>
            <a:endParaRPr lang="fa-IR" sz="1800" b="1" dirty="0">
              <a:cs typeface="B Nazanin" panose="00000400000000000000" pitchFamily="2" charset="-78"/>
            </a:endParaRPr>
          </a:p>
        </p:txBody>
      </p:sp>
    </p:spTree>
    <p:extLst>
      <p:ext uri="{BB962C8B-B14F-4D97-AF65-F5344CB8AC3E}">
        <p14:creationId xmlns:p14="http://schemas.microsoft.com/office/powerpoint/2010/main" val="1365427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جانور شناسی مارها</a:t>
            </a:r>
            <a:endParaRPr lang="en-US" sz="2400" dirty="0">
              <a:cs typeface="B Titr" pitchFamily="2" charset="-78"/>
            </a:endParaRPr>
          </a:p>
        </p:txBody>
      </p:sp>
      <p:sp>
        <p:nvSpPr>
          <p:cNvPr id="3" name="Content Placeholder 2"/>
          <p:cNvSpPr>
            <a:spLocks noGrp="1"/>
          </p:cNvSpPr>
          <p:nvPr>
            <p:ph idx="1"/>
          </p:nvPr>
        </p:nvSpPr>
        <p:spPr/>
        <p:txBody>
          <a:bodyPr/>
          <a:lstStyle/>
          <a:p>
            <a:pPr algn="r" rtl="1">
              <a:buNone/>
            </a:pPr>
            <a:r>
              <a:rPr lang="fa-IR" sz="1800" b="1" dirty="0">
                <a:cs typeface="B Nazanin" panose="00000400000000000000" pitchFamily="2" charset="-78"/>
              </a:rPr>
              <a:t>از نظر جانور شناسی، مارها جانورانی خون سرد هستند و در شاخه طناب داران، زیرشاخه مهره داران، رده خزندگان قرار می گیرند.</a:t>
            </a:r>
          </a:p>
          <a:p>
            <a:pPr algn="r" rtl="1">
              <a:buNone/>
            </a:pPr>
            <a:endParaRPr lang="fa-IR" sz="1800" b="1" dirty="0">
              <a:cs typeface="B Nazanin" panose="00000400000000000000" pitchFamily="2" charset="-78"/>
            </a:endParaRP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مارها از نظر داشتن دستگاه تزریق سم به سه گروه تقسیم می شوند:</a:t>
            </a:r>
          </a:p>
          <a:p>
            <a:pPr algn="r" rtl="1">
              <a:buNone/>
            </a:pPr>
            <a:r>
              <a:rPr lang="fa-IR" sz="1800" b="1" dirty="0">
                <a:cs typeface="B Nazanin" panose="00000400000000000000" pitchFamily="2" charset="-78"/>
              </a:rPr>
              <a:t>1- مارهای غیر سمی</a:t>
            </a:r>
          </a:p>
          <a:p>
            <a:pPr algn="r" rtl="1">
              <a:buNone/>
            </a:pPr>
            <a:r>
              <a:rPr lang="fa-IR" sz="1800" b="1" dirty="0">
                <a:cs typeface="B Nazanin" panose="00000400000000000000" pitchFamily="2" charset="-78"/>
              </a:rPr>
              <a:t>2- مارهای نیمه سمی یا سمی تصادفی</a:t>
            </a:r>
          </a:p>
          <a:p>
            <a:pPr algn="r" rtl="1">
              <a:buNone/>
            </a:pPr>
            <a:r>
              <a:rPr lang="fa-IR" sz="1800" b="1" dirty="0">
                <a:cs typeface="B Nazanin" panose="00000400000000000000" pitchFamily="2" charset="-78"/>
              </a:rPr>
              <a:t>3- مارهای سمی خطرناک یا زهرآگین</a:t>
            </a:r>
          </a:p>
        </p:txBody>
      </p:sp>
      <p:pic>
        <p:nvPicPr>
          <p:cNvPr id="4" name="Picture 3" descr="http://img7.irna.ir/1394/13940803/81811736/81811736-70254382.jpg"/>
          <p:cNvPicPr/>
          <p:nvPr/>
        </p:nvPicPr>
        <p:blipFill>
          <a:blip r:embed="rId2"/>
          <a:srcRect/>
          <a:stretch>
            <a:fillRect/>
          </a:stretch>
        </p:blipFill>
        <p:spPr bwMode="auto">
          <a:xfrm>
            <a:off x="1972056" y="2456688"/>
            <a:ext cx="3200400" cy="2334768"/>
          </a:xfrm>
          <a:prstGeom prst="rect">
            <a:avLst/>
          </a:prstGeom>
          <a:noFill/>
          <a:ln w="9525">
            <a:noFill/>
            <a:miter lim="800000"/>
            <a:headEnd/>
            <a:tailEnd/>
          </a:ln>
        </p:spPr>
      </p:pic>
    </p:spTree>
    <p:extLst>
      <p:ext uri="{BB962C8B-B14F-4D97-AF65-F5344CB8AC3E}">
        <p14:creationId xmlns:p14="http://schemas.microsoft.com/office/powerpoint/2010/main" val="18166758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زنبور گزیدگی</a:t>
            </a:r>
            <a:endParaRPr lang="en-US" sz="2400" dirty="0">
              <a:cs typeface="B Titr" pitchFamily="2" charset="-78"/>
            </a:endParaRPr>
          </a:p>
        </p:txBody>
      </p:sp>
      <p:sp>
        <p:nvSpPr>
          <p:cNvPr id="3" name="Content Placeholder 2"/>
          <p:cNvSpPr>
            <a:spLocks noGrp="1"/>
          </p:cNvSpPr>
          <p:nvPr>
            <p:ph idx="1"/>
          </p:nvPr>
        </p:nvSpPr>
        <p:spPr/>
        <p:txBody>
          <a:bodyPr/>
          <a:lstStyle/>
          <a:p>
            <a:pPr algn="r" rtl="1"/>
            <a:r>
              <a:rPr lang="fa-IR" sz="1800" b="1" dirty="0">
                <a:cs typeface="B Nazanin" panose="00000400000000000000" pitchFamily="2" charset="-78"/>
              </a:rPr>
              <a:t>زنبورها گروه بسیار بزرگ و متنوعی از حشرات هستند که در سراسر جهان پراکنده اند.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گونه های زنبور شامل زنبورهای عسل (معمولی و درشت) و زنبورهای وحشی (زرد، قرمز و کاغذی) است.</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سم زنبور باعث آسیب به بدن انسان می شود. این آسیب اکثراً محدود به ناحیه نزدیک گزش است ولی گاهی نیز موجب عوارض خطرناکی می شود که ممکن است تهدید کننده حیات باشد.</a:t>
            </a:r>
            <a:endParaRPr lang="en-US" sz="1800" b="1" dirty="0">
              <a:cs typeface="B Nazanin" panose="00000400000000000000" pitchFamily="2" charset="-78"/>
            </a:endParaRPr>
          </a:p>
        </p:txBody>
      </p:sp>
      <p:pic>
        <p:nvPicPr>
          <p:cNvPr id="4" name="Picture 3" descr="http://karajrasa.ir/wp-content/uploads/2015/01/12270_738.jpg?28d0d2"/>
          <p:cNvPicPr/>
          <p:nvPr/>
        </p:nvPicPr>
        <p:blipFill>
          <a:blip r:embed="rId2"/>
          <a:srcRect/>
          <a:stretch>
            <a:fillRect/>
          </a:stretch>
        </p:blipFill>
        <p:spPr bwMode="auto">
          <a:xfrm>
            <a:off x="2806774" y="4319575"/>
            <a:ext cx="3500462" cy="1857388"/>
          </a:xfrm>
          <a:prstGeom prst="rect">
            <a:avLst/>
          </a:prstGeom>
          <a:noFill/>
          <a:ln w="9525">
            <a:noFill/>
            <a:miter lim="800000"/>
            <a:headEnd/>
            <a:tailEnd/>
          </a:ln>
        </p:spPr>
      </p:pic>
    </p:spTree>
    <p:extLst>
      <p:ext uri="{BB962C8B-B14F-4D97-AF65-F5344CB8AC3E}">
        <p14:creationId xmlns:p14="http://schemas.microsoft.com/office/powerpoint/2010/main" val="30481425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انواع زنبور</a:t>
            </a:r>
            <a:endParaRPr lang="en-US" sz="2400" dirty="0">
              <a:cs typeface="B Titr" pitchFamily="2" charset="-78"/>
            </a:endParaRPr>
          </a:p>
        </p:txBody>
      </p:sp>
      <p:sp>
        <p:nvSpPr>
          <p:cNvPr id="3" name="Content Placeholder 2"/>
          <p:cNvSpPr>
            <a:spLocks noGrp="1"/>
          </p:cNvSpPr>
          <p:nvPr>
            <p:ph idx="1"/>
          </p:nvPr>
        </p:nvSpPr>
        <p:spPr/>
        <p:txBody>
          <a:bodyPr/>
          <a:lstStyle/>
          <a:p>
            <a:pPr algn="r" rtl="1">
              <a:buNone/>
            </a:pPr>
            <a:r>
              <a:rPr lang="fa-IR" sz="1800" b="1" dirty="0">
                <a:cs typeface="B Nazanin" panose="00000400000000000000" pitchFamily="2" charset="-78"/>
              </a:rPr>
              <a:t>زنبور عسل </a:t>
            </a:r>
            <a:r>
              <a:rPr lang="en-US" sz="1800" b="1" dirty="0">
                <a:cs typeface="B Nazanin" panose="00000400000000000000" pitchFamily="2" charset="-78"/>
              </a:rPr>
              <a:t>(APIDAE)</a:t>
            </a:r>
            <a:r>
              <a:rPr lang="fa-IR" sz="1800" b="1" dirty="0">
                <a:cs typeface="B Nazanin" panose="00000400000000000000" pitchFamily="2" charset="-78"/>
              </a:rPr>
              <a:t> : </a:t>
            </a:r>
          </a:p>
          <a:p>
            <a:pPr algn="r" rtl="1"/>
            <a:r>
              <a:rPr lang="fa-IR" sz="1800" b="1" dirty="0">
                <a:cs typeface="B Nazanin" panose="00000400000000000000" pitchFamily="2" charset="-78"/>
              </a:rPr>
              <a:t>یکبار می گزد.</a:t>
            </a:r>
          </a:p>
          <a:p>
            <a:pPr algn="r" rtl="1"/>
            <a:endParaRPr lang="fa-IR" sz="1800" b="1" dirty="0">
              <a:cs typeface="B Nazanin" panose="00000400000000000000" pitchFamily="2" charset="-78"/>
            </a:endParaRPr>
          </a:p>
          <a:p>
            <a:pPr algn="r" rtl="1">
              <a:buNone/>
            </a:pPr>
            <a:endParaRPr lang="fa-IR" sz="1800" b="1" dirty="0">
              <a:cs typeface="B Nazanin" panose="00000400000000000000" pitchFamily="2" charset="-78"/>
            </a:endParaRPr>
          </a:p>
          <a:p>
            <a:pPr algn="r" rtl="1"/>
            <a:endParaRPr lang="en-US" sz="1800" b="1" dirty="0">
              <a:cs typeface="B Nazanin" panose="00000400000000000000" pitchFamily="2" charset="-78"/>
            </a:endParaRPr>
          </a:p>
          <a:p>
            <a:pPr algn="r" rtl="1">
              <a:buNone/>
            </a:pPr>
            <a:r>
              <a:rPr lang="fa-IR" sz="1800" b="1" dirty="0">
                <a:cs typeface="B Nazanin" panose="00000400000000000000" pitchFamily="2" charset="-78"/>
              </a:rPr>
              <a:t>زنبور زرد و قرمز</a:t>
            </a:r>
            <a:r>
              <a:rPr lang="en-US" sz="1800" b="1" dirty="0">
                <a:cs typeface="B Nazanin" panose="00000400000000000000" pitchFamily="2" charset="-78"/>
              </a:rPr>
              <a:t> (VESPIDAE)</a:t>
            </a:r>
            <a:r>
              <a:rPr lang="fa-IR" sz="1800" b="1" dirty="0">
                <a:cs typeface="B Nazanin" panose="00000400000000000000" pitchFamily="2" charset="-78"/>
              </a:rPr>
              <a:t> : </a:t>
            </a:r>
          </a:p>
          <a:p>
            <a:pPr algn="r" rtl="1"/>
            <a:r>
              <a:rPr lang="fa-IR" sz="1800" b="1" dirty="0">
                <a:cs typeface="B Nazanin" panose="00000400000000000000" pitchFamily="2" charset="-78"/>
              </a:rPr>
              <a:t>فقط زنبور ماده میگزد.</a:t>
            </a:r>
          </a:p>
          <a:p>
            <a:pPr algn="r" rtl="1"/>
            <a:r>
              <a:rPr lang="fa-IR" sz="1800" b="1" dirty="0">
                <a:cs typeface="B Nazanin" panose="00000400000000000000" pitchFamily="2" charset="-78"/>
              </a:rPr>
              <a:t> چند بار می گزد.</a:t>
            </a:r>
          </a:p>
          <a:p>
            <a:pPr algn="r" rtl="1"/>
            <a:endParaRPr lang="en-US" sz="1800" b="1" dirty="0">
              <a:cs typeface="B Nazanin" panose="00000400000000000000" pitchFamily="2" charset="-78"/>
            </a:endParaRPr>
          </a:p>
        </p:txBody>
      </p:sp>
      <p:pic>
        <p:nvPicPr>
          <p:cNvPr id="4" name="Picture 3" descr="http://www.etarh.com/images/guide/bee/04_Bee_crEgoGuitto_gal.jpg"/>
          <p:cNvPicPr/>
          <p:nvPr/>
        </p:nvPicPr>
        <p:blipFill>
          <a:blip r:embed="rId2"/>
          <a:srcRect/>
          <a:stretch>
            <a:fillRect/>
          </a:stretch>
        </p:blipFill>
        <p:spPr bwMode="auto">
          <a:xfrm>
            <a:off x="2881290" y="1714489"/>
            <a:ext cx="1928826" cy="1628769"/>
          </a:xfrm>
          <a:prstGeom prst="rect">
            <a:avLst/>
          </a:prstGeom>
          <a:noFill/>
          <a:ln w="9525">
            <a:noFill/>
            <a:miter lim="800000"/>
            <a:headEnd/>
            <a:tailEnd/>
          </a:ln>
        </p:spPr>
      </p:pic>
      <p:pic>
        <p:nvPicPr>
          <p:cNvPr id="5" name="Picture 4" descr="http://upload.tehran98.com/img1/tvhhjgqo99v6srm0g.jpg"/>
          <p:cNvPicPr/>
          <p:nvPr/>
        </p:nvPicPr>
        <p:blipFill>
          <a:blip r:embed="rId3" cstate="print"/>
          <a:srcRect/>
          <a:stretch>
            <a:fillRect/>
          </a:stretch>
        </p:blipFill>
        <p:spPr bwMode="auto">
          <a:xfrm>
            <a:off x="2809852" y="3786191"/>
            <a:ext cx="2000264" cy="1662105"/>
          </a:xfrm>
          <a:prstGeom prst="rect">
            <a:avLst/>
          </a:prstGeom>
          <a:noFill/>
          <a:ln w="9525">
            <a:noFill/>
            <a:miter lim="800000"/>
            <a:headEnd/>
            <a:tailEnd/>
          </a:ln>
        </p:spPr>
      </p:pic>
    </p:spTree>
    <p:extLst>
      <p:ext uri="{BB962C8B-B14F-4D97-AF65-F5344CB8AC3E}">
        <p14:creationId xmlns:p14="http://schemas.microsoft.com/office/powerpoint/2010/main" val="38847708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واکنش های موضعی و سیستمیک</a:t>
            </a:r>
            <a:endParaRPr lang="en-US" sz="2400" dirty="0">
              <a:cs typeface="B Titr" pitchFamily="2" charset="-78"/>
            </a:endParaRPr>
          </a:p>
        </p:txBody>
      </p:sp>
      <p:sp>
        <p:nvSpPr>
          <p:cNvPr id="3" name="Content Placeholder 2"/>
          <p:cNvSpPr>
            <a:spLocks noGrp="1"/>
          </p:cNvSpPr>
          <p:nvPr>
            <p:ph idx="1"/>
          </p:nvPr>
        </p:nvSpPr>
        <p:spPr/>
        <p:txBody>
          <a:bodyPr/>
          <a:lstStyle/>
          <a:p>
            <a:pPr algn="r" rtl="1">
              <a:buNone/>
            </a:pPr>
            <a:r>
              <a:rPr lang="fa-IR" sz="1800" b="1" dirty="0">
                <a:cs typeface="B Nazanin" panose="00000400000000000000" pitchFamily="2" charset="-78"/>
              </a:rPr>
              <a:t>واکنش های موضعی: </a:t>
            </a:r>
          </a:p>
          <a:p>
            <a:pPr algn="r" rtl="1"/>
            <a:r>
              <a:rPr lang="fa-IR" sz="1800" b="1" dirty="0">
                <a:cs typeface="B Nazanin" panose="00000400000000000000" pitchFamily="2" charset="-78"/>
              </a:rPr>
              <a:t>درد، قرمزی، تورم و خارش در محل گزش</a:t>
            </a:r>
          </a:p>
          <a:p>
            <a:pPr algn="r" rtl="1"/>
            <a:r>
              <a:rPr lang="fa-IR" sz="1800" b="1" dirty="0">
                <a:cs typeface="B Nazanin" panose="00000400000000000000" pitchFamily="2" charset="-78"/>
              </a:rPr>
              <a:t>عفونت باکتریایی پوست </a:t>
            </a:r>
          </a:p>
          <a:p>
            <a:pPr algn="r" rtl="1">
              <a:buNone/>
            </a:pPr>
            <a:r>
              <a:rPr lang="fa-IR" sz="1800" b="1" dirty="0">
                <a:cs typeface="B Nazanin" panose="00000400000000000000" pitchFamily="2" charset="-78"/>
              </a:rPr>
              <a:t>واکنش های سیستمیک:</a:t>
            </a:r>
          </a:p>
          <a:p>
            <a:pPr algn="r" rtl="1"/>
            <a:r>
              <a:rPr lang="fa-IR" sz="1800" b="1" dirty="0">
                <a:cs typeface="B Nazanin" panose="00000400000000000000" pitchFamily="2" charset="-78"/>
              </a:rPr>
              <a:t>کهیر منتشر</a:t>
            </a:r>
            <a:r>
              <a:rPr lang="fa-IR" sz="1800" b="1" dirty="0">
                <a:solidFill>
                  <a:prstClr val="black"/>
                </a:solidFill>
                <a:cs typeface="B Nazanin" panose="00000400000000000000" pitchFamily="2" charset="-78"/>
              </a:rPr>
              <a:t> ، ادم بدون کهیر</a:t>
            </a:r>
            <a:r>
              <a:rPr lang="fa-IR" sz="1800" b="1" dirty="0">
                <a:cs typeface="B Nazanin" panose="00000400000000000000" pitchFamily="2" charset="-78"/>
              </a:rPr>
              <a:t>، ورم در ناحیه گلو و دهان</a:t>
            </a:r>
          </a:p>
          <a:p>
            <a:pPr algn="r" rtl="1"/>
            <a:r>
              <a:rPr lang="fa-IR" sz="1800" b="1" dirty="0">
                <a:solidFill>
                  <a:prstClr val="black"/>
                </a:solidFill>
                <a:cs typeface="B Nazanin" panose="00000400000000000000" pitchFamily="2" charset="-78"/>
              </a:rPr>
              <a:t>کاتاراکت ، گلوکوم ، آبسه عدسی (درگزش اطراف چشم)</a:t>
            </a:r>
            <a:endParaRPr lang="fa-IR" sz="1800" b="1" dirty="0">
              <a:cs typeface="B Nazanin" panose="00000400000000000000" pitchFamily="2" charset="-78"/>
            </a:endParaRPr>
          </a:p>
          <a:p>
            <a:pPr algn="r" rtl="1"/>
            <a:r>
              <a:rPr lang="fa-IR" sz="1800" b="1" dirty="0">
                <a:cs typeface="B Nazanin" panose="00000400000000000000" pitchFamily="2" charset="-78"/>
              </a:rPr>
              <a:t>تنفس مشکل و صدادار</a:t>
            </a:r>
          </a:p>
          <a:p>
            <a:pPr algn="r" rtl="1"/>
            <a:r>
              <a:rPr lang="fa-IR" sz="1800" b="1" dirty="0">
                <a:cs typeface="B Nazanin" panose="00000400000000000000" pitchFamily="2" charset="-78"/>
              </a:rPr>
              <a:t>تهوع و استفراغ</a:t>
            </a:r>
          </a:p>
          <a:p>
            <a:pPr algn="r" rtl="1"/>
            <a:r>
              <a:rPr lang="fa-IR" sz="1800" b="1" dirty="0">
                <a:cs typeface="B Nazanin" panose="00000400000000000000" pitchFamily="2" charset="-78"/>
              </a:rPr>
              <a:t>شوک آنافیلاکسی، سنکوب، </a:t>
            </a:r>
            <a:r>
              <a:rPr lang="fa-IR" sz="1800" b="1" dirty="0">
                <a:solidFill>
                  <a:prstClr val="black"/>
                </a:solidFill>
                <a:cs typeface="B Nazanin" panose="00000400000000000000" pitchFamily="2" charset="-78"/>
              </a:rPr>
              <a:t>سبکی سر، سردرد، تب، خواب آلودگی، تشنج</a:t>
            </a:r>
            <a:endParaRPr lang="fa-IR" sz="1800" b="1" dirty="0">
              <a:cs typeface="B Nazanin" panose="00000400000000000000" pitchFamily="2" charset="-78"/>
            </a:endParaRPr>
          </a:p>
          <a:p>
            <a:pPr algn="r" rtl="1"/>
            <a:r>
              <a:rPr lang="fa-IR" sz="1800" b="1" dirty="0">
                <a:cs typeface="B Nazanin" panose="00000400000000000000" pitchFamily="2" charset="-78"/>
              </a:rPr>
              <a:t>اضطراب، درد قفسه سینه</a:t>
            </a:r>
          </a:p>
          <a:p>
            <a:pPr algn="r" rtl="1"/>
            <a:r>
              <a:rPr lang="fa-IR" sz="1800" b="1" dirty="0">
                <a:cs typeface="B Nazanin" panose="00000400000000000000" pitchFamily="2" charset="-78"/>
              </a:rPr>
              <a:t>کاهش سطح هوشیاری،کاهش فشارخون</a:t>
            </a:r>
          </a:p>
          <a:p>
            <a:pPr algn="r" rtl="1"/>
            <a:endParaRPr lang="fa-IR" sz="1800" b="1" dirty="0">
              <a:cs typeface="B Nazanin" panose="00000400000000000000" pitchFamily="2" charset="-78"/>
            </a:endParaRPr>
          </a:p>
        </p:txBody>
      </p:sp>
    </p:spTree>
    <p:extLst>
      <p:ext uri="{BB962C8B-B14F-4D97-AF65-F5344CB8AC3E}">
        <p14:creationId xmlns:p14="http://schemas.microsoft.com/office/powerpoint/2010/main" val="13912393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عوامل موثر در شدت مسمومیت	</a:t>
            </a:r>
            <a:endParaRPr lang="en-US" sz="2400" dirty="0">
              <a:cs typeface="B Titr" pitchFamily="2" charset="-78"/>
            </a:endParaRPr>
          </a:p>
        </p:txBody>
      </p:sp>
      <p:sp>
        <p:nvSpPr>
          <p:cNvPr id="3" name="Content Placeholder 2"/>
          <p:cNvSpPr>
            <a:spLocks noGrp="1"/>
          </p:cNvSpPr>
          <p:nvPr>
            <p:ph idx="1"/>
          </p:nvPr>
        </p:nvSpPr>
        <p:spPr/>
        <p:txBody>
          <a:bodyPr/>
          <a:lstStyle/>
          <a:p>
            <a:pPr algn="r" rtl="1"/>
            <a:endParaRPr lang="fa-IR" sz="1800" b="1" dirty="0">
              <a:cs typeface="B Nazanin" panose="00000400000000000000" pitchFamily="2" charset="-78"/>
            </a:endParaRP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نوع زنبور</a:t>
            </a:r>
          </a:p>
          <a:p>
            <a:pPr algn="r" rtl="1"/>
            <a:r>
              <a:rPr lang="fa-IR" sz="1800" b="1" dirty="0">
                <a:cs typeface="B Nazanin" panose="00000400000000000000" pitchFamily="2" charset="-78"/>
              </a:rPr>
              <a:t>محل گزش</a:t>
            </a:r>
          </a:p>
          <a:p>
            <a:pPr algn="r" rtl="1"/>
            <a:r>
              <a:rPr lang="fa-IR" sz="1800" b="1" dirty="0">
                <a:cs typeface="B Nazanin" panose="00000400000000000000" pitchFamily="2" charset="-78"/>
              </a:rPr>
              <a:t>تعداد گزش</a:t>
            </a:r>
          </a:p>
          <a:p>
            <a:pPr algn="r" rtl="1"/>
            <a:r>
              <a:rPr lang="fa-IR" sz="1800" b="1" dirty="0">
                <a:cs typeface="B Nazanin" panose="00000400000000000000" pitchFamily="2" charset="-78"/>
              </a:rPr>
              <a:t>حساسیت فرد گزیده شده نسبت به سم حشره</a:t>
            </a:r>
            <a:endParaRPr lang="en-US" sz="1800" b="1" dirty="0">
              <a:cs typeface="B Nazanin" panose="00000400000000000000" pitchFamily="2" charset="-78"/>
            </a:endParaRPr>
          </a:p>
        </p:txBody>
      </p:sp>
      <p:pic>
        <p:nvPicPr>
          <p:cNvPr id="4" name="Picture 3" descr="https://encrypted-tbn2.gstatic.com/images?q=tbn:ANd9GcR_KqIPWxPILl5yZepz6SsGkw1yUsdG6AdcCCmRmWG592rKeVGu"/>
          <p:cNvPicPr/>
          <p:nvPr/>
        </p:nvPicPr>
        <p:blipFill>
          <a:blip r:embed="rId2"/>
          <a:srcRect/>
          <a:stretch>
            <a:fillRect/>
          </a:stretch>
        </p:blipFill>
        <p:spPr bwMode="auto">
          <a:xfrm>
            <a:off x="3524232" y="2214554"/>
            <a:ext cx="1885950" cy="1543050"/>
          </a:xfrm>
          <a:prstGeom prst="rect">
            <a:avLst/>
          </a:prstGeom>
          <a:noFill/>
          <a:ln w="9525">
            <a:noFill/>
            <a:miter lim="800000"/>
            <a:headEnd/>
            <a:tailEnd/>
          </a:ln>
        </p:spPr>
      </p:pic>
    </p:spTree>
    <p:extLst>
      <p:ext uri="{BB962C8B-B14F-4D97-AF65-F5344CB8AC3E}">
        <p14:creationId xmlns:p14="http://schemas.microsoft.com/office/powerpoint/2010/main" val="41604328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اقدامات اولیه زنبورگزیدگی</a:t>
            </a:r>
            <a:endParaRPr lang="en-US" sz="2400" dirty="0">
              <a:cs typeface="B Titr" pitchFamily="2" charset="-78"/>
            </a:endParaRPr>
          </a:p>
        </p:txBody>
      </p:sp>
      <p:sp>
        <p:nvSpPr>
          <p:cNvPr id="3" name="Content Placeholder 2"/>
          <p:cNvSpPr>
            <a:spLocks noGrp="1"/>
          </p:cNvSpPr>
          <p:nvPr>
            <p:ph idx="1"/>
          </p:nvPr>
        </p:nvSpPr>
        <p:spPr/>
        <p:txBody>
          <a:bodyPr/>
          <a:lstStyle/>
          <a:p>
            <a:pPr algn="r" rtl="1"/>
            <a:r>
              <a:rPr lang="fa-IR" sz="1800" b="1" dirty="0">
                <a:cs typeface="B Nazanin" panose="00000400000000000000" pitchFamily="2" charset="-78"/>
              </a:rPr>
              <a:t>بلافاصله نیش حشره (به خصوص زنبور عسل که معمولا در پوست باقی می ماند) را از محل گزش بیرون آورید، زیرا این نیش که به کیسه حاوی سم زنبور متصل است تا مدتی پس از گزش با انقباضات خود به تزریق سم در بدن فرد ادامه می دهد.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برای جلوگیری از عفونت باکتریایی پوست محل گزش را با آب و صابون بشویید.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کمپرس آب سرد باعث کاهش درد، تورم و قرمزی محل گزش می شود.</a:t>
            </a:r>
          </a:p>
          <a:p>
            <a:pPr algn="r" rtl="1"/>
            <a:endParaRPr lang="en-US" sz="1800" b="1" dirty="0">
              <a:cs typeface="B Nazanin" panose="00000400000000000000" pitchFamily="2" charset="-78"/>
            </a:endParaRPr>
          </a:p>
        </p:txBody>
      </p:sp>
    </p:spTree>
    <p:extLst>
      <p:ext uri="{BB962C8B-B14F-4D97-AF65-F5344CB8AC3E}">
        <p14:creationId xmlns:p14="http://schemas.microsoft.com/office/powerpoint/2010/main" val="19594869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اقدامات اولیه زنبورگزیدگی</a:t>
            </a:r>
            <a:endParaRPr lang="en-US" sz="2400" dirty="0"/>
          </a:p>
        </p:txBody>
      </p:sp>
      <p:sp>
        <p:nvSpPr>
          <p:cNvPr id="3" name="Content Placeholder 2"/>
          <p:cNvSpPr>
            <a:spLocks noGrp="1"/>
          </p:cNvSpPr>
          <p:nvPr>
            <p:ph idx="1"/>
          </p:nvPr>
        </p:nvSpPr>
        <p:spPr/>
        <p:txBody>
          <a:bodyPr/>
          <a:lstStyle/>
          <a:p>
            <a:pPr algn="r" rtl="1"/>
            <a:r>
              <a:rPr lang="fa-IR" sz="1800" b="1" dirty="0">
                <a:cs typeface="B Nazanin" panose="00000400000000000000" pitchFamily="2" charset="-78"/>
              </a:rPr>
              <a:t>در صورت نیاز می توان از یک آنتی هیستامین، مثل دیفن هیدرامین برای رفع خارش و استامینوفن برای کاهش درد استفاده کرد.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مصرف داروهای  </a:t>
            </a:r>
            <a:r>
              <a:rPr lang="en-US" sz="1800" b="1" dirty="0">
                <a:cs typeface="B Nazanin" panose="00000400000000000000" pitchFamily="2" charset="-78"/>
              </a:rPr>
              <a:t>NSAID</a:t>
            </a:r>
            <a:r>
              <a:rPr lang="fa-IR" sz="1800" b="1" dirty="0">
                <a:cs typeface="B Nazanin" panose="00000400000000000000" pitchFamily="2" charset="-78"/>
              </a:rPr>
              <a:t> جهت تسکین درد ارجحیت دارد.</a:t>
            </a:r>
          </a:p>
          <a:p>
            <a:pPr algn="r" rtl="1"/>
            <a:endParaRPr lang="fa-IR" sz="1800" b="1" dirty="0">
              <a:cs typeface="B Nazanin" panose="00000400000000000000" pitchFamily="2" charset="-78"/>
            </a:endParaRP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عضوگزیده شده بالاتر از سطح بدن قرار دهید و بی حرکت نگه داشته شود.</a:t>
            </a:r>
          </a:p>
          <a:p>
            <a:pPr algn="r" rtl="1">
              <a:buNone/>
            </a:pPr>
            <a:endParaRPr lang="fa-IR" sz="1800" b="1" dirty="0">
              <a:cs typeface="B Nazanin" panose="00000400000000000000" pitchFamily="2" charset="-78"/>
            </a:endParaRP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نیاز به مصرف آنتی بیوتیک نمی باشد.</a:t>
            </a:r>
          </a:p>
          <a:p>
            <a:pPr algn="r" rtl="1"/>
            <a:endParaRPr lang="fa-IR" sz="1800" b="1" dirty="0">
              <a:cs typeface="B Nazanin" panose="00000400000000000000" pitchFamily="2" charset="-78"/>
            </a:endParaRPr>
          </a:p>
        </p:txBody>
      </p:sp>
    </p:spTree>
    <p:extLst>
      <p:ext uri="{BB962C8B-B14F-4D97-AF65-F5344CB8AC3E}">
        <p14:creationId xmlns:p14="http://schemas.microsoft.com/office/powerpoint/2010/main" val="617845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اقدامات اولیه زنبورگزیدگی</a:t>
            </a:r>
            <a:endParaRPr lang="en-US" sz="2400" dirty="0">
              <a:cs typeface="B Titr" pitchFamily="2" charset="-78"/>
            </a:endParaRPr>
          </a:p>
        </p:txBody>
      </p:sp>
      <p:sp>
        <p:nvSpPr>
          <p:cNvPr id="3" name="Content Placeholder 2"/>
          <p:cNvSpPr>
            <a:spLocks noGrp="1"/>
          </p:cNvSpPr>
          <p:nvPr>
            <p:ph idx="1"/>
          </p:nvPr>
        </p:nvSpPr>
        <p:spPr/>
        <p:txBody>
          <a:bodyPr/>
          <a:lstStyle/>
          <a:p>
            <a:pPr marL="0" indent="0" algn="r" rtl="1">
              <a:buNone/>
            </a:pPr>
            <a:endParaRPr lang="fa-IR" sz="1800" b="1" dirty="0">
              <a:cs typeface="B Nazanin" panose="00000400000000000000" pitchFamily="2" charset="-78"/>
            </a:endParaRP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در درمان زنبورگزیدگی هیچ پادزهر اختصاصی برای سم زنبور وجود ندارد و درمان نیز به شدت علائم بیمار بستگی دارد.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قسمت اصلی درمان، مقابله با واکنش های حساسیتی ناشی از گزش است.</a:t>
            </a:r>
            <a:endParaRPr lang="en-US" sz="1800" b="1" dirty="0"/>
          </a:p>
          <a:p>
            <a:pPr algn="r" rtl="1"/>
            <a:endParaRPr lang="en-US" sz="1800" b="1" dirty="0">
              <a:cs typeface="B Nazanin" panose="00000400000000000000" pitchFamily="2" charset="-78"/>
            </a:endParaRPr>
          </a:p>
        </p:txBody>
      </p:sp>
    </p:spTree>
    <p:extLst>
      <p:ext uri="{BB962C8B-B14F-4D97-AF65-F5344CB8AC3E}">
        <p14:creationId xmlns:p14="http://schemas.microsoft.com/office/powerpoint/2010/main" val="20269056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درمان واکنش سیستمیک </a:t>
            </a:r>
            <a:endParaRPr lang="en-US" sz="2400" dirty="0">
              <a:cs typeface="B Titr" pitchFamily="2" charset="-78"/>
            </a:endParaRPr>
          </a:p>
        </p:txBody>
      </p:sp>
      <p:sp>
        <p:nvSpPr>
          <p:cNvPr id="3" name="Content Placeholder 2"/>
          <p:cNvSpPr>
            <a:spLocks noGrp="1"/>
          </p:cNvSpPr>
          <p:nvPr>
            <p:ph idx="1"/>
          </p:nvPr>
        </p:nvSpPr>
        <p:spPr/>
        <p:txBody>
          <a:bodyPr>
            <a:normAutofit lnSpcReduction="10000"/>
          </a:bodyPr>
          <a:lstStyle/>
          <a:p>
            <a:pPr algn="r" rtl="1"/>
            <a:r>
              <a:rPr lang="fa-IR" sz="1800" b="1" dirty="0">
                <a:cs typeface="B Nazanin" panose="00000400000000000000" pitchFamily="2" charset="-78"/>
              </a:rPr>
              <a:t>اپی نفرین (در موارد آنافیلاکسی) : </a:t>
            </a:r>
          </a:p>
          <a:p>
            <a:pPr marL="0" indent="0" algn="r" rtl="1">
              <a:buNone/>
            </a:pPr>
            <a:r>
              <a:rPr lang="fa-IR" sz="1800" b="1" dirty="0">
                <a:cs typeface="B Nazanin" panose="00000400000000000000" pitchFamily="2" charset="-78"/>
              </a:rPr>
              <a:t>            بالغین : 0/3- 0/5 میلی گرم</a:t>
            </a:r>
          </a:p>
          <a:p>
            <a:pPr marL="0" indent="0" algn="r" rtl="1">
              <a:buNone/>
            </a:pPr>
            <a:r>
              <a:rPr lang="fa-IR" sz="1800" b="1" dirty="0">
                <a:cs typeface="B Nazanin" panose="00000400000000000000" pitchFamily="2" charset="-78"/>
              </a:rPr>
              <a:t>            اطفال: 0/01 </a:t>
            </a:r>
            <a:r>
              <a:rPr lang="en-US" sz="1800" b="1" dirty="0">
                <a:cs typeface="B Nazanin" panose="00000400000000000000" pitchFamily="2" charset="-78"/>
              </a:rPr>
              <a:t>mg/ kg</a:t>
            </a:r>
            <a:r>
              <a:rPr lang="fa-IR" sz="1800" b="1" dirty="0">
                <a:cs typeface="B Nazanin" panose="00000400000000000000" pitchFamily="2" charset="-78"/>
              </a:rPr>
              <a:t> (</a:t>
            </a:r>
            <a:r>
              <a:rPr lang="en-US" sz="1800" b="1" dirty="0">
                <a:cs typeface="B Nazanin" panose="00000400000000000000" pitchFamily="2" charset="-78"/>
              </a:rPr>
              <a:t>Max: 0.3 mg</a:t>
            </a:r>
            <a:r>
              <a:rPr lang="fa-IR" sz="1800" b="1" dirty="0">
                <a:cs typeface="B Nazanin" panose="00000400000000000000" pitchFamily="2" charset="-78"/>
              </a:rPr>
              <a:t>)</a:t>
            </a:r>
          </a:p>
          <a:p>
            <a:pPr marL="0" indent="0" algn="r" rtl="1">
              <a:buNone/>
            </a:pPr>
            <a:r>
              <a:rPr lang="fa-IR" sz="1800" b="1" dirty="0">
                <a:cs typeface="B Nazanin" panose="00000400000000000000" pitchFamily="2" charset="-78"/>
              </a:rPr>
              <a:t>            </a:t>
            </a:r>
            <a:r>
              <a:rPr lang="en-US" sz="1800" b="1" dirty="0">
                <a:cs typeface="B Nazanin" panose="00000400000000000000" pitchFamily="2" charset="-78"/>
              </a:rPr>
              <a:t>EPIKIT</a:t>
            </a:r>
            <a:r>
              <a:rPr lang="fa-IR" sz="1800" b="1" dirty="0">
                <a:cs typeface="B Nazanin" panose="00000400000000000000" pitchFamily="2" charset="-78"/>
              </a:rPr>
              <a:t> (آمپول های خود تزریق دارای اپی نفرین که برخی از بیماران با سابقه شوک آناقیلاکسی در اختیار دارند که باید در قسمت خارجی ران تزریق شود)</a:t>
            </a:r>
          </a:p>
          <a:p>
            <a:pPr algn="r" rtl="1"/>
            <a:r>
              <a:rPr lang="fa-IR" sz="1800" b="1" dirty="0">
                <a:cs typeface="B Nazanin" panose="00000400000000000000" pitchFamily="2" charset="-78"/>
              </a:rPr>
              <a:t>آنتی هیستامین:</a:t>
            </a:r>
          </a:p>
          <a:p>
            <a:pPr marL="0" indent="0" algn="r" rtl="1">
              <a:buNone/>
            </a:pPr>
            <a:r>
              <a:rPr lang="fa-IR" sz="1800" b="1" dirty="0">
                <a:cs typeface="B Nazanin" panose="00000400000000000000" pitchFamily="2" charset="-78"/>
              </a:rPr>
              <a:t>             </a:t>
            </a:r>
            <a:r>
              <a:rPr lang="en-US" sz="1800" b="1" dirty="0">
                <a:cs typeface="B Nazanin" panose="00000400000000000000" pitchFamily="2" charset="-78"/>
              </a:rPr>
              <a:t>H1 Blocker</a:t>
            </a:r>
            <a:r>
              <a:rPr lang="fa-IR" sz="1800" b="1" dirty="0">
                <a:cs typeface="B Nazanin" panose="00000400000000000000" pitchFamily="2" charset="-78"/>
              </a:rPr>
              <a:t> (مانند کلرفنیرآمین)</a:t>
            </a:r>
          </a:p>
          <a:p>
            <a:pPr marL="0" indent="0" algn="r" rtl="1">
              <a:buNone/>
            </a:pPr>
            <a:r>
              <a:rPr lang="fa-IR" sz="1800" b="1" dirty="0">
                <a:cs typeface="B Nazanin" panose="00000400000000000000" pitchFamily="2" charset="-78"/>
              </a:rPr>
              <a:t>             </a:t>
            </a:r>
            <a:r>
              <a:rPr lang="en-US" sz="1800" b="1" dirty="0">
                <a:cs typeface="B Nazanin" panose="00000400000000000000" pitchFamily="2" charset="-78"/>
              </a:rPr>
              <a:t>H2 Blocker</a:t>
            </a:r>
            <a:r>
              <a:rPr lang="fa-IR" sz="1800" b="1" dirty="0">
                <a:cs typeface="B Nazanin" panose="00000400000000000000" pitchFamily="2" charset="-78"/>
              </a:rPr>
              <a:t> (مانند رانیتیدین)</a:t>
            </a:r>
          </a:p>
          <a:p>
            <a:pPr algn="r" rtl="1"/>
            <a:r>
              <a:rPr lang="fa-IR" sz="1800" b="1" dirty="0">
                <a:cs typeface="B Nazanin" panose="00000400000000000000" pitchFamily="2" charset="-78"/>
              </a:rPr>
              <a:t>استرویید:  هیدروکورتیزون با دوز اولیه 250 </a:t>
            </a:r>
            <a:r>
              <a:rPr lang="en-US" sz="1800" b="1" dirty="0">
                <a:cs typeface="B Nazanin" panose="00000400000000000000" pitchFamily="2" charset="-78"/>
              </a:rPr>
              <a:t>mg</a:t>
            </a:r>
            <a:r>
              <a:rPr lang="fa-IR" sz="1800" b="1" dirty="0">
                <a:cs typeface="B Nazanin" panose="00000400000000000000" pitchFamily="2" charset="-78"/>
              </a:rPr>
              <a:t> به صورت </a:t>
            </a:r>
            <a:r>
              <a:rPr lang="en-US" sz="1800" b="1" dirty="0">
                <a:cs typeface="B Nazanin" panose="00000400000000000000" pitchFamily="2" charset="-78"/>
              </a:rPr>
              <a:t>IV Slow</a:t>
            </a:r>
            <a:r>
              <a:rPr lang="fa-IR" sz="1800" b="1" dirty="0">
                <a:cs typeface="B Nazanin" panose="00000400000000000000" pitchFamily="2" charset="-78"/>
              </a:rPr>
              <a:t> </a:t>
            </a:r>
          </a:p>
          <a:p>
            <a:pPr algn="r" rtl="1">
              <a:buNone/>
            </a:pPr>
            <a:r>
              <a:rPr lang="fa-IR" sz="1800" b="1" dirty="0">
                <a:cs typeface="B Nazanin" panose="00000400000000000000" pitchFamily="2" charset="-78"/>
              </a:rPr>
              <a:t>برونکواسپاسم:</a:t>
            </a:r>
          </a:p>
          <a:p>
            <a:pPr algn="r" rtl="1"/>
            <a:r>
              <a:rPr lang="el-GR" sz="1800" b="1" dirty="0">
                <a:cs typeface="B Nazanin" panose="00000400000000000000" pitchFamily="2" charset="-78"/>
              </a:rPr>
              <a:t>β</a:t>
            </a:r>
            <a:r>
              <a:rPr lang="en-US" sz="1800" b="1" dirty="0">
                <a:cs typeface="B Nazanin" panose="00000400000000000000" pitchFamily="2" charset="-78"/>
              </a:rPr>
              <a:t>-agonist</a:t>
            </a:r>
            <a:r>
              <a:rPr lang="fa-IR" sz="1800" b="1" dirty="0">
                <a:cs typeface="B Nazanin" panose="00000400000000000000" pitchFamily="2" charset="-78"/>
              </a:rPr>
              <a:t> ها مانند اسپری سالبوتامول: 6 پاف در فواصل 20 دقیقه ای، در صورت عدم بهبود می تواند تا سه بار تکرار شود. ترجیحاً تجویز با دمیار انجام شود.</a:t>
            </a:r>
          </a:p>
          <a:p>
            <a:pPr algn="r" rtl="1"/>
            <a:r>
              <a:rPr lang="fa-IR" sz="1800" b="1" dirty="0">
                <a:cs typeface="B Nazanin" panose="00000400000000000000" pitchFamily="2" charset="-78"/>
              </a:rPr>
              <a:t>هایپوتنشن:</a:t>
            </a:r>
            <a:r>
              <a:rPr lang="en-US" sz="1800" b="1" dirty="0">
                <a:cs typeface="B Nazanin" panose="00000400000000000000" pitchFamily="2" charset="-78"/>
              </a:rPr>
              <a:t>  </a:t>
            </a:r>
            <a:r>
              <a:rPr lang="fa-IR" sz="1800" b="1" dirty="0">
                <a:cs typeface="B Nazanin" panose="00000400000000000000" pitchFamily="2" charset="-78"/>
              </a:rPr>
              <a:t>مایع درمانی </a:t>
            </a:r>
          </a:p>
        </p:txBody>
      </p:sp>
    </p:spTree>
    <p:extLst>
      <p:ext uri="{BB962C8B-B14F-4D97-AF65-F5344CB8AC3E}">
        <p14:creationId xmlns:p14="http://schemas.microsoft.com/office/powerpoint/2010/main" val="6393491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مورچه های نیش زن (آتشین)</a:t>
            </a:r>
            <a:endParaRPr lang="en-US" sz="2400" dirty="0">
              <a:cs typeface="B Titr" pitchFamily="2" charset="-78"/>
            </a:endParaRPr>
          </a:p>
        </p:txBody>
      </p:sp>
      <p:sp>
        <p:nvSpPr>
          <p:cNvPr id="3" name="Content Placeholder 2"/>
          <p:cNvSpPr>
            <a:spLocks noGrp="1"/>
          </p:cNvSpPr>
          <p:nvPr>
            <p:ph idx="1"/>
          </p:nvPr>
        </p:nvSpPr>
        <p:spPr/>
        <p:txBody>
          <a:bodyPr/>
          <a:lstStyle/>
          <a:p>
            <a:pPr algn="r" rtl="1"/>
            <a:r>
              <a:rPr lang="fa-IR" sz="1800" b="1" dirty="0">
                <a:cs typeface="B Nazanin" panose="00000400000000000000" pitchFamily="2" charset="-78"/>
              </a:rPr>
              <a:t>علائم نیش زدگی پس از  4-6 ساعت بروز می کند.</a:t>
            </a:r>
          </a:p>
          <a:p>
            <a:pPr algn="r" rtl="1"/>
            <a:r>
              <a:rPr lang="fa-IR" sz="1800" b="1" dirty="0">
                <a:cs typeface="B Nazanin" panose="00000400000000000000" pitchFamily="2" charset="-78"/>
              </a:rPr>
              <a:t>د رابتدا به صورت تاول استریل می باشد. </a:t>
            </a:r>
          </a:p>
          <a:p>
            <a:pPr algn="r" rtl="1"/>
            <a:r>
              <a:rPr lang="fa-IR" sz="1800" b="1" dirty="0">
                <a:cs typeface="B Nazanin" panose="00000400000000000000" pitchFamily="2" charset="-78"/>
              </a:rPr>
              <a:t> در نهایت محل نیش به صورت نکروز و اسکار آن باقی می ماند.</a:t>
            </a:r>
          </a:p>
          <a:p>
            <a:pPr algn="r" rtl="1"/>
            <a:r>
              <a:rPr lang="fa-IR" sz="1800" b="1" dirty="0">
                <a:cs typeface="B Nazanin" panose="00000400000000000000" pitchFamily="2" charset="-78"/>
              </a:rPr>
              <a:t>محل نیش، گاهی همراه با عفونت می باشد.</a:t>
            </a:r>
          </a:p>
          <a:p>
            <a:pPr algn="r" rtl="1"/>
            <a:r>
              <a:rPr lang="fa-IR" sz="1800" b="1" dirty="0">
                <a:cs typeface="B Nazanin" panose="00000400000000000000" pitchFamily="2" charset="-78"/>
              </a:rPr>
              <a:t>در مواردی با نیش های متعدد عوارضی مانند رابدومیولیز و نارسایی حاد کلیه به همراه دارد.</a:t>
            </a:r>
          </a:p>
          <a:p>
            <a:pPr algn="r" rtl="1"/>
            <a:r>
              <a:rPr lang="fa-IR" sz="1800" b="1" dirty="0">
                <a:cs typeface="B Nazanin" panose="00000400000000000000" pitchFamily="2" charset="-78"/>
              </a:rPr>
              <a:t>در موارد حمله گروهی، کوموربیدی و حساسیت منجر به مرگ نیز می شود.</a:t>
            </a:r>
          </a:p>
          <a:p>
            <a:pPr algn="r" rtl="1"/>
            <a:endParaRPr lang="en-US" sz="1800" b="1" dirty="0">
              <a:cs typeface="B Nazanin" panose="00000400000000000000" pitchFamily="2" charset="-78"/>
            </a:endParaRPr>
          </a:p>
        </p:txBody>
      </p:sp>
      <p:pic>
        <p:nvPicPr>
          <p:cNvPr id="4" name="Picture 3"/>
          <p:cNvPicPr>
            <a:picLocks noChangeAspect="1"/>
          </p:cNvPicPr>
          <p:nvPr/>
        </p:nvPicPr>
        <p:blipFill>
          <a:blip r:embed="rId2"/>
          <a:stretch>
            <a:fillRect/>
          </a:stretch>
        </p:blipFill>
        <p:spPr>
          <a:xfrm>
            <a:off x="2187781" y="4287552"/>
            <a:ext cx="2857520" cy="2024348"/>
          </a:xfrm>
          <a:prstGeom prst="rect">
            <a:avLst/>
          </a:prstGeom>
        </p:spPr>
      </p:pic>
    </p:spTree>
    <p:extLst>
      <p:ext uri="{BB962C8B-B14F-4D97-AF65-F5344CB8AC3E}">
        <p14:creationId xmlns:p14="http://schemas.microsoft.com/office/powerpoint/2010/main" val="19274744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عنکبوت ها  </a:t>
            </a:r>
            <a:r>
              <a:rPr lang="en-US" sz="2400" b="1" dirty="0" err="1">
                <a:cs typeface="B Titr" pitchFamily="2" charset="-78"/>
              </a:rPr>
              <a:t>Araneidae</a:t>
            </a:r>
            <a:endParaRPr lang="en-US" sz="2400" b="1" dirty="0">
              <a:cs typeface="B Titr" pitchFamily="2" charset="-78"/>
            </a:endParaRPr>
          </a:p>
        </p:txBody>
      </p:sp>
      <p:sp>
        <p:nvSpPr>
          <p:cNvPr id="3" name="Content Placeholder 2"/>
          <p:cNvSpPr>
            <a:spLocks noGrp="1"/>
          </p:cNvSpPr>
          <p:nvPr>
            <p:ph idx="1"/>
          </p:nvPr>
        </p:nvSpPr>
        <p:spPr/>
        <p:txBody>
          <a:bodyPr/>
          <a:lstStyle/>
          <a:p>
            <a:pPr algn="r" rtl="1"/>
            <a:r>
              <a:rPr lang="fa-IR" sz="1800" b="1" dirty="0">
                <a:cs typeface="B Nazanin" panose="00000400000000000000" pitchFamily="2" charset="-78"/>
              </a:rPr>
              <a:t>اغلب فقط مشکلات موضعی میدهند.</a:t>
            </a:r>
          </a:p>
          <a:p>
            <a:pPr algn="r" rtl="1"/>
            <a:endParaRPr lang="fa-IR" sz="1800" b="1" dirty="0">
              <a:cs typeface="B Nazanin" panose="00000400000000000000" pitchFamily="2" charset="-78"/>
            </a:endParaRPr>
          </a:p>
          <a:p>
            <a:pPr algn="r" rtl="1"/>
            <a:r>
              <a:rPr lang="fa-IR" sz="1800" b="1" dirty="0">
                <a:cs typeface="B Nazanin" panose="00000400000000000000" pitchFamily="2" charset="-78"/>
              </a:rPr>
              <a:t>انواع مهم عنکبوت ها عبارتند از:</a:t>
            </a:r>
          </a:p>
          <a:p>
            <a:pPr marL="0" indent="0" algn="r" rtl="1">
              <a:buNone/>
            </a:pPr>
            <a:r>
              <a:rPr lang="fa-IR" sz="1800" b="1" dirty="0">
                <a:cs typeface="B Nazanin" panose="00000400000000000000" pitchFamily="2" charset="-78"/>
              </a:rPr>
              <a:t>      گوشه نشین</a:t>
            </a:r>
          </a:p>
          <a:p>
            <a:pPr marL="0" indent="0" algn="r" rtl="1">
              <a:buNone/>
            </a:pPr>
            <a:r>
              <a:rPr lang="fa-IR" sz="1800" b="1" dirty="0">
                <a:cs typeface="B Nazanin" panose="00000400000000000000" pitchFamily="2" charset="-78"/>
              </a:rPr>
              <a:t>      دوره گرد</a:t>
            </a:r>
          </a:p>
          <a:p>
            <a:pPr marL="0" indent="0" algn="r" rtl="1">
              <a:buNone/>
            </a:pPr>
            <a:r>
              <a:rPr lang="fa-IR" sz="1800" b="1" dirty="0">
                <a:cs typeface="B Nazanin" panose="00000400000000000000" pitchFamily="2" charset="-78"/>
              </a:rPr>
              <a:t>      بیوه سیاه</a:t>
            </a:r>
          </a:p>
          <a:p>
            <a:pPr marL="0" indent="0" algn="r" rtl="1">
              <a:buNone/>
            </a:pPr>
            <a:r>
              <a:rPr lang="fa-IR" sz="1800" b="1" dirty="0">
                <a:cs typeface="B Nazanin" panose="00000400000000000000" pitchFamily="2" charset="-78"/>
              </a:rPr>
              <a:t>      عنکبوت مسلح</a:t>
            </a:r>
          </a:p>
          <a:p>
            <a:pPr marL="0" indent="0" algn="r" rtl="1">
              <a:buNone/>
            </a:pPr>
            <a:r>
              <a:rPr lang="fa-IR" sz="1800" b="1" dirty="0">
                <a:cs typeface="B Nazanin" panose="00000400000000000000" pitchFamily="2" charset="-78"/>
              </a:rPr>
              <a:t>      تار قیفی</a:t>
            </a:r>
          </a:p>
          <a:p>
            <a:pPr algn="r" rtl="1"/>
            <a:endParaRPr lang="en-US" sz="1800" b="1" dirty="0">
              <a:cs typeface="B Nazanin" panose="00000400000000000000" pitchFamily="2" charset="-78"/>
            </a:endParaRPr>
          </a:p>
          <a:p>
            <a:pPr algn="r" rtl="1"/>
            <a:endParaRPr lang="en-US" sz="1800" b="1" dirty="0">
              <a:cs typeface="B Nazanin" panose="00000400000000000000" pitchFamily="2" charset="-78"/>
            </a:endParaRPr>
          </a:p>
        </p:txBody>
      </p:sp>
    </p:spTree>
    <p:extLst>
      <p:ext uri="{BB962C8B-B14F-4D97-AF65-F5344CB8AC3E}">
        <p14:creationId xmlns:p14="http://schemas.microsoft.com/office/powerpoint/2010/main" val="1797385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تشخیص افتراقی مارهای سمی از غیرسمی</a:t>
            </a:r>
            <a:endParaRPr lang="en-US" sz="2400" dirty="0">
              <a:cs typeface="B Titr" pitchFamily="2" charset="-78"/>
            </a:endParaRPr>
          </a:p>
        </p:txBody>
      </p:sp>
      <p:sp>
        <p:nvSpPr>
          <p:cNvPr id="8" name="Content Placeholder 7"/>
          <p:cNvSpPr>
            <a:spLocks noGrp="1"/>
          </p:cNvSpPr>
          <p:nvPr>
            <p:ph idx="1"/>
          </p:nvPr>
        </p:nvSpPr>
        <p:spPr>
          <a:xfrm>
            <a:off x="1981200" y="1752600"/>
            <a:ext cx="8229600" cy="4267200"/>
          </a:xfrm>
        </p:spPr>
        <p:txBody>
          <a:bodyPr/>
          <a:lstStyle/>
          <a:p>
            <a:pPr algn="r" rtl="1">
              <a:buNone/>
            </a:pPr>
            <a:r>
              <a:rPr lang="fa-IR" sz="1800" b="1" dirty="0">
                <a:cs typeface="B Nazanin" panose="00000400000000000000" pitchFamily="2" charset="-78"/>
              </a:rPr>
              <a:t>می توان مارهای سمی را با درنظرگرفتن مشخصات زیر از مارهای غیرسمی تشخیص داد:</a:t>
            </a:r>
          </a:p>
          <a:p>
            <a:pPr algn="r" rtl="1">
              <a:buNone/>
            </a:pPr>
            <a:endParaRPr lang="fa-IR" sz="1800" b="1" dirty="0">
              <a:cs typeface="B Nazanin" panose="00000400000000000000" pitchFamily="2" charset="-78"/>
            </a:endParaRPr>
          </a:p>
          <a:p>
            <a:pPr algn="r" rtl="1"/>
            <a:r>
              <a:rPr lang="fa-IR" sz="1800" b="1" dirty="0">
                <a:cs typeface="B Nazanin" panose="00000400000000000000" pitchFamily="2" charset="-78"/>
              </a:rPr>
              <a:t>سر مثلثی شکل در مارهای سمی، در مقایسه با سرباریک و مدور در مارهای غیرسمی</a:t>
            </a:r>
          </a:p>
          <a:p>
            <a:pPr algn="r" rtl="1"/>
            <a:r>
              <a:rPr lang="fa-IR" sz="1800" b="1" dirty="0">
                <a:cs typeface="B Nazanin" panose="00000400000000000000" pitchFamily="2" charset="-78"/>
              </a:rPr>
              <a:t>حفره بین چشم ها در صورت و حفره بینی در افعی های حفره دار و نبود این حفره ها در سایر گونه ها</a:t>
            </a:r>
          </a:p>
          <a:p>
            <a:pPr algn="r" rtl="1"/>
            <a:r>
              <a:rPr lang="fa-IR" sz="1800" b="1" dirty="0">
                <a:cs typeface="B Nazanin" panose="00000400000000000000" pitchFamily="2" charset="-78"/>
              </a:rPr>
              <a:t>مردمک های بیضی شکل عمودی مانند گربه در مارهای سمی، در مقایسه با مردمک های مدور در مارهای غیرسمی (مارهای سمی از تیره مرجان با توجه به داشتن مردمک های مدور استثنا هستند)</a:t>
            </a:r>
          </a:p>
          <a:p>
            <a:pPr algn="r" rtl="1"/>
            <a:r>
              <a:rPr lang="fa-IR" sz="1800" b="1" dirty="0">
                <a:cs typeface="B Nazanin" panose="00000400000000000000" pitchFamily="2" charset="-78"/>
              </a:rPr>
              <a:t>یک ردیف فلس در انتهای دم مارهای سمی، در مقایسه بادو یا چند ردیف فلس در انتهای دم مارهای غیرسمی</a:t>
            </a:r>
          </a:p>
          <a:p>
            <a:pPr algn="r" rtl="1"/>
            <a:r>
              <a:rPr lang="fa-IR" sz="1800" b="1" dirty="0">
                <a:cs typeface="B Nazanin" panose="00000400000000000000" pitchFamily="2" charset="-78"/>
              </a:rPr>
              <a:t>دندان های اختصاص یافته تزریق زهر در مارهای سمی و نبود این نوع دندان ها در انواع مارهای غیر سمی</a:t>
            </a:r>
            <a:endParaRPr lang="en-US" sz="1800" b="1" dirty="0">
              <a:cs typeface="B Nazanin" panose="00000400000000000000" pitchFamily="2" charset="-78"/>
            </a:endParaRPr>
          </a:p>
        </p:txBody>
      </p:sp>
    </p:spTree>
    <p:extLst>
      <p:ext uri="{BB962C8B-B14F-4D97-AF65-F5344CB8AC3E}">
        <p14:creationId xmlns:p14="http://schemas.microsoft.com/office/powerpoint/2010/main" val="40877872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گوشه نشین قهوه ای</a:t>
            </a:r>
            <a:endParaRPr lang="en-US" sz="2400" dirty="0">
              <a:cs typeface="B Titr" pitchFamily="2" charset="-78"/>
            </a:endParaRPr>
          </a:p>
        </p:txBody>
      </p:sp>
      <p:sp>
        <p:nvSpPr>
          <p:cNvPr id="3" name="Content Placeholder 2"/>
          <p:cNvSpPr>
            <a:spLocks noGrp="1"/>
          </p:cNvSpPr>
          <p:nvPr>
            <p:ph idx="1"/>
          </p:nvPr>
        </p:nvSpPr>
        <p:spPr/>
        <p:txBody>
          <a:bodyPr>
            <a:normAutofit fontScale="92500" lnSpcReduction="10000"/>
          </a:bodyPr>
          <a:lstStyle/>
          <a:p>
            <a:pPr algn="r" rtl="1">
              <a:buNone/>
            </a:pPr>
            <a:r>
              <a:rPr lang="fa-IR" sz="1800" b="1" dirty="0">
                <a:cs typeface="B Nazanin" panose="00000400000000000000" pitchFamily="2" charset="-78"/>
              </a:rPr>
              <a:t>(بدن ویولن مانند)</a:t>
            </a:r>
          </a:p>
          <a:p>
            <a:pPr algn="r" rtl="1">
              <a:buNone/>
            </a:pPr>
            <a:r>
              <a:rPr lang="fa-IR" sz="1800" b="1" dirty="0">
                <a:cs typeface="B Nazanin" panose="00000400000000000000" pitchFamily="2" charset="-78"/>
              </a:rPr>
              <a:t>علایم موضعی گزش:</a:t>
            </a:r>
          </a:p>
          <a:p>
            <a:pPr algn="r" rtl="1"/>
            <a:r>
              <a:rPr lang="fa-IR" sz="1800" b="1" dirty="0">
                <a:cs typeface="B Nazanin" panose="00000400000000000000" pitchFamily="2" charset="-78"/>
              </a:rPr>
              <a:t>واکنش موضعی</a:t>
            </a:r>
          </a:p>
          <a:p>
            <a:pPr algn="r" rtl="1"/>
            <a:r>
              <a:rPr lang="fa-IR" sz="1800" b="1" dirty="0">
                <a:cs typeface="B Nazanin" panose="00000400000000000000" pitchFamily="2" charset="-78"/>
              </a:rPr>
              <a:t> زخم نکروتیک</a:t>
            </a:r>
          </a:p>
          <a:p>
            <a:pPr algn="r" rtl="1"/>
            <a:r>
              <a:rPr lang="fa-IR" sz="1800" b="1" dirty="0">
                <a:cs typeface="B Nazanin" panose="00000400000000000000" pitchFamily="2" charset="-78"/>
              </a:rPr>
              <a:t>تاول هموراژیک</a:t>
            </a:r>
          </a:p>
          <a:p>
            <a:pPr algn="r" rtl="1"/>
            <a:r>
              <a:rPr lang="fa-IR" sz="1800" b="1" dirty="0">
                <a:cs typeface="B Nazanin" panose="00000400000000000000" pitchFamily="2" charset="-78"/>
              </a:rPr>
              <a:t>هموراژ تاخیری (سه روز بعد)</a:t>
            </a:r>
          </a:p>
          <a:p>
            <a:pPr algn="r" rtl="1"/>
            <a:endParaRPr lang="fa-IR" sz="1800" b="1" dirty="0">
              <a:cs typeface="B Nazanin" panose="00000400000000000000" pitchFamily="2" charset="-78"/>
            </a:endParaRPr>
          </a:p>
          <a:p>
            <a:pPr algn="r" rtl="1">
              <a:buNone/>
            </a:pPr>
            <a:r>
              <a:rPr lang="fa-IR" sz="1800" b="1" dirty="0">
                <a:cs typeface="B Nazanin" panose="00000400000000000000" pitchFamily="2" charset="-78"/>
              </a:rPr>
              <a:t>علائم گزش در صورت سیستمیک شدن: </a:t>
            </a:r>
          </a:p>
          <a:p>
            <a:pPr algn="r" rtl="1"/>
            <a:r>
              <a:rPr lang="fa-IR" sz="1800" b="1" dirty="0">
                <a:cs typeface="B Nazanin" panose="00000400000000000000" pitchFamily="2" charset="-78"/>
              </a:rPr>
              <a:t>  همولیز تاخیری، تب و لرز، علایم عمومی، ... مرگ</a:t>
            </a:r>
          </a:p>
          <a:p>
            <a:pPr algn="r" rtl="1"/>
            <a:endParaRPr lang="fa-IR" sz="1800" b="1" dirty="0">
              <a:cs typeface="B Nazanin" panose="00000400000000000000" pitchFamily="2" charset="-78"/>
            </a:endParaRPr>
          </a:p>
          <a:p>
            <a:pPr algn="r" rtl="1">
              <a:buNone/>
            </a:pPr>
            <a:r>
              <a:rPr lang="fa-IR" sz="1800" b="1" dirty="0">
                <a:cs typeface="B Nazanin" panose="00000400000000000000" pitchFamily="2" charset="-78"/>
              </a:rPr>
              <a:t>درمان:</a:t>
            </a:r>
          </a:p>
          <a:p>
            <a:pPr algn="r" rtl="1"/>
            <a:r>
              <a:rPr lang="fa-IR" sz="1800" b="1" dirty="0">
                <a:cs typeface="B Nazanin" panose="00000400000000000000" pitchFamily="2" charset="-78"/>
              </a:rPr>
              <a:t>    مسکن</a:t>
            </a:r>
          </a:p>
          <a:p>
            <a:pPr algn="r" rtl="1"/>
            <a:r>
              <a:rPr lang="fa-IR" sz="1800" b="1" dirty="0">
                <a:cs typeface="B Nazanin" panose="00000400000000000000" pitchFamily="2" charset="-78"/>
              </a:rPr>
              <a:t>    آنتی ونوم</a:t>
            </a:r>
          </a:p>
          <a:p>
            <a:pPr algn="r" rtl="1"/>
            <a:endParaRPr lang="fa-IR" sz="1800" b="1" dirty="0">
              <a:cs typeface="B Nazanin" panose="00000400000000000000" pitchFamily="2" charset="-78"/>
            </a:endParaRPr>
          </a:p>
          <a:p>
            <a:pPr marL="0" indent="0" algn="r" rtl="1">
              <a:buNone/>
            </a:pPr>
            <a:endParaRPr lang="en-US" sz="1800" b="1" dirty="0">
              <a:cs typeface="B Nazanin" panose="00000400000000000000" pitchFamily="2" charset="-78"/>
            </a:endParaRPr>
          </a:p>
          <a:p>
            <a:pPr algn="r" rtl="1"/>
            <a:endParaRPr lang="en-US" sz="1800" b="1" dirty="0">
              <a:cs typeface="B Nazanin" panose="00000400000000000000" pitchFamily="2" charset="-78"/>
            </a:endParaRPr>
          </a:p>
        </p:txBody>
      </p:sp>
      <p:pic>
        <p:nvPicPr>
          <p:cNvPr id="4" name="Picture 3"/>
          <p:cNvPicPr>
            <a:picLocks noChangeAspect="1"/>
          </p:cNvPicPr>
          <p:nvPr/>
        </p:nvPicPr>
        <p:blipFill>
          <a:blip r:embed="rId2"/>
          <a:stretch>
            <a:fillRect/>
          </a:stretch>
        </p:blipFill>
        <p:spPr>
          <a:xfrm>
            <a:off x="2595538" y="1551062"/>
            <a:ext cx="2500330" cy="2008634"/>
          </a:xfrm>
          <a:prstGeom prst="rect">
            <a:avLst/>
          </a:prstGeom>
        </p:spPr>
      </p:pic>
      <p:pic>
        <p:nvPicPr>
          <p:cNvPr id="5" name="Picture 4"/>
          <p:cNvPicPr>
            <a:picLocks noChangeAspect="1"/>
          </p:cNvPicPr>
          <p:nvPr/>
        </p:nvPicPr>
        <p:blipFill>
          <a:blip r:embed="rId3"/>
          <a:stretch>
            <a:fillRect/>
          </a:stretch>
        </p:blipFill>
        <p:spPr>
          <a:xfrm>
            <a:off x="2524100" y="4071942"/>
            <a:ext cx="2510552" cy="1830676"/>
          </a:xfrm>
          <a:prstGeom prst="rect">
            <a:avLst/>
          </a:prstGeom>
        </p:spPr>
      </p:pic>
    </p:spTree>
    <p:extLst>
      <p:ext uri="{BB962C8B-B14F-4D97-AF65-F5344CB8AC3E}">
        <p14:creationId xmlns:p14="http://schemas.microsoft.com/office/powerpoint/2010/main" val="6275092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بیوه سیاه</a:t>
            </a:r>
            <a:endParaRPr lang="en-US" sz="2400" dirty="0">
              <a:cs typeface="B Titr" pitchFamily="2" charset="-78"/>
            </a:endParaRPr>
          </a:p>
        </p:txBody>
      </p:sp>
      <p:sp>
        <p:nvSpPr>
          <p:cNvPr id="3" name="Content Placeholder 2"/>
          <p:cNvSpPr>
            <a:spLocks noGrp="1"/>
          </p:cNvSpPr>
          <p:nvPr>
            <p:ph idx="1"/>
          </p:nvPr>
        </p:nvSpPr>
        <p:spPr/>
        <p:txBody>
          <a:bodyPr>
            <a:normAutofit fontScale="92500" lnSpcReduction="10000"/>
          </a:bodyPr>
          <a:lstStyle/>
          <a:p>
            <a:pPr algn="r" rtl="1">
              <a:buNone/>
            </a:pPr>
            <a:r>
              <a:rPr lang="fa-IR" sz="1800" b="1" dirty="0">
                <a:cs typeface="B Nazanin" panose="00000400000000000000" pitchFamily="2" charset="-78"/>
              </a:rPr>
              <a:t>(بدن ساعت شنی)</a:t>
            </a:r>
          </a:p>
          <a:p>
            <a:pPr algn="r" rtl="1">
              <a:buNone/>
            </a:pPr>
            <a:r>
              <a:rPr lang="fa-IR" sz="1800" b="1" dirty="0">
                <a:cs typeface="B Nazanin" panose="00000400000000000000" pitchFamily="2" charset="-78"/>
              </a:rPr>
              <a:t>علایم موضعی گزش:</a:t>
            </a:r>
          </a:p>
          <a:p>
            <a:pPr algn="r" rtl="1"/>
            <a:r>
              <a:rPr lang="fa-IR" sz="1800" b="1" dirty="0">
                <a:cs typeface="B Nazanin" panose="00000400000000000000" pitchFamily="2" charset="-78"/>
              </a:rPr>
              <a:t>احساس ورود سوزن</a:t>
            </a:r>
          </a:p>
          <a:p>
            <a:pPr algn="r" rtl="1"/>
            <a:r>
              <a:rPr lang="fa-IR" sz="1800" b="1" dirty="0">
                <a:cs typeface="B Nazanin" panose="00000400000000000000" pitchFamily="2" charset="-78"/>
              </a:rPr>
              <a:t>اریتم</a:t>
            </a:r>
          </a:p>
          <a:p>
            <a:pPr marL="0" indent="0" algn="r" rtl="1"/>
            <a:r>
              <a:rPr lang="fa-IR" sz="1800" b="1" dirty="0">
                <a:cs typeface="B Nazanin" panose="00000400000000000000" pitchFamily="2" charset="-78"/>
              </a:rPr>
              <a:t>     ماکول کوچک</a:t>
            </a:r>
          </a:p>
          <a:p>
            <a:pPr marL="0" indent="0" algn="r" rtl="1"/>
            <a:r>
              <a:rPr lang="fa-IR" sz="1800" b="1" dirty="0">
                <a:cs typeface="B Nazanin" panose="00000400000000000000" pitchFamily="2" charset="-78"/>
              </a:rPr>
              <a:t>     </a:t>
            </a:r>
            <a:r>
              <a:rPr lang="en-US" sz="1800" b="1" dirty="0">
                <a:cs typeface="B Nazanin" panose="00000400000000000000" pitchFamily="2" charset="-78"/>
              </a:rPr>
              <a:t>target lesion</a:t>
            </a:r>
            <a:endParaRPr lang="fa-IR" sz="1800" b="1" dirty="0">
              <a:cs typeface="B Nazanin" panose="00000400000000000000" pitchFamily="2" charset="-78"/>
            </a:endParaRPr>
          </a:p>
          <a:p>
            <a:pPr marL="0" indent="0" algn="r" rtl="1"/>
            <a:endParaRPr lang="fa-IR" sz="1800" b="1" dirty="0">
              <a:cs typeface="B Nazanin" panose="00000400000000000000" pitchFamily="2" charset="-78"/>
            </a:endParaRPr>
          </a:p>
          <a:p>
            <a:pPr marL="0" indent="0" algn="r" rtl="1">
              <a:buNone/>
            </a:pPr>
            <a:r>
              <a:rPr lang="fa-IR" sz="1800" b="1" dirty="0">
                <a:cs typeface="B Nazanin" panose="00000400000000000000" pitchFamily="2" charset="-78"/>
              </a:rPr>
              <a:t>علائم گزش در صورت سیستمیک شدن: </a:t>
            </a:r>
          </a:p>
          <a:p>
            <a:pPr marL="0" indent="0" algn="just" rtl="1"/>
            <a:r>
              <a:rPr lang="fa-IR" sz="1800" b="1" dirty="0">
                <a:cs typeface="B Nazanin" panose="00000400000000000000" pitchFamily="2" charset="-78"/>
              </a:rPr>
              <a:t>     اسپاسم یک گروه عضلانی، درد پیشرونده به مدت یکروز، تعریق موضعی، علایم عمومی، تاکی کاردی و            افزایش فشارخون و... </a:t>
            </a:r>
          </a:p>
          <a:p>
            <a:pPr marL="0" indent="0" algn="r" rtl="1"/>
            <a:r>
              <a:rPr lang="fa-IR" sz="1800" b="1" dirty="0">
                <a:cs typeface="B Nazanin" panose="00000400000000000000" pitchFamily="2" charset="-78"/>
              </a:rPr>
              <a:t>     مرگ</a:t>
            </a:r>
            <a:r>
              <a:rPr lang="en-US" sz="1800" b="1" dirty="0">
                <a:cs typeface="B Nazanin" panose="00000400000000000000" pitchFamily="2" charset="-78"/>
              </a:rPr>
              <a:t> </a:t>
            </a:r>
            <a:r>
              <a:rPr lang="fa-IR" sz="1800" b="1" dirty="0">
                <a:cs typeface="B Nazanin" panose="00000400000000000000" pitchFamily="2" charset="-78"/>
              </a:rPr>
              <a:t> نادر است</a:t>
            </a:r>
          </a:p>
          <a:p>
            <a:pPr algn="r" rtl="1">
              <a:buNone/>
            </a:pPr>
            <a:r>
              <a:rPr lang="fa-IR" sz="1800" b="1" dirty="0">
                <a:cs typeface="B Nazanin" panose="00000400000000000000" pitchFamily="2" charset="-78"/>
              </a:rPr>
              <a:t>درمان:</a:t>
            </a:r>
          </a:p>
          <a:p>
            <a:pPr marL="0" indent="0" algn="r" rtl="1"/>
            <a:r>
              <a:rPr lang="fa-IR" sz="1800" b="1" dirty="0">
                <a:cs typeface="B Nazanin" panose="00000400000000000000" pitchFamily="2" charset="-78"/>
              </a:rPr>
              <a:t>    اپیوم، بنزودیازپین</a:t>
            </a:r>
          </a:p>
          <a:p>
            <a:pPr marL="0" indent="0" algn="r" rtl="1"/>
            <a:r>
              <a:rPr lang="fa-IR" sz="1800" b="1" dirty="0">
                <a:cs typeface="B Nazanin" panose="00000400000000000000" pitchFamily="2" charset="-78"/>
              </a:rPr>
              <a:t>    آنتی ونوم: درمان درد شدید</a:t>
            </a:r>
          </a:p>
          <a:p>
            <a:pPr algn="r" rtl="1"/>
            <a:endParaRPr lang="fa-IR" sz="1800" b="1" dirty="0">
              <a:cs typeface="B Nazanin" panose="00000400000000000000" pitchFamily="2" charset="-78"/>
            </a:endParaRPr>
          </a:p>
          <a:p>
            <a:pPr marL="0" indent="0" algn="r" rtl="1">
              <a:buNone/>
            </a:pPr>
            <a:endParaRPr lang="en-US" sz="1800" b="1" dirty="0">
              <a:cs typeface="B Nazanin" panose="00000400000000000000" pitchFamily="2" charset="-78"/>
            </a:endParaRPr>
          </a:p>
          <a:p>
            <a:pPr algn="r" rtl="1"/>
            <a:endParaRPr lang="en-US" sz="1800" b="1" dirty="0">
              <a:cs typeface="B Nazanin" panose="00000400000000000000" pitchFamily="2" charset="-78"/>
            </a:endParaRPr>
          </a:p>
        </p:txBody>
      </p:sp>
      <p:pic>
        <p:nvPicPr>
          <p:cNvPr id="4" name="Picture 3"/>
          <p:cNvPicPr>
            <a:picLocks noChangeAspect="1"/>
          </p:cNvPicPr>
          <p:nvPr/>
        </p:nvPicPr>
        <p:blipFill>
          <a:blip r:embed="rId2"/>
          <a:stretch>
            <a:fillRect/>
          </a:stretch>
        </p:blipFill>
        <p:spPr>
          <a:xfrm>
            <a:off x="2666976" y="1643050"/>
            <a:ext cx="3071834" cy="1999130"/>
          </a:xfrm>
          <a:prstGeom prst="rect">
            <a:avLst/>
          </a:prstGeom>
        </p:spPr>
      </p:pic>
    </p:spTree>
    <p:extLst>
      <p:ext uri="{BB962C8B-B14F-4D97-AF65-F5344CB8AC3E}">
        <p14:creationId xmlns:p14="http://schemas.microsoft.com/office/powerpoint/2010/main" val="41689742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سایر عنکبوتها</a:t>
            </a:r>
            <a:endParaRPr lang="en-US" sz="2400" dirty="0">
              <a:cs typeface="B Titr" pitchFamily="2" charset="-78"/>
            </a:endParaRPr>
          </a:p>
        </p:txBody>
      </p:sp>
      <p:sp>
        <p:nvSpPr>
          <p:cNvPr id="3" name="Content Placeholder 2"/>
          <p:cNvSpPr>
            <a:spLocks noGrp="1"/>
          </p:cNvSpPr>
          <p:nvPr>
            <p:ph idx="1"/>
          </p:nvPr>
        </p:nvSpPr>
        <p:spPr/>
        <p:txBody>
          <a:bodyPr/>
          <a:lstStyle/>
          <a:p>
            <a:pPr algn="r" rtl="1">
              <a:buNone/>
            </a:pPr>
            <a:r>
              <a:rPr lang="fa-IR" sz="1800" b="1" dirty="0">
                <a:cs typeface="B Nazanin" panose="00000400000000000000" pitchFamily="2" charset="-78"/>
              </a:rPr>
              <a:t>عنکبوت مسلح: نوروتوکسیک است.</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عنکبوت تار قیفی: </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درمان گزش:</a:t>
            </a:r>
          </a:p>
          <a:p>
            <a:pPr marL="0" indent="0" algn="r" rtl="1"/>
            <a:r>
              <a:rPr lang="fa-IR" sz="1800" b="1" dirty="0">
                <a:cs typeface="B Nazanin" panose="00000400000000000000" pitchFamily="2" charset="-78"/>
              </a:rPr>
              <a:t>       بانداژ الاستیک، آتل بندی</a:t>
            </a:r>
          </a:p>
          <a:p>
            <a:pPr marL="0" indent="0" algn="r" rtl="1"/>
            <a:r>
              <a:rPr lang="fa-IR" sz="1800" b="1" dirty="0">
                <a:cs typeface="B Nazanin" panose="00000400000000000000" pitchFamily="2" charset="-78"/>
              </a:rPr>
              <a:t>       آتروپین برای برونکوره</a:t>
            </a:r>
          </a:p>
          <a:p>
            <a:pPr marL="0" indent="0" algn="r" rtl="1"/>
            <a:r>
              <a:rPr lang="fa-IR" sz="1800" b="1" dirty="0">
                <a:cs typeface="B Nazanin" panose="00000400000000000000" pitchFamily="2" charset="-78"/>
              </a:rPr>
              <a:t>       مایعات برای افت فشار</a:t>
            </a:r>
          </a:p>
          <a:p>
            <a:pPr marL="0" indent="0" algn="r" rtl="1"/>
            <a:r>
              <a:rPr lang="fa-IR" sz="1800" b="1" dirty="0">
                <a:cs typeface="B Nazanin" panose="00000400000000000000" pitchFamily="2" charset="-78"/>
              </a:rPr>
              <a:t>       بنزودیازپین برای آژیتاسیون</a:t>
            </a:r>
          </a:p>
          <a:p>
            <a:pPr marL="0" indent="0" algn="r" rtl="1"/>
            <a:r>
              <a:rPr lang="fa-IR" sz="1800" b="1" dirty="0">
                <a:cs typeface="B Nazanin" panose="00000400000000000000" pitchFamily="2" charset="-78"/>
              </a:rPr>
              <a:t>       بتابلوکر برای تاکی کاردی و </a:t>
            </a:r>
            <a:r>
              <a:rPr lang="en-US" sz="1800" b="1" dirty="0">
                <a:cs typeface="B Nazanin" panose="00000400000000000000" pitchFamily="2" charset="-78"/>
              </a:rPr>
              <a:t>HTN</a:t>
            </a:r>
            <a:endParaRPr lang="fa-IR" sz="1800" b="1" dirty="0">
              <a:cs typeface="B Nazanin" panose="00000400000000000000" pitchFamily="2" charset="-78"/>
            </a:endParaRPr>
          </a:p>
          <a:p>
            <a:pPr marL="0" indent="0" algn="r" rtl="1">
              <a:buNone/>
            </a:pPr>
            <a:endParaRPr lang="en-US" sz="1800" b="1" dirty="0">
              <a:cs typeface="B Nazanin" panose="00000400000000000000" pitchFamily="2" charset="-78"/>
            </a:endParaRPr>
          </a:p>
          <a:p>
            <a:pPr algn="r" rtl="1"/>
            <a:endParaRPr lang="en-US" sz="1800" b="1" dirty="0">
              <a:cs typeface="B Nazanin" panose="00000400000000000000" pitchFamily="2" charset="-78"/>
            </a:endParaRPr>
          </a:p>
        </p:txBody>
      </p:sp>
    </p:spTree>
    <p:extLst>
      <p:ext uri="{BB962C8B-B14F-4D97-AF65-F5344CB8AC3E}">
        <p14:creationId xmlns:p14="http://schemas.microsoft.com/office/powerpoint/2010/main" val="35840274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رطیل  </a:t>
            </a:r>
            <a:r>
              <a:rPr lang="en-US" sz="2400" b="1" dirty="0">
                <a:cs typeface="B Titr" pitchFamily="2" charset="-78"/>
              </a:rPr>
              <a:t>Tarantulas</a:t>
            </a:r>
          </a:p>
        </p:txBody>
      </p:sp>
      <p:sp>
        <p:nvSpPr>
          <p:cNvPr id="3" name="Content Placeholder 2"/>
          <p:cNvSpPr>
            <a:spLocks noGrp="1"/>
          </p:cNvSpPr>
          <p:nvPr>
            <p:ph idx="1"/>
          </p:nvPr>
        </p:nvSpPr>
        <p:spPr/>
        <p:txBody>
          <a:bodyPr/>
          <a:lstStyle/>
          <a:p>
            <a:pPr algn="r" rtl="1"/>
            <a:r>
              <a:rPr lang="fa-IR" sz="1800" b="1" dirty="0">
                <a:cs typeface="B Nazanin" panose="00000400000000000000" pitchFamily="2" charset="-78"/>
              </a:rPr>
              <a:t>از حیوانات خانگی </a:t>
            </a:r>
            <a:r>
              <a:rPr lang="en-US" sz="1800" b="1" dirty="0">
                <a:cs typeface="B Nazanin" panose="00000400000000000000" pitchFamily="2" charset="-78"/>
              </a:rPr>
              <a:t>(PET)</a:t>
            </a:r>
            <a:r>
              <a:rPr lang="fa-IR" sz="1800" b="1" dirty="0">
                <a:cs typeface="B Nazanin" panose="00000400000000000000" pitchFamily="2" charset="-78"/>
              </a:rPr>
              <a:t>  است.</a:t>
            </a:r>
          </a:p>
          <a:p>
            <a:pPr algn="r" rtl="1"/>
            <a:endParaRPr lang="fa-IR" sz="1800" b="1" dirty="0">
              <a:cs typeface="B Nazanin" panose="00000400000000000000" pitchFamily="2" charset="-78"/>
            </a:endParaRPr>
          </a:p>
          <a:p>
            <a:pPr algn="r" rtl="1">
              <a:buNone/>
            </a:pPr>
            <a:r>
              <a:rPr lang="fa-IR" sz="1800" b="1" dirty="0">
                <a:cs typeface="B Nazanin" panose="00000400000000000000" pitchFamily="2" charset="-78"/>
              </a:rPr>
              <a:t>مشکلات احتمالی:</a:t>
            </a:r>
            <a:r>
              <a:rPr lang="en-US" sz="1800" b="1" dirty="0">
                <a:cs typeface="B Nazanin" panose="00000400000000000000" pitchFamily="2" charset="-78"/>
              </a:rPr>
              <a:t> </a:t>
            </a:r>
            <a:endParaRPr lang="fa-IR" sz="1800" b="1" dirty="0">
              <a:cs typeface="B Nazanin" panose="00000400000000000000" pitchFamily="2" charset="-78"/>
            </a:endParaRPr>
          </a:p>
          <a:p>
            <a:pPr algn="r" rtl="1">
              <a:buFont typeface="Arial" pitchFamily="34" charset="0"/>
              <a:buChar char="•"/>
            </a:pPr>
            <a:r>
              <a:rPr lang="fa-IR" sz="1800" b="1" dirty="0">
                <a:cs typeface="B Nazanin" panose="00000400000000000000" pitchFamily="2" charset="-78"/>
              </a:rPr>
              <a:t>در صورت ورود موی </a:t>
            </a:r>
            <a:r>
              <a:rPr lang="fa-IR" sz="1800" b="1" dirty="0" err="1">
                <a:cs typeface="B Nazanin" panose="00000400000000000000" pitchFamily="2" charset="-78"/>
              </a:rPr>
              <a:t>رطیل</a:t>
            </a:r>
            <a:r>
              <a:rPr lang="fa-IR" sz="1800" b="1" dirty="0">
                <a:cs typeface="B Nazanin" panose="00000400000000000000" pitchFamily="2" charset="-78"/>
              </a:rPr>
              <a:t> به چشم درمان: جراحی قرنیه، استرویید موضعی</a:t>
            </a:r>
          </a:p>
          <a:p>
            <a:pPr algn="r" rtl="1"/>
            <a:r>
              <a:rPr lang="fa-IR" sz="1800" b="1" dirty="0">
                <a:cs typeface="B Nazanin" panose="00000400000000000000" pitchFamily="2" charset="-78"/>
              </a:rPr>
              <a:t>درماتیت تماسی منتشر: درمان روتین</a:t>
            </a:r>
          </a:p>
          <a:p>
            <a:pPr algn="r" rtl="1"/>
            <a:endParaRPr lang="fa-IR" sz="1800" b="1" dirty="0">
              <a:cs typeface="B Nazanin" panose="00000400000000000000" pitchFamily="2" charset="-78"/>
            </a:endParaRPr>
          </a:p>
          <a:p>
            <a:pPr algn="r" rtl="1">
              <a:buNone/>
            </a:pPr>
            <a:r>
              <a:rPr lang="fa-IR" sz="1800" b="1" dirty="0">
                <a:cs typeface="B Nazanin" panose="00000400000000000000" pitchFamily="2" charset="-78"/>
              </a:rPr>
              <a:t>علائم گزش:</a:t>
            </a:r>
          </a:p>
          <a:p>
            <a:pPr marL="0" indent="0" algn="r" rtl="1"/>
            <a:r>
              <a:rPr lang="fa-IR" sz="1800" b="1" dirty="0">
                <a:cs typeface="B Nazanin" panose="00000400000000000000" pitchFamily="2" charset="-78"/>
              </a:rPr>
              <a:t>     درد، اریتم، ادم، سفتی مفاصل</a:t>
            </a:r>
          </a:p>
          <a:p>
            <a:pPr marL="0" indent="0" algn="r" rtl="1"/>
            <a:r>
              <a:rPr lang="fa-IR" sz="1800" b="1" dirty="0">
                <a:cs typeface="B Nazanin" panose="00000400000000000000" pitchFamily="2" charset="-78"/>
              </a:rPr>
              <a:t>     معمولا سیستمیک نمی</a:t>
            </a:r>
            <a:r>
              <a:rPr lang="en-US" sz="1800" b="1" dirty="0">
                <a:cs typeface="B Nazanin" panose="00000400000000000000" pitchFamily="2" charset="-78"/>
              </a:rPr>
              <a:t> </a:t>
            </a:r>
            <a:r>
              <a:rPr lang="fa-IR" sz="1800" b="1" dirty="0">
                <a:cs typeface="B Nazanin" panose="00000400000000000000" pitchFamily="2" charset="-78"/>
              </a:rPr>
              <a:t>شود.</a:t>
            </a:r>
            <a:endParaRPr lang="en-US" sz="1800" b="1" dirty="0">
              <a:cs typeface="B Nazanin" panose="00000400000000000000" pitchFamily="2" charset="-78"/>
            </a:endParaRPr>
          </a:p>
          <a:p>
            <a:pPr algn="r" rtl="1"/>
            <a:endParaRPr lang="en-US" sz="1800" b="1" dirty="0">
              <a:cs typeface="B Nazanin" panose="00000400000000000000" pitchFamily="2" charset="-78"/>
            </a:endParaRPr>
          </a:p>
        </p:txBody>
      </p:sp>
    </p:spTree>
    <p:extLst>
      <p:ext uri="{BB962C8B-B14F-4D97-AF65-F5344CB8AC3E}">
        <p14:creationId xmlns:p14="http://schemas.microsoft.com/office/powerpoint/2010/main" val="6074123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WordArt 3">
            <a:extLst>
              <a:ext uri="{FF2B5EF4-FFF2-40B4-BE49-F238E27FC236}">
                <a16:creationId xmlns="" xmlns:a16="http://schemas.microsoft.com/office/drawing/2014/main" id="{25D0941A-11FF-9E49-A3F8-E10F51FE2230}"/>
              </a:ext>
            </a:extLst>
          </p:cNvPr>
          <p:cNvSpPr>
            <a:spLocks noChangeArrowheads="1" noChangeShapeType="1" noTextEdit="1"/>
          </p:cNvSpPr>
          <p:nvPr/>
        </p:nvSpPr>
        <p:spPr bwMode="auto">
          <a:xfrm>
            <a:off x="3608294" y="605117"/>
            <a:ext cx="4800600" cy="1066800"/>
          </a:xfrm>
          <a:prstGeom prst="rect">
            <a:avLst/>
          </a:prstGeom>
        </p:spPr>
        <p:txBody>
          <a:bodyPr wrap="none" fromWordArt="1">
            <a:prstTxWarp prst="textFadeUp">
              <a:avLst>
                <a:gd name="adj" fmla="val 9991"/>
              </a:avLst>
            </a:prstTxWarp>
          </a:bodyPr>
          <a:lstStyle/>
          <a:p>
            <a:pPr algn="ctr"/>
            <a:r>
              <a:rPr lang="fa-IR" sz="3600" b="1" kern="10" dirty="0">
                <a:ln w="12700">
                  <a:solidFill>
                    <a:srgbClr val="B2B2B2"/>
                  </a:solidFill>
                  <a:round/>
                  <a:headEnd/>
                  <a:tailEnd/>
                </a:ln>
                <a:solidFill>
                  <a:srgbClr val="0070C0"/>
                </a:solidFill>
                <a:effectLst>
                  <a:outerShdw dist="35921" dir="2700000" sy="50000" rotWithShape="0">
                    <a:srgbClr val="875B0D">
                      <a:alpha val="70000"/>
                    </a:srgbClr>
                  </a:outerShdw>
                </a:effectLst>
                <a:cs typeface="B Nazanin" panose="00000400000000000000" pitchFamily="2" charset="-78"/>
              </a:rPr>
              <a:t>غرق </a:t>
            </a:r>
            <a:r>
              <a:rPr lang="fa-IR" sz="3600" b="1" kern="10" dirty="0" err="1">
                <a:ln w="12700">
                  <a:solidFill>
                    <a:srgbClr val="B2B2B2"/>
                  </a:solidFill>
                  <a:round/>
                  <a:headEnd/>
                  <a:tailEnd/>
                </a:ln>
                <a:solidFill>
                  <a:srgbClr val="0070C0"/>
                </a:solidFill>
                <a:effectLst>
                  <a:outerShdw dist="35921" dir="2700000" sy="50000" rotWithShape="0">
                    <a:srgbClr val="875B0D">
                      <a:alpha val="70000"/>
                    </a:srgbClr>
                  </a:outerShdw>
                </a:effectLst>
                <a:cs typeface="B Nazanin" panose="00000400000000000000" pitchFamily="2" charset="-78"/>
              </a:rPr>
              <a:t>شدگی</a:t>
            </a:r>
            <a:endParaRPr lang="en-US" sz="3600" b="1" kern="10" dirty="0">
              <a:ln w="12700">
                <a:solidFill>
                  <a:srgbClr val="B2B2B2"/>
                </a:solidFill>
                <a:round/>
                <a:headEnd/>
                <a:tailEnd/>
              </a:ln>
              <a:solidFill>
                <a:srgbClr val="0070C0"/>
              </a:solidFill>
              <a:effectLst>
                <a:outerShdw dist="35921" dir="2700000" sy="50000" rotWithShape="0">
                  <a:srgbClr val="875B0D">
                    <a:alpha val="70000"/>
                  </a:srgbClr>
                </a:outerShdw>
              </a:effectLst>
            </a:endParaRPr>
          </a:p>
        </p:txBody>
      </p:sp>
      <p:pic>
        <p:nvPicPr>
          <p:cNvPr id="3" name="Picture 2">
            <a:extLst>
              <a:ext uri="{FF2B5EF4-FFF2-40B4-BE49-F238E27FC236}">
                <a16:creationId xmlns="" xmlns:a16="http://schemas.microsoft.com/office/drawing/2014/main" id="{DF657532-CD92-9141-BB89-CEF681F1D723}"/>
              </a:ext>
            </a:extLst>
          </p:cNvPr>
          <p:cNvPicPr>
            <a:picLocks noChangeAspect="1"/>
          </p:cNvPicPr>
          <p:nvPr/>
        </p:nvPicPr>
        <p:blipFill rotWithShape="1">
          <a:blip r:embed="rId3"/>
          <a:srcRect t="-10" r="14706"/>
          <a:stretch/>
        </p:blipFill>
        <p:spPr>
          <a:xfrm>
            <a:off x="2377888" y="2348753"/>
            <a:ext cx="6720694" cy="36237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Picture 3">
            <a:extLst>
              <a:ext uri="{FF2B5EF4-FFF2-40B4-BE49-F238E27FC236}">
                <a16:creationId xmlns="" xmlns:a16="http://schemas.microsoft.com/office/drawing/2014/main" id="{0068B719-7248-E149-97F4-8F233FFDB2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71612" y="5003832"/>
            <a:ext cx="1820388" cy="1687570"/>
          </a:xfrm>
          <a:prstGeom prst="rect">
            <a:avLst/>
          </a:prstGeom>
        </p:spPr>
      </p:pic>
    </p:spTree>
    <p:extLst>
      <p:ext uri="{BB962C8B-B14F-4D97-AF65-F5344CB8AC3E}">
        <p14:creationId xmlns:p14="http://schemas.microsoft.com/office/powerpoint/2010/main" val="2483644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afterEffect">
                                  <p:stCondLst>
                                    <p:cond delay="0"/>
                                  </p:stCondLst>
                                  <p:childTnLst>
                                    <p:set>
                                      <p:cBhvr>
                                        <p:cTn id="6" dur="1" fill="hold">
                                          <p:stCondLst>
                                            <p:cond delay="0"/>
                                          </p:stCondLst>
                                        </p:cTn>
                                        <p:tgtEl>
                                          <p:spTgt spid="58371"/>
                                        </p:tgtEl>
                                        <p:attrNameLst>
                                          <p:attrName>style.visibility</p:attrName>
                                        </p:attrNameLst>
                                      </p:cBhvr>
                                      <p:to>
                                        <p:strVal val="visible"/>
                                      </p:to>
                                    </p:set>
                                    <p:animEffect transition="in" filter="strips(downLeft)">
                                      <p:cBhvr>
                                        <p:cTn id="7" dur="1000"/>
                                        <p:tgtEl>
                                          <p:spTgt spid="58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 xmlns:a16="http://schemas.microsoft.com/office/drawing/2014/main" id="{06D88F81-79AA-3743-9F7F-C083991374F1}"/>
              </a:ext>
            </a:extLst>
          </p:cNvPr>
          <p:cNvSpPr>
            <a:spLocks noGrp="1"/>
          </p:cNvSpPr>
          <p:nvPr>
            <p:ph type="title"/>
          </p:nvPr>
        </p:nvSpPr>
        <p:spPr/>
        <p:txBody>
          <a:bodyPr/>
          <a:lstStyle/>
          <a:p>
            <a:pPr algn="ctr" eaLnBrk="1" hangingPunct="1"/>
            <a:r>
              <a:rPr lang="fa-IR" altLang="en-US" b="1" dirty="0" err="1">
                <a:cs typeface="B Titr" panose="00000700000000000000" pitchFamily="2" charset="-78"/>
              </a:rPr>
              <a:t>مكانيسم</a:t>
            </a:r>
            <a:endParaRPr lang="fa-IR" altLang="en-US" b="1" dirty="0">
              <a:cs typeface="B Titr" panose="00000700000000000000" pitchFamily="2" charset="-78"/>
            </a:endParaRPr>
          </a:p>
        </p:txBody>
      </p:sp>
      <p:sp>
        <p:nvSpPr>
          <p:cNvPr id="3" name="Content Placeholder 2">
            <a:extLst>
              <a:ext uri="{FF2B5EF4-FFF2-40B4-BE49-F238E27FC236}">
                <a16:creationId xmlns="" xmlns:a16="http://schemas.microsoft.com/office/drawing/2014/main" id="{F9DF96FC-EE2E-464F-B6CF-A545BE09C586}"/>
              </a:ext>
            </a:extLst>
          </p:cNvPr>
          <p:cNvSpPr>
            <a:spLocks noGrp="1"/>
          </p:cNvSpPr>
          <p:nvPr>
            <p:ph idx="1"/>
          </p:nvPr>
        </p:nvSpPr>
        <p:spPr/>
        <p:txBody>
          <a:bodyPr>
            <a:normAutofit/>
          </a:bodyPr>
          <a:lstStyle/>
          <a:p>
            <a:pPr marL="274320" indent="-274320" algn="just" rtl="1">
              <a:buClr>
                <a:schemeClr val="accent3"/>
              </a:buClr>
              <a:buFont typeface="Wingdings 2"/>
              <a:buChar char=""/>
              <a:defRPr/>
            </a:pPr>
            <a:r>
              <a:rPr lang="fa-IR" altLang="en-US" sz="3200" b="1" dirty="0">
                <a:cs typeface="B Nazanin" panose="00000400000000000000" pitchFamily="2" charset="-78"/>
              </a:rPr>
              <a:t>کودکان، نوجوانان و جوانان بیشتر در معرض خطر غرق شدگی قرار دارند.</a:t>
            </a:r>
          </a:p>
          <a:p>
            <a:pPr marL="274320" indent="-274320" algn="just" rtl="1">
              <a:buClr>
                <a:schemeClr val="accent3"/>
              </a:buClr>
              <a:buFont typeface="Wingdings 2"/>
              <a:buChar char=""/>
              <a:defRPr/>
            </a:pPr>
            <a:r>
              <a:rPr lang="fa-IR" altLang="en-US" sz="3200" b="1" dirty="0">
                <a:cs typeface="B Nazanin" panose="00000400000000000000" pitchFamily="2" charset="-78"/>
              </a:rPr>
              <a:t>برخی از بیماری ها مانند دیابت، </a:t>
            </a:r>
            <a:r>
              <a:rPr lang="en-GB" altLang="en-US" sz="3200" b="1" dirty="0">
                <a:cs typeface="B Nazanin" panose="00000400000000000000" pitchFamily="2" charset="-78"/>
              </a:rPr>
              <a:t>MI</a:t>
            </a:r>
            <a:r>
              <a:rPr lang="fa-IR" altLang="en-US" sz="3200" b="1" dirty="0">
                <a:cs typeface="B Nazanin" panose="00000400000000000000" pitchFamily="2" charset="-78"/>
              </a:rPr>
              <a:t> ، تشنج و اختلالات عصبی می توانند به غوطه ور شدن در آب منجر شوند.</a:t>
            </a:r>
          </a:p>
          <a:p>
            <a:pPr marL="274320" indent="-274320" algn="just" rtl="1">
              <a:buClr>
                <a:schemeClr val="accent3"/>
              </a:buClr>
              <a:buFont typeface="Wingdings 2"/>
              <a:buChar char=""/>
              <a:defRPr/>
            </a:pPr>
            <a:r>
              <a:rPr lang="fa-IR" altLang="en-US" sz="3200" b="1" dirty="0">
                <a:cs typeface="B Nazanin" panose="00000400000000000000" pitchFamily="2" charset="-78"/>
              </a:rPr>
              <a:t>ورزشكاراني كه به صورت ناگهاني وارد آب سرد مي شود دچار اسپاسم عضلات تنفسي مي شوند.</a:t>
            </a:r>
          </a:p>
          <a:p>
            <a:pPr marL="274320" indent="-274320" algn="just" rtl="1">
              <a:buClr>
                <a:schemeClr val="accent3"/>
              </a:buClr>
              <a:buFont typeface="Wingdings 2"/>
              <a:buChar char=""/>
              <a:defRPr/>
            </a:pPr>
            <a:r>
              <a:rPr lang="fa-IR" altLang="en-US" sz="3200" b="1" dirty="0">
                <a:cs typeface="B Nazanin" panose="00000400000000000000" pitchFamily="2" charset="-78"/>
              </a:rPr>
              <a:t>به غیر حوادث طبیعی مسبب غرق شدن، یکی از مسائلی که در بروز غرق شدگی دخالت دارد </a:t>
            </a:r>
            <a:r>
              <a:rPr lang="fa-IR" altLang="en-US" sz="3200" b="1" i="1" u="sng" dirty="0">
                <a:solidFill>
                  <a:srgbClr val="FF2929"/>
                </a:solidFill>
                <a:cs typeface="B Nazanin" panose="00000400000000000000" pitchFamily="2" charset="-78"/>
              </a:rPr>
              <a:t>هیپرونتیلاسیون در شناگران</a:t>
            </a:r>
            <a:r>
              <a:rPr lang="fa-IR" altLang="en-US" sz="3200" b="1" dirty="0">
                <a:cs typeface="B Nazanin" panose="00000400000000000000" pitchFamily="2" charset="-78"/>
              </a:rPr>
              <a:t> است.</a:t>
            </a:r>
          </a:p>
          <a:p>
            <a:pPr marL="274320" indent="-274320" algn="r" rtl="1">
              <a:buClr>
                <a:schemeClr val="accent3"/>
              </a:buClr>
              <a:buFont typeface="Wingdings 2"/>
              <a:buChar char=""/>
              <a:defRPr/>
            </a:pPr>
            <a:endParaRPr lang="fa-IR" dirty="0">
              <a:ea typeface="+mn-ea"/>
              <a:cs typeface="B Nazanin" panose="00000400000000000000" pitchFamily="2" charset="-78"/>
            </a:endParaRPr>
          </a:p>
        </p:txBody>
      </p:sp>
    </p:spTree>
    <p:extLst>
      <p:ext uri="{BB962C8B-B14F-4D97-AF65-F5344CB8AC3E}">
        <p14:creationId xmlns:p14="http://schemas.microsoft.com/office/powerpoint/2010/main" val="39166439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a:extLst>
              <a:ext uri="{FF2B5EF4-FFF2-40B4-BE49-F238E27FC236}">
                <a16:creationId xmlns="" xmlns:a16="http://schemas.microsoft.com/office/drawing/2014/main" id="{50F86556-CD99-314C-8BEB-E36F66799EF6}"/>
              </a:ext>
            </a:extLst>
          </p:cNvPr>
          <p:cNvSpPr>
            <a:spLocks noGrp="1" noChangeArrowheads="1"/>
          </p:cNvSpPr>
          <p:nvPr>
            <p:ph type="title"/>
          </p:nvPr>
        </p:nvSpPr>
        <p:spPr>
          <a:xfrm>
            <a:off x="3179806" y="151071"/>
            <a:ext cx="6858000" cy="1143000"/>
          </a:xfrm>
        </p:spPr>
        <p:txBody>
          <a:bodyPr>
            <a:normAutofit/>
          </a:bodyPr>
          <a:lstStyle/>
          <a:p>
            <a:pPr algn="ctr">
              <a:defRPr/>
            </a:pPr>
            <a:r>
              <a:rPr lang="fa-IR" altLang="en-US" sz="5400" b="1" dirty="0">
                <a:solidFill>
                  <a:srgbClr val="A50021"/>
                </a:solidFill>
                <a:cs typeface="B Yagut" pitchFamily="2" charset="-78"/>
              </a:rPr>
              <a:t>    </a:t>
            </a:r>
            <a:r>
              <a:rPr lang="fa-IR" altLang="en-US" sz="5400" b="1" dirty="0">
                <a:solidFill>
                  <a:schemeClr val="accent1">
                    <a:lumMod val="60000"/>
                    <a:lumOff val="40000"/>
                  </a:schemeClr>
                </a:solidFill>
                <a:cs typeface="B Titr" panose="00000700000000000000" pitchFamily="2" charset="-78"/>
              </a:rPr>
              <a:t>مرور کلی</a:t>
            </a:r>
            <a:endParaRPr lang="en-US" altLang="en-US" sz="5400" b="1" dirty="0">
              <a:solidFill>
                <a:schemeClr val="accent1">
                  <a:lumMod val="60000"/>
                  <a:lumOff val="40000"/>
                </a:schemeClr>
              </a:solidFill>
              <a:cs typeface="B Titr" panose="00000700000000000000" pitchFamily="2" charset="-78"/>
            </a:endParaRPr>
          </a:p>
        </p:txBody>
      </p:sp>
      <p:sp>
        <p:nvSpPr>
          <p:cNvPr id="54276" name="Rectangle 4">
            <a:extLst>
              <a:ext uri="{FF2B5EF4-FFF2-40B4-BE49-F238E27FC236}">
                <a16:creationId xmlns="" xmlns:a16="http://schemas.microsoft.com/office/drawing/2014/main" id="{DBF6EB46-E57C-494D-B276-DD51018ED880}"/>
              </a:ext>
            </a:extLst>
          </p:cNvPr>
          <p:cNvSpPr>
            <a:spLocks noGrp="1" noChangeArrowheads="1"/>
          </p:cNvSpPr>
          <p:nvPr>
            <p:ph type="body" sz="half" idx="1"/>
          </p:nvPr>
        </p:nvSpPr>
        <p:spPr>
          <a:xfrm>
            <a:off x="580768" y="1093573"/>
            <a:ext cx="10723605" cy="5257800"/>
          </a:xfrm>
        </p:spPr>
        <p:txBody>
          <a:bodyPr/>
          <a:lstStyle/>
          <a:p>
            <a:pPr algn="just" rtl="1" eaLnBrk="1" hangingPunct="1">
              <a:buFont typeface="Wingdings" pitchFamily="2" charset="2"/>
              <a:buChar char="Ø"/>
            </a:pPr>
            <a:r>
              <a:rPr lang="fa-IR" altLang="en-US" dirty="0" err="1">
                <a:cs typeface="B Nazanin" panose="00000400000000000000" pitchFamily="2" charset="-78"/>
              </a:rPr>
              <a:t>بارزترین</a:t>
            </a:r>
            <a:r>
              <a:rPr lang="fa-IR" altLang="en-US" dirty="0">
                <a:cs typeface="B Nazanin" panose="00000400000000000000" pitchFamily="2" charset="-78"/>
              </a:rPr>
              <a:t> پیامد غوطه ور شدن </a:t>
            </a:r>
            <a:r>
              <a:rPr lang="fa-IR" altLang="en-US" b="1" u="sng" dirty="0">
                <a:solidFill>
                  <a:srgbClr val="990000"/>
                </a:solidFill>
                <a:cs typeface="B Nazanin" panose="00000400000000000000" pitchFamily="2" charset="-78"/>
              </a:rPr>
              <a:t>کمبود تهویه</a:t>
            </a:r>
            <a:r>
              <a:rPr lang="fa-IR" altLang="en-US" dirty="0">
                <a:cs typeface="B Nazanin" panose="00000400000000000000" pitchFamily="2" charset="-78"/>
              </a:rPr>
              <a:t> در هنگام غوطه ور شدن است، که منجر به </a:t>
            </a:r>
            <a:r>
              <a:rPr lang="fa-IR" altLang="en-US" dirty="0" err="1">
                <a:cs typeface="B Nazanin" panose="00000400000000000000" pitchFamily="2" charset="-78"/>
              </a:rPr>
              <a:t>هیپوکسی</a:t>
            </a:r>
            <a:r>
              <a:rPr lang="fa-IR" altLang="en-US" dirty="0">
                <a:cs typeface="B Nazanin" panose="00000400000000000000" pitchFamily="2" charset="-78"/>
              </a:rPr>
              <a:t> شدید و طول کشیده می شود. </a:t>
            </a:r>
          </a:p>
          <a:p>
            <a:pPr algn="just" rtl="1" eaLnBrk="1" hangingPunct="1">
              <a:buFont typeface="Wingdings" pitchFamily="2" charset="2"/>
              <a:buChar char="Ø"/>
            </a:pPr>
            <a:endParaRPr lang="fa-IR" altLang="en-US" dirty="0">
              <a:cs typeface="B Nazanin" panose="00000400000000000000" pitchFamily="2" charset="-78"/>
            </a:endParaRPr>
          </a:p>
          <a:p>
            <a:pPr algn="just" rtl="1" eaLnBrk="1" hangingPunct="1">
              <a:buFont typeface="Wingdings" pitchFamily="2" charset="2"/>
              <a:buChar char="Ø"/>
            </a:pPr>
            <a:r>
              <a:rPr lang="fa-IR" altLang="en-US" b="1" u="sng" dirty="0" err="1">
                <a:solidFill>
                  <a:srgbClr val="990000"/>
                </a:solidFill>
                <a:cs typeface="B Nazanin" panose="00000400000000000000" pitchFamily="2" charset="-78"/>
              </a:rPr>
              <a:t>هیپوکسی</a:t>
            </a:r>
            <a:r>
              <a:rPr lang="fa-IR" altLang="en-US" b="1" u="sng" dirty="0">
                <a:solidFill>
                  <a:srgbClr val="990000"/>
                </a:solidFill>
                <a:cs typeface="B Nazanin" panose="00000400000000000000" pitchFamily="2" charset="-78"/>
              </a:rPr>
              <a:t> و </a:t>
            </a:r>
            <a:r>
              <a:rPr lang="fa-IR" altLang="en-US" b="1" u="sng" dirty="0" err="1">
                <a:solidFill>
                  <a:srgbClr val="990000"/>
                </a:solidFill>
                <a:cs typeface="B Nazanin" panose="00000400000000000000" pitchFamily="2" charset="-78"/>
              </a:rPr>
              <a:t>اسیدوز</a:t>
            </a:r>
            <a:r>
              <a:rPr lang="fa-IR" altLang="en-US" dirty="0">
                <a:cs typeface="B Nazanin" panose="00000400000000000000" pitchFamily="2" charset="-78"/>
              </a:rPr>
              <a:t> ممکن است منجر به ایست قلبی شوند.</a:t>
            </a:r>
          </a:p>
          <a:p>
            <a:pPr algn="just" rtl="1" eaLnBrk="1" hangingPunct="1">
              <a:buFont typeface="Wingdings" pitchFamily="2" charset="2"/>
              <a:buChar char="Ø"/>
            </a:pPr>
            <a:endParaRPr lang="fa-IR" altLang="en-US" dirty="0">
              <a:cs typeface="B Nazanin" panose="00000400000000000000" pitchFamily="2" charset="-78"/>
            </a:endParaRPr>
          </a:p>
          <a:p>
            <a:pPr algn="just" rtl="1" eaLnBrk="1" hangingPunct="1">
              <a:buFont typeface="Wingdings" pitchFamily="2" charset="2"/>
              <a:buChar char="Ø"/>
            </a:pPr>
            <a:r>
              <a:rPr lang="fa-IR" altLang="en-US" dirty="0">
                <a:cs typeface="B Nazanin" panose="00000400000000000000" pitchFamily="2" charset="-78"/>
              </a:rPr>
              <a:t>مهمترین عامل در هر غوطه ور شدنی </a:t>
            </a:r>
            <a:r>
              <a:rPr lang="fa-IR" altLang="en-US" b="1" u="sng" dirty="0">
                <a:solidFill>
                  <a:srgbClr val="990000"/>
                </a:solidFill>
                <a:cs typeface="B Nazanin" panose="00000400000000000000" pitchFamily="2" charset="-78"/>
              </a:rPr>
              <a:t>طول مدت غوطه ور شدن و </a:t>
            </a:r>
            <a:r>
              <a:rPr lang="fa-IR" altLang="en-US" b="1" u="sng" dirty="0" err="1">
                <a:solidFill>
                  <a:srgbClr val="990000"/>
                </a:solidFill>
                <a:cs typeface="B Nazanin" panose="00000400000000000000" pitchFamily="2" charset="-78"/>
              </a:rPr>
              <a:t>هیپوکسی</a:t>
            </a:r>
            <a:r>
              <a:rPr lang="fa-IR" altLang="en-US" b="1" u="sng" dirty="0">
                <a:solidFill>
                  <a:srgbClr val="990000"/>
                </a:solidFill>
                <a:cs typeface="B Nazanin" panose="00000400000000000000" pitchFamily="2" charset="-78"/>
              </a:rPr>
              <a:t> متعاقب</a:t>
            </a:r>
            <a:r>
              <a:rPr lang="fa-IR" altLang="en-US" dirty="0">
                <a:cs typeface="B Nazanin" panose="00000400000000000000" pitchFamily="2" charset="-78"/>
              </a:rPr>
              <a:t> آن می باشد.</a:t>
            </a:r>
          </a:p>
          <a:p>
            <a:pPr algn="just" rtl="1" eaLnBrk="1" hangingPunct="1">
              <a:buFont typeface="Wingdings" pitchFamily="2" charset="2"/>
              <a:buChar char="Ø"/>
            </a:pPr>
            <a:r>
              <a:rPr lang="fa-IR" altLang="en-US" dirty="0">
                <a:cs typeface="B Nazanin" panose="00000400000000000000" pitchFamily="2" charset="-78"/>
              </a:rPr>
              <a:t>شانس </a:t>
            </a:r>
            <a:r>
              <a:rPr lang="fa-IR" altLang="en-US" dirty="0" err="1">
                <a:cs typeface="B Nazanin" panose="00000400000000000000" pitchFamily="2" charset="-78"/>
              </a:rPr>
              <a:t>بقاي</a:t>
            </a:r>
            <a:r>
              <a:rPr lang="fa-IR" altLang="en-US" dirty="0">
                <a:cs typeface="B Nazanin" panose="00000400000000000000" pitchFamily="2" charset="-78"/>
              </a:rPr>
              <a:t> </a:t>
            </a:r>
            <a:r>
              <a:rPr lang="fa-IR" altLang="en-US" dirty="0" err="1">
                <a:cs typeface="B Nazanin" panose="00000400000000000000" pitchFamily="2" charset="-78"/>
              </a:rPr>
              <a:t>بيشتر</a:t>
            </a:r>
            <a:r>
              <a:rPr lang="fa-IR" altLang="en-US" dirty="0">
                <a:cs typeface="B Nazanin" panose="00000400000000000000" pitchFamily="2" charset="-78"/>
              </a:rPr>
              <a:t> مددجو در آب سرد به </a:t>
            </a:r>
            <a:r>
              <a:rPr lang="fa-IR" altLang="en-US" dirty="0" err="1">
                <a:cs typeface="B Nazanin" panose="00000400000000000000" pitchFamily="2" charset="-78"/>
              </a:rPr>
              <a:t>دليل</a:t>
            </a:r>
            <a:r>
              <a:rPr lang="fa-IR" altLang="en-US" dirty="0">
                <a:cs typeface="B Nazanin" panose="00000400000000000000" pitchFamily="2" charset="-78"/>
              </a:rPr>
              <a:t> </a:t>
            </a:r>
            <a:r>
              <a:rPr lang="fa-IR" altLang="en-US" dirty="0" err="1">
                <a:cs typeface="B Nazanin" panose="00000400000000000000" pitchFamily="2" charset="-78"/>
              </a:rPr>
              <a:t>پايين</a:t>
            </a:r>
            <a:r>
              <a:rPr lang="fa-IR" altLang="en-US" dirty="0">
                <a:cs typeface="B Nazanin" panose="00000400000000000000" pitchFamily="2" charset="-78"/>
              </a:rPr>
              <a:t> آمدن </a:t>
            </a:r>
            <a:r>
              <a:rPr lang="fa-IR" altLang="en-US" dirty="0" err="1">
                <a:cs typeface="B Nazanin" panose="00000400000000000000" pitchFamily="2" charset="-78"/>
              </a:rPr>
              <a:t>دماي</a:t>
            </a:r>
            <a:r>
              <a:rPr lang="fa-IR" altLang="en-US" dirty="0">
                <a:cs typeface="B Nazanin" panose="00000400000000000000" pitchFamily="2" charset="-78"/>
              </a:rPr>
              <a:t> </a:t>
            </a:r>
            <a:r>
              <a:rPr lang="fa-IR" altLang="en-US" dirty="0" err="1">
                <a:cs typeface="B Nazanin" panose="00000400000000000000" pitchFamily="2" charset="-78"/>
              </a:rPr>
              <a:t>مركزي</a:t>
            </a:r>
            <a:r>
              <a:rPr lang="fa-IR" altLang="en-US" dirty="0">
                <a:cs typeface="B Nazanin" panose="00000400000000000000" pitchFamily="2" charset="-78"/>
              </a:rPr>
              <a:t> بدن و </a:t>
            </a:r>
            <a:r>
              <a:rPr lang="fa-IR" altLang="en-US" dirty="0" err="1">
                <a:cs typeface="B Nazanin" panose="00000400000000000000" pitchFamily="2" charset="-78"/>
              </a:rPr>
              <a:t>كاهش</a:t>
            </a:r>
            <a:r>
              <a:rPr lang="fa-IR" altLang="en-US" dirty="0">
                <a:cs typeface="B Nazanin" panose="00000400000000000000" pitchFamily="2" charset="-78"/>
              </a:rPr>
              <a:t> </a:t>
            </a:r>
            <a:r>
              <a:rPr lang="fa-IR" altLang="en-US" dirty="0" err="1">
                <a:cs typeface="B Nazanin" panose="00000400000000000000" pitchFamily="2" charset="-78"/>
              </a:rPr>
              <a:t>نياز</a:t>
            </a:r>
            <a:r>
              <a:rPr lang="fa-IR" altLang="en-US" dirty="0">
                <a:cs typeface="B Nazanin" panose="00000400000000000000" pitchFamily="2" charset="-78"/>
              </a:rPr>
              <a:t> بدن به </a:t>
            </a:r>
            <a:r>
              <a:rPr lang="fa-IR" altLang="en-US" dirty="0" err="1">
                <a:cs typeface="B Nazanin" panose="00000400000000000000" pitchFamily="2" charset="-78"/>
              </a:rPr>
              <a:t>اكسيژن</a:t>
            </a:r>
            <a:r>
              <a:rPr lang="fa-IR" altLang="en-US" dirty="0">
                <a:cs typeface="B Nazanin" panose="00000400000000000000" pitchFamily="2" charset="-78"/>
              </a:rPr>
              <a:t> </a:t>
            </a:r>
          </a:p>
          <a:p>
            <a:pPr algn="just" rtl="1" eaLnBrk="1" hangingPunct="1">
              <a:buFont typeface="Wingdings" pitchFamily="2" charset="2"/>
              <a:buChar char="Ø"/>
            </a:pPr>
            <a:r>
              <a:rPr lang="fa-IR" altLang="en-US" dirty="0" err="1">
                <a:cs typeface="B Nazanin" panose="00000400000000000000" pitchFamily="2" charset="-78"/>
              </a:rPr>
              <a:t>هايپوترمي</a:t>
            </a:r>
            <a:r>
              <a:rPr lang="fa-IR" altLang="en-US" dirty="0">
                <a:cs typeface="B Nazanin" panose="00000400000000000000" pitchFamily="2" charset="-78"/>
              </a:rPr>
              <a:t> پس از خارج </a:t>
            </a:r>
            <a:r>
              <a:rPr lang="fa-IR" altLang="en-US" dirty="0" err="1">
                <a:cs typeface="B Nazanin" panose="00000400000000000000" pitchFamily="2" charset="-78"/>
              </a:rPr>
              <a:t>كردم</a:t>
            </a:r>
            <a:r>
              <a:rPr lang="fa-IR" altLang="en-US" dirty="0">
                <a:cs typeface="B Nazanin" panose="00000400000000000000" pitchFamily="2" charset="-78"/>
              </a:rPr>
              <a:t> مصدوم از آب</a:t>
            </a:r>
          </a:p>
          <a:p>
            <a:pPr lvl="1" algn="r" rtl="1" eaLnBrk="1" hangingPunct="1">
              <a:buFontTx/>
              <a:buNone/>
            </a:pPr>
            <a:endParaRPr lang="fa-IR" altLang="en-US" dirty="0">
              <a:cs typeface="B Zar" pitchFamily="2" charset="-78"/>
            </a:endParaRPr>
          </a:p>
          <a:p>
            <a:pPr algn="r" rtl="1" eaLnBrk="1" hangingPunct="1">
              <a:buFont typeface="Wingdings" pitchFamily="2" charset="2"/>
              <a:buChar char="Ø"/>
            </a:pPr>
            <a:endParaRPr lang="en-US" altLang="en-US" dirty="0">
              <a:cs typeface="B Zar" pitchFamily="2" charset="-78"/>
            </a:endParaRPr>
          </a:p>
        </p:txBody>
      </p:sp>
    </p:spTree>
    <p:extLst>
      <p:ext uri="{BB962C8B-B14F-4D97-AF65-F5344CB8AC3E}">
        <p14:creationId xmlns:p14="http://schemas.microsoft.com/office/powerpoint/2010/main" val="5131955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4275"/>
                                        </p:tgtEl>
                                        <p:attrNameLst>
                                          <p:attrName>style.visibility</p:attrName>
                                        </p:attrNameLst>
                                      </p:cBhvr>
                                      <p:to>
                                        <p:strVal val="visible"/>
                                      </p:to>
                                    </p:set>
                                    <p:anim calcmode="lin" valueType="num">
                                      <p:cBhvr additive="base">
                                        <p:cTn id="7" dur="1000" fill="hold"/>
                                        <p:tgtEl>
                                          <p:spTgt spid="54275"/>
                                        </p:tgtEl>
                                        <p:attrNameLst>
                                          <p:attrName>ppt_x</p:attrName>
                                        </p:attrNameLst>
                                      </p:cBhvr>
                                      <p:tavLst>
                                        <p:tav tm="0">
                                          <p:val>
                                            <p:strVal val="1+#ppt_w/2"/>
                                          </p:val>
                                        </p:tav>
                                        <p:tav tm="100000">
                                          <p:val>
                                            <p:strVal val="#ppt_x"/>
                                          </p:val>
                                        </p:tav>
                                      </p:tavLst>
                                    </p:anim>
                                    <p:anim calcmode="lin" valueType="num">
                                      <p:cBhvr additive="base">
                                        <p:cTn id="8" dur="1000" fill="hold"/>
                                        <p:tgtEl>
                                          <p:spTgt spid="5427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4276">
                                            <p:txEl>
                                              <p:pRg st="0" end="0"/>
                                            </p:txEl>
                                          </p:spTgt>
                                        </p:tgtEl>
                                        <p:attrNameLst>
                                          <p:attrName>style.visibility</p:attrName>
                                        </p:attrNameLst>
                                      </p:cBhvr>
                                      <p:to>
                                        <p:strVal val="visible"/>
                                      </p:to>
                                    </p:set>
                                    <p:anim calcmode="lin" valueType="num">
                                      <p:cBhvr additive="base">
                                        <p:cTn id="13" dur="1000" fill="hold"/>
                                        <p:tgtEl>
                                          <p:spTgt spid="54276">
                                            <p:txEl>
                                              <p:pRg st="0" end="0"/>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5427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4276">
                                            <p:txEl>
                                              <p:pRg st="2" end="2"/>
                                            </p:txEl>
                                          </p:spTgt>
                                        </p:tgtEl>
                                        <p:attrNameLst>
                                          <p:attrName>style.visibility</p:attrName>
                                        </p:attrNameLst>
                                      </p:cBhvr>
                                      <p:to>
                                        <p:strVal val="visible"/>
                                      </p:to>
                                    </p:set>
                                    <p:anim calcmode="lin" valueType="num">
                                      <p:cBhvr additive="base">
                                        <p:cTn id="19" dur="1000" fill="hold"/>
                                        <p:tgtEl>
                                          <p:spTgt spid="54276">
                                            <p:txEl>
                                              <p:pRg st="2" end="2"/>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5427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54276">
                                            <p:txEl>
                                              <p:pRg st="4" end="4"/>
                                            </p:txEl>
                                          </p:spTgt>
                                        </p:tgtEl>
                                        <p:attrNameLst>
                                          <p:attrName>style.visibility</p:attrName>
                                        </p:attrNameLst>
                                      </p:cBhvr>
                                      <p:to>
                                        <p:strVal val="visible"/>
                                      </p:to>
                                    </p:set>
                                    <p:anim calcmode="lin" valueType="num">
                                      <p:cBhvr additive="base">
                                        <p:cTn id="25" dur="1000" fill="hold"/>
                                        <p:tgtEl>
                                          <p:spTgt spid="54276">
                                            <p:txEl>
                                              <p:pRg st="4" end="4"/>
                                            </p:txEl>
                                          </p:spTgt>
                                        </p:tgtEl>
                                        <p:attrNameLst>
                                          <p:attrName>ppt_x</p:attrName>
                                        </p:attrNameLst>
                                      </p:cBhvr>
                                      <p:tavLst>
                                        <p:tav tm="0">
                                          <p:val>
                                            <p:strVal val="1+#ppt_w/2"/>
                                          </p:val>
                                        </p:tav>
                                        <p:tav tm="100000">
                                          <p:val>
                                            <p:strVal val="#ppt_x"/>
                                          </p:val>
                                        </p:tav>
                                      </p:tavLst>
                                    </p:anim>
                                    <p:anim calcmode="lin" valueType="num">
                                      <p:cBhvr additive="base">
                                        <p:cTn id="26" dur="1000" fill="hold"/>
                                        <p:tgtEl>
                                          <p:spTgt spid="5427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54276">
                                            <p:txEl>
                                              <p:pRg st="5" end="5"/>
                                            </p:txEl>
                                          </p:spTgt>
                                        </p:tgtEl>
                                        <p:attrNameLst>
                                          <p:attrName>style.visibility</p:attrName>
                                        </p:attrNameLst>
                                      </p:cBhvr>
                                      <p:to>
                                        <p:strVal val="visible"/>
                                      </p:to>
                                    </p:set>
                                    <p:anim calcmode="lin" valueType="num">
                                      <p:cBhvr additive="base">
                                        <p:cTn id="31" dur="1000" fill="hold"/>
                                        <p:tgtEl>
                                          <p:spTgt spid="54276">
                                            <p:txEl>
                                              <p:pRg st="5" end="5"/>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54276">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54276">
                                            <p:txEl>
                                              <p:pRg st="6" end="6"/>
                                            </p:txEl>
                                          </p:spTgt>
                                        </p:tgtEl>
                                        <p:attrNameLst>
                                          <p:attrName>style.visibility</p:attrName>
                                        </p:attrNameLst>
                                      </p:cBhvr>
                                      <p:to>
                                        <p:strVal val="visible"/>
                                      </p:to>
                                    </p:set>
                                    <p:anim calcmode="lin" valueType="num">
                                      <p:cBhvr additive="base">
                                        <p:cTn id="37" dur="1000" fill="hold"/>
                                        <p:tgtEl>
                                          <p:spTgt spid="54276">
                                            <p:txEl>
                                              <p:pRg st="6" end="6"/>
                                            </p:txEl>
                                          </p:spTgt>
                                        </p:tgtEl>
                                        <p:attrNameLst>
                                          <p:attrName>ppt_x</p:attrName>
                                        </p:attrNameLst>
                                      </p:cBhvr>
                                      <p:tavLst>
                                        <p:tav tm="0">
                                          <p:val>
                                            <p:strVal val="1+#ppt_w/2"/>
                                          </p:val>
                                        </p:tav>
                                        <p:tav tm="100000">
                                          <p:val>
                                            <p:strVal val="#ppt_x"/>
                                          </p:val>
                                        </p:tav>
                                      </p:tavLst>
                                    </p:anim>
                                    <p:anim calcmode="lin" valueType="num">
                                      <p:cBhvr additive="base">
                                        <p:cTn id="38" dur="1000" fill="hold"/>
                                        <p:tgtEl>
                                          <p:spTgt spid="54276">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p:bldP spid="54276"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 xmlns:a16="http://schemas.microsoft.com/office/drawing/2014/main" id="{0D3A850A-793A-5D44-8EC0-ED25D44F7A69}"/>
              </a:ext>
            </a:extLst>
          </p:cNvPr>
          <p:cNvSpPr>
            <a:spLocks noGrp="1" noChangeArrowheads="1"/>
          </p:cNvSpPr>
          <p:nvPr>
            <p:ph type="title"/>
          </p:nvPr>
        </p:nvSpPr>
        <p:spPr>
          <a:xfrm>
            <a:off x="1828800" y="381000"/>
            <a:ext cx="8229600" cy="1143000"/>
          </a:xfrm>
        </p:spPr>
        <p:txBody>
          <a:bodyPr>
            <a:normAutofit/>
          </a:bodyPr>
          <a:lstStyle/>
          <a:p>
            <a:pPr algn="ctr">
              <a:defRPr/>
            </a:pPr>
            <a:r>
              <a:rPr lang="fa-IR" altLang="en-US" sz="3200" b="1" dirty="0">
                <a:solidFill>
                  <a:schemeClr val="accent1">
                    <a:lumMod val="60000"/>
                    <a:lumOff val="40000"/>
                  </a:schemeClr>
                </a:solidFill>
                <a:cs typeface="B Titr" panose="00000700000000000000" pitchFamily="2" charset="-78"/>
              </a:rPr>
              <a:t>نشانه ها ی خطرحادثه غوطه ور شدن</a:t>
            </a:r>
            <a:endParaRPr lang="en-US" altLang="en-US" sz="3200" b="1" dirty="0">
              <a:solidFill>
                <a:schemeClr val="accent1">
                  <a:lumMod val="60000"/>
                  <a:lumOff val="40000"/>
                </a:schemeClr>
              </a:solidFill>
              <a:cs typeface="B Titr" panose="00000700000000000000" pitchFamily="2" charset="-78"/>
            </a:endParaRPr>
          </a:p>
        </p:txBody>
      </p:sp>
      <p:sp>
        <p:nvSpPr>
          <p:cNvPr id="10244" name="Rectangle 4">
            <a:extLst>
              <a:ext uri="{FF2B5EF4-FFF2-40B4-BE49-F238E27FC236}">
                <a16:creationId xmlns="" xmlns:a16="http://schemas.microsoft.com/office/drawing/2014/main" id="{DF9DB190-267D-8941-BFF9-CF80A9A6344D}"/>
              </a:ext>
            </a:extLst>
          </p:cNvPr>
          <p:cNvSpPr>
            <a:spLocks noGrp="1" noChangeArrowheads="1"/>
          </p:cNvSpPr>
          <p:nvPr>
            <p:ph idx="1"/>
          </p:nvPr>
        </p:nvSpPr>
        <p:spPr>
          <a:xfrm>
            <a:off x="642551" y="1524000"/>
            <a:ext cx="10124303" cy="5257800"/>
          </a:xfrm>
        </p:spPr>
        <p:txBody>
          <a:bodyPr>
            <a:normAutofit/>
          </a:bodyPr>
          <a:lstStyle/>
          <a:p>
            <a:pPr marL="274320" indent="-274320" algn="r" rtl="1">
              <a:buClr>
                <a:schemeClr val="accent3"/>
              </a:buClr>
              <a:buFont typeface="Wingdings" pitchFamily="2" charset="2"/>
              <a:buChar char="ü"/>
              <a:defRPr/>
            </a:pPr>
            <a:r>
              <a:rPr lang="fa-IR" altLang="en-US" b="1" dirty="0">
                <a:solidFill>
                  <a:schemeClr val="accent1">
                    <a:lumMod val="75000"/>
                  </a:schemeClr>
                </a:solidFill>
                <a:ea typeface="+mn-ea"/>
                <a:cs typeface="B Nazanin" panose="00000400000000000000" pitchFamily="2" charset="-78"/>
              </a:rPr>
              <a:t>سرفه پایدار</a:t>
            </a:r>
          </a:p>
          <a:p>
            <a:pPr marL="274320" indent="-274320" algn="r" rtl="1">
              <a:buClr>
                <a:schemeClr val="accent3"/>
              </a:buClr>
              <a:buFont typeface="Wingdings" pitchFamily="2" charset="2"/>
              <a:buChar char="ü"/>
              <a:defRPr/>
            </a:pPr>
            <a:r>
              <a:rPr lang="fa-IR" altLang="en-US" b="1" dirty="0">
                <a:solidFill>
                  <a:schemeClr val="accent1">
                    <a:lumMod val="75000"/>
                  </a:schemeClr>
                </a:solidFill>
                <a:ea typeface="+mn-ea"/>
                <a:cs typeface="B Nazanin" panose="00000400000000000000" pitchFamily="2" charset="-78"/>
              </a:rPr>
              <a:t>دیس پنه (کوتاه بودن تنفس) یا آپنه (عدم وجود تنفس)</a:t>
            </a:r>
          </a:p>
          <a:p>
            <a:pPr marL="274320" indent="-274320" algn="r" rtl="1">
              <a:buClr>
                <a:schemeClr val="accent3"/>
              </a:buClr>
              <a:buFont typeface="Wingdings" pitchFamily="2" charset="2"/>
              <a:buChar char="ü"/>
              <a:defRPr/>
            </a:pPr>
            <a:r>
              <a:rPr lang="fa-IR" altLang="en-US" b="1" dirty="0">
                <a:solidFill>
                  <a:schemeClr val="accent1">
                    <a:lumMod val="75000"/>
                  </a:schemeClr>
                </a:solidFill>
                <a:ea typeface="+mn-ea"/>
                <a:cs typeface="B Nazanin" panose="00000400000000000000" pitchFamily="2" charset="-78"/>
              </a:rPr>
              <a:t>تغییر وضعیت هوشیاری یا از دست دادن هوشیاری در هر زماني طی غوطه ور شدن</a:t>
            </a:r>
          </a:p>
          <a:p>
            <a:pPr marL="274320" indent="-274320" algn="r" rtl="1">
              <a:buClr>
                <a:schemeClr val="accent3"/>
              </a:buClr>
              <a:buFont typeface="Wingdings" pitchFamily="2" charset="2"/>
              <a:buChar char="ü"/>
              <a:defRPr/>
            </a:pPr>
            <a:r>
              <a:rPr lang="fa-IR" altLang="en-US" b="1" dirty="0">
                <a:solidFill>
                  <a:schemeClr val="accent1">
                    <a:lumMod val="75000"/>
                  </a:schemeClr>
                </a:solidFill>
                <a:ea typeface="+mn-ea"/>
                <a:cs typeface="B Nazanin" panose="00000400000000000000" pitchFamily="2" charset="-78"/>
              </a:rPr>
              <a:t>استفراغ</a:t>
            </a:r>
          </a:p>
          <a:p>
            <a:pPr marL="274320" indent="-274320" algn="r" rtl="1">
              <a:buClr>
                <a:schemeClr val="accent3"/>
              </a:buClr>
              <a:buFont typeface="Wingdings" pitchFamily="2" charset="2"/>
              <a:buChar char="ü"/>
              <a:defRPr/>
            </a:pPr>
            <a:r>
              <a:rPr lang="fa-IR" altLang="en-US" b="1" dirty="0">
                <a:solidFill>
                  <a:schemeClr val="accent1">
                    <a:lumMod val="75000"/>
                  </a:schemeClr>
                </a:solidFill>
                <a:ea typeface="+mn-ea"/>
                <a:cs typeface="B Nazanin" panose="00000400000000000000" pitchFamily="2" charset="-78"/>
              </a:rPr>
              <a:t>مصرف الکل یا مواد مخدر</a:t>
            </a:r>
          </a:p>
          <a:p>
            <a:pPr marL="274320" indent="-274320" algn="r" rtl="1">
              <a:buClr>
                <a:schemeClr val="accent3"/>
              </a:buClr>
              <a:buFont typeface="Wingdings" pitchFamily="2" charset="2"/>
              <a:buChar char="ü"/>
              <a:defRPr/>
            </a:pPr>
            <a:r>
              <a:rPr lang="fa-IR" altLang="en-US" b="1" dirty="0">
                <a:solidFill>
                  <a:schemeClr val="accent1">
                    <a:lumMod val="75000"/>
                  </a:schemeClr>
                </a:solidFill>
                <a:ea typeface="+mn-ea"/>
                <a:cs typeface="B Nazanin" panose="00000400000000000000" pitchFamily="2" charset="-78"/>
              </a:rPr>
              <a:t>شرح حال طبی گذشته بیمار که به موضوع مربوط باشد (مثل تشنج، دیابت، اختلال عصبی-عضلانی)</a:t>
            </a:r>
            <a:endParaRPr lang="en-US" altLang="en-US" b="1" dirty="0">
              <a:solidFill>
                <a:schemeClr val="accent1">
                  <a:lumMod val="75000"/>
                </a:schemeClr>
              </a:solidFill>
              <a:ea typeface="+mn-ea"/>
            </a:endParaRPr>
          </a:p>
        </p:txBody>
      </p:sp>
    </p:spTree>
    <p:extLst>
      <p:ext uri="{BB962C8B-B14F-4D97-AF65-F5344CB8AC3E}">
        <p14:creationId xmlns:p14="http://schemas.microsoft.com/office/powerpoint/2010/main" val="42538136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244">
                                            <p:txEl>
                                              <p:pRg st="0" end="0"/>
                                            </p:txEl>
                                          </p:spTgt>
                                        </p:tgtEl>
                                        <p:attrNameLst>
                                          <p:attrName>style.visibility</p:attrName>
                                        </p:attrNameLst>
                                      </p:cBhvr>
                                      <p:to>
                                        <p:strVal val="visible"/>
                                      </p:to>
                                    </p:set>
                                    <p:anim calcmode="lin" valueType="num">
                                      <p:cBhvr additive="base">
                                        <p:cTn id="7" dur="1000" fill="hold"/>
                                        <p:tgtEl>
                                          <p:spTgt spid="10244">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024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244">
                                            <p:txEl>
                                              <p:pRg st="1" end="1"/>
                                            </p:txEl>
                                          </p:spTgt>
                                        </p:tgtEl>
                                        <p:attrNameLst>
                                          <p:attrName>style.visibility</p:attrName>
                                        </p:attrNameLst>
                                      </p:cBhvr>
                                      <p:to>
                                        <p:strVal val="visible"/>
                                      </p:to>
                                    </p:set>
                                    <p:anim calcmode="lin" valueType="num">
                                      <p:cBhvr additive="base">
                                        <p:cTn id="13" dur="1000" fill="hold"/>
                                        <p:tgtEl>
                                          <p:spTgt spid="10244">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1024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0244">
                                            <p:txEl>
                                              <p:pRg st="2" end="2"/>
                                            </p:txEl>
                                          </p:spTgt>
                                        </p:tgtEl>
                                        <p:attrNameLst>
                                          <p:attrName>style.visibility</p:attrName>
                                        </p:attrNameLst>
                                      </p:cBhvr>
                                      <p:to>
                                        <p:strVal val="visible"/>
                                      </p:to>
                                    </p:set>
                                    <p:anim calcmode="lin" valueType="num">
                                      <p:cBhvr additive="base">
                                        <p:cTn id="19" dur="1000" fill="hold"/>
                                        <p:tgtEl>
                                          <p:spTgt spid="10244">
                                            <p:txEl>
                                              <p:pRg st="2" end="2"/>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024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0244">
                                            <p:txEl>
                                              <p:pRg st="3" end="3"/>
                                            </p:txEl>
                                          </p:spTgt>
                                        </p:tgtEl>
                                        <p:attrNameLst>
                                          <p:attrName>style.visibility</p:attrName>
                                        </p:attrNameLst>
                                      </p:cBhvr>
                                      <p:to>
                                        <p:strVal val="visible"/>
                                      </p:to>
                                    </p:set>
                                    <p:anim calcmode="lin" valueType="num">
                                      <p:cBhvr additive="base">
                                        <p:cTn id="25" dur="1000" fill="hold"/>
                                        <p:tgtEl>
                                          <p:spTgt spid="10244">
                                            <p:txEl>
                                              <p:pRg st="3" end="3"/>
                                            </p:txEl>
                                          </p:spTgt>
                                        </p:tgtEl>
                                        <p:attrNameLst>
                                          <p:attrName>ppt_x</p:attrName>
                                        </p:attrNameLst>
                                      </p:cBhvr>
                                      <p:tavLst>
                                        <p:tav tm="0">
                                          <p:val>
                                            <p:strVal val="1+#ppt_w/2"/>
                                          </p:val>
                                        </p:tav>
                                        <p:tav tm="100000">
                                          <p:val>
                                            <p:strVal val="#ppt_x"/>
                                          </p:val>
                                        </p:tav>
                                      </p:tavLst>
                                    </p:anim>
                                    <p:anim calcmode="lin" valueType="num">
                                      <p:cBhvr additive="base">
                                        <p:cTn id="26" dur="1000" fill="hold"/>
                                        <p:tgtEl>
                                          <p:spTgt spid="1024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0244">
                                            <p:txEl>
                                              <p:pRg st="4" end="4"/>
                                            </p:txEl>
                                          </p:spTgt>
                                        </p:tgtEl>
                                        <p:attrNameLst>
                                          <p:attrName>style.visibility</p:attrName>
                                        </p:attrNameLst>
                                      </p:cBhvr>
                                      <p:to>
                                        <p:strVal val="visible"/>
                                      </p:to>
                                    </p:set>
                                    <p:anim calcmode="lin" valueType="num">
                                      <p:cBhvr additive="base">
                                        <p:cTn id="31" dur="1000" fill="hold"/>
                                        <p:tgtEl>
                                          <p:spTgt spid="10244">
                                            <p:txEl>
                                              <p:pRg st="4" end="4"/>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1024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0244">
                                            <p:txEl>
                                              <p:pRg st="5" end="5"/>
                                            </p:txEl>
                                          </p:spTgt>
                                        </p:tgtEl>
                                        <p:attrNameLst>
                                          <p:attrName>style.visibility</p:attrName>
                                        </p:attrNameLst>
                                      </p:cBhvr>
                                      <p:to>
                                        <p:strVal val="visible"/>
                                      </p:to>
                                    </p:set>
                                    <p:anim calcmode="lin" valueType="num">
                                      <p:cBhvr additive="base">
                                        <p:cTn id="37" dur="1000" fill="hold"/>
                                        <p:tgtEl>
                                          <p:spTgt spid="10244">
                                            <p:txEl>
                                              <p:pRg st="5" end="5"/>
                                            </p:txEl>
                                          </p:spTgt>
                                        </p:tgtEl>
                                        <p:attrNameLst>
                                          <p:attrName>ppt_x</p:attrName>
                                        </p:attrNameLst>
                                      </p:cBhvr>
                                      <p:tavLst>
                                        <p:tav tm="0">
                                          <p:val>
                                            <p:strVal val="1+#ppt_w/2"/>
                                          </p:val>
                                        </p:tav>
                                        <p:tav tm="100000">
                                          <p:val>
                                            <p:strVal val="#ppt_x"/>
                                          </p:val>
                                        </p:tav>
                                      </p:tavLst>
                                    </p:anim>
                                    <p:anim calcmode="lin" valueType="num">
                                      <p:cBhvr additive="base">
                                        <p:cTn id="38" dur="1000" fill="hold"/>
                                        <p:tgtEl>
                                          <p:spTgt spid="10244">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a:extLst>
              <a:ext uri="{FF2B5EF4-FFF2-40B4-BE49-F238E27FC236}">
                <a16:creationId xmlns="" xmlns:a16="http://schemas.microsoft.com/office/drawing/2014/main" id="{4AE5F088-3872-C148-943B-8D6D9EAE8867}"/>
              </a:ext>
            </a:extLst>
          </p:cNvPr>
          <p:cNvSpPr>
            <a:spLocks noGrp="1" noChangeArrowheads="1"/>
          </p:cNvSpPr>
          <p:nvPr>
            <p:ph type="title"/>
          </p:nvPr>
        </p:nvSpPr>
        <p:spPr/>
        <p:txBody>
          <a:bodyPr>
            <a:normAutofit/>
          </a:bodyPr>
          <a:lstStyle/>
          <a:p>
            <a:pPr algn="ctr">
              <a:defRPr/>
            </a:pPr>
            <a:r>
              <a:rPr lang="fa-IR" altLang="en-US" b="1" dirty="0">
                <a:solidFill>
                  <a:schemeClr val="accent1">
                    <a:lumMod val="60000"/>
                    <a:lumOff val="40000"/>
                  </a:schemeClr>
                </a:solidFill>
                <a:cs typeface="B Titr" panose="00000700000000000000" pitchFamily="2" charset="-78"/>
              </a:rPr>
              <a:t>اورژانس های مربوط به شیرجه زدن</a:t>
            </a:r>
            <a:endParaRPr lang="en-US" altLang="en-US" b="1" dirty="0">
              <a:solidFill>
                <a:schemeClr val="accent1">
                  <a:lumMod val="60000"/>
                  <a:lumOff val="40000"/>
                </a:schemeClr>
              </a:solidFill>
              <a:cs typeface="B Titr" panose="00000700000000000000" pitchFamily="2" charset="-78"/>
            </a:endParaRPr>
          </a:p>
        </p:txBody>
      </p:sp>
      <p:sp>
        <p:nvSpPr>
          <p:cNvPr id="12292" name="Rectangle 4">
            <a:extLst>
              <a:ext uri="{FF2B5EF4-FFF2-40B4-BE49-F238E27FC236}">
                <a16:creationId xmlns="" xmlns:a16="http://schemas.microsoft.com/office/drawing/2014/main" id="{6100BC7A-DED4-C440-B107-714BE801C370}"/>
              </a:ext>
            </a:extLst>
          </p:cNvPr>
          <p:cNvSpPr>
            <a:spLocks noGrp="1" noChangeArrowheads="1"/>
          </p:cNvSpPr>
          <p:nvPr>
            <p:ph idx="1"/>
          </p:nvPr>
        </p:nvSpPr>
        <p:spPr>
          <a:xfrm>
            <a:off x="2209800" y="1600201"/>
            <a:ext cx="8077200" cy="4525963"/>
          </a:xfrm>
        </p:spPr>
        <p:txBody>
          <a:bodyPr/>
          <a:lstStyle/>
          <a:p>
            <a:pPr algn="r" rtl="1" eaLnBrk="1" hangingPunct="1"/>
            <a:endParaRPr lang="fa-IR" altLang="en-US" dirty="0">
              <a:cs typeface="B Nazanin" panose="00000400000000000000" pitchFamily="2" charset="-78"/>
            </a:endParaRPr>
          </a:p>
          <a:p>
            <a:pPr algn="just" rtl="1" eaLnBrk="1" hangingPunct="1"/>
            <a:r>
              <a:rPr lang="fa-IR" altLang="en-US" sz="4000" b="1" dirty="0">
                <a:cs typeface="B Nazanin" panose="00000400000000000000" pitchFamily="2" charset="-78"/>
              </a:rPr>
              <a:t>شما باید همیشه فرض کنید که فرد شیرجه زن دچار </a:t>
            </a:r>
            <a:r>
              <a:rPr lang="fa-IR" altLang="en-US" sz="4000" b="1" u="sng" dirty="0">
                <a:solidFill>
                  <a:srgbClr val="92001C"/>
                </a:solidFill>
                <a:cs typeface="B Nazanin" panose="00000400000000000000" pitchFamily="2" charset="-78"/>
              </a:rPr>
              <a:t>آسیب </a:t>
            </a:r>
            <a:r>
              <a:rPr lang="fa-IR" altLang="en-US" sz="4000" b="1" u="sng" dirty="0" err="1">
                <a:solidFill>
                  <a:srgbClr val="92001C"/>
                </a:solidFill>
                <a:cs typeface="B Nazanin" panose="00000400000000000000" pitchFamily="2" charset="-78"/>
              </a:rPr>
              <a:t>هایی</a:t>
            </a:r>
            <a:r>
              <a:rPr lang="fa-IR" altLang="en-US" sz="4000" b="1" u="sng" dirty="0">
                <a:solidFill>
                  <a:srgbClr val="92001C"/>
                </a:solidFill>
                <a:cs typeface="B Nazanin" panose="00000400000000000000" pitchFamily="2" charset="-78"/>
              </a:rPr>
              <a:t> در گردن و ستون فقرات</a:t>
            </a:r>
            <a:r>
              <a:rPr lang="fa-IR" altLang="en-US" sz="4000" b="1" dirty="0">
                <a:cs typeface="B Nazanin" panose="00000400000000000000" pitchFamily="2" charset="-78"/>
              </a:rPr>
              <a:t> شده است؛ حتی اگر شیرجه زن هنوز به تحریکات واکنش نشان می دهد.</a:t>
            </a:r>
            <a:r>
              <a:rPr lang="fa-IR" altLang="en-US" dirty="0">
                <a:cs typeface="B Nazanin" panose="00000400000000000000" pitchFamily="2" charset="-78"/>
              </a:rPr>
              <a:t> </a:t>
            </a:r>
            <a:endParaRPr lang="en-US" altLang="en-US" dirty="0">
              <a:cs typeface="B Nazanin" panose="00000400000000000000" pitchFamily="2" charset="-78"/>
            </a:endParaRPr>
          </a:p>
        </p:txBody>
      </p:sp>
      <p:pic>
        <p:nvPicPr>
          <p:cNvPr id="12293" name="Picture 5" descr="AN576">
            <a:extLst>
              <a:ext uri="{FF2B5EF4-FFF2-40B4-BE49-F238E27FC236}">
                <a16:creationId xmlns="" xmlns:a16="http://schemas.microsoft.com/office/drawing/2014/main" id="{E24DA995-C2E7-784B-BD0C-FB48A5E4F89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410201" y="4343400"/>
            <a:ext cx="181292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88871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diamond(in)">
                                      <p:cBhvr>
                                        <p:cTn id="7" dur="2000"/>
                                        <p:tgtEl>
                                          <p:spTgt spid="12291"/>
                                        </p:tgtEl>
                                      </p:cBhvr>
                                    </p:animEffect>
                                  </p:childTnLst>
                                </p:cTn>
                              </p:par>
                            </p:childTnLst>
                          </p:cTn>
                        </p:par>
                        <p:par>
                          <p:cTn id="8" fill="hold" nodeType="afterGroup">
                            <p:stCondLst>
                              <p:cond delay="2000"/>
                            </p:stCondLst>
                            <p:childTnLst>
                              <p:par>
                                <p:cTn id="9" presetID="8" presetClass="entr" presetSubtype="16" fill="hold" nodeType="afterEffect">
                                  <p:stCondLst>
                                    <p:cond delay="0"/>
                                  </p:stCondLst>
                                  <p:childTnLst>
                                    <p:set>
                                      <p:cBhvr>
                                        <p:cTn id="10" dur="1" fill="hold">
                                          <p:stCondLst>
                                            <p:cond delay="0"/>
                                          </p:stCondLst>
                                        </p:cTn>
                                        <p:tgtEl>
                                          <p:spTgt spid="12293"/>
                                        </p:tgtEl>
                                        <p:attrNameLst>
                                          <p:attrName>style.visibility</p:attrName>
                                        </p:attrNameLst>
                                      </p:cBhvr>
                                      <p:to>
                                        <p:strVal val="visible"/>
                                      </p:to>
                                    </p:set>
                                    <p:animEffect transition="in" filter="diamond(in)">
                                      <p:cBhvr>
                                        <p:cTn id="11" dur="2000"/>
                                        <p:tgtEl>
                                          <p:spTgt spid="1229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2292">
                                            <p:txEl>
                                              <p:pRg st="1" end="1"/>
                                            </p:txEl>
                                          </p:spTgt>
                                        </p:tgtEl>
                                        <p:attrNameLst>
                                          <p:attrName>style.visibility</p:attrName>
                                        </p:attrNameLst>
                                      </p:cBhvr>
                                      <p:to>
                                        <p:strVal val="visible"/>
                                      </p:to>
                                    </p:set>
                                    <p:animEffect transition="in" filter="fade">
                                      <p:cBhvr>
                                        <p:cTn id="16" dur="2000"/>
                                        <p:tgtEl>
                                          <p:spTgt spid="1229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P spid="12292"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 xmlns:a16="http://schemas.microsoft.com/office/drawing/2014/main" id="{6A13D872-0A63-3341-A9EB-7431342610B2}"/>
              </a:ext>
            </a:extLst>
          </p:cNvPr>
          <p:cNvSpPr>
            <a:spLocks noGrp="1" noChangeArrowheads="1"/>
          </p:cNvSpPr>
          <p:nvPr>
            <p:ph type="title"/>
          </p:nvPr>
        </p:nvSpPr>
        <p:spPr>
          <a:xfrm>
            <a:off x="1752600" y="274638"/>
            <a:ext cx="8610600" cy="1143000"/>
          </a:xfrm>
        </p:spPr>
        <p:txBody>
          <a:bodyPr>
            <a:normAutofit fontScale="90000"/>
          </a:bodyPr>
          <a:lstStyle/>
          <a:p>
            <a:pPr>
              <a:defRPr/>
            </a:pPr>
            <a:r>
              <a:rPr lang="fa-IR" altLang="en-US" sz="4000" b="1" dirty="0">
                <a:solidFill>
                  <a:srgbClr val="92001C"/>
                </a:solidFill>
                <a:cs typeface="B Titr" panose="00000700000000000000" pitchFamily="2" charset="-78"/>
              </a:rPr>
              <a:t>مهمترين اقدام ايمني در اورژانس های غرق شدگي</a:t>
            </a:r>
            <a:endParaRPr lang="en-US" altLang="en-US" sz="4000" b="1" dirty="0">
              <a:solidFill>
                <a:srgbClr val="92001C"/>
              </a:solidFill>
              <a:cs typeface="B Titr" panose="00000700000000000000" pitchFamily="2" charset="-78"/>
            </a:endParaRPr>
          </a:p>
        </p:txBody>
      </p:sp>
      <p:sp>
        <p:nvSpPr>
          <p:cNvPr id="14340" name="Rectangle 4">
            <a:extLst>
              <a:ext uri="{FF2B5EF4-FFF2-40B4-BE49-F238E27FC236}">
                <a16:creationId xmlns="" xmlns:a16="http://schemas.microsoft.com/office/drawing/2014/main" id="{5064CC8D-D2E1-3D4C-B3EC-836FAC0FEF61}"/>
              </a:ext>
            </a:extLst>
          </p:cNvPr>
          <p:cNvSpPr>
            <a:spLocks noGrp="1" noChangeArrowheads="1"/>
          </p:cNvSpPr>
          <p:nvPr>
            <p:ph idx="1"/>
          </p:nvPr>
        </p:nvSpPr>
        <p:spPr>
          <a:xfrm>
            <a:off x="1981200" y="1600201"/>
            <a:ext cx="8153400" cy="4525963"/>
          </a:xfrm>
        </p:spPr>
        <p:txBody>
          <a:bodyPr/>
          <a:lstStyle/>
          <a:p>
            <a:pPr algn="just" rtl="1" eaLnBrk="1" hangingPunct="1"/>
            <a:r>
              <a:rPr lang="fa-IR" altLang="en-US" sz="4400" b="1" dirty="0">
                <a:cs typeface="B Nazanin" panose="00000400000000000000" pitchFamily="2" charset="-78"/>
              </a:rPr>
              <a:t>در اورژانس های غرق </a:t>
            </a:r>
            <a:r>
              <a:rPr lang="fa-IR" altLang="en-US" sz="4400" b="1" dirty="0" err="1">
                <a:cs typeface="B Nazanin" panose="00000400000000000000" pitchFamily="2" charset="-78"/>
              </a:rPr>
              <a:t>شدگي</a:t>
            </a:r>
            <a:r>
              <a:rPr lang="fa-IR" altLang="en-US" sz="4400" b="1" dirty="0">
                <a:cs typeface="B Nazanin" panose="00000400000000000000" pitchFamily="2" charset="-78"/>
              </a:rPr>
              <a:t> نیاز به رسیدن به بیمار دارید، اما باید این کار را در نهایت </a:t>
            </a:r>
            <a:r>
              <a:rPr lang="fa-IR" altLang="en-US" sz="4400" b="1" u="sng" dirty="0">
                <a:solidFill>
                  <a:srgbClr val="92001C"/>
                </a:solidFill>
                <a:cs typeface="B Nazanin" panose="00000400000000000000" pitchFamily="2" charset="-78"/>
              </a:rPr>
              <a:t>نگرانی برای ایمنی خودتان</a:t>
            </a:r>
            <a:r>
              <a:rPr lang="fa-IR" altLang="en-US" sz="4400" b="1" dirty="0">
                <a:cs typeface="B Nazanin" panose="00000400000000000000" pitchFamily="2" charset="-78"/>
              </a:rPr>
              <a:t> انجام دهید.</a:t>
            </a:r>
            <a:endParaRPr lang="en-US" altLang="en-US" sz="4400" b="1" dirty="0">
              <a:cs typeface="B Nazanin" panose="00000400000000000000" pitchFamily="2" charset="-78"/>
            </a:endParaRPr>
          </a:p>
        </p:txBody>
      </p:sp>
      <p:pic>
        <p:nvPicPr>
          <p:cNvPr id="14341" name="Picture 5" descr="AN1337">
            <a:extLst>
              <a:ext uri="{FF2B5EF4-FFF2-40B4-BE49-F238E27FC236}">
                <a16:creationId xmlns="" xmlns:a16="http://schemas.microsoft.com/office/drawing/2014/main" id="{7A7EE5AB-5C0E-9249-AC5F-A1933F2FA9E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5113338"/>
            <a:ext cx="3048000" cy="174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63107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diamond(in)">
                                      <p:cBhvr>
                                        <p:cTn id="7" dur="2000"/>
                                        <p:tgtEl>
                                          <p:spTgt spid="14339"/>
                                        </p:tgtEl>
                                      </p:cBhvr>
                                    </p:animEffect>
                                  </p:childTnLst>
                                </p:cTn>
                              </p:par>
                            </p:childTnLst>
                          </p:cTn>
                        </p:par>
                        <p:par>
                          <p:cTn id="8" fill="hold" nodeType="afterGroup">
                            <p:stCondLst>
                              <p:cond delay="2000"/>
                            </p:stCondLst>
                            <p:childTnLst>
                              <p:par>
                                <p:cTn id="9" presetID="8" presetClass="entr" presetSubtype="16" fill="hold" nodeType="afterEffect">
                                  <p:stCondLst>
                                    <p:cond delay="0"/>
                                  </p:stCondLst>
                                  <p:childTnLst>
                                    <p:set>
                                      <p:cBhvr>
                                        <p:cTn id="10" dur="1" fill="hold">
                                          <p:stCondLst>
                                            <p:cond delay="0"/>
                                          </p:stCondLst>
                                        </p:cTn>
                                        <p:tgtEl>
                                          <p:spTgt spid="14341"/>
                                        </p:tgtEl>
                                        <p:attrNameLst>
                                          <p:attrName>style.visibility</p:attrName>
                                        </p:attrNameLst>
                                      </p:cBhvr>
                                      <p:to>
                                        <p:strVal val="visible"/>
                                      </p:to>
                                    </p:set>
                                    <p:animEffect transition="in" filter="diamond(in)">
                                      <p:cBhvr>
                                        <p:cTn id="11" dur="2000"/>
                                        <p:tgtEl>
                                          <p:spTgt spid="1434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340">
                                            <p:txEl>
                                              <p:pRg st="0" end="0"/>
                                            </p:txEl>
                                          </p:spTgt>
                                        </p:tgtEl>
                                        <p:attrNameLst>
                                          <p:attrName>style.visibility</p:attrName>
                                        </p:attrNameLst>
                                      </p:cBhvr>
                                      <p:to>
                                        <p:strVal val="visible"/>
                                      </p:to>
                                    </p:set>
                                    <p:animEffect transition="in" filter="fade">
                                      <p:cBhvr>
                                        <p:cTn id="16" dur="2000"/>
                                        <p:tgtEl>
                                          <p:spTgt spid="1434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p:bldP spid="14340"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تشخیص افتراقی مارهای سمی از غیرسمی</a:t>
            </a:r>
            <a:endParaRPr lang="en-US" sz="2400" dirty="0">
              <a:cs typeface="B Titr" pitchFamily="2" charset="-78"/>
            </a:endParaRPr>
          </a:p>
        </p:txBody>
      </p:sp>
      <p:pic>
        <p:nvPicPr>
          <p:cNvPr id="4" name="Content Placeholder 3"/>
          <p:cNvPicPr>
            <a:picLocks noGrp="1" noChangeAspect="1"/>
          </p:cNvPicPr>
          <p:nvPr>
            <p:ph idx="1"/>
          </p:nvPr>
        </p:nvPicPr>
        <p:blipFill>
          <a:blip r:embed="rId2"/>
          <a:stretch>
            <a:fillRect/>
          </a:stretch>
        </p:blipFill>
        <p:spPr>
          <a:xfrm>
            <a:off x="2895600" y="1371601"/>
            <a:ext cx="6324600" cy="4525963"/>
          </a:xfrm>
          <a:prstGeom prst="rect">
            <a:avLst/>
          </a:prstGeom>
        </p:spPr>
      </p:pic>
    </p:spTree>
    <p:extLst>
      <p:ext uri="{BB962C8B-B14F-4D97-AF65-F5344CB8AC3E}">
        <p14:creationId xmlns:p14="http://schemas.microsoft.com/office/powerpoint/2010/main" val="1255122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a:extLst>
              <a:ext uri="{FF2B5EF4-FFF2-40B4-BE49-F238E27FC236}">
                <a16:creationId xmlns="" xmlns:a16="http://schemas.microsoft.com/office/drawing/2014/main" id="{6B0E9976-9962-D949-9566-8A6E68949096}"/>
              </a:ext>
            </a:extLst>
          </p:cNvPr>
          <p:cNvSpPr>
            <a:spLocks noGrp="1" noChangeArrowheads="1"/>
          </p:cNvSpPr>
          <p:nvPr>
            <p:ph type="title"/>
          </p:nvPr>
        </p:nvSpPr>
        <p:spPr>
          <a:xfrm>
            <a:off x="1981200" y="304801"/>
            <a:ext cx="8077200" cy="1706563"/>
          </a:xfrm>
        </p:spPr>
        <p:txBody>
          <a:bodyPr>
            <a:normAutofit/>
          </a:bodyPr>
          <a:lstStyle/>
          <a:p>
            <a:pPr algn="r" rtl="1">
              <a:defRPr/>
            </a:pPr>
            <a:r>
              <a:rPr lang="fa-IR" altLang="en-US" sz="4000" b="1" dirty="0">
                <a:solidFill>
                  <a:schemeClr val="accent1">
                    <a:lumMod val="60000"/>
                    <a:lumOff val="40000"/>
                  </a:schemeClr>
                </a:solidFill>
                <a:cs typeface="B Titr" panose="00000700000000000000" pitchFamily="2" charset="-78"/>
              </a:rPr>
              <a:t>هرگز به قصد نجات به درون آب نروید، مگر:</a:t>
            </a:r>
            <a:endParaRPr lang="en-US" altLang="en-US" sz="4000" b="1" dirty="0">
              <a:solidFill>
                <a:schemeClr val="accent1">
                  <a:lumMod val="60000"/>
                  <a:lumOff val="40000"/>
                </a:schemeClr>
              </a:solidFill>
              <a:cs typeface="B Titr" panose="00000700000000000000" pitchFamily="2" charset="-78"/>
            </a:endParaRPr>
          </a:p>
        </p:txBody>
      </p:sp>
      <p:sp>
        <p:nvSpPr>
          <p:cNvPr id="16388" name="Rectangle 4">
            <a:extLst>
              <a:ext uri="{FF2B5EF4-FFF2-40B4-BE49-F238E27FC236}">
                <a16:creationId xmlns="" xmlns:a16="http://schemas.microsoft.com/office/drawing/2014/main" id="{599D3E85-8E01-7D48-A57B-AE0DE82DA54D}"/>
              </a:ext>
            </a:extLst>
          </p:cNvPr>
          <p:cNvSpPr>
            <a:spLocks noGrp="1" noChangeArrowheads="1"/>
          </p:cNvSpPr>
          <p:nvPr>
            <p:ph idx="1"/>
          </p:nvPr>
        </p:nvSpPr>
        <p:spPr>
          <a:xfrm>
            <a:off x="1752600" y="2209801"/>
            <a:ext cx="7848600" cy="3916363"/>
          </a:xfrm>
        </p:spPr>
        <p:txBody>
          <a:bodyPr/>
          <a:lstStyle/>
          <a:p>
            <a:pPr algn="r" rtl="1" eaLnBrk="1" hangingPunct="1">
              <a:buFont typeface="Wingdings" pitchFamily="2" charset="2"/>
              <a:buChar char="v"/>
            </a:pPr>
            <a:r>
              <a:rPr lang="fa-IR" altLang="en-US" sz="3200" b="1" dirty="0">
                <a:cs typeface="B Nazanin" panose="00000400000000000000" pitchFamily="2" charset="-78"/>
              </a:rPr>
              <a:t>شناگر خوبی باشید</a:t>
            </a:r>
          </a:p>
          <a:p>
            <a:pPr algn="r" rtl="1" eaLnBrk="1" hangingPunct="1">
              <a:buFont typeface="Wingdings" pitchFamily="2" charset="2"/>
              <a:buChar char="v"/>
            </a:pPr>
            <a:r>
              <a:rPr lang="fa-IR" altLang="en-US" sz="3200" b="1" dirty="0">
                <a:cs typeface="B Nazanin" panose="00000400000000000000" pitchFamily="2" charset="-78"/>
              </a:rPr>
              <a:t>تکنیک های نجات غریق را به طور خاص آموزش دیده باشید.</a:t>
            </a:r>
          </a:p>
          <a:p>
            <a:pPr algn="r" rtl="1" eaLnBrk="1" hangingPunct="1">
              <a:buFont typeface="Wingdings" pitchFamily="2" charset="2"/>
              <a:buChar char="v"/>
            </a:pPr>
            <a:r>
              <a:rPr lang="fa-IR" altLang="en-US" sz="3200" b="1" dirty="0">
                <a:cs typeface="B Nazanin" panose="00000400000000000000" pitchFamily="2" charset="-78"/>
              </a:rPr>
              <a:t>وسایل شخصی شناور ماندن روی آب را بپوشید</a:t>
            </a:r>
          </a:p>
          <a:p>
            <a:pPr algn="r" rtl="1" eaLnBrk="1" hangingPunct="1">
              <a:buFont typeface="Wingdings" pitchFamily="2" charset="2"/>
              <a:buChar char="v"/>
            </a:pPr>
            <a:r>
              <a:rPr lang="fa-IR" altLang="en-US" sz="3200" b="1" dirty="0">
                <a:cs typeface="B Nazanin" panose="00000400000000000000" pitchFamily="2" charset="-78"/>
              </a:rPr>
              <a:t>توسط ناجی غریق های دیگر همراهی شوید.</a:t>
            </a:r>
            <a:endParaRPr lang="en-US" altLang="en-US" sz="3200" b="1" dirty="0">
              <a:cs typeface="B Nazanin" panose="00000400000000000000" pitchFamily="2" charset="-78"/>
            </a:endParaRPr>
          </a:p>
        </p:txBody>
      </p:sp>
      <p:pic>
        <p:nvPicPr>
          <p:cNvPr id="16389" name="Picture 5" descr="AN698">
            <a:extLst>
              <a:ext uri="{FF2B5EF4-FFF2-40B4-BE49-F238E27FC236}">
                <a16:creationId xmlns="" xmlns:a16="http://schemas.microsoft.com/office/drawing/2014/main" id="{7F96A285-6081-0845-8651-6A95123AFD5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5116514"/>
            <a:ext cx="2438400" cy="174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69864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6387"/>
                                        </p:tgtEl>
                                        <p:attrNameLst>
                                          <p:attrName>style.visibility</p:attrName>
                                        </p:attrNameLst>
                                      </p:cBhvr>
                                      <p:to>
                                        <p:strVal val="visible"/>
                                      </p:to>
                                    </p:set>
                                    <p:animEffect transition="in" filter="diamond(in)">
                                      <p:cBhvr>
                                        <p:cTn id="7" dur="2000"/>
                                        <p:tgtEl>
                                          <p:spTgt spid="16387"/>
                                        </p:tgtEl>
                                      </p:cBhvr>
                                    </p:animEffect>
                                  </p:childTnLst>
                                </p:cTn>
                              </p:par>
                            </p:childTnLst>
                          </p:cTn>
                        </p:par>
                        <p:par>
                          <p:cTn id="8" fill="hold" nodeType="afterGroup">
                            <p:stCondLst>
                              <p:cond delay="2000"/>
                            </p:stCondLst>
                            <p:childTnLst>
                              <p:par>
                                <p:cTn id="9" presetID="8" presetClass="entr" presetSubtype="16" fill="hold" nodeType="afterEffect">
                                  <p:stCondLst>
                                    <p:cond delay="0"/>
                                  </p:stCondLst>
                                  <p:childTnLst>
                                    <p:set>
                                      <p:cBhvr>
                                        <p:cTn id="10" dur="1" fill="hold">
                                          <p:stCondLst>
                                            <p:cond delay="0"/>
                                          </p:stCondLst>
                                        </p:cTn>
                                        <p:tgtEl>
                                          <p:spTgt spid="16389"/>
                                        </p:tgtEl>
                                        <p:attrNameLst>
                                          <p:attrName>style.visibility</p:attrName>
                                        </p:attrNameLst>
                                      </p:cBhvr>
                                      <p:to>
                                        <p:strVal val="visible"/>
                                      </p:to>
                                    </p:set>
                                    <p:animEffect transition="in" filter="diamond(in)">
                                      <p:cBhvr>
                                        <p:cTn id="11" dur="2000"/>
                                        <p:tgtEl>
                                          <p:spTgt spid="1638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6388">
                                            <p:txEl>
                                              <p:pRg st="0" end="0"/>
                                            </p:txEl>
                                          </p:spTgt>
                                        </p:tgtEl>
                                        <p:attrNameLst>
                                          <p:attrName>style.visibility</p:attrName>
                                        </p:attrNameLst>
                                      </p:cBhvr>
                                      <p:to>
                                        <p:strVal val="visible"/>
                                      </p:to>
                                    </p:set>
                                    <p:animEffect transition="in" filter="fade">
                                      <p:cBhvr>
                                        <p:cTn id="16" dur="2000"/>
                                        <p:tgtEl>
                                          <p:spTgt spid="16388">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388">
                                            <p:txEl>
                                              <p:pRg st="1" end="1"/>
                                            </p:txEl>
                                          </p:spTgt>
                                        </p:tgtEl>
                                        <p:attrNameLst>
                                          <p:attrName>style.visibility</p:attrName>
                                        </p:attrNameLst>
                                      </p:cBhvr>
                                      <p:to>
                                        <p:strVal val="visible"/>
                                      </p:to>
                                    </p:set>
                                    <p:animEffect transition="in" filter="fade">
                                      <p:cBhvr>
                                        <p:cTn id="21" dur="2000"/>
                                        <p:tgtEl>
                                          <p:spTgt spid="16388">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388">
                                            <p:txEl>
                                              <p:pRg st="2" end="2"/>
                                            </p:txEl>
                                          </p:spTgt>
                                        </p:tgtEl>
                                        <p:attrNameLst>
                                          <p:attrName>style.visibility</p:attrName>
                                        </p:attrNameLst>
                                      </p:cBhvr>
                                      <p:to>
                                        <p:strVal val="visible"/>
                                      </p:to>
                                    </p:set>
                                    <p:animEffect transition="in" filter="fade">
                                      <p:cBhvr>
                                        <p:cTn id="26" dur="2000"/>
                                        <p:tgtEl>
                                          <p:spTgt spid="16388">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388">
                                            <p:txEl>
                                              <p:pRg st="3" end="3"/>
                                            </p:txEl>
                                          </p:spTgt>
                                        </p:tgtEl>
                                        <p:attrNameLst>
                                          <p:attrName>style.visibility</p:attrName>
                                        </p:attrNameLst>
                                      </p:cBhvr>
                                      <p:to>
                                        <p:strVal val="visible"/>
                                      </p:to>
                                    </p:set>
                                    <p:animEffect transition="in" filter="fade">
                                      <p:cBhvr>
                                        <p:cTn id="31" dur="2000"/>
                                        <p:tgtEl>
                                          <p:spTgt spid="1638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p:bldP spid="16388"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a:extLst>
              <a:ext uri="{FF2B5EF4-FFF2-40B4-BE49-F238E27FC236}">
                <a16:creationId xmlns="" xmlns:a16="http://schemas.microsoft.com/office/drawing/2014/main" id="{96494AE6-DB8B-E045-93BA-7699D98A5EEB}"/>
              </a:ext>
            </a:extLst>
          </p:cNvPr>
          <p:cNvSpPr>
            <a:spLocks noGrp="1"/>
          </p:cNvSpPr>
          <p:nvPr>
            <p:ph idx="1"/>
          </p:nvPr>
        </p:nvSpPr>
        <p:spPr>
          <a:xfrm>
            <a:off x="2133600" y="1935164"/>
            <a:ext cx="7924800" cy="4389437"/>
          </a:xfrm>
        </p:spPr>
        <p:txBody>
          <a:bodyPr/>
          <a:lstStyle/>
          <a:p>
            <a:pPr algn="just" rtl="1" eaLnBrk="1" hangingPunct="1"/>
            <a:r>
              <a:rPr lang="fa-IR" altLang="en-US" sz="3200" b="1" dirty="0" err="1">
                <a:cs typeface="B Nazanin" panose="00000400000000000000" pitchFamily="2" charset="-78"/>
              </a:rPr>
              <a:t>نكته</a:t>
            </a:r>
            <a:r>
              <a:rPr lang="fa-IR" altLang="en-US" sz="3200" b="1" dirty="0">
                <a:cs typeface="B Nazanin" panose="00000400000000000000" pitchFamily="2" charset="-78"/>
              </a:rPr>
              <a:t>: </a:t>
            </a:r>
          </a:p>
          <a:p>
            <a:pPr algn="just" rtl="1" eaLnBrk="1" hangingPunct="1">
              <a:buFont typeface="Wingdings 2" pitchFamily="2" charset="2"/>
              <a:buNone/>
            </a:pPr>
            <a:r>
              <a:rPr lang="fa-IR" altLang="en-US" sz="3600" b="1" dirty="0">
                <a:cs typeface="B Nazanin" panose="00000400000000000000" pitchFamily="2" charset="-78"/>
              </a:rPr>
              <a:t>      در صورتی که فرد غیر حرفه ای د ر صحنه حاضر است و از </a:t>
            </a:r>
            <a:r>
              <a:rPr lang="fa-IR" altLang="en-US" sz="3600" b="1" dirty="0" err="1">
                <a:cs typeface="B Nazanin" panose="00000400000000000000" pitchFamily="2" charset="-78"/>
              </a:rPr>
              <a:t>دیسپچر</a:t>
            </a:r>
            <a:r>
              <a:rPr lang="fa-IR" altLang="en-US" sz="3600" b="1" dirty="0">
                <a:cs typeface="B Nazanin" panose="00000400000000000000" pitchFamily="2" charset="-78"/>
              </a:rPr>
              <a:t> می خواهد به او بگوید چطور </a:t>
            </a:r>
            <a:r>
              <a:rPr lang="fa-IR" altLang="en-US" sz="3600" b="1" dirty="0" err="1">
                <a:cs typeface="B Nazanin" panose="00000400000000000000" pitchFamily="2" charset="-78"/>
              </a:rPr>
              <a:t>مددجوی</a:t>
            </a:r>
            <a:r>
              <a:rPr lang="fa-IR" altLang="en-US" sz="3600" b="1" dirty="0">
                <a:cs typeface="B Nazanin" panose="00000400000000000000" pitchFamily="2" charset="-78"/>
              </a:rPr>
              <a:t> </a:t>
            </a:r>
            <a:r>
              <a:rPr lang="fa-IR" altLang="en-US" sz="3600" b="1" dirty="0" err="1">
                <a:cs typeface="B Nazanin" panose="00000400000000000000" pitchFamily="2" charset="-78"/>
              </a:rPr>
              <a:t>هوشیارش</a:t>
            </a:r>
            <a:r>
              <a:rPr lang="fa-IR" altLang="en-US" sz="3600" b="1" dirty="0">
                <a:cs typeface="B Nazanin" panose="00000400000000000000" pitchFamily="2" charset="-78"/>
              </a:rPr>
              <a:t>  را از آب بیرون بیاورد ، </a:t>
            </a:r>
            <a:r>
              <a:rPr lang="fa-IR" altLang="en-US" sz="3600" b="1" dirty="0" err="1">
                <a:cs typeface="B Nazanin" panose="00000400000000000000" pitchFamily="2" charset="-78"/>
              </a:rPr>
              <a:t>دیسپچر</a:t>
            </a:r>
            <a:r>
              <a:rPr lang="fa-IR" altLang="en-US" sz="3600" b="1" dirty="0">
                <a:cs typeface="B Nazanin" panose="00000400000000000000" pitchFamily="2" charset="-78"/>
              </a:rPr>
              <a:t> می تواند به وی توصیه کند از وسایل </a:t>
            </a:r>
            <a:r>
              <a:rPr lang="fa-IR" altLang="en-US" sz="3600" b="1" dirty="0" err="1">
                <a:cs typeface="B Nazanin" panose="00000400000000000000" pitchFamily="2" charset="-78"/>
              </a:rPr>
              <a:t>حایل</a:t>
            </a:r>
            <a:r>
              <a:rPr lang="fa-IR" altLang="en-US" sz="3600" b="1" dirty="0">
                <a:cs typeface="B Nazanin" panose="00000400000000000000" pitchFamily="2" charset="-78"/>
              </a:rPr>
              <a:t> استفاده کند </a:t>
            </a:r>
            <a:endParaRPr lang="en-US" altLang="en-US" sz="3600" b="1" dirty="0">
              <a:cs typeface="B Nazanin" panose="00000400000000000000" pitchFamily="2" charset="-78"/>
            </a:endParaRPr>
          </a:p>
        </p:txBody>
      </p:sp>
    </p:spTree>
    <p:extLst>
      <p:ext uri="{BB962C8B-B14F-4D97-AF65-F5344CB8AC3E}">
        <p14:creationId xmlns:p14="http://schemas.microsoft.com/office/powerpoint/2010/main" val="305355011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Object 2">
            <a:extLst>
              <a:ext uri="{FF2B5EF4-FFF2-40B4-BE49-F238E27FC236}">
                <a16:creationId xmlns="" xmlns:a16="http://schemas.microsoft.com/office/drawing/2014/main" id="{CCFBE814-77F7-D945-9AC3-854F5699DB74}"/>
              </a:ext>
            </a:extLst>
          </p:cNvPr>
          <p:cNvGraphicFramePr>
            <a:graphicFrameLocks noGrp="1" noChangeAspect="1"/>
          </p:cNvGraphicFramePr>
          <p:nvPr>
            <p:ph type="title"/>
          </p:nvPr>
        </p:nvGraphicFramePr>
        <p:xfrm>
          <a:off x="2778126" y="304800"/>
          <a:ext cx="6481763" cy="6400800"/>
        </p:xfrm>
        <a:graphic>
          <a:graphicData uri="http://schemas.openxmlformats.org/presentationml/2006/ole">
            <mc:AlternateContent xmlns:mc="http://schemas.openxmlformats.org/markup-compatibility/2006">
              <mc:Choice xmlns:v="urn:schemas-microsoft-com:vml" Requires="v">
                <p:oleObj spid="_x0000_s1042" name="Image" r:id="rId4" imgW="4064000" imgH="4013200" progId="Photoshop.Image.9">
                  <p:embed/>
                </p:oleObj>
              </mc:Choice>
              <mc:Fallback>
                <p:oleObj name="Image" r:id="rId4" imgW="4064000" imgH="4013200" progId="Photoshop.Image.9">
                  <p:embed/>
                  <p:pic>
                    <p:nvPicPr>
                      <p:cNvPr id="18434" name="Object 2">
                        <a:extLst>
                          <a:ext uri="{FF2B5EF4-FFF2-40B4-BE49-F238E27FC236}">
                            <a16:creationId xmlns="" xmlns:a16="http://schemas.microsoft.com/office/drawing/2014/main" id="{CCFBE814-77F7-D945-9AC3-854F5699DB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8126" y="304800"/>
                        <a:ext cx="648176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3908251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a:extLst>
              <a:ext uri="{FF2B5EF4-FFF2-40B4-BE49-F238E27FC236}">
                <a16:creationId xmlns="" xmlns:a16="http://schemas.microsoft.com/office/drawing/2014/main" id="{7E2DFAC8-F31E-7E4D-A3FF-EA6E6959EAD1}"/>
              </a:ext>
            </a:extLst>
          </p:cNvPr>
          <p:cNvSpPr>
            <a:spLocks noGrp="1" noChangeArrowheads="1"/>
          </p:cNvSpPr>
          <p:nvPr>
            <p:ph type="title"/>
          </p:nvPr>
        </p:nvSpPr>
        <p:spPr>
          <a:xfrm>
            <a:off x="1905000" y="4191000"/>
            <a:ext cx="8077200" cy="2209800"/>
          </a:xfrm>
          <a:extLst/>
        </p:spPr>
        <p:txBody>
          <a:bodyPr/>
          <a:lstStyle/>
          <a:p>
            <a:pPr algn="r" rtl="1">
              <a:defRPr/>
            </a:pPr>
            <a:r>
              <a:rPr lang="fa-IR" altLang="en-US" sz="3200" b="1" dirty="0">
                <a:cs typeface="B Nazanin" panose="00000400000000000000" pitchFamily="2" charset="-78"/>
              </a:rPr>
              <a:t>نجات از یخ: یک نردبان باعث تقسیم وزن بر روی سطح وسیع تری می شود و احتمال فرو رفتن را در یخ ها کمتر می کند.</a:t>
            </a:r>
            <a:endParaRPr lang="en-US" altLang="en-US" sz="3200" b="1" dirty="0">
              <a:cs typeface="B Nazanin" panose="00000400000000000000" pitchFamily="2" charset="-78"/>
            </a:endParaRPr>
          </a:p>
        </p:txBody>
      </p:sp>
      <p:graphicFrame>
        <p:nvGraphicFramePr>
          <p:cNvPr id="19459" name="Object 2">
            <a:extLst>
              <a:ext uri="{FF2B5EF4-FFF2-40B4-BE49-F238E27FC236}">
                <a16:creationId xmlns="" xmlns:a16="http://schemas.microsoft.com/office/drawing/2014/main" id="{8B49F822-552B-F84C-96C1-86C7265A5DAE}"/>
              </a:ext>
            </a:extLst>
          </p:cNvPr>
          <p:cNvGraphicFramePr>
            <a:graphicFrameLocks noGrp="1" noChangeAspect="1"/>
          </p:cNvGraphicFramePr>
          <p:nvPr>
            <p:ph sz="half" idx="4294967295"/>
          </p:nvPr>
        </p:nvGraphicFramePr>
        <p:xfrm>
          <a:off x="1524000" y="304800"/>
          <a:ext cx="9144000" cy="3676650"/>
        </p:xfrm>
        <a:graphic>
          <a:graphicData uri="http://schemas.openxmlformats.org/presentationml/2006/ole">
            <mc:AlternateContent xmlns:mc="http://schemas.openxmlformats.org/markup-compatibility/2006">
              <mc:Choice xmlns:v="urn:schemas-microsoft-com:vml" Requires="v">
                <p:oleObj spid="_x0000_s2066" name="Image" r:id="rId4" imgW="8966200" imgH="3606800" progId="Photoshop.Image.9">
                  <p:embed/>
                </p:oleObj>
              </mc:Choice>
              <mc:Fallback>
                <p:oleObj name="Image" r:id="rId4" imgW="8966200" imgH="3606800" progId="Photoshop.Image.9">
                  <p:embed/>
                  <p:pic>
                    <p:nvPicPr>
                      <p:cNvPr id="19459" name="Object 2">
                        <a:extLst>
                          <a:ext uri="{FF2B5EF4-FFF2-40B4-BE49-F238E27FC236}">
                            <a16:creationId xmlns="" xmlns:a16="http://schemas.microsoft.com/office/drawing/2014/main" id="{8B49F822-552B-F84C-96C1-86C7265A5D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304800"/>
                        <a:ext cx="9144000"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608829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a:extLst>
              <a:ext uri="{FF2B5EF4-FFF2-40B4-BE49-F238E27FC236}">
                <a16:creationId xmlns="" xmlns:a16="http://schemas.microsoft.com/office/drawing/2014/main" id="{C7938224-567B-4042-97C8-D19F330E13C3}"/>
              </a:ext>
            </a:extLst>
          </p:cNvPr>
          <p:cNvSpPr>
            <a:spLocks noGrp="1" noChangeArrowheads="1"/>
          </p:cNvSpPr>
          <p:nvPr>
            <p:ph type="title"/>
          </p:nvPr>
        </p:nvSpPr>
        <p:spPr>
          <a:xfrm>
            <a:off x="1524001" y="5374341"/>
            <a:ext cx="9144000" cy="1143000"/>
          </a:xfrm>
        </p:spPr>
        <p:txBody>
          <a:bodyPr/>
          <a:lstStyle/>
          <a:p>
            <a:pPr algn="ctr" rtl="1" eaLnBrk="1" hangingPunct="1"/>
            <a:r>
              <a:rPr lang="fa-IR" altLang="en-US" sz="3200" b="1" dirty="0">
                <a:cs typeface="B Nazanin" panose="00000400000000000000" pitchFamily="2" charset="-78"/>
              </a:rPr>
              <a:t>پس از خروج از آب بیمار را توسط پتو بپوشانید و </a:t>
            </a:r>
            <a:r>
              <a:rPr lang="fa-IR" altLang="en-US" sz="3200" b="1" dirty="0" err="1">
                <a:cs typeface="B Nazanin" panose="00000400000000000000" pitchFamily="2" charset="-78"/>
              </a:rPr>
              <a:t>چناچه</a:t>
            </a:r>
            <a:r>
              <a:rPr lang="fa-IR" altLang="en-US" sz="3200" b="1" dirty="0">
                <a:cs typeface="B Nazanin" panose="00000400000000000000" pitchFamily="2" charset="-78"/>
              </a:rPr>
              <a:t> بر</a:t>
            </a:r>
            <a:br>
              <a:rPr lang="fa-IR" altLang="en-US" sz="3200" b="1" dirty="0">
                <a:cs typeface="B Nazanin" panose="00000400000000000000" pitchFamily="2" charset="-78"/>
              </a:rPr>
            </a:br>
            <a:r>
              <a:rPr lang="fa-IR" altLang="en-US" sz="3200" b="1" dirty="0">
                <a:cs typeface="B Nazanin" panose="00000400000000000000" pitchFamily="2" charset="-78"/>
              </a:rPr>
              <a:t> </a:t>
            </a:r>
            <a:r>
              <a:rPr lang="fa-IR" altLang="en-US" sz="3200" b="1" dirty="0" err="1">
                <a:cs typeface="B Nazanin" panose="00000400000000000000" pitchFamily="2" charset="-78"/>
              </a:rPr>
              <a:t>اسا</a:t>
            </a:r>
            <a:r>
              <a:rPr lang="fa-IR" altLang="en-US" sz="3200" b="1" dirty="0">
                <a:cs typeface="B Nazanin" panose="00000400000000000000" pitchFamily="2" charset="-78"/>
              </a:rPr>
              <a:t> س گفته تماس </a:t>
            </a:r>
            <a:r>
              <a:rPr lang="fa-IR" altLang="en-US" sz="3200" b="1" dirty="0" err="1">
                <a:cs typeface="B Nazanin" panose="00000400000000000000" pitchFamily="2" charset="-78"/>
              </a:rPr>
              <a:t>گيرنده</a:t>
            </a:r>
            <a:r>
              <a:rPr lang="fa-IR" altLang="en-US" sz="3200" b="1" dirty="0">
                <a:cs typeface="B Nazanin" panose="00000400000000000000" pitchFamily="2" charset="-78"/>
              </a:rPr>
              <a:t> تنفس نداشت، </a:t>
            </a:r>
            <a:r>
              <a:rPr lang="en-US" altLang="en-US" sz="3200" b="1" dirty="0">
                <a:cs typeface="B Nazanin" panose="00000400000000000000" pitchFamily="2" charset="-78"/>
              </a:rPr>
              <a:t>CPR</a:t>
            </a:r>
            <a:r>
              <a:rPr lang="fa-IR" altLang="en-US" sz="3200" b="1" dirty="0">
                <a:cs typeface="B Nazanin" panose="00000400000000000000" pitchFamily="2" charset="-78"/>
              </a:rPr>
              <a:t> را شروع کنید</a:t>
            </a:r>
            <a:r>
              <a:rPr lang="fa-IR" altLang="en-US" sz="4000" dirty="0">
                <a:cs typeface="B Nazanin" panose="00000400000000000000" pitchFamily="2" charset="-78"/>
              </a:rPr>
              <a:t> </a:t>
            </a:r>
            <a:endParaRPr lang="en-US" altLang="en-US" sz="4000" dirty="0">
              <a:cs typeface="B Nazanin" panose="00000400000000000000" pitchFamily="2" charset="-78"/>
            </a:endParaRPr>
          </a:p>
        </p:txBody>
      </p:sp>
      <p:graphicFrame>
        <p:nvGraphicFramePr>
          <p:cNvPr id="20483" name="Object 2">
            <a:extLst>
              <a:ext uri="{FF2B5EF4-FFF2-40B4-BE49-F238E27FC236}">
                <a16:creationId xmlns="" xmlns:a16="http://schemas.microsoft.com/office/drawing/2014/main" id="{E728718B-4124-A343-94CC-7C8602D53DD1}"/>
              </a:ext>
            </a:extLst>
          </p:cNvPr>
          <p:cNvGraphicFramePr>
            <a:graphicFrameLocks noGrp="1" noChangeAspect="1"/>
          </p:cNvGraphicFramePr>
          <p:nvPr>
            <p:ph idx="1"/>
            <p:extLst>
              <p:ext uri="{D42A27DB-BD31-4B8C-83A1-F6EECF244321}">
                <p14:modId xmlns:p14="http://schemas.microsoft.com/office/powerpoint/2010/main" val="3063113733"/>
              </p:ext>
            </p:extLst>
          </p:nvPr>
        </p:nvGraphicFramePr>
        <p:xfrm>
          <a:off x="1524001" y="0"/>
          <a:ext cx="9142413" cy="5163671"/>
        </p:xfrm>
        <a:graphic>
          <a:graphicData uri="http://schemas.openxmlformats.org/presentationml/2006/ole">
            <mc:AlternateContent xmlns:mc="http://schemas.openxmlformats.org/markup-compatibility/2006">
              <mc:Choice xmlns:v="urn:schemas-microsoft-com:vml" Requires="v">
                <p:oleObj spid="_x0000_s3090" name="Image" r:id="rId4" imgW="3644900" imgH="2235200" progId="Photoshop.Image.9">
                  <p:embed/>
                </p:oleObj>
              </mc:Choice>
              <mc:Fallback>
                <p:oleObj name="Image" r:id="rId4" imgW="3644900" imgH="2235200" progId="Photoshop.Image.9">
                  <p:embed/>
                  <p:pic>
                    <p:nvPicPr>
                      <p:cNvPr id="20483" name="Object 2">
                        <a:extLst>
                          <a:ext uri="{FF2B5EF4-FFF2-40B4-BE49-F238E27FC236}">
                            <a16:creationId xmlns="" xmlns:a16="http://schemas.microsoft.com/office/drawing/2014/main" id="{E728718B-4124-A343-94CC-7C8602D53D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1" y="0"/>
                        <a:ext cx="9142413" cy="5163671"/>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15743427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 xmlns:a16="http://schemas.microsoft.com/office/drawing/2014/main" id="{54B14395-D516-794C-8A37-F7C8CD5BD94E}"/>
              </a:ext>
            </a:extLst>
          </p:cNvPr>
          <p:cNvSpPr>
            <a:spLocks noGrp="1"/>
          </p:cNvSpPr>
          <p:nvPr>
            <p:ph type="title"/>
          </p:nvPr>
        </p:nvSpPr>
        <p:spPr/>
        <p:txBody>
          <a:bodyPr/>
          <a:lstStyle/>
          <a:p>
            <a:pPr algn="ctr" eaLnBrk="1" hangingPunct="1"/>
            <a:r>
              <a:rPr lang="fa-IR" altLang="en-US" dirty="0">
                <a:cs typeface="B Titr" panose="00000700000000000000" pitchFamily="2" charset="-78"/>
              </a:rPr>
              <a:t>نکته</a:t>
            </a:r>
            <a:endParaRPr lang="en-US" altLang="en-US" dirty="0">
              <a:cs typeface="Traditional Arabic" pitchFamily="18" charset="-78"/>
            </a:endParaRPr>
          </a:p>
        </p:txBody>
      </p:sp>
      <p:sp>
        <p:nvSpPr>
          <p:cNvPr id="21507" name="Content Placeholder 2">
            <a:extLst>
              <a:ext uri="{FF2B5EF4-FFF2-40B4-BE49-F238E27FC236}">
                <a16:creationId xmlns="" xmlns:a16="http://schemas.microsoft.com/office/drawing/2014/main" id="{3FF42AA4-562E-1F48-B89A-545789F02C9C}"/>
              </a:ext>
            </a:extLst>
          </p:cNvPr>
          <p:cNvSpPr>
            <a:spLocks noGrp="1"/>
          </p:cNvSpPr>
          <p:nvPr>
            <p:ph idx="1"/>
          </p:nvPr>
        </p:nvSpPr>
        <p:spPr/>
        <p:txBody>
          <a:bodyPr/>
          <a:lstStyle/>
          <a:p>
            <a:pPr algn="ctr" rtl="1" eaLnBrk="1" hangingPunct="1"/>
            <a:r>
              <a:rPr lang="fa-IR" altLang="en-US" sz="3600" b="1" dirty="0">
                <a:cs typeface="B Nazanin" panose="00000400000000000000" pitchFamily="2" charset="-78"/>
              </a:rPr>
              <a:t>صدمات گردن و ستون فقرات در غرق </a:t>
            </a:r>
            <a:r>
              <a:rPr lang="fa-IR" altLang="en-US" sz="3600" b="1" dirty="0" err="1">
                <a:cs typeface="B Nazanin" panose="00000400000000000000" pitchFamily="2" charset="-78"/>
              </a:rPr>
              <a:t>شدگی</a:t>
            </a:r>
            <a:r>
              <a:rPr lang="fa-IR" altLang="en-US" sz="3600" b="1" dirty="0">
                <a:cs typeface="B Nazanin" panose="00000400000000000000" pitchFamily="2" charset="-78"/>
              </a:rPr>
              <a:t> ها شایع نیست و در نظر گرفتن آن به نسبت سابق کمرنگ تر شده است </a:t>
            </a:r>
            <a:endParaRPr lang="en-US" altLang="en-US" sz="3600" b="1" dirty="0">
              <a:cs typeface="B Nazanin" panose="00000400000000000000" pitchFamily="2" charset="-78"/>
            </a:endParaRPr>
          </a:p>
        </p:txBody>
      </p:sp>
    </p:spTree>
    <p:extLst>
      <p:ext uri="{BB962C8B-B14F-4D97-AF65-F5344CB8AC3E}">
        <p14:creationId xmlns:p14="http://schemas.microsoft.com/office/powerpoint/2010/main" val="21315807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 xmlns:a16="http://schemas.microsoft.com/office/drawing/2014/main" id="{0591B84E-BC75-C447-8DF6-3122FD64BC35}"/>
              </a:ext>
            </a:extLst>
          </p:cNvPr>
          <p:cNvSpPr>
            <a:spLocks noGrp="1" noChangeArrowheads="1"/>
          </p:cNvSpPr>
          <p:nvPr>
            <p:ph type="title"/>
          </p:nvPr>
        </p:nvSpPr>
        <p:spPr/>
        <p:txBody>
          <a:bodyPr/>
          <a:lstStyle/>
          <a:p>
            <a:pPr algn="ctr" eaLnBrk="1" hangingPunct="1"/>
            <a:r>
              <a:rPr lang="fa-IR" altLang="en-US" b="1" dirty="0">
                <a:cs typeface="B Titr" panose="00000700000000000000" pitchFamily="2" charset="-78"/>
              </a:rPr>
              <a:t>موارد لزوم حفاظت از ستون فقرات</a:t>
            </a:r>
            <a:endParaRPr lang="en-US" altLang="en-US" b="1" dirty="0">
              <a:cs typeface="B Titr" panose="00000700000000000000" pitchFamily="2" charset="-78"/>
            </a:endParaRPr>
          </a:p>
        </p:txBody>
      </p:sp>
      <p:sp>
        <p:nvSpPr>
          <p:cNvPr id="17411" name="Rectangle 3">
            <a:extLst>
              <a:ext uri="{FF2B5EF4-FFF2-40B4-BE49-F238E27FC236}">
                <a16:creationId xmlns="" xmlns:a16="http://schemas.microsoft.com/office/drawing/2014/main" id="{45CF8456-0429-5E44-AAF3-EB9579C9D747}"/>
              </a:ext>
            </a:extLst>
          </p:cNvPr>
          <p:cNvSpPr>
            <a:spLocks noGrp="1" noChangeArrowheads="1"/>
          </p:cNvSpPr>
          <p:nvPr>
            <p:ph idx="1"/>
          </p:nvPr>
        </p:nvSpPr>
        <p:spPr>
          <a:xfrm>
            <a:off x="2734235" y="1690688"/>
            <a:ext cx="8229600" cy="3840163"/>
          </a:xfrm>
        </p:spPr>
        <p:txBody>
          <a:bodyPr/>
          <a:lstStyle/>
          <a:p>
            <a:pPr algn="r" rtl="1" eaLnBrk="1" hangingPunct="1">
              <a:buFontTx/>
              <a:buChar char="-"/>
            </a:pPr>
            <a:r>
              <a:rPr lang="fa-IR" altLang="en-US" sz="3600" b="1" dirty="0">
                <a:cs typeface="B Nazanin" panose="00000400000000000000" pitchFamily="2" charset="-78"/>
              </a:rPr>
              <a:t>شیرجه در محیط کم عمق</a:t>
            </a:r>
          </a:p>
          <a:p>
            <a:pPr algn="r" rtl="1" eaLnBrk="1" hangingPunct="1">
              <a:buFontTx/>
              <a:buChar char="-"/>
            </a:pPr>
            <a:r>
              <a:rPr lang="fa-IR" altLang="en-US" sz="3600" b="1" dirty="0">
                <a:cs typeface="B Nazanin" panose="00000400000000000000" pitchFamily="2" charset="-78"/>
              </a:rPr>
              <a:t>شواهد آسیب</a:t>
            </a:r>
          </a:p>
          <a:p>
            <a:pPr algn="r" rtl="1" eaLnBrk="1" hangingPunct="1">
              <a:buFontTx/>
              <a:buChar char="-"/>
            </a:pPr>
            <a:r>
              <a:rPr lang="fa-IR" altLang="en-US" sz="3600" b="1" dirty="0">
                <a:cs typeface="B Nazanin" panose="00000400000000000000" pitchFamily="2" charset="-78"/>
              </a:rPr>
              <a:t>سوء مصرف مواد یا الکل یا داروها</a:t>
            </a:r>
          </a:p>
          <a:p>
            <a:pPr algn="r" rtl="1" eaLnBrk="1" hangingPunct="1">
              <a:buFontTx/>
              <a:buChar char="-"/>
            </a:pPr>
            <a:r>
              <a:rPr lang="fa-IR" altLang="en-US" sz="3600" b="1" dirty="0">
                <a:cs typeface="B Nazanin" panose="00000400000000000000" pitchFamily="2" charset="-78"/>
              </a:rPr>
              <a:t>حوادث مربوط به قایق ، تخته موج سواری و.</a:t>
            </a:r>
            <a:endParaRPr lang="en-US" altLang="en-US" sz="3600" b="1" dirty="0">
              <a:cs typeface="B Nazanin" panose="00000400000000000000" pitchFamily="2" charset="-78"/>
            </a:endParaRPr>
          </a:p>
          <a:p>
            <a:pPr algn="r" rtl="1" eaLnBrk="1" hangingPunct="1">
              <a:buFontTx/>
              <a:buChar char="-"/>
            </a:pPr>
            <a:r>
              <a:rPr lang="fa-IR" altLang="en-US" sz="3600" b="1" dirty="0">
                <a:cs typeface="B Nazanin" panose="00000400000000000000" pitchFamily="2" charset="-78"/>
              </a:rPr>
              <a:t>و..</a:t>
            </a:r>
            <a:endParaRPr lang="en-US" altLang="en-US" sz="3600" b="1" dirty="0">
              <a:cs typeface="B Nazanin" panose="00000400000000000000" pitchFamily="2" charset="-78"/>
            </a:endParaRPr>
          </a:p>
        </p:txBody>
      </p:sp>
    </p:spTree>
    <p:extLst>
      <p:ext uri="{BB962C8B-B14F-4D97-AF65-F5344CB8AC3E}">
        <p14:creationId xmlns:p14="http://schemas.microsoft.com/office/powerpoint/2010/main" val="4103701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fade">
                                      <p:cBhvr>
                                        <p:cTn id="7" dur="2000"/>
                                        <p:tgtEl>
                                          <p:spTgt spid="17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fade">
                                      <p:cBhvr>
                                        <p:cTn id="12" dur="2000"/>
                                        <p:tgtEl>
                                          <p:spTgt spid="174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fade">
                                      <p:cBhvr>
                                        <p:cTn id="17" dur="2000"/>
                                        <p:tgtEl>
                                          <p:spTgt spid="174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fade">
                                      <p:cBhvr>
                                        <p:cTn id="22" dur="2000"/>
                                        <p:tgtEl>
                                          <p:spTgt spid="1741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fade">
                                      <p:cBhvr>
                                        <p:cTn id="27" dur="2000"/>
                                        <p:tgtEl>
                                          <p:spTgt spid="174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a:extLst>
              <a:ext uri="{FF2B5EF4-FFF2-40B4-BE49-F238E27FC236}">
                <a16:creationId xmlns="" xmlns:a16="http://schemas.microsoft.com/office/drawing/2014/main" id="{994C6062-820B-1F4D-9D3E-0495A4013721}"/>
              </a:ext>
            </a:extLst>
          </p:cNvPr>
          <p:cNvSpPr>
            <a:spLocks noGrp="1" noChangeArrowheads="1"/>
          </p:cNvSpPr>
          <p:nvPr>
            <p:ph type="title"/>
          </p:nvPr>
        </p:nvSpPr>
        <p:spPr>
          <a:xfrm>
            <a:off x="1981200" y="606425"/>
            <a:ext cx="8229600" cy="1219200"/>
          </a:xfrm>
        </p:spPr>
        <p:txBody>
          <a:bodyPr>
            <a:normAutofit fontScale="90000"/>
          </a:bodyPr>
          <a:lstStyle/>
          <a:p>
            <a:pPr algn="ctr">
              <a:defRPr/>
            </a:pPr>
            <a:r>
              <a:rPr lang="fa-IR" sz="3600" b="1" dirty="0">
                <a:solidFill>
                  <a:schemeClr val="accent1">
                    <a:lumMod val="75000"/>
                  </a:schemeClr>
                </a:solidFill>
                <a:cs typeface="B Titr" panose="00000700000000000000" pitchFamily="2" charset="-78"/>
              </a:rPr>
              <a:t>قربانیان دچار غوطه ور شدن می توانند درون یکی از گروه های زیر قرار داده شوند:</a:t>
            </a:r>
            <a:r>
              <a:rPr lang="fa-IR" sz="3600" dirty="0">
                <a:solidFill>
                  <a:srgbClr val="92001C"/>
                </a:solidFill>
                <a:cs typeface="B Titr" pitchFamily="2" charset="-78"/>
              </a:rPr>
              <a:t/>
            </a:r>
            <a:br>
              <a:rPr lang="fa-IR" sz="3600" dirty="0">
                <a:solidFill>
                  <a:srgbClr val="92001C"/>
                </a:solidFill>
                <a:cs typeface="B Titr" pitchFamily="2" charset="-78"/>
              </a:rPr>
            </a:br>
            <a:endParaRPr lang="en-US" sz="3600" dirty="0">
              <a:solidFill>
                <a:srgbClr val="92001C"/>
              </a:solidFill>
              <a:cs typeface="B Titr" pitchFamily="2" charset="-78"/>
            </a:endParaRPr>
          </a:p>
        </p:txBody>
      </p:sp>
      <p:sp>
        <p:nvSpPr>
          <p:cNvPr id="24580" name="Rectangle 4">
            <a:extLst>
              <a:ext uri="{FF2B5EF4-FFF2-40B4-BE49-F238E27FC236}">
                <a16:creationId xmlns="" xmlns:a16="http://schemas.microsoft.com/office/drawing/2014/main" id="{EE1769D2-8BC5-3D44-A008-03C6B0F824F6}"/>
              </a:ext>
            </a:extLst>
          </p:cNvPr>
          <p:cNvSpPr>
            <a:spLocks noGrp="1" noChangeArrowheads="1"/>
          </p:cNvSpPr>
          <p:nvPr>
            <p:ph idx="1"/>
          </p:nvPr>
        </p:nvSpPr>
        <p:spPr/>
        <p:txBody>
          <a:bodyPr/>
          <a:lstStyle/>
          <a:p>
            <a:pPr algn="r" rtl="1" eaLnBrk="1" hangingPunct="1"/>
            <a:r>
              <a:rPr lang="fa-IR" altLang="en-US" sz="4000" b="1" dirty="0">
                <a:cs typeface="B Nazanin" panose="00000400000000000000" pitchFamily="2" charset="-78"/>
              </a:rPr>
              <a:t>بدون علامت</a:t>
            </a:r>
          </a:p>
          <a:p>
            <a:pPr algn="r" rtl="1" eaLnBrk="1" hangingPunct="1"/>
            <a:r>
              <a:rPr lang="fa-IR" altLang="en-US" sz="4000" b="1" dirty="0">
                <a:cs typeface="B Nazanin" panose="00000400000000000000" pitchFamily="2" charset="-78"/>
              </a:rPr>
              <a:t>علامتدار</a:t>
            </a:r>
          </a:p>
          <a:p>
            <a:pPr algn="r" rtl="1" eaLnBrk="1" hangingPunct="1"/>
            <a:r>
              <a:rPr lang="fa-IR" altLang="en-US" sz="4000" b="1" dirty="0">
                <a:cs typeface="B Nazanin" panose="00000400000000000000" pitchFamily="2" charset="-78"/>
              </a:rPr>
              <a:t>ایست قلبی:</a:t>
            </a:r>
          </a:p>
          <a:p>
            <a:pPr algn="r" rtl="1" eaLnBrk="1" hangingPunct="1">
              <a:buFont typeface="Wingdings 2" pitchFamily="2" charset="2"/>
              <a:buNone/>
            </a:pPr>
            <a:r>
              <a:rPr lang="fa-IR" altLang="en-US" sz="4000" b="1" dirty="0">
                <a:cs typeface="B Nazanin" panose="00000400000000000000" pitchFamily="2" charset="-78"/>
              </a:rPr>
              <a:t>    </a:t>
            </a:r>
            <a:r>
              <a:rPr lang="fa-IR" altLang="en-US" sz="4000" b="1" dirty="0" err="1">
                <a:cs typeface="B Nazanin" panose="00000400000000000000" pitchFamily="2" charset="-78"/>
              </a:rPr>
              <a:t>احياي</a:t>
            </a:r>
            <a:r>
              <a:rPr lang="fa-IR" altLang="en-US" sz="4000" b="1" dirty="0">
                <a:cs typeface="B Nazanin" panose="00000400000000000000" pitchFamily="2" charset="-78"/>
              </a:rPr>
              <a:t> </a:t>
            </a:r>
            <a:r>
              <a:rPr lang="fa-IR" altLang="en-US" sz="4000" b="1" dirty="0" err="1">
                <a:cs typeface="B Nazanin" panose="00000400000000000000" pitchFamily="2" charset="-78"/>
              </a:rPr>
              <a:t>شديد</a:t>
            </a:r>
            <a:r>
              <a:rPr lang="fa-IR" altLang="en-US" sz="4000" b="1" dirty="0">
                <a:cs typeface="B Nazanin" panose="00000400000000000000" pitchFamily="2" charset="-78"/>
              </a:rPr>
              <a:t> و </a:t>
            </a:r>
            <a:r>
              <a:rPr lang="fa-IR" altLang="en-US" sz="4000" b="1" dirty="0" err="1">
                <a:cs typeface="B Nazanin" panose="00000400000000000000" pitchFamily="2" charset="-78"/>
              </a:rPr>
              <a:t>طولاني</a:t>
            </a:r>
            <a:r>
              <a:rPr lang="fa-IR" altLang="en-US" sz="4000" b="1" dirty="0">
                <a:cs typeface="B Nazanin" panose="00000400000000000000" pitchFamily="2" charset="-78"/>
              </a:rPr>
              <a:t>/آب سرد و گرم</a:t>
            </a:r>
          </a:p>
          <a:p>
            <a:pPr algn="r" rtl="1" eaLnBrk="1" hangingPunct="1">
              <a:buFont typeface="Wingdings 2" pitchFamily="2" charset="2"/>
              <a:buNone/>
            </a:pPr>
            <a:r>
              <a:rPr lang="fa-IR" altLang="en-US" sz="4000" b="1" dirty="0">
                <a:cs typeface="B Nazanin" panose="00000400000000000000" pitchFamily="2" charset="-78"/>
              </a:rPr>
              <a:t>    </a:t>
            </a:r>
            <a:r>
              <a:rPr lang="fa-IR" altLang="en-US" sz="4000" b="1" dirty="0" err="1">
                <a:cs typeface="B Nazanin" panose="00000400000000000000" pitchFamily="2" charset="-78"/>
              </a:rPr>
              <a:t>احياي</a:t>
            </a:r>
            <a:r>
              <a:rPr lang="fa-IR" altLang="en-US" sz="4000" b="1" dirty="0">
                <a:cs typeface="B Nazanin" panose="00000400000000000000" pitchFamily="2" charset="-78"/>
              </a:rPr>
              <a:t> </a:t>
            </a:r>
            <a:r>
              <a:rPr lang="fa-IR" altLang="en-US" sz="4000" b="1" dirty="0" err="1">
                <a:cs typeface="B Nazanin" panose="00000400000000000000" pitchFamily="2" charset="-78"/>
              </a:rPr>
              <a:t>سنتي</a:t>
            </a:r>
            <a:r>
              <a:rPr lang="fa-IR" altLang="en-US" sz="4000" b="1" dirty="0">
                <a:cs typeface="B Nazanin" panose="00000400000000000000" pitchFamily="2" charset="-78"/>
              </a:rPr>
              <a:t> در مقابل </a:t>
            </a:r>
            <a:r>
              <a:rPr lang="fa-IR" altLang="en-US" sz="4000" b="1" dirty="0" err="1">
                <a:cs typeface="B Nazanin" panose="00000400000000000000" pitchFamily="2" charset="-78"/>
              </a:rPr>
              <a:t>احياي</a:t>
            </a:r>
            <a:r>
              <a:rPr lang="fa-IR" altLang="en-US" sz="4000" b="1" dirty="0">
                <a:cs typeface="B Nazanin" panose="00000400000000000000" pitchFamily="2" charset="-78"/>
              </a:rPr>
              <a:t> </a:t>
            </a:r>
            <a:r>
              <a:rPr lang="fa-IR" altLang="en-US" sz="4000" b="1" dirty="0" err="1">
                <a:cs typeface="B Nazanin" panose="00000400000000000000" pitchFamily="2" charset="-78"/>
              </a:rPr>
              <a:t>جديد</a:t>
            </a:r>
            <a:endParaRPr lang="fa-IR" altLang="en-US" sz="4000" b="1" dirty="0">
              <a:cs typeface="B Nazanin" panose="00000400000000000000" pitchFamily="2" charset="-78"/>
            </a:endParaRPr>
          </a:p>
          <a:p>
            <a:pPr algn="r" rtl="1" eaLnBrk="1" hangingPunct="1"/>
            <a:r>
              <a:rPr lang="fa-IR" altLang="en-US" sz="4000" b="1" dirty="0">
                <a:cs typeface="B Nazanin" panose="00000400000000000000" pitchFamily="2" charset="-78"/>
              </a:rPr>
              <a:t>علایم قطعی مرگ</a:t>
            </a:r>
            <a:endParaRPr lang="en-US" altLang="en-US" sz="4000" b="1" dirty="0">
              <a:cs typeface="B Nazanin" panose="00000400000000000000" pitchFamily="2" charset="-78"/>
            </a:endParaRPr>
          </a:p>
        </p:txBody>
      </p:sp>
    </p:spTree>
    <p:extLst>
      <p:ext uri="{BB962C8B-B14F-4D97-AF65-F5344CB8AC3E}">
        <p14:creationId xmlns:p14="http://schemas.microsoft.com/office/powerpoint/2010/main" val="25493864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4579"/>
                                        </p:tgtEl>
                                        <p:attrNameLst>
                                          <p:attrName>style.visibility</p:attrName>
                                        </p:attrNameLst>
                                      </p:cBhvr>
                                      <p:to>
                                        <p:strVal val="visible"/>
                                      </p:to>
                                    </p:set>
                                    <p:animEffect transition="in" filter="diamond(in)">
                                      <p:cBhvr>
                                        <p:cTn id="7" dur="2000"/>
                                        <p:tgtEl>
                                          <p:spTgt spid="2457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580">
                                            <p:txEl>
                                              <p:pRg st="0" end="0"/>
                                            </p:txEl>
                                          </p:spTgt>
                                        </p:tgtEl>
                                        <p:attrNameLst>
                                          <p:attrName>style.visibility</p:attrName>
                                        </p:attrNameLst>
                                      </p:cBhvr>
                                      <p:to>
                                        <p:strVal val="visible"/>
                                      </p:to>
                                    </p:set>
                                    <p:animEffect transition="in" filter="fade">
                                      <p:cBhvr>
                                        <p:cTn id="12" dur="2000"/>
                                        <p:tgtEl>
                                          <p:spTgt spid="24580">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580">
                                            <p:txEl>
                                              <p:pRg st="1" end="1"/>
                                            </p:txEl>
                                          </p:spTgt>
                                        </p:tgtEl>
                                        <p:attrNameLst>
                                          <p:attrName>style.visibility</p:attrName>
                                        </p:attrNameLst>
                                      </p:cBhvr>
                                      <p:to>
                                        <p:strVal val="visible"/>
                                      </p:to>
                                    </p:set>
                                    <p:animEffect transition="in" filter="fade">
                                      <p:cBhvr>
                                        <p:cTn id="17" dur="2000"/>
                                        <p:tgtEl>
                                          <p:spTgt spid="24580">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580">
                                            <p:txEl>
                                              <p:pRg st="2" end="2"/>
                                            </p:txEl>
                                          </p:spTgt>
                                        </p:tgtEl>
                                        <p:attrNameLst>
                                          <p:attrName>style.visibility</p:attrName>
                                        </p:attrNameLst>
                                      </p:cBhvr>
                                      <p:to>
                                        <p:strVal val="visible"/>
                                      </p:to>
                                    </p:set>
                                    <p:animEffect transition="in" filter="fade">
                                      <p:cBhvr>
                                        <p:cTn id="22" dur="2000"/>
                                        <p:tgtEl>
                                          <p:spTgt spid="24580">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580">
                                            <p:txEl>
                                              <p:pRg st="3" end="3"/>
                                            </p:txEl>
                                          </p:spTgt>
                                        </p:tgtEl>
                                        <p:attrNameLst>
                                          <p:attrName>style.visibility</p:attrName>
                                        </p:attrNameLst>
                                      </p:cBhvr>
                                      <p:to>
                                        <p:strVal val="visible"/>
                                      </p:to>
                                    </p:set>
                                    <p:animEffect transition="in" filter="fade">
                                      <p:cBhvr>
                                        <p:cTn id="27" dur="2000"/>
                                        <p:tgtEl>
                                          <p:spTgt spid="24580">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580">
                                            <p:txEl>
                                              <p:pRg st="4" end="4"/>
                                            </p:txEl>
                                          </p:spTgt>
                                        </p:tgtEl>
                                        <p:attrNameLst>
                                          <p:attrName>style.visibility</p:attrName>
                                        </p:attrNameLst>
                                      </p:cBhvr>
                                      <p:to>
                                        <p:strVal val="visible"/>
                                      </p:to>
                                    </p:set>
                                    <p:animEffect transition="in" filter="fade">
                                      <p:cBhvr>
                                        <p:cTn id="32" dur="2000"/>
                                        <p:tgtEl>
                                          <p:spTgt spid="24580">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580">
                                            <p:txEl>
                                              <p:pRg st="5" end="5"/>
                                            </p:txEl>
                                          </p:spTgt>
                                        </p:tgtEl>
                                        <p:attrNameLst>
                                          <p:attrName>style.visibility</p:attrName>
                                        </p:attrNameLst>
                                      </p:cBhvr>
                                      <p:to>
                                        <p:strVal val="visible"/>
                                      </p:to>
                                    </p:set>
                                    <p:animEffect transition="in" filter="fade">
                                      <p:cBhvr>
                                        <p:cTn id="37" dur="2000"/>
                                        <p:tgtEl>
                                          <p:spTgt spid="2458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p:bldP spid="24580"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 xmlns:a16="http://schemas.microsoft.com/office/drawing/2014/main" id="{8FB38607-BA52-AB4A-9F75-F6525ADE5CCF}"/>
              </a:ext>
            </a:extLst>
          </p:cNvPr>
          <p:cNvSpPr>
            <a:spLocks noGrp="1"/>
          </p:cNvSpPr>
          <p:nvPr>
            <p:ph type="title"/>
          </p:nvPr>
        </p:nvSpPr>
        <p:spPr>
          <a:xfrm>
            <a:off x="2743200" y="0"/>
            <a:ext cx="7793038" cy="1462088"/>
          </a:xfrm>
        </p:spPr>
        <p:txBody>
          <a:bodyPr/>
          <a:lstStyle/>
          <a:p>
            <a:pPr algn="ctr" eaLnBrk="1" hangingPunct="1"/>
            <a:r>
              <a:rPr lang="fa-IR" altLang="en-US" sz="3600" b="1" dirty="0" err="1">
                <a:cs typeface="B Titr" panose="00000700000000000000" pitchFamily="2" charset="-78"/>
              </a:rPr>
              <a:t>الگوريتم</a:t>
            </a:r>
            <a:r>
              <a:rPr lang="fa-IR" altLang="en-US" sz="3600" b="1" dirty="0">
                <a:cs typeface="B Titr" panose="00000700000000000000" pitchFamily="2" charset="-78"/>
              </a:rPr>
              <a:t> غرق </a:t>
            </a:r>
            <a:r>
              <a:rPr lang="fa-IR" altLang="en-US" sz="3600" b="1" dirty="0" err="1">
                <a:cs typeface="B Titr" panose="00000700000000000000" pitchFamily="2" charset="-78"/>
              </a:rPr>
              <a:t>شدگي</a:t>
            </a:r>
            <a:r>
              <a:rPr lang="fa-IR" altLang="en-US" sz="3600" b="1" dirty="0">
                <a:cs typeface="B Titr" panose="00000700000000000000" pitchFamily="2" charset="-78"/>
              </a:rPr>
              <a:t> </a:t>
            </a:r>
          </a:p>
        </p:txBody>
      </p:sp>
      <p:sp>
        <p:nvSpPr>
          <p:cNvPr id="22531" name="Content Placeholder 2">
            <a:extLst>
              <a:ext uri="{FF2B5EF4-FFF2-40B4-BE49-F238E27FC236}">
                <a16:creationId xmlns="" xmlns:a16="http://schemas.microsoft.com/office/drawing/2014/main" id="{33E3A348-E62D-9548-AA91-45F79DB798D7}"/>
              </a:ext>
            </a:extLst>
          </p:cNvPr>
          <p:cNvSpPr>
            <a:spLocks noGrp="1"/>
          </p:cNvSpPr>
          <p:nvPr>
            <p:ph idx="1"/>
          </p:nvPr>
        </p:nvSpPr>
        <p:spPr/>
        <p:txBody>
          <a:bodyPr/>
          <a:lstStyle/>
          <a:p>
            <a:pPr marL="0" indent="0" algn="r" rtl="1" eaLnBrk="1" hangingPunct="1">
              <a:buNone/>
            </a:pPr>
            <a:r>
              <a:rPr lang="fa-IR" altLang="en-US" b="1" dirty="0">
                <a:cs typeface="B Nazanin" pitchFamily="2" charset="-78"/>
              </a:rPr>
              <a:t>1- </a:t>
            </a:r>
            <a:r>
              <a:rPr lang="fa-IR" altLang="en-US" sz="3200" b="1" dirty="0">
                <a:cs typeface="B Nazanin" pitchFamily="2" charset="-78"/>
              </a:rPr>
              <a:t>آیا قربانی از داخل آب بیرون آورده شده است؟ (اگر خیر، خارج کردن بیمار </a:t>
            </a:r>
            <a:r>
              <a:rPr lang="fa-IR" altLang="en-US" sz="3200" b="1" dirty="0" err="1">
                <a:cs typeface="B Nazanin" pitchFamily="2" charset="-78"/>
              </a:rPr>
              <a:t>هوشيار</a:t>
            </a:r>
            <a:r>
              <a:rPr lang="fa-IR" altLang="en-US" sz="3200" b="1" dirty="0">
                <a:cs typeface="B Nazanin" pitchFamily="2" charset="-78"/>
              </a:rPr>
              <a:t> از آب فقط توسط افراد ماهر، در صورت اصرار فرد </a:t>
            </a:r>
            <a:r>
              <a:rPr lang="fa-IR" altLang="en-US" sz="3200" b="1" dirty="0" err="1">
                <a:cs typeface="B Nazanin" pitchFamily="2" charset="-78"/>
              </a:rPr>
              <a:t>غير</a:t>
            </a:r>
            <a:r>
              <a:rPr lang="fa-IR" altLang="en-US" sz="3200" b="1" dirty="0">
                <a:cs typeface="B Nazanin" pitchFamily="2" charset="-78"/>
              </a:rPr>
              <a:t> حرفه </a:t>
            </a:r>
            <a:r>
              <a:rPr lang="fa-IR" altLang="en-US" sz="3200" b="1" dirty="0" err="1">
                <a:cs typeface="B Nazanin" pitchFamily="2" charset="-78"/>
              </a:rPr>
              <a:t>اي</a:t>
            </a:r>
            <a:r>
              <a:rPr lang="fa-IR" altLang="en-US" sz="3200" b="1" dirty="0">
                <a:cs typeface="B Nazanin" pitchFamily="2" charset="-78"/>
              </a:rPr>
              <a:t> از </a:t>
            </a:r>
            <a:r>
              <a:rPr lang="fa-IR" altLang="en-US" sz="3200" b="1" dirty="0" err="1">
                <a:cs typeface="B Nazanin" pitchFamily="2" charset="-78"/>
              </a:rPr>
              <a:t>وسيله</a:t>
            </a:r>
            <a:r>
              <a:rPr lang="fa-IR" altLang="en-US" sz="3200" b="1" dirty="0">
                <a:cs typeface="B Nazanin" pitchFamily="2" charset="-78"/>
              </a:rPr>
              <a:t> </a:t>
            </a:r>
            <a:r>
              <a:rPr lang="fa-IR" altLang="en-US" sz="3200" b="1" dirty="0" err="1">
                <a:cs typeface="B Nazanin" pitchFamily="2" charset="-78"/>
              </a:rPr>
              <a:t>حايل</a:t>
            </a:r>
            <a:r>
              <a:rPr lang="fa-IR" altLang="en-US" sz="3200" b="1" dirty="0">
                <a:cs typeface="B Nazanin" pitchFamily="2" charset="-78"/>
              </a:rPr>
              <a:t> استفاده گردد)</a:t>
            </a:r>
          </a:p>
          <a:p>
            <a:pPr marL="0" indent="0" algn="r" rtl="1" eaLnBrk="1" hangingPunct="1">
              <a:buNone/>
            </a:pPr>
            <a:r>
              <a:rPr lang="fa-IR" altLang="en-US" sz="3200" b="1" dirty="0">
                <a:cs typeface="B Nazanin" pitchFamily="2" charset="-78"/>
              </a:rPr>
              <a:t>2- ارزیابی وضعیت هوشیاری قربانی (در صورت نیاز، به صفحه کاهش سطح هوشیاری مراجعه کنید.)</a:t>
            </a:r>
          </a:p>
          <a:p>
            <a:pPr marL="0" indent="0" algn="r" rtl="1" eaLnBrk="1" hangingPunct="1">
              <a:buNone/>
            </a:pPr>
            <a:r>
              <a:rPr lang="fa-IR" altLang="en-US" sz="3200" b="1" dirty="0">
                <a:cs typeface="B Nazanin" pitchFamily="2" charset="-78"/>
              </a:rPr>
              <a:t>3- ارزیابی وضعیت تنفس قربانی (در صورت نیاز، به صفحه تنفس مراجعه کنید.)</a:t>
            </a:r>
          </a:p>
          <a:p>
            <a:pPr algn="r" rtl="1" eaLnBrk="1" hangingPunct="1"/>
            <a:endParaRPr lang="fa-IR" altLang="en-US" dirty="0">
              <a:cs typeface="B Nazanin" panose="00000400000000000000" pitchFamily="2" charset="-78"/>
            </a:endParaRPr>
          </a:p>
        </p:txBody>
      </p:sp>
    </p:spTree>
    <p:extLst>
      <p:ext uri="{BB962C8B-B14F-4D97-AF65-F5344CB8AC3E}">
        <p14:creationId xmlns:p14="http://schemas.microsoft.com/office/powerpoint/2010/main" val="7911157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fade">
                                      <p:cBhvr>
                                        <p:cTn id="7" dur="2000"/>
                                        <p:tgtEl>
                                          <p:spTgt spid="225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531">
                                            <p:txEl>
                                              <p:pRg st="1" end="1"/>
                                            </p:txEl>
                                          </p:spTgt>
                                        </p:tgtEl>
                                        <p:attrNameLst>
                                          <p:attrName>style.visibility</p:attrName>
                                        </p:attrNameLst>
                                      </p:cBhvr>
                                      <p:to>
                                        <p:strVal val="visible"/>
                                      </p:to>
                                    </p:set>
                                    <p:animEffect transition="in" filter="fade">
                                      <p:cBhvr>
                                        <p:cTn id="12" dur="2000"/>
                                        <p:tgtEl>
                                          <p:spTgt spid="2253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531">
                                            <p:txEl>
                                              <p:pRg st="2" end="2"/>
                                            </p:txEl>
                                          </p:spTgt>
                                        </p:tgtEl>
                                        <p:attrNameLst>
                                          <p:attrName>style.visibility</p:attrName>
                                        </p:attrNameLst>
                                      </p:cBhvr>
                                      <p:to>
                                        <p:strVal val="visible"/>
                                      </p:to>
                                    </p:set>
                                    <p:animEffect transition="in" filter="fade">
                                      <p:cBhvr>
                                        <p:cTn id="17" dur="2000"/>
                                        <p:tgtEl>
                                          <p:spTgt spid="225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 xmlns:a16="http://schemas.microsoft.com/office/drawing/2014/main" id="{80EF382B-2A68-0449-9F7A-6A4C2E93D7D6}"/>
              </a:ext>
            </a:extLst>
          </p:cNvPr>
          <p:cNvSpPr>
            <a:spLocks noGrp="1"/>
          </p:cNvSpPr>
          <p:nvPr>
            <p:ph type="title"/>
          </p:nvPr>
        </p:nvSpPr>
        <p:spPr/>
        <p:txBody>
          <a:bodyPr>
            <a:normAutofit/>
          </a:bodyPr>
          <a:lstStyle/>
          <a:p>
            <a:pPr algn="ctr" rtl="1">
              <a:defRPr/>
            </a:pPr>
            <a:r>
              <a:rPr lang="fa-IR" altLang="en-US" b="1" dirty="0">
                <a:cs typeface="B Titr" panose="00000700000000000000" pitchFamily="2" charset="-78"/>
              </a:rPr>
              <a:t>* توصیه های پیش از رسیدن </a:t>
            </a:r>
            <a:r>
              <a:rPr lang="en-US" altLang="en-US" b="1" dirty="0">
                <a:cs typeface="B Titr" panose="00000700000000000000" pitchFamily="2" charset="-78"/>
              </a:rPr>
              <a:t>EMS</a:t>
            </a:r>
            <a:r>
              <a:rPr lang="fa-IR" altLang="en-US" dirty="0">
                <a:cs typeface="B Titr" panose="00000700000000000000" pitchFamily="2" charset="-78"/>
              </a:rPr>
              <a:t>	</a:t>
            </a:r>
            <a:r>
              <a:rPr lang="fa-IR" altLang="en-US" b="1" dirty="0">
                <a:cs typeface="B Titr" panose="00000700000000000000" pitchFamily="2" charset="-78"/>
              </a:rPr>
              <a:t/>
            </a:r>
            <a:br>
              <a:rPr lang="fa-IR" altLang="en-US" b="1" dirty="0">
                <a:cs typeface="B Titr" panose="00000700000000000000" pitchFamily="2" charset="-78"/>
              </a:rPr>
            </a:br>
            <a:endParaRPr lang="fa-IR" altLang="en-US" dirty="0">
              <a:cs typeface="B Titr" panose="00000700000000000000" pitchFamily="2" charset="-78"/>
            </a:endParaRPr>
          </a:p>
        </p:txBody>
      </p:sp>
      <p:sp>
        <p:nvSpPr>
          <p:cNvPr id="24579" name="Content Placeholder 2">
            <a:extLst>
              <a:ext uri="{FF2B5EF4-FFF2-40B4-BE49-F238E27FC236}">
                <a16:creationId xmlns="" xmlns:a16="http://schemas.microsoft.com/office/drawing/2014/main" id="{E1929614-8E57-6745-B831-17A44BA5B872}"/>
              </a:ext>
            </a:extLst>
          </p:cNvPr>
          <p:cNvSpPr>
            <a:spLocks noGrp="1"/>
          </p:cNvSpPr>
          <p:nvPr>
            <p:ph idx="1"/>
          </p:nvPr>
        </p:nvSpPr>
        <p:spPr>
          <a:xfrm>
            <a:off x="394447" y="1286436"/>
            <a:ext cx="11120718" cy="5257800"/>
          </a:xfrm>
        </p:spPr>
        <p:txBody>
          <a:bodyPr/>
          <a:lstStyle/>
          <a:p>
            <a:pPr marL="0" indent="0" algn="just" rtl="1" eaLnBrk="1" hangingPunct="1">
              <a:buNone/>
            </a:pPr>
            <a:r>
              <a:rPr lang="fa-IR" altLang="en-US" b="1" dirty="0">
                <a:cs typeface="B Nazanin" panose="00000400000000000000" pitchFamily="2" charset="-78"/>
              </a:rPr>
              <a:t>1- سعی در نجات قربانی نکنید مگر این که حرفه ای باشید.(در صورتی که شنا گر هستید </a:t>
            </a:r>
            <a:r>
              <a:rPr lang="fa-IR" altLang="en-US" b="1" dirty="0" err="1">
                <a:cs typeface="B Nazanin" panose="00000400000000000000" pitchFamily="2" charset="-78"/>
              </a:rPr>
              <a:t>مددجوی</a:t>
            </a:r>
            <a:r>
              <a:rPr lang="fa-IR" altLang="en-US" b="1" dirty="0">
                <a:cs typeface="B Nazanin" panose="00000400000000000000" pitchFamily="2" charset="-78"/>
              </a:rPr>
              <a:t> غیر پاسخگو را می توانید نجات دهید و در صورتی که مددجو هوشیار است و شما غیر حرفه ای حتی در صورتی که شنا بلد هستید با وسایل </a:t>
            </a:r>
            <a:r>
              <a:rPr lang="fa-IR" altLang="en-US" b="1" dirty="0" err="1">
                <a:cs typeface="B Nazanin" panose="00000400000000000000" pitchFamily="2" charset="-78"/>
              </a:rPr>
              <a:t>حایل</a:t>
            </a:r>
            <a:r>
              <a:rPr lang="fa-IR" altLang="en-US" b="1" dirty="0">
                <a:cs typeface="B Nazanin" panose="00000400000000000000" pitchFamily="2" charset="-78"/>
              </a:rPr>
              <a:t> مددجو را از آب بیرون آورید در </a:t>
            </a:r>
            <a:r>
              <a:rPr lang="fa-IR" altLang="en-US" b="1" dirty="0" err="1">
                <a:cs typeface="B Nazanin" panose="00000400000000000000" pitchFamily="2" charset="-78"/>
              </a:rPr>
              <a:t>غير</a:t>
            </a:r>
            <a:r>
              <a:rPr lang="fa-IR" altLang="en-US" b="1" dirty="0">
                <a:cs typeface="B Nazanin" panose="00000400000000000000" pitchFamily="2" charset="-78"/>
              </a:rPr>
              <a:t> </a:t>
            </a:r>
            <a:r>
              <a:rPr lang="fa-IR" altLang="en-US" b="1" dirty="0" err="1">
                <a:cs typeface="B Nazanin" panose="00000400000000000000" pitchFamily="2" charset="-78"/>
              </a:rPr>
              <a:t>اين</a:t>
            </a:r>
            <a:r>
              <a:rPr lang="fa-IR" altLang="en-US" b="1" dirty="0">
                <a:cs typeface="B Nazanin" panose="00000400000000000000" pitchFamily="2" charset="-78"/>
              </a:rPr>
              <a:t> صورت با آتش </a:t>
            </a:r>
            <a:r>
              <a:rPr lang="fa-IR" altLang="en-US" b="1" dirty="0" err="1">
                <a:cs typeface="B Nazanin" panose="00000400000000000000" pitchFamily="2" charset="-78"/>
              </a:rPr>
              <a:t>نشاني</a:t>
            </a:r>
            <a:r>
              <a:rPr lang="fa-IR" altLang="en-US" b="1" dirty="0">
                <a:cs typeface="B Nazanin" panose="00000400000000000000" pitchFamily="2" charset="-78"/>
              </a:rPr>
              <a:t> هماهنگ </a:t>
            </a:r>
            <a:r>
              <a:rPr lang="fa-IR" altLang="en-US" b="1" dirty="0" err="1">
                <a:cs typeface="B Nazanin" panose="00000400000000000000" pitchFamily="2" charset="-78"/>
              </a:rPr>
              <a:t>كنيد</a:t>
            </a:r>
            <a:r>
              <a:rPr lang="fa-IR" altLang="en-US" b="1" dirty="0">
                <a:cs typeface="B Nazanin" panose="00000400000000000000" pitchFamily="2" charset="-78"/>
              </a:rPr>
              <a:t> : </a:t>
            </a:r>
            <a:r>
              <a:rPr lang="fa-IR" altLang="en-US" sz="3200" b="1" dirty="0" err="1">
                <a:solidFill>
                  <a:srgbClr val="FF0000"/>
                </a:solidFill>
                <a:cs typeface="B Nazanin" panose="00000400000000000000" pitchFamily="2" charset="-78"/>
              </a:rPr>
              <a:t>تصميم</a:t>
            </a:r>
            <a:r>
              <a:rPr lang="fa-IR" altLang="en-US" sz="3200" b="1" dirty="0">
                <a:solidFill>
                  <a:srgbClr val="FF0000"/>
                </a:solidFill>
                <a:cs typeface="B Nazanin" panose="00000400000000000000" pitchFamily="2" charset="-78"/>
              </a:rPr>
              <a:t> </a:t>
            </a:r>
            <a:r>
              <a:rPr lang="fa-IR" altLang="en-US" sz="3200" b="1" dirty="0" err="1">
                <a:solidFill>
                  <a:srgbClr val="FF0000"/>
                </a:solidFill>
                <a:cs typeface="B Nazanin" panose="00000400000000000000" pitchFamily="2" charset="-78"/>
              </a:rPr>
              <a:t>براي</a:t>
            </a:r>
            <a:r>
              <a:rPr lang="fa-IR" altLang="en-US" sz="3200" b="1" dirty="0">
                <a:solidFill>
                  <a:srgbClr val="FF0000"/>
                </a:solidFill>
                <a:cs typeface="B Nazanin" panose="00000400000000000000" pitchFamily="2" charset="-78"/>
              </a:rPr>
              <a:t> نجات به عهده تماس </a:t>
            </a:r>
            <a:r>
              <a:rPr lang="fa-IR" altLang="en-US" sz="3200" b="1" dirty="0" err="1">
                <a:solidFill>
                  <a:srgbClr val="FF0000"/>
                </a:solidFill>
                <a:cs typeface="B Nazanin" panose="00000400000000000000" pitchFamily="2" charset="-78"/>
              </a:rPr>
              <a:t>گيرنده</a:t>
            </a:r>
            <a:r>
              <a:rPr lang="fa-IR" altLang="en-US" sz="3200" b="1" dirty="0">
                <a:solidFill>
                  <a:srgbClr val="FF0000"/>
                </a:solidFill>
                <a:cs typeface="B Nazanin" panose="00000400000000000000" pitchFamily="2" charset="-78"/>
              </a:rPr>
              <a:t> است نه شما </a:t>
            </a:r>
            <a:r>
              <a:rPr lang="fa-IR" altLang="en-US" b="1" dirty="0">
                <a:cs typeface="B Nazanin" panose="00000400000000000000" pitchFamily="2" charset="-78"/>
              </a:rPr>
              <a:t>(خواستن و </a:t>
            </a:r>
            <a:r>
              <a:rPr lang="fa-IR" altLang="en-US" b="1" dirty="0" err="1">
                <a:cs typeface="B Nazanin" panose="00000400000000000000" pitchFamily="2" charset="-78"/>
              </a:rPr>
              <a:t>توانستن</a:t>
            </a:r>
            <a:r>
              <a:rPr lang="fa-IR" altLang="en-US" b="1" dirty="0">
                <a:cs typeface="B Nazanin" panose="00000400000000000000" pitchFamily="2" charset="-78"/>
              </a:rPr>
              <a:t>)</a:t>
            </a:r>
          </a:p>
          <a:p>
            <a:pPr marL="0" indent="0" algn="just" rtl="1" eaLnBrk="1" hangingPunct="1">
              <a:buNone/>
            </a:pPr>
            <a:r>
              <a:rPr lang="fa-IR" altLang="en-US" b="1" dirty="0">
                <a:cs typeface="B Nazanin" panose="00000400000000000000" pitchFamily="2" charset="-78"/>
              </a:rPr>
              <a:t>2- اجازه حرکت به قربانی ندهید و او را جابجا نکنید مگر خطری در محیط وجود داشته باشد. (</a:t>
            </a:r>
            <a:r>
              <a:rPr lang="fa-IR" altLang="en-US" b="1" dirty="0" err="1">
                <a:cs typeface="B Nazanin" panose="00000400000000000000" pitchFamily="2" charset="-78"/>
              </a:rPr>
              <a:t>شك</a:t>
            </a:r>
            <a:r>
              <a:rPr lang="fa-IR" altLang="en-US" b="1" dirty="0">
                <a:cs typeface="B Nazanin" panose="00000400000000000000" pitchFamily="2" charset="-78"/>
              </a:rPr>
              <a:t> به تروما) </a:t>
            </a:r>
          </a:p>
          <a:p>
            <a:pPr marL="0" indent="0" algn="just" rtl="1" eaLnBrk="1" hangingPunct="1">
              <a:buNone/>
            </a:pPr>
            <a:r>
              <a:rPr lang="fa-IR" altLang="en-US" b="1" dirty="0">
                <a:cs typeface="B Nazanin" panose="00000400000000000000" pitchFamily="2" charset="-78"/>
              </a:rPr>
              <a:t>3- قربانی را گرم نگه دارید.</a:t>
            </a:r>
          </a:p>
        </p:txBody>
      </p:sp>
    </p:spTree>
    <p:extLst>
      <p:ext uri="{BB962C8B-B14F-4D97-AF65-F5344CB8AC3E}">
        <p14:creationId xmlns:p14="http://schemas.microsoft.com/office/powerpoint/2010/main" val="12598539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fade">
                                      <p:cBhvr>
                                        <p:cTn id="7" dur="20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fade">
                                      <p:cBhvr>
                                        <p:cTn id="12" dur="2000"/>
                                        <p:tgtEl>
                                          <p:spTgt spid="2457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fade">
                                      <p:cBhvr>
                                        <p:cTn id="17" dur="2000"/>
                                        <p:tgtEl>
                                          <p:spTgt spid="245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زهر مار و انواع آن</a:t>
            </a:r>
            <a:r>
              <a:rPr lang="en-US" sz="2400" dirty="0">
                <a:cs typeface="B Titr" pitchFamily="2" charset="-78"/>
              </a:rPr>
              <a:t> </a:t>
            </a:r>
          </a:p>
        </p:txBody>
      </p:sp>
      <p:sp>
        <p:nvSpPr>
          <p:cNvPr id="3" name="Content Placeholder 2"/>
          <p:cNvSpPr>
            <a:spLocks noGrp="1"/>
          </p:cNvSpPr>
          <p:nvPr>
            <p:ph idx="1"/>
          </p:nvPr>
        </p:nvSpPr>
        <p:spPr>
          <a:xfrm>
            <a:off x="1981200" y="1600200"/>
            <a:ext cx="8229600" cy="4419600"/>
          </a:xfrm>
        </p:spPr>
        <p:txBody>
          <a:bodyPr/>
          <a:lstStyle/>
          <a:p>
            <a:pPr algn="r" rtl="1">
              <a:buNone/>
            </a:pPr>
            <a:r>
              <a:rPr lang="fa-IR" sz="1800" b="1" dirty="0">
                <a:cs typeface="B Nazanin" panose="00000400000000000000" pitchFamily="2" charset="-78"/>
              </a:rPr>
              <a:t>زهر مار در غدد سمی اختصاصی نشات گرفته از غدد بزاقی تولید می شود، زهر پس از تولید به وسیله یک مجرا به قاعده دندان های نیش منتقل و سپس توسط دندان نیش به بدن آسیب دیده تزریق می شود.</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جذب زهر مارهای افعی از طریق عروق لنفاتیک به دلیل بالا بودن وزن مولکولی اجزای تشکیل دهنده آن، معمولا به آهستگی صورت می گیرد.</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جذب زهر مارهای تیره کبری به دلیل کم بودن وزن مولکولی اجزای تشکیل دهنده به صورت مستقیم و با سرعت بیشتر صورت می گیرد.</a:t>
            </a:r>
          </a:p>
        </p:txBody>
      </p:sp>
      <p:pic>
        <p:nvPicPr>
          <p:cNvPr id="5" name="Picture 4" descr="http://www.hammihan.com/users/status/original/HM-20131180252031789971416923587.3666.jpg"/>
          <p:cNvPicPr/>
          <p:nvPr/>
        </p:nvPicPr>
        <p:blipFill>
          <a:blip r:embed="rId2"/>
          <a:srcRect/>
          <a:stretch>
            <a:fillRect/>
          </a:stretch>
        </p:blipFill>
        <p:spPr bwMode="auto">
          <a:xfrm>
            <a:off x="8955741" y="4188759"/>
            <a:ext cx="3048000" cy="2400300"/>
          </a:xfrm>
          <a:prstGeom prst="rect">
            <a:avLst/>
          </a:prstGeom>
          <a:noFill/>
          <a:ln w="9525">
            <a:noFill/>
            <a:miter lim="800000"/>
            <a:headEnd/>
            <a:tailEnd/>
          </a:ln>
        </p:spPr>
      </p:pic>
    </p:spTree>
    <p:extLst>
      <p:ext uri="{BB962C8B-B14F-4D97-AF65-F5344CB8AC3E}">
        <p14:creationId xmlns:p14="http://schemas.microsoft.com/office/powerpoint/2010/main" val="283409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 xmlns:a16="http://schemas.microsoft.com/office/drawing/2014/main" id="{6ACF06B7-0CD4-3042-B971-F12DB15BBAF2}"/>
              </a:ext>
            </a:extLst>
          </p:cNvPr>
          <p:cNvSpPr>
            <a:spLocks noGrp="1"/>
          </p:cNvSpPr>
          <p:nvPr>
            <p:ph type="title"/>
          </p:nvPr>
        </p:nvSpPr>
        <p:spPr/>
        <p:txBody>
          <a:bodyPr/>
          <a:lstStyle/>
          <a:p>
            <a:pPr algn="ctr" eaLnBrk="1" hangingPunct="1"/>
            <a:r>
              <a:rPr lang="fa-IR" altLang="en-US" dirty="0">
                <a:cs typeface="B Titr" panose="00000700000000000000" pitchFamily="2" charset="-78"/>
              </a:rPr>
              <a:t>ادامه </a:t>
            </a:r>
            <a:r>
              <a:rPr lang="fa-IR" altLang="en-US" dirty="0" err="1">
                <a:cs typeface="B Titr" panose="00000700000000000000" pitchFamily="2" charset="-78"/>
              </a:rPr>
              <a:t>توصيه</a:t>
            </a:r>
            <a:r>
              <a:rPr lang="fa-IR" altLang="en-US" dirty="0">
                <a:cs typeface="B Titr" panose="00000700000000000000" pitchFamily="2" charset="-78"/>
              </a:rPr>
              <a:t> ها</a:t>
            </a:r>
          </a:p>
        </p:txBody>
      </p:sp>
      <p:sp>
        <p:nvSpPr>
          <p:cNvPr id="3" name="Content Placeholder 2">
            <a:extLst>
              <a:ext uri="{FF2B5EF4-FFF2-40B4-BE49-F238E27FC236}">
                <a16:creationId xmlns="" xmlns:a16="http://schemas.microsoft.com/office/drawing/2014/main" id="{61DAE4FA-687C-9740-8FE5-13DBA32A9838}"/>
              </a:ext>
            </a:extLst>
          </p:cNvPr>
          <p:cNvSpPr>
            <a:spLocks noGrp="1"/>
          </p:cNvSpPr>
          <p:nvPr>
            <p:ph idx="1"/>
          </p:nvPr>
        </p:nvSpPr>
        <p:spPr/>
        <p:txBody>
          <a:bodyPr/>
          <a:lstStyle/>
          <a:p>
            <a:pPr marL="0" indent="0" algn="just" rtl="1" eaLnBrk="1" hangingPunct="1">
              <a:buNone/>
            </a:pPr>
            <a:r>
              <a:rPr lang="fa-IR" altLang="en-US" b="1" dirty="0">
                <a:cs typeface="B Nazanin" pitchFamily="2" charset="-78"/>
              </a:rPr>
              <a:t>4- سعی در خارج کردن آب از داخل قفسه سینه یا شکم قربانی نکنید.</a:t>
            </a:r>
          </a:p>
          <a:p>
            <a:pPr marL="0" indent="0" algn="just" rtl="1" eaLnBrk="1" hangingPunct="1">
              <a:buNone/>
            </a:pPr>
            <a:r>
              <a:rPr lang="fa-IR" altLang="en-US" b="1" dirty="0">
                <a:solidFill>
                  <a:srgbClr val="AC2900"/>
                </a:solidFill>
                <a:cs typeface="B Nazanin" pitchFamily="2" charset="-78"/>
              </a:rPr>
              <a:t>5- در صورت وجود تنفس خودبخودی، بیمار را به </a:t>
            </a:r>
            <a:r>
              <a:rPr lang="fa-IR" altLang="en-US" b="1" i="1" u="sng" dirty="0">
                <a:solidFill>
                  <a:schemeClr val="accent2"/>
                </a:solidFill>
                <a:cs typeface="B Nazanin" pitchFamily="2" charset="-78"/>
              </a:rPr>
              <a:t>پهلوی چپ خوابانده</a:t>
            </a:r>
            <a:r>
              <a:rPr lang="fa-IR" altLang="en-US" b="1" dirty="0">
                <a:solidFill>
                  <a:srgbClr val="AC2900"/>
                </a:solidFill>
                <a:cs typeface="B Nazanin" pitchFamily="2" charset="-78"/>
              </a:rPr>
              <a:t> و بلافاصله </a:t>
            </a:r>
            <a:r>
              <a:rPr lang="fa-IR" altLang="en-US" b="1" dirty="0" err="1">
                <a:solidFill>
                  <a:srgbClr val="AC2900"/>
                </a:solidFill>
                <a:cs typeface="B Nazanin" pitchFamily="2" charset="-78"/>
              </a:rPr>
              <a:t>براي</a:t>
            </a:r>
            <a:r>
              <a:rPr lang="fa-IR" altLang="en-US" b="1" dirty="0">
                <a:solidFill>
                  <a:srgbClr val="AC2900"/>
                </a:solidFill>
                <a:cs typeface="B Nazanin" pitchFamily="2" charset="-78"/>
              </a:rPr>
              <a:t> </a:t>
            </a:r>
            <a:r>
              <a:rPr lang="fa-IR" altLang="en-US" b="1" dirty="0" err="1">
                <a:solidFill>
                  <a:srgbClr val="AC2900"/>
                </a:solidFill>
                <a:cs typeface="B Nazanin" pitchFamily="2" charset="-78"/>
              </a:rPr>
              <a:t>وي</a:t>
            </a:r>
            <a:r>
              <a:rPr lang="fa-IR" altLang="en-US" b="1" dirty="0">
                <a:solidFill>
                  <a:srgbClr val="AC2900"/>
                </a:solidFill>
                <a:cs typeface="B Nazanin" pitchFamily="2" charset="-78"/>
              </a:rPr>
              <a:t> آمبولانس </a:t>
            </a:r>
            <a:r>
              <a:rPr lang="fa-IR" altLang="en-US" b="1" dirty="0" err="1">
                <a:solidFill>
                  <a:srgbClr val="AC2900"/>
                </a:solidFill>
                <a:cs typeface="B Nazanin" pitchFamily="2" charset="-78"/>
              </a:rPr>
              <a:t>بفرستيد</a:t>
            </a:r>
            <a:r>
              <a:rPr lang="fa-IR" altLang="en-US" b="1" dirty="0">
                <a:solidFill>
                  <a:srgbClr val="AC2900"/>
                </a:solidFill>
                <a:cs typeface="B Nazanin" pitchFamily="2" charset="-78"/>
              </a:rPr>
              <a:t>.</a:t>
            </a:r>
            <a:endParaRPr lang="fa-IR" altLang="en-US" b="1" dirty="0">
              <a:cs typeface="B Nazanin" pitchFamily="2" charset="-78"/>
            </a:endParaRPr>
          </a:p>
          <a:p>
            <a:pPr marL="0" indent="0" algn="just" rtl="1" eaLnBrk="1" hangingPunct="1">
              <a:buNone/>
            </a:pPr>
            <a:r>
              <a:rPr lang="fa-IR" altLang="en-US" b="1" dirty="0">
                <a:cs typeface="B Nazanin" pitchFamily="2" charset="-78"/>
              </a:rPr>
              <a:t>6- در صورت امکان، داروهای مصرفی قربانی را شناسایی کنید.(در مورد </a:t>
            </a:r>
            <a:r>
              <a:rPr lang="fa-IR" altLang="en-US" b="1" dirty="0" err="1">
                <a:cs typeface="B Nazanin" pitchFamily="2" charset="-78"/>
              </a:rPr>
              <a:t>بيماراني</a:t>
            </a:r>
            <a:r>
              <a:rPr lang="fa-IR" altLang="en-US" b="1" dirty="0">
                <a:cs typeface="B Nazanin" pitchFamily="2" charset="-78"/>
              </a:rPr>
              <a:t> </a:t>
            </a:r>
            <a:r>
              <a:rPr lang="fa-IR" altLang="en-US" b="1" dirty="0" err="1">
                <a:cs typeface="B Nazanin" pitchFamily="2" charset="-78"/>
              </a:rPr>
              <a:t>كه</a:t>
            </a:r>
            <a:r>
              <a:rPr lang="fa-IR" altLang="en-US" b="1" dirty="0">
                <a:cs typeface="B Nazanin" pitchFamily="2" charset="-78"/>
              </a:rPr>
              <a:t> مخصوصا در استخر خانه خود و </a:t>
            </a:r>
            <a:r>
              <a:rPr lang="fa-IR" altLang="en-US" b="1" dirty="0" err="1">
                <a:cs typeface="B Nazanin" pitchFamily="2" charset="-78"/>
              </a:rPr>
              <a:t>يا</a:t>
            </a:r>
            <a:r>
              <a:rPr lang="fa-IR" altLang="en-US" b="1" dirty="0">
                <a:cs typeface="B Nazanin" pitchFamily="2" charset="-78"/>
              </a:rPr>
              <a:t> وان حمام دچار </a:t>
            </a:r>
            <a:r>
              <a:rPr lang="fa-IR" altLang="en-US" b="1" dirty="0" err="1">
                <a:cs typeface="B Nazanin" pitchFamily="2" charset="-78"/>
              </a:rPr>
              <a:t>مشكل</a:t>
            </a:r>
            <a:r>
              <a:rPr lang="fa-IR" altLang="en-US" b="1" dirty="0">
                <a:cs typeface="B Nazanin" pitchFamily="2" charset="-78"/>
              </a:rPr>
              <a:t> </a:t>
            </a:r>
            <a:r>
              <a:rPr lang="fa-IR" altLang="en-US" b="1" dirty="0" err="1">
                <a:cs typeface="B Nazanin" pitchFamily="2" charset="-78"/>
              </a:rPr>
              <a:t>ميشوند</a:t>
            </a:r>
            <a:r>
              <a:rPr lang="fa-IR" altLang="en-US" b="1" dirty="0">
                <a:cs typeface="B Nazanin" pitchFamily="2" charset="-78"/>
              </a:rPr>
              <a:t> و </a:t>
            </a:r>
            <a:r>
              <a:rPr lang="fa-IR" altLang="en-US" b="1" dirty="0" err="1">
                <a:cs typeface="B Nazanin" pitchFamily="2" charset="-78"/>
              </a:rPr>
              <a:t>ممكن</a:t>
            </a:r>
            <a:r>
              <a:rPr lang="fa-IR" altLang="en-US" b="1" dirty="0">
                <a:cs typeface="B Nazanin" pitchFamily="2" charset="-78"/>
              </a:rPr>
              <a:t> است قبل از غرق </a:t>
            </a:r>
            <a:r>
              <a:rPr lang="fa-IR" altLang="en-US" b="1" dirty="0" err="1">
                <a:cs typeface="B Nazanin" pitchFamily="2" charset="-78"/>
              </a:rPr>
              <a:t>شدگي</a:t>
            </a:r>
            <a:r>
              <a:rPr lang="fa-IR" altLang="en-US" b="1" dirty="0">
                <a:cs typeface="B Nazanin" pitchFamily="2" charset="-78"/>
              </a:rPr>
              <a:t> مورد </a:t>
            </a:r>
            <a:r>
              <a:rPr lang="fa-IR" altLang="en-US" b="1" dirty="0" err="1">
                <a:cs typeface="B Nazanin" pitchFamily="2" charset="-78"/>
              </a:rPr>
              <a:t>طبي</a:t>
            </a:r>
            <a:r>
              <a:rPr lang="fa-IR" altLang="en-US" b="1" dirty="0">
                <a:cs typeface="B Nazanin" pitchFamily="2" charset="-78"/>
              </a:rPr>
              <a:t> داشته باشند</a:t>
            </a:r>
          </a:p>
          <a:p>
            <a:pPr marL="0" indent="0" algn="just" rtl="1" eaLnBrk="1" hangingPunct="1">
              <a:buNone/>
            </a:pPr>
            <a:r>
              <a:rPr lang="fa-IR" altLang="en-US" b="1" dirty="0">
                <a:cs typeface="B Nazanin" pitchFamily="2" charset="-78"/>
              </a:rPr>
              <a:t>7- در صورت بروز مشکل جدید، مجددا" (با من) تماس بگیرید.</a:t>
            </a:r>
            <a:endParaRPr lang="en-US" altLang="en-US" b="1" dirty="0">
              <a:cs typeface="B Nazanin" pitchFamily="2" charset="-78"/>
            </a:endParaRPr>
          </a:p>
          <a:p>
            <a:pPr algn="r" rtl="1" eaLnBrk="1" hangingPunct="1">
              <a:buFont typeface="Wingdings 2" pitchFamily="2" charset="2"/>
              <a:buNone/>
            </a:pPr>
            <a:endParaRPr lang="fa-IR" altLang="en-US" dirty="0">
              <a:cs typeface="B Nazanin" panose="00000400000000000000" pitchFamily="2" charset="-78"/>
            </a:endParaRPr>
          </a:p>
        </p:txBody>
      </p:sp>
    </p:spTree>
    <p:extLst>
      <p:ext uri="{BB962C8B-B14F-4D97-AF65-F5344CB8AC3E}">
        <p14:creationId xmlns:p14="http://schemas.microsoft.com/office/powerpoint/2010/main" val="6572664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 xmlns:a16="http://schemas.microsoft.com/office/drawing/2014/main" id="{79E6410F-64DA-A748-AB82-B8225798442F}"/>
              </a:ext>
            </a:extLst>
          </p:cNvPr>
          <p:cNvSpPr>
            <a:spLocks noGrp="1"/>
          </p:cNvSpPr>
          <p:nvPr>
            <p:ph type="title"/>
          </p:nvPr>
        </p:nvSpPr>
        <p:spPr/>
        <p:txBody>
          <a:bodyPr/>
          <a:lstStyle/>
          <a:p>
            <a:pPr algn="ctr" eaLnBrk="1" hangingPunct="1"/>
            <a:r>
              <a:rPr lang="fa-IR" altLang="en-US" dirty="0" err="1">
                <a:cs typeface="B Titr" panose="00000700000000000000" pitchFamily="2" charset="-78"/>
              </a:rPr>
              <a:t>انديكاسيون</a:t>
            </a:r>
            <a:r>
              <a:rPr lang="fa-IR" altLang="en-US" dirty="0">
                <a:cs typeface="B Titr" panose="00000700000000000000" pitchFamily="2" charset="-78"/>
              </a:rPr>
              <a:t> </a:t>
            </a:r>
            <a:r>
              <a:rPr lang="fa-IR" altLang="en-US" dirty="0" err="1">
                <a:cs typeface="B Titr" panose="00000700000000000000" pitchFamily="2" charset="-78"/>
              </a:rPr>
              <a:t>مطلق</a:t>
            </a:r>
            <a:r>
              <a:rPr lang="fa-IR" altLang="en-US" dirty="0">
                <a:cs typeface="B Titr" panose="00000700000000000000" pitchFamily="2" charset="-78"/>
              </a:rPr>
              <a:t> اعزام </a:t>
            </a:r>
          </a:p>
        </p:txBody>
      </p:sp>
      <p:sp>
        <p:nvSpPr>
          <p:cNvPr id="27651" name="Content Placeholder 2">
            <a:extLst>
              <a:ext uri="{FF2B5EF4-FFF2-40B4-BE49-F238E27FC236}">
                <a16:creationId xmlns="" xmlns:a16="http://schemas.microsoft.com/office/drawing/2014/main" id="{C78BC010-DB9C-A648-A687-A7D05A59D15C}"/>
              </a:ext>
            </a:extLst>
          </p:cNvPr>
          <p:cNvSpPr>
            <a:spLocks noGrp="1"/>
          </p:cNvSpPr>
          <p:nvPr>
            <p:ph idx="1"/>
          </p:nvPr>
        </p:nvSpPr>
        <p:spPr/>
        <p:txBody>
          <a:bodyPr/>
          <a:lstStyle/>
          <a:p>
            <a:pPr algn="r" rtl="1" eaLnBrk="1" hangingPunct="1"/>
            <a:r>
              <a:rPr lang="fa-IR" altLang="en-US" sz="3600" b="1" dirty="0">
                <a:cs typeface="B Titr" pitchFamily="2" charset="-78"/>
              </a:rPr>
              <a:t>اندیکاسیون </a:t>
            </a:r>
            <a:r>
              <a:rPr lang="fa-IR" altLang="en-US" sz="3600" b="1" dirty="0" err="1">
                <a:cs typeface="B Titr" pitchFamily="2" charset="-78"/>
              </a:rPr>
              <a:t>مطلق</a:t>
            </a:r>
            <a:r>
              <a:rPr lang="fa-IR" altLang="en-US" sz="3600" b="1" dirty="0">
                <a:cs typeface="B Titr" pitchFamily="2" charset="-78"/>
              </a:rPr>
              <a:t> اعزام برای تمام موارد (حتی موارد مشکوک</a:t>
            </a:r>
            <a:r>
              <a:rPr lang="fa-IR" altLang="en-US" sz="3600" dirty="0">
                <a:cs typeface="B Titr" pitchFamily="2" charset="-78"/>
              </a:rPr>
              <a:t>)</a:t>
            </a:r>
          </a:p>
          <a:p>
            <a:pPr marL="0" indent="0" algn="r" rtl="1" eaLnBrk="1" hangingPunct="1">
              <a:buNone/>
            </a:pPr>
            <a:r>
              <a:rPr lang="fa-IR" altLang="en-US" sz="3600" b="1" dirty="0">
                <a:cs typeface="B Titr" pitchFamily="2" charset="-78"/>
              </a:rPr>
              <a:t>موارد عدم </a:t>
            </a:r>
            <a:r>
              <a:rPr lang="fa-IR" altLang="en-US" sz="3600" b="1" dirty="0" err="1">
                <a:cs typeface="B Titr" pitchFamily="2" charset="-78"/>
              </a:rPr>
              <a:t>فوريت</a:t>
            </a:r>
            <a:r>
              <a:rPr lang="fa-IR" altLang="en-US" sz="3600" b="1" dirty="0">
                <a:cs typeface="B Titr" pitchFamily="2" charset="-78"/>
              </a:rPr>
              <a:t>؟</a:t>
            </a:r>
          </a:p>
          <a:p>
            <a:pPr algn="r" rtl="1" eaLnBrk="1" hangingPunct="1"/>
            <a:endParaRPr lang="fa-IR" altLang="en-US" dirty="0">
              <a:cs typeface="B Nazanin" panose="00000400000000000000" pitchFamily="2" charset="-78"/>
            </a:endParaRPr>
          </a:p>
        </p:txBody>
      </p:sp>
    </p:spTree>
    <p:extLst>
      <p:ext uri="{BB962C8B-B14F-4D97-AF65-F5344CB8AC3E}">
        <p14:creationId xmlns:p14="http://schemas.microsoft.com/office/powerpoint/2010/main" val="20943314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a:extLst>
              <a:ext uri="{FF2B5EF4-FFF2-40B4-BE49-F238E27FC236}">
                <a16:creationId xmlns="" xmlns:a16="http://schemas.microsoft.com/office/drawing/2014/main" id="{0D910373-254E-8A4E-8D59-3AB3202A3609}"/>
              </a:ext>
            </a:extLst>
          </p:cNvPr>
          <p:cNvSpPr>
            <a:spLocks noGrp="1" noChangeArrowheads="1"/>
          </p:cNvSpPr>
          <p:nvPr>
            <p:ph type="title"/>
          </p:nvPr>
        </p:nvSpPr>
        <p:spPr/>
        <p:txBody>
          <a:bodyPr/>
          <a:lstStyle/>
          <a:p>
            <a:pPr algn="ctr" eaLnBrk="1" hangingPunct="1"/>
            <a:r>
              <a:rPr lang="fa-IR" altLang="en-US" sz="6000" b="1" dirty="0">
                <a:solidFill>
                  <a:srgbClr val="92001C"/>
                </a:solidFill>
                <a:cs typeface="B Titr" panose="00000700000000000000" pitchFamily="2" charset="-78"/>
              </a:rPr>
              <a:t>نکته </a:t>
            </a:r>
            <a:r>
              <a:rPr lang="fa-IR" altLang="en-US" sz="6000" b="1" dirty="0" err="1">
                <a:solidFill>
                  <a:srgbClr val="92001C"/>
                </a:solidFill>
                <a:cs typeface="B Titr" panose="00000700000000000000" pitchFamily="2" charset="-78"/>
              </a:rPr>
              <a:t>پاياني</a:t>
            </a:r>
            <a:endParaRPr lang="en-US" altLang="en-US" sz="6000" b="1" dirty="0">
              <a:solidFill>
                <a:srgbClr val="92001C"/>
              </a:solidFill>
              <a:cs typeface="B Titr" panose="00000700000000000000" pitchFamily="2" charset="-78"/>
            </a:endParaRPr>
          </a:p>
        </p:txBody>
      </p:sp>
      <p:sp>
        <p:nvSpPr>
          <p:cNvPr id="28676" name="Rectangle 4">
            <a:extLst>
              <a:ext uri="{FF2B5EF4-FFF2-40B4-BE49-F238E27FC236}">
                <a16:creationId xmlns="" xmlns:a16="http://schemas.microsoft.com/office/drawing/2014/main" id="{AD170B23-690B-D040-88D8-E79568582969}"/>
              </a:ext>
            </a:extLst>
          </p:cNvPr>
          <p:cNvSpPr>
            <a:spLocks noGrp="1" noChangeArrowheads="1"/>
          </p:cNvSpPr>
          <p:nvPr>
            <p:ph idx="1"/>
          </p:nvPr>
        </p:nvSpPr>
        <p:spPr/>
        <p:txBody>
          <a:bodyPr/>
          <a:lstStyle/>
          <a:p>
            <a:pPr algn="just" rtl="1" eaLnBrk="1" hangingPunct="1"/>
            <a:r>
              <a:rPr lang="fa-IR" altLang="en-US" sz="4000" b="1" dirty="0">
                <a:cs typeface="B Nazanin" panose="00000400000000000000" pitchFamily="2" charset="-78"/>
              </a:rPr>
              <a:t>همیشه </a:t>
            </a:r>
            <a:r>
              <a:rPr lang="fa-IR" altLang="en-US" sz="4000" b="1" dirty="0" err="1">
                <a:cs typeface="B Nazanin" panose="00000400000000000000" pitchFamily="2" charset="-78"/>
              </a:rPr>
              <a:t>براي</a:t>
            </a:r>
            <a:r>
              <a:rPr lang="fa-IR" altLang="en-US" sz="4000" b="1" dirty="0">
                <a:cs typeface="B Nazanin" panose="00000400000000000000" pitchFamily="2" charset="-78"/>
              </a:rPr>
              <a:t> بیمار غوطه ور شده آمبولانس اعزام  کنید، حتی اگر فکر می کنید خطر رفع شده است.</a:t>
            </a:r>
          </a:p>
          <a:p>
            <a:pPr algn="just" rtl="1" eaLnBrk="1" hangingPunct="1"/>
            <a:r>
              <a:rPr lang="fa-IR" altLang="en-US" sz="4000" b="1" dirty="0">
                <a:cs typeface="B Nazanin" panose="00000400000000000000" pitchFamily="2" charset="-78"/>
              </a:rPr>
              <a:t> </a:t>
            </a:r>
            <a:r>
              <a:rPr lang="fa-IR" altLang="en-US" sz="4000" b="1" i="1" dirty="0">
                <a:solidFill>
                  <a:srgbClr val="92001C"/>
                </a:solidFill>
                <a:cs typeface="B Nazanin" panose="00000400000000000000" pitchFamily="2" charset="-78"/>
              </a:rPr>
              <a:t>بیمار غوطه ور شده می تواند دچار عوارضی شود که حتی تا 72 ساعت بعد از حادثه منجر به مرگ شوند.</a:t>
            </a:r>
            <a:endParaRPr lang="en-US" altLang="en-US" sz="4000" b="1" i="1" dirty="0">
              <a:solidFill>
                <a:srgbClr val="92001C"/>
              </a:solidFill>
              <a:cs typeface="B Nazanin" panose="00000400000000000000" pitchFamily="2" charset="-78"/>
            </a:endParaRPr>
          </a:p>
        </p:txBody>
      </p:sp>
    </p:spTree>
    <p:extLst>
      <p:ext uri="{BB962C8B-B14F-4D97-AF65-F5344CB8AC3E}">
        <p14:creationId xmlns:p14="http://schemas.microsoft.com/office/powerpoint/2010/main" val="30826666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8676">
                                            <p:txEl>
                                              <p:pRg st="0" end="0"/>
                                            </p:txEl>
                                          </p:spTgt>
                                        </p:tgtEl>
                                        <p:attrNameLst>
                                          <p:attrName>style.visibility</p:attrName>
                                        </p:attrNameLst>
                                      </p:cBhvr>
                                      <p:to>
                                        <p:strVal val="visible"/>
                                      </p:to>
                                    </p:set>
                                    <p:animEffect transition="in" filter="diamond(in)">
                                      <p:cBhvr>
                                        <p:cTn id="7" dur="2000"/>
                                        <p:tgtEl>
                                          <p:spTgt spid="2867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28676">
                                            <p:txEl>
                                              <p:pRg st="1" end="1"/>
                                            </p:txEl>
                                          </p:spTgt>
                                        </p:tgtEl>
                                        <p:attrNameLst>
                                          <p:attrName>style.visibility</p:attrName>
                                        </p:attrNameLst>
                                      </p:cBhvr>
                                      <p:to>
                                        <p:strVal val="visible"/>
                                      </p:to>
                                    </p:set>
                                    <p:animEffect transition="in" filter="diamond(in)">
                                      <p:cBhvr>
                                        <p:cTn id="12" dur="2000"/>
                                        <p:tgtEl>
                                          <p:spTgt spid="2867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1113" y="0"/>
            <a:ext cx="5826719" cy="1280537"/>
          </a:xfrm>
        </p:spPr>
        <p:txBody>
          <a:bodyPr/>
          <a:lstStyle/>
          <a:p>
            <a:r>
              <a:rPr lang="fa-IR" b="1" dirty="0">
                <a:solidFill>
                  <a:srgbClr val="0070C0"/>
                </a:solidFill>
                <a:cs typeface="B Titr" panose="00000700000000000000" pitchFamily="2" charset="-78"/>
              </a:rPr>
              <a:t>سوختگی</a:t>
            </a:r>
            <a:endParaRPr lang="en-US" b="1" dirty="0">
              <a:solidFill>
                <a:srgbClr val="0070C0"/>
              </a:solidFill>
            </a:endParaRPr>
          </a:p>
        </p:txBody>
      </p:sp>
      <p:sp>
        <p:nvSpPr>
          <p:cNvPr id="4" name="Slide Number Placeholder 3"/>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83</a:t>
            </a:fld>
            <a:endParaRPr lang="fa-IR" dirty="0">
              <a:cs typeface="B Nazanin" panose="00000400000000000000" pitchFamily="2" charset="-78"/>
            </a:endParaRPr>
          </a:p>
        </p:txBody>
      </p:sp>
      <p:pic>
        <p:nvPicPr>
          <p:cNvPr id="10" name="Picture 9">
            <a:extLst>
              <a:ext uri="{FF2B5EF4-FFF2-40B4-BE49-F238E27FC236}">
                <a16:creationId xmlns="" xmlns:a16="http://schemas.microsoft.com/office/drawing/2014/main" id="{5113B206-4853-1D4A-9CB9-A615E582089A}"/>
              </a:ext>
            </a:extLst>
          </p:cNvPr>
          <p:cNvPicPr>
            <a:picLocks noChangeAspect="1"/>
          </p:cNvPicPr>
          <p:nvPr/>
        </p:nvPicPr>
        <p:blipFill>
          <a:blip r:embed="rId2"/>
          <a:stretch>
            <a:fillRect/>
          </a:stretch>
        </p:blipFill>
        <p:spPr>
          <a:xfrm>
            <a:off x="2656146" y="1431532"/>
            <a:ext cx="6938682" cy="378212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5" name="Picture 4">
            <a:extLst>
              <a:ext uri="{FF2B5EF4-FFF2-40B4-BE49-F238E27FC236}">
                <a16:creationId xmlns="" xmlns:a16="http://schemas.microsoft.com/office/drawing/2014/main" id="{0068B719-7248-E149-97F4-8F233FFDB2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1612" y="5003832"/>
            <a:ext cx="1820388" cy="1687570"/>
          </a:xfrm>
          <a:prstGeom prst="rect">
            <a:avLst/>
          </a:prstGeom>
        </p:spPr>
      </p:pic>
    </p:spTree>
    <p:extLst>
      <p:ext uri="{BB962C8B-B14F-4D97-AF65-F5344CB8AC3E}">
        <p14:creationId xmlns:p14="http://schemas.microsoft.com/office/powerpoint/2010/main" val="8822057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404664"/>
            <a:ext cx="6840760" cy="1143000"/>
          </a:xfrm>
        </p:spPr>
        <p:style>
          <a:lnRef idx="2">
            <a:schemeClr val="accent2"/>
          </a:lnRef>
          <a:fillRef idx="1">
            <a:schemeClr val="lt1"/>
          </a:fillRef>
          <a:effectRef idx="0">
            <a:schemeClr val="accent2"/>
          </a:effectRef>
          <a:fontRef idx="minor">
            <a:schemeClr val="dk1"/>
          </a:fontRef>
        </p:style>
        <p:txBody>
          <a:bodyPr>
            <a:normAutofit fontScale="90000"/>
          </a:bodyPr>
          <a:lstStyle/>
          <a:p>
            <a:pPr algn="ctr" rtl="1"/>
            <a:r>
              <a:rPr lang="fa-IR" sz="8000" b="1" dirty="0">
                <a:solidFill>
                  <a:srgbClr val="FF0000"/>
                </a:solidFill>
                <a:cs typeface="B Nazanin" pitchFamily="2" charset="-78"/>
              </a:rPr>
              <a:t>سوختگي </a:t>
            </a:r>
          </a:p>
        </p:txBody>
      </p:sp>
      <p:sp>
        <p:nvSpPr>
          <p:cNvPr id="3" name="Content Placeholder 2"/>
          <p:cNvSpPr>
            <a:spLocks noGrp="1"/>
          </p:cNvSpPr>
          <p:nvPr>
            <p:ph idx="1"/>
          </p:nvPr>
        </p:nvSpPr>
        <p:spPr>
          <a:xfrm>
            <a:off x="1981200" y="1772817"/>
            <a:ext cx="6851104" cy="4353347"/>
          </a:xfrm>
        </p:spPr>
        <p:style>
          <a:lnRef idx="2">
            <a:schemeClr val="accent2"/>
          </a:lnRef>
          <a:fillRef idx="1">
            <a:schemeClr val="lt1"/>
          </a:fillRef>
          <a:effectRef idx="0">
            <a:schemeClr val="accent2"/>
          </a:effectRef>
          <a:fontRef idx="minor">
            <a:schemeClr val="dk1"/>
          </a:fontRef>
        </p:style>
        <p:txBody>
          <a:bodyPr>
            <a:normAutofit/>
          </a:bodyPr>
          <a:lstStyle/>
          <a:p>
            <a:pPr algn="ctr">
              <a:lnSpc>
                <a:spcPct val="250000"/>
              </a:lnSpc>
              <a:buNone/>
            </a:pPr>
            <a:r>
              <a:rPr lang="fa-IR" dirty="0">
                <a:latin typeface="+mj-lt"/>
                <a:ea typeface="+mj-ea"/>
                <a:cs typeface="B Nazanin" pitchFamily="2" charset="-78"/>
              </a:rPr>
              <a:t>ايجاد آسيب پوست يا بافت‌هاي ديگر بدن در اثر گرماي بيش از حد، جريان الكتريكي، مواد شيميايي و يا اشعه راديواكتيو</a:t>
            </a:r>
            <a:endParaRPr lang="en-US" dirty="0">
              <a:latin typeface="+mj-lt"/>
              <a:ea typeface="+mj-ea"/>
              <a:cs typeface="B Nazanin" pitchFamily="2" charset="-78"/>
            </a:endParaRPr>
          </a:p>
          <a:p>
            <a:pPr>
              <a:lnSpc>
                <a:spcPct val="250000"/>
              </a:lnSpc>
            </a:pPr>
            <a:endParaRPr lang="fa-IR" dirty="0">
              <a:cs typeface="B Nazanin" pitchFamily="2" charset="-78"/>
            </a:endParaRPr>
          </a:p>
        </p:txBody>
      </p:sp>
      <p:sp>
        <p:nvSpPr>
          <p:cNvPr id="4" name="نگهدارنده مکان شماره اسلاید 3"/>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84</a:t>
            </a:fld>
            <a:endParaRPr lang="fa-IR" dirty="0">
              <a:cs typeface="B Nazanin" panose="00000400000000000000" pitchFamily="2" charset="-78"/>
            </a:endParaRPr>
          </a:p>
        </p:txBody>
      </p:sp>
    </p:spTree>
    <p:extLst>
      <p:ext uri="{BB962C8B-B14F-4D97-AF65-F5344CB8AC3E}">
        <p14:creationId xmlns:p14="http://schemas.microsoft.com/office/powerpoint/2010/main" val="42829480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919537" y="679128"/>
            <a:ext cx="8479521" cy="1093688"/>
          </a:xfrm>
        </p:spPr>
        <p:style>
          <a:lnRef idx="2">
            <a:schemeClr val="accent2"/>
          </a:lnRef>
          <a:fillRef idx="1">
            <a:schemeClr val="lt1"/>
          </a:fillRef>
          <a:effectRef idx="0">
            <a:schemeClr val="accent2"/>
          </a:effectRef>
          <a:fontRef idx="minor">
            <a:schemeClr val="dk1"/>
          </a:fontRef>
        </p:style>
        <p:txBody>
          <a:bodyPr>
            <a:noAutofit/>
          </a:bodyPr>
          <a:lstStyle/>
          <a:p>
            <a:pPr algn="ctr" rtl="1"/>
            <a:r>
              <a:rPr lang="fa-IR" sz="4000" b="1" dirty="0" err="1">
                <a:solidFill>
                  <a:schemeClr val="tx1"/>
                </a:solidFill>
                <a:cs typeface="B Nazanin" pitchFamily="2" charset="-78"/>
              </a:rPr>
              <a:t>اپيدميولوژي</a:t>
            </a:r>
            <a:endParaRPr lang="fa-IR" sz="4000" dirty="0">
              <a:solidFill>
                <a:schemeClr val="tx1"/>
              </a:solidFill>
              <a:cs typeface="B Nazanin" pitchFamily="2" charset="-78"/>
            </a:endParaRPr>
          </a:p>
        </p:txBody>
      </p:sp>
      <p:sp>
        <p:nvSpPr>
          <p:cNvPr id="3" name="Content Placeholder 2"/>
          <p:cNvSpPr>
            <a:spLocks noGrp="1"/>
          </p:cNvSpPr>
          <p:nvPr>
            <p:ph idx="1"/>
          </p:nvPr>
        </p:nvSpPr>
        <p:spPr>
          <a:xfrm>
            <a:off x="1919535" y="1772816"/>
            <a:ext cx="8479523" cy="4752528"/>
          </a:xfrm>
        </p:spPr>
        <p:style>
          <a:lnRef idx="2">
            <a:schemeClr val="accent2"/>
          </a:lnRef>
          <a:fillRef idx="1">
            <a:schemeClr val="lt1"/>
          </a:fillRef>
          <a:effectRef idx="0">
            <a:schemeClr val="accent2"/>
          </a:effectRef>
          <a:fontRef idx="minor">
            <a:schemeClr val="dk1"/>
          </a:fontRef>
        </p:style>
        <p:txBody>
          <a:bodyPr>
            <a:noAutofit/>
          </a:bodyPr>
          <a:lstStyle/>
          <a:p>
            <a:pPr algn="r" rtl="1"/>
            <a:r>
              <a:rPr lang="en-US" sz="2400" dirty="0">
                <a:cs typeface="B Nazanin" pitchFamily="2" charset="-78"/>
              </a:rPr>
              <a:t> </a:t>
            </a:r>
            <a:r>
              <a:rPr lang="fa-IR" sz="2400" dirty="0">
                <a:cs typeface="B Nazanin" pitchFamily="2" charset="-78"/>
              </a:rPr>
              <a:t>سالانه11 میلیون نفر تحت درمان سوختگی قرار میگیرند</a:t>
            </a:r>
          </a:p>
          <a:p>
            <a:pPr algn="r" rtl="1"/>
            <a:r>
              <a:rPr lang="fa-IR" sz="2400" dirty="0">
                <a:cs typeface="B Nazanin" pitchFamily="2" charset="-78"/>
              </a:rPr>
              <a:t>سیصد </a:t>
            </a:r>
            <a:r>
              <a:rPr lang="fa-IR" sz="2400" dirty="0">
                <a:solidFill>
                  <a:schemeClr val="tx1"/>
                </a:solidFill>
                <a:cs typeface="B Nazanin" pitchFamily="2" charset="-78"/>
              </a:rPr>
              <a:t>هزار مرگ در سال</a:t>
            </a:r>
          </a:p>
          <a:p>
            <a:pPr algn="r" rtl="1"/>
            <a:r>
              <a:rPr lang="fa-IR" sz="2400" dirty="0">
                <a:solidFill>
                  <a:schemeClr val="tx1"/>
                </a:solidFill>
                <a:cs typeface="B Nazanin" pitchFamily="2" charset="-78"/>
              </a:rPr>
              <a:t>10 تا 15 درصد سوختگی های ایران در اطفال رخ می دهد که 90 درصد موارد ناشی از سهل انگاری والدین است.</a:t>
            </a:r>
          </a:p>
          <a:p>
            <a:pPr algn="r" rtl="1"/>
            <a:r>
              <a:rPr lang="fa-IR" sz="2400" dirty="0">
                <a:solidFill>
                  <a:schemeClr val="tx1"/>
                </a:solidFill>
                <a:cs typeface="B Nazanin" pitchFamily="2" charset="-78"/>
              </a:rPr>
              <a:t> شیوع </a:t>
            </a:r>
            <a:r>
              <a:rPr lang="fa-IR" sz="2400" b="1" dirty="0">
                <a:solidFill>
                  <a:schemeClr val="tx1"/>
                </a:solidFill>
                <a:cs typeface="B Nazanin" pitchFamily="2" charset="-78"/>
              </a:rPr>
              <a:t>با سطح اجتماعی، سن و جنس مرتبط است.</a:t>
            </a:r>
            <a:endParaRPr lang="fa-IR" sz="2400" b="1" u="sng" dirty="0">
              <a:solidFill>
                <a:schemeClr val="tx1"/>
              </a:solidFill>
              <a:cs typeface="B Nazanin" pitchFamily="2" charset="-78"/>
            </a:endParaRPr>
          </a:p>
          <a:p>
            <a:pPr marL="0" indent="0" algn="just" rtl="1">
              <a:buClr>
                <a:srgbClr val="90C226"/>
              </a:buClr>
              <a:buNone/>
            </a:pPr>
            <a:r>
              <a:rPr lang="fa-IR" sz="2400" b="1" dirty="0">
                <a:solidFill>
                  <a:schemeClr val="tx1"/>
                </a:solidFill>
                <a:cs typeface="B Nazanin" pitchFamily="2" charset="-78"/>
              </a:rPr>
              <a:t>        سوختگي‌ تنها نوعي از آسيب‌هاي غير عمدي است كه در دختران بيشتر از پسران ديده مي‌شود.</a:t>
            </a:r>
          </a:p>
          <a:p>
            <a:pPr lvl="0" algn="just" rtl="1">
              <a:buClr>
                <a:srgbClr val="90C226"/>
              </a:buClr>
            </a:pPr>
            <a:endParaRPr lang="fa-IR" sz="2400" b="1" u="sng" dirty="0">
              <a:solidFill>
                <a:prstClr val="black"/>
              </a:solidFill>
              <a:cs typeface="B Nazanin" pitchFamily="2" charset="-78"/>
            </a:endParaRPr>
          </a:p>
          <a:p>
            <a:pPr marL="0" indent="0" algn="r" rtl="1">
              <a:buNone/>
            </a:pPr>
            <a:endParaRPr lang="fa-IR" sz="2400" b="1" u="sng" dirty="0">
              <a:solidFill>
                <a:srgbClr val="FF5050"/>
              </a:solidFill>
              <a:cs typeface="B Nazanin" pitchFamily="2" charset="-78"/>
            </a:endParaRPr>
          </a:p>
        </p:txBody>
      </p:sp>
      <p:sp>
        <p:nvSpPr>
          <p:cNvPr id="2" name="نگهدارنده مکان شماره اسلاید 1"/>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85</a:t>
            </a:fld>
            <a:endParaRPr lang="fa-IR" dirty="0">
              <a:cs typeface="B Nazanin" panose="00000400000000000000" pitchFamily="2" charset="-78"/>
            </a:endParaRPr>
          </a:p>
        </p:txBody>
      </p:sp>
    </p:spTree>
    <p:extLst>
      <p:ext uri="{BB962C8B-B14F-4D97-AF65-F5344CB8AC3E}">
        <p14:creationId xmlns:p14="http://schemas.microsoft.com/office/powerpoint/2010/main" val="4011383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circle(out)">
                                      <p:cBhvr>
                                        <p:cTn id="7" dur="2000"/>
                                        <p:tgtEl>
                                          <p:spTgt spid="3">
                                            <p:bg/>
                                          </p:spTgt>
                                        </p:tgtEl>
                                      </p:cBhvr>
                                    </p:animEffect>
                                  </p:childTnLst>
                                </p:cTn>
                              </p:par>
                            </p:childTnLst>
                          </p:cTn>
                        </p:par>
                        <p:par>
                          <p:cTn id="8" fill="hold">
                            <p:stCondLst>
                              <p:cond delay="2000"/>
                            </p:stCondLst>
                            <p:childTnLst>
                              <p:par>
                                <p:cTn id="9" presetID="6" presetClass="entr" presetSubtype="32"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ircle(out)">
                                      <p:cBhvr>
                                        <p:cTn id="11" dur="2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32"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out)">
                                      <p:cBhvr>
                                        <p:cTn id="16" dur="2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32"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circle(out)">
                                      <p:cBhvr>
                                        <p:cTn id="21" dur="2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32"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circle(out)">
                                      <p:cBhvr>
                                        <p:cTn id="26" dur="2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32"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circle(out)">
                                      <p:cBhvr>
                                        <p:cTn id="31"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7211144" cy="922114"/>
          </a:xfrm>
        </p:spPr>
        <p:style>
          <a:lnRef idx="2">
            <a:schemeClr val="accent2"/>
          </a:lnRef>
          <a:fillRef idx="1">
            <a:schemeClr val="lt1"/>
          </a:fillRef>
          <a:effectRef idx="0">
            <a:schemeClr val="accent2"/>
          </a:effectRef>
          <a:fontRef idx="minor">
            <a:schemeClr val="dk1"/>
          </a:fontRef>
        </p:style>
        <p:txBody>
          <a:bodyPr>
            <a:noAutofit/>
          </a:bodyPr>
          <a:lstStyle/>
          <a:p>
            <a:pPr algn="ctr" rtl="1"/>
            <a:r>
              <a:rPr lang="fa-IR" sz="4800" b="1" dirty="0">
                <a:solidFill>
                  <a:srgbClr val="FF0000"/>
                </a:solidFill>
                <a:cs typeface="B Nazanin" pitchFamily="2" charset="-78"/>
              </a:rPr>
              <a:t>پيشگيري</a:t>
            </a:r>
            <a:r>
              <a:rPr lang="en-US" sz="2800" b="1" dirty="0">
                <a:solidFill>
                  <a:srgbClr val="FF0000"/>
                </a:solidFill>
                <a:cs typeface="B Nazanin" pitchFamily="2" charset="-78"/>
              </a:rPr>
              <a:t/>
            </a:r>
            <a:br>
              <a:rPr lang="en-US" sz="2800" b="1" dirty="0">
                <a:solidFill>
                  <a:srgbClr val="FF0000"/>
                </a:solidFill>
                <a:cs typeface="B Nazanin" pitchFamily="2" charset="-78"/>
              </a:rPr>
            </a:br>
            <a:endParaRPr lang="fa-IR" sz="2800" dirty="0">
              <a:solidFill>
                <a:srgbClr val="FF0000"/>
              </a:solidFill>
              <a:cs typeface="B Nazanin" pitchFamily="2" charset="-78"/>
            </a:endParaRPr>
          </a:p>
        </p:txBody>
      </p:sp>
      <p:sp>
        <p:nvSpPr>
          <p:cNvPr id="3" name="Content Placeholder 2"/>
          <p:cNvSpPr>
            <a:spLocks noGrp="1"/>
          </p:cNvSpPr>
          <p:nvPr>
            <p:ph idx="1"/>
          </p:nvPr>
        </p:nvSpPr>
        <p:spPr>
          <a:xfrm>
            <a:off x="1991544" y="1412776"/>
            <a:ext cx="7200800" cy="5184576"/>
          </a:xfrm>
        </p:spPr>
        <p:style>
          <a:lnRef idx="2">
            <a:schemeClr val="accent2"/>
          </a:lnRef>
          <a:fillRef idx="1">
            <a:schemeClr val="lt1"/>
          </a:fillRef>
          <a:effectRef idx="0">
            <a:schemeClr val="accent2"/>
          </a:effectRef>
          <a:fontRef idx="minor">
            <a:schemeClr val="dk1"/>
          </a:fontRef>
        </p:style>
        <p:txBody>
          <a:bodyPr>
            <a:noAutofit/>
          </a:bodyPr>
          <a:lstStyle/>
          <a:p>
            <a:pPr lvl="0" algn="r" rtl="1"/>
            <a:r>
              <a:rPr lang="fa-IR" dirty="0">
                <a:cs typeface="B Nazanin" pitchFamily="2" charset="-78"/>
              </a:rPr>
              <a:t>رعايت ايمني در آشپزخانه</a:t>
            </a:r>
            <a:endParaRPr lang="en-US" dirty="0">
              <a:cs typeface="B Nazanin" pitchFamily="2" charset="-78"/>
            </a:endParaRPr>
          </a:p>
          <a:p>
            <a:pPr lvl="0" algn="r" rtl="1"/>
            <a:r>
              <a:rPr lang="fa-IR" dirty="0" err="1">
                <a:cs typeface="B Nazanin" pitchFamily="2" charset="-78"/>
              </a:rPr>
              <a:t>رعايت</a:t>
            </a:r>
            <a:r>
              <a:rPr lang="fa-IR" dirty="0">
                <a:cs typeface="B Nazanin" pitchFamily="2" charset="-78"/>
              </a:rPr>
              <a:t> ايمني لوازم برقي</a:t>
            </a:r>
            <a:endParaRPr lang="en-US" dirty="0">
              <a:cs typeface="B Nazanin" pitchFamily="2" charset="-78"/>
            </a:endParaRPr>
          </a:p>
          <a:p>
            <a:pPr lvl="0" algn="r" rtl="1"/>
            <a:r>
              <a:rPr lang="fa-IR" dirty="0">
                <a:cs typeface="B Nazanin" pitchFamily="2" charset="-78"/>
              </a:rPr>
              <a:t>رعايت ايمني آب گرم</a:t>
            </a:r>
          </a:p>
          <a:p>
            <a:pPr lvl="0" algn="r" rtl="1"/>
            <a:r>
              <a:rPr lang="fa-IR" dirty="0">
                <a:cs typeface="B Nazanin" pitchFamily="2" charset="-78"/>
              </a:rPr>
              <a:t>رعايت ايمني غذاها و نوشيدني‌ها</a:t>
            </a:r>
            <a:endParaRPr lang="en-US" dirty="0">
              <a:cs typeface="B Nazanin" pitchFamily="2" charset="-78"/>
            </a:endParaRPr>
          </a:p>
          <a:p>
            <a:pPr lvl="0" algn="r" rtl="1"/>
            <a:r>
              <a:rPr lang="fa-IR" dirty="0">
                <a:cs typeface="B Nazanin" pitchFamily="2" charset="-78"/>
              </a:rPr>
              <a:t>رعايت ايمني مواد شيميايي</a:t>
            </a:r>
            <a:endParaRPr lang="en-US" dirty="0">
              <a:cs typeface="B Nazanin" pitchFamily="2" charset="-78"/>
            </a:endParaRPr>
          </a:p>
          <a:p>
            <a:pPr lvl="0" algn="r" rtl="1"/>
            <a:r>
              <a:rPr lang="fa-IR" dirty="0">
                <a:cs typeface="B Nazanin" pitchFamily="2" charset="-78"/>
              </a:rPr>
              <a:t>افزايش آگاهي در باره سوختگي‌ها و پيشگيري از آن‌ها</a:t>
            </a:r>
          </a:p>
          <a:p>
            <a:pPr lvl="0" algn="r" rtl="1"/>
            <a:r>
              <a:rPr lang="fa-IR" dirty="0">
                <a:cs typeface="B Nazanin" pitchFamily="2" charset="-78"/>
              </a:rPr>
              <a:t>وسايل اطفاي حريق</a:t>
            </a:r>
            <a:endParaRPr lang="en-US" dirty="0">
              <a:cs typeface="B Nazanin" pitchFamily="2" charset="-78"/>
            </a:endParaRPr>
          </a:p>
          <a:p>
            <a:pPr lvl="0" algn="r" rtl="1"/>
            <a:r>
              <a:rPr lang="fa-IR" dirty="0">
                <a:cs typeface="B Nazanin" pitchFamily="2" charset="-78"/>
              </a:rPr>
              <a:t>جعبه كمك‌هاي اوليه</a:t>
            </a:r>
            <a:endParaRPr lang="en-US" dirty="0">
              <a:cs typeface="B Nazanin" pitchFamily="2" charset="-78"/>
            </a:endParaRPr>
          </a:p>
          <a:p>
            <a:pPr lvl="0" algn="r" rtl="1"/>
            <a:endParaRPr lang="en-US" dirty="0">
              <a:cs typeface="B Nazanin" pitchFamily="2" charset="-78"/>
            </a:endParaRPr>
          </a:p>
          <a:p>
            <a:pPr lvl="0" algn="r" rtl="1"/>
            <a:endParaRPr lang="fa-IR" dirty="0">
              <a:cs typeface="B Nazanin" pitchFamily="2" charset="-78"/>
            </a:endParaRPr>
          </a:p>
        </p:txBody>
      </p:sp>
      <p:sp>
        <p:nvSpPr>
          <p:cNvPr id="4" name="نگهدارنده مکان شماره اسلاید 3"/>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86</a:t>
            </a:fld>
            <a:endParaRPr lang="fa-IR" dirty="0">
              <a:cs typeface="B Nazanin" panose="00000400000000000000" pitchFamily="2" charset="-78"/>
            </a:endParaRPr>
          </a:p>
        </p:txBody>
      </p:sp>
    </p:spTree>
    <p:extLst>
      <p:ext uri="{BB962C8B-B14F-4D97-AF65-F5344CB8AC3E}">
        <p14:creationId xmlns:p14="http://schemas.microsoft.com/office/powerpoint/2010/main" val="73988950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609600"/>
            <a:ext cx="7871012" cy="1320800"/>
          </a:xfrm>
        </p:spPr>
        <p:style>
          <a:lnRef idx="2">
            <a:schemeClr val="accent2"/>
          </a:lnRef>
          <a:fillRef idx="1">
            <a:schemeClr val="lt1"/>
          </a:fillRef>
          <a:effectRef idx="0">
            <a:schemeClr val="accent2"/>
          </a:effectRef>
          <a:fontRef idx="minor">
            <a:schemeClr val="dk1"/>
          </a:fontRef>
        </p:style>
        <p:txBody>
          <a:bodyPr>
            <a:normAutofit/>
          </a:bodyPr>
          <a:lstStyle/>
          <a:p>
            <a:pPr algn="ctr" rtl="1"/>
            <a:r>
              <a:rPr lang="fa-IR" sz="2800" b="1" dirty="0">
                <a:solidFill>
                  <a:srgbClr val="FF0000"/>
                </a:solidFill>
                <a:cs typeface="B Nazanin" pitchFamily="2" charset="-78"/>
              </a:rPr>
              <a:t>ايمني آب گرم </a:t>
            </a:r>
          </a:p>
        </p:txBody>
      </p:sp>
      <p:sp>
        <p:nvSpPr>
          <p:cNvPr id="3" name="Content Placeholder 2"/>
          <p:cNvSpPr>
            <a:spLocks noGrp="1"/>
          </p:cNvSpPr>
          <p:nvPr>
            <p:ph idx="1"/>
          </p:nvPr>
        </p:nvSpPr>
        <p:spPr>
          <a:xfrm>
            <a:off x="2133598" y="2160591"/>
            <a:ext cx="7871014" cy="3880773"/>
          </a:xfrm>
        </p:spPr>
        <p:style>
          <a:lnRef idx="2">
            <a:schemeClr val="accent2"/>
          </a:lnRef>
          <a:fillRef idx="1">
            <a:schemeClr val="lt1"/>
          </a:fillRef>
          <a:effectRef idx="0">
            <a:schemeClr val="accent2"/>
          </a:effectRef>
          <a:fontRef idx="minor">
            <a:schemeClr val="dk1"/>
          </a:fontRef>
        </p:style>
        <p:txBody>
          <a:bodyPr>
            <a:normAutofit/>
          </a:bodyPr>
          <a:lstStyle/>
          <a:p>
            <a:pPr lvl="0" algn="r" rtl="1"/>
            <a:r>
              <a:rPr lang="fa-IR" dirty="0">
                <a:cs typeface="B Nazanin" pitchFamily="2" charset="-78"/>
              </a:rPr>
              <a:t>درجه حرارت </a:t>
            </a:r>
            <a:r>
              <a:rPr lang="fa-IR" b="1" dirty="0">
                <a:cs typeface="B Nazanin" pitchFamily="2" charset="-78"/>
              </a:rPr>
              <a:t>آب گرمكن‌هاي </a:t>
            </a:r>
            <a:r>
              <a:rPr lang="fa-IR" dirty="0">
                <a:cs typeface="B Nazanin" pitchFamily="2" charset="-78"/>
              </a:rPr>
              <a:t>خانگي بهتر است روي دماي </a:t>
            </a:r>
            <a:r>
              <a:rPr lang="fa-IR" b="1" dirty="0">
                <a:solidFill>
                  <a:srgbClr val="FF0000"/>
                </a:solidFill>
                <a:cs typeface="B Nazanin" pitchFamily="2" charset="-78"/>
              </a:rPr>
              <a:t>كمتر از 60</a:t>
            </a:r>
            <a:r>
              <a:rPr lang="fa-IR" dirty="0">
                <a:cs typeface="B Nazanin" pitchFamily="2" charset="-78"/>
              </a:rPr>
              <a:t> درجه سانتي‌گراد تنظيم شود</a:t>
            </a:r>
          </a:p>
          <a:p>
            <a:pPr lvl="0" algn="r" rtl="1"/>
            <a:r>
              <a:rPr lang="fa-IR" dirty="0">
                <a:cs typeface="B Nazanin" pitchFamily="2" charset="-78"/>
              </a:rPr>
              <a:t> </a:t>
            </a:r>
            <a:r>
              <a:rPr lang="fa-IR" b="1" dirty="0">
                <a:cs typeface="B Nazanin" pitchFamily="2" charset="-78"/>
              </a:rPr>
              <a:t>حرارت</a:t>
            </a:r>
            <a:r>
              <a:rPr lang="fa-IR" dirty="0">
                <a:cs typeface="B Nazanin" pitchFamily="2" charset="-78"/>
              </a:rPr>
              <a:t> آب گرم بين </a:t>
            </a:r>
            <a:r>
              <a:rPr lang="fa-IR" b="1" dirty="0">
                <a:solidFill>
                  <a:srgbClr val="FF0000"/>
                </a:solidFill>
                <a:cs typeface="B Nazanin" pitchFamily="2" charset="-78"/>
              </a:rPr>
              <a:t>49 تا 50 </a:t>
            </a:r>
            <a:r>
              <a:rPr lang="fa-IR" dirty="0">
                <a:cs typeface="B Nazanin" pitchFamily="2" charset="-78"/>
              </a:rPr>
              <a:t>درجه سانتي‌گراد باشد</a:t>
            </a:r>
          </a:p>
          <a:p>
            <a:pPr lvl="0" algn="r" rtl="1"/>
            <a:r>
              <a:rPr lang="fa-IR" dirty="0">
                <a:cs typeface="B Nazanin" pitchFamily="2" charset="-78"/>
              </a:rPr>
              <a:t> دماي آب شستشوي </a:t>
            </a:r>
            <a:r>
              <a:rPr lang="fa-IR" b="1" dirty="0">
                <a:solidFill>
                  <a:srgbClr val="FF0000"/>
                </a:solidFill>
                <a:cs typeface="B Nazanin" pitchFamily="2" charset="-78"/>
              </a:rPr>
              <a:t>كودك زير 38 </a:t>
            </a:r>
            <a:r>
              <a:rPr lang="fa-IR" dirty="0">
                <a:cs typeface="B Nazanin" pitchFamily="2" charset="-78"/>
              </a:rPr>
              <a:t>درجه سانتي‌گراد  و براي </a:t>
            </a:r>
            <a:r>
              <a:rPr lang="fa-IR" b="1" dirty="0">
                <a:solidFill>
                  <a:srgbClr val="FF0000"/>
                </a:solidFill>
                <a:cs typeface="B Nazanin" pitchFamily="2" charset="-78"/>
              </a:rPr>
              <a:t>نوزادان 37</a:t>
            </a:r>
            <a:r>
              <a:rPr lang="fa-IR" b="1" dirty="0">
                <a:cs typeface="B Nazanin" pitchFamily="2" charset="-78"/>
              </a:rPr>
              <a:t> </a:t>
            </a:r>
            <a:r>
              <a:rPr lang="fa-IR" dirty="0">
                <a:cs typeface="B Nazanin" pitchFamily="2" charset="-78"/>
              </a:rPr>
              <a:t>درجه سانتي‌گراد باشد.</a:t>
            </a:r>
            <a:endParaRPr lang="en-US" dirty="0">
              <a:cs typeface="B Nazanin" pitchFamily="2" charset="-78"/>
            </a:endParaRPr>
          </a:p>
          <a:p>
            <a:endParaRPr lang="fa-IR" dirty="0">
              <a:cs typeface="B Nazanin" pitchFamily="2" charset="-78"/>
            </a:endParaRPr>
          </a:p>
        </p:txBody>
      </p:sp>
      <p:sp>
        <p:nvSpPr>
          <p:cNvPr id="4" name="نگهدارنده مکان شماره اسلاید 3"/>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87</a:t>
            </a:fld>
            <a:endParaRPr lang="fa-IR" dirty="0">
              <a:cs typeface="B Nazanin" panose="00000400000000000000" pitchFamily="2" charset="-78"/>
            </a:endParaRPr>
          </a:p>
        </p:txBody>
      </p:sp>
    </p:spTree>
    <p:extLst>
      <p:ext uri="{BB962C8B-B14F-4D97-AF65-F5344CB8AC3E}">
        <p14:creationId xmlns:p14="http://schemas.microsoft.com/office/powerpoint/2010/main" val="263385670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908720"/>
            <a:ext cx="6347713" cy="1021680"/>
          </a:xfrm>
        </p:spPr>
        <p:style>
          <a:lnRef idx="2">
            <a:schemeClr val="accent2"/>
          </a:lnRef>
          <a:fillRef idx="1">
            <a:schemeClr val="lt1"/>
          </a:fillRef>
          <a:effectRef idx="0">
            <a:schemeClr val="accent2"/>
          </a:effectRef>
          <a:fontRef idx="minor">
            <a:schemeClr val="dk1"/>
          </a:fontRef>
        </p:style>
        <p:txBody>
          <a:bodyPr>
            <a:normAutofit/>
          </a:bodyPr>
          <a:lstStyle/>
          <a:p>
            <a:pPr algn="ctr" rtl="1"/>
            <a:r>
              <a:rPr lang="fa-IR" sz="4000" b="1" dirty="0">
                <a:solidFill>
                  <a:srgbClr val="FF0000"/>
                </a:solidFill>
                <a:cs typeface="B Nazanin" pitchFamily="2" charset="-78"/>
              </a:rPr>
              <a:t>ايمني مواد شيميايي</a:t>
            </a:r>
            <a:endParaRPr lang="fa-IR" sz="4000" dirty="0">
              <a:solidFill>
                <a:srgbClr val="FF0000"/>
              </a:solidFill>
              <a:cs typeface="B Nazanin" pitchFamily="2" charset="-78"/>
            </a:endParaRPr>
          </a:p>
        </p:txBody>
      </p:sp>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lvl="0" algn="r" rtl="1">
              <a:lnSpc>
                <a:spcPct val="200000"/>
              </a:lnSpc>
            </a:pPr>
            <a:r>
              <a:rPr lang="fa-IR" dirty="0">
                <a:cs typeface="B Nazanin" pitchFamily="2" charset="-78"/>
              </a:rPr>
              <a:t>مواد شيميايي دور از دسترس كودكان نگه‌داري شوند</a:t>
            </a:r>
          </a:p>
          <a:p>
            <a:pPr lvl="0" algn="r" rtl="1">
              <a:lnSpc>
                <a:spcPct val="200000"/>
              </a:lnSpc>
            </a:pPr>
            <a:r>
              <a:rPr lang="fa-IR" dirty="0">
                <a:cs typeface="B Nazanin" pitchFamily="2" charset="-78"/>
              </a:rPr>
              <a:t>مواد شيميايي در ظروف و بطري‌هاي مخصوص مواد خوراكي ريخته نشود </a:t>
            </a:r>
          </a:p>
          <a:p>
            <a:pPr algn="r" rtl="1">
              <a:lnSpc>
                <a:spcPct val="200000"/>
              </a:lnSpc>
            </a:pPr>
            <a:r>
              <a:rPr lang="fa-IR" dirty="0">
                <a:cs typeface="B Nazanin" pitchFamily="2" charset="-78"/>
              </a:rPr>
              <a:t> هنگام كار با مواد شيميايي حتماً از دستكش و ماسك استفاده شود</a:t>
            </a:r>
          </a:p>
          <a:p>
            <a:pPr lvl="0">
              <a:lnSpc>
                <a:spcPct val="200000"/>
              </a:lnSpc>
            </a:pPr>
            <a:endParaRPr lang="en-US" dirty="0">
              <a:cs typeface="B Nazanin" pitchFamily="2" charset="-78"/>
            </a:endParaRPr>
          </a:p>
          <a:p>
            <a:pPr>
              <a:lnSpc>
                <a:spcPct val="200000"/>
              </a:lnSpc>
            </a:pPr>
            <a:endParaRPr lang="fa-IR" dirty="0">
              <a:cs typeface="B Nazanin" pitchFamily="2" charset="-78"/>
            </a:endParaRPr>
          </a:p>
        </p:txBody>
      </p:sp>
      <p:sp>
        <p:nvSpPr>
          <p:cNvPr id="4" name="نگهدارنده مکان شماره اسلاید 3"/>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88</a:t>
            </a:fld>
            <a:endParaRPr lang="fa-IR" dirty="0">
              <a:cs typeface="B Nazanin" panose="00000400000000000000" pitchFamily="2" charset="-78"/>
            </a:endParaRPr>
          </a:p>
        </p:txBody>
      </p:sp>
    </p:spTree>
    <p:extLst>
      <p:ext uri="{BB962C8B-B14F-4D97-AF65-F5344CB8AC3E}">
        <p14:creationId xmlns:p14="http://schemas.microsoft.com/office/powerpoint/2010/main" val="371704565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pPr algn="ctr" rtl="1"/>
            <a:r>
              <a:rPr lang="fa-IR" b="1" dirty="0">
                <a:solidFill>
                  <a:srgbClr val="FF0000"/>
                </a:solidFill>
                <a:cs typeface="B Nazanin" pitchFamily="2" charset="-78"/>
              </a:rPr>
              <a:t>وسايل اطفاي حريق</a:t>
            </a:r>
          </a:p>
        </p:txBody>
      </p:sp>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lvl="0" algn="r" rtl="1">
              <a:lnSpc>
                <a:spcPct val="200000"/>
              </a:lnSpc>
            </a:pPr>
            <a:r>
              <a:rPr lang="fa-IR" dirty="0">
                <a:cs typeface="B Nazanin" pitchFamily="2" charset="-78"/>
              </a:rPr>
              <a:t>كپسول اطفاي حريق هميشه در دسترس باشد</a:t>
            </a:r>
          </a:p>
          <a:p>
            <a:pPr lvl="0" algn="r" rtl="1">
              <a:lnSpc>
                <a:spcPct val="200000"/>
              </a:lnSpc>
            </a:pPr>
            <a:r>
              <a:rPr lang="fa-IR" dirty="0">
                <a:cs typeface="B Nazanin" pitchFamily="2" charset="-78"/>
              </a:rPr>
              <a:t>طرز استفاده از اين كپسول آموزش داده شود </a:t>
            </a:r>
          </a:p>
          <a:p>
            <a:pPr lvl="0" algn="r" rtl="1">
              <a:lnSpc>
                <a:spcPct val="200000"/>
              </a:lnSpc>
            </a:pPr>
            <a:r>
              <a:rPr lang="fa-IR" dirty="0">
                <a:cs typeface="B Nazanin" pitchFamily="2" charset="-78"/>
              </a:rPr>
              <a:t>پس از هر بار استفاده پر شود </a:t>
            </a:r>
            <a:endParaRPr lang="en-US" dirty="0">
              <a:cs typeface="B Nazanin" pitchFamily="2" charset="-78"/>
            </a:endParaRPr>
          </a:p>
        </p:txBody>
      </p:sp>
      <p:sp>
        <p:nvSpPr>
          <p:cNvPr id="4" name="نگهدارنده مکان شماره اسلاید 3"/>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89</a:t>
            </a:fld>
            <a:endParaRPr lang="fa-IR" dirty="0">
              <a:cs typeface="B Nazanin" panose="00000400000000000000" pitchFamily="2" charset="-78"/>
            </a:endParaRPr>
          </a:p>
        </p:txBody>
      </p:sp>
    </p:spTree>
    <p:extLst>
      <p:ext uri="{BB962C8B-B14F-4D97-AF65-F5344CB8AC3E}">
        <p14:creationId xmlns:p14="http://schemas.microsoft.com/office/powerpoint/2010/main" val="990982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 اجزای تشکیل دهنده زهر مار با تاثیرات بالینی قابل توجه</a:t>
            </a:r>
          </a:p>
        </p:txBody>
      </p:sp>
      <p:sp>
        <p:nvSpPr>
          <p:cNvPr id="3" name="Content Placeholder 2"/>
          <p:cNvSpPr>
            <a:spLocks noGrp="1"/>
          </p:cNvSpPr>
          <p:nvPr>
            <p:ph idx="1"/>
          </p:nvPr>
        </p:nvSpPr>
        <p:spPr>
          <a:xfrm>
            <a:off x="2133600" y="1600201"/>
            <a:ext cx="8077200" cy="4525963"/>
          </a:xfrm>
        </p:spPr>
        <p:txBody>
          <a:bodyPr/>
          <a:lstStyle/>
          <a:p>
            <a:pPr algn="r" rtl="1">
              <a:buNone/>
            </a:pPr>
            <a:r>
              <a:rPr lang="fa-IR" sz="1800" b="1" dirty="0">
                <a:cs typeface="B Nazanin" panose="00000400000000000000" pitchFamily="2" charset="-78"/>
              </a:rPr>
              <a:t>1- آنزیم های ضد انعقادی:  اختلال در فرایند انعقادی </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2- عوامل هموراژیک: تخریب سلول های آندوتلیال جدار عروق وخونریزی سیستماتیک خودبخودی</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3- عوامل سیتولیتیک یا نکروتیک: تخریب غشای سلولی و بافت ها، افزایش نفوذپذیری و ایجاد ادم موضعی</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4- فسفولیپاز </a:t>
            </a:r>
            <a:r>
              <a:rPr lang="en-US" sz="1800" dirty="0"/>
              <a:t>A</a:t>
            </a:r>
            <a:r>
              <a:rPr lang="en-US" sz="1800" baseline="-25000" dirty="0"/>
              <a:t>2</a:t>
            </a:r>
            <a:r>
              <a:rPr lang="fa-IR" sz="1800" b="1" dirty="0">
                <a:cs typeface="B Nazanin" panose="00000400000000000000" pitchFamily="2" charset="-78"/>
              </a:rPr>
              <a:t> همولیتیک و میولیتیک: تخریب  سلول های آندوتلیال جدار عروق، سلول های خونی و سلول های عضلانی</a:t>
            </a:r>
          </a:p>
          <a:p>
            <a:pPr algn="r" rtl="1">
              <a:buNone/>
            </a:pPr>
            <a:endParaRPr lang="fa-IR" sz="1800" b="1" dirty="0">
              <a:cs typeface="B Nazanin" panose="00000400000000000000" pitchFamily="2" charset="-78"/>
            </a:endParaRPr>
          </a:p>
          <a:p>
            <a:pPr algn="r" rtl="1">
              <a:buNone/>
            </a:pPr>
            <a:r>
              <a:rPr lang="fa-IR" sz="1800" b="1" dirty="0">
                <a:cs typeface="B Nazanin" panose="00000400000000000000" pitchFamily="2" charset="-78"/>
              </a:rPr>
              <a:t>5- نورولیتیک های پیش سیناپتیک و پس سیناپتیک: تخریب پایانه های عصبی، رقابت با استیل کولین برای اتصال به گیرنده ها در پایانه های عصبی و عضلانی، بروز تاثیرات شبه کورار</a:t>
            </a:r>
          </a:p>
          <a:p>
            <a:pPr algn="r" rtl="1">
              <a:buNone/>
            </a:pPr>
            <a:endParaRPr lang="fa-IR" sz="1800" b="1" dirty="0">
              <a:cs typeface="B Nazanin" panose="00000400000000000000" pitchFamily="2" charset="-78"/>
            </a:endParaRPr>
          </a:p>
        </p:txBody>
      </p:sp>
    </p:spTree>
    <p:extLst>
      <p:ext uri="{BB962C8B-B14F-4D97-AF65-F5344CB8AC3E}">
        <p14:creationId xmlns:p14="http://schemas.microsoft.com/office/powerpoint/2010/main" val="316265301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90</a:t>
            </a:fld>
            <a:endParaRPr lang="fa-IR" dirty="0">
              <a:cs typeface="B Nazanin" panose="00000400000000000000" pitchFamily="2" charset="-78"/>
            </a:endParaRPr>
          </a:p>
        </p:txBody>
      </p:sp>
      <p:pic>
        <p:nvPicPr>
          <p:cNvPr id="6" name="Picture 5"/>
          <p:cNvPicPr>
            <a:picLocks noChangeAspect="1"/>
          </p:cNvPicPr>
          <p:nvPr/>
        </p:nvPicPr>
        <p:blipFill>
          <a:blip r:embed="rId2"/>
          <a:stretch>
            <a:fillRect/>
          </a:stretch>
        </p:blipFill>
        <p:spPr>
          <a:xfrm>
            <a:off x="3503712" y="672289"/>
            <a:ext cx="4057650" cy="5369074"/>
          </a:xfrm>
          <a:prstGeom prst="rect">
            <a:avLst/>
          </a:prstGeom>
        </p:spPr>
      </p:pic>
    </p:spTree>
    <p:extLst>
      <p:ext uri="{BB962C8B-B14F-4D97-AF65-F5344CB8AC3E}">
        <p14:creationId xmlns:p14="http://schemas.microsoft.com/office/powerpoint/2010/main" val="415192841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a:cs typeface="B Titr" panose="00000700000000000000" pitchFamily="2" charset="-78"/>
              </a:rPr>
              <a:t>سوختگی درجه یک</a:t>
            </a:r>
            <a:endParaRPr lang="en-US" dirty="0"/>
          </a:p>
        </p:txBody>
      </p:sp>
      <p:sp>
        <p:nvSpPr>
          <p:cNvPr id="4" name="Slide Number Placeholder 3"/>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91</a:t>
            </a:fld>
            <a:endParaRPr lang="fa-IR" dirty="0">
              <a:cs typeface="B Nazanin" panose="00000400000000000000" pitchFamily="2" charset="-78"/>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47020" y="1955328"/>
            <a:ext cx="4608512" cy="4136381"/>
          </a:xfrm>
          <a:prstGeom prst="rect">
            <a:avLst/>
          </a:prstGeom>
        </p:spPr>
      </p:pic>
    </p:spTree>
    <p:extLst>
      <p:ext uri="{BB962C8B-B14F-4D97-AF65-F5344CB8AC3E}">
        <p14:creationId xmlns:p14="http://schemas.microsoft.com/office/powerpoint/2010/main" val="12689210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92</a:t>
            </a:fld>
            <a:endParaRPr lang="fa-IR" dirty="0">
              <a:cs typeface="B Nazanin" panose="00000400000000000000" pitchFamily="2" charset="-78"/>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4702" y="747340"/>
            <a:ext cx="3485282" cy="4601533"/>
          </a:xfrm>
          <a:prstGeom prst="rect">
            <a:avLst/>
          </a:prstGeom>
        </p:spPr>
      </p:pic>
      <p:pic>
        <p:nvPicPr>
          <p:cNvPr id="4" name="Content Placeholder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3552" y="747340"/>
            <a:ext cx="3451150" cy="4601533"/>
          </a:xfrm>
          <a:prstGeom prst="rect">
            <a:avLst/>
          </a:prstGeom>
        </p:spPr>
      </p:pic>
    </p:spTree>
    <p:extLst>
      <p:ext uri="{BB962C8B-B14F-4D97-AF65-F5344CB8AC3E}">
        <p14:creationId xmlns:p14="http://schemas.microsoft.com/office/powerpoint/2010/main" val="166383330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a:cs typeface="B Titr" panose="00000700000000000000" pitchFamily="2" charset="-78"/>
              </a:rPr>
              <a:t>سوختگی درجه سه و چهار</a:t>
            </a:r>
            <a:endParaRPr lang="en-US" dirty="0"/>
          </a:p>
        </p:txBody>
      </p:sp>
      <p:sp>
        <p:nvSpPr>
          <p:cNvPr id="4" name="Slide Number Placeholder 3"/>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93</a:t>
            </a:fld>
            <a:endParaRPr lang="fa-IR" dirty="0">
              <a:cs typeface="B Nazanin" panose="00000400000000000000" pitchFamily="2" charset="-78"/>
            </a:endParaRP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33599" y="2145425"/>
            <a:ext cx="3530353" cy="365917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3952" y="2145425"/>
            <a:ext cx="3312368" cy="3659173"/>
          </a:xfrm>
          <a:prstGeom prst="rect">
            <a:avLst/>
          </a:prstGeom>
        </p:spPr>
      </p:pic>
    </p:spTree>
    <p:extLst>
      <p:ext uri="{BB962C8B-B14F-4D97-AF65-F5344CB8AC3E}">
        <p14:creationId xmlns:p14="http://schemas.microsoft.com/office/powerpoint/2010/main" val="3740886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a:cs typeface="B Titr" panose="00000700000000000000" pitchFamily="2" charset="-78"/>
              </a:rPr>
              <a:t>درجات سوختگی</a:t>
            </a:r>
            <a:endParaRPr lang="en-US" dirty="0"/>
          </a:p>
        </p:txBody>
      </p:sp>
      <p:graphicFrame>
        <p:nvGraphicFramePr>
          <p:cNvPr id="6" name="Content Placeholder 5"/>
          <p:cNvGraphicFramePr>
            <a:graphicFrameLocks noGrp="1"/>
          </p:cNvGraphicFramePr>
          <p:nvPr>
            <p:ph idx="1"/>
            <p:extLst/>
          </p:nvPr>
        </p:nvGraphicFramePr>
        <p:xfrm>
          <a:off x="1775521" y="1700809"/>
          <a:ext cx="8136907" cy="3557479"/>
        </p:xfrm>
        <a:graphic>
          <a:graphicData uri="http://schemas.openxmlformats.org/drawingml/2006/table">
            <a:tbl>
              <a:tblPr firstRow="1" bandRow="1">
                <a:tableStyleId>{5C22544A-7EE6-4342-B048-85BDC9FD1C3A}</a:tableStyleId>
              </a:tblPr>
              <a:tblGrid>
                <a:gridCol w="1420730">
                  <a:extLst>
                    <a:ext uri="{9D8B030D-6E8A-4147-A177-3AD203B41FA5}">
                      <a16:colId xmlns="" xmlns:a16="http://schemas.microsoft.com/office/drawing/2014/main" val="20000"/>
                    </a:ext>
                  </a:extLst>
                </a:gridCol>
                <a:gridCol w="1226994">
                  <a:extLst>
                    <a:ext uri="{9D8B030D-6E8A-4147-A177-3AD203B41FA5}">
                      <a16:colId xmlns="" xmlns:a16="http://schemas.microsoft.com/office/drawing/2014/main" val="20001"/>
                    </a:ext>
                  </a:extLst>
                </a:gridCol>
                <a:gridCol w="968679">
                  <a:extLst>
                    <a:ext uri="{9D8B030D-6E8A-4147-A177-3AD203B41FA5}">
                      <a16:colId xmlns="" xmlns:a16="http://schemas.microsoft.com/office/drawing/2014/main" val="20002"/>
                    </a:ext>
                  </a:extLst>
                </a:gridCol>
                <a:gridCol w="839522">
                  <a:extLst>
                    <a:ext uri="{9D8B030D-6E8A-4147-A177-3AD203B41FA5}">
                      <a16:colId xmlns="" xmlns:a16="http://schemas.microsoft.com/office/drawing/2014/main" val="20003"/>
                    </a:ext>
                  </a:extLst>
                </a:gridCol>
                <a:gridCol w="1520740">
                  <a:extLst>
                    <a:ext uri="{9D8B030D-6E8A-4147-A177-3AD203B41FA5}">
                      <a16:colId xmlns="" xmlns:a16="http://schemas.microsoft.com/office/drawing/2014/main" val="20004"/>
                    </a:ext>
                  </a:extLst>
                </a:gridCol>
                <a:gridCol w="1191562">
                  <a:extLst>
                    <a:ext uri="{9D8B030D-6E8A-4147-A177-3AD203B41FA5}">
                      <a16:colId xmlns="" xmlns:a16="http://schemas.microsoft.com/office/drawing/2014/main" val="20005"/>
                    </a:ext>
                  </a:extLst>
                </a:gridCol>
                <a:gridCol w="968680">
                  <a:extLst>
                    <a:ext uri="{9D8B030D-6E8A-4147-A177-3AD203B41FA5}">
                      <a16:colId xmlns="" xmlns:a16="http://schemas.microsoft.com/office/drawing/2014/main" val="20006"/>
                    </a:ext>
                  </a:extLst>
                </a:gridCol>
              </a:tblGrid>
              <a:tr h="445270">
                <a:tc>
                  <a:txBody>
                    <a:bodyPr/>
                    <a:lstStyle/>
                    <a:p>
                      <a:pPr algn="ctr" rtl="1"/>
                      <a:r>
                        <a:rPr lang="fa-IR" dirty="0">
                          <a:cs typeface="B Nazanin" panose="00000400000000000000" pitchFamily="2" charset="-78"/>
                        </a:rPr>
                        <a:t>دوره درمان</a:t>
                      </a:r>
                      <a:endParaRPr lang="en-US" dirty="0"/>
                    </a:p>
                  </a:txBody>
                  <a:tcPr/>
                </a:tc>
                <a:tc>
                  <a:txBody>
                    <a:bodyPr/>
                    <a:lstStyle/>
                    <a:p>
                      <a:pPr algn="ctr" rtl="1"/>
                      <a:r>
                        <a:rPr lang="fa-IR" dirty="0">
                          <a:cs typeface="B Nazanin" panose="00000400000000000000" pitchFamily="2" charset="-78"/>
                        </a:rPr>
                        <a:t>رطوبت</a:t>
                      </a:r>
                      <a:endParaRPr lang="en-US" dirty="0"/>
                    </a:p>
                  </a:txBody>
                  <a:tcPr/>
                </a:tc>
                <a:tc>
                  <a:txBody>
                    <a:bodyPr/>
                    <a:lstStyle/>
                    <a:p>
                      <a:pPr algn="ctr" rtl="1"/>
                      <a:r>
                        <a:rPr lang="fa-IR" dirty="0">
                          <a:cs typeface="B Nazanin" panose="00000400000000000000" pitchFamily="2" charset="-78"/>
                        </a:rPr>
                        <a:t>حس</a:t>
                      </a:r>
                      <a:endParaRPr lang="en-US" dirty="0"/>
                    </a:p>
                  </a:txBody>
                  <a:tcPr/>
                </a:tc>
                <a:tc>
                  <a:txBody>
                    <a:bodyPr/>
                    <a:lstStyle/>
                    <a:p>
                      <a:pPr algn="ctr" rtl="1"/>
                      <a:r>
                        <a:rPr lang="fa-IR" dirty="0">
                          <a:cs typeface="B Nazanin" panose="00000400000000000000" pitchFamily="2" charset="-78"/>
                        </a:rPr>
                        <a:t>تاول</a:t>
                      </a:r>
                      <a:endParaRPr lang="en-US" dirty="0"/>
                    </a:p>
                  </a:txBody>
                  <a:tcPr/>
                </a:tc>
                <a:tc>
                  <a:txBody>
                    <a:bodyPr/>
                    <a:lstStyle/>
                    <a:p>
                      <a:pPr algn="ctr" rtl="1"/>
                      <a:r>
                        <a:rPr lang="fa-IR" dirty="0">
                          <a:cs typeface="B Nazanin" panose="00000400000000000000" pitchFamily="2" charset="-78"/>
                        </a:rPr>
                        <a:t>ظاهر</a:t>
                      </a:r>
                      <a:endParaRPr lang="en-US" dirty="0"/>
                    </a:p>
                  </a:txBody>
                  <a:tcPr/>
                </a:tc>
                <a:tc>
                  <a:txBody>
                    <a:bodyPr/>
                    <a:lstStyle/>
                    <a:p>
                      <a:pPr algn="ctr" rtl="1"/>
                      <a:r>
                        <a:rPr lang="fa-IR" dirty="0">
                          <a:cs typeface="B Nazanin" panose="00000400000000000000" pitchFamily="2" charset="-78"/>
                        </a:rPr>
                        <a:t>محل</a:t>
                      </a:r>
                      <a:endParaRPr lang="en-US" dirty="0"/>
                    </a:p>
                  </a:txBody>
                  <a:tcPr/>
                </a:tc>
                <a:tc>
                  <a:txBody>
                    <a:bodyPr/>
                    <a:lstStyle/>
                    <a:p>
                      <a:pPr algn="ctr" rtl="1"/>
                      <a:r>
                        <a:rPr lang="fa-IR" dirty="0">
                          <a:cs typeface="B Nazanin" panose="00000400000000000000" pitchFamily="2" charset="-78"/>
                        </a:rPr>
                        <a:t>درجه</a:t>
                      </a:r>
                      <a:endParaRPr lang="en-US" dirty="0"/>
                    </a:p>
                  </a:txBody>
                  <a:tcPr/>
                </a:tc>
                <a:extLst>
                  <a:ext uri="{0D108BD9-81ED-4DB2-BD59-A6C34878D82A}">
                    <a16:rowId xmlns="" xmlns:a16="http://schemas.microsoft.com/office/drawing/2014/main" val="10000"/>
                  </a:ext>
                </a:extLst>
              </a:tr>
              <a:tr h="554389">
                <a:tc>
                  <a:txBody>
                    <a:bodyPr/>
                    <a:lstStyle/>
                    <a:p>
                      <a:pPr algn="ctr" rtl="1"/>
                      <a:r>
                        <a:rPr lang="fa-IR" dirty="0">
                          <a:cs typeface="B Nazanin" panose="00000400000000000000" pitchFamily="2" charset="-78"/>
                        </a:rPr>
                        <a:t>چند روز</a:t>
                      </a:r>
                      <a:endParaRPr lang="en-US" dirty="0"/>
                    </a:p>
                  </a:txBody>
                  <a:tcPr/>
                </a:tc>
                <a:tc>
                  <a:txBody>
                    <a:bodyPr/>
                    <a:lstStyle/>
                    <a:p>
                      <a:pPr algn="ctr" rtl="1"/>
                      <a:r>
                        <a:rPr lang="fa-IR" dirty="0">
                          <a:cs typeface="B Nazanin" panose="00000400000000000000" pitchFamily="2" charset="-78"/>
                        </a:rPr>
                        <a:t>خشک</a:t>
                      </a:r>
                      <a:endParaRPr lang="en-US" dirty="0"/>
                    </a:p>
                  </a:txBody>
                  <a:tcPr/>
                </a:tc>
                <a:tc>
                  <a:txBody>
                    <a:bodyPr/>
                    <a:lstStyle/>
                    <a:p>
                      <a:pPr algn="ctr" rtl="1"/>
                      <a:r>
                        <a:rPr lang="fa-IR" dirty="0">
                          <a:cs typeface="B Nazanin" panose="00000400000000000000" pitchFamily="2" charset="-78"/>
                        </a:rPr>
                        <a:t>دردناک</a:t>
                      </a:r>
                      <a:endParaRPr lang="en-US" dirty="0"/>
                    </a:p>
                  </a:txBody>
                  <a:tcPr/>
                </a:tc>
                <a:tc>
                  <a:txBody>
                    <a:bodyPr/>
                    <a:lstStyle/>
                    <a:p>
                      <a:pPr algn="ctr" rtl="1"/>
                      <a:r>
                        <a:rPr lang="fa-IR" dirty="0">
                          <a:cs typeface="B Nazanin" panose="00000400000000000000" pitchFamily="2" charset="-78"/>
                        </a:rPr>
                        <a:t>-</a:t>
                      </a:r>
                      <a:endParaRPr lang="en-US" dirty="0"/>
                    </a:p>
                  </a:txBody>
                  <a:tcPr/>
                </a:tc>
                <a:tc>
                  <a:txBody>
                    <a:bodyPr/>
                    <a:lstStyle/>
                    <a:p>
                      <a:pPr algn="ctr" rtl="1"/>
                      <a:r>
                        <a:rPr lang="fa-IR" dirty="0">
                          <a:cs typeface="B Nazanin" panose="00000400000000000000" pitchFamily="2" charset="-78"/>
                        </a:rPr>
                        <a:t>صورتی</a:t>
                      </a:r>
                      <a:r>
                        <a:rPr lang="fa-IR" baseline="0" dirty="0">
                          <a:cs typeface="B Nazanin" panose="00000400000000000000" pitchFamily="2" charset="-78"/>
                        </a:rPr>
                        <a:t> </a:t>
                      </a:r>
                      <a:r>
                        <a:rPr lang="fa-IR" dirty="0">
                          <a:cs typeface="B Nazanin" panose="00000400000000000000" pitchFamily="2" charset="-78"/>
                        </a:rPr>
                        <a:t>قرمز</a:t>
                      </a:r>
                      <a:endParaRPr lang="en-US" dirty="0"/>
                    </a:p>
                  </a:txBody>
                  <a:tcPr/>
                </a:tc>
                <a:tc>
                  <a:txBody>
                    <a:bodyPr/>
                    <a:lstStyle/>
                    <a:p>
                      <a:pPr algn="ctr" rtl="1"/>
                      <a:r>
                        <a:rPr lang="fa-IR" dirty="0">
                          <a:cs typeface="B Nazanin" panose="00000400000000000000" pitchFamily="2" charset="-78"/>
                        </a:rPr>
                        <a:t>اپیدرم</a:t>
                      </a:r>
                      <a:endParaRPr lang="en-US" dirty="0"/>
                    </a:p>
                  </a:txBody>
                  <a:tcPr/>
                </a:tc>
                <a:tc>
                  <a:txBody>
                    <a:bodyPr/>
                    <a:lstStyle/>
                    <a:p>
                      <a:pPr algn="ctr" rtl="1"/>
                      <a:r>
                        <a:rPr lang="en-US" dirty="0"/>
                        <a:t>I</a:t>
                      </a:r>
                    </a:p>
                  </a:txBody>
                  <a:tcPr/>
                </a:tc>
                <a:extLst>
                  <a:ext uri="{0D108BD9-81ED-4DB2-BD59-A6C34878D82A}">
                    <a16:rowId xmlns="" xmlns:a16="http://schemas.microsoft.com/office/drawing/2014/main" val="10001"/>
                  </a:ext>
                </a:extLst>
              </a:tr>
              <a:tr h="639284">
                <a:tc>
                  <a:txBody>
                    <a:bodyPr/>
                    <a:lstStyle/>
                    <a:p>
                      <a:pPr algn="ctr" rtl="1"/>
                      <a:r>
                        <a:rPr lang="fa-IR" dirty="0">
                          <a:cs typeface="B Nazanin" panose="00000400000000000000" pitchFamily="2" charset="-78"/>
                        </a:rPr>
                        <a:t>کمتر از</a:t>
                      </a:r>
                      <a:r>
                        <a:rPr lang="fa-IR" baseline="0" dirty="0">
                          <a:cs typeface="B Nazanin" panose="00000400000000000000" pitchFamily="2" charset="-78"/>
                        </a:rPr>
                        <a:t> </a:t>
                      </a:r>
                      <a:r>
                        <a:rPr lang="fa-IR" dirty="0">
                          <a:cs typeface="B Nazanin" panose="00000400000000000000" pitchFamily="2" charset="-78"/>
                        </a:rPr>
                        <a:t>دو تا سه هفته</a:t>
                      </a:r>
                      <a:endParaRPr lang="en-US" dirty="0"/>
                    </a:p>
                  </a:txBody>
                  <a:tcPr/>
                </a:tc>
                <a:tc>
                  <a:txBody>
                    <a:bodyPr/>
                    <a:lstStyle/>
                    <a:p>
                      <a:pPr algn="ctr" rtl="1"/>
                      <a:r>
                        <a:rPr lang="fa-IR" dirty="0">
                          <a:cs typeface="B Nazanin" panose="00000400000000000000" pitchFamily="2" charset="-78"/>
                        </a:rPr>
                        <a:t>مرطوب</a:t>
                      </a:r>
                      <a:endParaRPr lang="en-US" dirty="0"/>
                    </a:p>
                  </a:txBody>
                  <a:tcPr/>
                </a:tc>
                <a:tc>
                  <a:txBody>
                    <a:bodyPr/>
                    <a:lstStyle/>
                    <a:p>
                      <a:pPr algn="ctr" rtl="1"/>
                      <a:r>
                        <a:rPr lang="fa-IR" dirty="0">
                          <a:cs typeface="B Nazanin" panose="00000400000000000000" pitchFamily="2" charset="-78"/>
                        </a:rPr>
                        <a:t>بسیار دردناک</a:t>
                      </a:r>
                      <a:endParaRPr lang="en-US" dirty="0"/>
                    </a:p>
                  </a:txBody>
                  <a:tcPr/>
                </a:tc>
                <a:tc>
                  <a:txBody>
                    <a:bodyPr/>
                    <a:lstStyle/>
                    <a:p>
                      <a:pPr algn="ctr" rtl="1"/>
                      <a:r>
                        <a:rPr lang="fa-IR" dirty="0">
                          <a:cs typeface="B Nazanin" panose="00000400000000000000" pitchFamily="2" charset="-78"/>
                        </a:rPr>
                        <a:t>شفاف</a:t>
                      </a:r>
                      <a:endParaRPr lang="en-US" dirty="0"/>
                    </a:p>
                  </a:txBody>
                  <a:tcPr/>
                </a:tc>
                <a:tc>
                  <a:txBody>
                    <a:bodyPr/>
                    <a:lstStyle/>
                    <a:p>
                      <a:pPr algn="ctr" rtl="1"/>
                      <a:r>
                        <a:rPr lang="fa-IR" dirty="0">
                          <a:cs typeface="B Nazanin" panose="00000400000000000000" pitchFamily="2" charset="-78"/>
                        </a:rPr>
                        <a:t>صورتی</a:t>
                      </a:r>
                      <a:endParaRPr lang="en-US" dirty="0"/>
                    </a:p>
                  </a:txBody>
                  <a:tcPr/>
                </a:tc>
                <a:tc>
                  <a:txBody>
                    <a:bodyPr/>
                    <a:lstStyle/>
                    <a:p>
                      <a:pPr algn="ctr" rtl="1"/>
                      <a:r>
                        <a:rPr lang="fa-IR" dirty="0">
                          <a:cs typeface="B Nazanin" panose="00000400000000000000" pitchFamily="2" charset="-78"/>
                        </a:rPr>
                        <a:t>درم</a:t>
                      </a:r>
                      <a:endParaRPr lang="en-US" dirty="0"/>
                    </a:p>
                  </a:txBody>
                  <a:tcPr/>
                </a:tc>
                <a:tc>
                  <a:txBody>
                    <a:bodyPr/>
                    <a:lstStyle/>
                    <a:p>
                      <a:pPr algn="ctr" rtl="1"/>
                      <a:r>
                        <a:rPr lang="en-US" dirty="0"/>
                        <a:t>II </a:t>
                      </a:r>
                      <a:r>
                        <a:rPr lang="fa-IR" dirty="0">
                          <a:cs typeface="B Nazanin" panose="00000400000000000000" pitchFamily="2" charset="-78"/>
                        </a:rPr>
                        <a:t> سطحی</a:t>
                      </a:r>
                      <a:endParaRPr lang="en-US" dirty="0"/>
                    </a:p>
                  </a:txBody>
                  <a:tcPr/>
                </a:tc>
                <a:extLst>
                  <a:ext uri="{0D108BD9-81ED-4DB2-BD59-A6C34878D82A}">
                    <a16:rowId xmlns="" xmlns:a16="http://schemas.microsoft.com/office/drawing/2014/main" val="10002"/>
                  </a:ext>
                </a:extLst>
              </a:tr>
              <a:tr h="639284">
                <a:tc>
                  <a:txBody>
                    <a:bodyPr/>
                    <a:lstStyle/>
                    <a:p>
                      <a:pPr algn="ctr" rtl="1"/>
                      <a:r>
                        <a:rPr lang="fa-IR" dirty="0">
                          <a:cs typeface="B Nazanin" panose="00000400000000000000" pitchFamily="2" charset="-78"/>
                        </a:rPr>
                        <a:t>چند</a:t>
                      </a:r>
                      <a:r>
                        <a:rPr lang="fa-IR" baseline="0" dirty="0">
                          <a:cs typeface="B Nazanin" panose="00000400000000000000" pitchFamily="2" charset="-78"/>
                        </a:rPr>
                        <a:t> هفته/ تبدیل به درجه سه</a:t>
                      </a:r>
                      <a:endParaRPr lang="en-US" dirty="0"/>
                    </a:p>
                  </a:txBody>
                  <a:tcPr/>
                </a:tc>
                <a:tc>
                  <a:txBody>
                    <a:bodyPr/>
                    <a:lstStyle/>
                    <a:p>
                      <a:pPr marL="0" marR="0" indent="0" algn="ctr" defTabSz="457200" rtl="1" eaLnBrk="1" fontAlgn="auto" latinLnBrk="0" hangingPunct="1">
                        <a:lnSpc>
                          <a:spcPct val="100000"/>
                        </a:lnSpc>
                        <a:spcBef>
                          <a:spcPts val="0"/>
                        </a:spcBef>
                        <a:spcAft>
                          <a:spcPts val="0"/>
                        </a:spcAft>
                        <a:buClrTx/>
                        <a:buSzTx/>
                        <a:buFontTx/>
                        <a:buNone/>
                        <a:tabLst/>
                        <a:defRPr/>
                      </a:pPr>
                      <a:r>
                        <a:rPr lang="fa-IR" dirty="0">
                          <a:cs typeface="B Nazanin" panose="00000400000000000000" pitchFamily="2" charset="-78"/>
                        </a:rPr>
                        <a:t>نسبتا</a:t>
                      </a:r>
                      <a:r>
                        <a:rPr lang="fa-IR" baseline="0" dirty="0">
                          <a:cs typeface="B Nazanin" panose="00000400000000000000" pitchFamily="2" charset="-78"/>
                        </a:rPr>
                        <a:t> </a:t>
                      </a:r>
                      <a:r>
                        <a:rPr lang="fa-IR" dirty="0">
                          <a:cs typeface="B Nazanin" panose="00000400000000000000" pitchFamily="2" charset="-78"/>
                        </a:rPr>
                        <a:t>مرطوب</a:t>
                      </a:r>
                      <a:endParaRPr lang="en-US" dirty="0"/>
                    </a:p>
                    <a:p>
                      <a:pPr algn="ctr" rtl="1"/>
                      <a:endParaRPr lang="en-US" dirty="0"/>
                    </a:p>
                  </a:txBody>
                  <a:tcPr/>
                </a:tc>
                <a:tc>
                  <a:txBody>
                    <a:bodyPr/>
                    <a:lstStyle/>
                    <a:p>
                      <a:pPr algn="ctr" rtl="1"/>
                      <a:r>
                        <a:rPr lang="fa-IR" dirty="0">
                          <a:cs typeface="B Nazanin" panose="00000400000000000000" pitchFamily="2" charset="-78"/>
                        </a:rPr>
                        <a:t>درد</a:t>
                      </a:r>
                      <a:r>
                        <a:rPr lang="fa-IR" baseline="0" dirty="0">
                          <a:cs typeface="B Nazanin" panose="00000400000000000000" pitchFamily="2" charset="-78"/>
                        </a:rPr>
                        <a:t> ناراحتی</a:t>
                      </a:r>
                      <a:endParaRPr lang="en-US" dirty="0"/>
                    </a:p>
                  </a:txBody>
                  <a:tcPr/>
                </a:tc>
                <a:tc>
                  <a:txBody>
                    <a:bodyPr/>
                    <a:lstStyle/>
                    <a:p>
                      <a:pPr algn="ctr" rtl="1"/>
                      <a:endParaRPr lang="en-US" dirty="0"/>
                    </a:p>
                  </a:txBody>
                  <a:tcPr/>
                </a:tc>
                <a:tc>
                  <a:txBody>
                    <a:bodyPr/>
                    <a:lstStyle/>
                    <a:p>
                      <a:pPr algn="ctr" rtl="1"/>
                      <a:r>
                        <a:rPr lang="fa-IR" dirty="0">
                          <a:cs typeface="B Nazanin" panose="00000400000000000000" pitchFamily="2" charset="-78"/>
                        </a:rPr>
                        <a:t>زرد</a:t>
                      </a:r>
                      <a:r>
                        <a:rPr lang="fa-IR" baseline="0" dirty="0">
                          <a:cs typeface="B Nazanin" panose="00000400000000000000" pitchFamily="2" charset="-78"/>
                        </a:rPr>
                        <a:t>  سفید</a:t>
                      </a:r>
                      <a:endParaRPr lang="en-US" dirty="0"/>
                    </a:p>
                  </a:txBody>
                  <a:tcPr/>
                </a:tc>
                <a:tc>
                  <a:txBody>
                    <a:bodyPr/>
                    <a:lstStyle/>
                    <a:p>
                      <a:pPr algn="ctr" rtl="1"/>
                      <a:r>
                        <a:rPr lang="fa-IR" dirty="0">
                          <a:cs typeface="B Nazanin" panose="00000400000000000000" pitchFamily="2" charset="-78"/>
                        </a:rPr>
                        <a:t>عمق درم </a:t>
                      </a:r>
                      <a:endParaRPr lang="en-US" dirty="0"/>
                    </a:p>
                  </a:txBody>
                  <a:tcPr/>
                </a:tc>
                <a:tc>
                  <a:txBody>
                    <a:bodyPr/>
                    <a:lstStyle/>
                    <a:p>
                      <a:pPr algn="ctr" rtl="1"/>
                      <a:r>
                        <a:rPr lang="en-US" dirty="0"/>
                        <a:t>II</a:t>
                      </a:r>
                      <a:r>
                        <a:rPr lang="fa-IR" dirty="0">
                          <a:cs typeface="B Nazanin" panose="00000400000000000000" pitchFamily="2" charset="-78"/>
                        </a:rPr>
                        <a:t> عمقی</a:t>
                      </a:r>
                      <a:endParaRPr lang="en-US" dirty="0"/>
                    </a:p>
                  </a:txBody>
                  <a:tcPr/>
                </a:tc>
                <a:extLst>
                  <a:ext uri="{0D108BD9-81ED-4DB2-BD59-A6C34878D82A}">
                    <a16:rowId xmlns="" xmlns:a16="http://schemas.microsoft.com/office/drawing/2014/main" val="10003"/>
                  </a:ext>
                </a:extLst>
              </a:tr>
              <a:tr h="639284">
                <a:tc>
                  <a:txBody>
                    <a:bodyPr/>
                    <a:lstStyle/>
                    <a:p>
                      <a:pPr marL="0" marR="0" indent="0" algn="ctr" defTabSz="457200" rtl="1" eaLnBrk="1" fontAlgn="auto" latinLnBrk="0" hangingPunct="1">
                        <a:lnSpc>
                          <a:spcPct val="100000"/>
                        </a:lnSpc>
                        <a:spcBef>
                          <a:spcPts val="0"/>
                        </a:spcBef>
                        <a:spcAft>
                          <a:spcPts val="0"/>
                        </a:spcAft>
                        <a:buClrTx/>
                        <a:buSzTx/>
                        <a:buFontTx/>
                        <a:buNone/>
                        <a:tabLst/>
                        <a:defRPr/>
                      </a:pPr>
                      <a:r>
                        <a:rPr lang="fa-IR" dirty="0">
                          <a:cs typeface="B Nazanin" panose="00000400000000000000" pitchFamily="2" charset="-78"/>
                        </a:rPr>
                        <a:t>نیازمند</a:t>
                      </a:r>
                      <a:r>
                        <a:rPr lang="fa-IR" baseline="0" dirty="0">
                          <a:cs typeface="B Nazanin" panose="00000400000000000000" pitchFamily="2" charset="-78"/>
                        </a:rPr>
                        <a:t> </a:t>
                      </a:r>
                      <a:r>
                        <a:rPr lang="fa-IR" dirty="0">
                          <a:cs typeface="B Nazanin" panose="00000400000000000000" pitchFamily="2" charset="-78"/>
                        </a:rPr>
                        <a:t>ترمیم</a:t>
                      </a:r>
                      <a:endParaRPr lang="en-US" dirty="0"/>
                    </a:p>
                  </a:txBody>
                  <a:tcPr/>
                </a:tc>
                <a:tc>
                  <a:txBody>
                    <a:bodyPr/>
                    <a:lstStyle/>
                    <a:p>
                      <a:pPr marL="0" marR="0" indent="0" algn="ctr" defTabSz="457200" rtl="1" eaLnBrk="1" fontAlgn="auto" latinLnBrk="0" hangingPunct="1">
                        <a:lnSpc>
                          <a:spcPct val="100000"/>
                        </a:lnSpc>
                        <a:spcBef>
                          <a:spcPts val="0"/>
                        </a:spcBef>
                        <a:spcAft>
                          <a:spcPts val="0"/>
                        </a:spcAft>
                        <a:buClrTx/>
                        <a:buSzTx/>
                        <a:buFontTx/>
                        <a:buNone/>
                        <a:tabLst/>
                        <a:defRPr/>
                      </a:pPr>
                      <a:r>
                        <a:rPr lang="fa-IR" sz="1400" b="1" dirty="0">
                          <a:cs typeface="B Nazanin" panose="00000400000000000000" pitchFamily="2" charset="-78"/>
                        </a:rPr>
                        <a:t>خشک</a:t>
                      </a:r>
                      <a:r>
                        <a:rPr lang="en-US" sz="1400" b="1" dirty="0"/>
                        <a:t> </a:t>
                      </a:r>
                      <a:r>
                        <a:rPr lang="fa-IR" sz="1400" b="1" dirty="0">
                          <a:cs typeface="B Nazanin" panose="00000400000000000000" pitchFamily="2" charset="-78"/>
                        </a:rPr>
                        <a:t>چرمی</a:t>
                      </a:r>
                      <a:endParaRPr lang="en-US" sz="1400" b="1" dirty="0"/>
                    </a:p>
                    <a:p>
                      <a:pPr algn="ctr" rtl="1"/>
                      <a:endParaRPr lang="en-US" dirty="0"/>
                    </a:p>
                  </a:txBody>
                  <a:tcPr/>
                </a:tc>
                <a:tc>
                  <a:txBody>
                    <a:bodyPr/>
                    <a:lstStyle/>
                    <a:p>
                      <a:pPr marL="0" marR="0" indent="0" algn="ctr" defTabSz="457200" rtl="1" eaLnBrk="1" fontAlgn="auto" latinLnBrk="0" hangingPunct="1">
                        <a:lnSpc>
                          <a:spcPct val="100000"/>
                        </a:lnSpc>
                        <a:spcBef>
                          <a:spcPts val="0"/>
                        </a:spcBef>
                        <a:spcAft>
                          <a:spcPts val="0"/>
                        </a:spcAft>
                        <a:buClrTx/>
                        <a:buSzTx/>
                        <a:buFontTx/>
                        <a:buNone/>
                        <a:tabLst/>
                        <a:defRPr/>
                      </a:pPr>
                      <a:r>
                        <a:rPr lang="fa-IR" dirty="0">
                          <a:cs typeface="B Nazanin" panose="00000400000000000000" pitchFamily="2" charset="-78"/>
                        </a:rPr>
                        <a:t>بدون حس</a:t>
                      </a:r>
                      <a:endParaRPr lang="en-US" dirty="0"/>
                    </a:p>
                    <a:p>
                      <a:pPr algn="ctr" rtl="1"/>
                      <a:endParaRPr lang="en-US" dirty="0"/>
                    </a:p>
                  </a:txBody>
                  <a:tcPr/>
                </a:tc>
                <a:tc>
                  <a:txBody>
                    <a:bodyPr/>
                    <a:lstStyle/>
                    <a:p>
                      <a:pPr algn="ctr" rtl="1"/>
                      <a:endParaRPr lang="en-US" dirty="0"/>
                    </a:p>
                  </a:txBody>
                  <a:tcPr/>
                </a:tc>
                <a:tc>
                  <a:txBody>
                    <a:bodyPr/>
                    <a:lstStyle/>
                    <a:p>
                      <a:pPr algn="ctr" rtl="1"/>
                      <a:r>
                        <a:rPr lang="fa-IR" dirty="0">
                          <a:cs typeface="B Nazanin" panose="00000400000000000000" pitchFamily="2" charset="-78"/>
                        </a:rPr>
                        <a:t>سفید قهوه ای</a:t>
                      </a:r>
                      <a:endParaRPr lang="en-US" dirty="0"/>
                    </a:p>
                  </a:txBody>
                  <a:tcPr/>
                </a:tc>
                <a:tc>
                  <a:txBody>
                    <a:bodyPr/>
                    <a:lstStyle/>
                    <a:p>
                      <a:pPr algn="ctr" rtl="1"/>
                      <a:r>
                        <a:rPr lang="fa-IR" dirty="0">
                          <a:cs typeface="B Nazanin" panose="00000400000000000000" pitchFamily="2" charset="-78"/>
                        </a:rPr>
                        <a:t>تمام درم</a:t>
                      </a:r>
                      <a:endParaRPr lang="en-US" dirty="0"/>
                    </a:p>
                  </a:txBody>
                  <a:tcPr/>
                </a:tc>
                <a:tc>
                  <a:txBody>
                    <a:bodyPr/>
                    <a:lstStyle/>
                    <a:p>
                      <a:pPr algn="ctr" rtl="1"/>
                      <a:r>
                        <a:rPr lang="en-US" dirty="0"/>
                        <a:t>III</a:t>
                      </a:r>
                    </a:p>
                  </a:txBody>
                  <a:tcPr/>
                </a:tc>
                <a:extLst>
                  <a:ext uri="{0D108BD9-81ED-4DB2-BD59-A6C34878D82A}">
                    <a16:rowId xmlns="" xmlns:a16="http://schemas.microsoft.com/office/drawing/2014/main" val="10004"/>
                  </a:ext>
                </a:extLst>
              </a:tr>
              <a:tr h="637580">
                <a:tc>
                  <a:txBody>
                    <a:bodyPr/>
                    <a:lstStyle/>
                    <a:p>
                      <a:pPr algn="ctr" rtl="1"/>
                      <a:r>
                        <a:rPr lang="fa-IR" dirty="0">
                          <a:cs typeface="B Nazanin" panose="00000400000000000000" pitchFamily="2" charset="-78"/>
                        </a:rPr>
                        <a:t>نیازمند ترمیم</a:t>
                      </a:r>
                      <a:endParaRPr lang="en-US" dirty="0"/>
                    </a:p>
                  </a:txBody>
                  <a:tcPr/>
                </a:tc>
                <a:tc>
                  <a:txBody>
                    <a:bodyPr/>
                    <a:lstStyle/>
                    <a:p>
                      <a:pPr algn="ctr" rtl="1"/>
                      <a:r>
                        <a:rPr lang="fa-IR" dirty="0">
                          <a:cs typeface="B Nazanin" panose="00000400000000000000" pitchFamily="2" charset="-78"/>
                        </a:rPr>
                        <a:t>خشک</a:t>
                      </a:r>
                      <a:endParaRPr lang="en-US" dirty="0"/>
                    </a:p>
                  </a:txBody>
                  <a:tcPr/>
                </a:tc>
                <a:tc>
                  <a:txBody>
                    <a:bodyPr/>
                    <a:lstStyle/>
                    <a:p>
                      <a:pPr marL="0" marR="0" indent="0" algn="ctr" defTabSz="457200" rtl="1" eaLnBrk="1" fontAlgn="auto" latinLnBrk="0" hangingPunct="1">
                        <a:lnSpc>
                          <a:spcPct val="100000"/>
                        </a:lnSpc>
                        <a:spcBef>
                          <a:spcPts val="0"/>
                        </a:spcBef>
                        <a:spcAft>
                          <a:spcPts val="0"/>
                        </a:spcAft>
                        <a:buClrTx/>
                        <a:buSzTx/>
                        <a:buFontTx/>
                        <a:buNone/>
                        <a:tabLst/>
                        <a:defRPr/>
                      </a:pPr>
                      <a:r>
                        <a:rPr lang="fa-IR" dirty="0">
                          <a:cs typeface="B Nazanin" panose="00000400000000000000" pitchFamily="2" charset="-78"/>
                        </a:rPr>
                        <a:t>بدون حس</a:t>
                      </a:r>
                      <a:endParaRPr lang="en-US" dirty="0"/>
                    </a:p>
                  </a:txBody>
                  <a:tcPr/>
                </a:tc>
                <a:tc>
                  <a:txBody>
                    <a:bodyPr/>
                    <a:lstStyle/>
                    <a:p>
                      <a:pPr algn="ctr" rtl="1"/>
                      <a:endParaRPr lang="en-US"/>
                    </a:p>
                  </a:txBody>
                  <a:tcPr/>
                </a:tc>
                <a:tc>
                  <a:txBody>
                    <a:bodyPr/>
                    <a:lstStyle/>
                    <a:p>
                      <a:pPr algn="ctr" rtl="1"/>
                      <a:r>
                        <a:rPr lang="fa-IR" dirty="0">
                          <a:cs typeface="B Nazanin" panose="00000400000000000000" pitchFamily="2" charset="-78"/>
                        </a:rPr>
                        <a:t>قهوه ای</a:t>
                      </a:r>
                      <a:r>
                        <a:rPr lang="fa-IR" baseline="0" dirty="0">
                          <a:cs typeface="B Nazanin" panose="00000400000000000000" pitchFamily="2" charset="-78"/>
                        </a:rPr>
                        <a:t> </a:t>
                      </a:r>
                      <a:r>
                        <a:rPr lang="fa-IR" dirty="0">
                          <a:cs typeface="B Nazanin" panose="00000400000000000000" pitchFamily="2" charset="-78"/>
                        </a:rPr>
                        <a:t>سیاه</a:t>
                      </a:r>
                      <a:endParaRPr lang="en-US" dirty="0"/>
                    </a:p>
                  </a:txBody>
                  <a:tcPr/>
                </a:tc>
                <a:tc>
                  <a:txBody>
                    <a:bodyPr/>
                    <a:lstStyle/>
                    <a:p>
                      <a:pPr algn="ctr" rtl="1"/>
                      <a:r>
                        <a:rPr lang="fa-IR" sz="1500" b="1" dirty="0">
                          <a:cs typeface="B Nazanin" panose="00000400000000000000" pitchFamily="2" charset="-78"/>
                        </a:rPr>
                        <a:t>سایر بافتها</a:t>
                      </a:r>
                      <a:r>
                        <a:rPr lang="fa-IR" sz="1500" b="1" baseline="0" dirty="0">
                          <a:cs typeface="B Nazanin" panose="00000400000000000000" pitchFamily="2" charset="-78"/>
                        </a:rPr>
                        <a:t> </a:t>
                      </a:r>
                      <a:r>
                        <a:rPr lang="fa-IR" sz="1500" b="1" dirty="0">
                          <a:cs typeface="B Nazanin" panose="00000400000000000000" pitchFamily="2" charset="-78"/>
                        </a:rPr>
                        <a:t>استخوان</a:t>
                      </a:r>
                      <a:endParaRPr lang="en-US" sz="1500" b="1" dirty="0"/>
                    </a:p>
                  </a:txBody>
                  <a:tcPr/>
                </a:tc>
                <a:tc>
                  <a:txBody>
                    <a:bodyPr/>
                    <a:lstStyle/>
                    <a:p>
                      <a:pPr algn="ctr" rtl="1"/>
                      <a:r>
                        <a:rPr lang="en-US" dirty="0"/>
                        <a:t>IV</a:t>
                      </a:r>
                    </a:p>
                  </a:txBody>
                  <a:tcPr/>
                </a:tc>
                <a:extLst>
                  <a:ext uri="{0D108BD9-81ED-4DB2-BD59-A6C34878D82A}">
                    <a16:rowId xmlns="" xmlns:a16="http://schemas.microsoft.com/office/drawing/2014/main" val="10005"/>
                  </a:ext>
                </a:extLst>
              </a:tr>
            </a:tbl>
          </a:graphicData>
        </a:graphic>
      </p:graphicFrame>
      <p:sp>
        <p:nvSpPr>
          <p:cNvPr id="4" name="Slide Number Placeholder 3"/>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94</a:t>
            </a:fld>
            <a:endParaRPr lang="fa-IR" dirty="0">
              <a:cs typeface="B Nazanin" panose="00000400000000000000" pitchFamily="2" charset="-78"/>
            </a:endParaRPr>
          </a:p>
        </p:txBody>
      </p:sp>
    </p:spTree>
    <p:extLst>
      <p:ext uri="{BB962C8B-B14F-4D97-AF65-F5344CB8AC3E}">
        <p14:creationId xmlns:p14="http://schemas.microsoft.com/office/powerpoint/2010/main" val="368302496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528" y="274638"/>
            <a:ext cx="7200800" cy="994122"/>
          </a:xfrm>
        </p:spPr>
        <p:style>
          <a:lnRef idx="2">
            <a:schemeClr val="accent2"/>
          </a:lnRef>
          <a:fillRef idx="1">
            <a:schemeClr val="lt1"/>
          </a:fillRef>
          <a:effectRef idx="0">
            <a:schemeClr val="accent2"/>
          </a:effectRef>
          <a:fontRef idx="minor">
            <a:schemeClr val="dk1"/>
          </a:fontRef>
        </p:style>
        <p:txBody>
          <a:bodyPr>
            <a:noAutofit/>
          </a:bodyPr>
          <a:lstStyle/>
          <a:p>
            <a:pPr algn="ctr" rtl="1"/>
            <a:r>
              <a:rPr lang="fa-IR" b="1" dirty="0">
                <a:solidFill>
                  <a:srgbClr val="FF0000"/>
                </a:solidFill>
                <a:cs typeface="B Nazanin" pitchFamily="2" charset="-78"/>
              </a:rPr>
              <a:t>برخورد با سوختگی </a:t>
            </a:r>
            <a:r>
              <a:rPr lang="en-US" sz="2800" b="1" dirty="0">
                <a:solidFill>
                  <a:srgbClr val="FF0000"/>
                </a:solidFill>
                <a:cs typeface="B Nazanin" pitchFamily="2" charset="-78"/>
              </a:rPr>
              <a:t/>
            </a:r>
            <a:br>
              <a:rPr lang="en-US" sz="2800" b="1" dirty="0">
                <a:solidFill>
                  <a:srgbClr val="FF0000"/>
                </a:solidFill>
                <a:cs typeface="B Nazanin" pitchFamily="2" charset="-78"/>
              </a:rPr>
            </a:br>
            <a:endParaRPr lang="fa-IR" sz="2800" b="1" dirty="0">
              <a:solidFill>
                <a:srgbClr val="FF0000"/>
              </a:solidFill>
              <a:cs typeface="B Nazanin" pitchFamily="2" charset="-78"/>
            </a:endParaRPr>
          </a:p>
        </p:txBody>
      </p:sp>
      <p:sp>
        <p:nvSpPr>
          <p:cNvPr id="3" name="Content Placeholder 2"/>
          <p:cNvSpPr>
            <a:spLocks noGrp="1"/>
          </p:cNvSpPr>
          <p:nvPr>
            <p:ph idx="1"/>
          </p:nvPr>
        </p:nvSpPr>
        <p:spPr>
          <a:xfrm>
            <a:off x="1847528" y="1700808"/>
            <a:ext cx="7128792" cy="4608512"/>
          </a:xfrm>
        </p:spPr>
        <p:style>
          <a:lnRef idx="2">
            <a:schemeClr val="accent2"/>
          </a:lnRef>
          <a:fillRef idx="1">
            <a:schemeClr val="lt1"/>
          </a:fillRef>
          <a:effectRef idx="0">
            <a:schemeClr val="accent2"/>
          </a:effectRef>
          <a:fontRef idx="minor">
            <a:schemeClr val="dk1"/>
          </a:fontRef>
        </p:style>
        <p:txBody>
          <a:bodyPr>
            <a:normAutofit/>
          </a:bodyPr>
          <a:lstStyle/>
          <a:p>
            <a:pPr lvl="0" algn="r" rtl="1"/>
            <a:r>
              <a:rPr lang="fa-IR" dirty="0">
                <a:cs typeface="B Nazanin" panose="00000400000000000000" pitchFamily="2" charset="-78"/>
              </a:rPr>
              <a:t>ایمنی صحنه</a:t>
            </a:r>
          </a:p>
          <a:p>
            <a:pPr lvl="0" algn="r" rtl="1"/>
            <a:r>
              <a:rPr lang="fa-IR" dirty="0">
                <a:cs typeface="B Nazanin" panose="00000400000000000000" pitchFamily="2" charset="-78"/>
              </a:rPr>
              <a:t>حذف منبع سوزاننده</a:t>
            </a:r>
          </a:p>
          <a:p>
            <a:pPr lvl="0" algn="r" rtl="1"/>
            <a:r>
              <a:rPr lang="fa-IR" dirty="0">
                <a:cs typeface="B Nazanin" panose="00000400000000000000" pitchFamily="2" charset="-78"/>
              </a:rPr>
              <a:t>تماس با 115</a:t>
            </a:r>
          </a:p>
          <a:p>
            <a:pPr lvl="0" algn="r" rtl="1"/>
            <a:r>
              <a:rPr lang="fa-IR" dirty="0">
                <a:cs typeface="B Nazanin" panose="00000400000000000000" pitchFamily="2" charset="-78"/>
              </a:rPr>
              <a:t>اقدامات اولیه</a:t>
            </a:r>
          </a:p>
          <a:p>
            <a:pPr lvl="0" algn="r" rtl="1"/>
            <a:r>
              <a:rPr lang="fa-IR" dirty="0">
                <a:cs typeface="B Nazanin" panose="00000400000000000000" pitchFamily="2" charset="-78"/>
              </a:rPr>
              <a:t>اقدامات درمانی</a:t>
            </a:r>
          </a:p>
        </p:txBody>
      </p:sp>
      <p:sp>
        <p:nvSpPr>
          <p:cNvPr id="5" name="نگهدارنده مکان شماره اسلاید 4"/>
          <p:cNvSpPr>
            <a:spLocks noGrp="1"/>
          </p:cNvSpPr>
          <p:nvPr>
            <p:ph type="sldNum" sz="quarter" idx="12"/>
          </p:nvPr>
        </p:nvSpPr>
        <p:spPr/>
        <p:txBody>
          <a:bodyPr/>
          <a:lstStyle/>
          <a:p>
            <a:fld id="{F8E4BC58-C6E1-46A1-A28E-4ED601E90704}" type="slidenum">
              <a:rPr lang="fa-IR" smtClean="0">
                <a:cs typeface="B Nazanin" panose="00000400000000000000" pitchFamily="2" charset="-78"/>
              </a:rPr>
              <a:pPr/>
              <a:t>95</a:t>
            </a:fld>
            <a:endParaRPr lang="fa-IR" dirty="0">
              <a:cs typeface="B Nazanin" panose="00000400000000000000" pitchFamily="2" charset="-78"/>
            </a:endParaRPr>
          </a:p>
        </p:txBody>
      </p:sp>
    </p:spTree>
    <p:extLst>
      <p:ext uri="{BB962C8B-B14F-4D97-AF65-F5344CB8AC3E}">
        <p14:creationId xmlns:p14="http://schemas.microsoft.com/office/powerpoint/2010/main" val="148444843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defRPr/>
            </a:pPr>
            <a:r>
              <a:rPr lang="fa-IR" dirty="0">
                <a:cs typeface="B Titr" panose="00000700000000000000" pitchFamily="2" charset="-78"/>
              </a:rPr>
              <a:t>ایمنی صحنه</a:t>
            </a:r>
            <a:endParaRPr lang="en-US" dirty="0"/>
          </a:p>
        </p:txBody>
      </p:sp>
      <p:sp>
        <p:nvSpPr>
          <p:cNvPr id="3" name="Content Placeholder 2"/>
          <p:cNvSpPr>
            <a:spLocks noGrp="1"/>
          </p:cNvSpPr>
          <p:nvPr>
            <p:ph idx="1"/>
          </p:nvPr>
        </p:nvSpPr>
        <p:spPr/>
        <p:txBody>
          <a:bodyPr/>
          <a:lstStyle/>
          <a:p>
            <a:pPr algn="r" rtl="1">
              <a:defRPr/>
            </a:pPr>
            <a:r>
              <a:rPr lang="fa-IR" dirty="0">
                <a:cs typeface="B Nazanin" panose="00000400000000000000" pitchFamily="2" charset="-78"/>
              </a:rPr>
              <a:t>در صورتی وارد صحنه شوید که از ایمن بودن آن اطمینان حاصل کنید. </a:t>
            </a:r>
            <a:endParaRPr lang="en-US" dirty="0"/>
          </a:p>
          <a:p>
            <a:pPr algn="r" rtl="1">
              <a:defRPr/>
            </a:pPr>
            <a:r>
              <a:rPr lang="fa-IR" dirty="0">
                <a:cs typeface="B Nazanin" panose="00000400000000000000" pitchFamily="2" charset="-78"/>
              </a:rPr>
              <a:t>در صورتیکه داخل صحنه ناامن هستید، به سرعت پس از بیحرکت سازی ستون فقرات گردنی با حداقل حرکت دادن ستون فقرات پشتی – کمری، بیمار را از صحنه خارج کنید (</a:t>
            </a:r>
            <a:r>
              <a:rPr lang="en-US" dirty="0"/>
              <a:t>rapid extrication</a:t>
            </a:r>
            <a:r>
              <a:rPr lang="fa-IR" dirty="0">
                <a:cs typeface="B Nazanin" panose="00000400000000000000" pitchFamily="2" charset="-78"/>
              </a:rPr>
              <a:t>).</a:t>
            </a:r>
            <a:endParaRPr lang="en-US" dirty="0"/>
          </a:p>
          <a:p>
            <a:pPr>
              <a:defRPr/>
            </a:pPr>
            <a:endParaRPr lang="en-US" dirty="0"/>
          </a:p>
        </p:txBody>
      </p:sp>
    </p:spTree>
    <p:extLst>
      <p:ext uri="{BB962C8B-B14F-4D97-AF65-F5344CB8AC3E}">
        <p14:creationId xmlns:p14="http://schemas.microsoft.com/office/powerpoint/2010/main" val="31986716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defRPr/>
            </a:pPr>
            <a:r>
              <a:rPr lang="fa-IR" dirty="0">
                <a:cs typeface="B Titr" panose="00000700000000000000" pitchFamily="2" charset="-78"/>
              </a:rPr>
              <a:t>حذف منبع سوزاننده</a:t>
            </a:r>
            <a:endParaRPr lang="en-US" dirty="0"/>
          </a:p>
        </p:txBody>
      </p:sp>
      <p:sp>
        <p:nvSpPr>
          <p:cNvPr id="3" name="Content Placeholder 2"/>
          <p:cNvSpPr>
            <a:spLocks noGrp="1"/>
          </p:cNvSpPr>
          <p:nvPr>
            <p:ph idx="1"/>
          </p:nvPr>
        </p:nvSpPr>
        <p:spPr/>
        <p:txBody>
          <a:bodyPr>
            <a:normAutofit/>
          </a:bodyPr>
          <a:lstStyle/>
          <a:p>
            <a:pPr algn="r" rtl="1">
              <a:defRPr/>
            </a:pPr>
            <a:r>
              <a:rPr lang="fa-IR" dirty="0">
                <a:cs typeface="B Nazanin" panose="00000400000000000000" pitchFamily="2" charset="-78"/>
              </a:rPr>
              <a:t>منبع (منابع) سوزاننده بایستی هر چه سریعتر، با رعایت ایمنی پرسنل اورژانس، از مصدوم دور شود</a:t>
            </a:r>
            <a:r>
              <a:rPr lang="en-US" dirty="0"/>
              <a:t>:</a:t>
            </a:r>
          </a:p>
          <a:p>
            <a:pPr algn="r" rtl="1">
              <a:defRPr/>
            </a:pPr>
            <a:r>
              <a:rPr lang="fa-IR" dirty="0">
                <a:cs typeface="B Nazanin" panose="00000400000000000000" pitchFamily="2" charset="-78"/>
              </a:rPr>
              <a:t>مواد شیمیایی روی پوست در صورتیکه خشک باشند باید با برس یا پارچه خشک و تمیز، پاک شده و سپس با مقادیر فراوان آب تمیز یا نرمال سالین شستشو داده شوند.</a:t>
            </a:r>
            <a:endParaRPr lang="en-US" dirty="0"/>
          </a:p>
          <a:p>
            <a:pPr algn="r" rtl="1">
              <a:defRPr/>
            </a:pPr>
            <a:r>
              <a:rPr lang="fa-IR" dirty="0">
                <a:cs typeface="B Nazanin" panose="00000400000000000000" pitchFamily="2" charset="-78"/>
              </a:rPr>
              <a:t>مواد آبکی و خیس از همان ابتدا باید با مقادیر فراوان آب تمیز یا نرمال سالین شستشو داده شوند.</a:t>
            </a:r>
            <a:endParaRPr lang="en-US" dirty="0"/>
          </a:p>
          <a:p>
            <a:pPr algn="r" rtl="1">
              <a:defRPr/>
            </a:pPr>
            <a:r>
              <a:rPr lang="fa-IR" dirty="0">
                <a:cs typeface="B Nazanin" panose="00000400000000000000" pitchFamily="2" charset="-78"/>
              </a:rPr>
              <a:t>چشمها و مخاطات، در صورت شک به تماس با ماده شیمیایی، بایستی با مقادیر فراوان (معمولاً </a:t>
            </a:r>
            <a:r>
              <a:rPr lang="en-US" dirty="0"/>
              <a:t>(2 Lit</a:t>
            </a:r>
            <a:r>
              <a:rPr lang="fa-IR" dirty="0">
                <a:cs typeface="B Nazanin" panose="00000400000000000000" pitchFamily="2" charset="-78"/>
              </a:rPr>
              <a:t> آب تمیز شستشو داده شده و شستشو تا زمان تحویل به مرکز درمانی ادامه یابد. </a:t>
            </a:r>
            <a:endParaRPr lang="en-US" dirty="0"/>
          </a:p>
          <a:p>
            <a:pPr algn="r" rtl="1">
              <a:defRPr/>
            </a:pPr>
            <a:r>
              <a:rPr lang="fa-IR" dirty="0">
                <a:cs typeface="B Nazanin" panose="00000400000000000000" pitchFamily="2" charset="-78"/>
              </a:rPr>
              <a:t>سوختگی حرارتی چشمها نیاز به بستن چشمها با گاز خشک روی آن دارد.</a:t>
            </a:r>
            <a:endParaRPr lang="en-US" dirty="0"/>
          </a:p>
          <a:p>
            <a:pPr algn="r" rtl="1">
              <a:defRPr/>
            </a:pPr>
            <a:endParaRPr lang="en-US" dirty="0"/>
          </a:p>
        </p:txBody>
      </p:sp>
    </p:spTree>
    <p:extLst>
      <p:ext uri="{BB962C8B-B14F-4D97-AF65-F5344CB8AC3E}">
        <p14:creationId xmlns:p14="http://schemas.microsoft.com/office/powerpoint/2010/main" val="389719131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defRPr/>
            </a:pPr>
            <a:r>
              <a:rPr lang="fa-IR" dirty="0">
                <a:cs typeface="B Titr" panose="00000700000000000000" pitchFamily="2" charset="-78"/>
              </a:rPr>
              <a:t>تعیین درصد سوختگی</a:t>
            </a:r>
            <a:endParaRPr lang="en-US" dirty="0"/>
          </a:p>
        </p:txBody>
      </p:sp>
      <p:pic>
        <p:nvPicPr>
          <p:cNvPr id="2048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07753" y="1389659"/>
            <a:ext cx="2095500" cy="428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1065" y="1545233"/>
            <a:ext cx="2900362" cy="397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935849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fa-IR" dirty="0">
                <a:cs typeface="B Titr" panose="00000700000000000000" pitchFamily="2" charset="-78"/>
              </a:rPr>
              <a:t>سوختگی نیازمند مرکز سوختگی</a:t>
            </a:r>
            <a:endParaRPr lang="en-US" dirty="0"/>
          </a:p>
        </p:txBody>
      </p:sp>
      <p:sp>
        <p:nvSpPr>
          <p:cNvPr id="3" name="Content Placeholder 2"/>
          <p:cNvSpPr>
            <a:spLocks noGrp="1"/>
          </p:cNvSpPr>
          <p:nvPr>
            <p:ph idx="1"/>
          </p:nvPr>
        </p:nvSpPr>
        <p:spPr>
          <a:xfrm>
            <a:off x="663389" y="1600201"/>
            <a:ext cx="10829364" cy="4525963"/>
          </a:xfrm>
        </p:spPr>
        <p:txBody>
          <a:bodyPr>
            <a:normAutofit/>
          </a:bodyPr>
          <a:lstStyle/>
          <a:p>
            <a:pPr marL="0" indent="0" algn="r" rtl="1">
              <a:buNone/>
              <a:defRPr/>
            </a:pPr>
            <a:r>
              <a:rPr lang="fa-IR" b="1" dirty="0">
                <a:cs typeface="B Nazanin" panose="00000400000000000000" pitchFamily="2" charset="-78"/>
              </a:rPr>
              <a:t>الف</a:t>
            </a:r>
            <a:r>
              <a:rPr lang="fa-IR" dirty="0">
                <a:cs typeface="B Nazanin" panose="00000400000000000000" pitchFamily="2" charset="-78"/>
              </a:rPr>
              <a:t>– </a:t>
            </a:r>
            <a:r>
              <a:rPr lang="fa-IR" sz="2400" dirty="0">
                <a:cs typeface="B Nazanin" panose="00000400000000000000" pitchFamily="2" charset="-78"/>
              </a:rPr>
              <a:t>سوختگی</a:t>
            </a:r>
            <a:r>
              <a:rPr lang="fa-IR" dirty="0">
                <a:cs typeface="B Nazanin" panose="00000400000000000000" pitchFamily="2" charset="-78"/>
              </a:rPr>
              <a:t> </a:t>
            </a:r>
            <a:r>
              <a:rPr lang="fa-IR" sz="2400" dirty="0">
                <a:cs typeface="B Nazanin" panose="00000400000000000000" pitchFamily="2" charset="-78"/>
              </a:rPr>
              <a:t>نیمه ضخامت (درجه دوم) &gt; 10% کل سطح بدن</a:t>
            </a:r>
            <a:endParaRPr lang="en-US" sz="2400" dirty="0"/>
          </a:p>
          <a:p>
            <a:pPr marL="0" indent="0" algn="r" rtl="1">
              <a:buNone/>
              <a:defRPr/>
            </a:pPr>
            <a:r>
              <a:rPr lang="fa-IR" sz="2400" dirty="0">
                <a:cs typeface="B Nazanin" panose="00000400000000000000" pitchFamily="2" charset="-78"/>
              </a:rPr>
              <a:t>ب – سوختگی تمام ضخامت (درجه سوم) به هر اندازه ای در هر گروه سنی</a:t>
            </a:r>
            <a:endParaRPr lang="en-US" sz="2400" dirty="0"/>
          </a:p>
          <a:p>
            <a:pPr marL="0" indent="0" algn="r" rtl="1">
              <a:buNone/>
              <a:defRPr/>
            </a:pPr>
            <a:r>
              <a:rPr lang="fa-IR" sz="2400" dirty="0">
                <a:cs typeface="B Nazanin" panose="00000400000000000000" pitchFamily="2" charset="-78"/>
              </a:rPr>
              <a:t>ج – سوختگی صورت، دست، پا، ژنیتال، پرینه یا مفاصل بزرگ (شانه، آرنج، مچ دست و پا، زانو و هیپ)</a:t>
            </a:r>
            <a:endParaRPr lang="en-US" sz="2400" dirty="0"/>
          </a:p>
          <a:p>
            <a:pPr marL="0" indent="0" algn="r" rtl="1">
              <a:buNone/>
              <a:defRPr/>
            </a:pPr>
            <a:r>
              <a:rPr lang="fa-IR" sz="2400" dirty="0">
                <a:cs typeface="B Nazanin" panose="00000400000000000000" pitchFamily="2" charset="-78"/>
              </a:rPr>
              <a:t>د – سوختگی الکتریکی شامل صاعقه زدگی (115)</a:t>
            </a:r>
            <a:endParaRPr lang="en-US" sz="2400" dirty="0"/>
          </a:p>
          <a:p>
            <a:pPr marL="0" indent="0" algn="r" rtl="1">
              <a:buNone/>
              <a:defRPr/>
            </a:pPr>
            <a:r>
              <a:rPr lang="fa-IR" sz="2400" dirty="0">
                <a:cs typeface="B Nazanin" panose="00000400000000000000" pitchFamily="2" charset="-78"/>
              </a:rPr>
              <a:t>ه – سوختگی شیمیایی</a:t>
            </a:r>
            <a:endParaRPr lang="en-US" sz="2400" dirty="0"/>
          </a:p>
          <a:p>
            <a:pPr marL="0" indent="0" algn="r" rtl="1">
              <a:buNone/>
              <a:defRPr/>
            </a:pPr>
            <a:r>
              <a:rPr lang="fa-IR" sz="2400" dirty="0">
                <a:cs typeface="B Nazanin" panose="00000400000000000000" pitchFamily="2" charset="-78"/>
              </a:rPr>
              <a:t>و – هر نوع سوختگی همراه با آسیب استنشاقی (115)</a:t>
            </a:r>
            <a:endParaRPr lang="en-US" sz="2400" dirty="0"/>
          </a:p>
          <a:p>
            <a:pPr marL="0" indent="0" algn="r" rtl="1">
              <a:buNone/>
              <a:defRPr/>
            </a:pPr>
            <a:r>
              <a:rPr lang="fa-IR" sz="2400" dirty="0">
                <a:cs typeface="B Nazanin" panose="00000400000000000000" pitchFamily="2" charset="-78"/>
              </a:rPr>
              <a:t>ز – وجود بیماری همراه که باعث عارضه دار شدن درمان شود (مثل نارسایی قلبی، کبدی یا کلیوی)، بهبودی را طولانی کند (مثل بیماری کلیوی، کبدی، دیابت، ضعف ایمنی یا سن خیلی بالا)</a:t>
            </a:r>
            <a:endParaRPr lang="en-US" sz="2400" dirty="0"/>
          </a:p>
          <a:p>
            <a:pPr marL="0" indent="0" algn="r" rtl="1">
              <a:buNone/>
              <a:defRPr/>
            </a:pPr>
            <a:r>
              <a:rPr lang="fa-IR" sz="2400" dirty="0">
                <a:cs typeface="B Nazanin" panose="00000400000000000000" pitchFamily="2" charset="-78"/>
              </a:rPr>
              <a:t>ح – همراهی با ترومایی که باعث تغییر اقدامات درمانی شود (مثل شکستگیها)(115)</a:t>
            </a:r>
          </a:p>
          <a:p>
            <a:pPr marL="0" indent="0" algn="r" rtl="1">
              <a:buNone/>
              <a:defRPr/>
            </a:pPr>
            <a:r>
              <a:rPr lang="fa-IR" sz="2400" dirty="0">
                <a:cs typeface="B Nazanin" panose="00000400000000000000" pitchFamily="2" charset="-78"/>
              </a:rPr>
              <a:t>احتمال سوختگی راه هوایی (115)</a:t>
            </a:r>
            <a:endParaRPr lang="en-US" sz="2400" dirty="0"/>
          </a:p>
          <a:p>
            <a:pPr>
              <a:defRPr/>
            </a:pPr>
            <a:endParaRPr lang="en-US" dirty="0"/>
          </a:p>
        </p:txBody>
      </p:sp>
    </p:spTree>
    <p:extLst>
      <p:ext uri="{BB962C8B-B14F-4D97-AF65-F5344CB8AC3E}">
        <p14:creationId xmlns:p14="http://schemas.microsoft.com/office/powerpoint/2010/main" val="7533596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7544</Words>
  <Application>Microsoft Office PowerPoint</Application>
  <PresentationFormat>Custom</PresentationFormat>
  <Paragraphs>872</Paragraphs>
  <Slides>124</Slides>
  <Notes>23</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124</vt:i4>
      </vt:variant>
    </vt:vector>
  </HeadingPairs>
  <TitlesOfParts>
    <vt:vector size="137" baseType="lpstr">
      <vt:lpstr>Arial</vt:lpstr>
      <vt:lpstr>B Nazanin</vt:lpstr>
      <vt:lpstr>Majalla UI</vt:lpstr>
      <vt:lpstr>Wingdings</vt:lpstr>
      <vt:lpstr>B Titr</vt:lpstr>
      <vt:lpstr>Wingdings 2</vt:lpstr>
      <vt:lpstr>Traditional Arabic</vt:lpstr>
      <vt:lpstr>Calibri</vt:lpstr>
      <vt:lpstr>B Yagut</vt:lpstr>
      <vt:lpstr>Calibri Light</vt:lpstr>
      <vt:lpstr>B Zar</vt:lpstr>
      <vt:lpstr>Office Theme</vt:lpstr>
      <vt:lpstr>Image</vt:lpstr>
      <vt:lpstr>PowerPoint Presentation</vt:lpstr>
      <vt:lpstr>گزش</vt:lpstr>
      <vt:lpstr>مقدمه</vt:lpstr>
      <vt:lpstr>مقدمه - ادامه</vt:lpstr>
      <vt:lpstr>جانور شناسی مارها</vt:lpstr>
      <vt:lpstr>تشخیص افتراقی مارهای سمی از غیرسمی</vt:lpstr>
      <vt:lpstr>تشخیص افتراقی مارهای سمی از غیرسمی</vt:lpstr>
      <vt:lpstr>زهر مار و انواع آن </vt:lpstr>
      <vt:lpstr> اجزای تشکیل دهنده زهر مار با تاثیرات بالینی قابل توجه</vt:lpstr>
      <vt:lpstr>سرم ضد زهر مار پلی والان در کشور</vt:lpstr>
      <vt:lpstr>مارهای سمی خطرناک ایران</vt:lpstr>
      <vt:lpstr>مارهای سمی خطرناک ایران</vt:lpstr>
      <vt:lpstr>مارهای سمی خطرناک ایران</vt:lpstr>
      <vt:lpstr>علائم و نشانه های مارگزیدگی</vt:lpstr>
      <vt:lpstr>علائم و نشانه های موضعی مارگزیدگی</vt:lpstr>
      <vt:lpstr>علائم و نشانه های موضعی مارگزیدگی</vt:lpstr>
      <vt:lpstr>علائم و نشانه های عمومی مارگزیدگی</vt:lpstr>
      <vt:lpstr>تاثیرات و علائم اولیه نورولوژیک در مارگزیدگی</vt:lpstr>
      <vt:lpstr>اقدام های درمانی اولیه در محل حادثه</vt:lpstr>
      <vt:lpstr>اقدام های درمانی اولیه در محل حادثه</vt:lpstr>
      <vt:lpstr>اقدام های درمانی اولیه در محل حادثه</vt:lpstr>
      <vt:lpstr>اقدام های درمانی اولیه در محل حادثه</vt:lpstr>
      <vt:lpstr>نکات قابل توجه </vt:lpstr>
      <vt:lpstr>نکات قابل توجه </vt:lpstr>
      <vt:lpstr>ارزیابی فوری بالینی و انجام عملیات احیا در صورت لزوم</vt:lpstr>
      <vt:lpstr>انتقال آسیب دیده به مرکز درمانی</vt:lpstr>
      <vt:lpstr>عقرب گزیدگی و سایر حشرات سمی</vt:lpstr>
      <vt:lpstr>مقدمه</vt:lpstr>
      <vt:lpstr>شکل ظاهری، ساختمان بدن و ویژگی های عقرب ها</vt:lpstr>
      <vt:lpstr>جانورشناسی عقرب ها</vt:lpstr>
      <vt:lpstr>جانورشناسی عقرب ها</vt:lpstr>
      <vt:lpstr>همه گیرشناسی عقرب ها</vt:lpstr>
      <vt:lpstr>تشخیص عقرب گزیدگی</vt:lpstr>
      <vt:lpstr>تشخیص عقرب گزیدگی</vt:lpstr>
      <vt:lpstr>علائم موضعی عقرب گزیدگی</vt:lpstr>
      <vt:lpstr>علائم بالینی</vt:lpstr>
      <vt:lpstr>علائم بالینی</vt:lpstr>
      <vt:lpstr>علائم عمومی</vt:lpstr>
      <vt:lpstr>علائم عمومی</vt:lpstr>
      <vt:lpstr>اقدامات اولیه</vt:lpstr>
      <vt:lpstr>اقدامات اولیه</vt:lpstr>
      <vt:lpstr>اقدامات اولیه</vt:lpstr>
      <vt:lpstr>درمان عقرب گزیدگی</vt:lpstr>
      <vt:lpstr>درمان عقرب گزیدگی پیش بیمارستانی  </vt:lpstr>
      <vt:lpstr>درمان در مرکز درمانی درمان موضعی</vt:lpstr>
      <vt:lpstr>درمان در مرکز درمانی درمان موضعی</vt:lpstr>
      <vt:lpstr>درمان در مرکز درمانی  درمان سیستمیک </vt:lpstr>
      <vt:lpstr>درمان در مرکز درمانی  درمان سیستمیک </vt:lpstr>
      <vt:lpstr>درمان در مرکز درمانی  درمان سیستمیک </vt:lpstr>
      <vt:lpstr>زنبور گزیدگی</vt:lpstr>
      <vt:lpstr>انواع زنبور</vt:lpstr>
      <vt:lpstr>واکنش های موضعی و سیستمیک</vt:lpstr>
      <vt:lpstr>عوامل موثر در شدت مسمومیت </vt:lpstr>
      <vt:lpstr>اقدامات اولیه زنبورگزیدگی</vt:lpstr>
      <vt:lpstr>اقدامات اولیه زنبورگزیدگی</vt:lpstr>
      <vt:lpstr>اقدامات اولیه زنبورگزیدگی</vt:lpstr>
      <vt:lpstr>درمان واکنش سیستمیک </vt:lpstr>
      <vt:lpstr>مورچه های نیش زن (آتشین)</vt:lpstr>
      <vt:lpstr>عنکبوت ها  Araneidae</vt:lpstr>
      <vt:lpstr>گوشه نشین قهوه ای</vt:lpstr>
      <vt:lpstr>بیوه سیاه</vt:lpstr>
      <vt:lpstr>سایر عنکبوتها</vt:lpstr>
      <vt:lpstr>رطیل  Tarantulas</vt:lpstr>
      <vt:lpstr>PowerPoint Presentation</vt:lpstr>
      <vt:lpstr>مكانيسم</vt:lpstr>
      <vt:lpstr>    مرور کلی</vt:lpstr>
      <vt:lpstr>نشانه ها ی خطرحادثه غوطه ور شدن</vt:lpstr>
      <vt:lpstr>اورژانس های مربوط به شیرجه زدن</vt:lpstr>
      <vt:lpstr>مهمترين اقدام ايمني در اورژانس های غرق شدگي</vt:lpstr>
      <vt:lpstr>هرگز به قصد نجات به درون آب نروید، مگر:</vt:lpstr>
      <vt:lpstr>PowerPoint Presentation</vt:lpstr>
      <vt:lpstr>PowerPoint Presentation</vt:lpstr>
      <vt:lpstr>نجات از یخ: یک نردبان باعث تقسیم وزن بر روی سطح وسیع تری می شود و احتمال فرو رفتن را در یخ ها کمتر می کند.</vt:lpstr>
      <vt:lpstr>پس از خروج از آب بیمار را توسط پتو بپوشانید و چناچه بر  اسا س گفته تماس گيرنده تنفس نداشت، CPR را شروع کنید </vt:lpstr>
      <vt:lpstr>نکته</vt:lpstr>
      <vt:lpstr>موارد لزوم حفاظت از ستون فقرات</vt:lpstr>
      <vt:lpstr>قربانیان دچار غوطه ور شدن می توانند درون یکی از گروه های زیر قرار داده شوند: </vt:lpstr>
      <vt:lpstr>الگوريتم غرق شدگي </vt:lpstr>
      <vt:lpstr>* توصیه های پیش از رسیدن EMS  </vt:lpstr>
      <vt:lpstr>ادامه توصيه ها</vt:lpstr>
      <vt:lpstr>انديكاسيون مطلق اعزام </vt:lpstr>
      <vt:lpstr>نکته پاياني</vt:lpstr>
      <vt:lpstr>سوختگی</vt:lpstr>
      <vt:lpstr>سوختگي </vt:lpstr>
      <vt:lpstr>اپيدميولوژي</vt:lpstr>
      <vt:lpstr>پيشگيري </vt:lpstr>
      <vt:lpstr>ايمني آب گرم </vt:lpstr>
      <vt:lpstr>ايمني مواد شيميايي</vt:lpstr>
      <vt:lpstr>وسايل اطفاي حريق</vt:lpstr>
      <vt:lpstr>PowerPoint Presentation</vt:lpstr>
      <vt:lpstr>سوختگی درجه یک</vt:lpstr>
      <vt:lpstr>PowerPoint Presentation</vt:lpstr>
      <vt:lpstr>سوختگی درجه سه و چهار</vt:lpstr>
      <vt:lpstr>درجات سوختگی</vt:lpstr>
      <vt:lpstr>برخورد با سوختگی  </vt:lpstr>
      <vt:lpstr>ایمنی صحنه</vt:lpstr>
      <vt:lpstr>حذف منبع سوزاننده</vt:lpstr>
      <vt:lpstr>تعیین درصد سوختگی</vt:lpstr>
      <vt:lpstr>سوختگی نیازمند مرکز سوختگی</vt:lpstr>
      <vt:lpstr>اقدامات درمانی</vt:lpstr>
      <vt:lpstr>اقدامات اولیه</vt:lpstr>
      <vt:lpstr> كمك‌هاي اوليه  </vt:lpstr>
      <vt:lpstr>درمان سوختگی درجه یک</vt:lpstr>
      <vt:lpstr>درمان سوختگی درجه دو و سه</vt:lpstr>
      <vt:lpstr>نبایدها در سوختگی</vt:lpstr>
      <vt:lpstr>سوختگي پس از خوردن اسيد يا قليا </vt:lpstr>
      <vt:lpstr>درمان آفتاب سوختگي </vt:lpstr>
      <vt:lpstr>سوختگی راه هوایی</vt:lpstr>
      <vt:lpstr>آسیب الکتریکی</vt:lpstr>
      <vt:lpstr>علایم و نشانه ها</vt:lpstr>
      <vt:lpstr>ادامه</vt:lpstr>
      <vt:lpstr>نکات ایمنی</vt:lpstr>
      <vt:lpstr>متوقف کردن آسیب</vt:lpstr>
      <vt:lpstr>اصول احیاء </vt:lpstr>
      <vt:lpstr>احیاء قلبی- ریوی</vt:lpstr>
      <vt:lpstr>سوختگی الکتریکی</vt:lpstr>
      <vt:lpstr>صاعقه زدگی</vt:lpstr>
      <vt:lpstr>PowerPoint Presentation</vt:lpstr>
      <vt:lpstr>PowerPoint Presentation</vt:lpstr>
      <vt:lpstr>PowerPoint Presentation</vt:lpstr>
      <vt:lpstr>توصیه های پیش از رسیدن EMS</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his</cp:lastModifiedBy>
  <cp:revision>21</cp:revision>
  <dcterms:created xsi:type="dcterms:W3CDTF">2019-09-05T09:09:25Z</dcterms:created>
  <dcterms:modified xsi:type="dcterms:W3CDTF">2026-07-27T07:20:08Z</dcterms:modified>
</cp:coreProperties>
</file>