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6" r:id="rId1"/>
  </p:sldMasterIdLst>
  <p:sldIdLst>
    <p:sldId id="257" r:id="rId2"/>
    <p:sldId id="258" r:id="rId3"/>
    <p:sldId id="264" r:id="rId4"/>
    <p:sldId id="260" r:id="rId5"/>
    <p:sldId id="271" r:id="rId6"/>
    <p:sldId id="261" r:id="rId7"/>
    <p:sldId id="262" r:id="rId8"/>
    <p:sldId id="265" r:id="rId9"/>
    <p:sldId id="263" r:id="rId10"/>
    <p:sldId id="266" r:id="rId11"/>
    <p:sldId id="267" r:id="rId12"/>
    <p:sldId id="268" r:id="rId13"/>
    <p:sldId id="270" r:id="rId14"/>
    <p:sldId id="309" r:id="rId15"/>
    <p:sldId id="308" r:id="rId16"/>
    <p:sldId id="269" r:id="rId17"/>
    <p:sldId id="275" r:id="rId18"/>
    <p:sldId id="274" r:id="rId19"/>
    <p:sldId id="276" r:id="rId20"/>
    <p:sldId id="277" r:id="rId21"/>
    <p:sldId id="278" r:id="rId22"/>
    <p:sldId id="279" r:id="rId23"/>
    <p:sldId id="280" r:id="rId24"/>
    <p:sldId id="281" r:id="rId25"/>
    <p:sldId id="282" r:id="rId26"/>
    <p:sldId id="283" r:id="rId27"/>
    <p:sldId id="284" r:id="rId28"/>
    <p:sldId id="288" r:id="rId29"/>
    <p:sldId id="285"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7" r:id="rId48"/>
    <p:sldId id="30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23" d="100"/>
          <a:sy n="123"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cxnSp>
        <p:nvCxnSpPr>
          <p:cNvPr id="9" name="Straight Connector 8">
            <a:extLst>
              <a:ext uri="{FF2B5EF4-FFF2-40B4-BE49-F238E27FC236}">
                <a16:creationId xmlns:a16="http://schemas.microsoft.com/office/drawing/2014/main" xmlns=""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xmlns="" id="{9925CCF1-92C0-4AF3-BFAF-4921631915AB}"/>
              </a:ext>
            </a:extLst>
          </p:cNvPr>
          <p:cNvSpPr>
            <a:spLocks noGrp="1"/>
          </p:cNvSpPr>
          <p:nvPr>
            <p:ph type="dt" sz="half" idx="10"/>
          </p:nvPr>
        </p:nvSpPr>
        <p:spPr/>
        <p:txBody>
          <a:bodyPr/>
          <a:lstStyle/>
          <a:p>
            <a:fld id="{9184DA70-C731-4C70-880D-CCD4705E623C}" type="datetime1">
              <a:rPr lang="en-US" smtClean="0"/>
              <a:t>7/27/2026</a:t>
            </a:fld>
            <a:endParaRPr lang="en-US" dirty="0"/>
          </a:p>
        </p:txBody>
      </p:sp>
      <p:sp>
        <p:nvSpPr>
          <p:cNvPr id="5" name="Footer Placeholder 4">
            <a:extLst>
              <a:ext uri="{FF2B5EF4-FFF2-40B4-BE49-F238E27FC236}">
                <a16:creationId xmlns:a16="http://schemas.microsoft.com/office/drawing/2014/main" xmlns=""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a:extLst>
              <a:ext uri="{FF2B5EF4-FFF2-40B4-BE49-F238E27FC236}">
                <a16:creationId xmlns:a16="http://schemas.microsoft.com/office/drawing/2014/main" xmlns="" id="{7D5506EE-1026-4F35-9ACC-BD05BE0F9B36}"/>
              </a:ext>
            </a:extLst>
          </p:cNvPr>
          <p:cNvSpPr>
            <a:spLocks noGrp="1"/>
          </p:cNvSpPr>
          <p:nvPr>
            <p:ph type="dt" sz="half" idx="10"/>
          </p:nvPr>
        </p:nvSpPr>
        <p:spPr/>
        <p:txBody>
          <a:bodyPr/>
          <a:lstStyle/>
          <a:p>
            <a:fld id="{B612A279-0833-481D-8C56-F67FD0AC6C50}" type="datetime1">
              <a:rPr lang="en-US" smtClean="0"/>
              <a:t>7/27/2026</a:t>
            </a:fld>
            <a:endParaRPr lang="en-US" dirty="0"/>
          </a:p>
        </p:txBody>
      </p:sp>
      <p:sp>
        <p:nvSpPr>
          <p:cNvPr id="8" name="Footer Placeholder 7">
            <a:extLst>
              <a:ext uri="{FF2B5EF4-FFF2-40B4-BE49-F238E27FC236}">
                <a16:creationId xmlns:a16="http://schemas.microsoft.com/office/drawing/2014/main" xmlns=""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a:extLst>
              <a:ext uri="{FF2B5EF4-FFF2-40B4-BE49-F238E27FC236}">
                <a16:creationId xmlns:a16="http://schemas.microsoft.com/office/drawing/2014/main" xmlns="" id="{AF33D6B0-F070-45C4-A472-19F432BE3932}"/>
              </a:ext>
            </a:extLst>
          </p:cNvPr>
          <p:cNvSpPr>
            <a:spLocks noGrp="1"/>
          </p:cNvSpPr>
          <p:nvPr>
            <p:ph type="dt" sz="half" idx="10"/>
          </p:nvPr>
        </p:nvSpPr>
        <p:spPr/>
        <p:txBody>
          <a:bodyPr/>
          <a:lstStyle/>
          <a:p>
            <a:fld id="{6587DA83-5663-4C9C-B9AA-0B40A3DAFF81}" type="datetime1">
              <a:rPr lang="en-US" smtClean="0"/>
              <a:t>7/27/2026</a:t>
            </a:fld>
            <a:endParaRPr lang="en-US" dirty="0"/>
          </a:p>
        </p:txBody>
      </p:sp>
      <p:sp>
        <p:nvSpPr>
          <p:cNvPr id="8" name="Footer Placeholder 7">
            <a:extLst>
              <a:ext uri="{FF2B5EF4-FFF2-40B4-BE49-F238E27FC236}">
                <a16:creationId xmlns:a16="http://schemas.microsoft.com/office/drawing/2014/main" xmlns=""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a:extLst>
              <a:ext uri="{FF2B5EF4-FFF2-40B4-BE49-F238E27FC236}">
                <a16:creationId xmlns:a16="http://schemas.microsoft.com/office/drawing/2014/main" xmlns="" id="{354D8B55-9EA8-4B81-8E84-9B93B0A27559}"/>
              </a:ext>
            </a:extLst>
          </p:cNvPr>
          <p:cNvSpPr>
            <a:spLocks noGrp="1"/>
          </p:cNvSpPr>
          <p:nvPr>
            <p:ph type="dt" sz="half" idx="10"/>
          </p:nvPr>
        </p:nvSpPr>
        <p:spPr/>
        <p:txBody>
          <a:bodyPr/>
          <a:lstStyle/>
          <a:p>
            <a:fld id="{4BE1D723-8F53-4F53-90B0-1982A396982E}" type="datetime1">
              <a:rPr lang="en-US" smtClean="0"/>
              <a:t>7/27/2026</a:t>
            </a:fld>
            <a:endParaRPr lang="en-US" dirty="0"/>
          </a:p>
        </p:txBody>
      </p:sp>
      <p:sp>
        <p:nvSpPr>
          <p:cNvPr id="8" name="Footer Placeholder 7">
            <a:extLst>
              <a:ext uri="{FF2B5EF4-FFF2-40B4-BE49-F238E27FC236}">
                <a16:creationId xmlns:a16="http://schemas.microsoft.com/office/drawing/2014/main" xmlns=""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cxnSp>
        <p:nvCxnSpPr>
          <p:cNvPr id="9" name="Straight Connector 8">
            <a:extLst>
              <a:ext uri="{FF2B5EF4-FFF2-40B4-BE49-F238E27FC236}">
                <a16:creationId xmlns:a16="http://schemas.microsoft.com/office/drawing/2014/main" xmlns=""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xmlns="" id="{AAF2E137-EC28-48F8-9198-1F02539029B6}"/>
              </a:ext>
            </a:extLst>
          </p:cNvPr>
          <p:cNvSpPr>
            <a:spLocks noGrp="1"/>
          </p:cNvSpPr>
          <p:nvPr>
            <p:ph type="dt" sz="half" idx="10"/>
          </p:nvPr>
        </p:nvSpPr>
        <p:spPr/>
        <p:txBody>
          <a:bodyPr/>
          <a:lstStyle/>
          <a:p>
            <a:fld id="{97669AF7-7BEB-44E4-9852-375E34362B5B}" type="datetime1">
              <a:rPr lang="en-US" smtClean="0"/>
              <a:t>7/27/2026</a:t>
            </a:fld>
            <a:endParaRPr lang="en-US" dirty="0"/>
          </a:p>
        </p:txBody>
      </p:sp>
      <p:sp>
        <p:nvSpPr>
          <p:cNvPr id="8" name="Footer Placeholder 7">
            <a:extLst>
              <a:ext uri="{FF2B5EF4-FFF2-40B4-BE49-F238E27FC236}">
                <a16:creationId xmlns:a16="http://schemas.microsoft.com/office/drawing/2014/main" xmlns=""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xmlns=""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a:extLst>
              <a:ext uri="{FF2B5EF4-FFF2-40B4-BE49-F238E27FC236}">
                <a16:creationId xmlns:a16="http://schemas.microsoft.com/office/drawing/2014/main" xmlns="" id="{5782D47D-B0DC-4C40-BCC6-BBBA32584A38}"/>
              </a:ext>
            </a:extLst>
          </p:cNvPr>
          <p:cNvSpPr>
            <a:spLocks noGrp="1"/>
          </p:cNvSpPr>
          <p:nvPr>
            <p:ph type="dt" sz="half" idx="10"/>
          </p:nvPr>
        </p:nvSpPr>
        <p:spPr/>
        <p:txBody>
          <a:bodyPr/>
          <a:lstStyle/>
          <a:p>
            <a:fld id="{BAAAC38D-0552-4C82-B593-E6124DFADBE2}" type="datetime1">
              <a:rPr lang="en-US" smtClean="0"/>
              <a:t>7/27/2026</a:t>
            </a:fld>
            <a:endParaRPr lang="en-US" dirty="0"/>
          </a:p>
        </p:txBody>
      </p:sp>
      <p:sp>
        <p:nvSpPr>
          <p:cNvPr id="9" name="Footer Placeholder 8">
            <a:extLst>
              <a:ext uri="{FF2B5EF4-FFF2-40B4-BE49-F238E27FC236}">
                <a16:creationId xmlns:a16="http://schemas.microsoft.com/office/drawing/2014/main" xmlns=""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a:extLst>
              <a:ext uri="{FF2B5EF4-FFF2-40B4-BE49-F238E27FC236}">
                <a16:creationId xmlns:a16="http://schemas.microsoft.com/office/drawing/2014/main" xmlns="" id="{8AF8A515-AA94-45D1-9223-5C2272618D85}"/>
              </a:ext>
            </a:extLst>
          </p:cNvPr>
          <p:cNvSpPr>
            <a:spLocks noGrp="1"/>
          </p:cNvSpPr>
          <p:nvPr>
            <p:ph type="dt" sz="half" idx="10"/>
          </p:nvPr>
        </p:nvSpPr>
        <p:spPr/>
        <p:txBody>
          <a:bodyPr/>
          <a:lstStyle/>
          <a:p>
            <a:fld id="{D9DF0F1C-5577-4ACB-BB62-DF8F3C494C7E}" type="datetime1">
              <a:rPr lang="en-US" smtClean="0"/>
              <a:t>7/27/2026</a:t>
            </a:fld>
            <a:endParaRPr lang="en-US" dirty="0"/>
          </a:p>
        </p:txBody>
      </p:sp>
      <p:sp>
        <p:nvSpPr>
          <p:cNvPr id="11" name="Footer Placeholder 10">
            <a:extLst>
              <a:ext uri="{FF2B5EF4-FFF2-40B4-BE49-F238E27FC236}">
                <a16:creationId xmlns:a16="http://schemas.microsoft.com/office/drawing/2014/main" xmlns=""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Date Placeholder 5">
            <a:extLst>
              <a:ext uri="{FF2B5EF4-FFF2-40B4-BE49-F238E27FC236}">
                <a16:creationId xmlns:a16="http://schemas.microsoft.com/office/drawing/2014/main" xmlns="" id="{7392073F-158F-44A3-8913-917AFFC1BC20}"/>
              </a:ext>
            </a:extLst>
          </p:cNvPr>
          <p:cNvSpPr>
            <a:spLocks noGrp="1"/>
          </p:cNvSpPr>
          <p:nvPr>
            <p:ph type="dt" sz="half" idx="10"/>
          </p:nvPr>
        </p:nvSpPr>
        <p:spPr/>
        <p:txBody>
          <a:bodyPr/>
          <a:lstStyle/>
          <a:p>
            <a:fld id="{1775B394-D9F9-4F0C-B15D-605F45CB9E9F}" type="datetime1">
              <a:rPr lang="en-US" smtClean="0"/>
              <a:t>7/27/2026</a:t>
            </a:fld>
            <a:endParaRPr lang="en-US" dirty="0"/>
          </a:p>
        </p:txBody>
      </p:sp>
      <p:sp>
        <p:nvSpPr>
          <p:cNvPr id="7" name="Footer Placeholder 6">
            <a:extLst>
              <a:ext uri="{FF2B5EF4-FFF2-40B4-BE49-F238E27FC236}">
                <a16:creationId xmlns:a16="http://schemas.microsoft.com/office/drawing/2014/main" xmlns=""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xmlns="" id="{94E9223F-721F-47BF-9FD5-0F8D12FF0DE1}"/>
              </a:ext>
            </a:extLst>
          </p:cNvPr>
          <p:cNvSpPr>
            <a:spLocks noGrp="1"/>
          </p:cNvSpPr>
          <p:nvPr>
            <p:ph type="dt" sz="half" idx="10"/>
          </p:nvPr>
        </p:nvSpPr>
        <p:spPr/>
        <p:txBody>
          <a:bodyPr/>
          <a:lstStyle/>
          <a:p>
            <a:fld id="{39667345-2558-425A-8533-9BFDBCE15005}" type="datetime1">
              <a:rPr lang="en-US" smtClean="0"/>
              <a:t>7/27/2026</a:t>
            </a:fld>
            <a:endParaRPr lang="en-US" dirty="0"/>
          </a:p>
        </p:txBody>
      </p:sp>
      <p:sp>
        <p:nvSpPr>
          <p:cNvPr id="3" name="Footer Placeholder 2">
            <a:extLst>
              <a:ext uri="{FF2B5EF4-FFF2-40B4-BE49-F238E27FC236}">
                <a16:creationId xmlns:a16="http://schemas.microsoft.com/office/drawing/2014/main" xmlns=""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7/27/2026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7/27/2026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7/27/2026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xmlns=""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transition spd="slow">
    <p:pull/>
  </p:transition>
  <p:hf sldNum="0" hdr="0" ftr="0" dt="0"/>
  <p:txStyles>
    <p:titleStyle>
      <a:lvl1pPr algn="l" defTabSz="914400" rtl="1"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xmlns="" id="{A9286AD2-18A9-4868-A4E3-7A2097A208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FD68DA-43BA-4508-8DE2-BA9BB7B2FA5B}"/>
              </a:ext>
            </a:extLst>
          </p:cNvPr>
          <p:cNvSpPr>
            <a:spLocks noGrp="1"/>
          </p:cNvSpPr>
          <p:nvPr>
            <p:ph type="ctrTitle"/>
          </p:nvPr>
        </p:nvSpPr>
        <p:spPr>
          <a:xfrm>
            <a:off x="5289754" y="639097"/>
            <a:ext cx="6253317" cy="3686015"/>
          </a:xfrm>
        </p:spPr>
        <p:txBody>
          <a:bodyPr>
            <a:normAutofit/>
          </a:bodyPr>
          <a:lstStyle/>
          <a:p>
            <a:r>
              <a:rPr lang="fa-IR" sz="3600" dirty="0" smtClean="0">
                <a:cs typeface="B Titr" panose="00000700000000000000" pitchFamily="2" charset="-78"/>
              </a:rPr>
              <a:t>چاشهای قانونی در فوریتهای پزشکی</a:t>
            </a:r>
            <a:endParaRPr lang="en-US" sz="3600" dirty="0">
              <a:cs typeface="B Titr" panose="00000700000000000000" pitchFamily="2" charset="-78"/>
            </a:endParaRPr>
          </a:p>
        </p:txBody>
      </p:sp>
      <p:sp>
        <p:nvSpPr>
          <p:cNvPr id="3" name="Subtitle 2">
            <a:extLst>
              <a:ext uri="{FF2B5EF4-FFF2-40B4-BE49-F238E27FC236}">
                <a16:creationId xmlns:a16="http://schemas.microsoft.com/office/drawing/2014/main" xmlns="" id="{A8E9CFF2-3777-4FF4-A759-8491175B0B7C}"/>
              </a:ext>
            </a:extLst>
          </p:cNvPr>
          <p:cNvSpPr>
            <a:spLocks noGrp="1"/>
          </p:cNvSpPr>
          <p:nvPr>
            <p:ph type="subTitle" idx="1"/>
          </p:nvPr>
        </p:nvSpPr>
        <p:spPr>
          <a:xfrm>
            <a:off x="5289753" y="4672739"/>
            <a:ext cx="6269347" cy="1021498"/>
          </a:xfrm>
        </p:spPr>
        <p:txBody>
          <a:bodyPr>
            <a:normAutofit/>
          </a:bodyPr>
          <a:lstStyle/>
          <a:p>
            <a:r>
              <a:rPr lang="en-US" dirty="0" smtClean="0">
                <a:solidFill>
                  <a:schemeClr val="tx1">
                    <a:lumMod val="85000"/>
                    <a:lumOff val="15000"/>
                  </a:schemeClr>
                </a:solidFill>
              </a:rPr>
              <a:t>Dr. </a:t>
            </a:r>
            <a:r>
              <a:rPr lang="en-US" dirty="0" err="1" smtClean="0">
                <a:solidFill>
                  <a:schemeClr val="tx1">
                    <a:lumMod val="85000"/>
                    <a:lumOff val="15000"/>
                  </a:schemeClr>
                </a:solidFill>
              </a:rPr>
              <a:t>faramarz</a:t>
            </a:r>
            <a:r>
              <a:rPr lang="en-US" dirty="0" smtClean="0">
                <a:solidFill>
                  <a:schemeClr val="tx1">
                    <a:lumMod val="85000"/>
                    <a:lumOff val="15000"/>
                  </a:schemeClr>
                </a:solidFill>
              </a:rPr>
              <a:t> </a:t>
            </a:r>
            <a:r>
              <a:rPr lang="en-US" dirty="0" err="1" smtClean="0">
                <a:solidFill>
                  <a:schemeClr val="tx1">
                    <a:lumMod val="85000"/>
                    <a:lumOff val="15000"/>
                  </a:schemeClr>
                </a:solidFill>
              </a:rPr>
              <a:t>ebrahimi</a:t>
            </a:r>
            <a:r>
              <a:rPr lang="en-US" dirty="0" smtClean="0">
                <a:solidFill>
                  <a:schemeClr val="tx1">
                    <a:lumMod val="85000"/>
                    <a:lumOff val="15000"/>
                  </a:schemeClr>
                </a:solidFill>
              </a:rPr>
              <a:t> </a:t>
            </a:r>
            <a:r>
              <a:rPr lang="en-US" dirty="0" err="1" smtClean="0">
                <a:solidFill>
                  <a:schemeClr val="tx1">
                    <a:lumMod val="85000"/>
                    <a:lumOff val="15000"/>
                  </a:schemeClr>
                </a:solidFill>
              </a:rPr>
              <a:t>falah</a:t>
            </a:r>
            <a:r>
              <a:rPr lang="en-US" dirty="0" smtClean="0">
                <a:solidFill>
                  <a:schemeClr val="tx1">
                    <a:lumMod val="85000"/>
                    <a:lumOff val="15000"/>
                  </a:schemeClr>
                </a:solidFill>
              </a:rPr>
              <a:t> </a:t>
            </a:r>
            <a:r>
              <a:rPr lang="en-US" dirty="0" err="1" smtClean="0">
                <a:solidFill>
                  <a:schemeClr val="tx1">
                    <a:lumMod val="85000"/>
                    <a:lumOff val="15000"/>
                  </a:schemeClr>
                </a:solidFill>
              </a:rPr>
              <a:t>talab</a:t>
            </a:r>
            <a:endParaRPr lang="en-US" sz="2400" dirty="0">
              <a:solidFill>
                <a:schemeClr val="tx1">
                  <a:lumMod val="85000"/>
                  <a:lumOff val="15000"/>
                </a:schemeClr>
              </a:solidFill>
            </a:endParaRPr>
          </a:p>
        </p:txBody>
      </p:sp>
      <p:pic>
        <p:nvPicPr>
          <p:cNvPr id="5" name="Picture 4" descr="A picture containing building, sitting, bench, side&#10;&#10;Description automatically generated">
            <a:extLst>
              <a:ext uri="{FF2B5EF4-FFF2-40B4-BE49-F238E27FC236}">
                <a16:creationId xmlns:a16="http://schemas.microsoft.com/office/drawing/2014/main" xmlns="" id="{282CF6DD-7FE8-4063-9551-1B7BBCE92A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xmlns="" id="{E7A7CD63-7EC3-44F3-95D0-595C4019FF2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anose="00000700000000000000" pitchFamily="2" charset="-78"/>
              </a:rPr>
              <a:t>مسئولیت جزایی یا کیفری</a:t>
            </a:r>
            <a:endParaRPr lang="fa-IR" sz="3200" dirty="0">
              <a:cs typeface="B Titr" panose="00000700000000000000" pitchFamily="2" charset="-78"/>
            </a:endParaRPr>
          </a:p>
        </p:txBody>
      </p:sp>
      <p:sp>
        <p:nvSpPr>
          <p:cNvPr id="3" name="Content Placeholder 2"/>
          <p:cNvSpPr>
            <a:spLocks noGrp="1"/>
          </p:cNvSpPr>
          <p:nvPr>
            <p:ph idx="1"/>
          </p:nvPr>
        </p:nvSpPr>
        <p:spPr/>
        <p:txBody>
          <a:bodyPr>
            <a:normAutofit/>
          </a:bodyPr>
          <a:lstStyle/>
          <a:p>
            <a:r>
              <a:rPr lang="fa-IR" dirty="0" smtClean="0">
                <a:cs typeface="B Zar" panose="00000400000000000000" pitchFamily="2" charset="-78"/>
              </a:rPr>
              <a:t>در این نوع مسئولیت :</a:t>
            </a:r>
          </a:p>
          <a:p>
            <a:pPr marL="457200" indent="-457200">
              <a:buFont typeface="+mj-lt"/>
              <a:buAutoNum type="arabicPeriod"/>
            </a:pPr>
            <a:r>
              <a:rPr lang="fa-IR" dirty="0" smtClean="0">
                <a:cs typeface="B Zar" panose="00000400000000000000" pitchFamily="2" charset="-78"/>
              </a:rPr>
              <a:t>ضرر </a:t>
            </a:r>
            <a:r>
              <a:rPr lang="fa-IR" dirty="0">
                <a:cs typeface="B Zar" panose="00000400000000000000" pitchFamily="2" charset="-78"/>
              </a:rPr>
              <a:t>وزیان ناشی </a:t>
            </a:r>
            <a:r>
              <a:rPr lang="fa-IR" dirty="0" smtClean="0">
                <a:cs typeface="B Zar" panose="00000400000000000000" pitchFamily="2" charset="-78"/>
              </a:rPr>
              <a:t>از اقدام درمانی </a:t>
            </a:r>
            <a:r>
              <a:rPr lang="fa-IR" dirty="0">
                <a:cs typeface="B Zar" panose="00000400000000000000" pitchFamily="2" charset="-78"/>
              </a:rPr>
              <a:t>متوجه جامعه  است وجرم اتفاق افتاده سبب اختلال درنظم عمومی ونظام اجتماعی می </a:t>
            </a:r>
            <a:r>
              <a:rPr lang="fa-IR" dirty="0" smtClean="0">
                <a:cs typeface="B Zar" panose="00000400000000000000" pitchFamily="2" charset="-78"/>
              </a:rPr>
              <a:t>گردد</a:t>
            </a:r>
          </a:p>
          <a:p>
            <a:pPr marL="457200" indent="-457200">
              <a:buFont typeface="+mj-lt"/>
              <a:buAutoNum type="arabicPeriod"/>
            </a:pPr>
            <a:r>
              <a:rPr lang="fa-IR" dirty="0" smtClean="0">
                <a:cs typeface="B Zar" panose="00000400000000000000" pitchFamily="2" charset="-78"/>
              </a:rPr>
              <a:t> </a:t>
            </a:r>
            <a:r>
              <a:rPr lang="fa-IR" dirty="0">
                <a:cs typeface="B Zar" panose="00000400000000000000" pitchFamily="2" charset="-78"/>
              </a:rPr>
              <a:t>قابل بیمه شدن هم نمی </a:t>
            </a:r>
            <a:r>
              <a:rPr lang="fa-IR" dirty="0" smtClean="0">
                <a:cs typeface="B Zar" panose="00000400000000000000" pitchFamily="2" charset="-78"/>
              </a:rPr>
              <a:t>باشند</a:t>
            </a:r>
          </a:p>
          <a:p>
            <a:pPr marL="457200" indent="-457200">
              <a:buFont typeface="+mj-lt"/>
              <a:buAutoNum type="arabicPeriod"/>
            </a:pPr>
            <a:r>
              <a:rPr lang="fa-IR" dirty="0" smtClean="0">
                <a:cs typeface="B Zar" panose="00000400000000000000" pitchFamily="2" charset="-78"/>
              </a:rPr>
              <a:t>مجرم </a:t>
            </a:r>
            <a:r>
              <a:rPr lang="fa-IR" dirty="0">
                <a:cs typeface="B Zar" panose="00000400000000000000" pitchFamily="2" charset="-78"/>
              </a:rPr>
              <a:t>علاوه برجبران خسارت، مشمول مجازاتهای تعزیری دیگر نظیر تحمل حبس ،جزای نقدی، شلاق یا اقدامات تأمینی محکوم نیز می </a:t>
            </a:r>
            <a:r>
              <a:rPr lang="fa-IR" dirty="0" smtClean="0">
                <a:cs typeface="B Zar" panose="00000400000000000000" pitchFamily="2" charset="-78"/>
              </a:rPr>
              <a:t>شوند</a:t>
            </a:r>
          </a:p>
          <a:p>
            <a:pPr marL="457200" indent="-457200">
              <a:buFont typeface="+mj-lt"/>
              <a:buAutoNum type="arabicPeriod"/>
            </a:pPr>
            <a:r>
              <a:rPr lang="fa-IR" dirty="0" smtClean="0">
                <a:cs typeface="B Zar" panose="00000400000000000000" pitchFamily="2" charset="-78"/>
              </a:rPr>
              <a:t> </a:t>
            </a:r>
            <a:r>
              <a:rPr lang="fa-IR" dirty="0">
                <a:cs typeface="B Zar" panose="00000400000000000000" pitchFamily="2" charset="-78"/>
              </a:rPr>
              <a:t>اقامه دعوا توسط دادستان یا مدعی العموم صورت می گیرد و رسیدگی به این جرائم فقط درصلاحیت محاکم دادگستری کشورها </a:t>
            </a:r>
            <a:r>
              <a:rPr lang="fa-IR" dirty="0" smtClean="0">
                <a:cs typeface="B Zar" panose="00000400000000000000" pitchFamily="2" charset="-78"/>
              </a:rPr>
              <a:t>است</a:t>
            </a:r>
          </a:p>
          <a:p>
            <a:pPr marL="457200" indent="-457200">
              <a:buFont typeface="+mj-lt"/>
              <a:buAutoNum type="arabicPeriod"/>
            </a:pPr>
            <a:r>
              <a:rPr lang="fa-IR" dirty="0" smtClean="0">
                <a:cs typeface="B Zar" panose="00000400000000000000" pitchFamily="2" charset="-78"/>
              </a:rPr>
              <a:t>مثل </a:t>
            </a:r>
            <a:r>
              <a:rPr lang="fa-IR" dirty="0">
                <a:cs typeface="B Zar" panose="00000400000000000000" pitchFamily="2" charset="-78"/>
              </a:rPr>
              <a:t>صدورگواهی خلاف توسط پزشک که با این کار سبب خسارت به خزانه دولت و یا شرکتهای بیمه و یا شخص ثالث دیگر میگردد یا انجام سقط جنین جنایی که پزشک بعلت انجام قتل جنین مشمول مجازات قصاص می شود. </a:t>
            </a:r>
          </a:p>
          <a:p>
            <a:endParaRPr lang="fa-IR" dirty="0">
              <a:cs typeface="B Zar" panose="00000400000000000000" pitchFamily="2" charset="-78"/>
            </a:endParaRPr>
          </a:p>
        </p:txBody>
      </p:sp>
    </p:spTree>
    <p:extLst>
      <p:ext uri="{BB962C8B-B14F-4D97-AF65-F5344CB8AC3E}">
        <p14:creationId xmlns:p14="http://schemas.microsoft.com/office/powerpoint/2010/main" val="1994655283"/>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anose="00000700000000000000" pitchFamily="2" charset="-78"/>
              </a:rPr>
              <a:t>مسئولیت حقوقی یا مدنی</a:t>
            </a:r>
            <a:endParaRPr lang="fa-IR" sz="3200" dirty="0">
              <a:cs typeface="B Titr" panose="00000700000000000000" pitchFamily="2" charset="-78"/>
            </a:endParaRPr>
          </a:p>
        </p:txBody>
      </p:sp>
      <p:sp>
        <p:nvSpPr>
          <p:cNvPr id="3" name="Content Placeholder 2"/>
          <p:cNvSpPr>
            <a:spLocks noGrp="1"/>
          </p:cNvSpPr>
          <p:nvPr>
            <p:ph idx="1"/>
          </p:nvPr>
        </p:nvSpPr>
        <p:spPr/>
        <p:txBody>
          <a:bodyPr>
            <a:normAutofit/>
          </a:bodyPr>
          <a:lstStyle/>
          <a:p>
            <a:r>
              <a:rPr lang="fa-IR" dirty="0">
                <a:cs typeface="B Zar" panose="00000400000000000000" pitchFamily="2" charset="-78"/>
              </a:rPr>
              <a:t> </a:t>
            </a:r>
            <a:r>
              <a:rPr lang="fa-IR" dirty="0" smtClean="0">
                <a:cs typeface="B Zar" panose="00000400000000000000" pitchFamily="2" charset="-78"/>
              </a:rPr>
              <a:t>دراین </a:t>
            </a:r>
            <a:r>
              <a:rPr lang="fa-IR" dirty="0">
                <a:cs typeface="B Zar" panose="00000400000000000000" pitchFamily="2" charset="-78"/>
              </a:rPr>
              <a:t>نوع </a:t>
            </a:r>
            <a:r>
              <a:rPr lang="fa-IR" dirty="0" smtClean="0">
                <a:cs typeface="B Zar" panose="00000400000000000000" pitchFamily="2" charset="-78"/>
              </a:rPr>
              <a:t>مسئولیت:</a:t>
            </a:r>
          </a:p>
          <a:p>
            <a:pPr marL="457200" indent="-457200">
              <a:buFont typeface="+mj-lt"/>
              <a:buAutoNum type="arabicPeriod"/>
            </a:pPr>
            <a:r>
              <a:rPr lang="fa-IR" dirty="0" smtClean="0">
                <a:cs typeface="B Zar" panose="00000400000000000000" pitchFamily="2" charset="-78"/>
              </a:rPr>
              <a:t> </a:t>
            </a:r>
            <a:r>
              <a:rPr lang="fa-IR" dirty="0">
                <a:cs typeface="B Zar" panose="00000400000000000000" pitchFamily="2" charset="-78"/>
              </a:rPr>
              <a:t>درنتیجه </a:t>
            </a:r>
            <a:r>
              <a:rPr lang="fa-IR" dirty="0" smtClean="0">
                <a:cs typeface="B Zar" panose="00000400000000000000" pitchFamily="2" charset="-78"/>
              </a:rPr>
              <a:t>اقدامات درمانی </a:t>
            </a:r>
            <a:r>
              <a:rPr lang="fa-IR" dirty="0">
                <a:cs typeface="B Zar" panose="00000400000000000000" pitchFamily="2" charset="-78"/>
              </a:rPr>
              <a:t>ضررو زیان متوجه اشخاص حقیقی می </a:t>
            </a:r>
            <a:r>
              <a:rPr lang="fa-IR" dirty="0" smtClean="0">
                <a:cs typeface="B Zar" panose="00000400000000000000" pitchFamily="2" charset="-78"/>
              </a:rPr>
              <a:t>گردد.</a:t>
            </a:r>
          </a:p>
          <a:p>
            <a:pPr marL="457200" indent="-457200">
              <a:buFont typeface="+mj-lt"/>
              <a:buAutoNum type="arabicPeriod"/>
            </a:pPr>
            <a:r>
              <a:rPr lang="fa-IR" dirty="0" smtClean="0">
                <a:cs typeface="B Zar" panose="00000400000000000000" pitchFamily="2" charset="-78"/>
              </a:rPr>
              <a:t>قابل </a:t>
            </a:r>
            <a:r>
              <a:rPr lang="fa-IR" dirty="0">
                <a:cs typeface="B Zar" panose="00000400000000000000" pitchFamily="2" charset="-78"/>
              </a:rPr>
              <a:t>بیمه شدن است و با جبران ضرر وزیان وارد شده قابل انجام است </a:t>
            </a:r>
            <a:r>
              <a:rPr lang="fa-IR" dirty="0" smtClean="0">
                <a:cs typeface="B Zar" panose="00000400000000000000" pitchFamily="2" charset="-78"/>
              </a:rPr>
              <a:t>.</a:t>
            </a:r>
          </a:p>
          <a:p>
            <a:pPr marL="457200" indent="-457200">
              <a:buFont typeface="+mj-lt"/>
              <a:buAutoNum type="arabicPeriod"/>
            </a:pPr>
            <a:r>
              <a:rPr lang="fa-IR" dirty="0" smtClean="0">
                <a:cs typeface="B Zar" panose="00000400000000000000" pitchFamily="2" charset="-78"/>
              </a:rPr>
              <a:t>مسئولیت </a:t>
            </a:r>
            <a:r>
              <a:rPr lang="fa-IR" dirty="0">
                <a:cs typeface="B Zar" panose="00000400000000000000" pitchFamily="2" charset="-78"/>
              </a:rPr>
              <a:t>اقامه دعوا با خود مدعی است واگر وی اقدام به طرح دعوا نکند هیچ مرجعی موظف به انجام چنین امری نخواهد </a:t>
            </a:r>
            <a:r>
              <a:rPr lang="fa-IR" dirty="0" smtClean="0">
                <a:cs typeface="B Zar" panose="00000400000000000000" pitchFamily="2" charset="-78"/>
              </a:rPr>
              <a:t>بود.</a:t>
            </a:r>
          </a:p>
          <a:p>
            <a:pPr marL="457200" indent="-457200">
              <a:buFont typeface="+mj-lt"/>
              <a:buAutoNum type="arabicPeriod"/>
            </a:pPr>
            <a:r>
              <a:rPr lang="fa-IR" dirty="0" smtClean="0">
                <a:cs typeface="B Zar" panose="00000400000000000000" pitchFamily="2" charset="-78"/>
              </a:rPr>
              <a:t>مثل </a:t>
            </a:r>
            <a:r>
              <a:rPr lang="fa-IR" dirty="0">
                <a:cs typeface="B Zar" panose="00000400000000000000" pitchFamily="2" charset="-78"/>
              </a:rPr>
              <a:t>اغلب موارد قصور و خطاهایی که به واسطه اعمال </a:t>
            </a:r>
            <a:r>
              <a:rPr lang="fa-IR" dirty="0" smtClean="0">
                <a:cs typeface="B Zar" panose="00000400000000000000" pitchFamily="2" charset="-78"/>
              </a:rPr>
              <a:t>پزشکی در بین کادر درمان رخ می دهد.</a:t>
            </a:r>
            <a:endParaRPr lang="fa-IR" dirty="0">
              <a:cs typeface="B Zar" panose="00000400000000000000" pitchFamily="2" charset="-78"/>
            </a:endParaRPr>
          </a:p>
        </p:txBody>
      </p:sp>
    </p:spTree>
    <p:extLst>
      <p:ext uri="{BB962C8B-B14F-4D97-AF65-F5344CB8AC3E}">
        <p14:creationId xmlns:p14="http://schemas.microsoft.com/office/powerpoint/2010/main" val="2290754271"/>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anose="00000700000000000000" pitchFamily="2" charset="-78"/>
              </a:rPr>
              <a:t>مسئولیت انتظامی</a:t>
            </a:r>
            <a:endParaRPr lang="fa-IR" sz="3200" dirty="0">
              <a:cs typeface="B Titr" panose="00000700000000000000" pitchFamily="2" charset="-78"/>
            </a:endParaRP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fa-IR" dirty="0">
                <a:cs typeface="B Zar" panose="00000400000000000000" pitchFamily="2" charset="-78"/>
              </a:rPr>
              <a:t>خطای انتظامی عبارتست ازنقض تکالیفی که بموجب مقررات صنفی وضع شده </a:t>
            </a:r>
            <a:r>
              <a:rPr lang="fa-IR" dirty="0" smtClean="0">
                <a:cs typeface="B Zar" panose="00000400000000000000" pitchFamily="2" charset="-78"/>
              </a:rPr>
              <a:t>است</a:t>
            </a:r>
          </a:p>
          <a:p>
            <a:pPr marL="457200" indent="-457200">
              <a:buFont typeface="+mj-lt"/>
              <a:buAutoNum type="arabicPeriod"/>
            </a:pPr>
            <a:r>
              <a:rPr lang="fa-IR" dirty="0" smtClean="0">
                <a:cs typeface="B Zar" panose="00000400000000000000" pitchFamily="2" charset="-78"/>
              </a:rPr>
              <a:t>افراد </a:t>
            </a:r>
            <a:r>
              <a:rPr lang="fa-IR" dirty="0">
                <a:cs typeface="B Zar" panose="00000400000000000000" pitchFamily="2" charset="-78"/>
              </a:rPr>
              <a:t>وابسته به هرصنفی بموجب مقررات صنفی مکلف به رعایت مواردی می باشند که عدم انجام آنها موجب مسئولیت انتظامی آنها میگردد. </a:t>
            </a:r>
          </a:p>
          <a:p>
            <a:pPr marL="457200" indent="-457200">
              <a:buFont typeface="+mj-lt"/>
              <a:buAutoNum type="arabicPeriod"/>
            </a:pPr>
            <a:r>
              <a:rPr lang="fa-IR" dirty="0" smtClean="0">
                <a:cs typeface="B Zar" panose="00000400000000000000" pitchFamily="2" charset="-78"/>
              </a:rPr>
              <a:t> </a:t>
            </a:r>
            <a:r>
              <a:rPr lang="fa-IR" dirty="0">
                <a:cs typeface="B Zar" panose="00000400000000000000" pitchFamily="2" charset="-78"/>
              </a:rPr>
              <a:t>به موجب عدم رعایت  مصوبات قوه مجریه ( مصوبه ها ،آئین نامه ها، نظامنامه ها و بخشنامه) تعیین می شود </a:t>
            </a:r>
            <a:r>
              <a:rPr lang="fa-IR" dirty="0" smtClean="0">
                <a:cs typeface="B Zar" panose="00000400000000000000" pitchFamily="2" charset="-78"/>
              </a:rPr>
              <a:t>که توسط وزارت بهداشت به کادر درمان اعلام می شود. </a:t>
            </a:r>
          </a:p>
          <a:p>
            <a:pPr marL="457200" indent="-457200">
              <a:buFont typeface="+mj-lt"/>
              <a:buAutoNum type="arabicPeriod"/>
            </a:pPr>
            <a:r>
              <a:rPr lang="fa-IR" dirty="0" smtClean="0">
                <a:cs typeface="B Zar" panose="00000400000000000000" pitchFamily="2" charset="-78"/>
              </a:rPr>
              <a:t> </a:t>
            </a:r>
            <a:r>
              <a:rPr lang="fa-IR" dirty="0">
                <a:cs typeface="B Zar" panose="00000400000000000000" pitchFamily="2" charset="-78"/>
              </a:rPr>
              <a:t>انجام اینگونه اعمال به هیچ وجه منجر به تعقیب جزایی نخواهد </a:t>
            </a:r>
            <a:r>
              <a:rPr lang="fa-IR" dirty="0" smtClean="0">
                <a:cs typeface="B Zar" panose="00000400000000000000" pitchFamily="2" charset="-78"/>
              </a:rPr>
              <a:t>شد.</a:t>
            </a:r>
          </a:p>
          <a:p>
            <a:pPr marL="457200" indent="-457200">
              <a:buFont typeface="+mj-lt"/>
              <a:buAutoNum type="arabicPeriod"/>
            </a:pPr>
            <a:r>
              <a:rPr lang="fa-IR" dirty="0" smtClean="0">
                <a:cs typeface="B Zar" panose="00000400000000000000" pitchFamily="2" charset="-78"/>
              </a:rPr>
              <a:t>رسیدگی </a:t>
            </a:r>
            <a:r>
              <a:rPr lang="fa-IR" dirty="0">
                <a:cs typeface="B Zar" panose="00000400000000000000" pitchFamily="2" charset="-78"/>
              </a:rPr>
              <a:t>به خطاهای انتظامی درصلاحیت دادگاهها ومحاکم انتظامی است که </a:t>
            </a:r>
            <a:r>
              <a:rPr lang="fa-IR" dirty="0" smtClean="0">
                <a:cs typeface="B Zar" panose="00000400000000000000" pitchFamily="2" charset="-78"/>
              </a:rPr>
              <a:t> درخصوص کادر درمان در سازمان نظام پزشکی قرار دارد.</a:t>
            </a:r>
            <a:endParaRPr lang="fa-IR" dirty="0">
              <a:cs typeface="B Zar" panose="00000400000000000000" pitchFamily="2" charset="-78"/>
            </a:endParaRPr>
          </a:p>
          <a:p>
            <a:pPr marL="457200" indent="-457200">
              <a:buFont typeface="+mj-lt"/>
              <a:buAutoNum type="arabicPeriod"/>
            </a:pPr>
            <a:r>
              <a:rPr lang="fa-IR" dirty="0">
                <a:cs typeface="B Zar" panose="00000400000000000000" pitchFamily="2" charset="-78"/>
              </a:rPr>
              <a:t>مجازاتهای انتظامی برخلاف مجازاتهای جزایی جنبه اداری داشته و نهایتأ به اخراج  وتوبیخ  یا انفصال دائم ختم می شود.</a:t>
            </a:r>
          </a:p>
          <a:p>
            <a:endParaRPr lang="fa-IR" dirty="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2518232962"/>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4" name="Picture 3" descr="H:\picture\Wallpapers.Mania.052_www.BinDownload.com\Wallpapers Mania #086-01.jpg"/>
          <p:cNvPicPr>
            <a:picLocks noChangeAspect="1" noChangeArrowheads="1"/>
          </p:cNvPicPr>
          <p:nvPr/>
        </p:nvPicPr>
        <p:blipFill>
          <a:blip r:embed="rId2"/>
          <a:srcRect/>
          <a:stretch>
            <a:fillRect/>
          </a:stretch>
        </p:blipFill>
        <p:spPr bwMode="auto">
          <a:xfrm>
            <a:off x="0" y="-87086"/>
            <a:ext cx="12192000" cy="7014755"/>
          </a:xfrm>
          <a:prstGeom prst="rect">
            <a:avLst/>
          </a:prstGeom>
          <a:noFill/>
        </p:spPr>
      </p:pic>
    </p:spTree>
    <p:extLst>
      <p:ext uri="{BB962C8B-B14F-4D97-AF65-F5344CB8AC3E}">
        <p14:creationId xmlns:p14="http://schemas.microsoft.com/office/powerpoint/2010/main" val="2472903199"/>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Title 2"/>
          <p:cNvSpPr>
            <a:spLocks noGrp="1"/>
          </p:cNvSpPr>
          <p:nvPr>
            <p:ph type="title"/>
          </p:nvPr>
        </p:nvSpPr>
        <p:spPr/>
        <p:txBody>
          <a:bodyPr/>
          <a:lstStyle/>
          <a:p>
            <a:r>
              <a:rPr lang="fa-IR" sz="2400" dirty="0" smtClean="0">
                <a:cs typeface="B Titr" panose="00000700000000000000" pitchFamily="2" charset="-78"/>
              </a:rPr>
              <a:t>آشنایی وشناخت مشکلات قانونی درفوریتهای پزشکی</a:t>
            </a:r>
            <a:endParaRPr lang="fa-IR" sz="2400" dirty="0">
              <a:cs typeface="B Titr" panose="00000700000000000000" pitchFamily="2" charset="-78"/>
            </a:endParaRPr>
          </a:p>
        </p:txBody>
      </p:sp>
      <p:sp>
        <p:nvSpPr>
          <p:cNvPr id="4" name="Text Placeholder 3"/>
          <p:cNvSpPr>
            <a:spLocks noGrp="1"/>
          </p:cNvSpPr>
          <p:nvPr>
            <p:ph type="body" sz="half" idx="2"/>
          </p:nvPr>
        </p:nvSpPr>
        <p:spPr/>
        <p:txBody>
          <a:bodyPr/>
          <a:lstStyle/>
          <a:p>
            <a:endParaRPr lang="fa-IR"/>
          </a:p>
        </p:txBody>
      </p:sp>
    </p:spTree>
    <p:extLst>
      <p:ext uri="{BB962C8B-B14F-4D97-AF65-F5344CB8AC3E}">
        <p14:creationId xmlns:p14="http://schemas.microsoft.com/office/powerpoint/2010/main" val="3130690298"/>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687977"/>
            <a:ext cx="10058400" cy="5538652"/>
          </a:xfrm>
        </p:spPr>
        <p:txBody>
          <a:bodyPr>
            <a:normAutofit/>
          </a:bodyPr>
          <a:lstStyle/>
          <a:p>
            <a:pPr marL="0" indent="0" algn="l" rtl="0">
              <a:buNone/>
            </a:pPr>
            <a:r>
              <a:rPr lang="en-US" sz="3200" b="1" dirty="0" smtClean="0">
                <a:cs typeface="+mj-cs"/>
              </a:rPr>
              <a:t>The </a:t>
            </a:r>
            <a:r>
              <a:rPr lang="en-US" sz="3200" b="1" dirty="0">
                <a:cs typeface="+mj-cs"/>
              </a:rPr>
              <a:t>top factors that actually contributed to patient injury, based on expert reviews of the data, are:</a:t>
            </a:r>
          </a:p>
          <a:p>
            <a:pPr algn="l" rtl="0"/>
            <a:endParaRPr lang="en-US" b="1" dirty="0">
              <a:cs typeface="+mj-cs"/>
            </a:endParaRPr>
          </a:p>
          <a:p>
            <a:pPr algn="l" rtl="0"/>
            <a:r>
              <a:rPr lang="en-US" b="1" dirty="0">
                <a:cs typeface="+mj-cs"/>
              </a:rPr>
              <a:t>Problems with clinical judgment</a:t>
            </a:r>
          </a:p>
          <a:p>
            <a:pPr algn="l" rtl="0"/>
            <a:r>
              <a:rPr lang="en-US" b="1" dirty="0">
                <a:cs typeface="+mj-cs"/>
              </a:rPr>
              <a:t>Technical skills </a:t>
            </a:r>
          </a:p>
          <a:p>
            <a:pPr algn="l" rtl="0"/>
            <a:r>
              <a:rPr lang="en-US" b="1" dirty="0">
                <a:cs typeface="+mj-cs"/>
              </a:rPr>
              <a:t>Communication </a:t>
            </a:r>
          </a:p>
          <a:p>
            <a:pPr algn="l" rtl="0"/>
            <a:r>
              <a:rPr lang="en-US" b="1" dirty="0">
                <a:cs typeface="+mj-cs"/>
              </a:rPr>
              <a:t>Patient behaviors</a:t>
            </a:r>
          </a:p>
          <a:p>
            <a:pPr algn="l" rtl="0"/>
            <a:r>
              <a:rPr lang="en-US" b="1" dirty="0">
                <a:cs typeface="+mj-cs"/>
              </a:rPr>
              <a:t>System failures </a:t>
            </a:r>
          </a:p>
          <a:p>
            <a:pPr algn="l" rtl="0"/>
            <a:r>
              <a:rPr lang="en-US" b="1" dirty="0">
                <a:cs typeface="+mj-cs"/>
              </a:rPr>
              <a:t>Documentation</a:t>
            </a:r>
          </a:p>
          <a:p>
            <a:pPr algn="l" rtl="0"/>
            <a:endParaRPr lang="fa-IR" b="1" dirty="0">
              <a:cs typeface="+mj-cs"/>
            </a:endParaRPr>
          </a:p>
        </p:txBody>
      </p:sp>
    </p:spTree>
    <p:extLst>
      <p:ext uri="{BB962C8B-B14F-4D97-AF65-F5344CB8AC3E}">
        <p14:creationId xmlns:p14="http://schemas.microsoft.com/office/powerpoint/2010/main" val="1220460284"/>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Titr" panose="00000700000000000000" pitchFamily="2" charset="-78"/>
              </a:rPr>
              <a:t>اخلاق پزشکی</a:t>
            </a:r>
            <a:endParaRPr lang="fa-IR" sz="4000" dirty="0">
              <a:cs typeface="B Titr" panose="00000700000000000000" pitchFamily="2" charset="-78"/>
            </a:endParaRPr>
          </a:p>
        </p:txBody>
      </p:sp>
      <p:sp>
        <p:nvSpPr>
          <p:cNvPr id="3" name="Content Placeholder 2"/>
          <p:cNvSpPr>
            <a:spLocks noGrp="1"/>
          </p:cNvSpPr>
          <p:nvPr>
            <p:ph idx="1"/>
          </p:nvPr>
        </p:nvSpPr>
        <p:spPr/>
        <p:txBody>
          <a:bodyPr>
            <a:normAutofit/>
          </a:bodyPr>
          <a:lstStyle/>
          <a:p>
            <a:r>
              <a:rPr lang="fa-IR" dirty="0">
                <a:cs typeface="B Zar" panose="00000400000000000000" pitchFamily="2" charset="-78"/>
              </a:rPr>
              <a:t>علم اخلاق پزشکی بطور کلی به آنالیز دقیق فرضیات ،اعتقادات ،رفتارها و روشها، احساسات وهیجانات،استدلالات ما در تصمیمات پزشکی می پردازد.</a:t>
            </a:r>
          </a:p>
          <a:p>
            <a:r>
              <a:rPr lang="fa-IR" dirty="0" smtClean="0">
                <a:cs typeface="B Zar" panose="00000400000000000000" pitchFamily="2" charset="-78"/>
              </a:rPr>
              <a:t>اخلاق پزشکی علمی </a:t>
            </a:r>
            <a:r>
              <a:rPr lang="fa-IR" dirty="0">
                <a:cs typeface="B Zar" panose="00000400000000000000" pitchFamily="2" charset="-78"/>
              </a:rPr>
              <a:t>است که موضوع آن بررسی مجموعه آداب و رفتار پسندیده و ناپسندی است که صاحبان مشاغل پزشکی باید به آن توجه نمایند</a:t>
            </a:r>
            <a:r>
              <a:rPr lang="fa-IR" dirty="0" smtClean="0">
                <a:cs typeface="B Zar" panose="00000400000000000000" pitchFamily="2" charset="-78"/>
              </a:rPr>
              <a:t>.</a:t>
            </a:r>
          </a:p>
          <a:p>
            <a:r>
              <a:rPr lang="fa-IR" dirty="0" smtClean="0">
                <a:cs typeface="B Zar" panose="00000400000000000000" pitchFamily="2" charset="-78"/>
              </a:rPr>
              <a:t>اولین نسخه راهنماي </a:t>
            </a:r>
            <a:r>
              <a:rPr lang="fa-IR" dirty="0">
                <a:cs typeface="B Zar" panose="00000400000000000000" pitchFamily="2" charset="-78"/>
              </a:rPr>
              <a:t>عمومي </a:t>
            </a:r>
            <a:r>
              <a:rPr lang="fa-IR" dirty="0" smtClean="0">
                <a:cs typeface="B Zar" panose="00000400000000000000" pitchFamily="2" charset="-78"/>
              </a:rPr>
              <a:t>اخلاق </a:t>
            </a:r>
            <a:r>
              <a:rPr lang="fa-IR" dirty="0">
                <a:cs typeface="B Zar" panose="00000400000000000000" pitchFamily="2" charset="-78"/>
              </a:rPr>
              <a:t>حرفه ِ اي شاغلین </a:t>
            </a:r>
            <a:r>
              <a:rPr lang="fa-IR" dirty="0" smtClean="0">
                <a:cs typeface="B Zar" panose="00000400000000000000" pitchFamily="2" charset="-78"/>
              </a:rPr>
              <a:t>حرف پزشکی و وابسته سازمان نظام پزشکی که در برگیرنده راهنمایی هایی برا کمک به تصمیم گیری های اخلاقی شاغلان حرف پزشکی و وابسته در نقش ها وشرایط  مختلف  حرفه ای بویژه هنگام مواجه شدن با موقعیتهای پیچیده اخلاقی است را تیر ماه 1396 به تصویب رساند.</a:t>
            </a:r>
          </a:p>
          <a:p>
            <a:r>
              <a:rPr lang="fa-IR" dirty="0" smtClean="0">
                <a:cs typeface="B Zar" panose="00000400000000000000" pitchFamily="2" charset="-78"/>
              </a:rPr>
              <a:t>هرگونه تخطی از تکالیف تعیین شده در این راهنما می تواند مصداق رفتار خلاف شئونات پزشکی موضوع  ماده 6 آیین نامه  انتظامی رسیدگی به تخلفات صنفی  و حرفه ای پزشکان  و حرف وابسته بشمار می آید. </a:t>
            </a:r>
          </a:p>
        </p:txBody>
      </p:sp>
    </p:spTree>
    <p:extLst>
      <p:ext uri="{BB962C8B-B14F-4D97-AF65-F5344CB8AC3E}">
        <p14:creationId xmlns:p14="http://schemas.microsoft.com/office/powerpoint/2010/main" val="847951342"/>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fa-IR" sz="2000" b="1" dirty="0">
                <a:cs typeface="B Zar" panose="00000400000000000000" pitchFamily="2" charset="-78"/>
              </a:rPr>
              <a:t>در این دستورالعمل موادی </a:t>
            </a:r>
            <a:r>
              <a:rPr lang="fa-IR" sz="2000" b="1" dirty="0" smtClean="0">
                <a:cs typeface="B Zar" panose="00000400000000000000" pitchFamily="2" charset="-78"/>
              </a:rPr>
              <a:t>عناوین </a:t>
            </a:r>
            <a:r>
              <a:rPr lang="fa-IR" sz="2000" b="1" dirty="0">
                <a:cs typeface="B Zar" panose="00000400000000000000" pitchFamily="2" charset="-78"/>
              </a:rPr>
              <a:t>مختلف بیان شده است شامل: </a:t>
            </a:r>
            <a:endParaRPr lang="fa-IR" sz="2000" b="1" dirty="0" smtClean="0">
              <a:cs typeface="B Zar" panose="00000400000000000000" pitchFamily="2" charset="-78"/>
            </a:endParaRPr>
          </a:p>
          <a:p>
            <a:endParaRPr lang="fa-IR" sz="2000" b="1" dirty="0" smtClean="0">
              <a:cs typeface="B Zar" panose="00000400000000000000" pitchFamily="2" charset="-78"/>
            </a:endParaRPr>
          </a:p>
          <a:p>
            <a:pPr marL="457200" indent="-457200">
              <a:buFont typeface="+mj-lt"/>
              <a:buAutoNum type="arabicPeriod"/>
            </a:pPr>
            <a:r>
              <a:rPr lang="fa-IR" sz="2000" dirty="0" smtClean="0">
                <a:cs typeface="B Zar" panose="00000400000000000000" pitchFamily="2" charset="-78"/>
              </a:rPr>
              <a:t>تکالیف </a:t>
            </a:r>
            <a:r>
              <a:rPr lang="fa-IR" sz="2000" dirty="0">
                <a:cs typeface="B Zar" panose="00000400000000000000" pitchFamily="2" charset="-78"/>
              </a:rPr>
              <a:t>عام </a:t>
            </a:r>
            <a:r>
              <a:rPr lang="fa-IR" sz="2000" dirty="0" smtClean="0">
                <a:cs typeface="B Zar" panose="00000400000000000000" pitchFamily="2" charset="-78"/>
              </a:rPr>
              <a:t>، ارائه </a:t>
            </a:r>
            <a:r>
              <a:rPr lang="fa-IR" sz="2000" dirty="0">
                <a:cs typeface="B Zar" panose="00000400000000000000" pitchFamily="2" charset="-78"/>
              </a:rPr>
              <a:t>خدمات استاندارد وباکیفیت </a:t>
            </a:r>
            <a:r>
              <a:rPr lang="fa-IR" sz="2000" dirty="0" smtClean="0">
                <a:cs typeface="B Zar" panose="00000400000000000000" pitchFamily="2" charset="-78"/>
              </a:rPr>
              <a:t>،  </a:t>
            </a:r>
            <a:r>
              <a:rPr lang="fa-IR" sz="2000" dirty="0">
                <a:cs typeface="B Zar" panose="00000400000000000000" pitchFamily="2" charset="-78"/>
              </a:rPr>
              <a:t>اولویت منافع بیمار </a:t>
            </a:r>
            <a:r>
              <a:rPr lang="fa-IR" sz="2000" dirty="0" smtClean="0">
                <a:cs typeface="B Zar" panose="00000400000000000000" pitchFamily="2" charset="-78"/>
              </a:rPr>
              <a:t>، </a:t>
            </a:r>
          </a:p>
          <a:p>
            <a:pPr marL="457200" indent="-457200">
              <a:buFont typeface="+mj-lt"/>
              <a:buAutoNum type="arabicPeriod"/>
            </a:pPr>
            <a:r>
              <a:rPr lang="fa-IR" sz="2000" dirty="0" smtClean="0">
                <a:cs typeface="B Zar" panose="00000400000000000000" pitchFamily="2" charset="-78"/>
              </a:rPr>
              <a:t>رعایت </a:t>
            </a:r>
            <a:r>
              <a:rPr lang="fa-IR" sz="2000" dirty="0">
                <a:cs typeface="B Zar" panose="00000400000000000000" pitchFamily="2" charset="-78"/>
              </a:rPr>
              <a:t>انصاف و بی طرفی </a:t>
            </a:r>
            <a:r>
              <a:rPr lang="fa-IR" sz="2000" dirty="0" smtClean="0">
                <a:cs typeface="B Zar" panose="00000400000000000000" pitchFamily="2" charset="-78"/>
              </a:rPr>
              <a:t>، صداقت </a:t>
            </a:r>
            <a:r>
              <a:rPr lang="fa-IR" sz="2000" dirty="0">
                <a:cs typeface="B Zar" panose="00000400000000000000" pitchFamily="2" charset="-78"/>
              </a:rPr>
              <a:t>و درستکاری </a:t>
            </a:r>
            <a:r>
              <a:rPr lang="fa-IR" sz="2000" dirty="0" smtClean="0">
                <a:cs typeface="B Zar" panose="00000400000000000000" pitchFamily="2" charset="-78"/>
              </a:rPr>
              <a:t>،  </a:t>
            </a:r>
            <a:r>
              <a:rPr lang="fa-IR" sz="2000" dirty="0">
                <a:cs typeface="B Zar" panose="00000400000000000000" pitchFamily="2" charset="-78"/>
              </a:rPr>
              <a:t>احترام به حق انتخاب دريافت کنندگان خدمات </a:t>
            </a:r>
            <a:r>
              <a:rPr lang="fa-IR" sz="2000" dirty="0" smtClean="0">
                <a:cs typeface="B Zar" panose="00000400000000000000" pitchFamily="2" charset="-78"/>
              </a:rPr>
              <a:t>سلامت ،</a:t>
            </a:r>
          </a:p>
          <a:p>
            <a:pPr marL="457200" indent="-457200">
              <a:buFont typeface="+mj-lt"/>
              <a:buAutoNum type="arabicPeriod"/>
            </a:pPr>
            <a:r>
              <a:rPr lang="fa-IR" sz="2000" dirty="0" smtClean="0">
                <a:cs typeface="B Zar" panose="00000400000000000000" pitchFamily="2" charset="-78"/>
              </a:rPr>
              <a:t> رازداری </a:t>
            </a:r>
            <a:r>
              <a:rPr lang="fa-IR" sz="2000" dirty="0">
                <a:cs typeface="B Zar" panose="00000400000000000000" pitchFamily="2" charset="-78"/>
              </a:rPr>
              <a:t>وحریم خصوصی  </a:t>
            </a:r>
            <a:r>
              <a:rPr lang="fa-IR" sz="2000" dirty="0" smtClean="0">
                <a:cs typeface="B Zar" panose="00000400000000000000" pitchFamily="2" charset="-78"/>
              </a:rPr>
              <a:t>، مدیریت </a:t>
            </a:r>
            <a:r>
              <a:rPr lang="fa-IR" sz="2000" dirty="0">
                <a:cs typeface="B Zar" panose="00000400000000000000" pitchFamily="2" charset="-78"/>
              </a:rPr>
              <a:t>خطاهای پزشکی </a:t>
            </a:r>
            <a:r>
              <a:rPr lang="fa-IR" sz="2000" dirty="0" smtClean="0">
                <a:cs typeface="B Zar" panose="00000400000000000000" pitchFamily="2" charset="-78"/>
              </a:rPr>
              <a:t>، ارتباط </a:t>
            </a:r>
            <a:r>
              <a:rPr lang="fa-IR" sz="2000" dirty="0">
                <a:cs typeface="B Zar" panose="00000400000000000000" pitchFamily="2" charset="-78"/>
              </a:rPr>
              <a:t>با دیگر همکاران </a:t>
            </a:r>
            <a:r>
              <a:rPr lang="fa-IR" sz="2000" dirty="0" smtClean="0">
                <a:cs typeface="B Zar" panose="00000400000000000000" pitchFamily="2" charset="-78"/>
              </a:rPr>
              <a:t>، </a:t>
            </a:r>
          </a:p>
          <a:p>
            <a:pPr marL="457200" indent="-457200">
              <a:buFont typeface="+mj-lt"/>
              <a:buAutoNum type="arabicPeriod"/>
            </a:pPr>
            <a:r>
              <a:rPr lang="fa-IR" sz="2000" dirty="0" smtClean="0">
                <a:cs typeface="B Zar" panose="00000400000000000000" pitchFamily="2" charset="-78"/>
              </a:rPr>
              <a:t> </a:t>
            </a:r>
            <a:r>
              <a:rPr lang="fa-IR" sz="2000" dirty="0">
                <a:cs typeface="B Zar" panose="00000400000000000000" pitchFamily="2" charset="-78"/>
              </a:rPr>
              <a:t>مسئولیتهای اجتماعی وسازمانی حرفه مندان </a:t>
            </a:r>
            <a:r>
              <a:rPr lang="fa-IR" sz="2000" dirty="0" smtClean="0">
                <a:cs typeface="B Zar" panose="00000400000000000000" pitchFamily="2" charset="-78"/>
              </a:rPr>
              <a:t>، پوشش </a:t>
            </a:r>
            <a:r>
              <a:rPr lang="fa-IR" sz="2000" dirty="0">
                <a:cs typeface="B Zar" panose="00000400000000000000" pitchFamily="2" charset="-78"/>
              </a:rPr>
              <a:t>حرفه ای در محیط های بالینی، آموزش وپژوهش های پزشکی ، </a:t>
            </a:r>
          </a:p>
          <a:p>
            <a:pPr marL="457200" indent="-457200">
              <a:buFont typeface="+mj-lt"/>
              <a:buAutoNum type="arabicPeriod"/>
            </a:pPr>
            <a:endParaRPr lang="fa-IR" sz="2000" dirty="0">
              <a:cs typeface="B Zar" panose="00000400000000000000" pitchFamily="2" charset="-78"/>
            </a:endParaRPr>
          </a:p>
        </p:txBody>
      </p:sp>
    </p:spTree>
    <p:extLst>
      <p:ext uri="{BB962C8B-B14F-4D97-AF65-F5344CB8AC3E}">
        <p14:creationId xmlns:p14="http://schemas.microsoft.com/office/powerpoint/2010/main" val="3662452665"/>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400" dirty="0">
                <a:cs typeface="B Titr" panose="00000700000000000000" pitchFamily="2" charset="-78"/>
              </a:rPr>
              <a:t>اصول کلیدی اخلاق پزشکی عبارتست از </a:t>
            </a:r>
            <a:r>
              <a:rPr lang="fa-IR" sz="2400" dirty="0" smtClean="0">
                <a:cs typeface="B Titr" panose="00000700000000000000" pitchFamily="2" charset="-78"/>
              </a:rPr>
              <a:t>:</a:t>
            </a:r>
            <a:endParaRPr lang="fa-IR" sz="2400"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l" rtl="0"/>
            <a:endParaRPr lang="fa-IR" sz="2000" dirty="0">
              <a:cs typeface="B Zar" panose="00000400000000000000" pitchFamily="2" charset="-78"/>
            </a:endParaRPr>
          </a:p>
          <a:p>
            <a:pPr marL="457200" indent="-457200" algn="l" rtl="0">
              <a:buFont typeface="+mj-lt"/>
              <a:buAutoNum type="arabicPeriod"/>
            </a:pPr>
            <a:r>
              <a:rPr lang="en-US" sz="2000" dirty="0">
                <a:cs typeface="B Zar" panose="00000400000000000000" pitchFamily="2" charset="-78"/>
              </a:rPr>
              <a:t>autonomy of the individual </a:t>
            </a:r>
            <a:r>
              <a:rPr lang="en-US" sz="2000" dirty="0" smtClean="0">
                <a:cs typeface="B Zar" panose="00000400000000000000" pitchFamily="2" charset="-78"/>
              </a:rPr>
              <a:t>( </a:t>
            </a:r>
            <a:r>
              <a:rPr lang="fa-IR" sz="2000" dirty="0" smtClean="0">
                <a:cs typeface="B Zar" panose="00000400000000000000" pitchFamily="2" charset="-78"/>
              </a:rPr>
              <a:t>آزادی فردی</a:t>
            </a:r>
            <a:r>
              <a:rPr lang="en-US" sz="2000" dirty="0" smtClean="0">
                <a:cs typeface="B Zar" panose="00000400000000000000" pitchFamily="2" charset="-78"/>
              </a:rPr>
              <a:t> ) </a:t>
            </a:r>
          </a:p>
          <a:p>
            <a:pPr marL="457200" indent="-457200" algn="l" rtl="0">
              <a:buFont typeface="+mj-lt"/>
              <a:buAutoNum type="arabicPeriod"/>
            </a:pPr>
            <a:r>
              <a:rPr lang="en-US" sz="2000" dirty="0" smtClean="0">
                <a:cs typeface="B Zar" panose="00000400000000000000" pitchFamily="2" charset="-78"/>
              </a:rPr>
              <a:t>Beneficence </a:t>
            </a:r>
            <a:r>
              <a:rPr lang="fa-IR" sz="2000" dirty="0">
                <a:cs typeface="B Zar" panose="00000400000000000000" pitchFamily="2" charset="-78"/>
              </a:rPr>
              <a:t>سودرساندن</a:t>
            </a:r>
            <a:r>
              <a:rPr lang="fa-IR" sz="2000" dirty="0" smtClean="0">
                <a:cs typeface="B Zar" panose="00000400000000000000" pitchFamily="2" charset="-78"/>
              </a:rPr>
              <a:t>)</a:t>
            </a:r>
            <a:r>
              <a:rPr lang="en-US" sz="2000" dirty="0" smtClean="0">
                <a:cs typeface="B Zar" panose="00000400000000000000" pitchFamily="2" charset="-78"/>
              </a:rPr>
              <a:t>)</a:t>
            </a:r>
            <a:endParaRPr lang="fa-IR" sz="2000" dirty="0">
              <a:cs typeface="B Zar" panose="00000400000000000000" pitchFamily="2" charset="-78"/>
            </a:endParaRPr>
          </a:p>
          <a:p>
            <a:pPr marL="457200" indent="-457200" algn="l" rtl="0">
              <a:buFont typeface="+mj-lt"/>
              <a:buAutoNum type="arabicPeriod"/>
            </a:pPr>
            <a:r>
              <a:rPr lang="fa-IR" sz="2000" dirty="0" smtClean="0">
                <a:cs typeface="B Zar" panose="00000400000000000000" pitchFamily="2" charset="-78"/>
              </a:rPr>
              <a:t> </a:t>
            </a:r>
            <a:r>
              <a:rPr lang="en-US" sz="2000" dirty="0">
                <a:cs typeface="B Zar" panose="00000400000000000000" pitchFamily="2" charset="-78"/>
              </a:rPr>
              <a:t>non-maleficence  </a:t>
            </a:r>
            <a:r>
              <a:rPr lang="fa-IR" sz="2000" dirty="0">
                <a:cs typeface="B Zar" panose="00000400000000000000" pitchFamily="2" charset="-78"/>
              </a:rPr>
              <a:t>عدم ضرر یا </a:t>
            </a:r>
            <a:r>
              <a:rPr lang="fa-IR" sz="2000" dirty="0" smtClean="0">
                <a:cs typeface="B Zar" panose="00000400000000000000" pitchFamily="2" charset="-78"/>
              </a:rPr>
              <a:t>شرارت)</a:t>
            </a:r>
            <a:r>
              <a:rPr lang="en-US" sz="2000" dirty="0" smtClean="0">
                <a:cs typeface="B Zar" panose="00000400000000000000" pitchFamily="2" charset="-78"/>
              </a:rPr>
              <a:t>)</a:t>
            </a:r>
            <a:endParaRPr lang="fa-IR" sz="2000" dirty="0">
              <a:cs typeface="B Zar" panose="00000400000000000000" pitchFamily="2" charset="-78"/>
            </a:endParaRPr>
          </a:p>
          <a:p>
            <a:pPr marL="457200" indent="-457200" algn="l" rtl="0">
              <a:buFont typeface="+mj-lt"/>
              <a:buAutoNum type="arabicPeriod"/>
            </a:pPr>
            <a:r>
              <a:rPr lang="en-US" sz="2000" dirty="0" smtClean="0">
                <a:cs typeface="B Zar" panose="00000400000000000000" pitchFamily="2" charset="-78"/>
              </a:rPr>
              <a:t>Justice  </a:t>
            </a:r>
            <a:r>
              <a:rPr lang="fa-IR" sz="2000" dirty="0">
                <a:cs typeface="B Zar" panose="00000400000000000000" pitchFamily="2" charset="-78"/>
              </a:rPr>
              <a:t>عدالت) </a:t>
            </a:r>
            <a:r>
              <a:rPr lang="en-US" sz="2000" dirty="0" smtClean="0">
                <a:cs typeface="B Zar" panose="00000400000000000000" pitchFamily="2" charset="-78"/>
              </a:rPr>
              <a:t>)</a:t>
            </a:r>
            <a:endParaRPr lang="fa-IR" sz="2000" dirty="0">
              <a:cs typeface="B Zar" panose="00000400000000000000" pitchFamily="2" charset="-78"/>
            </a:endParaRPr>
          </a:p>
          <a:p>
            <a:endParaRPr lang="fa-IR" sz="2000" dirty="0">
              <a:cs typeface="B Zar" panose="00000400000000000000" pitchFamily="2" charset="-78"/>
            </a:endParaRPr>
          </a:p>
        </p:txBody>
      </p:sp>
    </p:spTree>
    <p:extLst>
      <p:ext uri="{BB962C8B-B14F-4D97-AF65-F5344CB8AC3E}">
        <p14:creationId xmlns:p14="http://schemas.microsoft.com/office/powerpoint/2010/main" val="951134762"/>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304021"/>
            <a:ext cx="10058400" cy="1450757"/>
          </a:xfrm>
        </p:spPr>
        <p:txBody>
          <a:bodyPr>
            <a:normAutofit/>
          </a:bodyPr>
          <a:lstStyle/>
          <a:p>
            <a:pPr algn="r"/>
            <a:endParaRPr lang="fa-IR" sz="3600" dirty="0">
              <a:cs typeface="B Titr" panose="00000700000000000000" pitchFamily="2" charset="-78"/>
            </a:endParaRPr>
          </a:p>
        </p:txBody>
      </p:sp>
      <p:sp>
        <p:nvSpPr>
          <p:cNvPr id="3" name="Content Placeholder 2"/>
          <p:cNvSpPr>
            <a:spLocks noGrp="1"/>
          </p:cNvSpPr>
          <p:nvPr>
            <p:ph idx="1"/>
          </p:nvPr>
        </p:nvSpPr>
        <p:spPr/>
        <p:txBody>
          <a:bodyPr>
            <a:normAutofit/>
          </a:bodyPr>
          <a:lstStyle/>
          <a:p>
            <a:r>
              <a:rPr lang="fa-IR" b="1" dirty="0" smtClean="0">
                <a:solidFill>
                  <a:srgbClr val="FF0000"/>
                </a:solidFill>
                <a:cs typeface="B Zar" panose="00000400000000000000" pitchFamily="2" charset="-78"/>
              </a:rPr>
              <a:t>آزادی فردی </a:t>
            </a:r>
            <a:r>
              <a:rPr lang="fa-IR" dirty="0" smtClean="0">
                <a:cs typeface="B Zar" panose="00000400000000000000" pitchFamily="2" charset="-78"/>
              </a:rPr>
              <a:t>: باید به اولویت های بیمار احترام گذاشت تا براساس ارزشها و اعتقادات تصمیم بگیرد بنابراین درمراکز درمانی که </a:t>
            </a:r>
            <a:r>
              <a:rPr lang="en-US" dirty="0" smtClean="0">
                <a:cs typeface="B Zar" panose="00000400000000000000" pitchFamily="2" charset="-78"/>
              </a:rPr>
              <a:t>Patient-</a:t>
            </a:r>
            <a:r>
              <a:rPr lang="en-US" dirty="0" err="1" smtClean="0">
                <a:cs typeface="B Zar" panose="00000400000000000000" pitchFamily="2" charset="-78"/>
              </a:rPr>
              <a:t>centred</a:t>
            </a:r>
            <a:r>
              <a:rPr lang="en-US" dirty="0" smtClean="0">
                <a:cs typeface="B Zar" panose="00000400000000000000" pitchFamily="2" charset="-78"/>
              </a:rPr>
              <a:t>  </a:t>
            </a:r>
            <a:r>
              <a:rPr lang="fa-IR" dirty="0" smtClean="0">
                <a:cs typeface="B Zar" panose="00000400000000000000" pitchFamily="2" charset="-78"/>
              </a:rPr>
              <a:t> است ، بیمار تصمیم گیرنده نهایی است و لازمه آن ،این است که بیماران درک درستی از مسائل مرتبط با گزینه های درمانی خود داشته باشند. اصل اتونومی با اخذ رضایت آگاهانه  و آزاد انجام می شود و هرزمانی ممکن است بیمار تصمیمش را تغییر دهد. </a:t>
            </a:r>
          </a:p>
          <a:p>
            <a:r>
              <a:rPr lang="fa-IR" b="1" dirty="0" smtClean="0">
                <a:solidFill>
                  <a:srgbClr val="FF0000"/>
                </a:solidFill>
                <a:cs typeface="B Zar" panose="00000400000000000000" pitchFamily="2" charset="-78"/>
              </a:rPr>
              <a:t>سودرساندن</a:t>
            </a:r>
            <a:r>
              <a:rPr lang="fa-IR" dirty="0" smtClean="0">
                <a:cs typeface="B Zar" panose="00000400000000000000" pitchFamily="2" charset="-78"/>
              </a:rPr>
              <a:t> </a:t>
            </a:r>
            <a:r>
              <a:rPr lang="fa-IR" dirty="0">
                <a:cs typeface="B Zar" panose="00000400000000000000" pitchFamily="2" charset="-78"/>
              </a:rPr>
              <a:t>: به این معنی است که مداخله درمانی پس از ارزیابی </a:t>
            </a:r>
            <a:r>
              <a:rPr lang="en-US" dirty="0" smtClean="0">
                <a:cs typeface="B Zar" panose="00000400000000000000" pitchFamily="2" charset="-78"/>
              </a:rPr>
              <a:t> R/B </a:t>
            </a:r>
            <a:r>
              <a:rPr lang="fa-IR" dirty="0">
                <a:cs typeface="B Zar" panose="00000400000000000000" pitchFamily="2" charset="-78"/>
              </a:rPr>
              <a:t>باید به نفع بیمار باشد.</a:t>
            </a:r>
          </a:p>
          <a:p>
            <a:r>
              <a:rPr lang="fa-IR" b="1" dirty="0" smtClean="0">
                <a:solidFill>
                  <a:srgbClr val="FF0000"/>
                </a:solidFill>
                <a:cs typeface="B Zar" panose="00000400000000000000" pitchFamily="2" charset="-78"/>
              </a:rPr>
              <a:t>عدم ضرر یا شرارت </a:t>
            </a:r>
            <a:r>
              <a:rPr lang="fa-IR" dirty="0" smtClean="0">
                <a:cs typeface="B Zar" panose="00000400000000000000" pitchFamily="2" charset="-78"/>
              </a:rPr>
              <a:t>: این </a:t>
            </a:r>
            <a:r>
              <a:rPr lang="fa-IR" dirty="0">
                <a:cs typeface="B Zar" panose="00000400000000000000" pitchFamily="2" charset="-78"/>
              </a:rPr>
              <a:t>موضوع از اصل بقراط گرفته شده </a:t>
            </a:r>
            <a:r>
              <a:rPr lang="fa-IR" dirty="0" smtClean="0">
                <a:cs typeface="B Zar" panose="00000400000000000000" pitchFamily="2" charset="-78"/>
              </a:rPr>
              <a:t>است "</a:t>
            </a:r>
            <a:r>
              <a:rPr lang="en-US" dirty="0" smtClean="0">
                <a:cs typeface="B Zar" panose="00000400000000000000" pitchFamily="2" charset="-78"/>
              </a:rPr>
              <a:t>help </a:t>
            </a:r>
            <a:r>
              <a:rPr lang="en-US" dirty="0">
                <a:cs typeface="B Zar" panose="00000400000000000000" pitchFamily="2" charset="-78"/>
              </a:rPr>
              <a:t>or at least do no harm </a:t>
            </a:r>
            <a:r>
              <a:rPr lang="fa-IR" dirty="0" smtClean="0">
                <a:cs typeface="B Zar" panose="00000400000000000000" pitchFamily="2" charset="-78"/>
              </a:rPr>
              <a:t>" با </a:t>
            </a:r>
            <a:r>
              <a:rPr lang="fa-IR" dirty="0">
                <a:cs typeface="B Zar" panose="00000400000000000000" pitchFamily="2" charset="-78"/>
              </a:rPr>
              <a:t>توجه به این اصل ،اگر اقدام درمانی ما بیهوده است ،نباید انجام </a:t>
            </a:r>
            <a:r>
              <a:rPr lang="fa-IR" dirty="0" smtClean="0">
                <a:cs typeface="B Zar" panose="00000400000000000000" pitchFamily="2" charset="-78"/>
              </a:rPr>
              <a:t>شود( اگرچه </a:t>
            </a:r>
            <a:r>
              <a:rPr lang="fa-IR" dirty="0">
                <a:cs typeface="B Zar" panose="00000400000000000000" pitchFamily="2" charset="-78"/>
              </a:rPr>
              <a:t>این مشکل است که این بیهودگی، دقیق ، آینده نگر و همه شمول مشخص </a:t>
            </a:r>
            <a:r>
              <a:rPr lang="fa-IR" dirty="0" smtClean="0">
                <a:cs typeface="B Zar" panose="00000400000000000000" pitchFamily="2" charset="-78"/>
              </a:rPr>
              <a:t>گردد)</a:t>
            </a:r>
          </a:p>
          <a:p>
            <a:r>
              <a:rPr lang="fa-IR" b="1" dirty="0">
                <a:solidFill>
                  <a:srgbClr val="FF0000"/>
                </a:solidFill>
                <a:cs typeface="B Zar" panose="00000400000000000000" pitchFamily="2" charset="-78"/>
              </a:rPr>
              <a:t>عدالت</a:t>
            </a:r>
            <a:r>
              <a:rPr lang="fa-IR" dirty="0">
                <a:cs typeface="B Zar" panose="00000400000000000000" pitchFamily="2" charset="-78"/>
              </a:rPr>
              <a:t> : عدالت به این معنی است که منابع سلامت بطور مساوی ومنصفانه و صرفنظر از وضعیت اجتماعی بیمار ، فقدان تبعیض و با حق هرفرد برای دریافت مراقبتهای استاندارد تقسیم </a:t>
            </a:r>
            <a:r>
              <a:rPr lang="fa-IR" dirty="0" smtClean="0">
                <a:cs typeface="B Zar" panose="00000400000000000000" pitchFamily="2" charset="-78"/>
              </a:rPr>
              <a:t>شوند.صرفه </a:t>
            </a:r>
            <a:r>
              <a:rPr lang="fa-IR" dirty="0">
                <a:cs typeface="B Zar" panose="00000400000000000000" pitchFamily="2" charset="-78"/>
              </a:rPr>
              <a:t>جویی در مراقبت های خاص پزشکی به دلیل انگیزه های مالی قابل قبول </a:t>
            </a:r>
            <a:r>
              <a:rPr lang="fa-IR" dirty="0" smtClean="0">
                <a:cs typeface="B Zar" panose="00000400000000000000" pitchFamily="2" charset="-78"/>
              </a:rPr>
              <a:t>نیست.</a:t>
            </a:r>
            <a:endParaRPr lang="fa-IR" dirty="0">
              <a:cs typeface="B Zar" panose="00000400000000000000" pitchFamily="2" charset="-78"/>
            </a:endParaRPr>
          </a:p>
          <a:p>
            <a:endParaRPr lang="fa-IR" dirty="0" smtClean="0">
              <a:cs typeface="B Zar" panose="00000400000000000000" pitchFamily="2" charset="-78"/>
            </a:endParaRPr>
          </a:p>
          <a:p>
            <a:endParaRPr lang="fa-IR" dirty="0">
              <a:cs typeface="B Zar" panose="00000400000000000000" pitchFamily="2" charset="-78"/>
            </a:endParaRPr>
          </a:p>
          <a:p>
            <a:endParaRPr lang="fa-IR" dirty="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316106256"/>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xmlns="" id="{FBDCECDC-EEE3-4128-AA5E-82A8C08796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AB2EA78-AEB3-469B-9025-3B17201A457B}"/>
              </a:ext>
            </a:extLst>
          </p:cNvPr>
          <p:cNvSpPr>
            <a:spLocks noGrp="1"/>
          </p:cNvSpPr>
          <p:nvPr>
            <p:ph type="ctrTitle"/>
          </p:nvPr>
        </p:nvSpPr>
        <p:spPr>
          <a:xfrm>
            <a:off x="1097279" y="758952"/>
            <a:ext cx="10162903" cy="3892168"/>
          </a:xfrm>
        </p:spPr>
        <p:txBody>
          <a:bodyPr anchor="ctr">
            <a:normAutofit fontScale="90000"/>
          </a:bodyPr>
          <a:lstStyle/>
          <a:p>
            <a:pPr marL="457200" lvl="0" indent="-457200" algn="r">
              <a:buFont typeface="Arial" panose="020B0604020202020204" pitchFamily="34" charset="0"/>
              <a:buChar char="•"/>
            </a:pPr>
            <a:r>
              <a:rPr lang="fa-IR" sz="2800" dirty="0">
                <a:solidFill>
                  <a:srgbClr val="FFFFFF"/>
                </a:solidFill>
                <a:cs typeface="B Zar" panose="00000400000000000000" pitchFamily="2" charset="-78"/>
              </a:rPr>
              <a:t>اورژانس پيش بيمارستاني به عنوان نخستين خط مراقبت و درمان در برخورد با بيماران اورژانس خارج بيمارستاني، از اهميت قابل توجهي در سيستم مراقبت بهداشتي درماني برخوردار </a:t>
            </a:r>
            <a:r>
              <a:rPr lang="fa-IR" sz="2800" dirty="0" smtClean="0">
                <a:solidFill>
                  <a:srgbClr val="FFFFFF"/>
                </a:solidFill>
                <a:cs typeface="B Zar" panose="00000400000000000000" pitchFamily="2" charset="-78"/>
              </a:rPr>
              <a:t>است.</a:t>
            </a:r>
            <a:br>
              <a:rPr lang="fa-IR" sz="2800" dirty="0" smtClean="0">
                <a:solidFill>
                  <a:srgbClr val="FFFFFF"/>
                </a:solidFill>
                <a:cs typeface="B Zar" panose="00000400000000000000" pitchFamily="2" charset="-78"/>
              </a:rPr>
            </a:br>
            <a:r>
              <a:rPr lang="fa-IR" sz="2800" dirty="0" smtClean="0">
                <a:solidFill>
                  <a:srgbClr val="FFFFFF"/>
                </a:solidFill>
                <a:cs typeface="B Zar" panose="00000400000000000000" pitchFamily="2" charset="-78"/>
              </a:rPr>
              <a:t/>
            </a:r>
            <a:br>
              <a:rPr lang="fa-IR" sz="2800" dirty="0" smtClean="0">
                <a:solidFill>
                  <a:srgbClr val="FFFFFF"/>
                </a:solidFill>
                <a:cs typeface="B Zar" panose="00000400000000000000" pitchFamily="2" charset="-78"/>
              </a:rPr>
            </a:br>
            <a:r>
              <a:rPr lang="fa-IR" sz="2800" dirty="0" smtClean="0">
                <a:solidFill>
                  <a:srgbClr val="FFFFFF"/>
                </a:solidFill>
                <a:cs typeface="B Zar" panose="00000400000000000000" pitchFamily="2" charset="-78"/>
              </a:rPr>
              <a:t>ازطرفی </a:t>
            </a:r>
            <a:r>
              <a:rPr lang="fa-IR" sz="2800" dirty="0">
                <a:solidFill>
                  <a:srgbClr val="FFFFFF"/>
                </a:solidFill>
                <a:cs typeface="B Zar" panose="00000400000000000000" pitchFamily="2" charset="-78"/>
              </a:rPr>
              <a:t>برنامه ريزي در خصوص يافتن نقاط ضعف و قوت و بهبود کيفيت اورژانس پيش بيمارستاني از طريق بررسي مشکلات اين بخش ها امري مهم و ارزشمند تلقي مي </a:t>
            </a:r>
            <a:r>
              <a:rPr lang="fa-IR" sz="2800" dirty="0" smtClean="0">
                <a:solidFill>
                  <a:srgbClr val="FFFFFF"/>
                </a:solidFill>
                <a:cs typeface="B Zar" panose="00000400000000000000" pitchFamily="2" charset="-78"/>
              </a:rPr>
              <a:t>شود.پس بنابراین باید در این مسیر </a:t>
            </a:r>
            <a:r>
              <a:rPr lang="fa-IR" sz="2800" dirty="0">
                <a:solidFill>
                  <a:srgbClr val="FFFFFF"/>
                </a:solidFill>
                <a:cs typeface="B Zar" panose="00000400000000000000" pitchFamily="2" charset="-78"/>
              </a:rPr>
              <a:t>باید </a:t>
            </a:r>
            <a:r>
              <a:rPr lang="fa-IR" sz="2800" dirty="0" smtClean="0">
                <a:solidFill>
                  <a:srgbClr val="FFFFFF"/>
                </a:solidFill>
                <a:cs typeface="B Zar" panose="00000400000000000000" pitchFamily="2" charset="-78"/>
              </a:rPr>
              <a:t>:</a:t>
            </a:r>
            <a:br>
              <a:rPr lang="fa-IR" sz="2800" dirty="0" smtClean="0">
                <a:solidFill>
                  <a:srgbClr val="FFFFFF"/>
                </a:solidFill>
                <a:cs typeface="B Zar" panose="00000400000000000000" pitchFamily="2" charset="-78"/>
              </a:rPr>
            </a:br>
            <a:r>
              <a:rPr lang="fa-IR" sz="2800" dirty="0">
                <a:solidFill>
                  <a:srgbClr val="FFFFFF"/>
                </a:solidFill>
                <a:cs typeface="B Zar" panose="00000400000000000000" pitchFamily="2" charset="-78"/>
              </a:rPr>
              <a:t/>
            </a:r>
            <a:br>
              <a:rPr lang="fa-IR" sz="2800" dirty="0">
                <a:solidFill>
                  <a:srgbClr val="FFFFFF"/>
                </a:solidFill>
                <a:cs typeface="B Zar" panose="00000400000000000000" pitchFamily="2" charset="-78"/>
              </a:rPr>
            </a:br>
            <a:r>
              <a:rPr lang="fa-IR" sz="2800" dirty="0" smtClean="0">
                <a:solidFill>
                  <a:srgbClr val="FFFFFF"/>
                </a:solidFill>
                <a:cs typeface="B Zar" panose="00000400000000000000" pitchFamily="2" charset="-78"/>
              </a:rPr>
              <a:t>1) آشنایی </a:t>
            </a:r>
            <a:r>
              <a:rPr lang="fa-IR" sz="2800" dirty="0">
                <a:solidFill>
                  <a:srgbClr val="FFFFFF"/>
                </a:solidFill>
                <a:cs typeface="B Zar" panose="00000400000000000000" pitchFamily="2" charset="-78"/>
              </a:rPr>
              <a:t>با جنبه های </a:t>
            </a:r>
            <a:r>
              <a:rPr lang="fa-IR" sz="2800" dirty="0" smtClean="0">
                <a:solidFill>
                  <a:srgbClr val="FFFFFF"/>
                </a:solidFill>
                <a:cs typeface="B Zar" panose="00000400000000000000" pitchFamily="2" charset="-78"/>
              </a:rPr>
              <a:t>قانونی وحقوقی </a:t>
            </a:r>
            <a:r>
              <a:rPr lang="fa-IR" sz="2800" dirty="0">
                <a:solidFill>
                  <a:srgbClr val="FFFFFF"/>
                </a:solidFill>
                <a:cs typeface="B Zar" panose="00000400000000000000" pitchFamily="2" charset="-78"/>
              </a:rPr>
              <a:t>خطاها</a:t>
            </a:r>
            <a:br>
              <a:rPr lang="fa-IR" sz="2800" dirty="0">
                <a:solidFill>
                  <a:srgbClr val="FFFFFF"/>
                </a:solidFill>
                <a:cs typeface="B Zar" panose="00000400000000000000" pitchFamily="2" charset="-78"/>
              </a:rPr>
            </a:br>
            <a:r>
              <a:rPr lang="fa-IR" sz="2800" dirty="0" smtClean="0">
                <a:solidFill>
                  <a:srgbClr val="FFFFFF"/>
                </a:solidFill>
                <a:cs typeface="B Zar" panose="00000400000000000000" pitchFamily="2" charset="-78"/>
              </a:rPr>
              <a:t>2) آشنایی </a:t>
            </a:r>
            <a:r>
              <a:rPr lang="fa-IR" sz="2800" dirty="0">
                <a:solidFill>
                  <a:srgbClr val="FFFFFF"/>
                </a:solidFill>
                <a:cs typeface="B Zar" panose="00000400000000000000" pitchFamily="2" charset="-78"/>
              </a:rPr>
              <a:t>و شناخت چالشهای قانونی</a:t>
            </a:r>
            <a:br>
              <a:rPr lang="fa-IR" sz="2800" dirty="0">
                <a:solidFill>
                  <a:srgbClr val="FFFFFF"/>
                </a:solidFill>
                <a:cs typeface="B Zar" panose="00000400000000000000" pitchFamily="2" charset="-78"/>
              </a:rPr>
            </a:br>
            <a:r>
              <a:rPr lang="fa-IR" sz="2800" dirty="0" smtClean="0">
                <a:solidFill>
                  <a:srgbClr val="FFFFFF"/>
                </a:solidFill>
                <a:cs typeface="B Zar" panose="00000400000000000000" pitchFamily="2" charset="-78"/>
              </a:rPr>
              <a:t>3) پیشگیری </a:t>
            </a:r>
            <a:r>
              <a:rPr lang="fa-IR" sz="2800" dirty="0">
                <a:solidFill>
                  <a:srgbClr val="FFFFFF"/>
                </a:solidFill>
                <a:cs typeface="B Zar" panose="00000400000000000000" pitchFamily="2" charset="-78"/>
              </a:rPr>
              <a:t>در جهت کاهش چالشها</a:t>
            </a:r>
            <a:br>
              <a:rPr lang="fa-IR" sz="2800" dirty="0">
                <a:solidFill>
                  <a:srgbClr val="FFFFFF"/>
                </a:solidFill>
                <a:cs typeface="B Zar" panose="00000400000000000000" pitchFamily="2" charset="-78"/>
              </a:rPr>
            </a:br>
            <a:endParaRPr lang="en-US" sz="2800" dirty="0">
              <a:solidFill>
                <a:srgbClr val="FFFFFF"/>
              </a:solidFill>
              <a:cs typeface="B Zar" panose="00000400000000000000" pitchFamily="2" charset="-78"/>
            </a:endParaRPr>
          </a:p>
        </p:txBody>
      </p:sp>
      <p:sp>
        <p:nvSpPr>
          <p:cNvPr id="49" name="Rectangle 48">
            <a:extLst>
              <a:ext uri="{FF2B5EF4-FFF2-40B4-BE49-F238E27FC236}">
                <a16:creationId xmlns:a16="http://schemas.microsoft.com/office/drawing/2014/main" xmlns="" id="{4260EDE0-989C-4E16-AF94-F652294D82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a:extLst>
              <a:ext uri="{FF2B5EF4-FFF2-40B4-BE49-F238E27FC236}">
                <a16:creationId xmlns:a16="http://schemas.microsoft.com/office/drawing/2014/main" xmlns="" id="{255E1F2F-E259-4EA8-9FFD-3A10AF541859}"/>
              </a:ext>
            </a:extLst>
          </p:cNvPr>
          <p:cNvSpPr>
            <a:spLocks noGrp="1"/>
          </p:cNvSpPr>
          <p:nvPr>
            <p:ph type="subTitle" idx="1"/>
          </p:nvPr>
        </p:nvSpPr>
        <p:spPr>
          <a:xfrm>
            <a:off x="1100051" y="5225240"/>
            <a:ext cx="10058400" cy="1143000"/>
          </a:xfrm>
        </p:spPr>
        <p:txBody>
          <a:bodyPr>
            <a:normAutofit/>
          </a:bodyPr>
          <a:lstStyle/>
          <a:p>
            <a:endParaRPr lang="en-US" dirty="0">
              <a:solidFill>
                <a:srgbClr val="FFFFFF"/>
              </a:solidFill>
            </a:endParaRPr>
          </a:p>
        </p:txBody>
      </p:sp>
    </p:spTree>
    <p:extLst>
      <p:ext uri="{BB962C8B-B14F-4D97-AF65-F5344CB8AC3E}">
        <p14:creationId xmlns:p14="http://schemas.microsoft.com/office/powerpoint/2010/main" val="191714609"/>
      </p:ext>
    </p:extLst>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69186"/>
            <a:ext cx="10058400" cy="1450757"/>
          </a:xfrm>
        </p:spPr>
        <p:txBody>
          <a:bodyPr>
            <a:noAutofit/>
          </a:bodyPr>
          <a:lstStyle/>
          <a:p>
            <a:pPr algn="r"/>
            <a:r>
              <a:rPr lang="fa-IR" sz="1800" b="1" dirty="0">
                <a:cs typeface="B Titr" panose="00000700000000000000" pitchFamily="2" charset="-78"/>
              </a:rPr>
              <a:t>سوال : اگر شما مرتكب خطا در کار درمانی که منجر به آسیب به بیمار شود شويد آیا موضوع را به بيمار خود اطلاع مي دهيد</a:t>
            </a:r>
            <a:r>
              <a:rPr lang="fa-IR" sz="1800" b="1" dirty="0" smtClean="0">
                <a:cs typeface="B Titr" panose="00000700000000000000" pitchFamily="2" charset="-78"/>
              </a:rPr>
              <a:t>؟</a:t>
            </a:r>
            <a:endParaRPr lang="fa-IR" sz="1800" b="1" dirty="0">
              <a:cs typeface="B Titr" panose="00000700000000000000" pitchFamily="2" charset="-78"/>
            </a:endParaRPr>
          </a:p>
        </p:txBody>
      </p:sp>
      <p:sp>
        <p:nvSpPr>
          <p:cNvPr id="3" name="Content Placeholder 2"/>
          <p:cNvSpPr>
            <a:spLocks noGrp="1"/>
          </p:cNvSpPr>
          <p:nvPr>
            <p:ph idx="1"/>
          </p:nvPr>
        </p:nvSpPr>
        <p:spPr>
          <a:xfrm>
            <a:off x="1097280" y="2108201"/>
            <a:ext cx="10058400" cy="4057468"/>
          </a:xfrm>
        </p:spPr>
        <p:txBody>
          <a:bodyPr>
            <a:normAutofit fontScale="92500" lnSpcReduction="10000"/>
          </a:bodyPr>
          <a:lstStyle/>
          <a:p>
            <a:pPr marL="457200" indent="-457200">
              <a:buFont typeface="+mj-lt"/>
              <a:buAutoNum type="arabicPeriod"/>
            </a:pPr>
            <a:r>
              <a:rPr lang="fa-IR" dirty="0" smtClean="0">
                <a:cs typeface="B Zar" panose="00000400000000000000" pitchFamily="2" charset="-78"/>
              </a:rPr>
              <a:t>اظهار </a:t>
            </a:r>
            <a:r>
              <a:rPr lang="fa-IR" dirty="0">
                <a:cs typeface="B Zar" panose="00000400000000000000" pitchFamily="2" charset="-78"/>
              </a:rPr>
              <a:t>خطاي پزشكي توسط پزشك موجب افزايش اعتماد بيمار به پزشك معالج و </a:t>
            </a:r>
            <a:r>
              <a:rPr lang="fa-IR" dirty="0" smtClean="0">
                <a:cs typeface="B Zar" panose="00000400000000000000" pitchFamily="2" charset="-78"/>
              </a:rPr>
              <a:t>کادر درمان </a:t>
            </a:r>
            <a:r>
              <a:rPr lang="fa-IR" dirty="0">
                <a:cs typeface="B Zar" panose="00000400000000000000" pitchFamily="2" charset="-78"/>
              </a:rPr>
              <a:t>مي شود. پنهان كردن اطلاعات از بيمار و عدم ابراز خطاي پزشكي به بيمار نوعي فريبكاري محسوب و منجر به كاهش اعتماد جامعه </a:t>
            </a:r>
            <a:r>
              <a:rPr lang="fa-IR" dirty="0" smtClean="0">
                <a:cs typeface="B Zar" panose="00000400000000000000" pitchFamily="2" charset="-78"/>
              </a:rPr>
              <a:t>درمانی </a:t>
            </a:r>
            <a:r>
              <a:rPr lang="fa-IR" dirty="0">
                <a:cs typeface="B Zar" panose="00000400000000000000" pitchFamily="2" charset="-78"/>
              </a:rPr>
              <a:t>مي شود</a:t>
            </a:r>
            <a:r>
              <a:rPr lang="fa-IR" dirty="0" smtClean="0">
                <a:cs typeface="B Zar" panose="00000400000000000000" pitchFamily="2" charset="-78"/>
              </a:rPr>
              <a:t>.</a:t>
            </a:r>
            <a:endParaRPr lang="fa-IR" dirty="0">
              <a:cs typeface="B Zar" panose="00000400000000000000" pitchFamily="2" charset="-78"/>
            </a:endParaRPr>
          </a:p>
          <a:p>
            <a:pPr marL="457200" indent="-457200">
              <a:buFont typeface="+mj-lt"/>
              <a:buAutoNum type="arabicPeriod"/>
            </a:pPr>
            <a:r>
              <a:rPr lang="fa-IR" dirty="0">
                <a:cs typeface="B Zar" panose="00000400000000000000" pitchFamily="2" charset="-78"/>
              </a:rPr>
              <a:t>بيمار حق دارد از نتيجه درمان انجام شده بر روي خود مطلع </a:t>
            </a:r>
            <a:r>
              <a:rPr lang="fa-IR" dirty="0" smtClean="0">
                <a:cs typeface="B Zar" panose="00000400000000000000" pitchFamily="2" charset="-78"/>
              </a:rPr>
              <a:t>شود ودر </a:t>
            </a:r>
            <a:r>
              <a:rPr lang="fa-IR" dirty="0">
                <a:cs typeface="B Zar" panose="00000400000000000000" pitchFamily="2" charset="-78"/>
              </a:rPr>
              <a:t>صورت آسيب و عارضه آن را پيگيري و درمان كند</a:t>
            </a:r>
            <a:r>
              <a:rPr lang="fa-IR" dirty="0" smtClean="0">
                <a:cs typeface="B Zar" panose="00000400000000000000" pitchFamily="2" charset="-78"/>
              </a:rPr>
              <a:t>.</a:t>
            </a:r>
            <a:endParaRPr lang="fa-IR" dirty="0">
              <a:cs typeface="B Zar" panose="00000400000000000000" pitchFamily="2" charset="-78"/>
            </a:endParaRPr>
          </a:p>
          <a:p>
            <a:pPr marL="457200" indent="-457200">
              <a:buFont typeface="+mj-lt"/>
              <a:buAutoNum type="arabicPeriod"/>
            </a:pPr>
            <a:r>
              <a:rPr lang="fa-IR" dirty="0">
                <a:cs typeface="B Zar" panose="00000400000000000000" pitchFamily="2" charset="-78"/>
              </a:rPr>
              <a:t>ازطرف دیگر وقوع خطاي </a:t>
            </a:r>
            <a:r>
              <a:rPr lang="fa-IR" dirty="0" smtClean="0">
                <a:cs typeface="B Zar" panose="00000400000000000000" pitchFamily="2" charset="-78"/>
              </a:rPr>
              <a:t>پزشکی </a:t>
            </a:r>
            <a:r>
              <a:rPr lang="fa-IR" dirty="0">
                <a:cs typeface="B Zar" panose="00000400000000000000" pitchFamily="2" charset="-78"/>
              </a:rPr>
              <a:t>حتما“ به معني قصور و سهل انگاري و يك عمل غيراخلاقي نيست ولي عدم ابراز آن يك عمل غيراخلاقي است </a:t>
            </a:r>
            <a:r>
              <a:rPr lang="fa-IR" dirty="0" smtClean="0">
                <a:cs typeface="B Zar" panose="00000400000000000000" pitchFamily="2" charset="-78"/>
              </a:rPr>
              <a:t>.</a:t>
            </a:r>
          </a:p>
          <a:p>
            <a:pPr marL="457200" indent="-457200">
              <a:buFont typeface="+mj-lt"/>
              <a:buAutoNum type="arabicPeriod"/>
            </a:pPr>
            <a:r>
              <a:rPr lang="fa-IR" dirty="0">
                <a:cs typeface="B Zar" panose="00000400000000000000" pitchFamily="2" charset="-78"/>
              </a:rPr>
              <a:t>در صورت عدم ابراز خطا ممكن است بيمار در جهت درمان صدمات و عوارض حاصله برنيايد و اين امر منجر به پيشرفت عارضه گردد و از طرفی پرداخت غرامت نیز امکانپذیر نمی باشد</a:t>
            </a:r>
            <a:r>
              <a:rPr lang="fa-IR" dirty="0" smtClean="0">
                <a:cs typeface="B Zar" panose="00000400000000000000" pitchFamily="2" charset="-78"/>
              </a:rPr>
              <a:t>.</a:t>
            </a:r>
            <a:endParaRPr lang="fa-IR" dirty="0">
              <a:cs typeface="B Zar" panose="00000400000000000000" pitchFamily="2" charset="-78"/>
            </a:endParaRPr>
          </a:p>
          <a:p>
            <a:pPr marL="457200" indent="-457200">
              <a:buFont typeface="+mj-lt"/>
              <a:buAutoNum type="arabicPeriod"/>
            </a:pPr>
            <a:r>
              <a:rPr lang="fa-IR" dirty="0">
                <a:cs typeface="B Zar" panose="00000400000000000000" pitchFamily="2" charset="-78"/>
              </a:rPr>
              <a:t> هر نوع تصميم گيري براي امتناع از اظهار خطاي پزشكي بايد توجيه منطقي داشته باشد كه اين توجيه براي يك </a:t>
            </a:r>
            <a:r>
              <a:rPr lang="fa-IR" dirty="0" smtClean="0">
                <a:cs typeface="B Zar" panose="00000400000000000000" pitchFamily="2" charset="-78"/>
              </a:rPr>
              <a:t>همکار بیطرف </a:t>
            </a:r>
            <a:r>
              <a:rPr lang="fa-IR" dirty="0">
                <a:cs typeface="B Zar" panose="00000400000000000000" pitchFamily="2" charset="-78"/>
              </a:rPr>
              <a:t>يا در صورت امكان يك كميته اخلاقي قابل قبول باشد</a:t>
            </a:r>
            <a:r>
              <a:rPr lang="fa-IR" dirty="0" smtClean="0">
                <a:cs typeface="B Zar" panose="00000400000000000000" pitchFamily="2" charset="-78"/>
              </a:rPr>
              <a:t>.</a:t>
            </a:r>
            <a:endParaRPr lang="fa-IR" dirty="0">
              <a:cs typeface="B Zar" panose="00000400000000000000" pitchFamily="2" charset="-78"/>
            </a:endParaRPr>
          </a:p>
          <a:p>
            <a:pPr marL="457200" indent="-457200">
              <a:buFont typeface="+mj-lt"/>
              <a:buAutoNum type="arabicPeriod"/>
            </a:pPr>
            <a:r>
              <a:rPr lang="fa-IR" dirty="0">
                <a:cs typeface="B Zar" panose="00000400000000000000" pitchFamily="2" charset="-78"/>
              </a:rPr>
              <a:t>توجيه اينكه در صورت ابراز خطاي پزشكي به بيمار منجر به اضطراب و نگراني وي خواهد شد، دليل منطقي براي عدم اظهار خطا نيست . با توجه به وضعيت فرهنگ  ، تحصيلات و سطح فكر بيمار مي تواند به شكلي ابراز شود كه سودمندي آن بيش از عوارض آن باشد. </a:t>
            </a:r>
          </a:p>
          <a:p>
            <a:pPr marL="457200" indent="-457200">
              <a:buFont typeface="+mj-lt"/>
              <a:buAutoNum type="arabicPeriod"/>
            </a:pPr>
            <a:endParaRPr lang="fa-IR" dirty="0">
              <a:cs typeface="B Zar" panose="00000400000000000000" pitchFamily="2" charset="-78"/>
            </a:endParaRPr>
          </a:p>
          <a:p>
            <a:pPr marL="457200" indent="-457200">
              <a:buFont typeface="+mj-lt"/>
              <a:buAutoNum type="arabicPeriod"/>
            </a:pPr>
            <a:endParaRPr lang="fa-IR" dirty="0">
              <a:cs typeface="B Zar" panose="00000400000000000000" pitchFamily="2" charset="-78"/>
            </a:endParaRPr>
          </a:p>
          <a:p>
            <a:endParaRPr lang="fa-IR" dirty="0">
              <a:cs typeface="B Zar" panose="00000400000000000000" pitchFamily="2" charset="-78"/>
            </a:endParaRPr>
          </a:p>
          <a:p>
            <a:endParaRPr lang="fa-IR" dirty="0" smtClean="0">
              <a:cs typeface="B Zar" panose="00000400000000000000" pitchFamily="2" charset="-78"/>
            </a:endParaRPr>
          </a:p>
          <a:p>
            <a:endParaRPr lang="fa-IR" dirty="0" smtClean="0">
              <a:cs typeface="B Zar" panose="00000400000000000000" pitchFamily="2" charset="-78"/>
            </a:endParaRPr>
          </a:p>
        </p:txBody>
      </p:sp>
    </p:spTree>
    <p:extLst>
      <p:ext uri="{BB962C8B-B14F-4D97-AF65-F5344CB8AC3E}">
        <p14:creationId xmlns:p14="http://schemas.microsoft.com/office/powerpoint/2010/main" val="154708245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anose="00000700000000000000" pitchFamily="2" charset="-78"/>
              </a:rPr>
              <a:t>احیاء قلبی ریوی</a:t>
            </a:r>
            <a:endParaRPr lang="fa-IR" sz="3200" dirty="0">
              <a:cs typeface="B Titr" panose="00000700000000000000" pitchFamily="2" charset="-78"/>
            </a:endParaRPr>
          </a:p>
        </p:txBody>
      </p:sp>
      <p:sp>
        <p:nvSpPr>
          <p:cNvPr id="3" name="Content Placeholder 2"/>
          <p:cNvSpPr>
            <a:spLocks noGrp="1"/>
          </p:cNvSpPr>
          <p:nvPr>
            <p:ph idx="1"/>
          </p:nvPr>
        </p:nvSpPr>
        <p:spPr/>
        <p:txBody>
          <a:bodyPr/>
          <a:lstStyle/>
          <a:p>
            <a:r>
              <a:rPr lang="fa-IR" dirty="0">
                <a:cs typeface="B Zar" panose="00000400000000000000" pitchFamily="2" charset="-78"/>
              </a:rPr>
              <a:t>نوزادي نارس با وزن بسيار پايين طي يک زايمان طبيعي به دنيا آمده است. پزشک مسؤول با توجه به شرايط نوزاد و امکانات در دسترس، تصميم بر عدم احيا بيمار را در صورت ايست قلبي- تنفسي به مادر اطلاع مي دهد. مادر از اين تصميم خشنود نيست.</a:t>
            </a:r>
          </a:p>
          <a:p>
            <a:endParaRPr lang="fa-IR" dirty="0">
              <a:cs typeface="B Zar" panose="00000400000000000000" pitchFamily="2" charset="-78"/>
            </a:endParaRPr>
          </a:p>
          <a:p>
            <a:endParaRPr lang="fa-IR" dirty="0">
              <a:cs typeface="B Zar" panose="00000400000000000000" pitchFamily="2" charset="-78"/>
            </a:endParaRPr>
          </a:p>
          <a:p>
            <a:pPr marL="457200" indent="-457200">
              <a:buFont typeface="+mj-lt"/>
              <a:buAutoNum type="arabicPeriod"/>
            </a:pPr>
            <a:r>
              <a:rPr lang="fa-IR" dirty="0">
                <a:cs typeface="B Zar" panose="00000400000000000000" pitchFamily="2" charset="-78"/>
              </a:rPr>
              <a:t> آيا کادر پزشکي مجاز به اجراي دستور </a:t>
            </a:r>
            <a:r>
              <a:rPr lang="fa-IR" dirty="0" smtClean="0">
                <a:cs typeface="B Zar" panose="00000400000000000000" pitchFamily="2" charset="-78"/>
              </a:rPr>
              <a:t> </a:t>
            </a:r>
            <a:r>
              <a:rPr lang="en-US" dirty="0" smtClean="0">
                <a:cs typeface="B Zar" panose="00000400000000000000" pitchFamily="2" charset="-78"/>
              </a:rPr>
              <a:t>  DNR </a:t>
            </a:r>
            <a:r>
              <a:rPr lang="fa-IR" dirty="0">
                <a:cs typeface="B Zar" panose="00000400000000000000" pitchFamily="2" charset="-78"/>
              </a:rPr>
              <a:t>بدون رضايت مادر مي باشند؟</a:t>
            </a:r>
          </a:p>
          <a:p>
            <a:pPr marL="457200" indent="-457200">
              <a:buFont typeface="+mj-lt"/>
              <a:buAutoNum type="arabicPeriod"/>
            </a:pPr>
            <a:r>
              <a:rPr lang="fa-IR" dirty="0">
                <a:cs typeface="B Zar" panose="00000400000000000000" pitchFamily="2" charset="-78"/>
              </a:rPr>
              <a:t> چه کسي بايد دراين اختلاف نظر تصميم گيري نهايي را انجام دهد؟ کميته ي اخلاق؟ دادگاه؟ يا نهاد </a:t>
            </a:r>
            <a:r>
              <a:rPr lang="fa-IR" dirty="0" smtClean="0">
                <a:cs typeface="B Zar" panose="00000400000000000000" pitchFamily="2" charset="-78"/>
              </a:rPr>
              <a:t>ديگري؟</a:t>
            </a:r>
            <a:endParaRPr lang="fa-IR" dirty="0">
              <a:cs typeface="B Zar" panose="00000400000000000000" pitchFamily="2" charset="-78"/>
            </a:endParaRPr>
          </a:p>
        </p:txBody>
      </p:sp>
    </p:spTree>
    <p:extLst>
      <p:ext uri="{BB962C8B-B14F-4D97-AF65-F5344CB8AC3E}">
        <p14:creationId xmlns:p14="http://schemas.microsoft.com/office/powerpoint/2010/main" val="278775827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lnSpcReduction="10000"/>
          </a:bodyPr>
          <a:lstStyle/>
          <a:p>
            <a:r>
              <a:rPr lang="fa-IR" dirty="0">
                <a:cs typeface="B Roya" pitchFamily="2" charset="-78"/>
              </a:rPr>
              <a:t>در كشور ما، راهنماي اخلاقي و باليني مصوبي در مورد</a:t>
            </a:r>
            <a:r>
              <a:rPr lang="en-US" dirty="0">
                <a:cs typeface="B Roya" pitchFamily="2" charset="-78"/>
              </a:rPr>
              <a:t>DNR</a:t>
            </a:r>
            <a:r>
              <a:rPr lang="fa-IR" dirty="0">
                <a:cs typeface="B Roya" pitchFamily="2" charset="-78"/>
              </a:rPr>
              <a:t> وجود ندارد و تصميم گيري براي عدم احيا بيمار به طور عمده توسط پزشک معالج صورت گرفته و در بسياري از موارد به صورت شفاهي ابلاغ شده و بدون اطلاع بيمار ياخانواده ي او انجام مي گيرد</a:t>
            </a:r>
            <a:r>
              <a:rPr lang="fa-IR" dirty="0" smtClean="0">
                <a:cs typeface="B Roya" pitchFamily="2" charset="-78"/>
              </a:rPr>
              <a:t>.</a:t>
            </a:r>
          </a:p>
          <a:p>
            <a:endParaRPr lang="fa-IR" dirty="0" smtClean="0">
              <a:cs typeface="B Roya" pitchFamily="2" charset="-78"/>
            </a:endParaRPr>
          </a:p>
          <a:p>
            <a:r>
              <a:rPr lang="fa-IR" dirty="0">
                <a:cs typeface="B Roya" pitchFamily="2" charset="-78"/>
              </a:rPr>
              <a:t>آن چه از بررسي احکام و استفتائات موجود به دست مي آيد، اين است که به طور مسلم عدم اقدام براي حفظ حيات بيمار اگر صرفاً به علت رها کردن بيمار از درد و رنج بيماري باشد(حتي با رضايت بيمار) يا براي مصالحي چون جلوگيري ازصرف منابع پزشکي و تحميل هزينه به جامعه و خانواده صورت گيرد، بدون داشتن توجيه علمي، بر اساس مباني اسلامي پذيرفتني نيست</a:t>
            </a:r>
            <a:r>
              <a:rPr lang="fa-IR" dirty="0" smtClean="0">
                <a:cs typeface="B Roya" pitchFamily="2" charset="-78"/>
              </a:rPr>
              <a:t>.</a:t>
            </a:r>
          </a:p>
          <a:p>
            <a:endParaRPr lang="fa-IR" dirty="0">
              <a:cs typeface="B Roya" pitchFamily="2" charset="-78"/>
            </a:endParaRPr>
          </a:p>
          <a:p>
            <a:r>
              <a:rPr lang="fa-IR" dirty="0" smtClean="0">
                <a:cs typeface="B Roya" pitchFamily="2" charset="-78"/>
              </a:rPr>
              <a:t>به </a:t>
            </a:r>
            <a:r>
              <a:rPr lang="fa-IR" dirty="0">
                <a:cs typeface="B Roya" pitchFamily="2" charset="-78"/>
              </a:rPr>
              <a:t>نظر مي رسد بر اساس مباني اسلامي، انسان و حيات او امري نيست که فرد يا بستگان او يا سايرين بتوانند براي خاتمه ي آن تصميم بگيرند. </a:t>
            </a:r>
            <a:r>
              <a:rPr lang="fa-IR" dirty="0" smtClean="0">
                <a:cs typeface="B Roya" pitchFamily="2" charset="-78"/>
              </a:rPr>
              <a:t>بنابراین بايدتمام </a:t>
            </a:r>
            <a:r>
              <a:rPr lang="fa-IR" dirty="0">
                <a:cs typeface="B Roya" pitchFamily="2" charset="-78"/>
              </a:rPr>
              <a:t>تلاش ها </a:t>
            </a:r>
            <a:r>
              <a:rPr lang="fa-IR" dirty="0" smtClean="0">
                <a:cs typeface="B Roya" pitchFamily="2" charset="-78"/>
              </a:rPr>
              <a:t>براي </a:t>
            </a:r>
            <a:r>
              <a:rPr lang="fa-IR" dirty="0">
                <a:cs typeface="B Roya" pitchFamily="2" charset="-78"/>
              </a:rPr>
              <a:t>حفظ حيات انساني انجام شود. لذا مرگ برنامه ريزي شده به هيچ وجه در اسلام پذيرفتني نيست.</a:t>
            </a:r>
          </a:p>
          <a:p>
            <a:endParaRPr lang="fa-IR" dirty="0">
              <a:cs typeface="B Roya" pitchFamily="2" charset="-78"/>
            </a:endParaRPr>
          </a:p>
          <a:p>
            <a:endParaRPr lang="fa-IR" dirty="0"/>
          </a:p>
        </p:txBody>
      </p:sp>
    </p:spTree>
    <p:extLst>
      <p:ext uri="{BB962C8B-B14F-4D97-AF65-F5344CB8AC3E}">
        <p14:creationId xmlns:p14="http://schemas.microsoft.com/office/powerpoint/2010/main" val="3990151806"/>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مستندات بالینی</a:t>
            </a:r>
            <a:endParaRPr lang="fa-IR" sz="3600" dirty="0">
              <a:cs typeface="B Titr" panose="00000700000000000000" pitchFamily="2" charset="-78"/>
            </a:endParaRPr>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fa-IR" sz="2000" dirty="0">
                <a:cs typeface="B Zar" panose="00000400000000000000" pitchFamily="2" charset="-78"/>
              </a:rPr>
              <a:t>به فرآيند ثبت اطلاعات در پرونده پزشكي مستند سازي گويند.</a:t>
            </a:r>
          </a:p>
          <a:p>
            <a:pPr marL="457200" indent="-457200">
              <a:buFont typeface="+mj-lt"/>
              <a:buAutoNum type="arabicPeriod"/>
            </a:pPr>
            <a:r>
              <a:rPr lang="fa-IR" sz="2000" dirty="0">
                <a:cs typeface="B Zar" panose="00000400000000000000" pitchFamily="2" charset="-78"/>
              </a:rPr>
              <a:t>سند مدرك مدوني است كه داراي پيام (داده) مي باشد و با تاييد يا امضاء و تاريخ ثبت گزارش اعتبار مي يابد </a:t>
            </a:r>
            <a:r>
              <a:rPr lang="fa-IR" sz="2000" dirty="0" smtClean="0">
                <a:cs typeface="B Zar" panose="00000400000000000000" pitchFamily="2" charset="-78"/>
              </a:rPr>
              <a:t>.</a:t>
            </a:r>
          </a:p>
          <a:p>
            <a:pPr marL="457200" indent="-457200">
              <a:buFont typeface="+mj-lt"/>
              <a:buAutoNum type="arabicPeriod"/>
            </a:pPr>
            <a:r>
              <a:rPr lang="fa-IR" sz="2000" dirty="0" smtClean="0">
                <a:cs typeface="B Zar" panose="00000400000000000000" pitchFamily="2" charset="-78"/>
              </a:rPr>
              <a:t>در برخی وقایع و اقدامات خاص نظیر احیا حتی توصیه می شود یک فرد فقط بعنوان </a:t>
            </a:r>
            <a:r>
              <a:rPr lang="en-US" sz="2000" dirty="0" smtClean="0">
                <a:cs typeface="B Zar" panose="00000400000000000000" pitchFamily="2" charset="-78"/>
              </a:rPr>
              <a:t>Documenter</a:t>
            </a:r>
            <a:r>
              <a:rPr lang="fa-IR" sz="2000" dirty="0" smtClean="0">
                <a:cs typeface="B Zar" panose="00000400000000000000" pitchFamily="2" charset="-78"/>
              </a:rPr>
              <a:t> مشخص شود.</a:t>
            </a:r>
          </a:p>
          <a:p>
            <a:pPr marL="457200" indent="-457200">
              <a:buFont typeface="+mj-lt"/>
              <a:buAutoNum type="arabicPeriod"/>
            </a:pPr>
            <a:r>
              <a:rPr lang="fa-IR" sz="2000" dirty="0" smtClean="0">
                <a:cs typeface="B Zar" panose="00000400000000000000" pitchFamily="2" charset="-78"/>
              </a:rPr>
              <a:t>ثبت وقایع باید شامل موارد زیر باشد :</a:t>
            </a:r>
          </a:p>
          <a:p>
            <a:pPr marL="457200" indent="-457200">
              <a:buFont typeface="+mj-lt"/>
              <a:buAutoNum type="alphaLcPeriod"/>
            </a:pPr>
            <a:r>
              <a:rPr lang="fa-IR" sz="2000" dirty="0" smtClean="0">
                <a:cs typeface="B Zar" panose="00000400000000000000" pitchFamily="2" charset="-78"/>
              </a:rPr>
              <a:t>متغیرهای مربوط به بیمار : مشخصات فردی،جنس ، سن ،زمان حادثه ، محل حادثه ، نحوه بروز حادثه و ... </a:t>
            </a:r>
          </a:p>
          <a:p>
            <a:pPr marL="457200" indent="-457200">
              <a:buFont typeface="+mj-lt"/>
              <a:buAutoNum type="alphaLcPeriod"/>
            </a:pPr>
            <a:r>
              <a:rPr lang="fa-IR" sz="2000" dirty="0" smtClean="0">
                <a:cs typeface="B Zar" panose="00000400000000000000" pitchFamily="2" charset="-78"/>
              </a:rPr>
              <a:t>متغیرهای حادثه </a:t>
            </a:r>
            <a:r>
              <a:rPr lang="fa-IR" sz="2000" dirty="0">
                <a:cs typeface="B Zar" panose="00000400000000000000" pitchFamily="2" charset="-78"/>
              </a:rPr>
              <a:t>: </a:t>
            </a:r>
            <a:r>
              <a:rPr lang="fa-IR" sz="2000" dirty="0" smtClean="0">
                <a:cs typeface="B Zar" panose="00000400000000000000" pitchFamily="2" charset="-78"/>
              </a:rPr>
              <a:t>زمان حضور بر بالین بیمار ، وضعیت </a:t>
            </a:r>
            <a:r>
              <a:rPr lang="fa-IR" sz="2000" dirty="0">
                <a:cs typeface="B Zar" panose="00000400000000000000" pitchFamily="2" charset="-78"/>
              </a:rPr>
              <a:t>بالینی بیمار، نواحی آسیب دیده با جزئیات،شرایط بحرانی یا عدم آن، </a:t>
            </a:r>
            <a:r>
              <a:rPr lang="fa-IR" sz="2000" dirty="0" smtClean="0">
                <a:cs typeface="B Zar" panose="00000400000000000000" pitchFamily="2" charset="-78"/>
              </a:rPr>
              <a:t>مداخلات انجام شده وزمان انجام آن ، بررسی علائم حیاتی و  وضعیت هوشیاری اولیه بیمارو ...</a:t>
            </a:r>
          </a:p>
          <a:p>
            <a:pPr marL="457200" indent="-457200">
              <a:buFont typeface="+mj-lt"/>
              <a:buAutoNum type="alphaLcPeriod"/>
            </a:pPr>
            <a:r>
              <a:rPr lang="fa-IR" sz="2000" dirty="0" smtClean="0">
                <a:cs typeface="B Zar" panose="00000400000000000000" pitchFamily="2" charset="-78"/>
              </a:rPr>
              <a:t>متغیرهای مربوط به پیامد :  تغییرات وضعیت بالینی بیمار پس از مداخلات درمانی اولیه و زمان آن تغییرات، زمان انجام احیاء و ..</a:t>
            </a:r>
            <a:endParaRPr lang="fa-IR" sz="2000" dirty="0">
              <a:cs typeface="B Zar" panose="00000400000000000000" pitchFamily="2" charset="-78"/>
            </a:endParaRPr>
          </a:p>
          <a:p>
            <a:pPr marL="0" indent="0">
              <a:buNone/>
            </a:pPr>
            <a:endParaRPr lang="fa-IR" sz="2000" dirty="0">
              <a:cs typeface="B Zar" panose="00000400000000000000" pitchFamily="2" charset="-78"/>
            </a:endParaRPr>
          </a:p>
        </p:txBody>
      </p:sp>
    </p:spTree>
    <p:extLst>
      <p:ext uri="{BB962C8B-B14F-4D97-AF65-F5344CB8AC3E}">
        <p14:creationId xmlns:p14="http://schemas.microsoft.com/office/powerpoint/2010/main" val="318706624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cs typeface="B Zar" panose="00000400000000000000" pitchFamily="2" charset="-78"/>
              </a:rPr>
              <a:t>مستندسازی چه کمکی به ما می کند:</a:t>
            </a:r>
          </a:p>
          <a:p>
            <a:pPr marL="457200" indent="-457200">
              <a:buFont typeface="+mj-lt"/>
              <a:buAutoNum type="arabicPeriod"/>
            </a:pPr>
            <a:r>
              <a:rPr lang="fa-IR" dirty="0" smtClean="0">
                <a:cs typeface="B Zar" panose="00000400000000000000" pitchFamily="2" charset="-78"/>
              </a:rPr>
              <a:t> </a:t>
            </a:r>
            <a:r>
              <a:rPr lang="fa-IR" dirty="0">
                <a:cs typeface="B Zar" panose="00000400000000000000" pitchFamily="2" charset="-78"/>
              </a:rPr>
              <a:t>این کار موجب فراهم شدن اطلاعاتی می شود ،که می تواند تداوم مراقبت های بیمار را نشان دهد</a:t>
            </a:r>
          </a:p>
          <a:p>
            <a:pPr marL="457200" indent="-457200">
              <a:buFont typeface="+mj-lt"/>
              <a:buAutoNum type="arabicPeriod"/>
            </a:pPr>
            <a:r>
              <a:rPr lang="fa-IR" dirty="0">
                <a:cs typeface="B Zar" panose="00000400000000000000" pitchFamily="2" charset="-78"/>
              </a:rPr>
              <a:t>به شناسایی نیازهای آموزشی پرسنل کمک می کند.</a:t>
            </a:r>
          </a:p>
          <a:p>
            <a:pPr marL="457200" indent="-457200">
              <a:buFont typeface="+mj-lt"/>
              <a:buAutoNum type="arabicPeriod"/>
            </a:pPr>
            <a:r>
              <a:rPr lang="fa-IR" dirty="0">
                <a:cs typeface="B Zar" panose="00000400000000000000" pitchFamily="2" charset="-78"/>
              </a:rPr>
              <a:t>درپاسخ  دادن به سوالاتی  که ممکن است خانواده در مورد این رویداد داشته باشند، کمک می کند .</a:t>
            </a:r>
          </a:p>
          <a:p>
            <a:pPr marL="457200" indent="-457200">
              <a:buFont typeface="+mj-lt"/>
              <a:buAutoNum type="arabicPeriod"/>
            </a:pPr>
            <a:r>
              <a:rPr lang="fa-IR" dirty="0">
                <a:cs typeface="B Zar" panose="00000400000000000000" pitchFamily="2" charset="-78"/>
              </a:rPr>
              <a:t>این اطلاعات برای هدایت تخصیص منابع مربوط به پرسنل، تجهیزات و لوازم مورد استفاده در هنگام  کمک به بیمارو برای پاسخ به سوالات </a:t>
            </a:r>
            <a:r>
              <a:rPr lang="fa-IR" dirty="0" smtClean="0">
                <a:cs typeface="B Zar" panose="00000400000000000000" pitchFamily="2" charset="-78"/>
              </a:rPr>
              <a:t>تحقیق(پژوهشی،قضایی، قانونی) </a:t>
            </a:r>
            <a:r>
              <a:rPr lang="fa-IR" dirty="0">
                <a:cs typeface="B Zar" panose="00000400000000000000" pitchFamily="2" charset="-78"/>
              </a:rPr>
              <a:t>، شرایط را فراهم می کند</a:t>
            </a:r>
          </a:p>
          <a:p>
            <a:pPr marL="457200" indent="-457200">
              <a:buFont typeface="+mj-lt"/>
              <a:buAutoNum type="arabicPeriod"/>
            </a:pPr>
            <a:r>
              <a:rPr lang="fa-IR" dirty="0">
                <a:cs typeface="B Zar" panose="00000400000000000000" pitchFamily="2" charset="-78"/>
              </a:rPr>
              <a:t>از همه مهمتر اینکه، می تواند خطر دعوی قضایی پزشکی را کاهش دهد</a:t>
            </a:r>
          </a:p>
          <a:p>
            <a:endParaRPr lang="fa-IR" dirty="0">
              <a:cs typeface="B Zar" panose="00000400000000000000" pitchFamily="2" charset="-78"/>
            </a:endParaRPr>
          </a:p>
        </p:txBody>
      </p:sp>
    </p:spTree>
    <p:extLst>
      <p:ext uri="{BB962C8B-B14F-4D97-AF65-F5344CB8AC3E}">
        <p14:creationId xmlns:p14="http://schemas.microsoft.com/office/powerpoint/2010/main" val="294916286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smtClean="0">
                <a:cs typeface="B Titr" panose="00000700000000000000" pitchFamily="2" charset="-78"/>
              </a:rPr>
              <a:t>اخذ رضایت </a:t>
            </a:r>
            <a:endParaRPr lang="fa-IR" sz="2800" dirty="0">
              <a:cs typeface="B Titr" panose="00000700000000000000" pitchFamily="2" charset="-78"/>
            </a:endParaRPr>
          </a:p>
        </p:txBody>
      </p:sp>
      <p:sp>
        <p:nvSpPr>
          <p:cNvPr id="3" name="Content Placeholder 2"/>
          <p:cNvSpPr>
            <a:spLocks noGrp="1"/>
          </p:cNvSpPr>
          <p:nvPr>
            <p:ph idx="1"/>
          </p:nvPr>
        </p:nvSpPr>
        <p:spPr>
          <a:xfrm>
            <a:off x="992777" y="1959429"/>
            <a:ext cx="10162903" cy="3909663"/>
          </a:xfrm>
        </p:spPr>
        <p:txBody>
          <a:bodyPr>
            <a:normAutofit fontScale="77500" lnSpcReduction="20000"/>
          </a:bodyPr>
          <a:lstStyle/>
          <a:p>
            <a:r>
              <a:rPr lang="fa-IR" dirty="0">
                <a:cs typeface="B Zar" panose="00000400000000000000" pitchFamily="2" charset="-78"/>
              </a:rPr>
              <a:t>منظور از رضايت ، رضايتي است كه دخالت </a:t>
            </a:r>
            <a:r>
              <a:rPr lang="fa-IR" dirty="0" smtClean="0">
                <a:cs typeface="B Zar" panose="00000400000000000000" pitchFamily="2" charset="-78"/>
              </a:rPr>
              <a:t>پزشك یا کادر درمان </a:t>
            </a:r>
            <a:r>
              <a:rPr lang="fa-IR" dirty="0">
                <a:cs typeface="B Zar" panose="00000400000000000000" pitchFamily="2" charset="-78"/>
              </a:rPr>
              <a:t>را براي درمان </a:t>
            </a:r>
            <a:r>
              <a:rPr lang="fa-IR" dirty="0" smtClean="0">
                <a:cs typeface="B Zar" panose="00000400000000000000" pitchFamily="2" charset="-78"/>
              </a:rPr>
              <a:t>بيماري یا اقدام درمانی </a:t>
            </a:r>
            <a:r>
              <a:rPr lang="fa-IR" dirty="0">
                <a:cs typeface="B Zar" panose="00000400000000000000" pitchFamily="2" charset="-78"/>
              </a:rPr>
              <a:t>مشروع مي </a:t>
            </a:r>
            <a:r>
              <a:rPr lang="fa-IR" dirty="0" smtClean="0">
                <a:cs typeface="B Zar" panose="00000400000000000000" pitchFamily="2" charset="-78"/>
              </a:rPr>
              <a:t>سازد. بدون </a:t>
            </a:r>
            <a:r>
              <a:rPr lang="fa-IR" dirty="0">
                <a:cs typeface="B Zar" panose="00000400000000000000" pitchFamily="2" charset="-78"/>
              </a:rPr>
              <a:t>شک پزشكي كه بدون اذن بيمار اقدامی كرده،مسئوول است و اين مسئووليت ممكن است با عنوان هايي كيفري نظیر ايراد جرح نيز توصیف شود.حتي اگر عمل جراحي یا آن اقدام به خوبي انجام شده باشد؛مثل دندانپزشكی که دندان بيمار را بدون اجازه او بكشد</a:t>
            </a:r>
            <a:r>
              <a:rPr lang="fa-IR" dirty="0" smtClean="0">
                <a:cs typeface="B Zar" panose="00000400000000000000" pitchFamily="2" charset="-78"/>
              </a:rPr>
              <a:t>.</a:t>
            </a:r>
          </a:p>
          <a:p>
            <a:r>
              <a:rPr lang="fa-IR" dirty="0">
                <a:cs typeface="B Zar" panose="00000400000000000000" pitchFamily="2" charset="-78"/>
              </a:rPr>
              <a:t>رضایت باید بر مبنای اتونومی است وباید با ارایه اطلاع کافی به بیمار همراه </a:t>
            </a:r>
            <a:r>
              <a:rPr lang="fa-IR" dirty="0" smtClean="0">
                <a:cs typeface="B Zar" panose="00000400000000000000" pitchFamily="2" charset="-78"/>
              </a:rPr>
              <a:t>باشد.برای </a:t>
            </a:r>
            <a:r>
              <a:rPr lang="fa-IR" dirty="0">
                <a:cs typeface="B Zar" panose="00000400000000000000" pitchFamily="2" charset="-78"/>
              </a:rPr>
              <a:t>ارایه رضایت از دیدگاه اخلاقی، بیماریا فرد رضایت دهنده باید شرایط زیر را داشته باشد:</a:t>
            </a:r>
            <a:br>
              <a:rPr lang="fa-IR" dirty="0">
                <a:cs typeface="B Zar" panose="00000400000000000000" pitchFamily="2" charset="-78"/>
              </a:rPr>
            </a:br>
            <a:r>
              <a:rPr lang="fa-IR" dirty="0">
                <a:cs typeface="B Zar" panose="00000400000000000000" pitchFamily="2" charset="-78"/>
              </a:rPr>
              <a:t>- آگاهی کافی </a:t>
            </a:r>
            <a:br>
              <a:rPr lang="fa-IR" dirty="0">
                <a:cs typeface="B Zar" panose="00000400000000000000" pitchFamily="2" charset="-78"/>
              </a:rPr>
            </a:br>
            <a:r>
              <a:rPr lang="fa-IR" dirty="0">
                <a:cs typeface="B Zar" panose="00000400000000000000" pitchFamily="2" charset="-78"/>
              </a:rPr>
              <a:t>- صلاحیت برای ارایه رضایت( عاقل، بالغ،صلاحیت حقوقی )</a:t>
            </a:r>
            <a:br>
              <a:rPr lang="fa-IR" dirty="0">
                <a:cs typeface="B Zar" panose="00000400000000000000" pitchFamily="2" charset="-78"/>
              </a:rPr>
            </a:br>
            <a:r>
              <a:rPr lang="fa-IR" dirty="0">
                <a:cs typeface="B Zar" panose="00000400000000000000" pitchFamily="2" charset="-78"/>
              </a:rPr>
              <a:t>- تصمیم گیری داوطلبانه </a:t>
            </a:r>
          </a:p>
          <a:p>
            <a:pPr marL="0" indent="0">
              <a:buNone/>
            </a:pPr>
            <a:r>
              <a:rPr lang="fa-IR" dirty="0" smtClean="0">
                <a:cs typeface="B Zar" panose="00000400000000000000" pitchFamily="2" charset="-78"/>
              </a:rPr>
              <a:t>درهنگام </a:t>
            </a:r>
            <a:r>
              <a:rPr lang="fa-IR" dirty="0">
                <a:cs typeface="B Zar" panose="00000400000000000000" pitchFamily="2" charset="-78"/>
              </a:rPr>
              <a:t>اخذ رضایت ازبیمار باید کلیه مطالب به بیمارتفهیم شود وترجیحأ مکتوب </a:t>
            </a:r>
            <a:r>
              <a:rPr lang="fa-IR" dirty="0" smtClean="0">
                <a:cs typeface="B Zar" panose="00000400000000000000" pitchFamily="2" charset="-78"/>
              </a:rPr>
              <a:t>گردد. ازنظر </a:t>
            </a:r>
            <a:r>
              <a:rPr lang="fa-IR" dirty="0">
                <a:cs typeface="B Zar" panose="00000400000000000000" pitchFamily="2" charset="-78"/>
              </a:rPr>
              <a:t>قانونی درک مطالب به وسیله بیمار برعهده </a:t>
            </a:r>
            <a:r>
              <a:rPr lang="fa-IR" dirty="0" smtClean="0">
                <a:cs typeface="B Zar" panose="00000400000000000000" pitchFamily="2" charset="-78"/>
              </a:rPr>
              <a:t>پزشک یا کادردرمان دهنده خدمت </a:t>
            </a:r>
            <a:r>
              <a:rPr lang="fa-IR" dirty="0">
                <a:cs typeface="B Zar" panose="00000400000000000000" pitchFamily="2" charset="-78"/>
              </a:rPr>
              <a:t>است نه خود بیمار</a:t>
            </a:r>
          </a:p>
          <a:p>
            <a:endParaRPr lang="fa-IR" dirty="0">
              <a:cs typeface="B Zar" panose="00000400000000000000" pitchFamily="2" charset="-78"/>
            </a:endParaRPr>
          </a:p>
          <a:p>
            <a:r>
              <a:rPr lang="fa-IR" dirty="0">
                <a:cs typeface="B Zar" panose="00000400000000000000" pitchFamily="2" charset="-78"/>
              </a:rPr>
              <a:t>در موارد خاص نظیر موارد اورژانس، موارد اپیدمی و مشکلات بهداشتی ،افرادی که خودکشی کرده اند، گرفتن رضایت نیازی </a:t>
            </a:r>
            <a:r>
              <a:rPr lang="fa-IR" dirty="0" smtClean="0">
                <a:cs typeface="B Zar" panose="00000400000000000000" pitchFamily="2" charset="-78"/>
              </a:rPr>
              <a:t>نیست.</a:t>
            </a:r>
          </a:p>
          <a:p>
            <a:r>
              <a:rPr lang="fa-IR" dirty="0" smtClean="0">
                <a:cs typeface="B Zar" panose="00000400000000000000" pitchFamily="2" charset="-78"/>
              </a:rPr>
              <a:t>گاهی </a:t>
            </a:r>
            <a:r>
              <a:rPr lang="fa-IR" dirty="0">
                <a:cs typeface="B Zar" panose="00000400000000000000" pitchFamily="2" charset="-78"/>
              </a:rPr>
              <a:t>رضایت یک فرد به تنهایی کافی نیست و این موضوع مربوط به مواردی است که در زندگی مشترک زن و مرد تأثیرگذار می باشد که در این موارد رضایت زن (بیمار) و شوهر وی لازم است مثل </a:t>
            </a:r>
            <a:r>
              <a:rPr lang="en-US" dirty="0">
                <a:cs typeface="B Zar" panose="00000400000000000000" pitchFamily="2" charset="-78"/>
              </a:rPr>
              <a:t>TL ، </a:t>
            </a:r>
            <a:r>
              <a:rPr lang="fa-IR" dirty="0">
                <a:cs typeface="B Zar" panose="00000400000000000000" pitchFamily="2" charset="-78"/>
              </a:rPr>
              <a:t>درمانی نازایی ، هیسترکتومی یا وازکتومی</a:t>
            </a:r>
          </a:p>
          <a:p>
            <a:endParaRPr lang="fa-IR" dirty="0">
              <a:cs typeface="B Zar" panose="00000400000000000000" pitchFamily="2" charset="-78"/>
            </a:endParaRPr>
          </a:p>
          <a:p>
            <a:endParaRPr lang="fa-IR" dirty="0">
              <a:cs typeface="B Zar" panose="00000400000000000000" pitchFamily="2" charset="-78"/>
            </a:endParaRPr>
          </a:p>
          <a:p>
            <a:endParaRPr lang="fa-IR" dirty="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3936388614"/>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cs typeface="B Zar" panose="00000400000000000000" pitchFamily="2" charset="-78"/>
              </a:rPr>
              <a:t>رضایت به اشکال مختلف اخذ می شود:</a:t>
            </a:r>
          </a:p>
          <a:p>
            <a:r>
              <a:rPr lang="fa-IR" dirty="0">
                <a:cs typeface="B Zar" panose="00000400000000000000" pitchFamily="2" charset="-78"/>
              </a:rPr>
              <a:t>شفاهی :گاهی پزشک قبل از انجام معاینه خاصی نوع و شیوه معاینه را برای بیمار توضیح می دهد و از او برای انجام آن رضایت </a:t>
            </a:r>
            <a:r>
              <a:rPr lang="fa-IR" dirty="0" smtClean="0">
                <a:cs typeface="B Zar" panose="00000400000000000000" pitchFamily="2" charset="-78"/>
              </a:rPr>
              <a:t>می‌گیرد، </a:t>
            </a:r>
            <a:r>
              <a:rPr lang="fa-IR" dirty="0">
                <a:cs typeface="B Zar" panose="00000400000000000000" pitchFamily="2" charset="-78"/>
              </a:rPr>
              <a:t>ازدسته این معاینات موارد معاینه هایمن و آنال است</a:t>
            </a:r>
            <a:r>
              <a:rPr lang="fa-IR" dirty="0" smtClean="0">
                <a:cs typeface="B Zar" panose="00000400000000000000" pitchFamily="2" charset="-78"/>
              </a:rPr>
              <a:t>.</a:t>
            </a:r>
          </a:p>
          <a:p>
            <a:r>
              <a:rPr lang="fa-IR" dirty="0">
                <a:cs typeface="B Zar" panose="00000400000000000000" pitchFamily="2" charset="-78"/>
              </a:rPr>
              <a:t>تلویحی :هم اینکه بیماری از بین پزشکان متعدد فرد خاصی را انتخاب کرده و جهت معاینه به مطب او مراجعه می کند نشانه رضایت ضمنی وی جهت انجام اقدامات تشخیصی درمانی است</a:t>
            </a:r>
            <a:endParaRPr lang="fa-IR" dirty="0" smtClean="0">
              <a:cs typeface="B Zar" panose="00000400000000000000" pitchFamily="2" charset="-78"/>
            </a:endParaRPr>
          </a:p>
          <a:p>
            <a:r>
              <a:rPr lang="fa-IR" dirty="0" smtClean="0">
                <a:cs typeface="B Zar" panose="00000400000000000000" pitchFamily="2" charset="-78"/>
              </a:rPr>
              <a:t>کتبی :در اقدامات تشخیصی ودرمانی باریسک بالا رضایت کتبی اخذ می شود.</a:t>
            </a:r>
            <a:endParaRPr lang="fa-IR" dirty="0">
              <a:cs typeface="B Zar" panose="00000400000000000000" pitchFamily="2" charset="-78"/>
            </a:endParaRPr>
          </a:p>
        </p:txBody>
      </p:sp>
    </p:spTree>
    <p:extLst>
      <p:ext uri="{BB962C8B-B14F-4D97-AF65-F5344CB8AC3E}">
        <p14:creationId xmlns:p14="http://schemas.microsoft.com/office/powerpoint/2010/main" val="240485625"/>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a:cs typeface="B Zar" panose="00000400000000000000" pitchFamily="2" charset="-78"/>
              </a:rPr>
              <a:t>گرفتن رضایت در کودکان:</a:t>
            </a:r>
          </a:p>
          <a:p>
            <a:r>
              <a:rPr lang="fa-IR" dirty="0">
                <a:cs typeface="B Zar" panose="00000400000000000000" pitchFamily="2" charset="-78"/>
              </a:rPr>
              <a:t>1- درموارد اورژانس که جان کودک درخطر است، گرفتن رضایت لازم نیست.</a:t>
            </a:r>
          </a:p>
          <a:p>
            <a:r>
              <a:rPr lang="fa-IR" dirty="0">
                <a:cs typeface="B Zar" panose="00000400000000000000" pitchFamily="2" charset="-78"/>
              </a:rPr>
              <a:t>2- رضایت دهنده شامل پدر و یا برادر و خواهر و یا سرپرست و قیم قانونی خواهند بود (با شرایط سلامت عقلی، بالغ بودن و ...) و متأسفانه مادر نمی‌تواند رضایت دهنده باشد مگر اینکه طبق حکم دادگاه دارای سرپرستی (قیومت) قانونی باشد.</a:t>
            </a:r>
          </a:p>
          <a:p>
            <a:r>
              <a:rPr lang="fa-IR" dirty="0">
                <a:cs typeface="B Zar" panose="00000400000000000000" pitchFamily="2" charset="-78"/>
              </a:rPr>
              <a:t>3- اگر کودک بیمار باشد و بستگان حاضر به اقدامات درمانی نباشند و کودک را نیز ترخیص نمی نمایند سه نفر پزشک با هر نوع تخصص حاضر در مرکز درمانی قضایا را صورت جلسه می کنند، توضیح می دهند، یک نسخه در پرونده بیمار گذاشته می شود و نسخه دیگری تحویل مدیریت بیمارستان برای پیگیری قانونی می گردد. پس از نوشتن گزارش بلافاصله پزشکان کار درمان را شروع می کنند و مراتب به اطلاع مقام قضایی اعلام می گردد.</a:t>
            </a:r>
          </a:p>
          <a:p>
            <a:endParaRPr lang="fa-IR" dirty="0">
              <a:cs typeface="B Zar" panose="00000400000000000000" pitchFamily="2" charset="-78"/>
            </a:endParaRPr>
          </a:p>
        </p:txBody>
      </p:sp>
    </p:spTree>
    <p:extLst>
      <p:ext uri="{BB962C8B-B14F-4D97-AF65-F5344CB8AC3E}">
        <p14:creationId xmlns:p14="http://schemas.microsoft.com/office/powerpoint/2010/main" val="740518554"/>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Title 2"/>
          <p:cNvSpPr>
            <a:spLocks noGrp="1"/>
          </p:cNvSpPr>
          <p:nvPr>
            <p:ph type="title"/>
          </p:nvPr>
        </p:nvSpPr>
        <p:spPr/>
        <p:txBody>
          <a:bodyPr/>
          <a:lstStyle/>
          <a:p>
            <a:r>
              <a:rPr lang="fa-IR" dirty="0" smtClean="0"/>
              <a:t>پیشگیری از بروز مشکلات قانونی</a:t>
            </a:r>
            <a:endParaRPr lang="fa-IR" dirty="0"/>
          </a:p>
        </p:txBody>
      </p:sp>
      <p:sp>
        <p:nvSpPr>
          <p:cNvPr id="4" name="Text Placeholder 3"/>
          <p:cNvSpPr>
            <a:spLocks noGrp="1"/>
          </p:cNvSpPr>
          <p:nvPr>
            <p:ph type="body" sz="half" idx="2"/>
          </p:nvPr>
        </p:nvSpPr>
        <p:spPr/>
        <p:txBody>
          <a:bodyPr/>
          <a:lstStyle/>
          <a:p>
            <a:endParaRPr lang="fa-IR"/>
          </a:p>
        </p:txBody>
      </p:sp>
    </p:spTree>
    <p:extLst>
      <p:ext uri="{BB962C8B-B14F-4D97-AF65-F5344CB8AC3E}">
        <p14:creationId xmlns:p14="http://schemas.microsoft.com/office/powerpoint/2010/main" val="1837769661"/>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fa-IR" dirty="0" smtClean="0">
                <a:cs typeface="B Zar" panose="00000400000000000000" pitchFamily="2" charset="-78"/>
              </a:rPr>
              <a:t>درخصوص خانم 67 </a:t>
            </a:r>
            <a:r>
              <a:rPr lang="fa-IR" dirty="0">
                <a:cs typeface="B Zar" panose="00000400000000000000" pitchFamily="2" charset="-78"/>
              </a:rPr>
              <a:t>ساله ای بعلت ضعف وبیحالی با سابقه </a:t>
            </a:r>
            <a:r>
              <a:rPr lang="en-US" dirty="0">
                <a:cs typeface="B Zar" panose="00000400000000000000" pitchFamily="2" charset="-78"/>
              </a:rPr>
              <a:t>COPD </a:t>
            </a:r>
            <a:r>
              <a:rPr lang="fa-IR" dirty="0" smtClean="0">
                <a:cs typeface="B Zar" panose="00000400000000000000" pitchFamily="2" charset="-78"/>
              </a:rPr>
              <a:t> در </a:t>
            </a:r>
            <a:r>
              <a:rPr lang="fa-IR" dirty="0">
                <a:cs typeface="B Zar" panose="00000400000000000000" pitchFamily="2" charset="-78"/>
              </a:rPr>
              <a:t>ساعت 12 ظهر </a:t>
            </a:r>
            <a:r>
              <a:rPr lang="fa-IR" dirty="0" smtClean="0">
                <a:cs typeface="B Zar" panose="00000400000000000000" pitchFamily="2" charset="-78"/>
              </a:rPr>
              <a:t>با اورژانس تماس گرفته می شود و تیم اورژانس پس از نیم ساعت بربالین بیمار حاضر می شود . پس از بررسی </a:t>
            </a:r>
            <a:r>
              <a:rPr lang="fa-IR" dirty="0">
                <a:cs typeface="B Zar" panose="00000400000000000000" pitchFamily="2" charset="-78"/>
              </a:rPr>
              <a:t>اولیه علائم حیاتی ثابت بوده وبیمار </a:t>
            </a:r>
            <a:r>
              <a:rPr lang="fa-IR" dirty="0" smtClean="0">
                <a:cs typeface="B Zar" panose="00000400000000000000" pitchFamily="2" charset="-78"/>
              </a:rPr>
              <a:t>تحت </a:t>
            </a:r>
            <a:r>
              <a:rPr lang="fa-IR" dirty="0">
                <a:cs typeface="B Zar" panose="00000400000000000000" pitchFamily="2" charset="-78"/>
              </a:rPr>
              <a:t>تجویز سرم </a:t>
            </a:r>
            <a:r>
              <a:rPr lang="en-US" dirty="0">
                <a:cs typeface="B Zar" panose="00000400000000000000" pitchFamily="2" charset="-78"/>
              </a:rPr>
              <a:t>D/S </a:t>
            </a:r>
            <a:r>
              <a:rPr lang="fa-IR" dirty="0" smtClean="0">
                <a:cs typeface="B Zar" panose="00000400000000000000" pitchFamily="2" charset="-78"/>
              </a:rPr>
              <a:t> قرارگرفته است و پرسنل اورژانس با اعلام بهبود نسبی محل را ترک می کنند. درساعت </a:t>
            </a:r>
            <a:r>
              <a:rPr lang="fa-IR" dirty="0">
                <a:cs typeface="B Zar" panose="00000400000000000000" pitchFamily="2" charset="-78"/>
              </a:rPr>
              <a:t>14 </a:t>
            </a:r>
            <a:r>
              <a:rPr lang="fa-IR" dirty="0" smtClean="0">
                <a:cs typeface="B Zar" panose="00000400000000000000" pitchFamily="2" charset="-78"/>
              </a:rPr>
              <a:t> مجددا تماس حاصل شده و  کادر اورژانس پس از بیست دقیقه بربالین بیمار حاضر شده  و با توجه به افت فشارخون وافت مختصر هوشیاری بیمار را به بیمارستان اعزام ولی بیمار در مسیر بیمارستان دچار ایست قلبی شده وعلارغم </a:t>
            </a:r>
            <a:r>
              <a:rPr lang="en-US" dirty="0" smtClean="0">
                <a:cs typeface="B Zar" panose="00000400000000000000" pitchFamily="2" charset="-78"/>
              </a:rPr>
              <a:t>CPR</a:t>
            </a:r>
            <a:r>
              <a:rPr lang="fa-IR" dirty="0" smtClean="0">
                <a:cs typeface="B Zar" panose="00000400000000000000" pitchFamily="2" charset="-78"/>
              </a:rPr>
              <a:t> فوت می کند.</a:t>
            </a:r>
          </a:p>
          <a:p>
            <a:r>
              <a:rPr lang="fa-IR" dirty="0" smtClean="0">
                <a:cs typeface="B Zar" panose="00000400000000000000" pitchFamily="2" charset="-78"/>
              </a:rPr>
              <a:t>شکایت اولیای دم از پرسنل اورژانس مبنی بر عدم اقدام به موقع</a:t>
            </a:r>
          </a:p>
          <a:p>
            <a:pPr marL="457200" indent="-457200">
              <a:buFont typeface="+mj-lt"/>
              <a:buAutoNum type="arabicPeriod"/>
            </a:pPr>
            <a:r>
              <a:rPr lang="fa-IR" dirty="0" smtClean="0">
                <a:cs typeface="B Zar" panose="00000400000000000000" pitchFamily="2" charset="-78"/>
              </a:rPr>
              <a:t>اخذ دقیق شرح حال، معاینه دقیق</a:t>
            </a:r>
          </a:p>
          <a:p>
            <a:pPr marL="457200" indent="-457200">
              <a:buFont typeface="+mj-lt"/>
              <a:buAutoNum type="arabicPeriod"/>
            </a:pPr>
            <a:r>
              <a:rPr lang="fa-IR" dirty="0" smtClean="0">
                <a:cs typeface="B Zar" panose="00000400000000000000" pitchFamily="2" charset="-78"/>
              </a:rPr>
              <a:t>گزارش وضعیت بالینی بیماربه پزشک</a:t>
            </a:r>
          </a:p>
          <a:p>
            <a:pPr marL="457200" indent="-457200">
              <a:buFont typeface="+mj-lt"/>
              <a:buAutoNum type="arabicPeriod"/>
            </a:pPr>
            <a:r>
              <a:rPr lang="fa-IR" dirty="0" smtClean="0">
                <a:cs typeface="B Zar" panose="00000400000000000000" pitchFamily="2" charset="-78"/>
              </a:rPr>
              <a:t>عدم توجه به سن بیمار و مشکلات زمینه ای</a:t>
            </a:r>
          </a:p>
          <a:p>
            <a:pPr marL="457200" indent="-457200">
              <a:buFont typeface="+mj-lt"/>
              <a:buAutoNum type="arabicPeriod"/>
            </a:pPr>
            <a:r>
              <a:rPr lang="fa-IR" dirty="0" smtClean="0">
                <a:cs typeface="B Zar" panose="00000400000000000000" pitchFamily="2" charset="-78"/>
              </a:rPr>
              <a:t>عدم تعیین تکلیف بیمار در مراجعه اولیه</a:t>
            </a:r>
          </a:p>
          <a:p>
            <a:endParaRPr lang="fa-IR" dirty="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65500738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Title 2"/>
          <p:cNvSpPr>
            <a:spLocks noGrp="1"/>
          </p:cNvSpPr>
          <p:nvPr>
            <p:ph type="title"/>
          </p:nvPr>
        </p:nvSpPr>
        <p:spPr/>
        <p:txBody>
          <a:bodyPr/>
          <a:lstStyle/>
          <a:p>
            <a:r>
              <a:rPr lang="fa-IR" sz="2800" b="1" dirty="0" smtClean="0">
                <a:cs typeface="B Titr" panose="00000700000000000000" pitchFamily="2" charset="-78"/>
              </a:rPr>
              <a:t>آشنایی با قوانین ومقررات </a:t>
            </a:r>
            <a:endParaRPr lang="fa-IR" sz="2800" b="1" dirty="0">
              <a:cs typeface="B Titr" panose="00000700000000000000" pitchFamily="2" charset="-78"/>
            </a:endParaRPr>
          </a:p>
        </p:txBody>
      </p:sp>
      <p:sp>
        <p:nvSpPr>
          <p:cNvPr id="4" name="Text Placeholder 3"/>
          <p:cNvSpPr>
            <a:spLocks noGrp="1"/>
          </p:cNvSpPr>
          <p:nvPr>
            <p:ph type="body" sz="half" idx="2"/>
          </p:nvPr>
        </p:nvSpPr>
        <p:spPr/>
        <p:txBody>
          <a:bodyPr/>
          <a:lstStyle/>
          <a:p>
            <a:endParaRPr lang="fa-IR"/>
          </a:p>
        </p:txBody>
      </p:sp>
    </p:spTree>
    <p:extLst>
      <p:ext uri="{BB962C8B-B14F-4D97-AF65-F5344CB8AC3E}">
        <p14:creationId xmlns:p14="http://schemas.microsoft.com/office/powerpoint/2010/main" val="1143721577"/>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740229"/>
            <a:ext cx="10058400" cy="5128863"/>
          </a:xfrm>
        </p:spPr>
        <p:txBody>
          <a:bodyPr>
            <a:normAutofit/>
          </a:bodyPr>
          <a:lstStyle/>
          <a:p>
            <a:r>
              <a:rPr lang="fa-IR" dirty="0" smtClean="0">
                <a:cs typeface="B Zar" panose="00000400000000000000" pitchFamily="2" charset="-78"/>
              </a:rPr>
              <a:t>امروزه </a:t>
            </a:r>
            <a:r>
              <a:rPr lang="fa-IR" dirty="0">
                <a:cs typeface="B Zar" panose="00000400000000000000" pitchFamily="2" charset="-78"/>
              </a:rPr>
              <a:t>بسیاری از پژوهشها نشان می دهد اشتباهات مربوط به </a:t>
            </a:r>
            <a:r>
              <a:rPr lang="en-US" dirty="0">
                <a:cs typeface="B Zar" panose="00000400000000000000" pitchFamily="2" charset="-78"/>
              </a:rPr>
              <a:t>communication  </a:t>
            </a:r>
            <a:r>
              <a:rPr lang="fa-IR" dirty="0" smtClean="0">
                <a:cs typeface="B Zar" panose="00000400000000000000" pitchFamily="2" charset="-78"/>
              </a:rPr>
              <a:t> تنها </a:t>
            </a:r>
            <a:r>
              <a:rPr lang="fa-IR" dirty="0">
                <a:cs typeface="B Zar" panose="00000400000000000000" pitchFamily="2" charset="-78"/>
              </a:rPr>
              <a:t>بزرگترین علت ادعای قصور است. بطوری که آنرا 50%  عامل شکایات ناشی از خطاهای پزشکی می </a:t>
            </a:r>
            <a:r>
              <a:rPr lang="fa-IR" dirty="0" smtClean="0">
                <a:cs typeface="B Zar" panose="00000400000000000000" pitchFamily="2" charset="-78"/>
              </a:rPr>
              <a:t>دانند.بنابراین </a:t>
            </a:r>
            <a:r>
              <a:rPr lang="fa-IR" dirty="0">
                <a:cs typeface="B Zar" panose="00000400000000000000" pitchFamily="2" charset="-78"/>
              </a:rPr>
              <a:t>برای اینکه این ارتباط ضعیف بین </a:t>
            </a:r>
            <a:r>
              <a:rPr lang="fa-IR" dirty="0" smtClean="0">
                <a:cs typeface="B Zar" panose="00000400000000000000" pitchFamily="2" charset="-78"/>
              </a:rPr>
              <a:t>کادردرمان </a:t>
            </a:r>
            <a:r>
              <a:rPr lang="fa-IR" dirty="0">
                <a:cs typeface="B Zar" panose="00000400000000000000" pitchFamily="2" charset="-78"/>
              </a:rPr>
              <a:t>وبیمار و عدم تفاهم منجر به ادعای دریافت خسارت نشود باید  تلاش فراوان </a:t>
            </a:r>
            <a:r>
              <a:rPr lang="fa-IR" dirty="0" smtClean="0">
                <a:cs typeface="B Zar" panose="00000400000000000000" pitchFamily="2" charset="-78"/>
              </a:rPr>
              <a:t>نمود</a:t>
            </a:r>
          </a:p>
          <a:p>
            <a:endParaRPr lang="fa-IR" dirty="0">
              <a:cs typeface="B Zar" panose="00000400000000000000" pitchFamily="2" charset="-78"/>
            </a:endParaRPr>
          </a:p>
          <a:p>
            <a:r>
              <a:rPr lang="fa-IR" dirty="0">
                <a:cs typeface="B Zar" panose="00000400000000000000" pitchFamily="2" charset="-78"/>
              </a:rPr>
              <a:t>به زبان ساده از احساس معمول خودتان استفاده کنید وخودتون را بجای بیمار قرار دهید.هرچیزی که باعث تحریک شما می شود بیشتر احتمال دارد ، موجب تحریک بیماران شود  بنابراین از آنها پرهیز کنید.</a:t>
            </a:r>
          </a:p>
          <a:p>
            <a:pPr marL="0" indent="0">
              <a:buNone/>
            </a:pPr>
            <a:r>
              <a:rPr lang="fa-IR" dirty="0" smtClean="0">
                <a:cs typeface="B Zar" panose="00000400000000000000" pitchFamily="2" charset="-78"/>
              </a:rPr>
              <a:t>بخوبی به بیمار و همراهان بیمار پاسخ دهید و آنها را </a:t>
            </a:r>
            <a:r>
              <a:rPr lang="fa-IR" dirty="0">
                <a:cs typeface="B Zar" panose="00000400000000000000" pitchFamily="2" charset="-78"/>
              </a:rPr>
              <a:t>تحت فشار نگذارید واجازه دهید تا بیمار احساس کند شما واقعأ نسبت به سلامت آنها فداکاری می کنید. </a:t>
            </a:r>
            <a:endParaRPr lang="fa-IR" dirty="0" smtClean="0">
              <a:cs typeface="B Zar" panose="00000400000000000000" pitchFamily="2" charset="-78"/>
            </a:endParaRPr>
          </a:p>
          <a:p>
            <a:pPr marL="0" indent="0">
              <a:buNone/>
            </a:pPr>
            <a:r>
              <a:rPr lang="fa-IR" dirty="0">
                <a:cs typeface="B Zar" panose="00000400000000000000" pitchFamily="2" charset="-78"/>
              </a:rPr>
              <a:t> اگرشیوه برخورد شما بر بالین بیمار مناسب نباشد و بین شما و بیمار اصطکاک باشد، مهم نیست تحصیلات </a:t>
            </a:r>
            <a:r>
              <a:rPr lang="fa-IR" dirty="0" smtClean="0">
                <a:cs typeface="B Zar" panose="00000400000000000000" pitchFamily="2" charset="-78"/>
              </a:rPr>
              <a:t>شما </a:t>
            </a:r>
            <a:r>
              <a:rPr lang="fa-IR" dirty="0">
                <a:cs typeface="B Zar" panose="00000400000000000000" pitchFamily="2" charset="-78"/>
              </a:rPr>
              <a:t>درچه حدی است،چقدر تجربه دارید یا چقدرباهوش هستید</a:t>
            </a:r>
            <a:r>
              <a:rPr lang="fa-IR" dirty="0" smtClean="0">
                <a:cs typeface="B Zar" panose="00000400000000000000" pitchFamily="2" charset="-78"/>
              </a:rPr>
              <a:t>.</a:t>
            </a:r>
          </a:p>
          <a:p>
            <a:pPr marL="0" indent="0">
              <a:buNone/>
            </a:pPr>
            <a:r>
              <a:rPr lang="fa-IR" dirty="0">
                <a:cs typeface="B Zar" panose="00000400000000000000" pitchFamily="2" charset="-78"/>
              </a:rPr>
              <a:t>یک ادعای قصور  شوخی نیست. حتی سروکار داشتن با وکلا هم بدتر است.اگرچه  مشکل شما با وکلا نیست ولی بجای اینکه پول ووقتتان  را صرف وکلا کنید ، برروی موضوع اصلی یعنی بیمارفوکوس کنید وروابطتان را با بیماربهبود بخشید.</a:t>
            </a:r>
          </a:p>
          <a:p>
            <a:pPr marL="0" indent="0">
              <a:buNone/>
            </a:pPr>
            <a:endParaRPr lang="fa-IR" dirty="0">
              <a:cs typeface="B Zar" panose="00000400000000000000" pitchFamily="2" charset="-78"/>
            </a:endParaRPr>
          </a:p>
          <a:p>
            <a:pPr marL="0" indent="0">
              <a:buNone/>
            </a:pPr>
            <a:endParaRPr lang="fa-IR" dirty="0">
              <a:cs typeface="B Zar" panose="00000400000000000000" pitchFamily="2" charset="-78"/>
            </a:endParaRPr>
          </a:p>
          <a:p>
            <a:endParaRPr lang="fa-IR" dirty="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1061892601"/>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rtl="0"/>
            <a:r>
              <a:rPr lang="fa-IR" sz="2400" dirty="0">
                <a:cs typeface="B Zar" panose="00000400000000000000" pitchFamily="2" charset="-78"/>
              </a:rPr>
              <a:t>به همین دلیل دربرخورد با بیمار ،برقراری ارتباط مناسب مهمترین اصل است وبرای اجرای این امرباید  </a:t>
            </a:r>
            <a:r>
              <a:rPr lang="fa-IR" sz="2400" dirty="0" smtClean="0">
                <a:cs typeface="B Zar" panose="00000400000000000000" pitchFamily="2" charset="-78"/>
              </a:rPr>
              <a:t>:</a:t>
            </a:r>
            <a:endParaRPr lang="fa-IR" sz="2400" dirty="0">
              <a:cs typeface="B Zar" panose="00000400000000000000" pitchFamily="2" charset="-78"/>
            </a:endParaRPr>
          </a:p>
        </p:txBody>
      </p:sp>
      <p:sp>
        <p:nvSpPr>
          <p:cNvPr id="3" name="Content Placeholder 2"/>
          <p:cNvSpPr>
            <a:spLocks noGrp="1"/>
          </p:cNvSpPr>
          <p:nvPr>
            <p:ph idx="1"/>
          </p:nvPr>
        </p:nvSpPr>
        <p:spPr/>
        <p:txBody>
          <a:bodyPr>
            <a:normAutofit fontScale="92500" lnSpcReduction="20000"/>
          </a:bodyPr>
          <a:lstStyle/>
          <a:p>
            <a:endParaRPr lang="fa-IR" dirty="0">
              <a:cs typeface="B Zar" panose="00000400000000000000" pitchFamily="2" charset="-78"/>
            </a:endParaRPr>
          </a:p>
          <a:p>
            <a:pPr marL="457200" indent="-457200">
              <a:buFont typeface="+mj-lt"/>
              <a:buAutoNum type="arabicPeriod"/>
            </a:pPr>
            <a:r>
              <a:rPr lang="fa-IR" dirty="0" smtClean="0">
                <a:cs typeface="B Zar" panose="00000400000000000000" pitchFamily="2" charset="-78"/>
              </a:rPr>
              <a:t>مودب باشید. </a:t>
            </a:r>
            <a:r>
              <a:rPr lang="fa-IR" dirty="0">
                <a:cs typeface="B Zar" panose="00000400000000000000" pitchFamily="2" charset="-78"/>
              </a:rPr>
              <a:t>رعایت ادب شرط اول برای جلب اعتماد بیمار است</a:t>
            </a:r>
            <a:endParaRPr lang="fa-IR" dirty="0" smtClean="0">
              <a:cs typeface="B Zar" panose="00000400000000000000" pitchFamily="2" charset="-78"/>
            </a:endParaRPr>
          </a:p>
          <a:p>
            <a:pPr marL="457200" indent="-457200">
              <a:buFont typeface="+mj-lt"/>
              <a:buAutoNum type="arabicPeriod"/>
            </a:pPr>
            <a:r>
              <a:rPr lang="fa-IR" dirty="0" smtClean="0">
                <a:cs typeface="B Zar" panose="00000400000000000000" pitchFamily="2" charset="-78"/>
              </a:rPr>
              <a:t>با متانت  وبا ادبیات مناسب ازبیمار وبستگان وی سوال کنید</a:t>
            </a:r>
          </a:p>
          <a:p>
            <a:pPr marL="457200" indent="-457200">
              <a:buFont typeface="+mj-lt"/>
              <a:buAutoNum type="arabicPeriod"/>
            </a:pPr>
            <a:r>
              <a:rPr lang="fa-IR" dirty="0" smtClean="0">
                <a:cs typeface="B Zar" panose="00000400000000000000" pitchFamily="2" charset="-78"/>
              </a:rPr>
              <a:t>بخوبی گوش کنید آنها چه می گویند وآنها رادقیقا با زبان بیمار ثبت کنید</a:t>
            </a:r>
          </a:p>
          <a:p>
            <a:pPr marL="457200" indent="-457200">
              <a:buFont typeface="+mj-lt"/>
              <a:buAutoNum type="arabicPeriod"/>
            </a:pPr>
            <a:r>
              <a:rPr lang="fa-IR" dirty="0" smtClean="0">
                <a:cs typeface="B Zar" panose="00000400000000000000" pitchFamily="2" charset="-78"/>
              </a:rPr>
              <a:t>پاسخ مناسبی به صحبتهای بیمار بدهید</a:t>
            </a:r>
          </a:p>
          <a:p>
            <a:pPr marL="457200" indent="-457200">
              <a:buFont typeface="+mj-lt"/>
              <a:buAutoNum type="arabicPeriod"/>
            </a:pPr>
            <a:r>
              <a:rPr lang="fa-IR" dirty="0" smtClean="0">
                <a:cs typeface="B Zar" panose="00000400000000000000" pitchFamily="2" charset="-78"/>
              </a:rPr>
              <a:t>با صداقت و به وضوح صحیت کنید </a:t>
            </a:r>
          </a:p>
          <a:p>
            <a:pPr marL="457200" indent="-457200">
              <a:buFont typeface="+mj-lt"/>
              <a:buAutoNum type="arabicPeriod"/>
            </a:pPr>
            <a:r>
              <a:rPr lang="fa-IR" dirty="0" smtClean="0">
                <a:cs typeface="B Zar" panose="00000400000000000000" pitchFamily="2" charset="-78"/>
              </a:rPr>
              <a:t>در خصوص وضعیت بالینی بیمارزود نتیجه گیری نکنید</a:t>
            </a:r>
          </a:p>
          <a:p>
            <a:pPr marL="457200" indent="-457200">
              <a:buFont typeface="+mj-lt"/>
              <a:buAutoNum type="arabicPeriod"/>
            </a:pPr>
            <a:r>
              <a:rPr lang="fa-IR" dirty="0">
                <a:cs typeface="B Zar" panose="00000400000000000000" pitchFamily="2" charset="-78"/>
              </a:rPr>
              <a:t>بروز عصبانیت  واستفاده از کلمات نامناسب و دور از ادب موجب عصبانیت بیمار شده واحتمال اقدام برای شکایت را افزایش می دهد بطوری که وجود مشاجره لفظی در پس تقریبأ تمام پرونده های شکایت وجود دارد</a:t>
            </a:r>
            <a:endParaRPr lang="fa-IR" dirty="0" smtClean="0">
              <a:cs typeface="B Zar" panose="00000400000000000000" pitchFamily="2" charset="-78"/>
            </a:endParaRPr>
          </a:p>
        </p:txBody>
      </p:sp>
    </p:spTree>
    <p:extLst>
      <p:ext uri="{BB962C8B-B14F-4D97-AF65-F5344CB8AC3E}">
        <p14:creationId xmlns:p14="http://schemas.microsoft.com/office/powerpoint/2010/main" val="1823450688"/>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10000"/>
          </a:bodyPr>
          <a:lstStyle/>
          <a:p>
            <a:pPr marL="0" indent="0">
              <a:buNone/>
            </a:pPr>
            <a:r>
              <a:rPr lang="fa-IR" dirty="0" smtClean="0">
                <a:cs typeface="B Zar" panose="00000400000000000000" pitchFamily="2" charset="-78"/>
              </a:rPr>
              <a:t> طی تماس با اورژانس اطلاع داده شده که بیمار </a:t>
            </a:r>
            <a:r>
              <a:rPr lang="fa-IR" dirty="0">
                <a:cs typeface="B Zar" panose="00000400000000000000" pitchFamily="2" charset="-78"/>
              </a:rPr>
              <a:t>خانم 30 ساله ای بدنبال مصرف تعداد زیادی قرص آمی تریپتیلین </a:t>
            </a:r>
            <a:r>
              <a:rPr lang="fa-IR" dirty="0" smtClean="0">
                <a:cs typeface="B Zar" panose="00000400000000000000" pitchFamily="2" charset="-78"/>
              </a:rPr>
              <a:t>دچا </a:t>
            </a:r>
            <a:r>
              <a:rPr lang="fa-IR" dirty="0">
                <a:cs typeface="B Zar" panose="00000400000000000000" pitchFamily="2" charset="-78"/>
              </a:rPr>
              <a:t>کاهش هوشیاری و تشنج </a:t>
            </a:r>
            <a:r>
              <a:rPr lang="fa-IR" dirty="0" smtClean="0">
                <a:cs typeface="B Zar" panose="00000400000000000000" pitchFamily="2" charset="-78"/>
              </a:rPr>
              <a:t>شده است. پس از حضور پرسنل اورژانس بربالین بیمار فشارخون </a:t>
            </a:r>
            <a:r>
              <a:rPr lang="en-US" dirty="0" smtClean="0">
                <a:cs typeface="B Zar" panose="00000400000000000000" pitchFamily="2" charset="-78"/>
              </a:rPr>
              <a:t>70/P</a:t>
            </a:r>
            <a:r>
              <a:rPr lang="fa-IR" dirty="0" smtClean="0">
                <a:cs typeface="B Zar" panose="00000400000000000000" pitchFamily="2" charset="-78"/>
              </a:rPr>
              <a:t> بوده و در بررسی نوار قلب</a:t>
            </a:r>
            <a:r>
              <a:rPr lang="en-US" dirty="0" smtClean="0">
                <a:cs typeface="B Zar" panose="00000400000000000000" pitchFamily="2" charset="-78"/>
              </a:rPr>
              <a:t>VT</a:t>
            </a:r>
            <a:r>
              <a:rPr lang="fa-IR" dirty="0" smtClean="0">
                <a:cs typeface="B Zar" panose="00000400000000000000" pitchFamily="2" charset="-78"/>
              </a:rPr>
              <a:t>  مشاهده می شودو بیمار با تحریکات کلامی واکنش نمیدهد پس </a:t>
            </a:r>
            <a:r>
              <a:rPr lang="fa-IR" dirty="0">
                <a:cs typeface="B Zar" panose="00000400000000000000" pitchFamily="2" charset="-78"/>
              </a:rPr>
              <a:t>از 10 دقیقه اززمان </a:t>
            </a:r>
            <a:r>
              <a:rPr lang="fa-IR" dirty="0" smtClean="0">
                <a:cs typeface="B Zar" panose="00000400000000000000" pitchFamily="2" charset="-78"/>
              </a:rPr>
              <a:t>حضورپرسنل اورژانس بیمار دچار آسیستول شده  </a:t>
            </a:r>
            <a:r>
              <a:rPr lang="fa-IR" dirty="0">
                <a:cs typeface="B Zar" panose="00000400000000000000" pitchFamily="2" charset="-78"/>
              </a:rPr>
              <a:t>ایست قلبی </a:t>
            </a:r>
            <a:r>
              <a:rPr lang="fa-IR" dirty="0" smtClean="0">
                <a:cs typeface="B Zar" panose="00000400000000000000" pitchFamily="2" charset="-78"/>
              </a:rPr>
              <a:t>شده و </a:t>
            </a:r>
            <a:r>
              <a:rPr lang="fa-IR" dirty="0">
                <a:cs typeface="B Zar" panose="00000400000000000000" pitchFamily="2" charset="-78"/>
              </a:rPr>
              <a:t>نهایتأ فوت شده است. پس از مدتی پدربیمار با ادعای عدم انجام احیاء اقدام به شکایت </a:t>
            </a:r>
            <a:r>
              <a:rPr lang="fa-IR" dirty="0" smtClean="0">
                <a:cs typeface="B Zar" panose="00000400000000000000" pitchFamily="2" charset="-78"/>
              </a:rPr>
              <a:t>از پرسنل اورژانس نموده </a:t>
            </a:r>
            <a:r>
              <a:rPr lang="fa-IR" dirty="0">
                <a:cs typeface="B Zar" panose="00000400000000000000" pitchFamily="2" charset="-78"/>
              </a:rPr>
              <a:t>است </a:t>
            </a:r>
            <a:r>
              <a:rPr lang="fa-IR" dirty="0" smtClean="0">
                <a:cs typeface="B Zar" panose="00000400000000000000" pitchFamily="2" charset="-78"/>
              </a:rPr>
              <a:t>و در پرونده سرپایی بیمار فقط تجویز اپی نفرین وانجام عملیات احیاء ذکر شده است.</a:t>
            </a:r>
            <a:endParaRPr lang="fa-IR" dirty="0">
              <a:cs typeface="B Zar" panose="00000400000000000000" pitchFamily="2" charset="-78"/>
            </a:endParaRPr>
          </a:p>
          <a:p>
            <a:pPr marL="0" indent="0">
              <a:buNone/>
            </a:pPr>
            <a:r>
              <a:rPr lang="fa-IR" dirty="0" smtClean="0">
                <a:cs typeface="B Zar" panose="00000400000000000000" pitchFamily="2" charset="-78"/>
              </a:rPr>
              <a:t>عدم ثبت شرایط بالینی اولیه بیمار</a:t>
            </a:r>
          </a:p>
          <a:p>
            <a:pPr marL="0" indent="0">
              <a:buNone/>
            </a:pPr>
            <a:r>
              <a:rPr lang="fa-IR" dirty="0" smtClean="0">
                <a:cs typeface="B Zar" panose="00000400000000000000" pitchFamily="2" charset="-78"/>
              </a:rPr>
              <a:t>علائم حیاتی در بدو ورود کادر درمان</a:t>
            </a:r>
            <a:endParaRPr lang="fa-IR" dirty="0">
              <a:cs typeface="B Zar" panose="00000400000000000000" pitchFamily="2" charset="-78"/>
            </a:endParaRPr>
          </a:p>
          <a:p>
            <a:r>
              <a:rPr lang="fa-IR" dirty="0">
                <a:cs typeface="B Zar" panose="00000400000000000000" pitchFamily="2" charset="-78"/>
              </a:rPr>
              <a:t>اقدامات بالینی </a:t>
            </a:r>
            <a:r>
              <a:rPr lang="fa-IR" dirty="0" smtClean="0">
                <a:cs typeface="B Zar" panose="00000400000000000000" pitchFamily="2" charset="-78"/>
              </a:rPr>
              <a:t>اولیه وتغییرات ایجاد شده</a:t>
            </a:r>
          </a:p>
          <a:p>
            <a:r>
              <a:rPr lang="fa-IR" dirty="0" smtClean="0">
                <a:cs typeface="B Zar" panose="00000400000000000000" pitchFamily="2" charset="-78"/>
              </a:rPr>
              <a:t>جزئیات تماس با مرکز و اعلام شرایط بیمار</a:t>
            </a:r>
            <a:endParaRPr lang="fa-IR" dirty="0">
              <a:cs typeface="B Zar" panose="00000400000000000000" pitchFamily="2" charset="-78"/>
            </a:endParaRPr>
          </a:p>
          <a:p>
            <a:pPr marL="0" indent="0">
              <a:buNone/>
            </a:pPr>
            <a:r>
              <a:rPr lang="fa-IR" dirty="0" smtClean="0">
                <a:cs typeface="B Zar" panose="00000400000000000000" pitchFamily="2" charset="-78"/>
              </a:rPr>
              <a:t>عدم درج اقدامات به معنی عدم انجام آنهاست</a:t>
            </a:r>
            <a:endParaRPr lang="fa-IR" dirty="0">
              <a:cs typeface="B Zar" panose="00000400000000000000" pitchFamily="2" charset="-78"/>
            </a:endParaRPr>
          </a:p>
          <a:p>
            <a:endParaRPr lang="fa-IR" dirty="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202990874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175657"/>
            <a:ext cx="10058400" cy="4894217"/>
          </a:xfrm>
        </p:spPr>
        <p:txBody>
          <a:bodyPr>
            <a:normAutofit/>
          </a:bodyPr>
          <a:lstStyle/>
          <a:p>
            <a:r>
              <a:rPr lang="fa-IR" dirty="0">
                <a:cs typeface="B Zar" panose="00000400000000000000" pitchFamily="2" charset="-78"/>
              </a:rPr>
              <a:t>درحالی که مهارت های ارتباطی خوب مهمترین ویژگی برای اجتناب از ادعای قصور است ، ولی مستندسازی به شیوه اداری نیز بسیار حائز اهمیت است. </a:t>
            </a:r>
            <a:endParaRPr lang="fa-IR" dirty="0" smtClean="0">
              <a:cs typeface="B Zar" panose="00000400000000000000" pitchFamily="2" charset="-78"/>
            </a:endParaRPr>
          </a:p>
          <a:p>
            <a:r>
              <a:rPr lang="fa-IR" dirty="0" smtClean="0">
                <a:cs typeface="B Zar" panose="00000400000000000000" pitchFamily="2" charset="-78"/>
              </a:rPr>
              <a:t>ثبت </a:t>
            </a:r>
            <a:r>
              <a:rPr lang="fa-IR" dirty="0">
                <a:cs typeface="B Zar" panose="00000400000000000000" pitchFamily="2" charset="-78"/>
              </a:rPr>
              <a:t>صریح  ودقیق مستندات  براساس اصول  اداری ، بدون شک  می تواند در دفاع از اقدامات پزشک وکادر درمان مفید باشد.</a:t>
            </a:r>
          </a:p>
          <a:p>
            <a:r>
              <a:rPr lang="fa-IR" dirty="0">
                <a:cs typeface="B Zar" panose="00000400000000000000" pitchFamily="2" charset="-78"/>
              </a:rPr>
              <a:t>بازنویسی یک مستند یا یک اتفاق خاص پزشکی هرگز نباید در پرونده انجام شود زیرا همیشه تغییر در پرونده و بازنویسی  موجب می شود ، بیشتر مورد ادعای قصور قرار بگیرید. </a:t>
            </a:r>
          </a:p>
          <a:p>
            <a:r>
              <a:rPr lang="fa-IR" dirty="0">
                <a:cs typeface="B Zar" panose="00000400000000000000" pitchFamily="2" charset="-78"/>
              </a:rPr>
              <a:t>بیشتر کادر درمان در خصوص  آگاهی و اجرای اصول  </a:t>
            </a:r>
            <a:r>
              <a:rPr lang="en-US" dirty="0" smtClean="0">
                <a:cs typeface="B Zar" panose="00000400000000000000" pitchFamily="2" charset="-78"/>
              </a:rPr>
              <a:t> documentation </a:t>
            </a:r>
            <a:r>
              <a:rPr lang="fa-IR" dirty="0">
                <a:cs typeface="B Zar" panose="00000400000000000000" pitchFamily="2" charset="-78"/>
              </a:rPr>
              <a:t>قوی نیستند. ولی این مهارت را هر زمانی می توان کسب کرد.</a:t>
            </a:r>
          </a:p>
          <a:p>
            <a:r>
              <a:rPr lang="fa-IR" dirty="0">
                <a:cs typeface="B Zar" panose="00000400000000000000" pitchFamily="2" charset="-78"/>
              </a:rPr>
              <a:t> هر اتفاقی  مرتبط با وضعیت بیمار باید در پرونده ثبت شود. راههاي متنوع درماني و تشخيصي  ، نحوه ارتباط تيم درماني، </a:t>
            </a:r>
            <a:r>
              <a:rPr lang="fa-IR" dirty="0" smtClean="0">
                <a:cs typeface="B Zar" panose="00000400000000000000" pitchFamily="2" charset="-78"/>
              </a:rPr>
              <a:t>مکالمات با مرکز،  </a:t>
            </a:r>
            <a:r>
              <a:rPr lang="fa-IR" dirty="0">
                <a:cs typeface="B Zar" panose="00000400000000000000" pitchFamily="2" charset="-78"/>
              </a:rPr>
              <a:t>تاریخ  و  زمان هر ورودی </a:t>
            </a:r>
            <a:r>
              <a:rPr lang="fa-IR" dirty="0" smtClean="0">
                <a:cs typeface="B Zar" panose="00000400000000000000" pitchFamily="2" charset="-78"/>
              </a:rPr>
              <a:t>درج شود </a:t>
            </a:r>
            <a:r>
              <a:rPr lang="fa-IR" dirty="0">
                <a:cs typeface="B Zar" panose="00000400000000000000" pitchFamily="2" charset="-78"/>
              </a:rPr>
              <a:t>. همه یافته ها ، توصیه ها، تصمیمات ، دستورالعمل ها را را با امضاء درپرونده ثبت کنید.</a:t>
            </a:r>
          </a:p>
          <a:p>
            <a:r>
              <a:rPr lang="fa-IR" dirty="0">
                <a:cs typeface="B Zar" panose="00000400000000000000" pitchFamily="2" charset="-78"/>
              </a:rPr>
              <a:t>نوشتن برخی مطالب ممکن است بنظر برسدغیرضروری است ولی  متاسفانه اینطور نیست .اگر مطمئن نیستید یک موضوع  برای ثبت کردن مهم است یا نیست ، آن را ثبت کنید.</a:t>
            </a:r>
          </a:p>
          <a:p>
            <a:endParaRPr lang="fa-IR" dirty="0">
              <a:cs typeface="B Zar" panose="00000400000000000000" pitchFamily="2" charset="-78"/>
            </a:endParaRPr>
          </a:p>
        </p:txBody>
      </p:sp>
    </p:spTree>
    <p:extLst>
      <p:ext uri="{BB962C8B-B14F-4D97-AF65-F5344CB8AC3E}">
        <p14:creationId xmlns:p14="http://schemas.microsoft.com/office/powerpoint/2010/main" val="296548851"/>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sz="2000" dirty="0" smtClean="0">
                <a:cs typeface="B Zar" panose="00000400000000000000" pitchFamily="2" charset="-78"/>
              </a:rPr>
              <a:t>درساعت 6 عصر طی تماس با اورژانس ، پرسنل درمان بربالین بیمارحاضر  شدند. بیمار آقایی 26 ساله که بدنبال مصرف زیاد مشروبات الکلی دچار استفراغ شدید و افت هوشیاری شده بود. درمعاینه تنفس </a:t>
            </a:r>
            <a:r>
              <a:rPr lang="en-US" sz="2000" dirty="0" smtClean="0">
                <a:cs typeface="B Zar" panose="00000400000000000000" pitchFamily="2" charset="-78"/>
              </a:rPr>
              <a:t>gasping</a:t>
            </a:r>
            <a:r>
              <a:rPr lang="fa-IR" sz="2000" dirty="0" smtClean="0">
                <a:cs typeface="B Zar" panose="00000400000000000000" pitchFamily="2" charset="-78"/>
              </a:rPr>
              <a:t> ، فشارخون 130/80</a:t>
            </a:r>
            <a:r>
              <a:rPr lang="en-US" sz="2000" dirty="0" smtClean="0">
                <a:cs typeface="B Zar" panose="00000400000000000000" pitchFamily="2" charset="-78"/>
              </a:rPr>
              <a:t> ,</a:t>
            </a:r>
            <a:r>
              <a:rPr lang="fa-IR" sz="2000" dirty="0" smtClean="0">
                <a:cs typeface="B Zar" panose="00000400000000000000" pitchFamily="2" charset="-78"/>
              </a:rPr>
              <a:t> و ضربان قلب 110 تا دردقیقه داشت. پرسنل اورژانس پس از بررسی راه هوایی اقدام به انتوباسیون نموده ولی بعلت وجود ترشحات فراوان در راههای هوایی موفق نمی شوند و نهایتا پس از حدود نیم ساعت بیمار به بیمارستان منتقل می گردد.</a:t>
            </a:r>
          </a:p>
          <a:p>
            <a:r>
              <a:rPr lang="fa-IR" sz="2000" dirty="0" smtClean="0">
                <a:cs typeface="B Zar" panose="00000400000000000000" pitchFamily="2" charset="-78"/>
              </a:rPr>
              <a:t> شکایت اولیای بیمار از کادر درمان بدلیل عدم مهارت درانجام انتوباسیون و اقدام  بموقع</a:t>
            </a:r>
            <a:endParaRPr lang="fa-IR" sz="2000" dirty="0">
              <a:cs typeface="B Zar" panose="00000400000000000000" pitchFamily="2" charset="-78"/>
            </a:endParaRPr>
          </a:p>
        </p:txBody>
      </p:sp>
    </p:spTree>
    <p:extLst>
      <p:ext uri="{BB962C8B-B14F-4D97-AF65-F5344CB8AC3E}">
        <p14:creationId xmlns:p14="http://schemas.microsoft.com/office/powerpoint/2010/main" val="4103645913"/>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062447"/>
            <a:ext cx="10058400" cy="5129348"/>
          </a:xfrm>
        </p:spPr>
        <p:txBody>
          <a:bodyPr>
            <a:normAutofit lnSpcReduction="10000"/>
          </a:bodyPr>
          <a:lstStyle/>
          <a:p>
            <a:r>
              <a:rPr lang="fa-IR" b="1" dirty="0" smtClean="0">
                <a:cs typeface="B Zar" panose="00000400000000000000" pitchFamily="2" charset="-78"/>
              </a:rPr>
              <a:t>همیشه </a:t>
            </a:r>
            <a:r>
              <a:rPr lang="en-US" b="1" dirty="0" smtClean="0">
                <a:cs typeface="B Zar" panose="00000400000000000000" pitchFamily="2" charset="-78"/>
              </a:rPr>
              <a:t>up to date</a:t>
            </a:r>
            <a:r>
              <a:rPr lang="fa-IR" b="1" dirty="0" smtClean="0">
                <a:cs typeface="B Zar" panose="00000400000000000000" pitchFamily="2" charset="-78"/>
              </a:rPr>
              <a:t> باشید.</a:t>
            </a:r>
          </a:p>
          <a:p>
            <a:endParaRPr lang="fa-IR" b="1" dirty="0" smtClean="0">
              <a:cs typeface="B Zar" panose="00000400000000000000" pitchFamily="2" charset="-78"/>
            </a:endParaRPr>
          </a:p>
          <a:p>
            <a:pPr marL="457200" indent="-457200">
              <a:buFont typeface="+mj-lt"/>
              <a:buAutoNum type="arabicPeriod"/>
            </a:pPr>
            <a:r>
              <a:rPr lang="fa-IR" dirty="0" smtClean="0">
                <a:cs typeface="B Zar" panose="00000400000000000000" pitchFamily="2" charset="-78"/>
              </a:rPr>
              <a:t> در زمینه علمی اطلاعات خودتون را بالا ببرید. تکنیکهای کاربردی و اولیه ( رگ گیری ، برقراری راه هوایی ، ساکشن ترشحات ، تثبیت وضعیت شکستگی ها و آسیب ستون فقرات ، کنترل مدیکال وفیزیکال بیمارهای </a:t>
            </a:r>
            <a:r>
              <a:rPr lang="en-US" dirty="0" smtClean="0">
                <a:cs typeface="B Zar" panose="00000400000000000000" pitchFamily="2" charset="-78"/>
              </a:rPr>
              <a:t>aggressive</a:t>
            </a:r>
            <a:r>
              <a:rPr lang="fa-IR" dirty="0" smtClean="0">
                <a:cs typeface="B Zar" panose="00000400000000000000" pitchFamily="2" charset="-78"/>
              </a:rPr>
              <a:t> ،کنترل خونریزی و افت فشارخون، شناخت داروهای اورژانسی با دوز آنها) اگرچه بظاهر ساده هستند ولی بسیار حائز اهمیت هستند ودر فعالیت در اورژانس می توانند نقش حیاتی داشته باشند</a:t>
            </a:r>
          </a:p>
          <a:p>
            <a:pPr marL="457200" indent="-457200">
              <a:buFont typeface="+mj-lt"/>
              <a:buAutoNum type="arabicPeriod"/>
            </a:pPr>
            <a:r>
              <a:rPr lang="fa-IR" dirty="0" smtClean="0">
                <a:cs typeface="B Zar" panose="00000400000000000000" pitchFamily="2" charset="-78"/>
              </a:rPr>
              <a:t>در زمینه حقوقی اولین قدم برای پیروی از قانون، شناختن قانون است. قوانین قصور پزشکی از جایی به جای دیگر ممکن است متفاوت باشد. این مقررات اغلب در هر کشوری تجدید نظر شده است.در </a:t>
            </a:r>
            <a:r>
              <a:rPr lang="fa-IR" dirty="0">
                <a:cs typeface="B Zar" panose="00000400000000000000" pitchFamily="2" charset="-78"/>
              </a:rPr>
              <a:t>زمینه پزشکی وکلا خیلی ممکن است نتوانند به شما کمک کنند . خودتان وکیل خود باشید.اولین قدم در پیشگیری از قصور ، آشنایی با نحوه احراز قصور ، انواع قصور ، نحوه جبران خسارت بیمار و آشنایی با دستورالعملهای وزات بهداشت ومعاونت درمان  ونظام پزشکی در زمینه های مختلف است. </a:t>
            </a:r>
          </a:p>
          <a:p>
            <a:pPr marL="457200" indent="-457200">
              <a:buFont typeface="+mj-lt"/>
              <a:buAutoNum type="arabicPeriod"/>
            </a:pPr>
            <a:r>
              <a:rPr lang="fa-IR" dirty="0" smtClean="0">
                <a:cs typeface="B Zar" panose="00000400000000000000" pitchFamily="2" charset="-78"/>
              </a:rPr>
              <a:t>آگاهی </a:t>
            </a:r>
            <a:r>
              <a:rPr lang="fa-IR" dirty="0">
                <a:cs typeface="B Zar" panose="00000400000000000000" pitchFamily="2" charset="-78"/>
              </a:rPr>
              <a:t>از نحوه برخورد با بیمارنی که ممکن است عواقب قانونی برای ما ایجاد کنند بسیار حائز اهمیت است. مثل بیمارانی </a:t>
            </a:r>
            <a:r>
              <a:rPr lang="fa-IR" dirty="0" smtClean="0">
                <a:cs typeface="B Zar" panose="00000400000000000000" pitchFamily="2" charset="-78"/>
              </a:rPr>
              <a:t>که  </a:t>
            </a:r>
            <a:r>
              <a:rPr lang="fa-IR" dirty="0">
                <a:cs typeface="B Zar" panose="00000400000000000000" pitchFamily="2" charset="-78"/>
              </a:rPr>
              <a:t>اجازه انجام اقدامات درمانی را به ما نمی دهند، بیمارانی که مسائل جنایی دارند ( کودک آزاری ، خودکشی ، دیگرکشی و قتل )، بیمارانی که همراهانشان دائم ایراد می گیرند و مرافعه جو هستند </a:t>
            </a:r>
            <a:r>
              <a:rPr lang="fa-IR" dirty="0" smtClean="0">
                <a:cs typeface="B Zar" panose="00000400000000000000" pitchFamily="2" charset="-78"/>
              </a:rPr>
              <a:t>، بیمارانب که در بستگانشان تحصیل کرده در رشته حقوق یا پزشکی وپیراپزشکی دارند ویا </a:t>
            </a:r>
            <a:r>
              <a:rPr lang="fa-IR" dirty="0">
                <a:cs typeface="B Zar" panose="00000400000000000000" pitchFamily="2" charset="-78"/>
              </a:rPr>
              <a:t>بیمارنی که مشکلات روانپزشکی دارند .</a:t>
            </a:r>
          </a:p>
          <a:p>
            <a:endParaRPr lang="fa-IR" dirty="0">
              <a:cs typeface="B Zar" panose="00000400000000000000" pitchFamily="2" charset="-78"/>
            </a:endParaRPr>
          </a:p>
        </p:txBody>
      </p:sp>
    </p:spTree>
    <p:extLst>
      <p:ext uri="{BB962C8B-B14F-4D97-AF65-F5344CB8AC3E}">
        <p14:creationId xmlns:p14="http://schemas.microsoft.com/office/powerpoint/2010/main" val="304953895"/>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p:txBody>
          <a:bodyPr>
            <a:normAutofit/>
          </a:bodyPr>
          <a:lstStyle/>
          <a:p>
            <a:r>
              <a:rPr lang="fa-IR" sz="2000" dirty="0" smtClean="0">
                <a:cs typeface="B Zar" panose="00000400000000000000" pitchFamily="2" charset="-78"/>
              </a:rPr>
              <a:t>طی تماس با اورژانس پرسنل اورژانس بر بالین بیمار خانم 50 ساله ای حاضر می شوند. نامبرده بسیار چاق بوده و بدنبال حمله آسم و عدم بهبودی با داروهای مصرفی در منزل دچار دیسترس تنفسی شدید میباشد. پس از معاینه ومشورت با مرکز تصمیم به انتقال بیمار به بیمارستان گرفته می شود. حین انتقال بیمار از تخت سقوط کرده و پس از چند روز متوجه شکستگی گردن فمور در بیمارستان می شود.</a:t>
            </a:r>
          </a:p>
          <a:p>
            <a:r>
              <a:rPr lang="fa-IR" sz="2000" dirty="0" smtClean="0">
                <a:cs typeface="B Zar" panose="00000400000000000000" pitchFamily="2" charset="-78"/>
              </a:rPr>
              <a:t>شکایت بیمار از پرسنل اورژانس بدلیل بروز شکستگی استخوانی</a:t>
            </a:r>
          </a:p>
          <a:p>
            <a:endParaRPr lang="fa-IR" sz="2000" dirty="0">
              <a:cs typeface="B Zar" panose="00000400000000000000" pitchFamily="2" charset="-78"/>
            </a:endParaRPr>
          </a:p>
          <a:p>
            <a:r>
              <a:rPr lang="fa-IR" sz="2000" dirty="0" smtClean="0">
                <a:cs typeface="B Zar" panose="00000400000000000000" pitchFamily="2" charset="-78"/>
              </a:rPr>
              <a:t>تمهیدات لازم جهت انتقال بیمار؟</a:t>
            </a:r>
          </a:p>
          <a:p>
            <a:r>
              <a:rPr lang="fa-IR" sz="2000" dirty="0" smtClean="0">
                <a:cs typeface="B Zar" panose="00000400000000000000" pitchFamily="2" charset="-78"/>
              </a:rPr>
              <a:t>کنترل وضعیت برانکارد و وسایل حمل ونقل؟</a:t>
            </a:r>
          </a:p>
          <a:p>
            <a:endParaRPr lang="fa-IR" sz="2000" dirty="0">
              <a:cs typeface="B Zar" panose="00000400000000000000" pitchFamily="2" charset="-78"/>
            </a:endParaRPr>
          </a:p>
        </p:txBody>
      </p:sp>
    </p:spTree>
    <p:extLst>
      <p:ext uri="{BB962C8B-B14F-4D97-AF65-F5344CB8AC3E}">
        <p14:creationId xmlns:p14="http://schemas.microsoft.com/office/powerpoint/2010/main" val="2379752120"/>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marL="457200" indent="-457200">
              <a:buFont typeface="+mj-lt"/>
              <a:buAutoNum type="arabicPeriod"/>
            </a:pPr>
            <a:r>
              <a:rPr lang="fa-IR" dirty="0" smtClean="0">
                <a:cs typeface="B Zar" panose="00000400000000000000" pitchFamily="2" charset="-78"/>
              </a:rPr>
              <a:t> درخصوص </a:t>
            </a:r>
            <a:r>
              <a:rPr lang="fa-IR" dirty="0">
                <a:cs typeface="B Zar" panose="00000400000000000000" pitchFamily="2" charset="-78"/>
              </a:rPr>
              <a:t>بروز یک خطای پزشکی صادق </a:t>
            </a:r>
            <a:r>
              <a:rPr lang="fa-IR" dirty="0" smtClean="0">
                <a:cs typeface="B Zar" panose="00000400000000000000" pitchFamily="2" charset="-78"/>
              </a:rPr>
              <a:t>باشید </a:t>
            </a:r>
            <a:r>
              <a:rPr lang="fa-IR" dirty="0">
                <a:cs typeface="B Zar" panose="00000400000000000000" pitchFamily="2" charset="-78"/>
              </a:rPr>
              <a:t>، وازبیمار عذرخواهی و دلجویی </a:t>
            </a:r>
            <a:r>
              <a:rPr lang="fa-IR" dirty="0" smtClean="0">
                <a:cs typeface="B Zar" panose="00000400000000000000" pitchFamily="2" charset="-78"/>
              </a:rPr>
              <a:t>کنید</a:t>
            </a:r>
            <a:r>
              <a:rPr lang="fa-IR" dirty="0">
                <a:cs typeface="B Zar" panose="00000400000000000000" pitchFamily="2" charset="-78"/>
              </a:rPr>
              <a:t>، </a:t>
            </a:r>
            <a:endParaRPr lang="fa-IR" dirty="0" smtClean="0">
              <a:cs typeface="B Zar" panose="00000400000000000000" pitchFamily="2" charset="-78"/>
            </a:endParaRPr>
          </a:p>
          <a:p>
            <a:pPr marL="457200" indent="-457200">
              <a:buFont typeface="+mj-lt"/>
              <a:buAutoNum type="arabicPeriod"/>
            </a:pPr>
            <a:r>
              <a:rPr lang="fa-IR" dirty="0" smtClean="0">
                <a:cs typeface="B Zar" panose="00000400000000000000" pitchFamily="2" charset="-78"/>
              </a:rPr>
              <a:t>می توانید  </a:t>
            </a:r>
            <a:r>
              <a:rPr lang="fa-IR" dirty="0">
                <a:cs typeface="B Zar" panose="00000400000000000000" pitchFamily="2" charset="-78"/>
              </a:rPr>
              <a:t>با بیان احساسات ( ابرازتأسف ) و همدردی ، بدون ترس از پذیرش آن ، از بیمار عذرخواهی کند و از این طریق موجب کاهش شکایت و کاهش هزینه قصور پزشکی گردد</a:t>
            </a:r>
            <a:r>
              <a:rPr lang="fa-IR" dirty="0" smtClean="0">
                <a:cs typeface="B Zar" panose="00000400000000000000" pitchFamily="2" charset="-78"/>
              </a:rPr>
              <a:t>.</a:t>
            </a:r>
            <a:endParaRPr lang="fa-IR" dirty="0">
              <a:cs typeface="B Zar" panose="00000400000000000000" pitchFamily="2" charset="-78"/>
            </a:endParaRPr>
          </a:p>
          <a:p>
            <a:pPr marL="457200" indent="-457200">
              <a:buFont typeface="+mj-lt"/>
              <a:buAutoNum type="arabicPeriod"/>
            </a:pPr>
            <a:r>
              <a:rPr lang="fa-IR" dirty="0">
                <a:cs typeface="B Zar" panose="00000400000000000000" pitchFamily="2" charset="-78"/>
              </a:rPr>
              <a:t>دادن  اطلاعات مناسب در خصوص </a:t>
            </a:r>
            <a:r>
              <a:rPr lang="fa-IR" dirty="0" smtClean="0">
                <a:cs typeface="B Zar" panose="00000400000000000000" pitchFamily="2" charset="-78"/>
              </a:rPr>
              <a:t>اقدامات پزشکی </a:t>
            </a:r>
            <a:r>
              <a:rPr lang="fa-IR" dirty="0">
                <a:cs typeface="B Zar" panose="00000400000000000000" pitchFamily="2" charset="-78"/>
              </a:rPr>
              <a:t>انجام شده و عوارض ایجاد شده و ارائه راهکارهای درمان  عوارض حق بیمار است</a:t>
            </a:r>
            <a:r>
              <a:rPr lang="fa-IR" dirty="0" smtClean="0">
                <a:cs typeface="B Zar" panose="00000400000000000000" pitchFamily="2" charset="-78"/>
              </a:rPr>
              <a:t>.</a:t>
            </a:r>
          </a:p>
          <a:p>
            <a:pPr marL="457200" indent="-457200">
              <a:buFont typeface="+mj-lt"/>
              <a:buAutoNum type="arabicPeriod"/>
            </a:pPr>
            <a:r>
              <a:rPr lang="fa-IR" dirty="0" smtClean="0">
                <a:cs typeface="B Zar" panose="00000400000000000000" pitchFamily="2" charset="-78"/>
              </a:rPr>
              <a:t>هیچوقت مستقیم تقصیر را به گردن بیمار نیاندازید. </a:t>
            </a:r>
          </a:p>
          <a:p>
            <a:pPr marL="457200" indent="-457200">
              <a:buFont typeface="+mj-lt"/>
              <a:buAutoNum type="arabicPeriod"/>
            </a:pPr>
            <a:r>
              <a:rPr lang="fa-IR" dirty="0" smtClean="0">
                <a:cs typeface="B Zar" panose="00000400000000000000" pitchFamily="2" charset="-78"/>
              </a:rPr>
              <a:t>درصورت دخالت خانواده بیمار در کار شما ، با متانت و سرعت وهماهنگی با مرکز بهترین تصمیم را بگیرید. </a:t>
            </a:r>
            <a:endParaRPr lang="fa-IR" dirty="0">
              <a:cs typeface="B Zar" panose="00000400000000000000" pitchFamily="2" charset="-78"/>
            </a:endParaRPr>
          </a:p>
        </p:txBody>
      </p:sp>
    </p:spTree>
    <p:extLst>
      <p:ext uri="{BB962C8B-B14F-4D97-AF65-F5344CB8AC3E}">
        <p14:creationId xmlns:p14="http://schemas.microsoft.com/office/powerpoint/2010/main" val="285211113"/>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sz="2000" dirty="0" smtClean="0">
                <a:cs typeface="B Zar" panose="00000400000000000000" pitchFamily="2" charset="-78"/>
              </a:rPr>
              <a:t>طی مراجعه بیمار آقای </a:t>
            </a:r>
            <a:r>
              <a:rPr lang="fa-IR" sz="2000" dirty="0">
                <a:cs typeface="B Zar" panose="00000400000000000000" pitchFamily="2" charset="-78"/>
              </a:rPr>
              <a:t>50 ساله </a:t>
            </a:r>
            <a:r>
              <a:rPr lang="fa-IR" sz="2000" dirty="0" smtClean="0">
                <a:cs typeface="B Zar" panose="00000400000000000000" pitchFamily="2" charset="-78"/>
              </a:rPr>
              <a:t>به اورژانس بیمارستان با شکایت از درد </a:t>
            </a:r>
            <a:r>
              <a:rPr lang="fa-IR" sz="2000" dirty="0">
                <a:cs typeface="B Zar" panose="00000400000000000000" pitchFamily="2" charset="-78"/>
              </a:rPr>
              <a:t>حاد قفسه </a:t>
            </a:r>
            <a:r>
              <a:rPr lang="fa-IR" sz="2000" dirty="0" smtClean="0">
                <a:cs typeface="B Zar" panose="00000400000000000000" pitchFamily="2" charset="-78"/>
              </a:rPr>
              <a:t>سینه </a:t>
            </a:r>
            <a:r>
              <a:rPr lang="fa-IR" sz="2000" dirty="0">
                <a:cs typeface="B Zar" panose="00000400000000000000" pitchFamily="2" charset="-78"/>
              </a:rPr>
              <a:t>و با توجه به معاینه </a:t>
            </a:r>
            <a:r>
              <a:rPr lang="fa-IR" sz="2000" dirty="0" smtClean="0">
                <a:cs typeface="B Zar" panose="00000400000000000000" pitchFamily="2" charset="-78"/>
              </a:rPr>
              <a:t> بعمل آمده و بررسی نوار قلب توسط پزشک معالج ، </a:t>
            </a:r>
            <a:r>
              <a:rPr lang="fa-IR" sz="2000" dirty="0">
                <a:cs typeface="B Zar" panose="00000400000000000000" pitchFamily="2" charset="-78"/>
              </a:rPr>
              <a:t>توصیه به انجام کاتتریزاسیون عروق قلبی شد.بیمار به منزل مراجعت و دو روز بعد با حمله قلبی به بیمارستان آورده شد .همراهان بیمار اقدام به شکایت از پزشک معالج نمودند.</a:t>
            </a:r>
          </a:p>
          <a:p>
            <a:endParaRPr lang="fa-IR" sz="2000" dirty="0">
              <a:cs typeface="B Zar" panose="00000400000000000000" pitchFamily="2" charset="-78"/>
            </a:endParaRPr>
          </a:p>
          <a:p>
            <a:r>
              <a:rPr lang="fa-IR" sz="2000" dirty="0">
                <a:cs typeface="B Zar" panose="00000400000000000000" pitchFamily="2" charset="-78"/>
              </a:rPr>
              <a:t>نیاز به بستری و درنظرگرفتن خواست بیمار؟</a:t>
            </a:r>
          </a:p>
          <a:p>
            <a:r>
              <a:rPr lang="en-US" sz="2000" dirty="0" smtClean="0">
                <a:cs typeface="B Zar" panose="00000400000000000000" pitchFamily="2" charset="-78"/>
              </a:rPr>
              <a:t> F/U  </a:t>
            </a:r>
            <a:r>
              <a:rPr lang="fa-IR" sz="2000" dirty="0">
                <a:cs typeface="B Zar" panose="00000400000000000000" pitchFamily="2" charset="-78"/>
              </a:rPr>
              <a:t>بیمار با درد حادقفسه سینه؟</a:t>
            </a:r>
          </a:p>
          <a:p>
            <a:r>
              <a:rPr lang="fa-IR" sz="2000" dirty="0">
                <a:cs typeface="B Zar" panose="00000400000000000000" pitchFamily="2" charset="-78"/>
              </a:rPr>
              <a:t>ثبت شرایط بیمار ؟</a:t>
            </a:r>
          </a:p>
          <a:p>
            <a:endParaRPr lang="fa-IR" sz="2000" dirty="0">
              <a:cs typeface="B Zar" panose="00000400000000000000" pitchFamily="2" charset="-78"/>
            </a:endParaRPr>
          </a:p>
        </p:txBody>
      </p:sp>
    </p:spTree>
    <p:extLst>
      <p:ext uri="{BB962C8B-B14F-4D97-AF65-F5344CB8AC3E}">
        <p14:creationId xmlns:p14="http://schemas.microsoft.com/office/powerpoint/2010/main" val="3014338960"/>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Be sure to f/u</a:t>
            </a:r>
            <a:endParaRPr lang="fa-IR" sz="3600" dirty="0"/>
          </a:p>
        </p:txBody>
      </p:sp>
      <p:sp>
        <p:nvSpPr>
          <p:cNvPr id="3" name="Content Placeholder 2"/>
          <p:cNvSpPr>
            <a:spLocks noGrp="1"/>
          </p:cNvSpPr>
          <p:nvPr>
            <p:ph idx="1"/>
          </p:nvPr>
        </p:nvSpPr>
        <p:spPr>
          <a:xfrm>
            <a:off x="1097280" y="2125618"/>
            <a:ext cx="10058400" cy="3760891"/>
          </a:xfrm>
        </p:spPr>
        <p:txBody>
          <a:bodyPr>
            <a:normAutofit/>
          </a:bodyPr>
          <a:lstStyle/>
          <a:p>
            <a:r>
              <a:rPr lang="fa-IR" dirty="0">
                <a:cs typeface="B Zar" panose="00000400000000000000" pitchFamily="2" charset="-78"/>
              </a:rPr>
              <a:t>این امر مهم است که جهت جلوگیری از ادعای قصور ، پیگیری بیمار از جنبه های مختلف صورت گیرد. مهمتر از همه این است که </a:t>
            </a:r>
            <a:r>
              <a:rPr lang="en-US" dirty="0">
                <a:cs typeface="B Zar" panose="00000400000000000000" pitchFamily="2" charset="-78"/>
              </a:rPr>
              <a:t>f/u </a:t>
            </a:r>
            <a:r>
              <a:rPr lang="fa-IR" dirty="0">
                <a:cs typeface="B Zar" panose="00000400000000000000" pitchFamily="2" charset="-78"/>
              </a:rPr>
              <a:t>را از طریق خود بیمار  با انجام آزمایش یا مکالمه انجام دهید تا بازخورد </a:t>
            </a:r>
            <a:r>
              <a:rPr lang="fa-IR" dirty="0" smtClean="0">
                <a:cs typeface="B Zar" panose="00000400000000000000" pitchFamily="2" charset="-78"/>
              </a:rPr>
              <a:t>با ارزش </a:t>
            </a:r>
            <a:r>
              <a:rPr lang="fa-IR" dirty="0">
                <a:cs typeface="B Zar" panose="00000400000000000000" pitchFamily="2" charset="-78"/>
              </a:rPr>
              <a:t>و مستقیم از بیمار داشته باشید</a:t>
            </a:r>
            <a:r>
              <a:rPr lang="fa-IR" dirty="0" smtClean="0">
                <a:cs typeface="B Zar" panose="00000400000000000000" pitchFamily="2" charset="-78"/>
              </a:rPr>
              <a:t>.</a:t>
            </a:r>
            <a:endParaRPr lang="fa-IR" dirty="0">
              <a:cs typeface="B Zar" panose="00000400000000000000" pitchFamily="2" charset="-78"/>
            </a:endParaRPr>
          </a:p>
          <a:p>
            <a:r>
              <a:rPr lang="fa-IR" dirty="0" smtClean="0">
                <a:cs typeface="B Zar" panose="00000400000000000000" pitchFamily="2" charset="-78"/>
              </a:rPr>
              <a:t>شرایط بیمار اورژانسی دقیقا باید مستند گردد و عدم اقدام به تداوم درمان بیمار بصورت صورتجلسه تنظیم گردد وعوارض وعواقب عدم اقدام درمانی در آن درج و به امضای بیمار وبستگان بیمار وپزشک بیمار و پرسنل درمانی مطلع از وضعیت بیماربرسد</a:t>
            </a:r>
          </a:p>
          <a:p>
            <a:r>
              <a:rPr lang="fa-IR" dirty="0" smtClean="0">
                <a:cs typeface="B Zar" panose="00000400000000000000" pitchFamily="2" charset="-78"/>
              </a:rPr>
              <a:t>دربدخیمی </a:t>
            </a:r>
            <a:r>
              <a:rPr lang="fa-IR" dirty="0">
                <a:cs typeface="B Zar" panose="00000400000000000000" pitchFamily="2" charset="-78"/>
              </a:rPr>
              <a:t>ها و بروز حملات قلبی عروقی اغلب نقص در </a:t>
            </a:r>
            <a:r>
              <a:rPr lang="en-US" dirty="0" smtClean="0">
                <a:cs typeface="B Zar" panose="00000400000000000000" pitchFamily="2" charset="-78"/>
              </a:rPr>
              <a:t> F/U </a:t>
            </a:r>
            <a:r>
              <a:rPr lang="fa-IR" dirty="0">
                <a:cs typeface="B Zar" panose="00000400000000000000" pitchFamily="2" charset="-78"/>
              </a:rPr>
              <a:t>بیمار منجر به تأخیر افتادن درمان و بروز عوارض و شکایت می گردد</a:t>
            </a:r>
            <a:r>
              <a:rPr lang="fa-IR" dirty="0" smtClean="0">
                <a:cs typeface="B Zar" panose="00000400000000000000" pitchFamily="2" charset="-78"/>
              </a:rPr>
              <a:t>.</a:t>
            </a:r>
            <a:endParaRPr lang="fa-IR" dirty="0">
              <a:cs typeface="B Zar" panose="00000400000000000000" pitchFamily="2" charset="-78"/>
            </a:endParaRPr>
          </a:p>
        </p:txBody>
      </p:sp>
    </p:spTree>
    <p:extLst>
      <p:ext uri="{BB962C8B-B14F-4D97-AF65-F5344CB8AC3E}">
        <p14:creationId xmlns:p14="http://schemas.microsoft.com/office/powerpoint/2010/main" val="1719852514"/>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b="1" dirty="0" smtClean="0">
                <a:cs typeface="B Zar" panose="00000400000000000000" pitchFamily="2" charset="-78"/>
              </a:rPr>
              <a:t>تعاریف</a:t>
            </a:r>
            <a:endParaRPr lang="fa-IR" sz="4400" b="1" dirty="0">
              <a:cs typeface="B Zar" panose="00000400000000000000" pitchFamily="2" charset="-78"/>
            </a:endParaRPr>
          </a:p>
        </p:txBody>
      </p:sp>
      <p:sp>
        <p:nvSpPr>
          <p:cNvPr id="3" name="Content Placeholder 2"/>
          <p:cNvSpPr>
            <a:spLocks noGrp="1"/>
          </p:cNvSpPr>
          <p:nvPr>
            <p:ph idx="1"/>
          </p:nvPr>
        </p:nvSpPr>
        <p:spPr>
          <a:xfrm>
            <a:off x="1097280" y="1950721"/>
            <a:ext cx="10058400" cy="4127862"/>
          </a:xfrm>
        </p:spPr>
        <p:txBody>
          <a:bodyPr>
            <a:noAutofit/>
          </a:bodyPr>
          <a:lstStyle/>
          <a:p>
            <a:r>
              <a:rPr lang="fa-IR" sz="2400" dirty="0" smtClean="0">
                <a:solidFill>
                  <a:srgbClr val="FF0000"/>
                </a:solidFill>
                <a:cs typeface="B Zar" panose="00000400000000000000" pitchFamily="2" charset="-78"/>
              </a:rPr>
              <a:t>خطا ( </a:t>
            </a:r>
            <a:r>
              <a:rPr lang="en-US" sz="2400" dirty="0" smtClean="0">
                <a:solidFill>
                  <a:srgbClr val="FF0000"/>
                </a:solidFill>
                <a:cs typeface="B Zar" panose="00000400000000000000" pitchFamily="2" charset="-78"/>
              </a:rPr>
              <a:t>error</a:t>
            </a:r>
            <a:r>
              <a:rPr lang="fa-IR" sz="2400" dirty="0" smtClean="0">
                <a:solidFill>
                  <a:srgbClr val="FF0000"/>
                </a:solidFill>
                <a:cs typeface="B Zar" panose="00000400000000000000" pitchFamily="2" charset="-78"/>
              </a:rPr>
              <a:t> ) </a:t>
            </a:r>
            <a:r>
              <a:rPr lang="fa-IR" sz="2400" dirty="0" smtClean="0">
                <a:cs typeface="B Zar" panose="00000400000000000000" pitchFamily="2" charset="-78"/>
              </a:rPr>
              <a:t>به </a:t>
            </a:r>
            <a:r>
              <a:rPr lang="fa-IR" sz="2400" dirty="0">
                <a:cs typeface="B Zar" panose="00000400000000000000" pitchFamily="2" charset="-78"/>
              </a:rPr>
              <a:t>معنی انجام یک فعل </a:t>
            </a:r>
            <a:r>
              <a:rPr lang="fa-IR" sz="2400" dirty="0" smtClean="0">
                <a:cs typeface="B Zar" panose="00000400000000000000" pitchFamily="2" charset="-78"/>
              </a:rPr>
              <a:t>اشتباه یا </a:t>
            </a:r>
            <a:r>
              <a:rPr lang="fa-IR" sz="2400" dirty="0">
                <a:cs typeface="B Zar" panose="00000400000000000000" pitchFamily="2" charset="-78"/>
              </a:rPr>
              <a:t>غفلت یا ترک یک فعل </a:t>
            </a:r>
            <a:r>
              <a:rPr lang="fa-IR" sz="2400" dirty="0" smtClean="0">
                <a:cs typeface="B Zar" panose="00000400000000000000" pitchFamily="2" charset="-78"/>
              </a:rPr>
              <a:t>صحیح </a:t>
            </a:r>
            <a:r>
              <a:rPr lang="fa-IR" sz="2400" dirty="0">
                <a:cs typeface="B Zar" panose="00000400000000000000" pitchFamily="2" charset="-78"/>
              </a:rPr>
              <a:t>است که </a:t>
            </a:r>
            <a:r>
              <a:rPr lang="fa-IR" sz="2400" dirty="0" smtClean="0">
                <a:cs typeface="B Zar" panose="00000400000000000000" pitchFamily="2" charset="-78"/>
              </a:rPr>
              <a:t>منجر </a:t>
            </a:r>
            <a:r>
              <a:rPr lang="fa-IR" sz="2400" dirty="0">
                <a:cs typeface="B Zar" panose="00000400000000000000" pitchFamily="2" charset="-78"/>
              </a:rPr>
              <a:t>به یک نتیجه نامطلوب شود یا مستعد نتیجه نامطلوب کند</a:t>
            </a:r>
            <a:r>
              <a:rPr lang="fa-IR" sz="2400" dirty="0" smtClean="0">
                <a:cs typeface="B Zar" panose="00000400000000000000" pitchFamily="2" charset="-78"/>
              </a:rPr>
              <a:t>.</a:t>
            </a:r>
          </a:p>
          <a:p>
            <a:endParaRPr lang="fa-IR" sz="2400" dirty="0">
              <a:cs typeface="B Zar" panose="00000400000000000000" pitchFamily="2" charset="-78"/>
            </a:endParaRPr>
          </a:p>
          <a:p>
            <a:r>
              <a:rPr lang="fa-IR" sz="2400" dirty="0">
                <a:solidFill>
                  <a:srgbClr val="FF0000"/>
                </a:solidFill>
                <a:cs typeface="B Zar" panose="00000400000000000000" pitchFamily="2" charset="-78"/>
              </a:rPr>
              <a:t>خطای پزشکی </a:t>
            </a:r>
            <a:r>
              <a:rPr lang="fa-IR" sz="2400" dirty="0">
                <a:cs typeface="B Zar" panose="00000400000000000000" pitchFamily="2" charset="-78"/>
              </a:rPr>
              <a:t>( تقصیر ) عبارت است از خطای کادر درمانی یا یک عارضه جانبی مراقبت  که ممکن است آشکار یا پنهان باشد طرفنظر از اینکه به بیمار آسیب برساند یا نرساند</a:t>
            </a:r>
            <a:r>
              <a:rPr lang="fa-IR" sz="2400" dirty="0" smtClean="0">
                <a:cs typeface="B Zar" panose="00000400000000000000" pitchFamily="2" charset="-78"/>
              </a:rPr>
              <a:t>.</a:t>
            </a:r>
          </a:p>
          <a:p>
            <a:endParaRPr lang="fa-IR" sz="2400" dirty="0" smtClean="0">
              <a:cs typeface="B Zar" panose="00000400000000000000" pitchFamily="2" charset="-78"/>
            </a:endParaRPr>
          </a:p>
          <a:p>
            <a:r>
              <a:rPr lang="fa-IR" sz="2400" dirty="0" smtClean="0">
                <a:solidFill>
                  <a:srgbClr val="FF0000"/>
                </a:solidFill>
                <a:cs typeface="B Zar" panose="00000400000000000000" pitchFamily="2" charset="-78"/>
              </a:rPr>
              <a:t>قصور پزشکی </a:t>
            </a:r>
            <a:r>
              <a:rPr lang="fa-IR" sz="2400" dirty="0" smtClean="0">
                <a:cs typeface="B Zar" panose="00000400000000000000" pitchFamily="2" charset="-78"/>
              </a:rPr>
              <a:t>( </a:t>
            </a:r>
            <a:r>
              <a:rPr lang="en-US" sz="2400" dirty="0" smtClean="0">
                <a:cs typeface="B Zar" panose="00000400000000000000" pitchFamily="2" charset="-78"/>
              </a:rPr>
              <a:t>malpractice</a:t>
            </a:r>
            <a:r>
              <a:rPr lang="fa-IR" sz="2400" dirty="0">
                <a:cs typeface="B Zar" panose="00000400000000000000" pitchFamily="2" charset="-78"/>
              </a:rPr>
              <a:t> ) </a:t>
            </a:r>
            <a:r>
              <a:rPr lang="fa-IR" sz="2400" dirty="0" smtClean="0">
                <a:cs typeface="B Zar" panose="00000400000000000000" pitchFamily="2" charset="-78"/>
              </a:rPr>
              <a:t> در واقع خطاهای مدیکال است  </a:t>
            </a:r>
            <a:r>
              <a:rPr lang="fa-IR" sz="2400" dirty="0">
                <a:cs typeface="B Zar" panose="00000400000000000000" pitchFamily="2" charset="-78"/>
              </a:rPr>
              <a:t>که توسط پزشک یا کادر درمان انجام می شود ( فعل یا ترک فعل ) </a:t>
            </a:r>
            <a:r>
              <a:rPr lang="fa-IR" sz="2400" dirty="0" smtClean="0">
                <a:cs typeface="B Zar" panose="00000400000000000000" pitchFamily="2" charset="-78"/>
              </a:rPr>
              <a:t>که درواقع </a:t>
            </a:r>
            <a:r>
              <a:rPr lang="fa-IR" sz="2400" dirty="0">
                <a:cs typeface="B Zar" panose="00000400000000000000" pitchFamily="2" charset="-78"/>
              </a:rPr>
              <a:t>موجب آسیب به بیمار می </a:t>
            </a:r>
            <a:r>
              <a:rPr lang="fa-IR" sz="2400" dirty="0" smtClean="0">
                <a:cs typeface="B Zar" panose="00000400000000000000" pitchFamily="2" charset="-78"/>
              </a:rPr>
              <a:t>گردد.</a:t>
            </a:r>
            <a:endParaRPr lang="fa-IR" sz="2400" dirty="0">
              <a:cs typeface="B Zar" panose="00000400000000000000" pitchFamily="2" charset="-78"/>
            </a:endParaRPr>
          </a:p>
        </p:txBody>
      </p:sp>
    </p:spTree>
    <p:extLst>
      <p:ext uri="{BB962C8B-B14F-4D97-AF65-F5344CB8AC3E}">
        <p14:creationId xmlns:p14="http://schemas.microsoft.com/office/powerpoint/2010/main" val="1830130345"/>
      </p:ext>
    </p:extLst>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marL="0" indent="0">
              <a:buNone/>
            </a:pPr>
            <a:r>
              <a:rPr lang="fa-IR" dirty="0" smtClean="0">
                <a:cs typeface="B Zar" panose="00000400000000000000" pitchFamily="2" charset="-78"/>
              </a:rPr>
              <a:t>طی تماس تلفنی با اورژانس ،کادر درمان بر بالین بیمار حاضر شده اند. بیمار خانمی 70 ساله است که باعلائم درد شکم از یک هفته قبل ،یبوست ، استفراغ و بی اشتهایی که در معاینه فشارخون 90/60 داشته و ضربان قلب 120 دردقیقه دارد. پس از تماس با مرکز اقدام به رگ گیری شده و با تشخیص احتمالی انسداد روده بیمار به بیمارستان منتقل می گردد. حین انتقال طی سوال خانواده بیمار ازکادر درمان ،در خصوص پیشاگهی بیمار اظهار شده بیمار با جراحی مشکلش رفع می شود. ولی متاسفانه بیمار با علائم شوک سپتیک به اتاق عمل رفته ولی حین جراحی فوت میکند.</a:t>
            </a:r>
          </a:p>
          <a:p>
            <a:pPr marL="0" indent="0">
              <a:buNone/>
            </a:pPr>
            <a:r>
              <a:rPr lang="fa-IR" dirty="0" smtClean="0">
                <a:cs typeface="B Zar" panose="00000400000000000000" pitchFamily="2" charset="-78"/>
              </a:rPr>
              <a:t>شکایت اولیای دم از پزشک معالح مبنی بر عدم مهارت در جراحی</a:t>
            </a:r>
          </a:p>
          <a:p>
            <a:pPr marL="0" indent="0">
              <a:buNone/>
            </a:pPr>
            <a:endParaRPr lang="fa-IR" dirty="0" smtClean="0">
              <a:cs typeface="B Zar" panose="00000400000000000000" pitchFamily="2" charset="-78"/>
            </a:endParaRPr>
          </a:p>
        </p:txBody>
      </p:sp>
    </p:spTree>
    <p:extLst>
      <p:ext uri="{BB962C8B-B14F-4D97-AF65-F5344CB8AC3E}">
        <p14:creationId xmlns:p14="http://schemas.microsoft.com/office/powerpoint/2010/main" val="3235050848"/>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sz="2000" dirty="0">
                <a:cs typeface="B Zar" panose="00000400000000000000" pitchFamily="2" charset="-78"/>
              </a:rPr>
              <a:t>برای پیشگیری از ادعای قصور مدیریت انتظارات بیمار در طی کل مراحل درمان ضروری است. مطمئن شوید تا بطور صحیح و صریح بیمار درخصوص </a:t>
            </a:r>
            <a:r>
              <a:rPr lang="fa-IR" sz="2000" dirty="0" smtClean="0">
                <a:cs typeface="B Zar" panose="00000400000000000000" pitchFamily="2" charset="-78"/>
              </a:rPr>
              <a:t>نوع درمان، </a:t>
            </a:r>
            <a:r>
              <a:rPr lang="fa-IR" sz="2000" dirty="0">
                <a:cs typeface="B Zar" panose="00000400000000000000" pitchFamily="2" charset="-78"/>
              </a:rPr>
              <a:t>هرگونه پیامد </a:t>
            </a:r>
            <a:r>
              <a:rPr lang="fa-IR" sz="2000" dirty="0" smtClean="0">
                <a:cs typeface="B Zar" panose="00000400000000000000" pitchFamily="2" charset="-78"/>
              </a:rPr>
              <a:t> وعوارض بیماری و یا اقدام </a:t>
            </a:r>
            <a:r>
              <a:rPr lang="fa-IR" sz="2000" dirty="0">
                <a:cs typeface="B Zar" panose="00000400000000000000" pitchFamily="2" charset="-78"/>
              </a:rPr>
              <a:t>درمانی که تصمیم به آن گرفته شده آگاهی پیدا کرده است.</a:t>
            </a:r>
          </a:p>
          <a:p>
            <a:endParaRPr lang="fa-IR" sz="2000" dirty="0">
              <a:cs typeface="B Zar" panose="00000400000000000000" pitchFamily="2" charset="-78"/>
            </a:endParaRPr>
          </a:p>
          <a:p>
            <a:r>
              <a:rPr lang="fa-IR" sz="2000" dirty="0">
                <a:cs typeface="B Zar" panose="00000400000000000000" pitchFamily="2" charset="-78"/>
              </a:rPr>
              <a:t>در دنیای تجارت گفته می شود  </a:t>
            </a:r>
            <a:r>
              <a:rPr lang="fa-IR" sz="2000" dirty="0" smtClean="0">
                <a:cs typeface="B Zar" panose="00000400000000000000" pitchFamily="2" charset="-78"/>
              </a:rPr>
              <a:t>" </a:t>
            </a:r>
            <a:r>
              <a:rPr lang="en-US" sz="2000" dirty="0">
                <a:cs typeface="B Zar" panose="00000400000000000000" pitchFamily="2" charset="-78"/>
              </a:rPr>
              <a:t>under-promise and over-deliver </a:t>
            </a:r>
            <a:r>
              <a:rPr lang="fa-IR" sz="2000" dirty="0" smtClean="0">
                <a:cs typeface="B Zar" panose="00000400000000000000" pitchFamily="2" charset="-78"/>
              </a:rPr>
              <a:t> " کمتر </a:t>
            </a:r>
            <a:r>
              <a:rPr lang="fa-IR" sz="2000" dirty="0">
                <a:cs typeface="B Zar" panose="00000400000000000000" pitchFamily="2" charset="-78"/>
              </a:rPr>
              <a:t>قول بده  وبیشتر بازدهی داشته باش . در مدیریت انتظارات بیمار باید همیشه این شعار مدنظر قرارگیرد. نه اینکه بیشتر قول داده شود ولی کمتر انتظارات برآورده شود .</a:t>
            </a:r>
          </a:p>
          <a:p>
            <a:endParaRPr lang="fa-IR" sz="2000" dirty="0">
              <a:cs typeface="B Zar" panose="00000400000000000000" pitchFamily="2" charset="-78"/>
            </a:endParaRPr>
          </a:p>
        </p:txBody>
      </p:sp>
    </p:spTree>
    <p:extLst>
      <p:ext uri="{BB962C8B-B14F-4D97-AF65-F5344CB8AC3E}">
        <p14:creationId xmlns:p14="http://schemas.microsoft.com/office/powerpoint/2010/main" val="1025068391"/>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1036320" y="2108201"/>
            <a:ext cx="10119360" cy="3760891"/>
          </a:xfrm>
        </p:spPr>
        <p:txBody>
          <a:bodyPr>
            <a:normAutofit/>
          </a:bodyPr>
          <a:lstStyle/>
          <a:p>
            <a:r>
              <a:rPr lang="fa-IR" dirty="0">
                <a:cs typeface="B Zar" panose="00000400000000000000" pitchFamily="2" charset="-78"/>
              </a:rPr>
              <a:t>بعنوان یک </a:t>
            </a:r>
            <a:r>
              <a:rPr lang="fa-IR" dirty="0" smtClean="0">
                <a:cs typeface="B Zar" panose="00000400000000000000" pitchFamily="2" charset="-78"/>
              </a:rPr>
              <a:t>پرسنل درمانی شما </a:t>
            </a:r>
            <a:r>
              <a:rPr lang="fa-IR" dirty="0">
                <a:cs typeface="B Zar" panose="00000400000000000000" pitchFamily="2" charset="-78"/>
              </a:rPr>
              <a:t>هزاران ساعت وقت صرف می کنید تا مهارتهایتان را بیشتر کنید و اطلاعاتتان را وسعت بدهید .اما اینکه گفته شود انتظار این وجود دارد که شما بعنوان پزشک برای هر علامت بیمار یک نسخه ای داشته باشید </a:t>
            </a:r>
            <a:r>
              <a:rPr lang="fa-IR" dirty="0" smtClean="0">
                <a:cs typeface="B Zar" panose="00000400000000000000" pitchFamily="2" charset="-78"/>
              </a:rPr>
              <a:t>ویا برای همه مشکلات بیمار راهکار داشته باشید و </a:t>
            </a:r>
            <a:r>
              <a:rPr lang="fa-IR" dirty="0">
                <a:cs typeface="B Zar" panose="00000400000000000000" pitchFamily="2" charset="-78"/>
              </a:rPr>
              <a:t>آنها را درمان کنید بطور خنده داری غیرواقعی است.</a:t>
            </a:r>
          </a:p>
          <a:p>
            <a:endParaRPr lang="fa-IR" dirty="0">
              <a:cs typeface="B Zar" panose="00000400000000000000" pitchFamily="2" charset="-78"/>
            </a:endParaRPr>
          </a:p>
          <a:p>
            <a:r>
              <a:rPr lang="fa-IR" dirty="0" smtClean="0">
                <a:cs typeface="B Zar" panose="00000400000000000000" pitchFamily="2" charset="-78"/>
              </a:rPr>
              <a:t>ضرورتی ندارد ، </a:t>
            </a:r>
            <a:r>
              <a:rPr lang="fa-IR" dirty="0">
                <a:cs typeface="B Zar" panose="00000400000000000000" pitchFamily="2" charset="-78"/>
              </a:rPr>
              <a:t>به همه سوالات پاسخ بدهید واین انتظار هم ازشما نمی تواند وجود داشته باشد. </a:t>
            </a:r>
            <a:r>
              <a:rPr lang="fa-IR" dirty="0" smtClean="0">
                <a:cs typeface="B Zar" panose="00000400000000000000" pitchFamily="2" charset="-78"/>
              </a:rPr>
              <a:t>اگر </a:t>
            </a:r>
            <a:r>
              <a:rPr lang="fa-IR" dirty="0">
                <a:cs typeface="B Zar" panose="00000400000000000000" pitchFamily="2" charset="-78"/>
              </a:rPr>
              <a:t>چیزی نمی دانیم یا تردید داریم ، تقاضای کمک کنیم </a:t>
            </a:r>
            <a:r>
              <a:rPr lang="fa-IR" dirty="0" smtClean="0">
                <a:cs typeface="B Zar" panose="00000400000000000000" pitchFamily="2" charset="-78"/>
              </a:rPr>
              <a:t> یا آن را موکول به وضعیت بالینی بیمار با توجه به شرایط بیماری وی در ساعات آینده  کنید .</a:t>
            </a:r>
          </a:p>
          <a:p>
            <a:pPr marL="0" indent="0">
              <a:buNone/>
            </a:pPr>
            <a:r>
              <a:rPr lang="fa-IR" dirty="0" smtClean="0">
                <a:cs typeface="B Zar" panose="00000400000000000000" pitchFamily="2" charset="-78"/>
              </a:rPr>
              <a:t> </a:t>
            </a:r>
            <a:r>
              <a:rPr lang="fa-IR" dirty="0">
                <a:cs typeface="B Zar" panose="00000400000000000000" pitchFamily="2" charset="-78"/>
              </a:rPr>
              <a:t>از تحریک همکاران و عیب جویی از سایر همکاران شاغل در سیستم بهداشتی درمانی در خصوص پیامد بد یا عوارض </a:t>
            </a:r>
            <a:r>
              <a:rPr lang="fa-IR" dirty="0" smtClean="0">
                <a:cs typeface="B Zar" panose="00000400000000000000" pitchFamily="2" charset="-78"/>
              </a:rPr>
              <a:t>درمان بشدت پرهیز کنید</a:t>
            </a:r>
          </a:p>
          <a:p>
            <a:r>
              <a:rPr lang="fa-IR" dirty="0" smtClean="0">
                <a:cs typeface="B Zar" panose="00000400000000000000" pitchFamily="2" charset="-78"/>
              </a:rPr>
              <a:t>ضرورتی ندارد برای تمام سوالات بیمار پاسخ قطعی داشته باشیم </a:t>
            </a:r>
            <a:endParaRPr lang="fa-IR" dirty="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2298487634"/>
      </p:ext>
    </p:extLst>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cs typeface="B Zar" panose="00000400000000000000" pitchFamily="2" charset="-78"/>
              </a:rPr>
              <a:t>طی تماس تلفنی با اورژانس پرسنل درمانی بربالین بیمارخانم 30 ساله ای حاضر شده و باشرح حال ضعف وبیحالی وتب از 3 روز قبل که در معاینه علائم حیاتی </a:t>
            </a:r>
            <a:r>
              <a:rPr lang="en-US" dirty="0" smtClean="0">
                <a:cs typeface="B Zar" panose="00000400000000000000" pitchFamily="2" charset="-78"/>
              </a:rPr>
              <a:t>stable </a:t>
            </a:r>
            <a:r>
              <a:rPr lang="fa-IR" dirty="0" smtClean="0">
                <a:cs typeface="B Zar" panose="00000400000000000000" pitchFamily="2" charset="-78"/>
              </a:rPr>
              <a:t> بوده و </a:t>
            </a:r>
            <a:r>
              <a:rPr lang="en-US" dirty="0" smtClean="0">
                <a:cs typeface="B Zar" panose="00000400000000000000" pitchFamily="2" charset="-78"/>
              </a:rPr>
              <a:t>spo2 </a:t>
            </a:r>
            <a:r>
              <a:rPr lang="fa-IR" dirty="0" smtClean="0">
                <a:cs typeface="B Zar" panose="00000400000000000000" pitchFamily="2" charset="-78"/>
              </a:rPr>
              <a:t> بیمار حدود 88 درصد است. تصمیم به انتقال بیمار به بیمارستان گرفته می شود. حین انتقال اکسیژن برای بیمار گذاشته می شود  ولی بعلت اتمام اکسیژن در مسیر بیمار پس از حدود یکساعت به بیمارستان رسانده می شود و بیمارپس از حدود دوماه بستری در </a:t>
            </a:r>
            <a:r>
              <a:rPr lang="en-US" dirty="0" err="1" smtClean="0">
                <a:cs typeface="B Zar" panose="00000400000000000000" pitchFamily="2" charset="-78"/>
              </a:rPr>
              <a:t>icu</a:t>
            </a:r>
            <a:r>
              <a:rPr lang="fa-IR" dirty="0" smtClean="0">
                <a:cs typeface="B Zar" panose="00000400000000000000" pitchFamily="2" charset="-78"/>
              </a:rPr>
              <a:t> فوت می شود.</a:t>
            </a:r>
          </a:p>
          <a:p>
            <a:r>
              <a:rPr lang="fa-IR" dirty="0" smtClean="0">
                <a:cs typeface="B Zar" panose="00000400000000000000" pitchFamily="2" charset="-78"/>
              </a:rPr>
              <a:t>شکایت اولیای بیمار از پرسنل اورژانس بدلیل نبود کپسول اکسیژن</a:t>
            </a:r>
          </a:p>
          <a:p>
            <a:endParaRPr lang="fa-IR" dirty="0" smtClean="0">
              <a:cs typeface="B Zar" panose="00000400000000000000" pitchFamily="2" charset="-78"/>
            </a:endParaRPr>
          </a:p>
          <a:p>
            <a:r>
              <a:rPr lang="fa-IR" dirty="0">
                <a:cs typeface="B Zar" panose="00000400000000000000" pitchFamily="2" charset="-78"/>
              </a:rPr>
              <a:t> </a:t>
            </a:r>
            <a:r>
              <a:rPr lang="fa-IR" dirty="0" smtClean="0">
                <a:cs typeface="B Zar" panose="00000400000000000000" pitchFamily="2" charset="-78"/>
              </a:rPr>
              <a:t>بررسی وضعیت تجهیزات پزشکی ( کپسول اکسیژن ، لانگوسکوپ، چراغ قوه ، مانیتور و...)</a:t>
            </a:r>
          </a:p>
          <a:p>
            <a:r>
              <a:rPr lang="fa-IR" dirty="0" smtClean="0">
                <a:cs typeface="B Zar" panose="00000400000000000000" pitchFamily="2" charset="-78"/>
              </a:rPr>
              <a:t>بررسی وضعیت آمبولانس ( بنزین ،لاستیکها ، نقص فنی)</a:t>
            </a:r>
          </a:p>
          <a:p>
            <a:endParaRPr lang="fa-IR" dirty="0" smtClean="0">
              <a:cs typeface="B Zar" panose="00000400000000000000" pitchFamily="2" charset="-78"/>
            </a:endParaRPr>
          </a:p>
          <a:p>
            <a:endParaRPr lang="fa-IR" dirty="0">
              <a:cs typeface="B Zar" panose="00000400000000000000" pitchFamily="2" charset="-78"/>
            </a:endParaRPr>
          </a:p>
        </p:txBody>
      </p:sp>
    </p:spTree>
    <p:extLst>
      <p:ext uri="{BB962C8B-B14F-4D97-AF65-F5344CB8AC3E}">
        <p14:creationId xmlns:p14="http://schemas.microsoft.com/office/powerpoint/2010/main" val="1439735059"/>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0"/>
            <a:r>
              <a:rPr lang="fa-IR" sz="2800" dirty="0" smtClean="0">
                <a:cs typeface="B Zar" panose="00000400000000000000" pitchFamily="2" charset="-78"/>
              </a:rPr>
              <a:t>از عادتهای بد پرهیز کنید</a:t>
            </a:r>
            <a:endParaRPr lang="fa-IR" sz="2800" dirty="0">
              <a:cs typeface="B Zar" panose="00000400000000000000" pitchFamily="2" charset="-78"/>
            </a:endParaRPr>
          </a:p>
        </p:txBody>
      </p:sp>
      <p:sp>
        <p:nvSpPr>
          <p:cNvPr id="3" name="Content Placeholder 2"/>
          <p:cNvSpPr>
            <a:spLocks noGrp="1"/>
          </p:cNvSpPr>
          <p:nvPr>
            <p:ph idx="1"/>
          </p:nvPr>
        </p:nvSpPr>
        <p:spPr/>
        <p:txBody>
          <a:bodyPr/>
          <a:lstStyle/>
          <a:p>
            <a:r>
              <a:rPr lang="fa-IR" dirty="0">
                <a:cs typeface="B Zar" panose="00000400000000000000" pitchFamily="2" charset="-78"/>
              </a:rPr>
              <a:t>بسیاری از بیمارستانها  ومراکز </a:t>
            </a:r>
            <a:r>
              <a:rPr lang="fa-IR" dirty="0" smtClean="0">
                <a:cs typeface="B Zar" panose="00000400000000000000" pitchFamily="2" charset="-78"/>
              </a:rPr>
              <a:t>درمانی ، مراکز اورژانس </a:t>
            </a:r>
            <a:r>
              <a:rPr lang="fa-IR" dirty="0">
                <a:cs typeface="B Zar" panose="00000400000000000000" pitchFamily="2" charset="-78"/>
              </a:rPr>
              <a:t>با کمبودهای بسیاری در زمینه پرسنلی ، بودجه و تجهیزات مواجه هستند بطوری که این مسائل مطمئنأ توانایی وظرفیت کاری شما را تحت تأثیر قرار می دهند.</a:t>
            </a:r>
          </a:p>
          <a:p>
            <a:endParaRPr lang="fa-IR" dirty="0">
              <a:cs typeface="B Zar" panose="00000400000000000000" pitchFamily="2" charset="-78"/>
            </a:endParaRPr>
          </a:p>
          <a:p>
            <a:r>
              <a:rPr lang="fa-IR" dirty="0">
                <a:cs typeface="B Zar" panose="00000400000000000000" pitchFamily="2" charset="-78"/>
              </a:rPr>
              <a:t>مهم این است که اجازه ندهید این کمبودها وکاستی ها موجب عادتهای بی دقت در شما شده و موجب  تأثیر منفی بربیماران گردد</a:t>
            </a:r>
            <a:r>
              <a:rPr lang="fa-IR" dirty="0" smtClean="0">
                <a:cs typeface="B Zar" panose="00000400000000000000" pitchFamily="2" charset="-78"/>
              </a:rPr>
              <a:t>. اگر کمبودی مشاهده می کنید </a:t>
            </a:r>
            <a:r>
              <a:rPr lang="fa-IR" dirty="0">
                <a:cs typeface="B Zar" panose="00000400000000000000" pitchFamily="2" charset="-78"/>
              </a:rPr>
              <a:t>که </a:t>
            </a:r>
            <a:r>
              <a:rPr lang="fa-IR" dirty="0" smtClean="0">
                <a:cs typeface="B Zar" panose="00000400000000000000" pitchFamily="2" charset="-78"/>
              </a:rPr>
              <a:t>بادستورالعملها و  استانداردهای وزرات بهداشت  مطابقت ندارد آنها را مکتوب به مسئولین خود اطلاع داده ورونوشتی از آن نزد خود داشته باشید.</a:t>
            </a:r>
          </a:p>
          <a:p>
            <a:endParaRPr lang="fa-IR" dirty="0">
              <a:cs typeface="B Zar" panose="00000400000000000000" pitchFamily="2" charset="-78"/>
            </a:endParaRPr>
          </a:p>
          <a:p>
            <a:r>
              <a:rPr lang="fa-IR" dirty="0" smtClean="0">
                <a:cs typeface="B Zar" panose="00000400000000000000" pitchFamily="2" charset="-78"/>
              </a:rPr>
              <a:t>درآمد </a:t>
            </a:r>
            <a:r>
              <a:rPr lang="fa-IR" dirty="0">
                <a:cs typeface="B Zar" panose="00000400000000000000" pitchFamily="2" charset="-78"/>
              </a:rPr>
              <a:t>پائین و بودجه محدود مسائل مهمی در صنعت مراقبتهای بهداشتی و درمانی می باشد که باید در مقیاس وسیع مورد توجه قرارگیرد.اما  اجازه ندهید تا این موضوع بهانه ای شود تا انتظارات و تلاش شما را کم کند .</a:t>
            </a:r>
          </a:p>
          <a:p>
            <a:endParaRPr lang="fa-IR" dirty="0">
              <a:cs typeface="B Zar" panose="00000400000000000000" pitchFamily="2" charset="-78"/>
            </a:endParaRPr>
          </a:p>
        </p:txBody>
      </p:sp>
    </p:spTree>
    <p:extLst>
      <p:ext uri="{BB962C8B-B14F-4D97-AF65-F5344CB8AC3E}">
        <p14:creationId xmlns:p14="http://schemas.microsoft.com/office/powerpoint/2010/main" val="3387137891"/>
      </p:ext>
    </p:extLst>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sz="2000" dirty="0" smtClean="0">
                <a:cs typeface="B Zar" panose="00000400000000000000" pitchFamily="2" charset="-78"/>
              </a:rPr>
              <a:t>بیمار آقای 50 ساله ای بدنبال تصادف با وسیله نقلیه  وتروما به قفسه سینه به بیمارستان مراجعه در معاینه دچار کاهش هوشیاری ، افت فشارخون وکاهش صدای تنفسی در یک سمت قفسه سینه گردیده است. دراورژانس با اعلام وجود هموتوراکس توصیه به تعبیه لوله سینه ای می گردد. ولی بستگان بیمار رضایت به انجام آن نمی دهند؟</a:t>
            </a:r>
          </a:p>
          <a:p>
            <a:r>
              <a:rPr lang="fa-IR" sz="2000" dirty="0" smtClean="0">
                <a:cs typeface="B Zar" panose="00000400000000000000" pitchFamily="2" charset="-78"/>
              </a:rPr>
              <a:t>چه اقدامی می کنید؟</a:t>
            </a:r>
            <a:endParaRPr lang="fa-IR" sz="2000" dirty="0">
              <a:cs typeface="B Zar" panose="00000400000000000000" pitchFamily="2" charset="-78"/>
            </a:endParaRPr>
          </a:p>
        </p:txBody>
      </p:sp>
    </p:spTree>
    <p:extLst>
      <p:ext uri="{BB962C8B-B14F-4D97-AF65-F5344CB8AC3E}">
        <p14:creationId xmlns:p14="http://schemas.microsoft.com/office/powerpoint/2010/main" val="980954457"/>
      </p:ext>
    </p:extLst>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dirty="0">
                <a:cs typeface="B Zar" panose="00000400000000000000" pitchFamily="2" charset="-78"/>
              </a:rPr>
              <a:t>انجام جراحی برروی بیمار بدون کسب رضایت آگاهانه از بیمار یا سرپرست وی ما را در معرض  ادعای قصور و شکایت قرار می دهد . </a:t>
            </a:r>
          </a:p>
          <a:p>
            <a:r>
              <a:rPr lang="fa-IR" dirty="0">
                <a:cs typeface="B Zar" panose="00000400000000000000" pitchFamily="2" charset="-78"/>
              </a:rPr>
              <a:t>و این مهم است که همه عناصر پروسجر شامل خطرات ، هزینه ها و فواید ، قبل از انجام اقدام درمانی مورد بحث قرارگیرد </a:t>
            </a:r>
            <a:r>
              <a:rPr lang="fa-IR" dirty="0" smtClean="0">
                <a:cs typeface="B Zar" panose="00000400000000000000" pitchFamily="2" charset="-78"/>
              </a:rPr>
              <a:t>. برای </a:t>
            </a:r>
            <a:r>
              <a:rPr lang="fa-IR" dirty="0">
                <a:cs typeface="B Zar" panose="00000400000000000000" pitchFamily="2" charset="-78"/>
              </a:rPr>
              <a:t>این امر داشتن مهارت کافی در زمینه دو عامل مهم اولیه ذکر شده </a:t>
            </a:r>
            <a:r>
              <a:rPr lang="en-US" dirty="0" smtClean="0">
                <a:cs typeface="B Zar" panose="00000400000000000000" pitchFamily="2" charset="-78"/>
              </a:rPr>
              <a:t>communication </a:t>
            </a:r>
            <a:r>
              <a:rPr lang="fa-IR" dirty="0" smtClean="0">
                <a:cs typeface="B Zar" panose="00000400000000000000" pitchFamily="2" charset="-78"/>
              </a:rPr>
              <a:t> و </a:t>
            </a:r>
            <a:r>
              <a:rPr lang="en-US" dirty="0" smtClean="0">
                <a:cs typeface="B Zar" panose="00000400000000000000" pitchFamily="2" charset="-78"/>
              </a:rPr>
              <a:t> documentation </a:t>
            </a:r>
            <a:r>
              <a:rPr lang="fa-IR" dirty="0" smtClean="0">
                <a:cs typeface="B Zar" panose="00000400000000000000" pitchFamily="2" charset="-78"/>
              </a:rPr>
              <a:t>ضروری </a:t>
            </a:r>
            <a:r>
              <a:rPr lang="fa-IR" dirty="0">
                <a:cs typeface="B Zar" panose="00000400000000000000" pitchFamily="2" charset="-78"/>
              </a:rPr>
              <a:t>است .</a:t>
            </a:r>
          </a:p>
          <a:p>
            <a:pPr marL="0" indent="0">
              <a:buNone/>
            </a:pPr>
            <a:r>
              <a:rPr lang="fa-IR" dirty="0" smtClean="0">
                <a:cs typeface="B Zar" panose="00000400000000000000" pitchFamily="2" charset="-78"/>
              </a:rPr>
              <a:t>پس در مرحله اول عواقب عدم درمان برای بیمار یا خانواده بیمار توضیح داده می شود</a:t>
            </a:r>
            <a:endParaRPr lang="fa-IR" dirty="0">
              <a:cs typeface="B Zar" panose="00000400000000000000" pitchFamily="2" charset="-78"/>
            </a:endParaRPr>
          </a:p>
          <a:p>
            <a:r>
              <a:rPr lang="fa-IR" dirty="0" smtClean="0">
                <a:cs typeface="B Zar" panose="00000400000000000000" pitchFamily="2" charset="-78"/>
              </a:rPr>
              <a:t>ولی با توجه به اورژانس بودن یا نبودن اقدام مورد نیاز تصمیم گیری باید صورت گیرد. اگر بیمار شرایط اورژانسی داشت وهرلحظه عدم اقدام موجب خطر جانی برای بیمار باشد ، بدون نیاز به اخذ رضایت باید اقدام صورت گیرد.</a:t>
            </a:r>
          </a:p>
          <a:p>
            <a:r>
              <a:rPr lang="fa-IR" dirty="0" smtClean="0">
                <a:cs typeface="B Zar" panose="00000400000000000000" pitchFamily="2" charset="-78"/>
              </a:rPr>
              <a:t>اگر اقدام درمانی اورژانسی نیست مطابق مطالب گفته شده قبلی صورتجلسه جهت شرایط بالینی وعدم رضایت بیمار یا بستگان وی در پرونده درج گردد.</a:t>
            </a:r>
            <a:endParaRPr lang="fa-IR" dirty="0">
              <a:cs typeface="B Zar" panose="00000400000000000000" pitchFamily="2" charset="-78"/>
            </a:endParaRPr>
          </a:p>
        </p:txBody>
      </p:sp>
    </p:spTree>
    <p:extLst>
      <p:ext uri="{BB962C8B-B14F-4D97-AF65-F5344CB8AC3E}">
        <p14:creationId xmlns:p14="http://schemas.microsoft.com/office/powerpoint/2010/main" val="3489335652"/>
      </p:ext>
    </p:extLst>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sz="2400" dirty="0">
                <a:cs typeface="B Zar" panose="00000400000000000000" pitchFamily="2" charset="-78"/>
              </a:rPr>
              <a:t>نارضايتي پرسنل، چالشهاي ساختاري، کمبود تجهيزات، کمبود نيروي انساني و چالشهاي اجتماعي – فرهنگي از مهمترين چالش هاي سيستم اورژانس پيش بيمارستاني </a:t>
            </a:r>
            <a:r>
              <a:rPr lang="fa-IR" sz="2400">
                <a:cs typeface="B Zar" panose="00000400000000000000" pitchFamily="2" charset="-78"/>
              </a:rPr>
              <a:t>بود</a:t>
            </a:r>
            <a:r>
              <a:rPr lang="fa-IR" sz="2400" smtClean="0">
                <a:cs typeface="B Zar" panose="00000400000000000000" pitchFamily="2" charset="-78"/>
              </a:rPr>
              <a:t>.</a:t>
            </a:r>
          </a:p>
          <a:p>
            <a:r>
              <a:rPr lang="fa-IR" sz="2400" smtClean="0">
                <a:cs typeface="B Zar" panose="00000400000000000000" pitchFamily="2" charset="-78"/>
              </a:rPr>
              <a:t> </a:t>
            </a:r>
            <a:r>
              <a:rPr lang="fa-IR" sz="2400" dirty="0">
                <a:cs typeface="B Zar" panose="00000400000000000000" pitchFamily="2" charset="-78"/>
              </a:rPr>
              <a:t>استقلال سازماني، ايجاد رديف سازماني، اصلاح قوانين و مقررات اداري در ارتباط با محدوده خدمات قابل ارائه توسط پرسنل فوريت ها، توجه به امکانات رفاهي و همکاري و مشارکت ساير سازمان ها نظير صدا و سيما و راهنمايي و رانندگي در جهت ارتقاء خدمات اورژانس پيش بيمارستاني در سطح جامعه مي تواند در کاهش چالش هاي موجود در بخشهاي اورژانس بيمارستاني موثر باشد.</a:t>
            </a:r>
          </a:p>
        </p:txBody>
      </p:sp>
    </p:spTree>
    <p:extLst>
      <p:ext uri="{BB962C8B-B14F-4D97-AF65-F5344CB8AC3E}">
        <p14:creationId xmlns:p14="http://schemas.microsoft.com/office/powerpoint/2010/main" val="3327975214"/>
      </p:ext>
    </p:extLst>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4" name="Picture 4" descr="E:\pictures\pictures\one_in_a_million-wallpaper-1280x10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7477401"/>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sz="2000" dirty="0">
                <a:cs typeface="B Zar" panose="00000400000000000000" pitchFamily="2" charset="-78"/>
              </a:rPr>
              <a:t>عبارت </a:t>
            </a:r>
            <a:r>
              <a:rPr lang="en-US" sz="2000" dirty="0">
                <a:cs typeface="B Zar" panose="00000400000000000000" pitchFamily="2" charset="-78"/>
              </a:rPr>
              <a:t>malpractice  </a:t>
            </a:r>
            <a:r>
              <a:rPr lang="fa-IR" sz="2000" dirty="0">
                <a:cs typeface="B Zar" panose="00000400000000000000" pitchFamily="2" charset="-78"/>
              </a:rPr>
              <a:t>اولین بار در سال  1768 درانگلستان توسط </a:t>
            </a:r>
            <a:r>
              <a:rPr lang="en-US" sz="2000" dirty="0" smtClean="0">
                <a:cs typeface="B Zar" panose="00000400000000000000" pitchFamily="2" charset="-78"/>
              </a:rPr>
              <a:t> Sir </a:t>
            </a:r>
            <a:r>
              <a:rPr lang="en-US" sz="2000" dirty="0">
                <a:cs typeface="B Zar" panose="00000400000000000000" pitchFamily="2" charset="-78"/>
              </a:rPr>
              <a:t>William’ Blackstone </a:t>
            </a:r>
            <a:r>
              <a:rPr lang="fa-IR" sz="2000" dirty="0">
                <a:cs typeface="B Zar" panose="00000400000000000000" pitchFamily="2" charset="-78"/>
              </a:rPr>
              <a:t>در مقاله ای شرح داده شد.</a:t>
            </a:r>
          </a:p>
          <a:p>
            <a:endParaRPr lang="fa-IR" sz="2000" dirty="0">
              <a:cs typeface="B Zar" panose="00000400000000000000" pitchFamily="2" charset="-78"/>
            </a:endParaRPr>
          </a:p>
          <a:p>
            <a:pPr algn="ctr"/>
            <a:r>
              <a:rPr lang="en-US" sz="2400" b="1" dirty="0">
                <a:cs typeface="B Zar" panose="00000400000000000000" pitchFamily="2" charset="-78"/>
              </a:rPr>
              <a:t>injuries caused by the neglect or unskillful management of physicians, which breaks the trust between patient and physician.</a:t>
            </a:r>
          </a:p>
          <a:p>
            <a:endParaRPr lang="en-US" sz="2000" dirty="0">
              <a:cs typeface="B Zar" panose="00000400000000000000" pitchFamily="2" charset="-78"/>
            </a:endParaRPr>
          </a:p>
          <a:p>
            <a:endParaRPr lang="fa-IR" sz="2000" dirty="0">
              <a:cs typeface="B Zar" panose="00000400000000000000" pitchFamily="2" charset="-78"/>
            </a:endParaRPr>
          </a:p>
        </p:txBody>
      </p:sp>
    </p:spTree>
    <p:extLst>
      <p:ext uri="{BB962C8B-B14F-4D97-AF65-F5344CB8AC3E}">
        <p14:creationId xmlns:p14="http://schemas.microsoft.com/office/powerpoint/2010/main" val="1850275172"/>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r>
              <a:rPr lang="fa-IR" sz="2000" b="1" dirty="0">
                <a:cs typeface="B Zar" panose="00000400000000000000" pitchFamily="2" charset="-78"/>
              </a:rPr>
              <a:t> برای احرازقصور پزشکی باید چهار عامل همزمان وجود داشته </a:t>
            </a:r>
            <a:r>
              <a:rPr lang="fa-IR" sz="2000" b="1" dirty="0" smtClean="0">
                <a:cs typeface="B Zar" panose="00000400000000000000" pitchFamily="2" charset="-78"/>
              </a:rPr>
              <a:t>باشند </a:t>
            </a:r>
            <a:r>
              <a:rPr lang="en-US" sz="2000" b="1" dirty="0" smtClean="0">
                <a:cs typeface="B Zar" panose="00000400000000000000" pitchFamily="2" charset="-78"/>
              </a:rPr>
              <a:t>4D)</a:t>
            </a:r>
            <a:r>
              <a:rPr lang="fa-IR" sz="2000" b="1" dirty="0" smtClean="0">
                <a:cs typeface="B Zar" panose="00000400000000000000" pitchFamily="2" charset="-78"/>
              </a:rPr>
              <a:t> )</a:t>
            </a:r>
          </a:p>
          <a:p>
            <a:endParaRPr lang="en-US" sz="2000" b="1" dirty="0">
              <a:cs typeface="B Zar" panose="00000400000000000000" pitchFamily="2" charset="-78"/>
            </a:endParaRPr>
          </a:p>
          <a:p>
            <a:pPr algn="l" rtl="0"/>
            <a:r>
              <a:rPr lang="en-US" sz="2000" b="1" dirty="0">
                <a:solidFill>
                  <a:srgbClr val="FF0000"/>
                </a:solidFill>
                <a:cs typeface="B Zar" panose="00000400000000000000" pitchFamily="2" charset="-78"/>
              </a:rPr>
              <a:t>D</a:t>
            </a:r>
            <a:r>
              <a:rPr lang="en-US" sz="2000" b="1" dirty="0">
                <a:cs typeface="B Zar" panose="00000400000000000000" pitchFamily="2" charset="-78"/>
              </a:rPr>
              <a:t>uty , Liability  </a:t>
            </a:r>
            <a:r>
              <a:rPr lang="fa-IR" sz="2000" b="1" dirty="0" smtClean="0">
                <a:cs typeface="B Zar" panose="00000400000000000000" pitchFamily="2" charset="-78"/>
              </a:rPr>
              <a:t>وظیفه  </a:t>
            </a:r>
            <a:r>
              <a:rPr lang="fa-IR" sz="2000" b="1" dirty="0">
                <a:cs typeface="B Zar" panose="00000400000000000000" pitchFamily="2" charset="-78"/>
              </a:rPr>
              <a:t>) </a:t>
            </a:r>
            <a:r>
              <a:rPr lang="en-US" sz="2000" b="1" dirty="0" smtClean="0">
                <a:cs typeface="B Zar" panose="00000400000000000000" pitchFamily="2" charset="-78"/>
              </a:rPr>
              <a:t>)</a:t>
            </a:r>
            <a:endParaRPr lang="fa-IR" sz="2000" b="1" dirty="0">
              <a:cs typeface="B Zar" panose="00000400000000000000" pitchFamily="2" charset="-78"/>
            </a:endParaRPr>
          </a:p>
          <a:p>
            <a:pPr algn="l" rtl="0"/>
            <a:r>
              <a:rPr lang="en-US" sz="2000" b="1" dirty="0">
                <a:solidFill>
                  <a:srgbClr val="FF0000"/>
                </a:solidFill>
                <a:cs typeface="B Zar" panose="00000400000000000000" pitchFamily="2" charset="-78"/>
              </a:rPr>
              <a:t>D</a:t>
            </a:r>
            <a:r>
              <a:rPr lang="en-US" sz="2000" b="1" dirty="0">
                <a:cs typeface="B Zar" panose="00000400000000000000" pitchFamily="2" charset="-78"/>
              </a:rPr>
              <a:t>ereliction , Violation </a:t>
            </a:r>
            <a:r>
              <a:rPr lang="fa-IR" sz="2000" b="1" dirty="0" smtClean="0">
                <a:cs typeface="B Zar" panose="00000400000000000000" pitchFamily="2" charset="-78"/>
              </a:rPr>
              <a:t>تخطی )</a:t>
            </a:r>
            <a:r>
              <a:rPr lang="en-US" sz="2000" b="1" dirty="0" smtClean="0">
                <a:cs typeface="B Zar" panose="00000400000000000000" pitchFamily="2" charset="-78"/>
              </a:rPr>
              <a:t>)</a:t>
            </a:r>
            <a:endParaRPr lang="fa-IR" sz="2000" b="1" dirty="0">
              <a:cs typeface="B Zar" panose="00000400000000000000" pitchFamily="2" charset="-78"/>
            </a:endParaRPr>
          </a:p>
          <a:p>
            <a:pPr algn="l" rtl="0"/>
            <a:r>
              <a:rPr lang="en-US" sz="2000" b="1" dirty="0" smtClean="0">
                <a:solidFill>
                  <a:srgbClr val="FF0000"/>
                </a:solidFill>
                <a:cs typeface="B Zar" panose="00000400000000000000" pitchFamily="2" charset="-78"/>
              </a:rPr>
              <a:t>D</a:t>
            </a:r>
            <a:r>
              <a:rPr lang="en-US" sz="2000" b="1" dirty="0" smtClean="0">
                <a:cs typeface="B Zar" panose="00000400000000000000" pitchFamily="2" charset="-78"/>
              </a:rPr>
              <a:t>amage ( </a:t>
            </a:r>
            <a:r>
              <a:rPr lang="fa-IR" sz="2000" b="1" dirty="0" smtClean="0">
                <a:cs typeface="B Zar" panose="00000400000000000000" pitchFamily="2" charset="-78"/>
              </a:rPr>
              <a:t>آسیب</a:t>
            </a:r>
            <a:r>
              <a:rPr lang="en-US" sz="2000" b="1" dirty="0" smtClean="0">
                <a:cs typeface="B Zar" panose="00000400000000000000" pitchFamily="2" charset="-78"/>
              </a:rPr>
              <a:t> )</a:t>
            </a:r>
            <a:endParaRPr lang="fa-IR" sz="2000" b="1" dirty="0">
              <a:cs typeface="B Zar" panose="00000400000000000000" pitchFamily="2" charset="-78"/>
            </a:endParaRPr>
          </a:p>
          <a:p>
            <a:pPr algn="l" rtl="0"/>
            <a:r>
              <a:rPr lang="en-US" sz="2000" b="1" dirty="0">
                <a:solidFill>
                  <a:srgbClr val="FF0000"/>
                </a:solidFill>
                <a:cs typeface="B Zar" panose="00000400000000000000" pitchFamily="2" charset="-78"/>
              </a:rPr>
              <a:t>D</a:t>
            </a:r>
            <a:r>
              <a:rPr lang="en-US" sz="2000" b="1" dirty="0">
                <a:cs typeface="B Zar" panose="00000400000000000000" pitchFamily="2" charset="-78"/>
              </a:rPr>
              <a:t>irect </a:t>
            </a:r>
            <a:r>
              <a:rPr lang="en-US" sz="2000" b="1" dirty="0" smtClean="0">
                <a:cs typeface="B Zar" panose="00000400000000000000" pitchFamily="2" charset="-78"/>
              </a:rPr>
              <a:t>causation </a:t>
            </a:r>
            <a:r>
              <a:rPr lang="fa-IR" sz="2000" b="1" dirty="0">
                <a:cs typeface="B Zar" panose="00000400000000000000" pitchFamily="2" charset="-78"/>
              </a:rPr>
              <a:t>رابطه سببیت مستقیم  </a:t>
            </a:r>
            <a:r>
              <a:rPr lang="fa-IR" sz="2000" b="1" dirty="0" smtClean="0">
                <a:cs typeface="B Zar" panose="00000400000000000000" pitchFamily="2" charset="-78"/>
              </a:rPr>
              <a:t>) </a:t>
            </a:r>
            <a:r>
              <a:rPr lang="en-US" sz="2000" b="1" dirty="0" smtClean="0">
                <a:cs typeface="B Zar" panose="00000400000000000000" pitchFamily="2" charset="-78"/>
              </a:rPr>
              <a:t> )</a:t>
            </a:r>
            <a:endParaRPr lang="fa-IR" sz="2000" b="1" dirty="0">
              <a:cs typeface="B Zar" panose="00000400000000000000" pitchFamily="2" charset="-78"/>
            </a:endParaRPr>
          </a:p>
        </p:txBody>
      </p:sp>
    </p:spTree>
    <p:extLst>
      <p:ext uri="{BB962C8B-B14F-4D97-AF65-F5344CB8AC3E}">
        <p14:creationId xmlns:p14="http://schemas.microsoft.com/office/powerpoint/2010/main" val="4070014312"/>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0"/>
            <a:r>
              <a:rPr lang="fa-IR" sz="3200" b="1" dirty="0">
                <a:cs typeface="B Titr" panose="00000700000000000000" pitchFamily="2" charset="-78"/>
              </a:rPr>
              <a:t>انواع قصور </a:t>
            </a:r>
          </a:p>
        </p:txBody>
      </p:sp>
      <p:sp>
        <p:nvSpPr>
          <p:cNvPr id="3" name="Content Placeholder 2"/>
          <p:cNvSpPr>
            <a:spLocks noGrp="1"/>
          </p:cNvSpPr>
          <p:nvPr>
            <p:ph idx="1"/>
          </p:nvPr>
        </p:nvSpPr>
        <p:spPr>
          <a:xfrm>
            <a:off x="1097280" y="1994263"/>
            <a:ext cx="10058400" cy="4258491"/>
          </a:xfrm>
        </p:spPr>
        <p:txBody>
          <a:bodyPr>
            <a:noAutofit/>
          </a:bodyPr>
          <a:lstStyle/>
          <a:p>
            <a:r>
              <a:rPr lang="fa-IR" sz="2400" dirty="0" smtClean="0">
                <a:solidFill>
                  <a:srgbClr val="FF0000"/>
                </a:solidFill>
                <a:cs typeface="B Zar" panose="00000400000000000000" pitchFamily="2" charset="-78"/>
              </a:rPr>
              <a:t>بی </a:t>
            </a:r>
            <a:r>
              <a:rPr lang="fa-IR" sz="2400" dirty="0">
                <a:solidFill>
                  <a:srgbClr val="FF0000"/>
                </a:solidFill>
                <a:cs typeface="B Zar" panose="00000400000000000000" pitchFamily="2" charset="-78"/>
              </a:rPr>
              <a:t>مبالاتی </a:t>
            </a:r>
            <a:r>
              <a:rPr lang="fa-IR" sz="2400" dirty="0">
                <a:cs typeface="B Zar" panose="00000400000000000000" pitchFamily="2" charset="-78"/>
              </a:rPr>
              <a:t>: شامل ترک فعلی است که ازنظر علمی وفنی انتظارانجام آن از </a:t>
            </a:r>
            <a:r>
              <a:rPr lang="fa-IR" sz="2400" dirty="0" smtClean="0">
                <a:cs typeface="B Zar" panose="00000400000000000000" pitchFamily="2" charset="-78"/>
              </a:rPr>
              <a:t>پزشک یا کادردرمان </a:t>
            </a:r>
            <a:r>
              <a:rPr lang="fa-IR" sz="2400" dirty="0">
                <a:cs typeface="B Zar" panose="00000400000000000000" pitchFamily="2" charset="-78"/>
              </a:rPr>
              <a:t>می رود  ولی صورت نپذیرفته </a:t>
            </a:r>
            <a:r>
              <a:rPr lang="fa-IR" sz="2400" dirty="0" smtClean="0">
                <a:cs typeface="B Zar" panose="00000400000000000000" pitchFamily="2" charset="-78"/>
              </a:rPr>
              <a:t>است</a:t>
            </a:r>
            <a:endParaRPr lang="fa-IR" sz="2400" dirty="0">
              <a:cs typeface="B Zar" panose="00000400000000000000" pitchFamily="2" charset="-78"/>
            </a:endParaRPr>
          </a:p>
          <a:p>
            <a:r>
              <a:rPr lang="fa-IR" sz="2400" dirty="0">
                <a:solidFill>
                  <a:srgbClr val="FF0000"/>
                </a:solidFill>
                <a:cs typeface="B Zar" panose="00000400000000000000" pitchFamily="2" charset="-78"/>
              </a:rPr>
              <a:t>بی احتیاطی </a:t>
            </a:r>
            <a:r>
              <a:rPr lang="fa-IR" sz="2400" dirty="0">
                <a:cs typeface="B Zar" panose="00000400000000000000" pitchFamily="2" charset="-78"/>
              </a:rPr>
              <a:t>:شامل انجام فعل است و برخلاف بی مبالاتی جنبه وجودی ومثبت دارد یعنی اینکه فعلی انجام گرفته که ازنظرعلمی واصول پزشکی نباید انجام می گرفت</a:t>
            </a:r>
            <a:r>
              <a:rPr lang="fa-IR" sz="2400" dirty="0" smtClean="0">
                <a:cs typeface="B Zar" panose="00000400000000000000" pitchFamily="2" charset="-78"/>
              </a:rPr>
              <a:t>.</a:t>
            </a:r>
            <a:endParaRPr lang="fa-IR" sz="2400" dirty="0">
              <a:cs typeface="B Zar" panose="00000400000000000000" pitchFamily="2" charset="-78"/>
            </a:endParaRPr>
          </a:p>
          <a:p>
            <a:r>
              <a:rPr lang="fa-IR" sz="2400" dirty="0">
                <a:solidFill>
                  <a:srgbClr val="FF0000"/>
                </a:solidFill>
                <a:cs typeface="B Zar" panose="00000400000000000000" pitchFamily="2" charset="-78"/>
              </a:rPr>
              <a:t>عد م مهارت </a:t>
            </a:r>
            <a:r>
              <a:rPr lang="fa-IR" sz="2400" dirty="0">
                <a:cs typeface="B Zar" panose="00000400000000000000" pitchFamily="2" charset="-78"/>
              </a:rPr>
              <a:t>: شامل مواردی است که پزشک </a:t>
            </a:r>
            <a:r>
              <a:rPr lang="fa-IR" sz="2400" dirty="0" smtClean="0">
                <a:cs typeface="B Zar" panose="00000400000000000000" pitchFamily="2" charset="-78"/>
              </a:rPr>
              <a:t>یا کادردرمان تبحرعلمی </a:t>
            </a:r>
            <a:r>
              <a:rPr lang="fa-IR" sz="2400" dirty="0">
                <a:cs typeface="B Zar" panose="00000400000000000000" pitchFamily="2" charset="-78"/>
              </a:rPr>
              <a:t>وفنی لازم را برای انجام کار بخصوصی نداشته باشد</a:t>
            </a:r>
            <a:r>
              <a:rPr lang="fa-IR" sz="2400" dirty="0" smtClean="0">
                <a:cs typeface="B Zar" panose="00000400000000000000" pitchFamily="2" charset="-78"/>
              </a:rPr>
              <a:t>.</a:t>
            </a:r>
            <a:endParaRPr lang="fa-IR" sz="2400" dirty="0">
              <a:cs typeface="B Zar" panose="00000400000000000000" pitchFamily="2" charset="-78"/>
            </a:endParaRPr>
          </a:p>
          <a:p>
            <a:r>
              <a:rPr lang="fa-IR" sz="2400" dirty="0">
                <a:solidFill>
                  <a:srgbClr val="FF0000"/>
                </a:solidFill>
                <a:cs typeface="B Zar" panose="00000400000000000000" pitchFamily="2" charset="-78"/>
              </a:rPr>
              <a:t>عدم رعایت مقررات دولتی </a:t>
            </a:r>
            <a:r>
              <a:rPr lang="fa-IR" sz="2400" dirty="0">
                <a:cs typeface="B Zar" panose="00000400000000000000" pitchFamily="2" charset="-78"/>
              </a:rPr>
              <a:t>: یعنی عدم توجه به آئین نامه ها، بخش نامه ها، دستورالعملهای نظام پزشکی و وزارت بهداشت که حاکم بر اشتغال </a:t>
            </a:r>
            <a:r>
              <a:rPr lang="fa-IR" sz="2400" dirty="0" smtClean="0">
                <a:cs typeface="B Zar" panose="00000400000000000000" pitchFamily="2" charset="-78"/>
              </a:rPr>
              <a:t>به </a:t>
            </a:r>
            <a:r>
              <a:rPr lang="fa-IR" sz="2400" dirty="0">
                <a:cs typeface="B Zar" panose="00000400000000000000" pitchFamily="2" charset="-78"/>
              </a:rPr>
              <a:t>حرفه های گوناگون تخصصی پزشکی ورشته های وابسته به آن است. </a:t>
            </a:r>
          </a:p>
        </p:txBody>
      </p:sp>
    </p:spTree>
    <p:extLst>
      <p:ext uri="{BB962C8B-B14F-4D97-AF65-F5344CB8AC3E}">
        <p14:creationId xmlns:p14="http://schemas.microsoft.com/office/powerpoint/2010/main" val="3238534603"/>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مسئولیت </a:t>
            </a:r>
            <a:endParaRPr lang="fa-IR" sz="3600" dirty="0">
              <a:cs typeface="B Titr" panose="00000700000000000000" pitchFamily="2" charset="-78"/>
            </a:endParaRPr>
          </a:p>
        </p:txBody>
      </p:sp>
      <p:sp>
        <p:nvSpPr>
          <p:cNvPr id="3" name="Content Placeholder 2"/>
          <p:cNvSpPr>
            <a:spLocks noGrp="1"/>
          </p:cNvSpPr>
          <p:nvPr>
            <p:ph idx="1"/>
          </p:nvPr>
        </p:nvSpPr>
        <p:spPr/>
        <p:txBody>
          <a:bodyPr>
            <a:noAutofit/>
          </a:bodyPr>
          <a:lstStyle/>
          <a:p>
            <a:endParaRPr lang="fa-IR" sz="2400" dirty="0">
              <a:cs typeface="B Zar" panose="00000400000000000000" pitchFamily="2" charset="-78"/>
            </a:endParaRPr>
          </a:p>
          <a:p>
            <a:r>
              <a:rPr lang="fa-IR" sz="2400" dirty="0">
                <a:cs typeface="B Zar" panose="00000400000000000000" pitchFamily="2" charset="-78"/>
              </a:rPr>
              <a:t>مسئولیت های پزشک می تواند جنبه های مختلفی داشته باشد</a:t>
            </a:r>
            <a:r>
              <a:rPr lang="fa-IR" sz="2400" dirty="0" smtClean="0">
                <a:cs typeface="B Zar" panose="00000400000000000000" pitchFamily="2" charset="-78"/>
              </a:rPr>
              <a:t>:</a:t>
            </a:r>
            <a:endParaRPr lang="fa-IR" sz="2400" dirty="0">
              <a:cs typeface="B Zar" panose="00000400000000000000" pitchFamily="2" charset="-78"/>
            </a:endParaRPr>
          </a:p>
          <a:p>
            <a:pPr marL="457200" indent="-457200">
              <a:buFont typeface="+mj-lt"/>
              <a:buAutoNum type="arabicPeriod"/>
            </a:pPr>
            <a:r>
              <a:rPr lang="fa-IR" sz="2400" dirty="0">
                <a:cs typeface="B Zar" panose="00000400000000000000" pitchFamily="2" charset="-78"/>
              </a:rPr>
              <a:t>مسئولیت اخلاقی</a:t>
            </a:r>
          </a:p>
          <a:p>
            <a:pPr marL="457200" indent="-457200">
              <a:buFont typeface="+mj-lt"/>
              <a:buAutoNum type="arabicPeriod"/>
            </a:pPr>
            <a:r>
              <a:rPr lang="fa-IR" sz="2400" dirty="0">
                <a:cs typeface="B Zar" panose="00000400000000000000" pitchFamily="2" charset="-78"/>
              </a:rPr>
              <a:t>مسئولیت انتظامی</a:t>
            </a:r>
          </a:p>
          <a:p>
            <a:pPr marL="457200" indent="-457200">
              <a:buFont typeface="+mj-lt"/>
              <a:buAutoNum type="arabicPeriod"/>
            </a:pPr>
            <a:r>
              <a:rPr lang="fa-IR" sz="2400" dirty="0">
                <a:cs typeface="B Zar" panose="00000400000000000000" pitchFamily="2" charset="-78"/>
              </a:rPr>
              <a:t>مسئولیت حقوقی یا مدنی</a:t>
            </a:r>
          </a:p>
          <a:p>
            <a:pPr marL="457200" indent="-457200">
              <a:buFont typeface="+mj-lt"/>
              <a:buAutoNum type="arabicPeriod"/>
            </a:pPr>
            <a:r>
              <a:rPr lang="fa-IR" sz="2400" dirty="0">
                <a:cs typeface="B Zar" panose="00000400000000000000" pitchFamily="2" charset="-78"/>
              </a:rPr>
              <a:t>مسئولیت جزایی یا </a:t>
            </a:r>
            <a:r>
              <a:rPr lang="fa-IR" sz="2400" dirty="0" smtClean="0">
                <a:cs typeface="B Zar" panose="00000400000000000000" pitchFamily="2" charset="-78"/>
              </a:rPr>
              <a:t>کیفری</a:t>
            </a:r>
            <a:endParaRPr lang="fa-IR" sz="2400" dirty="0">
              <a:cs typeface="B Zar" panose="00000400000000000000" pitchFamily="2" charset="-78"/>
            </a:endParaRPr>
          </a:p>
          <a:p>
            <a:endParaRPr lang="fa-IR" sz="2400" dirty="0">
              <a:cs typeface="B Zar" panose="00000400000000000000" pitchFamily="2" charset="-78"/>
            </a:endParaRPr>
          </a:p>
        </p:txBody>
      </p:sp>
    </p:spTree>
    <p:extLst>
      <p:ext uri="{BB962C8B-B14F-4D97-AF65-F5344CB8AC3E}">
        <p14:creationId xmlns:p14="http://schemas.microsoft.com/office/powerpoint/2010/main" val="2437702885"/>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smtClean="0">
                <a:cs typeface="B Titr" panose="00000700000000000000" pitchFamily="2" charset="-78"/>
              </a:rPr>
              <a:t>مسئولیت اخلاقی</a:t>
            </a:r>
            <a:endParaRPr lang="fa-IR" sz="3200" dirty="0">
              <a:cs typeface="B Titr" panose="00000700000000000000" pitchFamily="2" charset="-78"/>
            </a:endParaRPr>
          </a:p>
        </p:txBody>
      </p:sp>
      <p:sp>
        <p:nvSpPr>
          <p:cNvPr id="3" name="Content Placeholder 2"/>
          <p:cNvSpPr>
            <a:spLocks noGrp="1"/>
          </p:cNvSpPr>
          <p:nvPr>
            <p:ph idx="1"/>
          </p:nvPr>
        </p:nvSpPr>
        <p:spPr>
          <a:xfrm>
            <a:off x="1097280" y="1976846"/>
            <a:ext cx="10058400" cy="4110445"/>
          </a:xfrm>
        </p:spPr>
        <p:txBody>
          <a:bodyPr>
            <a:noAutofit/>
          </a:bodyPr>
          <a:lstStyle/>
          <a:p>
            <a:r>
              <a:rPr lang="fa-IR" sz="2000" dirty="0">
                <a:cs typeface="B Zar" panose="00000400000000000000" pitchFamily="2" charset="-78"/>
              </a:rPr>
              <a:t>اخلاق معیاری است برای تشخیص حسن وقبح اعمال ودربرگیرنده مقدار زیادی ازارزشهای انسانی واجتماعی است که همه جوامع آنها رامی پذیرند. </a:t>
            </a:r>
          </a:p>
          <a:p>
            <a:r>
              <a:rPr lang="fa-IR" sz="2000" dirty="0">
                <a:cs typeface="B Zar" panose="00000400000000000000" pitchFamily="2" charset="-78"/>
              </a:rPr>
              <a:t>دراکثرقوانین جزایی سعی می شود تا موازین اخلاقی رعایت شده واعمالی که مخالف با اخلاق فردی واجتماعی هستند واجد وصف مجرمانه </a:t>
            </a:r>
            <a:r>
              <a:rPr lang="fa-IR" sz="2000" dirty="0" smtClean="0">
                <a:cs typeface="B Zar" panose="00000400000000000000" pitchFamily="2" charset="-78"/>
              </a:rPr>
              <a:t>گردند.</a:t>
            </a:r>
          </a:p>
          <a:p>
            <a:r>
              <a:rPr lang="fa-IR" sz="2000" dirty="0" smtClean="0">
                <a:cs typeface="B Zar" panose="00000400000000000000" pitchFamily="2" charset="-78"/>
              </a:rPr>
              <a:t>ولی </a:t>
            </a:r>
            <a:r>
              <a:rPr lang="fa-IR" sz="2000" dirty="0">
                <a:cs typeface="B Zar" panose="00000400000000000000" pitchFamily="2" charset="-78"/>
              </a:rPr>
              <a:t>نباید چنین تصورنمود که هرعمل غیراخلاقی الزامأ مجرمانه بوده و برای آن مجازات تعیین شده است زیرا اخلاقی بودن یک امر، ممکن است در جوامع مختلف نسبی باشد</a:t>
            </a:r>
            <a:r>
              <a:rPr lang="fa-IR" sz="2000" dirty="0" smtClean="0">
                <a:cs typeface="B Zar" panose="00000400000000000000" pitchFamily="2" charset="-78"/>
              </a:rPr>
              <a:t>.</a:t>
            </a:r>
          </a:p>
          <a:p>
            <a:r>
              <a:rPr lang="fa-IR" sz="2000" dirty="0" smtClean="0">
                <a:cs typeface="B Zar" panose="00000400000000000000" pitchFamily="2" charset="-78"/>
              </a:rPr>
              <a:t>مثل درگیری </a:t>
            </a:r>
            <a:r>
              <a:rPr lang="fa-IR" sz="2000" dirty="0">
                <a:cs typeface="B Zar" panose="00000400000000000000" pitchFamily="2" charset="-78"/>
              </a:rPr>
              <a:t>های لفظی و توهین </a:t>
            </a:r>
            <a:r>
              <a:rPr lang="fa-IR" sz="2000" dirty="0" smtClean="0">
                <a:cs typeface="B Zar" panose="00000400000000000000" pitchFamily="2" charset="-78"/>
              </a:rPr>
              <a:t>،هتک </a:t>
            </a:r>
            <a:r>
              <a:rPr lang="fa-IR" sz="2000" dirty="0">
                <a:cs typeface="B Zar" panose="00000400000000000000" pitchFamily="2" charset="-78"/>
              </a:rPr>
              <a:t>حرمت اشخاص </a:t>
            </a:r>
            <a:r>
              <a:rPr lang="fa-IR" sz="2000" dirty="0" smtClean="0">
                <a:cs typeface="B Zar" panose="00000400000000000000" pitchFamily="2" charset="-78"/>
              </a:rPr>
              <a:t>، برخورد </a:t>
            </a:r>
            <a:r>
              <a:rPr lang="fa-IR" sz="2000" dirty="0">
                <a:cs typeface="B Zar" panose="00000400000000000000" pitchFamily="2" charset="-78"/>
              </a:rPr>
              <a:t>غیرانسانی با </a:t>
            </a:r>
            <a:r>
              <a:rPr lang="fa-IR" sz="2000" dirty="0" smtClean="0">
                <a:cs typeface="B Zar" panose="00000400000000000000" pitchFamily="2" charset="-78"/>
              </a:rPr>
              <a:t>بیمار ، عدم </a:t>
            </a:r>
            <a:r>
              <a:rPr lang="fa-IR" sz="2000" dirty="0">
                <a:cs typeface="B Zar" panose="00000400000000000000" pitchFamily="2" charset="-78"/>
              </a:rPr>
              <a:t>رعایت شئونات مذهبی </a:t>
            </a:r>
            <a:r>
              <a:rPr lang="fa-IR" sz="2000" dirty="0" smtClean="0">
                <a:cs typeface="B Zar" panose="00000400000000000000" pitchFamily="2" charset="-78"/>
              </a:rPr>
              <a:t>وفرهنگی ، عدم </a:t>
            </a:r>
            <a:r>
              <a:rPr lang="fa-IR" sz="2000" dirty="0">
                <a:cs typeface="B Zar" panose="00000400000000000000" pitchFamily="2" charset="-78"/>
              </a:rPr>
              <a:t>توجه به حقوق اولیه </a:t>
            </a:r>
            <a:r>
              <a:rPr lang="fa-IR" sz="2000" dirty="0" smtClean="0">
                <a:cs typeface="B Zar" panose="00000400000000000000" pitchFamily="2" charset="-78"/>
              </a:rPr>
              <a:t>بیمار و  عدم </a:t>
            </a:r>
            <a:r>
              <a:rPr lang="fa-IR" sz="2000" dirty="0">
                <a:cs typeface="B Zar" panose="00000400000000000000" pitchFamily="2" charset="-78"/>
              </a:rPr>
              <a:t>توجه به بضاعت اقتصادی </a:t>
            </a:r>
            <a:r>
              <a:rPr lang="fa-IR" sz="2000" dirty="0" smtClean="0">
                <a:cs typeface="B Zar" panose="00000400000000000000" pitchFamily="2" charset="-78"/>
              </a:rPr>
              <a:t>بیمار</a:t>
            </a:r>
            <a:endParaRPr lang="fa-IR" sz="2000" dirty="0">
              <a:cs typeface="B Zar" panose="00000400000000000000" pitchFamily="2" charset="-78"/>
            </a:endParaRPr>
          </a:p>
        </p:txBody>
      </p:sp>
    </p:spTree>
    <p:extLst>
      <p:ext uri="{BB962C8B-B14F-4D97-AF65-F5344CB8AC3E}">
        <p14:creationId xmlns:p14="http://schemas.microsoft.com/office/powerpoint/2010/main" val="528917155"/>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Urban monochrome</Template>
  <TotalTime>0</TotalTime>
  <Words>4858</Words>
  <Application>Microsoft Office PowerPoint</Application>
  <PresentationFormat>Custom</PresentationFormat>
  <Paragraphs>232</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1_RetrospectVTI</vt:lpstr>
      <vt:lpstr>چاشهای قانونی در فوریتهای پزشکی</vt:lpstr>
      <vt:lpstr>اورژانس پيش بيمارستاني به عنوان نخستين خط مراقبت و درمان در برخورد با بيماران اورژانس خارج بيمارستاني، از اهميت قابل توجهي در سيستم مراقبت بهداشتي درماني برخوردار است.  ازطرفی برنامه ريزي در خصوص يافتن نقاط ضعف و قوت و بهبود کيفيت اورژانس پيش بيمارستاني از طريق بررسي مشکلات اين بخش ها امري مهم و ارزشمند تلقي مي شود.پس بنابراین باید در این مسیر باید :  1) آشنایی با جنبه های قانونی وحقوقی خطاها 2) آشنایی و شناخت چالشهای قانونی 3) پیشگیری در جهت کاهش چالشها </vt:lpstr>
      <vt:lpstr>آشنایی با قوانین ومقررات </vt:lpstr>
      <vt:lpstr>تعاریف</vt:lpstr>
      <vt:lpstr>PowerPoint Presentation</vt:lpstr>
      <vt:lpstr>PowerPoint Presentation</vt:lpstr>
      <vt:lpstr>انواع قصور </vt:lpstr>
      <vt:lpstr>مسئولیت </vt:lpstr>
      <vt:lpstr>مسئولیت اخلاقی</vt:lpstr>
      <vt:lpstr>مسئولیت جزایی یا کیفری</vt:lpstr>
      <vt:lpstr>مسئولیت حقوقی یا مدنی</vt:lpstr>
      <vt:lpstr>مسئولیت انتظامی</vt:lpstr>
      <vt:lpstr>PowerPoint Presentation</vt:lpstr>
      <vt:lpstr>آشنایی وشناخت مشکلات قانونی درفوریتهای پزشکی</vt:lpstr>
      <vt:lpstr>PowerPoint Presentation</vt:lpstr>
      <vt:lpstr>اخلاق پزشکی</vt:lpstr>
      <vt:lpstr>PowerPoint Presentation</vt:lpstr>
      <vt:lpstr>اصول کلیدی اخلاق پزشکی عبارتست از :</vt:lpstr>
      <vt:lpstr>PowerPoint Presentation</vt:lpstr>
      <vt:lpstr>سوال : اگر شما مرتكب خطا در کار درمانی که منجر به آسیب به بیمار شود شويد آیا موضوع را به بيمار خود اطلاع مي دهيد؟</vt:lpstr>
      <vt:lpstr>احیاء قلبی ریوی</vt:lpstr>
      <vt:lpstr>PowerPoint Presentation</vt:lpstr>
      <vt:lpstr>مستندات بالینی</vt:lpstr>
      <vt:lpstr>PowerPoint Presentation</vt:lpstr>
      <vt:lpstr>اخذ رضایت </vt:lpstr>
      <vt:lpstr>PowerPoint Presentation</vt:lpstr>
      <vt:lpstr>PowerPoint Presentation</vt:lpstr>
      <vt:lpstr>پیشگیری از بروز مشکلات قانونی</vt:lpstr>
      <vt:lpstr>PowerPoint Presentation</vt:lpstr>
      <vt:lpstr>PowerPoint Presentation</vt:lpstr>
      <vt:lpstr>به همین دلیل دربرخورد با بیمار ،برقراری ارتباط مناسب مهمترین اصل است وبرای اجرای این امرباید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 sure to f/u</vt:lpstr>
      <vt:lpstr>PowerPoint Presentation</vt:lpstr>
      <vt:lpstr>PowerPoint Presentation</vt:lpstr>
      <vt:lpstr>PowerPoint Presentation</vt:lpstr>
      <vt:lpstr>PowerPoint Presentation</vt:lpstr>
      <vt:lpstr>از عادتهای بد پرهیز کنید</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2022-07-23T04:48:56Z</dcterms:created>
  <dcterms:modified xsi:type="dcterms:W3CDTF">2026-07-27T08:54:36Z</dcterms:modified>
</cp:coreProperties>
</file>