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15"/>
  </p:notesMasterIdLst>
  <p:sldIdLst>
    <p:sldId id="349" r:id="rId2"/>
    <p:sldId id="636" r:id="rId3"/>
    <p:sldId id="637" r:id="rId4"/>
    <p:sldId id="638" r:id="rId5"/>
    <p:sldId id="639" r:id="rId6"/>
    <p:sldId id="640" r:id="rId7"/>
    <p:sldId id="641" r:id="rId8"/>
    <p:sldId id="642" r:id="rId9"/>
    <p:sldId id="643" r:id="rId10"/>
    <p:sldId id="644" r:id="rId11"/>
    <p:sldId id="556" r:id="rId12"/>
    <p:sldId id="557" r:id="rId13"/>
    <p:sldId id="558" r:id="rId14"/>
    <p:sldId id="559" r:id="rId15"/>
    <p:sldId id="560" r:id="rId16"/>
    <p:sldId id="561" r:id="rId17"/>
    <p:sldId id="562" r:id="rId18"/>
    <p:sldId id="563" r:id="rId19"/>
    <p:sldId id="564" r:id="rId20"/>
    <p:sldId id="565" r:id="rId21"/>
    <p:sldId id="566" r:id="rId22"/>
    <p:sldId id="567" r:id="rId23"/>
    <p:sldId id="568" r:id="rId24"/>
    <p:sldId id="569" r:id="rId25"/>
    <p:sldId id="570" r:id="rId26"/>
    <p:sldId id="571" r:id="rId27"/>
    <p:sldId id="572" r:id="rId28"/>
    <p:sldId id="573" r:id="rId29"/>
    <p:sldId id="574" r:id="rId30"/>
    <p:sldId id="575" r:id="rId31"/>
    <p:sldId id="576" r:id="rId32"/>
    <p:sldId id="577" r:id="rId33"/>
    <p:sldId id="578" r:id="rId34"/>
    <p:sldId id="579" r:id="rId35"/>
    <p:sldId id="580" r:id="rId36"/>
    <p:sldId id="581" r:id="rId37"/>
    <p:sldId id="582" r:id="rId38"/>
    <p:sldId id="583" r:id="rId39"/>
    <p:sldId id="584" r:id="rId40"/>
    <p:sldId id="585" r:id="rId41"/>
    <p:sldId id="586" r:id="rId42"/>
    <p:sldId id="587" r:id="rId43"/>
    <p:sldId id="588" r:id="rId44"/>
    <p:sldId id="589" r:id="rId45"/>
    <p:sldId id="590" r:id="rId46"/>
    <p:sldId id="591" r:id="rId47"/>
    <p:sldId id="592" r:id="rId48"/>
    <p:sldId id="593" r:id="rId49"/>
    <p:sldId id="594" r:id="rId50"/>
    <p:sldId id="595" r:id="rId51"/>
    <p:sldId id="596" r:id="rId52"/>
    <p:sldId id="597" r:id="rId53"/>
    <p:sldId id="598" r:id="rId54"/>
    <p:sldId id="599" r:id="rId55"/>
    <p:sldId id="600" r:id="rId56"/>
    <p:sldId id="601" r:id="rId57"/>
    <p:sldId id="602" r:id="rId58"/>
    <p:sldId id="603" r:id="rId59"/>
    <p:sldId id="604" r:id="rId60"/>
    <p:sldId id="605" r:id="rId61"/>
    <p:sldId id="606" r:id="rId62"/>
    <p:sldId id="607" r:id="rId63"/>
    <p:sldId id="608" r:id="rId64"/>
    <p:sldId id="609" r:id="rId65"/>
    <p:sldId id="610" r:id="rId66"/>
    <p:sldId id="611" r:id="rId67"/>
    <p:sldId id="612" r:id="rId68"/>
    <p:sldId id="613" r:id="rId69"/>
    <p:sldId id="614" r:id="rId70"/>
    <p:sldId id="615" r:id="rId71"/>
    <p:sldId id="616" r:id="rId72"/>
    <p:sldId id="617" r:id="rId73"/>
    <p:sldId id="618" r:id="rId74"/>
    <p:sldId id="619" r:id="rId75"/>
    <p:sldId id="620" r:id="rId76"/>
    <p:sldId id="621" r:id="rId77"/>
    <p:sldId id="622" r:id="rId78"/>
    <p:sldId id="623" r:id="rId79"/>
    <p:sldId id="624" r:id="rId80"/>
    <p:sldId id="625" r:id="rId81"/>
    <p:sldId id="626" r:id="rId82"/>
    <p:sldId id="627" r:id="rId83"/>
    <p:sldId id="628" r:id="rId84"/>
    <p:sldId id="629" r:id="rId85"/>
    <p:sldId id="630" r:id="rId86"/>
    <p:sldId id="631" r:id="rId87"/>
    <p:sldId id="632" r:id="rId88"/>
    <p:sldId id="633" r:id="rId89"/>
    <p:sldId id="634" r:id="rId90"/>
    <p:sldId id="635" r:id="rId91"/>
    <p:sldId id="259" r:id="rId92"/>
    <p:sldId id="260" r:id="rId93"/>
    <p:sldId id="261" r:id="rId94"/>
    <p:sldId id="262" r:id="rId95"/>
    <p:sldId id="263" r:id="rId96"/>
    <p:sldId id="264" r:id="rId97"/>
    <p:sldId id="265" r:id="rId98"/>
    <p:sldId id="266" r:id="rId99"/>
    <p:sldId id="267" r:id="rId100"/>
    <p:sldId id="268" r:id="rId101"/>
    <p:sldId id="269" r:id="rId102"/>
    <p:sldId id="647" r:id="rId103"/>
    <p:sldId id="645" r:id="rId104"/>
    <p:sldId id="646" r:id="rId105"/>
    <p:sldId id="648" r:id="rId106"/>
    <p:sldId id="650" r:id="rId107"/>
    <p:sldId id="649" r:id="rId108"/>
    <p:sldId id="652" r:id="rId109"/>
    <p:sldId id="651" r:id="rId110"/>
    <p:sldId id="653" r:id="rId111"/>
    <p:sldId id="654" r:id="rId112"/>
    <p:sldId id="655" r:id="rId113"/>
    <p:sldId id="522" r:id="rId114"/>
  </p:sldIdLst>
  <p:sldSz cx="12192000" cy="6858000"/>
  <p:notesSz cx="6858000" cy="9144000"/>
  <p:embeddedFontLst>
    <p:embeddedFont>
      <p:font typeface="B Kaveh" panose="020B0604020202020204" charset="-78"/>
      <p:regular r:id="rId116"/>
    </p:embeddedFont>
    <p:embeddedFont>
      <p:font typeface="Wingdings 3" panose="05040102010807070707" pitchFamily="18" charset="2"/>
      <p:regular r:id="rId117"/>
    </p:embeddedFont>
    <p:embeddedFont>
      <p:font typeface="Tahoma" panose="020B0604030504040204" pitchFamily="34" charset="0"/>
      <p:regular r:id="rId118"/>
      <p:bold r:id="rId119"/>
    </p:embeddedFont>
    <p:embeddedFont>
      <p:font typeface="Verdana" panose="020B0604030504040204" pitchFamily="34" charset="0"/>
      <p:regular r:id="rId120"/>
      <p:bold r:id="rId121"/>
      <p:italic r:id="rId122"/>
      <p:boldItalic r:id="rId123"/>
    </p:embeddedFont>
    <p:embeddedFont>
      <p:font typeface="2  Titr" panose="00000700000000000000" pitchFamily="2" charset="-78"/>
      <p:bold r:id="rId124"/>
    </p:embeddedFont>
    <p:embeddedFont>
      <p:font typeface="B Yagut" panose="00000400000000000000" pitchFamily="2" charset="-78"/>
      <p:regular r:id="rId125"/>
      <p:bold r:id="rId126"/>
    </p:embeddedFont>
    <p:embeddedFont>
      <p:font typeface="Calibri Light" panose="020F0302020204030204" pitchFamily="34" charset="0"/>
      <p:regular r:id="rId127"/>
      <p:italic r:id="rId128"/>
    </p:embeddedFont>
    <p:embeddedFont>
      <p:font typeface="Chiller" panose="04020404031007020602" pitchFamily="82" charset="0"/>
      <p:regular r:id="rId129"/>
    </p:embeddedFont>
    <p:embeddedFont>
      <p:font typeface="B Nazanin" panose="00000400000000000000" pitchFamily="2" charset="-78"/>
      <p:regular r:id="rId130"/>
      <p:bold r:id="rId131"/>
    </p:embeddedFont>
    <p:embeddedFont>
      <p:font typeface="B Titr" panose="00000700000000000000" pitchFamily="2" charset="-78"/>
      <p:bold r:id="rId132"/>
    </p:embeddedFont>
    <p:embeddedFont>
      <p:font typeface="Calibri" panose="020F0502020204030204" pitchFamily="34" charset="0"/>
      <p:regular r:id="rId133"/>
      <p:bold r:id="rId134"/>
      <p:italic r:id="rId135"/>
      <p:boldItalic r:id="rId136"/>
    </p:embeddedFont>
    <p:embeddedFont>
      <p:font typeface="B Mitra" panose="00000400000000000000" pitchFamily="2" charset="-78"/>
      <p:regular r:id="rId137"/>
      <p:bold r:id="rId1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73"/>
    <p:restoredTop sz="94624"/>
  </p:normalViewPr>
  <p:slideViewPr>
    <p:cSldViewPr snapToGrid="0" snapToObjects="1">
      <p:cViewPr>
        <p:scale>
          <a:sx n="118" d="100"/>
          <a:sy n="118" d="100"/>
        </p:scale>
        <p:origin x="-738"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2.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8.fntdata"/><Relationship Id="rId138" Type="http://schemas.openxmlformats.org/officeDocument/2006/relationships/font" Target="fonts/font23.fntdata"/><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8.fntdata"/><Relationship Id="rId128" Type="http://schemas.openxmlformats.org/officeDocument/2006/relationships/font" Target="fonts/font13.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font" Target="fonts/font3.fntdata"/><Relationship Id="rId134" Type="http://schemas.openxmlformats.org/officeDocument/2006/relationships/font" Target="fonts/font19.fntdata"/><Relationship Id="rId13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6.fntdata"/><Relationship Id="rId14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font" Target="fonts/font1.fntdata"/><Relationship Id="rId124" Type="http://schemas.openxmlformats.org/officeDocument/2006/relationships/font" Target="fonts/font9.fntdata"/><Relationship Id="rId129" Type="http://schemas.openxmlformats.org/officeDocument/2006/relationships/font" Target="fonts/font14.fntdata"/><Relationship Id="rId137"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font" Target="fonts/font17.fntdata"/><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font" Target="fonts/font4.fntdata"/><Relationship Id="rId12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7.fntdata"/><Relationship Id="rId130" Type="http://schemas.openxmlformats.org/officeDocument/2006/relationships/font" Target="fonts/font15.fntdata"/><Relationship Id="rId135"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5.fntdata"/><Relationship Id="rId125" Type="http://schemas.openxmlformats.org/officeDocument/2006/relationships/font" Target="fonts/font10.fntdata"/><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131" Type="http://schemas.openxmlformats.org/officeDocument/2006/relationships/font" Target="fonts/font16.fntdata"/><Relationship Id="rId136" Type="http://schemas.openxmlformats.org/officeDocument/2006/relationships/font" Target="fonts/font21.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11.fntdata"/></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3DE346-1500-4444-94F3-568F82E3FACE}"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C449DF9B-8DDC-4D1D-8EB4-9E5CC987B137}">
      <dgm:prSet custT="1"/>
      <dgm:spPr/>
      <dgm:t>
        <a:bodyPr/>
        <a:lstStyle/>
        <a:p>
          <a:pPr rtl="1"/>
          <a:r>
            <a:rPr lang="fa-IR" sz="2000" dirty="0">
              <a:cs typeface="B Titr" pitchFamily="2" charset="-78"/>
            </a:rPr>
            <a:t>بیماری ویروسی تب خونریزی دهنده ابولا (</a:t>
          </a:r>
          <a:r>
            <a:rPr lang="en-US" sz="2000" dirty="0">
              <a:cs typeface="B Titr" pitchFamily="2" charset="-78"/>
            </a:rPr>
            <a:t>EVD</a:t>
          </a:r>
          <a:r>
            <a:rPr lang="fa-IR" sz="2000" dirty="0">
              <a:cs typeface="B Titr" pitchFamily="2" charset="-78"/>
            </a:rPr>
            <a:t>) یک بیماری </a:t>
          </a:r>
          <a:r>
            <a:rPr lang="fa-IR" sz="2000" b="1" dirty="0">
              <a:cs typeface="B Titr" pitchFamily="2" charset="-78"/>
            </a:rPr>
            <a:t>زئونوتیک</a:t>
          </a:r>
          <a:r>
            <a:rPr lang="fa-IR" sz="2000" dirty="0">
              <a:cs typeface="B Titr" pitchFamily="2" charset="-78"/>
            </a:rPr>
            <a:t> شدید و اغلب </a:t>
          </a:r>
          <a:r>
            <a:rPr lang="fa-IR" sz="2000" b="1" dirty="0">
              <a:cs typeface="B Titr" pitchFamily="2" charset="-78"/>
            </a:rPr>
            <a:t>کشنده</a:t>
          </a:r>
          <a:r>
            <a:rPr lang="fa-IR" sz="2000" dirty="0">
              <a:cs typeface="B Titr" pitchFamily="2" charset="-78"/>
            </a:rPr>
            <a:t> است که تا 90% اوقات می تواند به مرگ منجر شود</a:t>
          </a:r>
          <a:endParaRPr lang="en-US" sz="2000" dirty="0">
            <a:cs typeface="B Titr" pitchFamily="2" charset="-78"/>
          </a:endParaRPr>
        </a:p>
      </dgm:t>
    </dgm:pt>
    <dgm:pt modelId="{328DBE32-D843-46FB-8EA8-145ADAAAA22A}" type="parTrans" cxnId="{9B74C02D-7B58-4B67-B7E9-A22F79E2A9DC}">
      <dgm:prSet/>
      <dgm:spPr/>
      <dgm:t>
        <a:bodyPr/>
        <a:lstStyle/>
        <a:p>
          <a:endParaRPr lang="en-US"/>
        </a:p>
      </dgm:t>
    </dgm:pt>
    <dgm:pt modelId="{EC87784F-AABD-4692-9840-D3CDA724E34D}" type="sibTrans" cxnId="{9B74C02D-7B58-4B67-B7E9-A22F79E2A9DC}">
      <dgm:prSet/>
      <dgm:spPr/>
      <dgm:t>
        <a:bodyPr/>
        <a:lstStyle/>
        <a:p>
          <a:endParaRPr lang="en-US"/>
        </a:p>
      </dgm:t>
    </dgm:pt>
    <dgm:pt modelId="{2D14B7FC-5F9E-400E-9C57-773D760C8684}">
      <dgm:prSet custT="1"/>
      <dgm:spPr/>
      <dgm:t>
        <a:bodyPr/>
        <a:lstStyle/>
        <a:p>
          <a:pPr rtl="1"/>
          <a:r>
            <a:rPr lang="fa-IR" sz="2400" b="1" dirty="0">
              <a:cs typeface="B Titr" pitchFamily="2" charset="-78"/>
            </a:rPr>
            <a:t>ابولا یک فیلوویروس</a:t>
          </a:r>
          <a:r>
            <a:rPr lang="fa-IR" sz="2400" dirty="0">
              <a:cs typeface="B Titr" pitchFamily="2" charset="-78"/>
            </a:rPr>
            <a:t> است مانند </a:t>
          </a:r>
          <a:r>
            <a:rPr lang="en-US" sz="2400" dirty="0">
              <a:cs typeface="B Titr" pitchFamily="2" charset="-78"/>
            </a:rPr>
            <a:t>Marburg</a:t>
          </a:r>
          <a:r>
            <a:rPr lang="fa-IR" sz="2400" dirty="0">
              <a:cs typeface="B Titr" pitchFamily="2" charset="-78"/>
            </a:rPr>
            <a:t>ویروس و </a:t>
          </a:r>
          <a:r>
            <a:rPr lang="en-US" sz="2400" dirty="0">
              <a:cs typeface="B Titr" pitchFamily="2" charset="-78"/>
            </a:rPr>
            <a:t>Cueva</a:t>
          </a:r>
          <a:r>
            <a:rPr lang="fa-IR" sz="2400" dirty="0">
              <a:cs typeface="B Titr" pitchFamily="2" charset="-78"/>
            </a:rPr>
            <a:t>ویروس</a:t>
          </a:r>
          <a:endParaRPr lang="en-US" sz="2400" dirty="0">
            <a:cs typeface="B Titr" pitchFamily="2" charset="-78"/>
          </a:endParaRPr>
        </a:p>
      </dgm:t>
    </dgm:pt>
    <dgm:pt modelId="{9171DD2D-3EBA-43A5-AA25-0C123D1459BE}" type="parTrans" cxnId="{33576CA4-D06F-44B3-8303-BF7AD380FC97}">
      <dgm:prSet/>
      <dgm:spPr/>
      <dgm:t>
        <a:bodyPr/>
        <a:lstStyle/>
        <a:p>
          <a:endParaRPr lang="en-US"/>
        </a:p>
      </dgm:t>
    </dgm:pt>
    <dgm:pt modelId="{71697521-3F0E-473C-93B6-848793AC984D}" type="sibTrans" cxnId="{33576CA4-D06F-44B3-8303-BF7AD380FC97}">
      <dgm:prSet/>
      <dgm:spPr/>
      <dgm:t>
        <a:bodyPr/>
        <a:lstStyle/>
        <a:p>
          <a:endParaRPr lang="en-US"/>
        </a:p>
      </dgm:t>
    </dgm:pt>
    <dgm:pt modelId="{493A89B2-733D-490E-9BA7-98C9DCC3422D}">
      <dgm:prSet custT="1"/>
      <dgm:spPr/>
      <dgm:t>
        <a:bodyPr/>
        <a:lstStyle/>
        <a:p>
          <a:pPr rtl="1"/>
          <a:r>
            <a:rPr lang="fa-IR" sz="2400" b="1">
              <a:cs typeface="B Nazanin" pitchFamily="2" charset="-78"/>
            </a:rPr>
            <a:t>5جنس دارد</a:t>
          </a:r>
          <a:r>
            <a:rPr lang="fa-IR" sz="2400">
              <a:cs typeface="B Titr" pitchFamily="2" charset="-78"/>
            </a:rPr>
            <a:t>: سودانی، </a:t>
          </a:r>
          <a:r>
            <a:rPr lang="fa-IR" sz="2400" u="sng">
              <a:cs typeface="B Titr" pitchFamily="2" charset="-78"/>
            </a:rPr>
            <a:t>زئیری</a:t>
          </a:r>
          <a:r>
            <a:rPr lang="fa-IR" sz="2400">
              <a:cs typeface="B Titr" pitchFamily="2" charset="-78"/>
            </a:rPr>
            <a:t>، بوندی</a:t>
          </a:r>
          <a:r>
            <a:rPr lang="en-US" sz="2400">
              <a:cs typeface="B Titr" pitchFamily="2" charset="-78"/>
            </a:rPr>
            <a:t> </a:t>
          </a:r>
          <a:r>
            <a:rPr lang="fa-IR" sz="2400">
              <a:cs typeface="B Titr" pitchFamily="2" charset="-78"/>
            </a:rPr>
            <a:t>بوگیو، تای</a:t>
          </a:r>
          <a:r>
            <a:rPr lang="en-US" sz="2400">
              <a:cs typeface="B Titr" pitchFamily="2" charset="-78"/>
            </a:rPr>
            <a:t> </a:t>
          </a:r>
          <a:r>
            <a:rPr lang="fa-IR" sz="2400">
              <a:cs typeface="B Titr" pitchFamily="2" charset="-78"/>
            </a:rPr>
            <a:t> فورست </a:t>
          </a:r>
          <a:r>
            <a:rPr lang="fa-IR" sz="2400" b="1">
              <a:cs typeface="B Nazanin" pitchFamily="2" charset="-78"/>
            </a:rPr>
            <a:t>(یک نفر در ساحل عاج) </a:t>
          </a:r>
          <a:r>
            <a:rPr lang="fa-IR" sz="2400">
              <a:cs typeface="B Titr" pitchFamily="2" charset="-78"/>
            </a:rPr>
            <a:t>و رستون </a:t>
          </a:r>
          <a:r>
            <a:rPr lang="fa-IR" sz="2400" b="1">
              <a:cs typeface="B Nazanin" pitchFamily="2" charset="-78"/>
            </a:rPr>
            <a:t>(بیماری خفیف؛ در پرسنل آزمایشگاه در آمریکا هم دیده شد)</a:t>
          </a:r>
          <a:endParaRPr lang="en-US" sz="2400" b="1" dirty="0">
            <a:cs typeface="B Nazanin" pitchFamily="2" charset="-78"/>
          </a:endParaRPr>
        </a:p>
      </dgm:t>
    </dgm:pt>
    <dgm:pt modelId="{8E287F74-99DB-4DE0-B6A8-CA1F56B863A2}" type="parTrans" cxnId="{085ADF7B-77BA-4C38-9807-B86D93E019FC}">
      <dgm:prSet/>
      <dgm:spPr/>
      <dgm:t>
        <a:bodyPr/>
        <a:lstStyle/>
        <a:p>
          <a:endParaRPr lang="en-US"/>
        </a:p>
      </dgm:t>
    </dgm:pt>
    <dgm:pt modelId="{43D03AB3-29C9-49D1-8A85-8B1AE1315A85}" type="sibTrans" cxnId="{085ADF7B-77BA-4C38-9807-B86D93E019FC}">
      <dgm:prSet/>
      <dgm:spPr/>
      <dgm:t>
        <a:bodyPr/>
        <a:lstStyle/>
        <a:p>
          <a:endParaRPr lang="en-US"/>
        </a:p>
      </dgm:t>
    </dgm:pt>
    <dgm:pt modelId="{7BE0D298-F2DC-4B2C-A6F6-F83DE8E6FC4E}">
      <dgm:prSet custT="1"/>
      <dgm:spPr/>
      <dgm:t>
        <a:bodyPr/>
        <a:lstStyle/>
        <a:p>
          <a:pPr rtl="1"/>
          <a:r>
            <a:rPr lang="fa-IR" sz="2000">
              <a:cs typeface="B Titr" pitchFamily="2" charset="-78"/>
            </a:rPr>
            <a:t>طغیانها کنار بیشه های پرباران رخ می دهد و اولین طغیان 40سال قبل در کنگو در 1976 رخ داد. </a:t>
          </a:r>
          <a:endParaRPr lang="fa-IR" sz="2000" dirty="0">
            <a:cs typeface="B Titr" pitchFamily="2" charset="-78"/>
          </a:endParaRPr>
        </a:p>
      </dgm:t>
    </dgm:pt>
    <dgm:pt modelId="{D5446899-A435-41B3-8832-D0A6A808BF24}" type="parTrans" cxnId="{59A4A380-3F98-48EA-A0C2-192F80D67049}">
      <dgm:prSet/>
      <dgm:spPr/>
      <dgm:t>
        <a:bodyPr/>
        <a:lstStyle/>
        <a:p>
          <a:endParaRPr lang="en-US"/>
        </a:p>
      </dgm:t>
    </dgm:pt>
    <dgm:pt modelId="{25B908A6-BDD4-4000-83D7-C93C5A072472}" type="sibTrans" cxnId="{59A4A380-3F98-48EA-A0C2-192F80D67049}">
      <dgm:prSet/>
      <dgm:spPr/>
      <dgm:t>
        <a:bodyPr/>
        <a:lstStyle/>
        <a:p>
          <a:endParaRPr lang="en-US"/>
        </a:p>
      </dgm:t>
    </dgm:pt>
    <dgm:pt modelId="{3D90040C-E6AA-4CD0-97DB-7A2C0D61FCD4}">
      <dgm:prSet custT="1"/>
      <dgm:spPr/>
      <dgm:t>
        <a:bodyPr/>
        <a:lstStyle/>
        <a:p>
          <a:pPr rtl="1"/>
          <a:r>
            <a:rPr lang="fa-IR" sz="2400">
              <a:cs typeface="B Titr" pitchFamily="2" charset="-78"/>
            </a:rPr>
            <a:t>حدود 25 طغیان در چهل سال گذشته رخ داده و تا پیش از طغیان فعلی جمعا 2388بیمار با کشندگی 67%داشته است</a:t>
          </a:r>
          <a:endParaRPr lang="en-US" sz="2400" dirty="0">
            <a:cs typeface="B Titr" pitchFamily="2" charset="-78"/>
          </a:endParaRPr>
        </a:p>
      </dgm:t>
    </dgm:pt>
    <dgm:pt modelId="{AFE03444-A337-4F42-82CE-E4B7F0A9FCB9}" type="parTrans" cxnId="{A26250F2-4F22-46A5-BF07-AEA1E3B4F119}">
      <dgm:prSet/>
      <dgm:spPr/>
      <dgm:t>
        <a:bodyPr/>
        <a:lstStyle/>
        <a:p>
          <a:endParaRPr lang="en-US"/>
        </a:p>
      </dgm:t>
    </dgm:pt>
    <dgm:pt modelId="{42F0EB8B-0341-493A-814D-B9A1A98E9494}" type="sibTrans" cxnId="{A26250F2-4F22-46A5-BF07-AEA1E3B4F119}">
      <dgm:prSet/>
      <dgm:spPr/>
      <dgm:t>
        <a:bodyPr/>
        <a:lstStyle/>
        <a:p>
          <a:endParaRPr lang="en-US"/>
        </a:p>
      </dgm:t>
    </dgm:pt>
    <dgm:pt modelId="{4E6FDA9A-A13A-4E1E-9FE1-E1BAF16EC718}">
      <dgm:prSet custT="1"/>
      <dgm:spPr/>
      <dgm:t>
        <a:bodyPr/>
        <a:lstStyle/>
        <a:p>
          <a:pPr rtl="1"/>
          <a:r>
            <a:rPr lang="fa-IR" sz="2000" i="1">
              <a:cs typeface="B Titr" pitchFamily="2" charset="-78"/>
            </a:rPr>
            <a:t>معمولا طغیان های ابولا  طی 2-3 ماه و ابتلا چند ده یا چند صد نفر پایان می یابند</a:t>
          </a:r>
          <a:endParaRPr lang="en-US" sz="2400" i="1" dirty="0">
            <a:cs typeface="B Titr" pitchFamily="2" charset="-78"/>
          </a:endParaRPr>
        </a:p>
      </dgm:t>
    </dgm:pt>
    <dgm:pt modelId="{7C12E5A0-66D0-4037-8145-7C26A0C33E35}" type="parTrans" cxnId="{89E72EF1-B2BB-4ECB-A9E1-8608E384CB05}">
      <dgm:prSet/>
      <dgm:spPr/>
      <dgm:t>
        <a:bodyPr/>
        <a:lstStyle/>
        <a:p>
          <a:endParaRPr lang="en-US"/>
        </a:p>
      </dgm:t>
    </dgm:pt>
    <dgm:pt modelId="{619C0977-C9C4-4757-9F59-28C839495150}" type="sibTrans" cxnId="{89E72EF1-B2BB-4ECB-A9E1-8608E384CB05}">
      <dgm:prSet/>
      <dgm:spPr/>
      <dgm:t>
        <a:bodyPr/>
        <a:lstStyle/>
        <a:p>
          <a:endParaRPr lang="en-US"/>
        </a:p>
      </dgm:t>
    </dgm:pt>
    <dgm:pt modelId="{2BA474FE-1B14-403D-8A97-46FF5B9AE25D}" type="pres">
      <dgm:prSet presAssocID="{3B3DE346-1500-4444-94F3-568F82E3FACE}" presName="linear" presStyleCnt="0">
        <dgm:presLayoutVars>
          <dgm:animLvl val="lvl"/>
          <dgm:resizeHandles val="exact"/>
        </dgm:presLayoutVars>
      </dgm:prSet>
      <dgm:spPr/>
      <dgm:t>
        <a:bodyPr/>
        <a:lstStyle/>
        <a:p>
          <a:endParaRPr lang="en-US"/>
        </a:p>
      </dgm:t>
    </dgm:pt>
    <dgm:pt modelId="{A2BD41F3-64C1-471D-94FE-8CAB6009FDDE}" type="pres">
      <dgm:prSet presAssocID="{C449DF9B-8DDC-4D1D-8EB4-9E5CC987B137}" presName="parentText" presStyleLbl="node1" presStyleIdx="0" presStyleCnt="6">
        <dgm:presLayoutVars>
          <dgm:chMax val="0"/>
          <dgm:bulletEnabled val="1"/>
        </dgm:presLayoutVars>
      </dgm:prSet>
      <dgm:spPr/>
      <dgm:t>
        <a:bodyPr/>
        <a:lstStyle/>
        <a:p>
          <a:endParaRPr lang="en-US"/>
        </a:p>
      </dgm:t>
    </dgm:pt>
    <dgm:pt modelId="{3CF56E15-0222-4256-B08E-532E72BB797C}" type="pres">
      <dgm:prSet presAssocID="{EC87784F-AABD-4692-9840-D3CDA724E34D}" presName="spacer" presStyleCnt="0"/>
      <dgm:spPr/>
    </dgm:pt>
    <dgm:pt modelId="{0CE09275-768D-4FD4-9508-D1A6ED5D6853}" type="pres">
      <dgm:prSet presAssocID="{2D14B7FC-5F9E-400E-9C57-773D760C8684}" presName="parentText" presStyleLbl="node1" presStyleIdx="1" presStyleCnt="6">
        <dgm:presLayoutVars>
          <dgm:chMax val="0"/>
          <dgm:bulletEnabled val="1"/>
        </dgm:presLayoutVars>
      </dgm:prSet>
      <dgm:spPr/>
      <dgm:t>
        <a:bodyPr/>
        <a:lstStyle/>
        <a:p>
          <a:endParaRPr lang="en-US"/>
        </a:p>
      </dgm:t>
    </dgm:pt>
    <dgm:pt modelId="{4C5190BC-2511-4BDC-A3E2-81FD9E93C67E}" type="pres">
      <dgm:prSet presAssocID="{71697521-3F0E-473C-93B6-848793AC984D}" presName="spacer" presStyleCnt="0"/>
      <dgm:spPr/>
    </dgm:pt>
    <dgm:pt modelId="{42C9733B-664C-4122-A0B7-E6BC2A3DB8CF}" type="pres">
      <dgm:prSet presAssocID="{493A89B2-733D-490E-9BA7-98C9DCC3422D}" presName="parentText" presStyleLbl="node1" presStyleIdx="2" presStyleCnt="6">
        <dgm:presLayoutVars>
          <dgm:chMax val="0"/>
          <dgm:bulletEnabled val="1"/>
        </dgm:presLayoutVars>
      </dgm:prSet>
      <dgm:spPr/>
      <dgm:t>
        <a:bodyPr/>
        <a:lstStyle/>
        <a:p>
          <a:endParaRPr lang="en-US"/>
        </a:p>
      </dgm:t>
    </dgm:pt>
    <dgm:pt modelId="{47A73E92-41BE-4916-B4A4-9B4CE4D8D292}" type="pres">
      <dgm:prSet presAssocID="{43D03AB3-29C9-49D1-8A85-8B1AE1315A85}" presName="spacer" presStyleCnt="0"/>
      <dgm:spPr/>
    </dgm:pt>
    <dgm:pt modelId="{986412BD-D8F7-4058-93F0-16797A9B91C4}" type="pres">
      <dgm:prSet presAssocID="{7BE0D298-F2DC-4B2C-A6F6-F83DE8E6FC4E}" presName="parentText" presStyleLbl="node1" presStyleIdx="3" presStyleCnt="6">
        <dgm:presLayoutVars>
          <dgm:chMax val="0"/>
          <dgm:bulletEnabled val="1"/>
        </dgm:presLayoutVars>
      </dgm:prSet>
      <dgm:spPr/>
      <dgm:t>
        <a:bodyPr/>
        <a:lstStyle/>
        <a:p>
          <a:endParaRPr lang="en-US"/>
        </a:p>
      </dgm:t>
    </dgm:pt>
    <dgm:pt modelId="{7C791074-75D1-4AE2-A59F-493F8BAE7909}" type="pres">
      <dgm:prSet presAssocID="{25B908A6-BDD4-4000-83D7-C93C5A072472}" presName="spacer" presStyleCnt="0"/>
      <dgm:spPr/>
    </dgm:pt>
    <dgm:pt modelId="{6BE2E3A5-FE42-4C5C-93B8-E62313FB63F7}" type="pres">
      <dgm:prSet presAssocID="{4E6FDA9A-A13A-4E1E-9FE1-E1BAF16EC718}" presName="parentText" presStyleLbl="node1" presStyleIdx="4" presStyleCnt="6">
        <dgm:presLayoutVars>
          <dgm:chMax val="0"/>
          <dgm:bulletEnabled val="1"/>
        </dgm:presLayoutVars>
      </dgm:prSet>
      <dgm:spPr/>
      <dgm:t>
        <a:bodyPr/>
        <a:lstStyle/>
        <a:p>
          <a:endParaRPr lang="en-US"/>
        </a:p>
      </dgm:t>
    </dgm:pt>
    <dgm:pt modelId="{BB6631CF-5A41-4DCF-B9B9-620B2F47B360}" type="pres">
      <dgm:prSet presAssocID="{619C0977-C9C4-4757-9F59-28C839495150}" presName="spacer" presStyleCnt="0"/>
      <dgm:spPr/>
    </dgm:pt>
    <dgm:pt modelId="{CCA7EDB7-4906-4F58-A621-2A0156AE9896}" type="pres">
      <dgm:prSet presAssocID="{3D90040C-E6AA-4CD0-97DB-7A2C0D61FCD4}" presName="parentText" presStyleLbl="node1" presStyleIdx="5" presStyleCnt="6">
        <dgm:presLayoutVars>
          <dgm:chMax val="0"/>
          <dgm:bulletEnabled val="1"/>
        </dgm:presLayoutVars>
      </dgm:prSet>
      <dgm:spPr/>
      <dgm:t>
        <a:bodyPr/>
        <a:lstStyle/>
        <a:p>
          <a:endParaRPr lang="en-US"/>
        </a:p>
      </dgm:t>
    </dgm:pt>
  </dgm:ptLst>
  <dgm:cxnLst>
    <dgm:cxn modelId="{F518FA2B-1A41-4F5D-AEB4-EC2245DE3ABB}" type="presOf" srcId="{C449DF9B-8DDC-4D1D-8EB4-9E5CC987B137}" destId="{A2BD41F3-64C1-471D-94FE-8CAB6009FDDE}" srcOrd="0" destOrd="0" presId="urn:microsoft.com/office/officeart/2005/8/layout/vList2"/>
    <dgm:cxn modelId="{9B74C02D-7B58-4B67-B7E9-A22F79E2A9DC}" srcId="{3B3DE346-1500-4444-94F3-568F82E3FACE}" destId="{C449DF9B-8DDC-4D1D-8EB4-9E5CC987B137}" srcOrd="0" destOrd="0" parTransId="{328DBE32-D843-46FB-8EA8-145ADAAAA22A}" sibTransId="{EC87784F-AABD-4692-9840-D3CDA724E34D}"/>
    <dgm:cxn modelId="{59A4A380-3F98-48EA-A0C2-192F80D67049}" srcId="{3B3DE346-1500-4444-94F3-568F82E3FACE}" destId="{7BE0D298-F2DC-4B2C-A6F6-F83DE8E6FC4E}" srcOrd="3" destOrd="0" parTransId="{D5446899-A435-41B3-8832-D0A6A808BF24}" sibTransId="{25B908A6-BDD4-4000-83D7-C93C5A072472}"/>
    <dgm:cxn modelId="{32D8800C-BA4D-45D2-B2FE-3CDE5090736B}" type="presOf" srcId="{3D90040C-E6AA-4CD0-97DB-7A2C0D61FCD4}" destId="{CCA7EDB7-4906-4F58-A621-2A0156AE9896}" srcOrd="0" destOrd="0" presId="urn:microsoft.com/office/officeart/2005/8/layout/vList2"/>
    <dgm:cxn modelId="{74303374-CEB0-4CD3-9514-D3FD7101A877}" type="presOf" srcId="{7BE0D298-F2DC-4B2C-A6F6-F83DE8E6FC4E}" destId="{986412BD-D8F7-4058-93F0-16797A9B91C4}" srcOrd="0" destOrd="0" presId="urn:microsoft.com/office/officeart/2005/8/layout/vList2"/>
    <dgm:cxn modelId="{085ADF7B-77BA-4C38-9807-B86D93E019FC}" srcId="{3B3DE346-1500-4444-94F3-568F82E3FACE}" destId="{493A89B2-733D-490E-9BA7-98C9DCC3422D}" srcOrd="2" destOrd="0" parTransId="{8E287F74-99DB-4DE0-B6A8-CA1F56B863A2}" sibTransId="{43D03AB3-29C9-49D1-8A85-8B1AE1315A85}"/>
    <dgm:cxn modelId="{33576CA4-D06F-44B3-8303-BF7AD380FC97}" srcId="{3B3DE346-1500-4444-94F3-568F82E3FACE}" destId="{2D14B7FC-5F9E-400E-9C57-773D760C8684}" srcOrd="1" destOrd="0" parTransId="{9171DD2D-3EBA-43A5-AA25-0C123D1459BE}" sibTransId="{71697521-3F0E-473C-93B6-848793AC984D}"/>
    <dgm:cxn modelId="{89E72EF1-B2BB-4ECB-A9E1-8608E384CB05}" srcId="{3B3DE346-1500-4444-94F3-568F82E3FACE}" destId="{4E6FDA9A-A13A-4E1E-9FE1-E1BAF16EC718}" srcOrd="4" destOrd="0" parTransId="{7C12E5A0-66D0-4037-8145-7C26A0C33E35}" sibTransId="{619C0977-C9C4-4757-9F59-28C839495150}"/>
    <dgm:cxn modelId="{652089C9-8BF1-4D45-9CCA-B8C16EFB08C2}" type="presOf" srcId="{4E6FDA9A-A13A-4E1E-9FE1-E1BAF16EC718}" destId="{6BE2E3A5-FE42-4C5C-93B8-E62313FB63F7}" srcOrd="0" destOrd="0" presId="urn:microsoft.com/office/officeart/2005/8/layout/vList2"/>
    <dgm:cxn modelId="{1F93065A-F1FD-4F1B-8B51-FE59505EB8A1}" type="presOf" srcId="{493A89B2-733D-490E-9BA7-98C9DCC3422D}" destId="{42C9733B-664C-4122-A0B7-E6BC2A3DB8CF}" srcOrd="0" destOrd="0" presId="urn:microsoft.com/office/officeart/2005/8/layout/vList2"/>
    <dgm:cxn modelId="{D5EA6AC3-7638-41DD-8670-9A2E91F82CD9}" type="presOf" srcId="{3B3DE346-1500-4444-94F3-568F82E3FACE}" destId="{2BA474FE-1B14-403D-8A97-46FF5B9AE25D}" srcOrd="0" destOrd="0" presId="urn:microsoft.com/office/officeart/2005/8/layout/vList2"/>
    <dgm:cxn modelId="{167AB0CA-8980-40D8-AB49-2DF91EFE3D5C}" type="presOf" srcId="{2D14B7FC-5F9E-400E-9C57-773D760C8684}" destId="{0CE09275-768D-4FD4-9508-D1A6ED5D6853}" srcOrd="0" destOrd="0" presId="urn:microsoft.com/office/officeart/2005/8/layout/vList2"/>
    <dgm:cxn modelId="{A26250F2-4F22-46A5-BF07-AEA1E3B4F119}" srcId="{3B3DE346-1500-4444-94F3-568F82E3FACE}" destId="{3D90040C-E6AA-4CD0-97DB-7A2C0D61FCD4}" srcOrd="5" destOrd="0" parTransId="{AFE03444-A337-4F42-82CE-E4B7F0A9FCB9}" sibTransId="{42F0EB8B-0341-493A-814D-B9A1A98E9494}"/>
    <dgm:cxn modelId="{12C68831-14CE-4200-8E00-6D98438A806D}" type="presParOf" srcId="{2BA474FE-1B14-403D-8A97-46FF5B9AE25D}" destId="{A2BD41F3-64C1-471D-94FE-8CAB6009FDDE}" srcOrd="0" destOrd="0" presId="urn:microsoft.com/office/officeart/2005/8/layout/vList2"/>
    <dgm:cxn modelId="{ED70E826-EC82-4566-9EB6-F9DEEBB8EF4A}" type="presParOf" srcId="{2BA474FE-1B14-403D-8A97-46FF5B9AE25D}" destId="{3CF56E15-0222-4256-B08E-532E72BB797C}" srcOrd="1" destOrd="0" presId="urn:microsoft.com/office/officeart/2005/8/layout/vList2"/>
    <dgm:cxn modelId="{E2AB421B-B666-48B2-8316-4719724785A6}" type="presParOf" srcId="{2BA474FE-1B14-403D-8A97-46FF5B9AE25D}" destId="{0CE09275-768D-4FD4-9508-D1A6ED5D6853}" srcOrd="2" destOrd="0" presId="urn:microsoft.com/office/officeart/2005/8/layout/vList2"/>
    <dgm:cxn modelId="{A977F0B3-82A0-4EAE-870E-243EC170D515}" type="presParOf" srcId="{2BA474FE-1B14-403D-8A97-46FF5B9AE25D}" destId="{4C5190BC-2511-4BDC-A3E2-81FD9E93C67E}" srcOrd="3" destOrd="0" presId="urn:microsoft.com/office/officeart/2005/8/layout/vList2"/>
    <dgm:cxn modelId="{6D4EC6B9-D59C-49D0-9255-5393E3F9ADA1}" type="presParOf" srcId="{2BA474FE-1B14-403D-8A97-46FF5B9AE25D}" destId="{42C9733B-664C-4122-A0B7-E6BC2A3DB8CF}" srcOrd="4" destOrd="0" presId="urn:microsoft.com/office/officeart/2005/8/layout/vList2"/>
    <dgm:cxn modelId="{0ACCAABA-7E12-4787-91F4-136404E785FE}" type="presParOf" srcId="{2BA474FE-1B14-403D-8A97-46FF5B9AE25D}" destId="{47A73E92-41BE-4916-B4A4-9B4CE4D8D292}" srcOrd="5" destOrd="0" presId="urn:microsoft.com/office/officeart/2005/8/layout/vList2"/>
    <dgm:cxn modelId="{2ADE6A23-F6AC-48BF-BA1C-D345479B653A}" type="presParOf" srcId="{2BA474FE-1B14-403D-8A97-46FF5B9AE25D}" destId="{986412BD-D8F7-4058-93F0-16797A9B91C4}" srcOrd="6" destOrd="0" presId="urn:microsoft.com/office/officeart/2005/8/layout/vList2"/>
    <dgm:cxn modelId="{6F19A441-E937-4B85-869F-64B2CCBB3883}" type="presParOf" srcId="{2BA474FE-1B14-403D-8A97-46FF5B9AE25D}" destId="{7C791074-75D1-4AE2-A59F-493F8BAE7909}" srcOrd="7" destOrd="0" presId="urn:microsoft.com/office/officeart/2005/8/layout/vList2"/>
    <dgm:cxn modelId="{DFCE3882-9C64-4C5E-A8B2-E21C536A2048}" type="presParOf" srcId="{2BA474FE-1B14-403D-8A97-46FF5B9AE25D}" destId="{6BE2E3A5-FE42-4C5C-93B8-E62313FB63F7}" srcOrd="8" destOrd="0" presId="urn:microsoft.com/office/officeart/2005/8/layout/vList2"/>
    <dgm:cxn modelId="{FEA5174F-0901-410B-83B2-A2D1BD0C0AA7}" type="presParOf" srcId="{2BA474FE-1B14-403D-8A97-46FF5B9AE25D}" destId="{BB6631CF-5A41-4DCF-B9B9-620B2F47B360}" srcOrd="9" destOrd="0" presId="urn:microsoft.com/office/officeart/2005/8/layout/vList2"/>
    <dgm:cxn modelId="{BEE19999-F20B-47B9-ADC0-8F35E65BB2BB}" type="presParOf" srcId="{2BA474FE-1B14-403D-8A97-46FF5B9AE25D}" destId="{CCA7EDB7-4906-4F58-A621-2A0156AE9896}"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1671AF-9509-2140-BD13-F5350B985F63}"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65F8B3-DA3A-9441-8C4B-F25722C9F076}" type="slidenum">
              <a:rPr lang="en-US" smtClean="0"/>
              <a:t>‹#›</a:t>
            </a:fld>
            <a:endParaRPr lang="en-US"/>
          </a:p>
        </p:txBody>
      </p:sp>
    </p:spTree>
    <p:extLst>
      <p:ext uri="{BB962C8B-B14F-4D97-AF65-F5344CB8AC3E}">
        <p14:creationId xmlns:p14="http://schemas.microsoft.com/office/powerpoint/2010/main" val="3051799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google.com/url?sa=t&amp;rct=j&amp;q=&amp;esrc=s&amp;frm=1&amp;source=web&amp;cd=10&amp;cad=rja&amp;ved=0CGUQFjAJ&amp;url=http://www.health.gov.au/internet/main/publishing.nsf/Content/ohp-mers-cov.htm&amp;ei=p8xzUrfSNsa0tAbFy4HoCA&amp;usg=AFQjCNEn1qrrnORx2rbkCFaR4H5UD9_8Qg&amp;bvm=bv.55819444,d.Yms"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4626BC-A09E-4134-AE64-FD949E03E63E}" type="slidenum">
              <a:rPr lang="en-US" smtClean="0"/>
              <a:t>3</a:t>
            </a:fld>
            <a:endParaRPr lang="en-US"/>
          </a:p>
        </p:txBody>
      </p:sp>
    </p:spTree>
    <p:extLst>
      <p:ext uri="{BB962C8B-B14F-4D97-AF65-F5344CB8AC3E}">
        <p14:creationId xmlns:p14="http://schemas.microsoft.com/office/powerpoint/2010/main" val="1247508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1A20321B-0090-4776-9C29-C3464F50C65D}" type="slidenum">
              <a:rPr lang="ar-SA" altLang="en-US">
                <a:cs typeface="B Nazanin" panose="00000400000000000000" pitchFamily="2" charset="-78"/>
              </a:rPr>
              <a:pPr algn="l">
                <a:spcBef>
                  <a:spcPct val="0"/>
                </a:spcBef>
              </a:pPr>
              <a:t>95</a:t>
            </a:fld>
            <a:endParaRPr lang="en-US" altLang="en-US" dirty="0">
              <a:cs typeface="B Nazanin" panose="00000400000000000000" pitchFamily="2" charset="-78"/>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2001613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68175C7A-E173-439C-B386-2B765587E97C}" type="slidenum">
              <a:rPr lang="ar-SA" altLang="en-US">
                <a:cs typeface="B Nazanin" panose="00000400000000000000" pitchFamily="2" charset="-78"/>
              </a:rPr>
              <a:pPr algn="l">
                <a:spcBef>
                  <a:spcPct val="0"/>
                </a:spcBef>
              </a:pPr>
              <a:t>96</a:t>
            </a:fld>
            <a:endParaRPr lang="en-US" altLang="en-US" dirty="0">
              <a:cs typeface="B Nazanin" panose="00000400000000000000" pitchFamily="2" charset="-7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2173917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9B9F6372-0F23-4AC6-8A98-CBE1C43953FA}" type="slidenum">
              <a:rPr lang="ar-SA" altLang="en-US">
                <a:cs typeface="B Nazanin" panose="00000400000000000000" pitchFamily="2" charset="-78"/>
              </a:rPr>
              <a:pPr algn="l">
                <a:spcBef>
                  <a:spcPct val="0"/>
                </a:spcBef>
              </a:pPr>
              <a:t>97</a:t>
            </a:fld>
            <a:endParaRPr lang="en-US" altLang="en-US" dirty="0">
              <a:cs typeface="B Nazanin" panose="00000400000000000000" pitchFamily="2" charset="-78"/>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1691424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92C06173-5684-442C-942D-7A9CEAAF0CA3}" type="slidenum">
              <a:rPr lang="ar-SA" altLang="en-US">
                <a:cs typeface="B Nazanin" panose="00000400000000000000" pitchFamily="2" charset="-78"/>
              </a:rPr>
              <a:pPr algn="l">
                <a:spcBef>
                  <a:spcPct val="0"/>
                </a:spcBef>
              </a:pPr>
              <a:t>98</a:t>
            </a:fld>
            <a:endParaRPr lang="en-US" altLang="en-US" dirty="0">
              <a:cs typeface="B Nazanin" panose="00000400000000000000" pitchFamily="2" charset="-78"/>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1541550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B85451C3-8B98-4DD4-A573-91B1A37C7792}" type="slidenum">
              <a:rPr lang="ar-SA" altLang="en-US">
                <a:cs typeface="B Nazanin" panose="00000400000000000000" pitchFamily="2" charset="-78"/>
              </a:rPr>
              <a:pPr algn="l">
                <a:spcBef>
                  <a:spcPct val="0"/>
                </a:spcBef>
              </a:pPr>
              <a:t>99</a:t>
            </a:fld>
            <a:endParaRPr lang="en-US" altLang="en-US" dirty="0">
              <a:cs typeface="B Nazanin" panose="00000400000000000000" pitchFamily="2" charset="-78"/>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588986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2FC40E63-4A57-4939-B122-05426A6F25DC}" type="slidenum">
              <a:rPr lang="ar-SA" altLang="en-US">
                <a:cs typeface="B Nazanin" panose="00000400000000000000" pitchFamily="2" charset="-78"/>
              </a:rPr>
              <a:pPr algn="l">
                <a:spcBef>
                  <a:spcPct val="0"/>
                </a:spcBef>
              </a:pPr>
              <a:t>100</a:t>
            </a:fld>
            <a:endParaRPr lang="en-US" altLang="en-US" dirty="0">
              <a:cs typeface="B Nazanin" panose="00000400000000000000" pitchFamily="2" charset="-78"/>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25292133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E2703AD4-3B44-4E86-9763-3D0A96030861}" type="slidenum">
              <a:rPr lang="ar-SA" altLang="en-US">
                <a:cs typeface="B Nazanin" panose="00000400000000000000" pitchFamily="2" charset="-78"/>
              </a:rPr>
              <a:pPr algn="l">
                <a:spcBef>
                  <a:spcPct val="0"/>
                </a:spcBef>
              </a:pPr>
              <a:t>101</a:t>
            </a:fld>
            <a:endParaRPr lang="en-US" altLang="en-US" dirty="0">
              <a:cs typeface="B Nazanin" panose="00000400000000000000" pitchFamily="2" charset="-78"/>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3572078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65F8B3-DA3A-9441-8C4B-F25722C9F076}" type="slidenum">
              <a:rPr lang="en-US" smtClean="0"/>
              <a:t>5</a:t>
            </a:fld>
            <a:endParaRPr lang="en-US"/>
          </a:p>
        </p:txBody>
      </p:sp>
    </p:spTree>
    <p:extLst>
      <p:ext uri="{BB962C8B-B14F-4D97-AF65-F5344CB8AC3E}">
        <p14:creationId xmlns:p14="http://schemas.microsoft.com/office/powerpoint/2010/main" val="1304092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Severe acute respiratory syndrome (SARS)</a:t>
            </a:r>
          </a:p>
          <a:p>
            <a:r>
              <a:rPr lang="en-US" sz="1200" b="0" kern="1200" dirty="0">
                <a:solidFill>
                  <a:schemeClr val="tx1"/>
                </a:solidFill>
                <a:effectLst/>
                <a:latin typeface="+mn-lt"/>
                <a:ea typeface="+mn-ea"/>
                <a:cs typeface="+mn-cs"/>
                <a:hlinkClick r:id="rId3"/>
              </a:rPr>
              <a:t>Middle East Respiratory Syndrome Coronavirus (</a:t>
            </a:r>
            <a:r>
              <a:rPr lang="en-US" sz="1200" b="0" i="1" kern="1200" dirty="0">
                <a:solidFill>
                  <a:schemeClr val="tx1"/>
                </a:solidFill>
                <a:effectLst/>
                <a:latin typeface="+mn-lt"/>
                <a:ea typeface="+mn-ea"/>
                <a:cs typeface="+mn-cs"/>
                <a:hlinkClick r:id="rId3"/>
              </a:rPr>
              <a:t>MERS</a:t>
            </a:r>
            <a:r>
              <a:rPr lang="en-US" sz="1200" b="0" kern="1200" dirty="0">
                <a:solidFill>
                  <a:schemeClr val="tx1"/>
                </a:solidFill>
                <a:effectLst/>
                <a:latin typeface="+mn-lt"/>
                <a:ea typeface="+mn-ea"/>
                <a:cs typeface="+mn-cs"/>
                <a:hlinkClick r:id="rId3"/>
              </a:rPr>
              <a:t>-</a:t>
            </a:r>
            <a:r>
              <a:rPr lang="en-US" sz="1200" b="0" kern="1200" dirty="0" err="1">
                <a:solidFill>
                  <a:schemeClr val="tx1"/>
                </a:solidFill>
                <a:effectLst/>
                <a:latin typeface="+mn-lt"/>
                <a:ea typeface="+mn-ea"/>
                <a:cs typeface="+mn-cs"/>
                <a:hlinkClick r:id="rId3"/>
              </a:rPr>
              <a:t>CoV</a:t>
            </a:r>
            <a:r>
              <a:rPr lang="en-US" sz="1200" b="0" kern="1200" dirty="0">
                <a:solidFill>
                  <a:schemeClr val="tx1"/>
                </a:solidFill>
                <a:effectLst/>
                <a:latin typeface="+mn-lt"/>
                <a:ea typeface="+mn-ea"/>
                <a:cs typeface="+mn-cs"/>
                <a:hlinkClick r:id="rId3"/>
              </a:rPr>
              <a:t>)</a:t>
            </a:r>
            <a:endParaRPr lang="en-US" sz="1200" b="0" kern="1200" dirty="0">
              <a:solidFill>
                <a:schemeClr val="tx1"/>
              </a:solidFill>
              <a:effectLst/>
              <a:latin typeface="+mn-lt"/>
              <a:ea typeface="+mn-ea"/>
              <a:cs typeface="+mn-cs"/>
            </a:endParaRPr>
          </a:p>
          <a:p>
            <a:r>
              <a:rPr lang="fa-IR" dirty="0">
                <a:effectLst/>
                <a:cs typeface="B Nazanin" panose="00000400000000000000" pitchFamily="2" charset="-78"/>
              </a:rPr>
              <a:t>ويروس هاي بزرگ پوشش دار داراي </a:t>
            </a:r>
            <a:r>
              <a:rPr lang="en-US" dirty="0">
                <a:effectLst/>
              </a:rPr>
              <a:t>RNA</a:t>
            </a:r>
            <a:r>
              <a:rPr lang="fa-IR" dirty="0">
                <a:effectLst/>
                <a:cs typeface="B Nazanin" panose="00000400000000000000" pitchFamily="2" charset="-78"/>
              </a:rPr>
              <a:t>هستند. کرونا ويروس هاي انساني موجب سرماخوردگي شده و در گاستروانتريت نوزادان دخالت دارند. يک کرونا ويروس باعث شيوع جهاني و سندروم تنفسي حاد بسيار سخت </a:t>
            </a:r>
            <a:r>
              <a:rPr lang="en-US" dirty="0">
                <a:effectLst/>
              </a:rPr>
              <a:t>(SARS) </a:t>
            </a:r>
            <a:r>
              <a:rPr lang="fa-IR" dirty="0">
                <a:effectLst/>
                <a:cs typeface="B Nazanin" panose="00000400000000000000" pitchFamily="2" charset="-78"/>
              </a:rPr>
              <a:t>در سال 2002 شد. کرونا ويروس هاي جانوري موجب بيماري در حيوانات اهلي مي شوند که از نظر اقتصادي اهميت دارند و در حيوانات پست باعث عفونت هاي پايدار در ميزبانهاي طبيعي خود مي گردند. چون کشت کرونا ويروس هاي انساني مشکل است ، به همين علت خصوصيات آنها به خوبي شناخته نشده است.</a:t>
            </a:r>
            <a:endParaRPr lang="en-US" dirty="0"/>
          </a:p>
        </p:txBody>
      </p:sp>
      <p:sp>
        <p:nvSpPr>
          <p:cNvPr id="4" name="Slide Number Placeholder 3"/>
          <p:cNvSpPr>
            <a:spLocks noGrp="1"/>
          </p:cNvSpPr>
          <p:nvPr>
            <p:ph type="sldNum" sz="quarter" idx="10"/>
          </p:nvPr>
        </p:nvSpPr>
        <p:spPr/>
        <p:txBody>
          <a:bodyPr/>
          <a:lstStyle/>
          <a:p>
            <a:fld id="{40C971B1-0249-488E-9AED-A261440EC4DA}" type="slidenum">
              <a:rPr lang="fa-IR" smtClean="0">
                <a:cs typeface="B Nazanin" panose="00000400000000000000" pitchFamily="2" charset="-78"/>
              </a:rPr>
              <a:pPr/>
              <a:t>39</a:t>
            </a:fld>
            <a:endParaRPr lang="fa-IR" dirty="0">
              <a:cs typeface="B Nazanin" panose="00000400000000000000" pitchFamily="2" charset="-78"/>
            </a:endParaRPr>
          </a:p>
        </p:txBody>
      </p:sp>
    </p:spTree>
    <p:extLst>
      <p:ext uri="{BB962C8B-B14F-4D97-AF65-F5344CB8AC3E}">
        <p14:creationId xmlns:p14="http://schemas.microsoft.com/office/powerpoint/2010/main" val="1985503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C971B1-0249-488E-9AED-A261440EC4DA}" type="slidenum">
              <a:rPr lang="fa-IR" smtClean="0">
                <a:cs typeface="B Nazanin" panose="00000400000000000000" pitchFamily="2" charset="-78"/>
              </a:rPr>
              <a:pPr/>
              <a:t>44</a:t>
            </a:fld>
            <a:endParaRPr lang="fa-IR" dirty="0">
              <a:cs typeface="B Nazanin" panose="00000400000000000000" pitchFamily="2" charset="-78"/>
            </a:endParaRPr>
          </a:p>
        </p:txBody>
      </p:sp>
    </p:spTree>
    <p:extLst>
      <p:ext uri="{BB962C8B-B14F-4D97-AF65-F5344CB8AC3E}">
        <p14:creationId xmlns:p14="http://schemas.microsoft.com/office/powerpoint/2010/main" val="3037414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cs typeface="B Nazanin" panose="00000400000000000000" pitchFamily="2" charset="-78"/>
            </a:endParaRPr>
          </a:p>
        </p:txBody>
      </p:sp>
      <p:sp>
        <p:nvSpPr>
          <p:cNvPr id="4" name="Slide Number Placeholder 3"/>
          <p:cNvSpPr>
            <a:spLocks noGrp="1"/>
          </p:cNvSpPr>
          <p:nvPr>
            <p:ph type="sldNum" sz="quarter" idx="10"/>
          </p:nvPr>
        </p:nvSpPr>
        <p:spPr/>
        <p:txBody>
          <a:bodyPr/>
          <a:lstStyle/>
          <a:p>
            <a:fld id="{40C971B1-0249-488E-9AED-A261440EC4DA}" type="slidenum">
              <a:rPr lang="fa-IR" smtClean="0">
                <a:cs typeface="B Nazanin" panose="00000400000000000000" pitchFamily="2" charset="-78"/>
              </a:rPr>
              <a:pPr/>
              <a:t>61</a:t>
            </a:fld>
            <a:endParaRPr lang="fa-IR" dirty="0">
              <a:cs typeface="B Nazanin" panose="00000400000000000000" pitchFamily="2" charset="-78"/>
            </a:endParaRPr>
          </a:p>
        </p:txBody>
      </p:sp>
    </p:spTree>
    <p:extLst>
      <p:ext uri="{BB962C8B-B14F-4D97-AF65-F5344CB8AC3E}">
        <p14:creationId xmlns:p14="http://schemas.microsoft.com/office/powerpoint/2010/main" val="529126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C9A978-1437-43FA-89A7-4B06B84446D1}" type="slidenum">
              <a:rPr lang="en-US" smtClean="0"/>
              <a:pPr/>
              <a:t>87</a:t>
            </a:fld>
            <a:endParaRPr lang="en-US"/>
          </a:p>
        </p:txBody>
      </p:sp>
    </p:spTree>
    <p:extLst>
      <p:ext uri="{BB962C8B-B14F-4D97-AF65-F5344CB8AC3E}">
        <p14:creationId xmlns:p14="http://schemas.microsoft.com/office/powerpoint/2010/main" val="263818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055D43-FA96-4334-87A3-F1E640F99788}" type="slidenum">
              <a:rPr lang="en-US" smtClean="0"/>
              <a:t>91</a:t>
            </a:fld>
            <a:endParaRPr lang="en-US"/>
          </a:p>
        </p:txBody>
      </p:sp>
    </p:spTree>
    <p:extLst>
      <p:ext uri="{BB962C8B-B14F-4D97-AF65-F5344CB8AC3E}">
        <p14:creationId xmlns:p14="http://schemas.microsoft.com/office/powerpoint/2010/main" val="162663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21079A0F-EE66-4135-B98F-0B4D80FC2243}" type="slidenum">
              <a:rPr lang="ar-SA" altLang="en-US">
                <a:cs typeface="B Nazanin" panose="00000400000000000000" pitchFamily="2" charset="-78"/>
              </a:rPr>
              <a:pPr algn="l">
                <a:spcBef>
                  <a:spcPct val="0"/>
                </a:spcBef>
              </a:pPr>
              <a:t>93</a:t>
            </a:fld>
            <a:endParaRPr lang="en-US" altLang="en-US" dirty="0">
              <a:cs typeface="B Nazanin" panose="00000400000000000000" pitchFamily="2" charset="-78"/>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372568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2D2AD284-B009-424A-9EAB-DAF7F858A2D6}" type="slidenum">
              <a:rPr lang="ar-SA" altLang="en-US">
                <a:cs typeface="B Nazanin" panose="00000400000000000000" pitchFamily="2" charset="-78"/>
              </a:rPr>
              <a:pPr algn="l">
                <a:spcBef>
                  <a:spcPct val="0"/>
                </a:spcBef>
              </a:pPr>
              <a:t>94</a:t>
            </a:fld>
            <a:endParaRPr lang="en-US" altLang="en-US" dirty="0">
              <a:cs typeface="B Nazanin" panose="00000400000000000000" pitchFamily="2" charset="-78"/>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2723114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1E2BA5-3ED0-CD47-986C-BE0E881FB2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2E22A02-25DE-0C45-B670-34C1DA9C2B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0077085-7562-454F-A4E9-8E2EB11A3653}"/>
              </a:ext>
            </a:extLst>
          </p:cNvPr>
          <p:cNvSpPr>
            <a:spLocks noGrp="1"/>
          </p:cNvSpPr>
          <p:nvPr>
            <p:ph type="dt" sz="half" idx="10"/>
          </p:nvPr>
        </p:nvSpPr>
        <p:spPr/>
        <p:txBody>
          <a:bodyPr/>
          <a:lstStyle/>
          <a:p>
            <a:fld id="{88BCA9D1-E23B-3248-9F2C-AC44EECAA8E0}" type="datetimeFigureOut">
              <a:rPr lang="en-US" smtClean="0"/>
              <a:t>7/27/2026</a:t>
            </a:fld>
            <a:endParaRPr lang="en-US"/>
          </a:p>
        </p:txBody>
      </p:sp>
      <p:sp>
        <p:nvSpPr>
          <p:cNvPr id="5" name="Footer Placeholder 4">
            <a:extLst>
              <a:ext uri="{FF2B5EF4-FFF2-40B4-BE49-F238E27FC236}">
                <a16:creationId xmlns:a16="http://schemas.microsoft.com/office/drawing/2014/main" xmlns="" id="{020BC0AB-4136-DD4C-B64C-3AADB9C4DC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88F252F-87A5-7140-80BF-44137E2A5796}"/>
              </a:ext>
            </a:extLst>
          </p:cNvPr>
          <p:cNvSpPr>
            <a:spLocks noGrp="1"/>
          </p:cNvSpPr>
          <p:nvPr>
            <p:ph type="sldNum" sz="quarter" idx="12"/>
          </p:nvPr>
        </p:nvSpPr>
        <p:spPr/>
        <p:txBody>
          <a:bodyPr/>
          <a:lstStyle/>
          <a:p>
            <a:fld id="{55C4BCA0-0071-6344-B951-7F4FEAA13355}" type="slidenum">
              <a:rPr lang="en-US" smtClean="0"/>
              <a:t>‹#›</a:t>
            </a:fld>
            <a:endParaRPr lang="en-US"/>
          </a:p>
        </p:txBody>
      </p:sp>
    </p:spTree>
    <p:extLst>
      <p:ext uri="{BB962C8B-B14F-4D97-AF65-F5344CB8AC3E}">
        <p14:creationId xmlns:p14="http://schemas.microsoft.com/office/powerpoint/2010/main" val="3265056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C33002-0FFE-FE49-A4DF-12316874F1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BEEBC609-F9CA-5545-928F-9508F637DFA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57BF1E-701C-BB40-9F2A-35AAB6665694}"/>
              </a:ext>
            </a:extLst>
          </p:cNvPr>
          <p:cNvSpPr>
            <a:spLocks noGrp="1"/>
          </p:cNvSpPr>
          <p:nvPr>
            <p:ph type="dt" sz="half" idx="10"/>
          </p:nvPr>
        </p:nvSpPr>
        <p:spPr/>
        <p:txBody>
          <a:bodyPr/>
          <a:lstStyle/>
          <a:p>
            <a:fld id="{88BCA9D1-E23B-3248-9F2C-AC44EECAA8E0}" type="datetimeFigureOut">
              <a:rPr lang="en-US" smtClean="0"/>
              <a:t>7/27/2026</a:t>
            </a:fld>
            <a:endParaRPr lang="en-US"/>
          </a:p>
        </p:txBody>
      </p:sp>
      <p:sp>
        <p:nvSpPr>
          <p:cNvPr id="5" name="Footer Placeholder 4">
            <a:extLst>
              <a:ext uri="{FF2B5EF4-FFF2-40B4-BE49-F238E27FC236}">
                <a16:creationId xmlns:a16="http://schemas.microsoft.com/office/drawing/2014/main" xmlns="" id="{AABD4BB5-65F2-3C40-BA9D-FAC16999CA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03CE2F7-6343-DF4E-AF58-82D689C05C0A}"/>
              </a:ext>
            </a:extLst>
          </p:cNvPr>
          <p:cNvSpPr>
            <a:spLocks noGrp="1"/>
          </p:cNvSpPr>
          <p:nvPr>
            <p:ph type="sldNum" sz="quarter" idx="12"/>
          </p:nvPr>
        </p:nvSpPr>
        <p:spPr/>
        <p:txBody>
          <a:bodyPr/>
          <a:lstStyle/>
          <a:p>
            <a:fld id="{55C4BCA0-0071-6344-B951-7F4FEAA13355}" type="slidenum">
              <a:rPr lang="en-US" smtClean="0"/>
              <a:t>‹#›</a:t>
            </a:fld>
            <a:endParaRPr lang="en-US"/>
          </a:p>
        </p:txBody>
      </p:sp>
    </p:spTree>
    <p:extLst>
      <p:ext uri="{BB962C8B-B14F-4D97-AF65-F5344CB8AC3E}">
        <p14:creationId xmlns:p14="http://schemas.microsoft.com/office/powerpoint/2010/main" val="209268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F3AE51C-1811-914A-B6C1-678C46C2AA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EE661FF-6972-6247-8A5D-EF5FC6F060A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4FFA2AF-D963-6B4A-9A26-4DF034E9EE08}"/>
              </a:ext>
            </a:extLst>
          </p:cNvPr>
          <p:cNvSpPr>
            <a:spLocks noGrp="1"/>
          </p:cNvSpPr>
          <p:nvPr>
            <p:ph type="dt" sz="half" idx="10"/>
          </p:nvPr>
        </p:nvSpPr>
        <p:spPr/>
        <p:txBody>
          <a:bodyPr/>
          <a:lstStyle/>
          <a:p>
            <a:fld id="{88BCA9D1-E23B-3248-9F2C-AC44EECAA8E0}" type="datetimeFigureOut">
              <a:rPr lang="en-US" smtClean="0"/>
              <a:t>7/27/2026</a:t>
            </a:fld>
            <a:endParaRPr lang="en-US"/>
          </a:p>
        </p:txBody>
      </p:sp>
      <p:sp>
        <p:nvSpPr>
          <p:cNvPr id="5" name="Footer Placeholder 4">
            <a:extLst>
              <a:ext uri="{FF2B5EF4-FFF2-40B4-BE49-F238E27FC236}">
                <a16:creationId xmlns:a16="http://schemas.microsoft.com/office/drawing/2014/main" xmlns="" id="{DAA36DF7-D6D2-F74E-99A0-C963FB1DED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FBD78E3-447C-C84D-AC7B-97E0111BCD44}"/>
              </a:ext>
            </a:extLst>
          </p:cNvPr>
          <p:cNvSpPr>
            <a:spLocks noGrp="1"/>
          </p:cNvSpPr>
          <p:nvPr>
            <p:ph type="sldNum" sz="quarter" idx="12"/>
          </p:nvPr>
        </p:nvSpPr>
        <p:spPr/>
        <p:txBody>
          <a:bodyPr/>
          <a:lstStyle/>
          <a:p>
            <a:fld id="{55C4BCA0-0071-6344-B951-7F4FEAA13355}" type="slidenum">
              <a:rPr lang="en-US" smtClean="0"/>
              <a:t>‹#›</a:t>
            </a:fld>
            <a:endParaRPr lang="en-US"/>
          </a:p>
        </p:txBody>
      </p:sp>
    </p:spTree>
    <p:extLst>
      <p:ext uri="{BB962C8B-B14F-4D97-AF65-F5344CB8AC3E}">
        <p14:creationId xmlns:p14="http://schemas.microsoft.com/office/powerpoint/2010/main" val="2392432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600575"/>
          </a:xfrm>
        </p:spPr>
        <p:txBody>
          <a:bodyPr/>
          <a:lstStyle/>
          <a:p>
            <a:pPr lvl="0"/>
            <a:r>
              <a:rPr lang="en-US" noProof="0"/>
              <a:t>Click icon to add table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04942245"/>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D6A7A7-BBE3-AC4D-BDED-D77A19CA53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B7F9DF9-8596-5B4A-8111-FEB4F7EB619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9627DF8-EA3C-7444-87EC-1B760A56A700}"/>
              </a:ext>
            </a:extLst>
          </p:cNvPr>
          <p:cNvSpPr>
            <a:spLocks noGrp="1"/>
          </p:cNvSpPr>
          <p:nvPr>
            <p:ph type="dt" sz="half" idx="10"/>
          </p:nvPr>
        </p:nvSpPr>
        <p:spPr/>
        <p:txBody>
          <a:bodyPr/>
          <a:lstStyle/>
          <a:p>
            <a:fld id="{88BCA9D1-E23B-3248-9F2C-AC44EECAA8E0}" type="datetimeFigureOut">
              <a:rPr lang="en-US" smtClean="0"/>
              <a:t>7/27/2026</a:t>
            </a:fld>
            <a:endParaRPr lang="en-US"/>
          </a:p>
        </p:txBody>
      </p:sp>
      <p:sp>
        <p:nvSpPr>
          <p:cNvPr id="5" name="Footer Placeholder 4">
            <a:extLst>
              <a:ext uri="{FF2B5EF4-FFF2-40B4-BE49-F238E27FC236}">
                <a16:creationId xmlns:a16="http://schemas.microsoft.com/office/drawing/2014/main" xmlns="" id="{04238D42-B58B-1540-A6E4-AF5C8CC71F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C6940B9-6356-764D-818E-B3603DDDA7CB}"/>
              </a:ext>
            </a:extLst>
          </p:cNvPr>
          <p:cNvSpPr>
            <a:spLocks noGrp="1"/>
          </p:cNvSpPr>
          <p:nvPr>
            <p:ph type="sldNum" sz="quarter" idx="12"/>
          </p:nvPr>
        </p:nvSpPr>
        <p:spPr/>
        <p:txBody>
          <a:bodyPr/>
          <a:lstStyle/>
          <a:p>
            <a:fld id="{55C4BCA0-0071-6344-B951-7F4FEAA13355}" type="slidenum">
              <a:rPr lang="en-US" smtClean="0"/>
              <a:t>‹#›</a:t>
            </a:fld>
            <a:endParaRPr lang="en-US"/>
          </a:p>
        </p:txBody>
      </p:sp>
    </p:spTree>
    <p:extLst>
      <p:ext uri="{BB962C8B-B14F-4D97-AF65-F5344CB8AC3E}">
        <p14:creationId xmlns:p14="http://schemas.microsoft.com/office/powerpoint/2010/main" val="4074191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5365AE-E81B-7F4E-8A0E-B6D890DE12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75D986F-52C9-8D47-A515-65A62CABB3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5FDC2B9A-5AF9-7842-8C42-3752DCAE5577}"/>
              </a:ext>
            </a:extLst>
          </p:cNvPr>
          <p:cNvSpPr>
            <a:spLocks noGrp="1"/>
          </p:cNvSpPr>
          <p:nvPr>
            <p:ph type="dt" sz="half" idx="10"/>
          </p:nvPr>
        </p:nvSpPr>
        <p:spPr/>
        <p:txBody>
          <a:bodyPr/>
          <a:lstStyle/>
          <a:p>
            <a:fld id="{88BCA9D1-E23B-3248-9F2C-AC44EECAA8E0}" type="datetimeFigureOut">
              <a:rPr lang="en-US" smtClean="0"/>
              <a:t>7/27/2026</a:t>
            </a:fld>
            <a:endParaRPr lang="en-US"/>
          </a:p>
        </p:txBody>
      </p:sp>
      <p:sp>
        <p:nvSpPr>
          <p:cNvPr id="5" name="Footer Placeholder 4">
            <a:extLst>
              <a:ext uri="{FF2B5EF4-FFF2-40B4-BE49-F238E27FC236}">
                <a16:creationId xmlns:a16="http://schemas.microsoft.com/office/drawing/2014/main" xmlns="" id="{7CD2AFED-B806-F34D-A496-8B2E9D86C6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F224BD3-276D-544F-9691-78006A32F6E7}"/>
              </a:ext>
            </a:extLst>
          </p:cNvPr>
          <p:cNvSpPr>
            <a:spLocks noGrp="1"/>
          </p:cNvSpPr>
          <p:nvPr>
            <p:ph type="sldNum" sz="quarter" idx="12"/>
          </p:nvPr>
        </p:nvSpPr>
        <p:spPr/>
        <p:txBody>
          <a:bodyPr/>
          <a:lstStyle/>
          <a:p>
            <a:fld id="{55C4BCA0-0071-6344-B951-7F4FEAA13355}" type="slidenum">
              <a:rPr lang="en-US" smtClean="0"/>
              <a:t>‹#›</a:t>
            </a:fld>
            <a:endParaRPr lang="en-US"/>
          </a:p>
        </p:txBody>
      </p:sp>
    </p:spTree>
    <p:extLst>
      <p:ext uri="{BB962C8B-B14F-4D97-AF65-F5344CB8AC3E}">
        <p14:creationId xmlns:p14="http://schemas.microsoft.com/office/powerpoint/2010/main" val="2541316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712DD3-603E-F544-B9F7-1269A12472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B45EBAB-9C36-0642-A5A2-D40BAE1E15C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7624697-DA21-4642-8A64-D6BCBE042A6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300558E-7548-6842-9D17-A7BE688CE416}"/>
              </a:ext>
            </a:extLst>
          </p:cNvPr>
          <p:cNvSpPr>
            <a:spLocks noGrp="1"/>
          </p:cNvSpPr>
          <p:nvPr>
            <p:ph type="dt" sz="half" idx="10"/>
          </p:nvPr>
        </p:nvSpPr>
        <p:spPr/>
        <p:txBody>
          <a:bodyPr/>
          <a:lstStyle/>
          <a:p>
            <a:fld id="{88BCA9D1-E23B-3248-9F2C-AC44EECAA8E0}" type="datetimeFigureOut">
              <a:rPr lang="en-US" smtClean="0"/>
              <a:t>7/27/2026</a:t>
            </a:fld>
            <a:endParaRPr lang="en-US"/>
          </a:p>
        </p:txBody>
      </p:sp>
      <p:sp>
        <p:nvSpPr>
          <p:cNvPr id="6" name="Footer Placeholder 5">
            <a:extLst>
              <a:ext uri="{FF2B5EF4-FFF2-40B4-BE49-F238E27FC236}">
                <a16:creationId xmlns:a16="http://schemas.microsoft.com/office/drawing/2014/main" xmlns="" id="{BA953350-4A13-9649-BADB-A2D7C70C9A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0A7D431-CBFE-CD4F-9779-F3182E51A203}"/>
              </a:ext>
            </a:extLst>
          </p:cNvPr>
          <p:cNvSpPr>
            <a:spLocks noGrp="1"/>
          </p:cNvSpPr>
          <p:nvPr>
            <p:ph type="sldNum" sz="quarter" idx="12"/>
          </p:nvPr>
        </p:nvSpPr>
        <p:spPr/>
        <p:txBody>
          <a:bodyPr/>
          <a:lstStyle/>
          <a:p>
            <a:fld id="{55C4BCA0-0071-6344-B951-7F4FEAA13355}" type="slidenum">
              <a:rPr lang="en-US" smtClean="0"/>
              <a:t>‹#›</a:t>
            </a:fld>
            <a:endParaRPr lang="en-US"/>
          </a:p>
        </p:txBody>
      </p:sp>
    </p:spTree>
    <p:extLst>
      <p:ext uri="{BB962C8B-B14F-4D97-AF65-F5344CB8AC3E}">
        <p14:creationId xmlns:p14="http://schemas.microsoft.com/office/powerpoint/2010/main" val="2049456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0A60C4-5CF4-AB4E-9297-A31A01A109D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58FB113-3CF0-DE4F-920F-554E166ECD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83F0F985-23F6-784A-A931-A7EDB7F1681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C811272-76A8-7A43-870D-56F9AEAA15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8A410D88-FE89-6448-A1E6-666555CD1C0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C7A7BC9-1FBA-4943-A547-24078D327604}"/>
              </a:ext>
            </a:extLst>
          </p:cNvPr>
          <p:cNvSpPr>
            <a:spLocks noGrp="1"/>
          </p:cNvSpPr>
          <p:nvPr>
            <p:ph type="dt" sz="half" idx="10"/>
          </p:nvPr>
        </p:nvSpPr>
        <p:spPr/>
        <p:txBody>
          <a:bodyPr/>
          <a:lstStyle/>
          <a:p>
            <a:fld id="{88BCA9D1-E23B-3248-9F2C-AC44EECAA8E0}" type="datetimeFigureOut">
              <a:rPr lang="en-US" smtClean="0"/>
              <a:t>7/27/2026</a:t>
            </a:fld>
            <a:endParaRPr lang="en-US"/>
          </a:p>
        </p:txBody>
      </p:sp>
      <p:sp>
        <p:nvSpPr>
          <p:cNvPr id="8" name="Footer Placeholder 7">
            <a:extLst>
              <a:ext uri="{FF2B5EF4-FFF2-40B4-BE49-F238E27FC236}">
                <a16:creationId xmlns:a16="http://schemas.microsoft.com/office/drawing/2014/main" xmlns="" id="{5FB4167D-CE96-DA49-B3B0-708EF6D3D4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38FA8A5-152D-7A40-BEE0-7D6A2A2F4591}"/>
              </a:ext>
            </a:extLst>
          </p:cNvPr>
          <p:cNvSpPr>
            <a:spLocks noGrp="1"/>
          </p:cNvSpPr>
          <p:nvPr>
            <p:ph type="sldNum" sz="quarter" idx="12"/>
          </p:nvPr>
        </p:nvSpPr>
        <p:spPr/>
        <p:txBody>
          <a:bodyPr/>
          <a:lstStyle/>
          <a:p>
            <a:fld id="{55C4BCA0-0071-6344-B951-7F4FEAA13355}" type="slidenum">
              <a:rPr lang="en-US" smtClean="0"/>
              <a:t>‹#›</a:t>
            </a:fld>
            <a:endParaRPr lang="en-US"/>
          </a:p>
        </p:txBody>
      </p:sp>
    </p:spTree>
    <p:extLst>
      <p:ext uri="{BB962C8B-B14F-4D97-AF65-F5344CB8AC3E}">
        <p14:creationId xmlns:p14="http://schemas.microsoft.com/office/powerpoint/2010/main" val="4073208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6389A2-44F4-D14F-AE52-1322CE20709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BC598B1-5CDC-D047-9FB5-CB6923989AD1}"/>
              </a:ext>
            </a:extLst>
          </p:cNvPr>
          <p:cNvSpPr>
            <a:spLocks noGrp="1"/>
          </p:cNvSpPr>
          <p:nvPr>
            <p:ph type="dt" sz="half" idx="10"/>
          </p:nvPr>
        </p:nvSpPr>
        <p:spPr/>
        <p:txBody>
          <a:bodyPr/>
          <a:lstStyle/>
          <a:p>
            <a:fld id="{88BCA9D1-E23B-3248-9F2C-AC44EECAA8E0}" type="datetimeFigureOut">
              <a:rPr lang="en-US" smtClean="0"/>
              <a:t>7/27/2026</a:t>
            </a:fld>
            <a:endParaRPr lang="en-US"/>
          </a:p>
        </p:txBody>
      </p:sp>
      <p:sp>
        <p:nvSpPr>
          <p:cNvPr id="4" name="Footer Placeholder 3">
            <a:extLst>
              <a:ext uri="{FF2B5EF4-FFF2-40B4-BE49-F238E27FC236}">
                <a16:creationId xmlns:a16="http://schemas.microsoft.com/office/drawing/2014/main" xmlns="" id="{CD9F0EE0-45D2-F842-93DA-6D532D31C0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EAED8E3C-04C9-3E4B-A2CB-8A2328AB6641}"/>
              </a:ext>
            </a:extLst>
          </p:cNvPr>
          <p:cNvSpPr>
            <a:spLocks noGrp="1"/>
          </p:cNvSpPr>
          <p:nvPr>
            <p:ph type="sldNum" sz="quarter" idx="12"/>
          </p:nvPr>
        </p:nvSpPr>
        <p:spPr/>
        <p:txBody>
          <a:bodyPr/>
          <a:lstStyle/>
          <a:p>
            <a:fld id="{55C4BCA0-0071-6344-B951-7F4FEAA13355}" type="slidenum">
              <a:rPr lang="en-US" smtClean="0"/>
              <a:t>‹#›</a:t>
            </a:fld>
            <a:endParaRPr lang="en-US"/>
          </a:p>
        </p:txBody>
      </p:sp>
    </p:spTree>
    <p:extLst>
      <p:ext uri="{BB962C8B-B14F-4D97-AF65-F5344CB8AC3E}">
        <p14:creationId xmlns:p14="http://schemas.microsoft.com/office/powerpoint/2010/main" val="1963869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9D3D0C9-59EB-7C4A-B4DA-8950F28522E5}"/>
              </a:ext>
            </a:extLst>
          </p:cNvPr>
          <p:cNvSpPr>
            <a:spLocks noGrp="1"/>
          </p:cNvSpPr>
          <p:nvPr>
            <p:ph type="dt" sz="half" idx="10"/>
          </p:nvPr>
        </p:nvSpPr>
        <p:spPr/>
        <p:txBody>
          <a:bodyPr/>
          <a:lstStyle/>
          <a:p>
            <a:fld id="{88BCA9D1-E23B-3248-9F2C-AC44EECAA8E0}" type="datetimeFigureOut">
              <a:rPr lang="en-US" smtClean="0"/>
              <a:t>7/27/2026</a:t>
            </a:fld>
            <a:endParaRPr lang="en-US"/>
          </a:p>
        </p:txBody>
      </p:sp>
      <p:sp>
        <p:nvSpPr>
          <p:cNvPr id="3" name="Footer Placeholder 2">
            <a:extLst>
              <a:ext uri="{FF2B5EF4-FFF2-40B4-BE49-F238E27FC236}">
                <a16:creationId xmlns:a16="http://schemas.microsoft.com/office/drawing/2014/main" xmlns="" id="{A5691124-1EF1-414D-9BD1-18A64F635F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465A0C7-A303-B249-81AE-B0BB2749894C}"/>
              </a:ext>
            </a:extLst>
          </p:cNvPr>
          <p:cNvSpPr>
            <a:spLocks noGrp="1"/>
          </p:cNvSpPr>
          <p:nvPr>
            <p:ph type="sldNum" sz="quarter" idx="12"/>
          </p:nvPr>
        </p:nvSpPr>
        <p:spPr/>
        <p:txBody>
          <a:bodyPr/>
          <a:lstStyle/>
          <a:p>
            <a:fld id="{55C4BCA0-0071-6344-B951-7F4FEAA13355}" type="slidenum">
              <a:rPr lang="en-US" smtClean="0"/>
              <a:t>‹#›</a:t>
            </a:fld>
            <a:endParaRPr lang="en-US"/>
          </a:p>
        </p:txBody>
      </p:sp>
    </p:spTree>
    <p:extLst>
      <p:ext uri="{BB962C8B-B14F-4D97-AF65-F5344CB8AC3E}">
        <p14:creationId xmlns:p14="http://schemas.microsoft.com/office/powerpoint/2010/main" val="2001043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892CA4-E1E9-134F-BB7E-0BF01BCC58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A48EB0D-9D73-444C-BE0F-667331F4B4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F7D357EF-22F1-454C-A959-98295C3A5A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A5E631B9-A1FD-B146-9FFA-F186EE1815F3}"/>
              </a:ext>
            </a:extLst>
          </p:cNvPr>
          <p:cNvSpPr>
            <a:spLocks noGrp="1"/>
          </p:cNvSpPr>
          <p:nvPr>
            <p:ph type="dt" sz="half" idx="10"/>
          </p:nvPr>
        </p:nvSpPr>
        <p:spPr/>
        <p:txBody>
          <a:bodyPr/>
          <a:lstStyle/>
          <a:p>
            <a:fld id="{88BCA9D1-E23B-3248-9F2C-AC44EECAA8E0}" type="datetimeFigureOut">
              <a:rPr lang="en-US" smtClean="0"/>
              <a:t>7/27/2026</a:t>
            </a:fld>
            <a:endParaRPr lang="en-US"/>
          </a:p>
        </p:txBody>
      </p:sp>
      <p:sp>
        <p:nvSpPr>
          <p:cNvPr id="6" name="Footer Placeholder 5">
            <a:extLst>
              <a:ext uri="{FF2B5EF4-FFF2-40B4-BE49-F238E27FC236}">
                <a16:creationId xmlns:a16="http://schemas.microsoft.com/office/drawing/2014/main" xmlns="" id="{12522266-E03D-A04A-9922-771BB4307C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A451203-7D7F-4D47-86B4-BF20F2243E66}"/>
              </a:ext>
            </a:extLst>
          </p:cNvPr>
          <p:cNvSpPr>
            <a:spLocks noGrp="1"/>
          </p:cNvSpPr>
          <p:nvPr>
            <p:ph type="sldNum" sz="quarter" idx="12"/>
          </p:nvPr>
        </p:nvSpPr>
        <p:spPr/>
        <p:txBody>
          <a:bodyPr/>
          <a:lstStyle/>
          <a:p>
            <a:fld id="{55C4BCA0-0071-6344-B951-7F4FEAA13355}" type="slidenum">
              <a:rPr lang="en-US" smtClean="0"/>
              <a:t>‹#›</a:t>
            </a:fld>
            <a:endParaRPr lang="en-US"/>
          </a:p>
        </p:txBody>
      </p:sp>
    </p:spTree>
    <p:extLst>
      <p:ext uri="{BB962C8B-B14F-4D97-AF65-F5344CB8AC3E}">
        <p14:creationId xmlns:p14="http://schemas.microsoft.com/office/powerpoint/2010/main" val="1413072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D97BB-B777-2444-A89D-FAD9941D72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F1D7F3A-DDEF-C14D-85DA-CF101AA186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20BAE710-268F-A742-9CF6-E897AFBA9D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7E6DF6B1-2EE7-594A-931D-B902A7BAD644}"/>
              </a:ext>
            </a:extLst>
          </p:cNvPr>
          <p:cNvSpPr>
            <a:spLocks noGrp="1"/>
          </p:cNvSpPr>
          <p:nvPr>
            <p:ph type="dt" sz="half" idx="10"/>
          </p:nvPr>
        </p:nvSpPr>
        <p:spPr/>
        <p:txBody>
          <a:bodyPr/>
          <a:lstStyle/>
          <a:p>
            <a:fld id="{88BCA9D1-E23B-3248-9F2C-AC44EECAA8E0}" type="datetimeFigureOut">
              <a:rPr lang="en-US" smtClean="0"/>
              <a:t>7/27/2026</a:t>
            </a:fld>
            <a:endParaRPr lang="en-US"/>
          </a:p>
        </p:txBody>
      </p:sp>
      <p:sp>
        <p:nvSpPr>
          <p:cNvPr id="6" name="Footer Placeholder 5">
            <a:extLst>
              <a:ext uri="{FF2B5EF4-FFF2-40B4-BE49-F238E27FC236}">
                <a16:creationId xmlns:a16="http://schemas.microsoft.com/office/drawing/2014/main" xmlns="" id="{6EA8EBC7-B4EF-F241-B212-DE8D746229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8B94DC9-C748-9A42-A2E3-8661061246E6}"/>
              </a:ext>
            </a:extLst>
          </p:cNvPr>
          <p:cNvSpPr>
            <a:spLocks noGrp="1"/>
          </p:cNvSpPr>
          <p:nvPr>
            <p:ph type="sldNum" sz="quarter" idx="12"/>
          </p:nvPr>
        </p:nvSpPr>
        <p:spPr/>
        <p:txBody>
          <a:bodyPr/>
          <a:lstStyle/>
          <a:p>
            <a:fld id="{55C4BCA0-0071-6344-B951-7F4FEAA13355}" type="slidenum">
              <a:rPr lang="en-US" smtClean="0"/>
              <a:t>‹#›</a:t>
            </a:fld>
            <a:endParaRPr lang="en-US"/>
          </a:p>
        </p:txBody>
      </p:sp>
    </p:spTree>
    <p:extLst>
      <p:ext uri="{BB962C8B-B14F-4D97-AF65-F5344CB8AC3E}">
        <p14:creationId xmlns:p14="http://schemas.microsoft.com/office/powerpoint/2010/main" val="3324054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C910C40-F1EB-E144-BDD2-A047F59742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95EFDCA-7B9D-0F4B-ABD3-5239D9875D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2D56BED-F6AA-8F43-A769-23071A3327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CA9D1-E23B-3248-9F2C-AC44EECAA8E0}" type="datetimeFigureOut">
              <a:rPr lang="en-US" smtClean="0"/>
              <a:t>7/27/2026</a:t>
            </a:fld>
            <a:endParaRPr lang="en-US"/>
          </a:p>
        </p:txBody>
      </p:sp>
      <p:sp>
        <p:nvSpPr>
          <p:cNvPr id="5" name="Footer Placeholder 4">
            <a:extLst>
              <a:ext uri="{FF2B5EF4-FFF2-40B4-BE49-F238E27FC236}">
                <a16:creationId xmlns:a16="http://schemas.microsoft.com/office/drawing/2014/main" xmlns="" id="{B4102745-79B0-7F45-9EFC-3676DD0869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F936EEE0-BEA4-9244-8ADD-5A05CC3F3F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C4BCA0-0071-6344-B951-7F4FEAA13355}" type="slidenum">
              <a:rPr lang="en-US" smtClean="0"/>
              <a:t>‹#›</a:t>
            </a:fld>
            <a:endParaRPr lang="en-US"/>
          </a:p>
        </p:txBody>
      </p:sp>
    </p:spTree>
    <p:extLst>
      <p:ext uri="{BB962C8B-B14F-4D97-AF65-F5344CB8AC3E}">
        <p14:creationId xmlns:p14="http://schemas.microsoft.com/office/powerpoint/2010/main" val="458023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hyperlink" Target="https://www.darmankade.com/blog/shakes/" TargetMode="Externa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image" Target="../media/image19.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6.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3.jpg"/><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8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71.jpg"/></Relationships>
</file>

<file path=ppt/slides/_rels/slide9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2.jpeg"/><Relationship Id="rId5" Type="http://schemas.openxmlformats.org/officeDocument/2006/relationships/image" Target="../media/image73.wmf"/><Relationship Id="rId4" Type="http://schemas.openxmlformats.org/officeDocument/2006/relationships/oleObject" Target="../embeddings/oleObject1.bin"/></Relationships>
</file>

<file path=ppt/slides/_rels/slide9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97.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2.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9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81F231DB-CEE4-1D4B-ABB8-F9A95B5F9D04}"/>
              </a:ext>
            </a:extLst>
          </p:cNvPr>
          <p:cNvSpPr>
            <a:spLocks noGrp="1"/>
          </p:cNvSpPr>
          <p:nvPr>
            <p:ph type="subTitle" idx="1"/>
          </p:nvPr>
        </p:nvSpPr>
        <p:spPr>
          <a:xfrm>
            <a:off x="1703294" y="52014"/>
            <a:ext cx="9144000" cy="1655762"/>
          </a:xfrm>
        </p:spPr>
        <p:txBody>
          <a:bodyPr>
            <a:normAutofit/>
          </a:bodyPr>
          <a:lstStyle/>
          <a:p>
            <a:pPr marL="0" indent="0" algn="ctr" defTabSz="914400" rtl="1" eaLnBrk="1" latinLnBrk="0" hangingPunct="1">
              <a:lnSpc>
                <a:spcPct val="90000"/>
              </a:lnSpc>
              <a:spcBef>
                <a:spcPts val="1000"/>
              </a:spcBef>
              <a:buFont typeface="Arial" panose="020B0604020202020204" pitchFamily="34" charset="0"/>
              <a:buNone/>
            </a:pPr>
            <a:r>
              <a:rPr lang="fa-IR" sz="6600" b="1" dirty="0">
                <a:solidFill>
                  <a:srgbClr val="0070C0"/>
                </a:solidFill>
                <a:cs typeface="B Titr" panose="00000700000000000000" pitchFamily="2" charset="-78"/>
              </a:rPr>
              <a:t>مدیریت بیماران نوپدید</a:t>
            </a:r>
          </a:p>
        </p:txBody>
      </p:sp>
      <p:pic>
        <p:nvPicPr>
          <p:cNvPr id="2049" name="Picture 1" descr="page1image58314608">
            <a:extLst>
              <a:ext uri="{FF2B5EF4-FFF2-40B4-BE49-F238E27FC236}">
                <a16:creationId xmlns:a16="http://schemas.microsoft.com/office/drawing/2014/main" xmlns="" id="{8853036F-0FD9-F847-904F-176A88C81F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819" y="1890290"/>
            <a:ext cx="4874600" cy="36995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51F1CE9E-BF8B-9A48-BDCC-3F2F50E2082D}"/>
              </a:ext>
            </a:extLst>
          </p:cNvPr>
          <p:cNvPicPr>
            <a:picLocks noChangeAspect="1"/>
          </p:cNvPicPr>
          <p:nvPr/>
        </p:nvPicPr>
        <p:blipFill>
          <a:blip r:embed="rId3"/>
          <a:stretch>
            <a:fillRect/>
          </a:stretch>
        </p:blipFill>
        <p:spPr>
          <a:xfrm>
            <a:off x="9232900" y="3922059"/>
            <a:ext cx="2959100" cy="2743200"/>
          </a:xfrm>
          <a:prstGeom prst="rect">
            <a:avLst/>
          </a:prstGeom>
        </p:spPr>
      </p:pic>
      <p:sp>
        <p:nvSpPr>
          <p:cNvPr id="7" name="Rectangle 6">
            <a:extLst>
              <a:ext uri="{FF2B5EF4-FFF2-40B4-BE49-F238E27FC236}">
                <a16:creationId xmlns:a16="http://schemas.microsoft.com/office/drawing/2014/main" xmlns="" id="{413FE5D6-2220-BB40-BF88-DA2356479991}"/>
              </a:ext>
            </a:extLst>
          </p:cNvPr>
          <p:cNvSpPr/>
          <p:nvPr/>
        </p:nvSpPr>
        <p:spPr>
          <a:xfrm>
            <a:off x="4787425" y="5772381"/>
            <a:ext cx="2919389" cy="369332"/>
          </a:xfrm>
          <a:prstGeom prst="rect">
            <a:avLst/>
          </a:prstGeom>
        </p:spPr>
        <p:txBody>
          <a:bodyPr wrap="none">
            <a:spAutoFit/>
          </a:bodyPr>
          <a:lstStyle/>
          <a:p>
            <a:r>
              <a:rPr lang="fa-IR" dirty="0">
                <a:effectLst>
                  <a:reflection blurRad="6350" stA="55000" endA="50" endPos="85000" dist="60007" dir="5400000" sy="-100000" algn="bl" rotWithShape="0"/>
                </a:effectLst>
                <a:cs typeface="B Titr" panose="00000700000000000000" pitchFamily="2" charset="-78"/>
              </a:rPr>
              <a:t>مدیریت بحران </a:t>
            </a:r>
            <a:r>
              <a:rPr lang="fa-IR" dirty="0" err="1">
                <a:effectLst>
                  <a:reflection blurRad="6350" stA="55000" endA="50" endPos="85000" dist="60007" dir="5400000" sy="-100000" algn="bl" rotWithShape="0"/>
                </a:effectLst>
                <a:cs typeface="B Titr" panose="00000700000000000000" pitchFamily="2" charset="-78"/>
              </a:rPr>
              <a:t>درحوادث</a:t>
            </a:r>
            <a:r>
              <a:rPr lang="fa-IR" dirty="0">
                <a:effectLst>
                  <a:reflection blurRad="6350" stA="55000" endA="50" endPos="85000" dist="60007" dir="5400000" sy="-100000" algn="bl" rotWithShape="0"/>
                </a:effectLst>
                <a:cs typeface="B Titr" panose="00000700000000000000" pitchFamily="2" charset="-78"/>
              </a:rPr>
              <a:t> غیر مترقبه</a:t>
            </a:r>
            <a:endParaRPr lang="en-US" dirty="0">
              <a:effectLst>
                <a:reflection blurRad="6350" stA="55000" endA="50" endPos="85000" dist="60007" dir="5400000" sy="-100000" algn="bl" rotWithShape="0"/>
              </a:effectLst>
              <a:cs typeface="B Titr" panose="00000700000000000000" pitchFamily="2" charset="-78"/>
            </a:endParaRPr>
          </a:p>
        </p:txBody>
      </p:sp>
    </p:spTree>
    <p:extLst>
      <p:ext uri="{BB962C8B-B14F-4D97-AF65-F5344CB8AC3E}">
        <p14:creationId xmlns:p14="http://schemas.microsoft.com/office/powerpoint/2010/main" val="2435117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652" y="77335"/>
            <a:ext cx="8596668" cy="768824"/>
          </a:xfrm>
        </p:spPr>
        <p:txBody>
          <a:bodyPr>
            <a:normAutofit/>
          </a:bodyPr>
          <a:lstStyle/>
          <a:p>
            <a:pPr algn="ctr" rtl="1"/>
            <a:r>
              <a:rPr lang="fa-IR" sz="3200" dirty="0">
                <a:solidFill>
                  <a:srgbClr val="0070C0"/>
                </a:solidFill>
                <a:cs typeface="B Titr" panose="00000700000000000000" pitchFamily="2" charset="-78"/>
              </a:rPr>
              <a:t>فرآیندهای گروه پیشگیری و مبارزه با بیماری های واگیر: </a:t>
            </a:r>
            <a:endParaRPr lang="en-US" sz="3200" dirty="0">
              <a:solidFill>
                <a:srgbClr val="0070C0"/>
              </a:solidFill>
              <a:cs typeface="B Titr" panose="00000700000000000000" pitchFamily="2" charset="-78"/>
            </a:endParaRPr>
          </a:p>
        </p:txBody>
      </p:sp>
      <p:sp>
        <p:nvSpPr>
          <p:cNvPr id="3" name="Content Placeholder 2"/>
          <p:cNvSpPr>
            <a:spLocks noGrp="1"/>
          </p:cNvSpPr>
          <p:nvPr>
            <p:ph idx="1"/>
          </p:nvPr>
        </p:nvSpPr>
        <p:spPr>
          <a:xfrm>
            <a:off x="741405" y="846159"/>
            <a:ext cx="10791690" cy="6011841"/>
          </a:xfrm>
        </p:spPr>
        <p:txBody>
          <a:bodyPr>
            <a:noAutofit/>
          </a:bodyPr>
          <a:lstStyle/>
          <a:p>
            <a:pPr lvl="0" algn="r" rtl="1"/>
            <a:r>
              <a:rPr lang="ar-SA" sz="2000" b="1" dirty="0">
                <a:cs typeface="B Nazanin" panose="00000400000000000000" pitchFamily="2" charset="-78"/>
              </a:rPr>
              <a:t>ايمنسازي و زنجيره سرد                                                                                           </a:t>
            </a:r>
            <a:endParaRPr lang="en-US" sz="2000" b="1" dirty="0">
              <a:cs typeface="B Nazanin" panose="00000400000000000000" pitchFamily="2" charset="-78"/>
            </a:endParaRPr>
          </a:p>
          <a:p>
            <a:pPr algn="r" rtl="1"/>
            <a:r>
              <a:rPr lang="fa-IR" sz="2000" b="1" dirty="0">
                <a:cs typeface="B Nazanin" panose="00000400000000000000" pitchFamily="2" charset="-78"/>
              </a:rPr>
              <a:t>بیماری های قابل پیشگیری با واکسن (</a:t>
            </a:r>
            <a:r>
              <a:rPr lang="ar-SA" sz="2000" b="1" dirty="0">
                <a:cs typeface="B Nazanin" panose="00000400000000000000" pitchFamily="2" charset="-78"/>
              </a:rPr>
              <a:t>كنترل و مراقبت بيماري </a:t>
            </a:r>
            <a:r>
              <a:rPr lang="fa-IR" sz="2000" b="1" dirty="0">
                <a:cs typeface="B Nazanin" panose="00000400000000000000" pitchFamily="2" charset="-78"/>
              </a:rPr>
              <a:t>های </a:t>
            </a:r>
            <a:r>
              <a:rPr lang="ar-SA" sz="2000" b="1" dirty="0">
                <a:cs typeface="B Nazanin" panose="00000400000000000000" pitchFamily="2" charset="-78"/>
              </a:rPr>
              <a:t>ديفتري</a:t>
            </a:r>
            <a:r>
              <a:rPr lang="fa-IR" sz="2000" b="1" dirty="0">
                <a:cs typeface="B Nazanin" panose="00000400000000000000" pitchFamily="2" charset="-78"/>
              </a:rPr>
              <a:t>، </a:t>
            </a:r>
            <a:r>
              <a:rPr lang="ar-SA" sz="2000" b="1" dirty="0">
                <a:cs typeface="B Nazanin" panose="00000400000000000000" pitchFamily="2" charset="-78"/>
              </a:rPr>
              <a:t>كزاز</a:t>
            </a:r>
            <a:r>
              <a:rPr lang="fa-IR" sz="2000" b="1" dirty="0">
                <a:cs typeface="B Nazanin" panose="00000400000000000000" pitchFamily="2" charset="-78"/>
              </a:rPr>
              <a:t>، </a:t>
            </a:r>
            <a:r>
              <a:rPr lang="ar-SA" sz="2000" b="1" dirty="0">
                <a:cs typeface="B Nazanin" panose="00000400000000000000" pitchFamily="2" charset="-78"/>
              </a:rPr>
              <a:t>سياه سرفه</a:t>
            </a:r>
            <a:r>
              <a:rPr lang="fa-IR" sz="2000" b="1" dirty="0">
                <a:cs typeface="B Nazanin" panose="00000400000000000000" pitchFamily="2" charset="-78"/>
              </a:rPr>
              <a:t>، </a:t>
            </a:r>
            <a:r>
              <a:rPr lang="ar-SA" sz="2000" b="1" dirty="0">
                <a:cs typeface="B Nazanin" panose="00000400000000000000" pitchFamily="2" charset="-78"/>
              </a:rPr>
              <a:t>فلج اطفال</a:t>
            </a:r>
            <a:r>
              <a:rPr lang="fa-IR" sz="2000" b="1" dirty="0">
                <a:cs typeface="B Nazanin" panose="00000400000000000000" pitchFamily="2" charset="-78"/>
              </a:rPr>
              <a:t>، </a:t>
            </a:r>
            <a:r>
              <a:rPr lang="ar-SA" sz="2000" b="1" dirty="0">
                <a:cs typeface="B Nazanin" panose="00000400000000000000" pitchFamily="2" charset="-78"/>
              </a:rPr>
              <a:t>سرخك</a:t>
            </a:r>
            <a:r>
              <a:rPr lang="fa-IR" sz="2000" b="1" dirty="0">
                <a:cs typeface="B Nazanin" panose="00000400000000000000" pitchFamily="2" charset="-78"/>
              </a:rPr>
              <a:t>، </a:t>
            </a:r>
            <a:r>
              <a:rPr lang="ar-SA" sz="2000" b="1" dirty="0">
                <a:cs typeface="B Nazanin" panose="00000400000000000000" pitchFamily="2" charset="-78"/>
              </a:rPr>
              <a:t>سرخجه و سندرم سرخجه مادرزادي</a:t>
            </a:r>
            <a:r>
              <a:rPr lang="fa-IR" sz="2000" b="1" dirty="0">
                <a:cs typeface="B Nazanin" panose="00000400000000000000" pitchFamily="2" charset="-78"/>
              </a:rPr>
              <a:t>، </a:t>
            </a:r>
            <a:r>
              <a:rPr lang="ar-SA" sz="2000" b="1" dirty="0">
                <a:cs typeface="B Nazanin" panose="00000400000000000000" pitchFamily="2" charset="-78"/>
              </a:rPr>
              <a:t>اوريون</a:t>
            </a:r>
            <a:r>
              <a:rPr lang="fa-IR" sz="2000" b="1" dirty="0">
                <a:cs typeface="B Nazanin" panose="00000400000000000000" pitchFamily="2" charset="-78"/>
              </a:rPr>
              <a:t> و </a:t>
            </a:r>
            <a:r>
              <a:rPr lang="ar-SA" sz="2000" b="1" dirty="0">
                <a:cs typeface="B Nazanin" panose="00000400000000000000" pitchFamily="2" charset="-78"/>
              </a:rPr>
              <a:t>مننژيت</a:t>
            </a:r>
            <a:r>
              <a:rPr lang="fa-IR" sz="2000" b="1" dirty="0">
                <a:cs typeface="B Nazanin" panose="00000400000000000000" pitchFamily="2" charset="-78"/>
              </a:rPr>
              <a:t>) </a:t>
            </a:r>
            <a:r>
              <a:rPr lang="ar-SA" sz="2000" b="1" dirty="0">
                <a:cs typeface="B Nazanin" panose="00000400000000000000" pitchFamily="2" charset="-78"/>
              </a:rPr>
              <a:t> </a:t>
            </a:r>
            <a:endParaRPr lang="en-US" sz="2000" b="1" dirty="0">
              <a:cs typeface="B Nazanin" panose="00000400000000000000" pitchFamily="2" charset="-78"/>
            </a:endParaRPr>
          </a:p>
          <a:p>
            <a:pPr lvl="0" algn="r" rtl="1"/>
            <a:r>
              <a:rPr lang="ar-SA" sz="2000" b="1" dirty="0">
                <a:cs typeface="B Nazanin" panose="00000400000000000000" pitchFamily="2" charset="-78"/>
              </a:rPr>
              <a:t>كنترل و مراقبت بيماري آنفلوانزا</a:t>
            </a:r>
            <a:r>
              <a:rPr lang="fa-IR" sz="2000" b="1" dirty="0">
                <a:cs typeface="B Nazanin" panose="00000400000000000000" pitchFamily="2" charset="-78"/>
              </a:rPr>
              <a:t>ی انسانی و پرندگان </a:t>
            </a:r>
            <a:r>
              <a:rPr lang="ar-SA" sz="2000" b="1" dirty="0">
                <a:cs typeface="B Nazanin" panose="00000400000000000000" pitchFamily="2" charset="-78"/>
              </a:rPr>
              <a:t> </a:t>
            </a:r>
            <a:endParaRPr lang="en-US" sz="2000" b="1" dirty="0">
              <a:cs typeface="B Nazanin" panose="00000400000000000000" pitchFamily="2" charset="-78"/>
            </a:endParaRPr>
          </a:p>
          <a:p>
            <a:pPr algn="r" rtl="1"/>
            <a:r>
              <a:rPr lang="fa-IR" sz="2000" b="1" dirty="0">
                <a:cs typeface="B Nazanin" panose="00000400000000000000" pitchFamily="2" charset="-78"/>
              </a:rPr>
              <a:t>بیماری های منتقله از آب و غذا (</a:t>
            </a:r>
            <a:r>
              <a:rPr lang="ar-SA" sz="2000" b="1" dirty="0">
                <a:cs typeface="B Nazanin" panose="00000400000000000000" pitchFamily="2" charset="-78"/>
              </a:rPr>
              <a:t>كنترل و مراقبت بيماري </a:t>
            </a:r>
            <a:r>
              <a:rPr lang="fa-IR" sz="2000" b="1" dirty="0">
                <a:cs typeface="B Nazanin" panose="00000400000000000000" pitchFamily="2" charset="-78"/>
              </a:rPr>
              <a:t>های </a:t>
            </a:r>
            <a:r>
              <a:rPr lang="ar-SA" sz="2000" b="1" dirty="0">
                <a:cs typeface="B Nazanin" panose="00000400000000000000" pitchFamily="2" charset="-78"/>
              </a:rPr>
              <a:t>بوتوليسم</a:t>
            </a:r>
            <a:r>
              <a:rPr lang="fa-IR" sz="2000" b="1" dirty="0">
                <a:cs typeface="B Nazanin" panose="00000400000000000000" pitchFamily="2" charset="-78"/>
              </a:rPr>
              <a:t>،</a:t>
            </a:r>
            <a:r>
              <a:rPr lang="ar-SA" sz="2000" b="1" dirty="0">
                <a:cs typeface="B Nazanin" panose="00000400000000000000" pitchFamily="2" charset="-78"/>
              </a:rPr>
              <a:t> التور و وبا</a:t>
            </a:r>
            <a:r>
              <a:rPr lang="fa-IR" sz="2000" b="1" dirty="0">
                <a:cs typeface="B Nazanin" panose="00000400000000000000" pitchFamily="2" charset="-78"/>
              </a:rPr>
              <a:t>، </a:t>
            </a:r>
            <a:r>
              <a:rPr lang="ar-SA" sz="2000" b="1" dirty="0">
                <a:cs typeface="B Nazanin" panose="00000400000000000000" pitchFamily="2" charset="-78"/>
              </a:rPr>
              <a:t>اسهال خوني</a:t>
            </a:r>
            <a:r>
              <a:rPr lang="fa-IR" sz="2000" b="1" dirty="0">
                <a:cs typeface="B Nazanin" panose="00000400000000000000" pitchFamily="2" charset="-78"/>
              </a:rPr>
              <a:t> و </a:t>
            </a:r>
            <a:r>
              <a:rPr lang="ar-SA" sz="2000" b="1" dirty="0">
                <a:cs typeface="B Nazanin" panose="00000400000000000000" pitchFamily="2" charset="-78"/>
              </a:rPr>
              <a:t>تيفوئيد</a:t>
            </a:r>
            <a:r>
              <a:rPr lang="fa-IR" sz="2000" b="1" dirty="0">
                <a:cs typeface="B Nazanin" panose="00000400000000000000" pitchFamily="2" charset="-78"/>
              </a:rPr>
              <a:t>) </a:t>
            </a:r>
            <a:endParaRPr lang="en-US" sz="2000" b="1" dirty="0">
              <a:cs typeface="B Nazanin" panose="00000400000000000000" pitchFamily="2" charset="-78"/>
            </a:endParaRPr>
          </a:p>
          <a:p>
            <a:pPr lvl="0" algn="r" rtl="1"/>
            <a:r>
              <a:rPr lang="ar-SA" sz="2000" b="1" dirty="0">
                <a:cs typeface="B Nazanin" panose="00000400000000000000" pitchFamily="2" charset="-78"/>
              </a:rPr>
              <a:t>كنترل و مراقبت عفونت </a:t>
            </a:r>
            <a:r>
              <a:rPr lang="en-US" sz="2000" dirty="0">
                <a:cs typeface="B Nazanin" panose="00000400000000000000" pitchFamily="2" charset="-78"/>
              </a:rPr>
              <a:t>HIV</a:t>
            </a:r>
            <a:r>
              <a:rPr lang="ar-SA" sz="2000" b="1" dirty="0">
                <a:cs typeface="B Nazanin" panose="00000400000000000000" pitchFamily="2" charset="-78"/>
              </a:rPr>
              <a:t> و ايدز</a:t>
            </a:r>
            <a:endParaRPr lang="en-US" sz="2000" b="1" dirty="0">
              <a:cs typeface="B Nazanin" panose="00000400000000000000" pitchFamily="2" charset="-78"/>
            </a:endParaRPr>
          </a:p>
          <a:p>
            <a:pPr lvl="0" algn="r" rtl="1"/>
            <a:r>
              <a:rPr lang="ar-SA" sz="2000" b="1" dirty="0">
                <a:cs typeface="B Nazanin" panose="00000400000000000000" pitchFamily="2" charset="-78"/>
              </a:rPr>
              <a:t>كنترل و مراقبت بيماريهاي منتقله جنسي</a:t>
            </a:r>
            <a:r>
              <a:rPr lang="fa-IR" sz="2000" b="1" dirty="0">
                <a:cs typeface="B Nazanin" panose="00000400000000000000" pitchFamily="2" charset="-78"/>
              </a:rPr>
              <a:t> (آمیزشی) </a:t>
            </a:r>
            <a:endParaRPr lang="en-US" sz="2000" b="1" dirty="0">
              <a:cs typeface="B Nazanin" panose="00000400000000000000" pitchFamily="2" charset="-78"/>
            </a:endParaRPr>
          </a:p>
          <a:p>
            <a:pPr algn="r" rtl="1"/>
            <a:r>
              <a:rPr lang="ar-SA" sz="2000" b="1" dirty="0">
                <a:cs typeface="B Nazanin" panose="00000400000000000000" pitchFamily="2" charset="-78"/>
              </a:rPr>
              <a:t>كنترل و مراقبت بيماري هپاتيت</a:t>
            </a:r>
            <a:r>
              <a:rPr lang="fa-IR" sz="2000" b="1" dirty="0">
                <a:cs typeface="B Nazanin" panose="00000400000000000000" pitchFamily="2" charset="-78"/>
              </a:rPr>
              <a:t> های منتقله از راه خون (</a:t>
            </a:r>
            <a:r>
              <a:rPr lang="en-US" sz="2000" dirty="0">
                <a:cs typeface="B Nazanin" panose="00000400000000000000" pitchFamily="2" charset="-78"/>
              </a:rPr>
              <a:t>B</a:t>
            </a:r>
            <a:r>
              <a:rPr lang="fa-IR" sz="2000" dirty="0">
                <a:cs typeface="B Nazanin" panose="00000400000000000000" pitchFamily="2" charset="-78"/>
              </a:rPr>
              <a:t> </a:t>
            </a:r>
            <a:r>
              <a:rPr lang="ar-SA" sz="2000" b="1" dirty="0">
                <a:cs typeface="B Nazanin" panose="00000400000000000000" pitchFamily="2" charset="-78"/>
              </a:rPr>
              <a:t>و </a:t>
            </a:r>
            <a:r>
              <a:rPr lang="en-US" sz="2000" dirty="0">
                <a:cs typeface="B Nazanin" panose="00000400000000000000" pitchFamily="2" charset="-78"/>
              </a:rPr>
              <a:t>C</a:t>
            </a:r>
            <a:r>
              <a:rPr lang="fa-IR" sz="2000" b="1" dirty="0">
                <a:cs typeface="B Nazanin" panose="00000400000000000000" pitchFamily="2" charset="-78"/>
              </a:rPr>
              <a:t>) </a:t>
            </a:r>
          </a:p>
          <a:p>
            <a:pPr lvl="0" algn="r" rtl="1"/>
            <a:r>
              <a:rPr lang="ar-SA" sz="2000" b="1" dirty="0">
                <a:cs typeface="B Nazanin" panose="00000400000000000000" pitchFamily="2" charset="-78"/>
              </a:rPr>
              <a:t>كنترل و مراقبت بيماري </a:t>
            </a:r>
            <a:r>
              <a:rPr lang="fa-IR" sz="2000" b="1" dirty="0">
                <a:cs typeface="B Nazanin" panose="00000400000000000000" pitchFamily="2" charset="-78"/>
              </a:rPr>
              <a:t>های </a:t>
            </a:r>
            <a:r>
              <a:rPr lang="ar-SA" sz="2000" b="1" dirty="0">
                <a:cs typeface="B Nazanin" panose="00000400000000000000" pitchFamily="2" charset="-78"/>
              </a:rPr>
              <a:t>سل</a:t>
            </a:r>
            <a:r>
              <a:rPr lang="fa-IR" sz="2000" b="1" dirty="0">
                <a:cs typeface="B Nazanin" panose="00000400000000000000" pitchFamily="2" charset="-78"/>
              </a:rPr>
              <a:t> و </a:t>
            </a:r>
            <a:r>
              <a:rPr lang="ar-SA" sz="2000" b="1" dirty="0">
                <a:cs typeface="B Nazanin" panose="00000400000000000000" pitchFamily="2" charset="-78"/>
              </a:rPr>
              <a:t>جذام </a:t>
            </a:r>
            <a:endParaRPr lang="en-US" sz="2000" b="1" dirty="0">
              <a:cs typeface="B Nazanin" panose="00000400000000000000" pitchFamily="2" charset="-78"/>
            </a:endParaRPr>
          </a:p>
          <a:p>
            <a:pPr lvl="0" algn="r" rtl="1"/>
            <a:r>
              <a:rPr lang="ar-SA" sz="2000" b="1" dirty="0">
                <a:cs typeface="B Nazanin" panose="00000400000000000000" pitchFamily="2" charset="-78"/>
              </a:rPr>
              <a:t>كنترل و مراقبت بيماري مالاريا</a:t>
            </a:r>
            <a:endParaRPr lang="en-US" sz="2000" b="1" dirty="0">
              <a:cs typeface="B Nazanin" panose="00000400000000000000" pitchFamily="2" charset="-78"/>
            </a:endParaRPr>
          </a:p>
          <a:p>
            <a:pPr lvl="0" algn="r" rtl="1"/>
            <a:r>
              <a:rPr lang="ar-SA" sz="2000" b="1" dirty="0">
                <a:cs typeface="B Nazanin" panose="00000400000000000000" pitchFamily="2" charset="-78"/>
              </a:rPr>
              <a:t>كنترل و مراقبت </a:t>
            </a:r>
            <a:r>
              <a:rPr lang="fa-IR" sz="2000" b="1" dirty="0">
                <a:cs typeface="B Nazanin" panose="00000400000000000000" pitchFamily="2" charset="-78"/>
              </a:rPr>
              <a:t>آلودگی به</a:t>
            </a:r>
            <a:r>
              <a:rPr lang="ar-SA" sz="2000" b="1" dirty="0">
                <a:cs typeface="B Nazanin" panose="00000400000000000000" pitchFamily="2" charset="-78"/>
              </a:rPr>
              <a:t> پديكولوز </a:t>
            </a:r>
            <a:endParaRPr lang="en-US" sz="2000" b="1" dirty="0">
              <a:cs typeface="B Nazanin" panose="00000400000000000000" pitchFamily="2" charset="-78"/>
            </a:endParaRPr>
          </a:p>
          <a:p>
            <a:pPr lvl="0" algn="r" rtl="1"/>
            <a:r>
              <a:rPr lang="ar-SA" sz="2000" b="1" dirty="0">
                <a:cs typeface="B Nazanin" panose="00000400000000000000" pitchFamily="2" charset="-78"/>
              </a:rPr>
              <a:t>بيماريهاي مشترك انسان و حيوان شامل </a:t>
            </a:r>
            <a:r>
              <a:rPr lang="fa-IR" sz="2000" b="1" dirty="0">
                <a:cs typeface="B Nazanin" panose="00000400000000000000" pitchFamily="2" charset="-78"/>
              </a:rPr>
              <a:t>(</a:t>
            </a:r>
            <a:r>
              <a:rPr lang="ar-SA" sz="2000" b="1" dirty="0">
                <a:cs typeface="B Nazanin" panose="00000400000000000000" pitchFamily="2" charset="-78"/>
              </a:rPr>
              <a:t>كنترل و مراقبت بيماري</a:t>
            </a:r>
            <a:r>
              <a:rPr lang="fa-IR" sz="2000" b="1" dirty="0">
                <a:cs typeface="B Nazanin" panose="00000400000000000000" pitchFamily="2" charset="-78"/>
              </a:rPr>
              <a:t> های</a:t>
            </a:r>
            <a:r>
              <a:rPr lang="ar-SA" sz="2000" b="1" dirty="0">
                <a:cs typeface="B Nazanin" panose="00000400000000000000" pitchFamily="2" charset="-78"/>
              </a:rPr>
              <a:t> ليشمانيوز جلدي</a:t>
            </a:r>
            <a:r>
              <a:rPr lang="fa-IR" sz="2000" b="1" dirty="0">
                <a:cs typeface="B Nazanin" panose="00000400000000000000" pitchFamily="2" charset="-78"/>
              </a:rPr>
              <a:t> و </a:t>
            </a:r>
            <a:r>
              <a:rPr lang="ar-SA" sz="2000" b="1" dirty="0">
                <a:cs typeface="B Nazanin" panose="00000400000000000000" pitchFamily="2" charset="-78"/>
              </a:rPr>
              <a:t>احشايي</a:t>
            </a:r>
            <a:r>
              <a:rPr lang="fa-IR" sz="2000" b="1" dirty="0">
                <a:cs typeface="B Nazanin" panose="00000400000000000000" pitchFamily="2" charset="-78"/>
              </a:rPr>
              <a:t>، </a:t>
            </a:r>
            <a:r>
              <a:rPr lang="ar-SA" sz="2000" b="1" dirty="0">
                <a:cs typeface="B Nazanin" panose="00000400000000000000" pitchFamily="2" charset="-78"/>
              </a:rPr>
              <a:t>هاري</a:t>
            </a:r>
            <a:r>
              <a:rPr lang="fa-IR" sz="2000" b="1" dirty="0">
                <a:cs typeface="B Nazanin" panose="00000400000000000000" pitchFamily="2" charset="-78"/>
              </a:rPr>
              <a:t> و حیوان گزیدگی، </a:t>
            </a:r>
            <a:r>
              <a:rPr lang="ar-SA" sz="2000" b="1" dirty="0">
                <a:cs typeface="B Nazanin" panose="00000400000000000000" pitchFamily="2" charset="-78"/>
              </a:rPr>
              <a:t>تب مالت</a:t>
            </a:r>
            <a:r>
              <a:rPr lang="fa-IR" sz="2000" b="1" dirty="0">
                <a:cs typeface="B Nazanin" panose="00000400000000000000" pitchFamily="2" charset="-78"/>
              </a:rPr>
              <a:t>، </a:t>
            </a:r>
            <a:r>
              <a:rPr lang="ar-SA" sz="2000" b="1" dirty="0">
                <a:cs typeface="B Nazanin" panose="00000400000000000000" pitchFamily="2" charset="-78"/>
              </a:rPr>
              <a:t>كيست هيداتيك</a:t>
            </a:r>
            <a:r>
              <a:rPr lang="fa-IR" sz="2000" b="1" dirty="0">
                <a:cs typeface="B Nazanin" panose="00000400000000000000" pitchFamily="2" charset="-78"/>
              </a:rPr>
              <a:t>، </a:t>
            </a:r>
            <a:r>
              <a:rPr lang="ar-SA" sz="2000" b="1" dirty="0">
                <a:cs typeface="B Nazanin" panose="00000400000000000000" pitchFamily="2" charset="-78"/>
              </a:rPr>
              <a:t>تب راجعه</a:t>
            </a:r>
            <a:r>
              <a:rPr lang="fa-IR" sz="2000" b="1" dirty="0">
                <a:cs typeface="B Nazanin" panose="00000400000000000000" pitchFamily="2" charset="-78"/>
              </a:rPr>
              <a:t>، </a:t>
            </a:r>
            <a:r>
              <a:rPr lang="ar-SA" sz="2000" b="1" dirty="0">
                <a:cs typeface="B Nazanin" panose="00000400000000000000" pitchFamily="2" charset="-78"/>
              </a:rPr>
              <a:t>تب‌ خونريزي دهنده</a:t>
            </a:r>
            <a:r>
              <a:rPr lang="fa-IR" sz="2000" b="1" dirty="0">
                <a:cs typeface="B Nazanin" panose="00000400000000000000" pitchFamily="2" charset="-78"/>
              </a:rPr>
              <a:t>، </a:t>
            </a:r>
            <a:r>
              <a:rPr lang="ar-SA" sz="2000" b="1" dirty="0">
                <a:cs typeface="B Nazanin" panose="00000400000000000000" pitchFamily="2" charset="-78"/>
              </a:rPr>
              <a:t>توكسوپلاسموز</a:t>
            </a:r>
            <a:r>
              <a:rPr lang="fa-IR" sz="2000" b="1" dirty="0">
                <a:cs typeface="B Nazanin" panose="00000400000000000000" pitchFamily="2" charset="-78"/>
              </a:rPr>
              <a:t>، </a:t>
            </a:r>
            <a:r>
              <a:rPr lang="ar-SA" sz="2000" b="1" dirty="0">
                <a:cs typeface="B Nazanin" panose="00000400000000000000" pitchFamily="2" charset="-78"/>
              </a:rPr>
              <a:t>سياه زخم</a:t>
            </a:r>
            <a:r>
              <a:rPr lang="fa-IR" sz="2000" b="1" dirty="0">
                <a:cs typeface="B Nazanin" panose="00000400000000000000" pitchFamily="2" charset="-78"/>
              </a:rPr>
              <a:t> و</a:t>
            </a:r>
            <a:r>
              <a:rPr lang="ar-SA" sz="2000" b="1" dirty="0">
                <a:cs typeface="B Nazanin" panose="00000400000000000000" pitchFamily="2" charset="-78"/>
              </a:rPr>
              <a:t> جنون گاوي</a:t>
            </a:r>
            <a:r>
              <a:rPr lang="fa-IR" sz="2000" b="1" dirty="0">
                <a:cs typeface="B Nazanin" panose="00000400000000000000" pitchFamily="2" charset="-78"/>
              </a:rPr>
              <a:t>) </a:t>
            </a:r>
            <a:r>
              <a:rPr lang="ar-SA" sz="2000" b="1" dirty="0">
                <a:cs typeface="B Nazanin" panose="00000400000000000000" pitchFamily="2" charset="-78"/>
              </a:rPr>
              <a:t> </a:t>
            </a:r>
            <a:endParaRPr lang="en-US" sz="2000" b="1" dirty="0">
              <a:cs typeface="B Nazanin" panose="00000400000000000000" pitchFamily="2" charset="-78"/>
            </a:endParaRPr>
          </a:p>
          <a:p>
            <a:pPr marL="0" indent="0" algn="r" rtl="1">
              <a:buNone/>
            </a:pPr>
            <a:endParaRPr lang="en-US" sz="2000" dirty="0">
              <a:cs typeface="B Nazanin" panose="00000400000000000000" pitchFamily="2" charset="-78"/>
            </a:endParaRPr>
          </a:p>
        </p:txBody>
      </p:sp>
    </p:spTree>
    <p:extLst>
      <p:ext uri="{BB962C8B-B14F-4D97-AF65-F5344CB8AC3E}">
        <p14:creationId xmlns:p14="http://schemas.microsoft.com/office/powerpoint/2010/main" val="2179753865"/>
      </p:ext>
    </p:extLst>
  </p:cSld>
  <p:clrMapOvr>
    <a:masterClrMapping/>
  </p:clrMapOvr>
  <p:transition spd="slow">
    <p:randomBar dir="vert"/>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idx="4294967295"/>
          </p:nvPr>
        </p:nvSpPr>
        <p:spPr>
          <a:xfrm>
            <a:off x="1828800" y="274638"/>
            <a:ext cx="8610600" cy="1143000"/>
          </a:xfrm>
        </p:spPr>
        <p:txBody>
          <a:bodyPr/>
          <a:lstStyle/>
          <a:p>
            <a:pPr eaLnBrk="1" hangingPunct="1"/>
            <a:r>
              <a:rPr lang="fa-IR" altLang="en-US" sz="3800" dirty="0">
                <a:solidFill>
                  <a:srgbClr val="0070C0"/>
                </a:solidFill>
                <a:cs typeface="Titr" pitchFamily="2" charset="-78"/>
              </a:rPr>
              <a:t>شایعترین راه انتقال ویروس آنفلوانزا بین انسانها</a:t>
            </a:r>
          </a:p>
        </p:txBody>
      </p:sp>
      <p:sp>
        <p:nvSpPr>
          <p:cNvPr id="49155" name="Content Placeholder 3"/>
          <p:cNvSpPr>
            <a:spLocks noGrp="1"/>
          </p:cNvSpPr>
          <p:nvPr>
            <p:ph sz="half" idx="4294967295"/>
          </p:nvPr>
        </p:nvSpPr>
        <p:spPr>
          <a:xfrm>
            <a:off x="543697" y="3087972"/>
            <a:ext cx="11193601" cy="3507698"/>
          </a:xfrm>
        </p:spPr>
        <p:txBody>
          <a:bodyPr>
            <a:noAutofit/>
          </a:bodyPr>
          <a:lstStyle/>
          <a:p>
            <a:pPr algn="just" rtl="1" eaLnBrk="1" hangingPunct="1">
              <a:lnSpc>
                <a:spcPct val="90000"/>
              </a:lnSpc>
            </a:pPr>
            <a:r>
              <a:rPr lang="fa-IR" altLang="en-US" sz="2400" dirty="0">
                <a:solidFill>
                  <a:srgbClr val="0070C0"/>
                </a:solidFill>
                <a:cs typeface="Titr" pitchFamily="2" charset="-78"/>
              </a:rPr>
              <a:t>نکته</a:t>
            </a:r>
            <a:r>
              <a:rPr lang="en-US" altLang="en-US" sz="2400" dirty="0">
                <a:solidFill>
                  <a:srgbClr val="0070C0"/>
                </a:solidFill>
                <a:cs typeface="Titr" pitchFamily="2" charset="-78"/>
              </a:rPr>
              <a:t> </a:t>
            </a:r>
            <a:r>
              <a:rPr lang="fa-IR" altLang="en-US" sz="2400" dirty="0">
                <a:solidFill>
                  <a:srgbClr val="0070C0"/>
                </a:solidFill>
                <a:cs typeface="Titr" pitchFamily="2" charset="-78"/>
              </a:rPr>
              <a:t>مهم در انتقال ویروس ؟</a:t>
            </a:r>
          </a:p>
          <a:p>
            <a:pPr algn="just" rtl="1" eaLnBrk="1" hangingPunct="1">
              <a:lnSpc>
                <a:spcPct val="160000"/>
              </a:lnSpc>
            </a:pPr>
            <a:r>
              <a:rPr lang="fa-IR" altLang="en-US" sz="2400" dirty="0">
                <a:cs typeface="B Titr" panose="00000700000000000000" pitchFamily="2" charset="-78"/>
              </a:rPr>
              <a:t>این ذرات بزرگ تنفسی تنها </a:t>
            </a:r>
            <a:r>
              <a:rPr lang="fa-IR" altLang="en-US" sz="2400" dirty="0">
                <a:solidFill>
                  <a:srgbClr val="002060"/>
                </a:solidFill>
                <a:cs typeface="B Titr" panose="00000700000000000000" pitchFamily="2" charset="-78"/>
              </a:rPr>
              <a:t>در حد مسافت های کوتاه پرتاب میشود ( معمولا 1 متر یا کمتر)</a:t>
            </a:r>
          </a:p>
          <a:p>
            <a:pPr algn="just" rtl="1" eaLnBrk="1" hangingPunct="1">
              <a:lnSpc>
                <a:spcPct val="160000"/>
              </a:lnSpc>
            </a:pPr>
            <a:r>
              <a:rPr lang="fa-IR" altLang="en-US" sz="2400" dirty="0">
                <a:solidFill>
                  <a:srgbClr val="002060"/>
                </a:solidFill>
                <a:cs typeface="B Titr" panose="00000700000000000000" pitchFamily="2" charset="-78"/>
              </a:rPr>
              <a:t>ذرات بزرگ تنفسی در هوا معلق نمی مانند</a:t>
            </a:r>
            <a:endParaRPr lang="en-US" altLang="en-US" sz="2400" dirty="0">
              <a:solidFill>
                <a:srgbClr val="002060"/>
              </a:solidFill>
              <a:cs typeface="B Titr" panose="00000700000000000000" pitchFamily="2" charset="-78"/>
            </a:endParaRPr>
          </a:p>
          <a:p>
            <a:pPr algn="just" rtl="1" eaLnBrk="1" hangingPunct="1">
              <a:lnSpc>
                <a:spcPct val="160000"/>
              </a:lnSpc>
            </a:pPr>
            <a:r>
              <a:rPr lang="fa-IR" altLang="en-US" sz="2400" dirty="0">
                <a:solidFill>
                  <a:srgbClr val="002060"/>
                </a:solidFill>
                <a:cs typeface="B Titr" panose="00000700000000000000" pitchFamily="2" charset="-78"/>
              </a:rPr>
              <a:t>برای دریافت ذرات بزرگ تنفسی تماس نزدیک ( معمولا 1 متر یا کمتر ) بین فرد منشا</a:t>
            </a:r>
            <a:r>
              <a:rPr lang="en-US" altLang="en-US" sz="2400" dirty="0">
                <a:solidFill>
                  <a:srgbClr val="002060"/>
                </a:solidFill>
                <a:cs typeface="B Titr" panose="00000700000000000000" pitchFamily="2" charset="-78"/>
              </a:rPr>
              <a:t> </a:t>
            </a:r>
            <a:r>
              <a:rPr lang="fa-IR" altLang="en-US" sz="2400" dirty="0">
                <a:solidFill>
                  <a:srgbClr val="002060"/>
                </a:solidFill>
                <a:cs typeface="B Titr" panose="00000700000000000000" pitchFamily="2" charset="-78"/>
              </a:rPr>
              <a:t> (بیمار) و فرد دریافت کننده (فرد سالم) لازم است </a:t>
            </a:r>
          </a:p>
        </p:txBody>
      </p:sp>
      <p:sp>
        <p:nvSpPr>
          <p:cNvPr id="49156" name="Content Placeholder 5"/>
          <p:cNvSpPr>
            <a:spLocks noGrp="1"/>
          </p:cNvSpPr>
          <p:nvPr>
            <p:ph sz="quarter" idx="4294967295"/>
          </p:nvPr>
        </p:nvSpPr>
        <p:spPr>
          <a:xfrm>
            <a:off x="2896579" y="1240774"/>
            <a:ext cx="8305800" cy="2209800"/>
          </a:xfrm>
        </p:spPr>
        <p:txBody>
          <a:bodyPr>
            <a:normAutofit/>
          </a:bodyPr>
          <a:lstStyle/>
          <a:p>
            <a:pPr algn="just" rtl="1" eaLnBrk="1" hangingPunct="1"/>
            <a:r>
              <a:rPr lang="fa-IR" altLang="en-US" sz="2800" dirty="0">
                <a:cs typeface="Titr" pitchFamily="2" charset="-78"/>
              </a:rPr>
              <a:t>ذرات تنفسی بزرگ</a:t>
            </a:r>
            <a:endParaRPr lang="en-US" altLang="en-US" sz="2800" dirty="0">
              <a:cs typeface="Titr" pitchFamily="2" charset="-78"/>
            </a:endParaRPr>
          </a:p>
          <a:p>
            <a:pPr algn="just" rtl="1" eaLnBrk="1" hangingPunct="1"/>
            <a:r>
              <a:rPr lang="fa-IR" altLang="en-US" sz="2800" dirty="0">
                <a:cs typeface="Titr" pitchFamily="2" charset="-78"/>
              </a:rPr>
              <a:t>این ذرات در هنگام سرفه و عطسه فرد ایجاد میشوند</a:t>
            </a:r>
            <a:endParaRPr lang="en-US" altLang="en-US" sz="2800" dirty="0">
              <a:cs typeface="Titr" pitchFamily="2" charset="-78"/>
            </a:endParaRPr>
          </a:p>
          <a:p>
            <a:pPr algn="just" rtl="1" eaLnBrk="1" hangingPunct="1"/>
            <a:r>
              <a:rPr lang="fa-IR" altLang="en-US" sz="2800" dirty="0">
                <a:cs typeface="Titr" pitchFamily="2" charset="-78"/>
              </a:rPr>
              <a:t>وتوسط فردی که فاصله نزدیک با بیمار دارد استنشاق میشوند</a:t>
            </a:r>
            <a:endParaRPr lang="en-US" altLang="en-US" sz="2800" dirty="0">
              <a:cs typeface="Titr" pitchFamily="2" charset="-78"/>
            </a:endParaRPr>
          </a:p>
          <a:p>
            <a:pPr algn="just" rtl="1" eaLnBrk="1" hangingPunct="1"/>
            <a:endParaRPr lang="fa-IR" altLang="en-US" sz="2800" dirty="0">
              <a:cs typeface="B Nazanin" panose="00000400000000000000" pitchFamily="2" charset="-78"/>
            </a:endParaRP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2081" y="-29337"/>
            <a:ext cx="845127" cy="85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24693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idx="4294967295"/>
          </p:nvPr>
        </p:nvSpPr>
        <p:spPr>
          <a:xfrm>
            <a:off x="1752600" y="274638"/>
            <a:ext cx="9235190" cy="1143000"/>
          </a:xfrm>
        </p:spPr>
        <p:txBody>
          <a:bodyPr>
            <a:normAutofit/>
          </a:bodyPr>
          <a:lstStyle/>
          <a:p>
            <a:pPr algn="ctr" rtl="1" eaLnBrk="1" hangingPunct="1"/>
            <a:r>
              <a:rPr lang="fa-IR" altLang="en-US" sz="4000" b="1" dirty="0">
                <a:solidFill>
                  <a:srgbClr val="0070C0"/>
                </a:solidFill>
                <a:cs typeface="B Titr" panose="00000700000000000000" pitchFamily="2" charset="-78"/>
              </a:rPr>
              <a:t>سایر راه های انتقال ویروس آنفلوانزا بین انسانها</a:t>
            </a:r>
          </a:p>
        </p:txBody>
      </p:sp>
      <p:sp>
        <p:nvSpPr>
          <p:cNvPr id="53251" name="Text Placeholder 2"/>
          <p:cNvSpPr>
            <a:spLocks noGrp="1"/>
          </p:cNvSpPr>
          <p:nvPr>
            <p:ph type="body" idx="4294967295"/>
          </p:nvPr>
        </p:nvSpPr>
        <p:spPr>
          <a:xfrm>
            <a:off x="7291894" y="1235076"/>
            <a:ext cx="4040187" cy="739775"/>
          </a:xfrm>
        </p:spPr>
        <p:txBody>
          <a:bodyPr anchor="b"/>
          <a:lstStyle/>
          <a:p>
            <a:pPr marL="0" indent="0" algn="ctr" rtl="1">
              <a:buNone/>
            </a:pPr>
            <a:r>
              <a:rPr lang="fa-IR" altLang="en-US" sz="4000" dirty="0">
                <a:solidFill>
                  <a:srgbClr val="00B050"/>
                </a:solidFill>
                <a:latin typeface="B Nazanin" pitchFamily="2" charset="-78"/>
                <a:cs typeface="B Nazanin" pitchFamily="2" charset="-78"/>
              </a:rPr>
              <a:t> تماس مستقیم </a:t>
            </a:r>
          </a:p>
        </p:txBody>
      </p:sp>
      <p:sp>
        <p:nvSpPr>
          <p:cNvPr id="53252" name="Content Placeholder 5"/>
          <p:cNvSpPr>
            <a:spLocks noGrp="1"/>
          </p:cNvSpPr>
          <p:nvPr>
            <p:ph sz="quarter" idx="4294967295"/>
          </p:nvPr>
        </p:nvSpPr>
        <p:spPr>
          <a:xfrm>
            <a:off x="392610" y="2565401"/>
            <a:ext cx="11679667" cy="3768725"/>
          </a:xfrm>
        </p:spPr>
        <p:txBody>
          <a:bodyPr/>
          <a:lstStyle/>
          <a:p>
            <a:pPr algn="just" rtl="1" eaLnBrk="1" hangingPunct="1">
              <a:lnSpc>
                <a:spcPct val="80000"/>
              </a:lnSpc>
            </a:pPr>
            <a:r>
              <a:rPr lang="fa-IR" altLang="en-US" sz="3200" dirty="0">
                <a:solidFill>
                  <a:srgbClr val="7030A0"/>
                </a:solidFill>
                <a:latin typeface="B Nazanin" pitchFamily="2" charset="-78"/>
                <a:cs typeface="B Nazanin" pitchFamily="2" charset="-78"/>
              </a:rPr>
              <a:t>علیرغم اهمیت، این روش انتقال در رتبه دوم پس از ذرات بزرک تنفسی قرار دارد</a:t>
            </a:r>
          </a:p>
          <a:p>
            <a:pPr algn="just" rtl="1" eaLnBrk="1" hangingPunct="1">
              <a:lnSpc>
                <a:spcPct val="80000"/>
              </a:lnSpc>
              <a:buFontTx/>
              <a:buNone/>
            </a:pPr>
            <a:endParaRPr lang="fa-IR" altLang="en-US" b="1" dirty="0">
              <a:latin typeface="B Nazanin" pitchFamily="2" charset="-78"/>
              <a:cs typeface="B Nazanin" pitchFamily="2" charset="-78"/>
            </a:endParaRPr>
          </a:p>
          <a:p>
            <a:pPr algn="just" rtl="1" eaLnBrk="1" hangingPunct="1">
              <a:lnSpc>
                <a:spcPct val="150000"/>
              </a:lnSpc>
              <a:buFont typeface="Calibri" panose="020F0502020204030204" pitchFamily="34" charset="0"/>
              <a:buAutoNum type="arabicPeriod"/>
            </a:pPr>
            <a:r>
              <a:rPr lang="fa-IR" altLang="en-US" sz="2400" b="1" dirty="0">
                <a:solidFill>
                  <a:schemeClr val="tx1"/>
                </a:solidFill>
                <a:effectLst>
                  <a:outerShdw blurRad="38100" dist="38100" dir="2700000" algn="tl">
                    <a:srgbClr val="000000">
                      <a:alpha val="43137"/>
                    </a:srgbClr>
                  </a:outerShdw>
                </a:effectLst>
                <a:latin typeface="B Nazanin" pitchFamily="2" charset="-78"/>
                <a:cs typeface="B Nazanin" pitchFamily="2" charset="-78"/>
              </a:rPr>
              <a:t>خود آلوده سازی از طریق تماس دست با سطوح آلوده  و سپس تماس دست با بینی، چشم و دهان خود</a:t>
            </a:r>
          </a:p>
          <a:p>
            <a:pPr algn="just" rtl="1" eaLnBrk="1" hangingPunct="1">
              <a:lnSpc>
                <a:spcPct val="80000"/>
              </a:lnSpc>
              <a:buFont typeface="Calibri" panose="020F0502020204030204" pitchFamily="34" charset="0"/>
              <a:buAutoNum type="arabicPeriod"/>
            </a:pPr>
            <a:endParaRPr lang="fa-IR" altLang="en-US" sz="2400" b="1" dirty="0">
              <a:solidFill>
                <a:schemeClr val="tx1"/>
              </a:solidFill>
              <a:effectLst>
                <a:outerShdw blurRad="38100" dist="38100" dir="2700000" algn="tl">
                  <a:srgbClr val="000000">
                    <a:alpha val="43137"/>
                  </a:srgbClr>
                </a:outerShdw>
              </a:effectLst>
              <a:latin typeface="B Nazanin" pitchFamily="2" charset="-78"/>
              <a:cs typeface="B Nazanin" pitchFamily="2" charset="-78"/>
            </a:endParaRPr>
          </a:p>
          <a:p>
            <a:pPr algn="just" rtl="1" eaLnBrk="1" hangingPunct="1">
              <a:lnSpc>
                <a:spcPct val="80000"/>
              </a:lnSpc>
              <a:buFont typeface="Calibri" panose="020F0502020204030204" pitchFamily="34" charset="0"/>
              <a:buAutoNum type="arabicPeriod"/>
            </a:pPr>
            <a:r>
              <a:rPr lang="fa-IR" altLang="en-US" sz="2400" b="1" dirty="0">
                <a:solidFill>
                  <a:schemeClr val="tx1"/>
                </a:solidFill>
                <a:effectLst>
                  <a:outerShdw blurRad="38100" dist="38100" dir="2700000" algn="tl">
                    <a:srgbClr val="000000">
                      <a:alpha val="43137"/>
                    </a:srgbClr>
                  </a:outerShdw>
                </a:effectLst>
                <a:latin typeface="B Nazanin" pitchFamily="2" charset="-78"/>
                <a:cs typeface="B Nazanin" pitchFamily="2" charset="-78"/>
              </a:rPr>
              <a:t>تماس دست فرد سالم با پوست یا دستهای فرد بیمار و سپس لمس بینی، چشم یا دهان خود </a:t>
            </a:r>
            <a:endParaRPr lang="en-US" altLang="en-US" sz="2400" b="1" dirty="0">
              <a:solidFill>
                <a:schemeClr val="tx1"/>
              </a:solidFill>
              <a:effectLst>
                <a:outerShdw blurRad="38100" dist="38100" dir="2700000" algn="tl">
                  <a:srgbClr val="000000">
                    <a:alpha val="43137"/>
                  </a:srgbClr>
                </a:outerShdw>
              </a:effectLst>
              <a:latin typeface="B Nazanin" pitchFamily="2" charset="-78"/>
              <a:cs typeface="B Nazanin" pitchFamily="2" charset="-78"/>
            </a:endParaRPr>
          </a:p>
          <a:p>
            <a:pPr algn="just" rtl="1" eaLnBrk="1" hangingPunct="1">
              <a:lnSpc>
                <a:spcPct val="80000"/>
              </a:lnSpc>
            </a:pPr>
            <a:endParaRPr lang="en-US" altLang="en-US" sz="2400" b="1" dirty="0">
              <a:solidFill>
                <a:schemeClr val="tx1"/>
              </a:solidFill>
              <a:effectLst>
                <a:outerShdw blurRad="38100" dist="38100" dir="2700000" algn="tl">
                  <a:srgbClr val="000000">
                    <a:alpha val="43137"/>
                  </a:srgbClr>
                </a:outerShdw>
              </a:effectLst>
              <a:latin typeface="B Nazanin" pitchFamily="2" charset="-78"/>
              <a:cs typeface="B Nazanin" pitchFamily="2" charset="-78"/>
            </a:endParaRPr>
          </a:p>
          <a:p>
            <a:pPr algn="just" rtl="1" eaLnBrk="1" hangingPunct="1">
              <a:lnSpc>
                <a:spcPct val="80000"/>
              </a:lnSpc>
              <a:buFontTx/>
              <a:buNone/>
            </a:pPr>
            <a:endParaRPr lang="fa-IR" altLang="en-US" sz="2400" dirty="0">
              <a:latin typeface="B Nazanin" pitchFamily="2" charset="-78"/>
              <a:cs typeface="B Nazanin" pitchFamily="2" charset="-78"/>
            </a:endParaRPr>
          </a:p>
          <a:p>
            <a:pPr algn="just" rtl="1" eaLnBrk="1" hangingPunct="1">
              <a:lnSpc>
                <a:spcPct val="80000"/>
              </a:lnSpc>
            </a:pPr>
            <a:endParaRPr lang="en-US" altLang="en-US" sz="2000" dirty="0">
              <a:latin typeface="B Nazanin" pitchFamily="2" charset="-78"/>
              <a:cs typeface="B Nazanin" pitchFamily="2" charset="-78"/>
            </a:endParaRPr>
          </a:p>
          <a:p>
            <a:pPr algn="r" rtl="1" eaLnBrk="1" hangingPunct="1">
              <a:lnSpc>
                <a:spcPct val="80000"/>
              </a:lnSpc>
            </a:pPr>
            <a:endParaRPr lang="fa-IR" altLang="en-US" sz="2000" dirty="0">
              <a:latin typeface="B Nazanin" pitchFamily="2" charset="-78"/>
              <a:cs typeface="B Nazanin" pitchFamily="2" charset="-78"/>
            </a:endParaRP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2081" y="-29337"/>
            <a:ext cx="845127" cy="85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09850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634976"/>
          </a:xfrm>
          <a:prstGeom prst="rect">
            <a:avLst/>
          </a:prstGeom>
        </p:spPr>
      </p:pic>
    </p:spTree>
    <p:extLst>
      <p:ext uri="{BB962C8B-B14F-4D97-AF65-F5344CB8AC3E}">
        <p14:creationId xmlns:p14="http://schemas.microsoft.com/office/powerpoint/2010/main" val="149296086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5327" y="1052427"/>
            <a:ext cx="11039707" cy="4955203"/>
          </a:xfrm>
          <a:prstGeom prst="rect">
            <a:avLst/>
          </a:prstGeom>
        </p:spPr>
        <p:txBody>
          <a:bodyPr wrap="square">
            <a:spAutoFit/>
          </a:bodyPr>
          <a:lstStyle/>
          <a:p>
            <a:pPr algn="r"/>
            <a:r>
              <a:rPr lang="fa-IR" sz="3600" b="1" dirty="0" smtClean="0">
                <a:solidFill>
                  <a:srgbClr val="FF0000"/>
                </a:solidFill>
                <a:latin typeface="B Naznin"/>
              </a:rPr>
              <a:t>ویروس کرونا </a:t>
            </a:r>
          </a:p>
          <a:p>
            <a:pPr algn="r"/>
            <a:endParaRPr lang="fa-IR" sz="2800" dirty="0" smtClean="0">
              <a:solidFill>
                <a:srgbClr val="202122"/>
              </a:solidFill>
              <a:latin typeface="B Naznin"/>
            </a:endParaRPr>
          </a:p>
          <a:p>
            <a:pPr algn="r"/>
            <a:r>
              <a:rPr lang="fa-IR" sz="2800" dirty="0" smtClean="0">
                <a:solidFill>
                  <a:srgbClr val="202122"/>
                </a:solidFill>
                <a:latin typeface="B Naznin"/>
              </a:rPr>
              <a:t>در </a:t>
            </a:r>
            <a:r>
              <a:rPr lang="fa-IR" sz="2800" dirty="0">
                <a:solidFill>
                  <a:srgbClr val="202122"/>
                </a:solidFill>
                <a:latin typeface="B Naznin"/>
              </a:rPr>
              <a:t>نهایت، در دسامبر ۲۰۱۹ نیز، برای اولین بار در شهر</a:t>
            </a:r>
            <a:r>
              <a:rPr lang="fa-IR" sz="2800" dirty="0">
                <a:latin typeface="B Naznin"/>
              </a:rPr>
              <a:t> ووهان استان </a:t>
            </a:r>
            <a:r>
              <a:rPr lang="fa-IR" sz="2800" dirty="0" smtClean="0">
                <a:latin typeface="B Naznin"/>
              </a:rPr>
              <a:t>هوبئی</a:t>
            </a:r>
            <a:r>
              <a:rPr lang="fa-IR" sz="2800" dirty="0">
                <a:latin typeface="B Naznin"/>
              </a:rPr>
              <a:t> چین</a:t>
            </a:r>
            <a:r>
              <a:rPr lang="fa-IR" sz="2800" dirty="0">
                <a:solidFill>
                  <a:srgbClr val="202122"/>
                </a:solidFill>
                <a:latin typeface="B Naznin"/>
              </a:rPr>
              <a:t>، پس از اینکه مردم بدون علت مشخصی دچار </a:t>
            </a:r>
            <a:r>
              <a:rPr lang="fa-IR" sz="2800" dirty="0" smtClean="0">
                <a:solidFill>
                  <a:srgbClr val="202122"/>
                </a:solidFill>
                <a:latin typeface="B Naznin"/>
              </a:rPr>
              <a:t>سینه پهلو</a:t>
            </a:r>
            <a:r>
              <a:rPr lang="fa-IR" sz="2800" dirty="0">
                <a:solidFill>
                  <a:srgbClr val="202122"/>
                </a:solidFill>
                <a:latin typeface="B Naznin"/>
              </a:rPr>
              <a:t> شدند </a:t>
            </a:r>
            <a:r>
              <a:rPr lang="fa-IR" sz="2800" dirty="0" smtClean="0">
                <a:solidFill>
                  <a:srgbClr val="202122"/>
                </a:solidFill>
                <a:latin typeface="B Naznin"/>
              </a:rPr>
              <a:t>واکسن ها</a:t>
            </a:r>
            <a:r>
              <a:rPr lang="fa-IR" sz="2800" dirty="0">
                <a:solidFill>
                  <a:srgbClr val="202122"/>
                </a:solidFill>
                <a:latin typeface="B Naznin"/>
              </a:rPr>
              <a:t> و درمان‌های موجود نیز مؤثر نبودند، نوع جدیدی از کروناویروس با </a:t>
            </a:r>
            <a:r>
              <a:rPr lang="fa-IR" sz="2800" dirty="0" smtClean="0">
                <a:solidFill>
                  <a:srgbClr val="202122"/>
                </a:solidFill>
                <a:latin typeface="B Naznin"/>
              </a:rPr>
              <a:t>همه گیری</a:t>
            </a:r>
            <a:r>
              <a:rPr lang="fa-IR" sz="2800" dirty="0">
                <a:solidFill>
                  <a:srgbClr val="202122"/>
                </a:solidFill>
                <a:latin typeface="B Naznin"/>
              </a:rPr>
              <a:t> </a:t>
            </a:r>
            <a:r>
              <a:rPr lang="fa-IR" sz="2800" dirty="0" smtClean="0">
                <a:solidFill>
                  <a:srgbClr val="202122"/>
                </a:solidFill>
                <a:latin typeface="B Naznin"/>
              </a:rPr>
              <a:t>درانسان</a:t>
            </a:r>
            <a:r>
              <a:rPr lang="fa-IR" sz="2800" dirty="0">
                <a:solidFill>
                  <a:srgbClr val="202122"/>
                </a:solidFill>
                <a:latin typeface="B Naznin"/>
              </a:rPr>
              <a:t> شناسایی </a:t>
            </a:r>
            <a:r>
              <a:rPr lang="fa-IR" sz="2800" dirty="0" smtClean="0">
                <a:solidFill>
                  <a:srgbClr val="202122"/>
                </a:solidFill>
                <a:latin typeface="B Naznin"/>
              </a:rPr>
              <a:t>شد.</a:t>
            </a:r>
            <a:r>
              <a:rPr lang="fa-IR" sz="2800" dirty="0">
                <a:solidFill>
                  <a:srgbClr val="202122"/>
                </a:solidFill>
                <a:latin typeface="B Naznin"/>
              </a:rPr>
              <a:t> از میان نخستین افرادی که به این ویروس آلوده شده‌اند، مشخص شد که دو سوم آنها با </a:t>
            </a:r>
            <a:r>
              <a:rPr lang="fa-IR" sz="2800" dirty="0" smtClean="0">
                <a:latin typeface="B Naznin"/>
              </a:rPr>
              <a:t>بازار عمده فروشی غذا های دریایی هوانان، </a:t>
            </a:r>
            <a:r>
              <a:rPr lang="fa-IR" sz="2800" dirty="0">
                <a:latin typeface="B Naznin"/>
              </a:rPr>
              <a:t>که در آن حیوانات زنده نیز به فروش می‌رسد، ارتباط داشته‌اند</a:t>
            </a:r>
            <a:r>
              <a:rPr lang="fa-IR" sz="2800" dirty="0" smtClean="0">
                <a:latin typeface="B Naznin"/>
              </a:rPr>
              <a:t>.</a:t>
            </a:r>
          </a:p>
          <a:p>
            <a:pPr algn="r"/>
            <a:endParaRPr lang="fa-IR" sz="2800" dirty="0" smtClean="0">
              <a:latin typeface="B Naznin"/>
            </a:endParaRPr>
          </a:p>
          <a:p>
            <a:pPr algn="r"/>
            <a:r>
              <a:rPr lang="fa-IR" sz="2800" dirty="0">
                <a:latin typeface="B Naznin"/>
              </a:rPr>
              <a:t> </a:t>
            </a:r>
            <a:r>
              <a:rPr lang="fa-IR" sz="2800" dirty="0" smtClean="0">
                <a:solidFill>
                  <a:srgbClr val="FF0000"/>
                </a:solidFill>
                <a:latin typeface="B Naznin"/>
              </a:rPr>
              <a:t>آمارجهانی بیماری کرونا تیر ماه سال 1401</a:t>
            </a:r>
            <a:r>
              <a:rPr lang="fa-IR" sz="2800" dirty="0" smtClean="0">
                <a:latin typeface="B Naznin"/>
              </a:rPr>
              <a:t>به این ترتیب زیراعلام شد</a:t>
            </a:r>
            <a:r>
              <a:rPr lang="fa-IR" sz="2800" dirty="0" smtClean="0">
                <a:solidFill>
                  <a:srgbClr val="FF0000"/>
                </a:solidFill>
                <a:latin typeface="B Naznin"/>
              </a:rPr>
              <a:t>:</a:t>
            </a:r>
          </a:p>
          <a:p>
            <a:pPr algn="r"/>
            <a:r>
              <a:rPr lang="fa-IR" sz="2800" dirty="0" smtClean="0">
                <a:solidFill>
                  <a:srgbClr val="FF0000"/>
                </a:solidFill>
                <a:latin typeface="B Naznin"/>
              </a:rPr>
              <a:t>موارد مورد ابتلا:</a:t>
            </a:r>
            <a:r>
              <a:rPr lang="fa-IR" sz="2800" dirty="0">
                <a:solidFill>
                  <a:srgbClr val="FF0000"/>
                </a:solidFill>
                <a:latin typeface="B Naznin"/>
              </a:rPr>
              <a:t> </a:t>
            </a:r>
            <a:r>
              <a:rPr lang="fa-IR" sz="2800" dirty="0">
                <a:latin typeface="B Naznin"/>
              </a:rPr>
              <a:t>548.935.393 </a:t>
            </a:r>
            <a:endParaRPr lang="fa-IR" sz="2800" dirty="0" smtClean="0">
              <a:latin typeface="B Naznin"/>
            </a:endParaRPr>
          </a:p>
          <a:p>
            <a:pPr algn="r"/>
            <a:r>
              <a:rPr lang="fa-IR" sz="2800" dirty="0" smtClean="0">
                <a:solidFill>
                  <a:srgbClr val="FF0000"/>
                </a:solidFill>
              </a:rPr>
              <a:t>جانباختگان : </a:t>
            </a:r>
            <a:r>
              <a:rPr lang="fa-IR" sz="2800" dirty="0" smtClean="0"/>
              <a:t>6.350.765</a:t>
            </a:r>
            <a:endParaRPr lang="fa-IR" sz="2800" b="0" i="0" dirty="0">
              <a:effectLst/>
              <a:latin typeface="B Naznin"/>
            </a:endParaRPr>
          </a:p>
        </p:txBody>
      </p:sp>
    </p:spTree>
    <p:extLst>
      <p:ext uri="{BB962C8B-B14F-4D97-AF65-F5344CB8AC3E}">
        <p14:creationId xmlns:p14="http://schemas.microsoft.com/office/powerpoint/2010/main" val="378571389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3609" y="537228"/>
            <a:ext cx="10181064" cy="5909310"/>
          </a:xfrm>
          <a:prstGeom prst="rect">
            <a:avLst/>
          </a:prstGeom>
        </p:spPr>
        <p:txBody>
          <a:bodyPr wrap="square">
            <a:spAutoFit/>
          </a:bodyPr>
          <a:lstStyle/>
          <a:p>
            <a:pPr algn="r"/>
            <a:r>
              <a:rPr lang="fa-IR" b="1" dirty="0" smtClean="0">
                <a:solidFill>
                  <a:srgbClr val="FF0000"/>
                </a:solidFill>
                <a:latin typeface="Dana"/>
              </a:rPr>
              <a:t>علائم </a:t>
            </a:r>
            <a:r>
              <a:rPr lang="fa-IR" b="1" dirty="0">
                <a:solidFill>
                  <a:srgbClr val="FF0000"/>
                </a:solidFill>
                <a:latin typeface="Dana"/>
              </a:rPr>
              <a:t>ویروس کرونا چیست؟</a:t>
            </a:r>
          </a:p>
          <a:p>
            <a:pPr algn="r"/>
            <a:endParaRPr lang="fa-IR" dirty="0" smtClean="0">
              <a:solidFill>
                <a:srgbClr val="383535"/>
              </a:solidFill>
              <a:latin typeface="Dana"/>
            </a:endParaRPr>
          </a:p>
          <a:p>
            <a:pPr algn="r"/>
            <a:r>
              <a:rPr lang="fa-IR" dirty="0" smtClean="0">
                <a:solidFill>
                  <a:srgbClr val="383535"/>
                </a:solidFill>
                <a:latin typeface="Dana"/>
              </a:rPr>
              <a:t>علائم </a:t>
            </a:r>
            <a:r>
              <a:rPr lang="fa-IR" dirty="0">
                <a:solidFill>
                  <a:srgbClr val="383535"/>
                </a:solidFill>
                <a:latin typeface="Dana"/>
              </a:rPr>
              <a:t>کرونا را به سه دسته اصلی تقسیم‌بندی کرده است. اکثر افراد مبتلا به کووید-۱۹ دچار بیماری خفیف تنفسی می­‌شوند و بدون نیاز به درمان ویژه بهبود پیدا می­‌کنند. احتمال بروز بیماری جدی در افراد مسن و کسانی که بیماری زمینه‌ای نظیر بیماری قلب و عروق، دیابت، بیماری مزمن تنفسی و سرطان دارند، بیشتر است.</a:t>
            </a:r>
          </a:p>
          <a:p>
            <a:pPr algn="r"/>
            <a:endParaRPr lang="fa-IR" b="1" dirty="0" smtClean="0">
              <a:solidFill>
                <a:srgbClr val="FF0000"/>
              </a:solidFill>
              <a:latin typeface="Dana"/>
            </a:endParaRPr>
          </a:p>
          <a:p>
            <a:pPr algn="r"/>
            <a:r>
              <a:rPr lang="fa-IR" b="1" dirty="0" smtClean="0">
                <a:solidFill>
                  <a:srgbClr val="FF0000"/>
                </a:solidFill>
                <a:latin typeface="Dana"/>
              </a:rPr>
              <a:t>شایع‌­ترین </a:t>
            </a:r>
            <a:r>
              <a:rPr lang="fa-IR" b="1" dirty="0">
                <a:solidFill>
                  <a:srgbClr val="FF0000"/>
                </a:solidFill>
                <a:latin typeface="Dana"/>
              </a:rPr>
              <a:t>علائم کرونا</a:t>
            </a:r>
          </a:p>
          <a:p>
            <a:pPr lvl="8" algn="r" fontAlgn="base"/>
            <a:endParaRPr lang="fa-IR" dirty="0" smtClean="0">
              <a:solidFill>
                <a:srgbClr val="383535"/>
              </a:solidFill>
              <a:latin typeface="Dana"/>
            </a:endParaRPr>
          </a:p>
          <a:p>
            <a:pPr lvl="8" algn="r" fontAlgn="base"/>
            <a:r>
              <a:rPr lang="fa-IR" dirty="0" smtClean="0">
                <a:solidFill>
                  <a:srgbClr val="383535"/>
                </a:solidFill>
                <a:latin typeface="Dana"/>
              </a:rPr>
              <a:t>تب</a:t>
            </a:r>
          </a:p>
          <a:p>
            <a:pPr lvl="8" algn="r" fontAlgn="base"/>
            <a:r>
              <a:rPr lang="fa-IR" dirty="0" smtClean="0">
                <a:solidFill>
                  <a:srgbClr val="383535"/>
                </a:solidFill>
                <a:latin typeface="Dana"/>
              </a:rPr>
              <a:t>سرفه‌­ی </a:t>
            </a:r>
            <a:r>
              <a:rPr lang="fa-IR" dirty="0">
                <a:solidFill>
                  <a:srgbClr val="383535"/>
                </a:solidFill>
                <a:latin typeface="Dana"/>
              </a:rPr>
              <a:t>خشک</a:t>
            </a:r>
          </a:p>
          <a:p>
            <a:pPr algn="r" fontAlgn="base"/>
            <a:r>
              <a:rPr lang="fa-IR" dirty="0">
                <a:solidFill>
                  <a:srgbClr val="383535"/>
                </a:solidFill>
                <a:latin typeface="Dana"/>
              </a:rPr>
              <a:t>خستگی</a:t>
            </a:r>
          </a:p>
          <a:p>
            <a:pPr algn="r"/>
            <a:endParaRPr lang="fa-IR" b="1" dirty="0" smtClean="0">
              <a:solidFill>
                <a:srgbClr val="FF0000"/>
              </a:solidFill>
              <a:latin typeface="Dana"/>
            </a:endParaRPr>
          </a:p>
          <a:p>
            <a:pPr algn="r"/>
            <a:r>
              <a:rPr lang="fa-IR" b="1" dirty="0" smtClean="0">
                <a:solidFill>
                  <a:srgbClr val="FF0000"/>
                </a:solidFill>
                <a:latin typeface="Dana"/>
              </a:rPr>
              <a:t>علائم </a:t>
            </a:r>
            <a:r>
              <a:rPr lang="fa-IR" b="1" dirty="0">
                <a:solidFill>
                  <a:srgbClr val="FF0000"/>
                </a:solidFill>
                <a:latin typeface="Dana"/>
              </a:rPr>
              <a:t>کرونا که کمتر شایع هستند</a:t>
            </a:r>
          </a:p>
          <a:p>
            <a:pPr algn="r" fontAlgn="base"/>
            <a:endParaRPr lang="fa-IR" dirty="0" smtClean="0">
              <a:solidFill>
                <a:srgbClr val="383535"/>
              </a:solidFill>
              <a:latin typeface="Dana"/>
            </a:endParaRPr>
          </a:p>
          <a:p>
            <a:pPr algn="r" fontAlgn="base"/>
            <a:r>
              <a:rPr lang="fa-IR" dirty="0" smtClean="0">
                <a:solidFill>
                  <a:srgbClr val="383535"/>
                </a:solidFill>
                <a:latin typeface="Dana"/>
              </a:rPr>
              <a:t>کوفتگی </a:t>
            </a:r>
            <a:r>
              <a:rPr lang="fa-IR" dirty="0">
                <a:solidFill>
                  <a:srgbClr val="383535"/>
                </a:solidFill>
                <a:latin typeface="Dana"/>
              </a:rPr>
              <a:t>و درد</a:t>
            </a:r>
          </a:p>
          <a:p>
            <a:pPr algn="r" fontAlgn="base"/>
            <a:r>
              <a:rPr lang="fa-IR" dirty="0">
                <a:solidFill>
                  <a:srgbClr val="383535"/>
                </a:solidFill>
                <a:latin typeface="Dana"/>
              </a:rPr>
              <a:t>گلودرد</a:t>
            </a:r>
          </a:p>
          <a:p>
            <a:pPr algn="r" fontAlgn="base"/>
            <a:r>
              <a:rPr lang="fa-IR" dirty="0" smtClean="0">
                <a:solidFill>
                  <a:srgbClr val="383535"/>
                </a:solidFill>
                <a:latin typeface="Dana"/>
              </a:rPr>
              <a:t>اسهال </a:t>
            </a:r>
          </a:p>
          <a:p>
            <a:pPr algn="r" fontAlgn="base"/>
            <a:r>
              <a:rPr lang="fa-IR" dirty="0" smtClean="0">
                <a:solidFill>
                  <a:srgbClr val="383535"/>
                </a:solidFill>
                <a:latin typeface="Dana"/>
              </a:rPr>
              <a:t>ورم</a:t>
            </a:r>
            <a:endParaRPr lang="fa-IR" dirty="0">
              <a:solidFill>
                <a:srgbClr val="383535"/>
              </a:solidFill>
              <a:latin typeface="Dana"/>
            </a:endParaRPr>
          </a:p>
          <a:p>
            <a:pPr algn="r" fontAlgn="base"/>
            <a:r>
              <a:rPr lang="fa-IR" dirty="0" smtClean="0">
                <a:solidFill>
                  <a:srgbClr val="383535"/>
                </a:solidFill>
                <a:latin typeface="Dana"/>
              </a:rPr>
              <a:t>سردرد</a:t>
            </a:r>
          </a:p>
          <a:p>
            <a:pPr algn="r" fontAlgn="base"/>
            <a:r>
              <a:rPr lang="fa-IR" dirty="0" smtClean="0">
                <a:solidFill>
                  <a:srgbClr val="383535"/>
                </a:solidFill>
                <a:latin typeface="Dana"/>
              </a:rPr>
              <a:t>از </a:t>
            </a:r>
            <a:r>
              <a:rPr lang="fa-IR" dirty="0">
                <a:solidFill>
                  <a:srgbClr val="383535"/>
                </a:solidFill>
                <a:latin typeface="Dana"/>
              </a:rPr>
              <a:t>دست دادن بویایی یا چشایی</a:t>
            </a:r>
          </a:p>
          <a:p>
            <a:pPr algn="r" fontAlgn="base"/>
            <a:r>
              <a:rPr lang="fa-IR" dirty="0">
                <a:solidFill>
                  <a:srgbClr val="383535"/>
                </a:solidFill>
                <a:latin typeface="Dana"/>
              </a:rPr>
              <a:t>جوش زدن پوست یا رنگ­ پریدگی انگشتان دست و </a:t>
            </a:r>
            <a:r>
              <a:rPr lang="fa-IR" dirty="0" smtClean="0">
                <a:solidFill>
                  <a:srgbClr val="383535"/>
                </a:solidFill>
                <a:latin typeface="Dana"/>
              </a:rPr>
              <a:t>پا</a:t>
            </a:r>
            <a:endParaRPr lang="fa-IR" dirty="0">
              <a:solidFill>
                <a:srgbClr val="383535"/>
              </a:solidFill>
              <a:latin typeface="Dana"/>
            </a:endParaRPr>
          </a:p>
        </p:txBody>
      </p:sp>
    </p:spTree>
    <p:extLst>
      <p:ext uri="{BB962C8B-B14F-4D97-AF65-F5344CB8AC3E}">
        <p14:creationId xmlns:p14="http://schemas.microsoft.com/office/powerpoint/2010/main" val="109888986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1444" y="1045301"/>
            <a:ext cx="10939345" cy="4093428"/>
          </a:xfrm>
          <a:prstGeom prst="rect">
            <a:avLst/>
          </a:prstGeom>
        </p:spPr>
        <p:txBody>
          <a:bodyPr wrap="square">
            <a:spAutoFit/>
          </a:bodyPr>
          <a:lstStyle/>
          <a:p>
            <a:pPr algn="r"/>
            <a:r>
              <a:rPr lang="fa-IR" sz="2000" b="1" dirty="0">
                <a:solidFill>
                  <a:srgbClr val="FF0000"/>
                </a:solidFill>
                <a:latin typeface="B Naznin"/>
              </a:rPr>
              <a:t>علائم بحرانی کرونا که باید جدی گرفته شوند.</a:t>
            </a:r>
          </a:p>
          <a:p>
            <a:pPr algn="r"/>
            <a:endParaRPr lang="fa-IR" sz="2000" dirty="0" smtClean="0">
              <a:solidFill>
                <a:srgbClr val="383535"/>
              </a:solidFill>
              <a:latin typeface="B Naznin"/>
            </a:endParaRPr>
          </a:p>
          <a:p>
            <a:pPr algn="r"/>
            <a:r>
              <a:rPr lang="fa-IR" sz="2000" dirty="0" smtClean="0">
                <a:solidFill>
                  <a:srgbClr val="383535"/>
                </a:solidFill>
                <a:latin typeface="B Naznin"/>
              </a:rPr>
              <a:t>توصیف </a:t>
            </a:r>
            <a:r>
              <a:rPr lang="fa-IR" sz="2000" dirty="0">
                <a:solidFill>
                  <a:srgbClr val="383535"/>
                </a:solidFill>
                <a:latin typeface="B Naznin"/>
              </a:rPr>
              <a:t>اطلاعات پیرامون شیوع علائم بحرانی کرونا ویروس دشوار است. اکثر افراد تنها زمانی که نشانه‌های کرونا به مرحله حاد می‌رسد، به دنبال مراقبت پزشکی می­‌گردند و برخی دیگر اصلا هیچ علامتی را تجربه نمی‌کنند.</a:t>
            </a:r>
          </a:p>
          <a:p>
            <a:pPr algn="r"/>
            <a:endParaRPr lang="fa-IR" sz="2000" b="1" dirty="0" smtClean="0">
              <a:solidFill>
                <a:srgbClr val="FF0000"/>
              </a:solidFill>
              <a:latin typeface="B Naznin"/>
            </a:endParaRPr>
          </a:p>
          <a:p>
            <a:pPr algn="r"/>
            <a:r>
              <a:rPr lang="fa-IR" sz="2000" b="1" dirty="0" smtClean="0">
                <a:solidFill>
                  <a:srgbClr val="FF0000"/>
                </a:solidFill>
                <a:latin typeface="B Naznin"/>
              </a:rPr>
              <a:t>علائم </a:t>
            </a:r>
            <a:r>
              <a:rPr lang="fa-IR" sz="2000" b="1" dirty="0">
                <a:solidFill>
                  <a:srgbClr val="FF0000"/>
                </a:solidFill>
                <a:latin typeface="B Naznin"/>
              </a:rPr>
              <a:t>شدید کرونا می‌تواند شامل موارد زیر باشد:</a:t>
            </a:r>
          </a:p>
          <a:p>
            <a:pPr algn="r" fontAlgn="base"/>
            <a:endParaRPr lang="fa-IR" sz="2000" dirty="0" smtClean="0">
              <a:solidFill>
                <a:srgbClr val="383535"/>
              </a:solidFill>
              <a:latin typeface="B Naznin"/>
            </a:endParaRPr>
          </a:p>
          <a:p>
            <a:pPr algn="r" fontAlgn="base"/>
            <a:r>
              <a:rPr lang="fa-IR" sz="2000" dirty="0" smtClean="0">
                <a:solidFill>
                  <a:srgbClr val="383535"/>
                </a:solidFill>
                <a:latin typeface="B Naznin"/>
              </a:rPr>
              <a:t>تب </a:t>
            </a:r>
            <a:r>
              <a:rPr lang="fa-IR" sz="2000" dirty="0">
                <a:solidFill>
                  <a:srgbClr val="383535"/>
                </a:solidFill>
                <a:latin typeface="B Naznin"/>
              </a:rPr>
              <a:t>بالای ۳۸ درجه</a:t>
            </a:r>
          </a:p>
          <a:p>
            <a:pPr algn="r" fontAlgn="base"/>
            <a:r>
              <a:rPr lang="fa-IR" sz="2000" dirty="0">
                <a:solidFill>
                  <a:srgbClr val="383535"/>
                </a:solidFill>
                <a:latin typeface="B Naznin"/>
              </a:rPr>
              <a:t>اختلال در تنفس</a:t>
            </a:r>
          </a:p>
          <a:p>
            <a:pPr algn="r" fontAlgn="base"/>
            <a:r>
              <a:rPr lang="fa-IR" sz="2000" dirty="0">
                <a:solidFill>
                  <a:srgbClr val="383535"/>
                </a:solidFill>
                <a:latin typeface="B Naznin"/>
              </a:rPr>
              <a:t>کبودی لب و صورت</a:t>
            </a:r>
          </a:p>
          <a:p>
            <a:pPr algn="r" fontAlgn="base"/>
            <a:r>
              <a:rPr lang="fa-IR" sz="2000" dirty="0">
                <a:solidFill>
                  <a:srgbClr val="383535"/>
                </a:solidFill>
                <a:latin typeface="B Naznin"/>
              </a:rPr>
              <a:t>احساس درد یا فشار مداوم در قفسه­ ی سینه</a:t>
            </a:r>
          </a:p>
          <a:p>
            <a:pPr algn="r" fontAlgn="base"/>
            <a:r>
              <a:rPr lang="fa-IR" sz="2000" dirty="0">
                <a:solidFill>
                  <a:srgbClr val="383535"/>
                </a:solidFill>
                <a:latin typeface="B Naznin"/>
              </a:rPr>
              <a:t>بروز گیجی (با وضعیت روانی فرق دارد)</a:t>
            </a:r>
          </a:p>
          <a:p>
            <a:pPr algn="r" fontAlgn="base"/>
            <a:r>
              <a:rPr lang="fa-IR" sz="2000" dirty="0">
                <a:solidFill>
                  <a:srgbClr val="383535"/>
                </a:solidFill>
                <a:latin typeface="B Naznin"/>
              </a:rPr>
              <a:t>سخت بیدار شدن؛حتی وقتی دیگران سعی می­‌کنند فرد بیمار را بیدار کنند.</a:t>
            </a:r>
          </a:p>
        </p:txBody>
      </p:sp>
    </p:spTree>
    <p:extLst>
      <p:ext uri="{BB962C8B-B14F-4D97-AF65-F5344CB8AC3E}">
        <p14:creationId xmlns:p14="http://schemas.microsoft.com/office/powerpoint/2010/main" val="69166266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6049" y="1120676"/>
            <a:ext cx="10850135" cy="2123658"/>
          </a:xfrm>
          <a:prstGeom prst="rect">
            <a:avLst/>
          </a:prstGeom>
        </p:spPr>
        <p:txBody>
          <a:bodyPr wrap="square">
            <a:spAutoFit/>
          </a:bodyPr>
          <a:lstStyle/>
          <a:p>
            <a:pPr algn="r"/>
            <a:r>
              <a:rPr lang="fa-IR" b="1" dirty="0" smtClean="0">
                <a:solidFill>
                  <a:srgbClr val="FF0000"/>
                </a:solidFill>
                <a:latin typeface="Dana"/>
              </a:rPr>
              <a:t>علائم </a:t>
            </a:r>
            <a:r>
              <a:rPr lang="fa-IR" b="1" dirty="0">
                <a:solidFill>
                  <a:srgbClr val="FF0000"/>
                </a:solidFill>
                <a:latin typeface="Dana"/>
              </a:rPr>
              <a:t>کرونا در کودکان چگونه است؟</a:t>
            </a:r>
          </a:p>
          <a:p>
            <a:pPr algn="r"/>
            <a:r>
              <a:rPr lang="fa-IR" dirty="0">
                <a:solidFill>
                  <a:srgbClr val="383535"/>
                </a:solidFill>
                <a:latin typeface="Dana"/>
              </a:rPr>
              <a:t>گرچه استثنائات قابل توجهی وجود دارد، اما اکثر شواهد اینطور نشان می‌دهند که خطر کووید-۱۹ برای کودکان بسیار کم­تر از بزرگسالان است. </a:t>
            </a:r>
            <a:endParaRPr lang="fa-IR" dirty="0" smtClean="0">
              <a:solidFill>
                <a:srgbClr val="383535"/>
              </a:solidFill>
              <a:latin typeface="Dana"/>
            </a:endParaRPr>
          </a:p>
          <a:p>
            <a:pPr algn="r"/>
            <a:endParaRPr lang="fa-IR" b="1" dirty="0">
              <a:solidFill>
                <a:srgbClr val="FF0000"/>
              </a:solidFill>
              <a:latin typeface="Dana"/>
            </a:endParaRPr>
          </a:p>
          <a:p>
            <a:pPr algn="r"/>
            <a:r>
              <a:rPr lang="fa-IR" b="1" dirty="0" smtClean="0">
                <a:solidFill>
                  <a:srgbClr val="FF0000"/>
                </a:solidFill>
                <a:latin typeface="Dana"/>
              </a:rPr>
              <a:t>مهم‌ترین </a:t>
            </a:r>
            <a:r>
              <a:rPr lang="fa-IR" b="1" dirty="0">
                <a:solidFill>
                  <a:srgbClr val="FF0000"/>
                </a:solidFill>
                <a:latin typeface="Dana"/>
              </a:rPr>
              <a:t>علائم کووید-۱۹ در کودکان اشاره شده است:</a:t>
            </a:r>
          </a:p>
          <a:p>
            <a:pPr algn="r"/>
            <a:endParaRPr lang="fa-IR" dirty="0" smtClean="0">
              <a:solidFill>
                <a:srgbClr val="383535"/>
              </a:solidFill>
              <a:latin typeface="Dana"/>
            </a:endParaRPr>
          </a:p>
          <a:p>
            <a:pPr algn="r"/>
            <a:r>
              <a:rPr lang="fa-IR" sz="2400" b="1" dirty="0" smtClean="0">
                <a:solidFill>
                  <a:srgbClr val="FF0000"/>
                </a:solidFill>
                <a:latin typeface="Dana"/>
              </a:rPr>
              <a:t>تب</a:t>
            </a:r>
            <a:r>
              <a:rPr lang="fa-IR" sz="2400" b="1" dirty="0">
                <a:solidFill>
                  <a:srgbClr val="FF0000"/>
                </a:solidFill>
                <a:latin typeface="Dana"/>
              </a:rPr>
              <a:t>: </a:t>
            </a:r>
            <a:r>
              <a:rPr lang="fa-IR" dirty="0">
                <a:solidFill>
                  <a:srgbClr val="383535"/>
                </a:solidFill>
                <a:latin typeface="Dana"/>
              </a:rPr>
              <a:t>بیش از ۹۰ درصد کودکان در چین پس از ابتلا به کرونا هیچ علامتی نداشته‌اند و دچار بیماری خفیف شده‌اند. اگرچه اکثر بزرگسالان مبتلا به کووید-۱۹ گزارش بروز تب را داده­‌اند، به­ گفته­ مرکز کنترل و پیشگیری بیماری آمریکا، تب در بین کودکان کم­تر شایع است.</a:t>
            </a:r>
            <a:endParaRPr lang="fa-IR" b="0" i="0" dirty="0">
              <a:solidFill>
                <a:srgbClr val="383535"/>
              </a:solidFill>
              <a:effectLst/>
              <a:latin typeface="Dana"/>
            </a:endParaRPr>
          </a:p>
        </p:txBody>
      </p:sp>
      <p:sp>
        <p:nvSpPr>
          <p:cNvPr id="3" name="Rectangle 2"/>
          <p:cNvSpPr/>
          <p:nvPr/>
        </p:nvSpPr>
        <p:spPr>
          <a:xfrm>
            <a:off x="858644" y="3429000"/>
            <a:ext cx="10437539" cy="1477328"/>
          </a:xfrm>
          <a:prstGeom prst="rect">
            <a:avLst/>
          </a:prstGeom>
        </p:spPr>
        <p:txBody>
          <a:bodyPr wrap="square">
            <a:spAutoFit/>
          </a:bodyPr>
          <a:lstStyle/>
          <a:p>
            <a:pPr algn="r" fontAlgn="base"/>
            <a:r>
              <a:rPr lang="fa-IR" b="1" dirty="0">
                <a:solidFill>
                  <a:srgbClr val="FF0000"/>
                </a:solidFill>
                <a:latin typeface="Dana"/>
              </a:rPr>
              <a:t>علائم شبیه به آنفولانزا: </a:t>
            </a:r>
            <a:r>
              <a:rPr lang="fa-IR" dirty="0">
                <a:solidFill>
                  <a:srgbClr val="383535"/>
                </a:solidFill>
                <a:latin typeface="Dana"/>
              </a:rPr>
              <a:t>تقریبا ۷۳% از کودکان مبتلا به کووید-۱۹ دچار تب، سرفه یا تنگی نفس شدند. تنگی نفس در کودکان کم­تر شایع است. نتایج یک تحقیق حاکی از این بود که ۴۳% از بزرگسالان و تنها ۱۳% از کودکان این علامت را تجربه کرده‌اند.</a:t>
            </a:r>
          </a:p>
          <a:p>
            <a:pPr algn="r" fontAlgn="base"/>
            <a:endParaRPr lang="fa-IR" dirty="0" smtClean="0">
              <a:solidFill>
                <a:srgbClr val="383535"/>
              </a:solidFill>
              <a:latin typeface="Dana"/>
            </a:endParaRPr>
          </a:p>
          <a:p>
            <a:pPr algn="r" fontAlgn="base"/>
            <a:r>
              <a:rPr lang="fa-IR" b="1" dirty="0" smtClean="0">
                <a:solidFill>
                  <a:srgbClr val="FF0000"/>
                </a:solidFill>
                <a:latin typeface="Dana"/>
              </a:rPr>
              <a:t>علائم </a:t>
            </a:r>
            <a:r>
              <a:rPr lang="fa-IR" b="1" dirty="0">
                <a:solidFill>
                  <a:srgbClr val="FF0000"/>
                </a:solidFill>
                <a:latin typeface="Dana"/>
              </a:rPr>
              <a:t>دستگاه تنفسی: </a:t>
            </a:r>
            <a:r>
              <a:rPr lang="fa-IR" dirty="0">
                <a:solidFill>
                  <a:srgbClr val="383535"/>
                </a:solidFill>
                <a:latin typeface="Dana"/>
              </a:rPr>
              <a:t>کودکان مبتلا به نوع خفیف بیماری علائمی نظیر آبریزش بینی، سرفه یا </a:t>
            </a:r>
            <a:r>
              <a:rPr lang="fa-IR" dirty="0" smtClean="0">
                <a:solidFill>
                  <a:srgbClr val="383535"/>
                </a:solidFill>
                <a:latin typeface="Dana"/>
              </a:rPr>
              <a:t>گلودرد را </a:t>
            </a:r>
            <a:r>
              <a:rPr lang="fa-IR" dirty="0">
                <a:solidFill>
                  <a:srgbClr val="383535"/>
                </a:solidFill>
                <a:latin typeface="Dana"/>
              </a:rPr>
              <a:t>تجربه می‌کنند.</a:t>
            </a:r>
          </a:p>
          <a:p>
            <a:pPr algn="r" fontAlgn="base"/>
            <a:r>
              <a:rPr lang="fa-IR" dirty="0">
                <a:solidFill>
                  <a:srgbClr val="383535"/>
                </a:solidFill>
                <a:latin typeface="Dana"/>
              </a:rPr>
              <a:t>علائم گوارشی: بعضی از کودکان دچار استفراغ، اسهال یا تهوع می­‌شوند.</a:t>
            </a:r>
            <a:endParaRPr lang="fa-IR" b="0" i="0" dirty="0">
              <a:solidFill>
                <a:srgbClr val="383535"/>
              </a:solidFill>
              <a:effectLst/>
              <a:latin typeface="Dana"/>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47" y="4705815"/>
            <a:ext cx="4007354" cy="1883626"/>
          </a:xfrm>
          <a:prstGeom prst="rect">
            <a:avLst/>
          </a:prstGeom>
        </p:spPr>
      </p:pic>
    </p:spTree>
    <p:extLst>
      <p:ext uri="{BB962C8B-B14F-4D97-AF65-F5344CB8AC3E}">
        <p14:creationId xmlns:p14="http://schemas.microsoft.com/office/powerpoint/2010/main" val="14128701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604415" y="310892"/>
            <a:ext cx="5250155" cy="369332"/>
          </a:xfrm>
          <a:prstGeom prst="rect">
            <a:avLst/>
          </a:prstGeom>
        </p:spPr>
        <p:txBody>
          <a:bodyPr wrap="none">
            <a:spAutoFit/>
          </a:bodyPr>
          <a:lstStyle/>
          <a:p>
            <a:r>
              <a:rPr lang="fa-IR" b="1" dirty="0">
                <a:solidFill>
                  <a:srgbClr val="FF0000"/>
                </a:solidFill>
                <a:latin typeface="Dana"/>
              </a:rPr>
              <a:t>مقایسه علائم کرونا، سرماخوردگی، آنفولانزا و حساسیت‌های فصلی</a:t>
            </a:r>
            <a:endParaRPr lang="fa-IR" b="1" i="0" dirty="0">
              <a:solidFill>
                <a:srgbClr val="FF0000"/>
              </a:solidFill>
              <a:effectLst/>
              <a:latin typeface="Dana"/>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722" y="591015"/>
            <a:ext cx="11385395" cy="4939991"/>
          </a:xfrm>
          <a:prstGeom prst="rect">
            <a:avLst/>
          </a:prstGeom>
        </p:spPr>
      </p:pic>
      <p:pic>
        <p:nvPicPr>
          <p:cNvPr id="7" name="Picture 6"/>
          <p:cNvPicPr>
            <a:picLocks noChangeAspect="1"/>
          </p:cNvPicPr>
          <p:nvPr/>
        </p:nvPicPr>
        <p:blipFill>
          <a:blip r:embed="rId3"/>
          <a:stretch>
            <a:fillRect/>
          </a:stretch>
        </p:blipFill>
        <p:spPr>
          <a:xfrm>
            <a:off x="78059" y="5531006"/>
            <a:ext cx="11508058" cy="1028844"/>
          </a:xfrm>
          <a:prstGeom prst="rect">
            <a:avLst/>
          </a:prstGeom>
        </p:spPr>
      </p:pic>
    </p:spTree>
    <p:extLst>
      <p:ext uri="{BB962C8B-B14F-4D97-AF65-F5344CB8AC3E}">
        <p14:creationId xmlns:p14="http://schemas.microsoft.com/office/powerpoint/2010/main" val="326746122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40351" y="300633"/>
            <a:ext cx="7036420" cy="369332"/>
          </a:xfrm>
          <a:prstGeom prst="rect">
            <a:avLst/>
          </a:prstGeom>
        </p:spPr>
        <p:txBody>
          <a:bodyPr wrap="square">
            <a:spAutoFit/>
          </a:bodyPr>
          <a:lstStyle/>
          <a:p>
            <a:pPr algn="r"/>
            <a:r>
              <a:rPr lang="fa-IR" b="1" dirty="0">
                <a:solidFill>
                  <a:srgbClr val="FF0000"/>
                </a:solidFill>
                <a:latin typeface="Dana"/>
              </a:rPr>
              <a:t>در جدول زیر شکایات مردم از علائم کرونا با توجه به سن آنها گردآوری شده است.</a:t>
            </a:r>
            <a:endParaRPr lang="en-US" b="1" dirty="0">
              <a:solidFill>
                <a:srgbClr val="FF000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098" y="854631"/>
            <a:ext cx="9612351" cy="5635379"/>
          </a:xfrm>
          <a:prstGeom prst="rect">
            <a:avLst/>
          </a:prstGeom>
        </p:spPr>
      </p:pic>
    </p:spTree>
    <p:extLst>
      <p:ext uri="{BB962C8B-B14F-4D97-AF65-F5344CB8AC3E}">
        <p14:creationId xmlns:p14="http://schemas.microsoft.com/office/powerpoint/2010/main" val="191517892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2821" y="751344"/>
            <a:ext cx="10091852" cy="5632311"/>
          </a:xfrm>
          <a:prstGeom prst="rect">
            <a:avLst/>
          </a:prstGeom>
        </p:spPr>
        <p:txBody>
          <a:bodyPr wrap="square">
            <a:spAutoFit/>
          </a:bodyPr>
          <a:lstStyle/>
          <a:p>
            <a:pPr algn="r"/>
            <a:r>
              <a:rPr lang="fa-IR" b="1" dirty="0" smtClean="0">
                <a:solidFill>
                  <a:srgbClr val="FF0000"/>
                </a:solidFill>
                <a:latin typeface="Dana"/>
              </a:rPr>
              <a:t>کرونا </a:t>
            </a:r>
            <a:r>
              <a:rPr lang="fa-IR" b="1" dirty="0">
                <a:solidFill>
                  <a:srgbClr val="FF0000"/>
                </a:solidFill>
                <a:latin typeface="Dana"/>
              </a:rPr>
              <a:t>دلتا</a:t>
            </a:r>
          </a:p>
          <a:p>
            <a:pPr algn="r"/>
            <a:endParaRPr lang="fa-IR" dirty="0" smtClean="0">
              <a:solidFill>
                <a:srgbClr val="383535"/>
              </a:solidFill>
              <a:latin typeface="Dana"/>
            </a:endParaRPr>
          </a:p>
          <a:p>
            <a:pPr algn="r"/>
            <a:r>
              <a:rPr lang="fa-IR" dirty="0" smtClean="0">
                <a:latin typeface="Dana"/>
              </a:rPr>
              <a:t>کرونا دلتا </a:t>
            </a:r>
            <a:r>
              <a:rPr lang="fa-IR" dirty="0" smtClean="0">
                <a:solidFill>
                  <a:srgbClr val="383535"/>
                </a:solidFill>
                <a:latin typeface="Dana"/>
              </a:rPr>
              <a:t>نسبت </a:t>
            </a:r>
            <a:r>
              <a:rPr lang="fa-IR" dirty="0">
                <a:solidFill>
                  <a:srgbClr val="383535"/>
                </a:solidFill>
                <a:latin typeface="Dana"/>
              </a:rPr>
              <a:t>به نوع اولیه از قدرت سرایت بیشتری برخوردار است. این ادعا وجود ندارد که با تزریق واکسن </a:t>
            </a:r>
            <a:r>
              <a:rPr lang="fa-IR" dirty="0" smtClean="0">
                <a:solidFill>
                  <a:srgbClr val="383535"/>
                </a:solidFill>
                <a:latin typeface="Dana"/>
              </a:rPr>
              <a:t>کرونا در </a:t>
            </a:r>
            <a:r>
              <a:rPr lang="fa-IR" dirty="0">
                <a:solidFill>
                  <a:srgbClr val="383535"/>
                </a:solidFill>
                <a:latin typeface="Dana"/>
              </a:rPr>
              <a:t>برابر این بیماری مصونیت کامل خواهید یافت، اما به طور قطع از شدت علائم کرونا کاسته خواهد شد. علائم سویه کرونا دلتا با نوع اولیه آن چندان تفاوتی ندارد، شدت علائم بیماری در این واریانت شدیدتر از گونه‌های دیگر </a:t>
            </a:r>
            <a:r>
              <a:rPr lang="fa-IR" dirty="0" smtClean="0">
                <a:solidFill>
                  <a:srgbClr val="383535"/>
                </a:solidFill>
                <a:latin typeface="Dana"/>
              </a:rPr>
              <a:t>است. </a:t>
            </a:r>
            <a:r>
              <a:rPr lang="fa-IR" dirty="0">
                <a:solidFill>
                  <a:srgbClr val="383535"/>
                </a:solidFill>
                <a:latin typeface="Dana"/>
              </a:rPr>
              <a:t>این نشانه‌ها پس از گذشت ۷۲ تا ۴۸ ساعت از آلودگی بروز خواهند کرد</a:t>
            </a:r>
            <a:r>
              <a:rPr lang="fa-IR" dirty="0" smtClean="0">
                <a:solidFill>
                  <a:srgbClr val="383535"/>
                </a:solidFill>
                <a:latin typeface="Dana"/>
              </a:rPr>
              <a:t>.</a:t>
            </a:r>
          </a:p>
          <a:p>
            <a:pPr algn="r"/>
            <a:endParaRPr lang="fa-IR" b="1" dirty="0" smtClean="0">
              <a:solidFill>
                <a:srgbClr val="FF0000"/>
              </a:solidFill>
              <a:latin typeface="Dana"/>
            </a:endParaRPr>
          </a:p>
          <a:p>
            <a:pPr algn="r"/>
            <a:r>
              <a:rPr lang="fa-IR" b="1" dirty="0" smtClean="0">
                <a:solidFill>
                  <a:srgbClr val="FF0000"/>
                </a:solidFill>
                <a:latin typeface="Dana"/>
              </a:rPr>
              <a:t>علائم </a:t>
            </a:r>
            <a:r>
              <a:rPr lang="fa-IR" b="1" dirty="0">
                <a:solidFill>
                  <a:srgbClr val="FF0000"/>
                </a:solidFill>
                <a:latin typeface="Dana"/>
              </a:rPr>
              <a:t>کرونا دلتا</a:t>
            </a:r>
          </a:p>
          <a:p>
            <a:pPr algn="r"/>
            <a:endParaRPr lang="fa-IR" dirty="0">
              <a:solidFill>
                <a:srgbClr val="383535"/>
              </a:solidFill>
              <a:latin typeface="Dana"/>
            </a:endParaRPr>
          </a:p>
          <a:p>
            <a:pPr algn="r" fontAlgn="base"/>
            <a:r>
              <a:rPr lang="fa-IR" dirty="0">
                <a:solidFill>
                  <a:srgbClr val="383535"/>
                </a:solidFill>
                <a:latin typeface="Dana"/>
              </a:rPr>
              <a:t>سردرد طولانی</a:t>
            </a:r>
          </a:p>
          <a:p>
            <a:pPr algn="r" fontAlgn="base"/>
            <a:r>
              <a:rPr lang="fa-IR" dirty="0">
                <a:solidFill>
                  <a:srgbClr val="383535"/>
                </a:solidFill>
                <a:latin typeface="Dana"/>
              </a:rPr>
              <a:t>گلودرد</a:t>
            </a:r>
          </a:p>
          <a:p>
            <a:pPr algn="r" fontAlgn="base"/>
            <a:r>
              <a:rPr lang="fa-IR" dirty="0">
                <a:solidFill>
                  <a:srgbClr val="383535"/>
                </a:solidFill>
                <a:latin typeface="Dana"/>
              </a:rPr>
              <a:t>آبریزش بینی</a:t>
            </a:r>
          </a:p>
          <a:p>
            <a:pPr algn="r" fontAlgn="base"/>
            <a:r>
              <a:rPr lang="fa-IR" dirty="0">
                <a:solidFill>
                  <a:srgbClr val="383535"/>
                </a:solidFill>
                <a:latin typeface="Dana"/>
              </a:rPr>
              <a:t>سرفه‌های ممتد</a:t>
            </a:r>
          </a:p>
          <a:p>
            <a:pPr algn="r" fontAlgn="base"/>
            <a:r>
              <a:rPr lang="fa-IR" dirty="0">
                <a:solidFill>
                  <a:srgbClr val="383535"/>
                </a:solidFill>
                <a:latin typeface="Dana"/>
              </a:rPr>
              <a:t>تنگی نفس</a:t>
            </a:r>
          </a:p>
          <a:p>
            <a:pPr algn="r" fontAlgn="base"/>
            <a:r>
              <a:rPr lang="fa-IR" dirty="0">
                <a:solidFill>
                  <a:srgbClr val="383535"/>
                </a:solidFill>
                <a:latin typeface="Dana"/>
              </a:rPr>
              <a:t>خستگی</a:t>
            </a:r>
          </a:p>
          <a:p>
            <a:pPr algn="r" fontAlgn="base"/>
            <a:r>
              <a:rPr lang="fa-IR" dirty="0">
                <a:solidFill>
                  <a:srgbClr val="383535"/>
                </a:solidFill>
                <a:latin typeface="Dana"/>
              </a:rPr>
              <a:t>از دست دادن حس بویایی</a:t>
            </a:r>
          </a:p>
          <a:p>
            <a:pPr algn="r" fontAlgn="base"/>
            <a:r>
              <a:rPr lang="fa-IR" dirty="0">
                <a:solidFill>
                  <a:srgbClr val="383535"/>
                </a:solidFill>
                <a:latin typeface="Dana"/>
              </a:rPr>
              <a:t>احساس درد در بینی و سینوس‌ها.</a:t>
            </a:r>
          </a:p>
          <a:p>
            <a:pPr algn="r" fontAlgn="base"/>
            <a:r>
              <a:rPr lang="fa-IR" dirty="0">
                <a:solidFill>
                  <a:srgbClr val="383535"/>
                </a:solidFill>
                <a:latin typeface="Dana"/>
              </a:rPr>
              <a:t>از دست دادن حس چشایی</a:t>
            </a:r>
          </a:p>
          <a:p>
            <a:pPr algn="r" fontAlgn="base"/>
            <a:r>
              <a:rPr lang="fa-IR" dirty="0">
                <a:solidFill>
                  <a:srgbClr val="383535"/>
                </a:solidFill>
                <a:latin typeface="Dana"/>
              </a:rPr>
              <a:t>مشکلات گوارشی مانند اسهال</a:t>
            </a:r>
          </a:p>
          <a:p>
            <a:pPr algn="r" fontAlgn="base"/>
            <a:r>
              <a:rPr lang="fa-IR" dirty="0">
                <a:solidFill>
                  <a:srgbClr val="383535"/>
                </a:solidFill>
                <a:latin typeface="Dana"/>
              </a:rPr>
              <a:t>تهوع و استفراغ‌های ممتد</a:t>
            </a:r>
            <a:endParaRPr lang="fa-IR" b="0" i="0" dirty="0">
              <a:solidFill>
                <a:srgbClr val="383535"/>
              </a:solidFill>
              <a:effectLst/>
              <a:latin typeface="Dana"/>
            </a:endParaRPr>
          </a:p>
        </p:txBody>
      </p:sp>
    </p:spTree>
    <p:extLst>
      <p:ext uri="{BB962C8B-B14F-4D97-AF65-F5344CB8AC3E}">
        <p14:creationId xmlns:p14="http://schemas.microsoft.com/office/powerpoint/2010/main" val="36045304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30488" y="1819572"/>
            <a:ext cx="8737601" cy="42240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Rectangle 5"/>
          <p:cNvSpPr/>
          <p:nvPr/>
        </p:nvSpPr>
        <p:spPr>
          <a:xfrm>
            <a:off x="2374208" y="239845"/>
            <a:ext cx="7435835" cy="1384995"/>
          </a:xfrm>
          <a:prstGeom prst="rect">
            <a:avLst/>
          </a:prstGeom>
        </p:spPr>
        <p:txBody>
          <a:bodyPr wrap="square">
            <a:spAutoFit/>
          </a:bodyPr>
          <a:lstStyle/>
          <a:p>
            <a:pPr algn="ctr" rtl="1"/>
            <a:r>
              <a:rPr lang="fa-IR" sz="2800" dirty="0">
                <a:solidFill>
                  <a:srgbClr val="0070C0"/>
                </a:solidFill>
                <a:latin typeface="B Mehr,Bold"/>
                <a:cs typeface="B Titr" panose="00000700000000000000" pitchFamily="2" charset="-78"/>
              </a:rPr>
              <a:t>دستورالعمل اورژانس پیش بیمارستانی در برخورد با بیمار تب</a:t>
            </a:r>
          </a:p>
          <a:p>
            <a:pPr algn="ctr" rtl="1"/>
            <a:r>
              <a:rPr lang="fa-IR" sz="2800" dirty="0">
                <a:solidFill>
                  <a:srgbClr val="0070C0"/>
                </a:solidFill>
                <a:latin typeface="B Mehr,Bold"/>
                <a:cs typeface="B Titr" panose="00000700000000000000" pitchFamily="2" charset="-78"/>
              </a:rPr>
              <a:t>خونریزی دهنده </a:t>
            </a:r>
            <a:r>
              <a:rPr lang="en-US" sz="2800" dirty="0">
                <a:solidFill>
                  <a:srgbClr val="0070C0"/>
                </a:solidFill>
                <a:latin typeface="Times New Roman" panose="02020603050405020304" pitchFamily="18" charset="0"/>
                <a:cs typeface="B Titr" panose="00000700000000000000" pitchFamily="2" charset="-78"/>
              </a:rPr>
              <a:t>VHF</a:t>
            </a:r>
            <a:r>
              <a:rPr lang="en-US" sz="2800" b="1" dirty="0">
                <a:solidFill>
                  <a:srgbClr val="0070C0"/>
                </a:solidFill>
                <a:latin typeface="Times New Roman" panose="02020603050405020304" pitchFamily="18" charset="0"/>
                <a:cs typeface="B Titr" panose="00000700000000000000" pitchFamily="2" charset="-78"/>
              </a:rPr>
              <a:t>)</a:t>
            </a:r>
            <a:r>
              <a:rPr lang="fa-IR" sz="2800" dirty="0">
                <a:solidFill>
                  <a:srgbClr val="0070C0"/>
                </a:solidFill>
                <a:latin typeface="Times New Roman" panose="02020603050405020304" pitchFamily="18" charset="0"/>
                <a:cs typeface="B Titr" panose="00000700000000000000" pitchFamily="2" charset="-78"/>
              </a:rPr>
              <a:t>)</a:t>
            </a:r>
            <a:endParaRPr lang="en-US" sz="2800" dirty="0">
              <a:solidFill>
                <a:srgbClr val="0070C0"/>
              </a:solidFill>
              <a:cs typeface="B Titr" panose="00000700000000000000" pitchFamily="2" charset="-78"/>
            </a:endParaRPr>
          </a:p>
        </p:txBody>
      </p:sp>
      <p:pic>
        <p:nvPicPr>
          <p:cNvPr id="5" name="Picture 4">
            <a:extLst>
              <a:ext uri="{FF2B5EF4-FFF2-40B4-BE49-F238E27FC236}">
                <a16:creationId xmlns:a16="http://schemas.microsoft.com/office/drawing/2014/main" xmlns="" id="{0068B719-7248-E149-97F4-8F233FFDB2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1612" y="5003832"/>
            <a:ext cx="1820388" cy="1687570"/>
          </a:xfrm>
          <a:prstGeom prst="rect">
            <a:avLst/>
          </a:prstGeom>
        </p:spPr>
      </p:pic>
    </p:spTree>
    <p:extLst>
      <p:ext uri="{BB962C8B-B14F-4D97-AF65-F5344CB8AC3E}">
        <p14:creationId xmlns:p14="http://schemas.microsoft.com/office/powerpoint/2010/main" val="14775903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2029" y="474345"/>
            <a:ext cx="9411629" cy="5355312"/>
          </a:xfrm>
          <a:prstGeom prst="rect">
            <a:avLst/>
          </a:prstGeom>
        </p:spPr>
        <p:txBody>
          <a:bodyPr wrap="square">
            <a:spAutoFit/>
          </a:bodyPr>
          <a:lstStyle/>
          <a:p>
            <a:pPr algn="r"/>
            <a:r>
              <a:rPr lang="fa-IR" b="1" dirty="0" smtClean="0">
                <a:solidFill>
                  <a:srgbClr val="FF0000"/>
                </a:solidFill>
                <a:latin typeface="Dana"/>
              </a:rPr>
              <a:t>کرونا امیکرون</a:t>
            </a:r>
          </a:p>
          <a:p>
            <a:pPr algn="r"/>
            <a:r>
              <a:rPr lang="fa-IR" dirty="0" smtClean="0">
                <a:solidFill>
                  <a:srgbClr val="383535"/>
                </a:solidFill>
                <a:latin typeface="Dana"/>
              </a:rPr>
              <a:t>تفاوتی </a:t>
            </a:r>
            <a:r>
              <a:rPr lang="fa-IR" dirty="0">
                <a:solidFill>
                  <a:srgbClr val="383535"/>
                </a:solidFill>
                <a:latin typeface="Dana"/>
              </a:rPr>
              <a:t>با نوع اولیه آن ندارد. ظاهرا این سویه در بین جوانان شایع‌تر </a:t>
            </a:r>
            <a:r>
              <a:rPr lang="fa-IR" dirty="0" smtClean="0">
                <a:solidFill>
                  <a:srgbClr val="383535"/>
                </a:solidFill>
                <a:latin typeface="Dana"/>
              </a:rPr>
              <a:t>است، سویه </a:t>
            </a:r>
            <a:r>
              <a:rPr lang="fa-IR" dirty="0">
                <a:solidFill>
                  <a:srgbClr val="383535"/>
                </a:solidFill>
                <a:latin typeface="Dana"/>
              </a:rPr>
              <a:t>امیکرون توانایی خنثی کردن ایمنی ایجاد شده از طریق واکسن را دارد</a:t>
            </a:r>
            <a:r>
              <a:rPr lang="fa-IR" dirty="0" smtClean="0">
                <a:solidFill>
                  <a:srgbClr val="383535"/>
                </a:solidFill>
                <a:latin typeface="Dana"/>
              </a:rPr>
              <a:t>.</a:t>
            </a:r>
          </a:p>
          <a:p>
            <a:pPr algn="r"/>
            <a:r>
              <a:rPr lang="fa-IR" dirty="0" smtClean="0">
                <a:solidFill>
                  <a:srgbClr val="383535"/>
                </a:solidFill>
                <a:latin typeface="Dana"/>
              </a:rPr>
              <a:t> </a:t>
            </a:r>
            <a:endParaRPr lang="fa-IR" dirty="0">
              <a:solidFill>
                <a:srgbClr val="383535"/>
              </a:solidFill>
              <a:latin typeface="Dana"/>
            </a:endParaRPr>
          </a:p>
          <a:p>
            <a:pPr algn="r"/>
            <a:r>
              <a:rPr lang="fa-IR" dirty="0" smtClean="0">
                <a:solidFill>
                  <a:srgbClr val="383535"/>
                </a:solidFill>
                <a:latin typeface="Dana"/>
              </a:rPr>
              <a:t> </a:t>
            </a:r>
            <a:r>
              <a:rPr lang="fa-IR" b="1" dirty="0">
                <a:solidFill>
                  <a:srgbClr val="FF0000"/>
                </a:solidFill>
                <a:latin typeface="Dana"/>
              </a:rPr>
              <a:t>شایع‌ترین علائم کرونا </a:t>
            </a:r>
            <a:r>
              <a:rPr lang="fa-IR" b="1" dirty="0" smtClean="0">
                <a:solidFill>
                  <a:srgbClr val="FF0000"/>
                </a:solidFill>
                <a:latin typeface="Dana"/>
              </a:rPr>
              <a:t>امیکرون</a:t>
            </a:r>
            <a:endParaRPr lang="fa-IR" b="1" dirty="0">
              <a:solidFill>
                <a:srgbClr val="FF0000"/>
              </a:solidFill>
              <a:latin typeface="Dana"/>
            </a:endParaRPr>
          </a:p>
          <a:p>
            <a:pPr algn="r" fontAlgn="base"/>
            <a:r>
              <a:rPr lang="fa-IR" dirty="0">
                <a:solidFill>
                  <a:srgbClr val="383535"/>
                </a:solidFill>
                <a:latin typeface="Dana"/>
              </a:rPr>
              <a:t>تب و </a:t>
            </a:r>
            <a:r>
              <a:rPr lang="fa-IR" dirty="0" smtClean="0">
                <a:solidFill>
                  <a:srgbClr val="383535"/>
                </a:solidFill>
                <a:latin typeface="Dana"/>
              </a:rPr>
              <a:t>لرز</a:t>
            </a:r>
            <a:endParaRPr lang="fa-IR" dirty="0">
              <a:solidFill>
                <a:srgbClr val="383535"/>
              </a:solidFill>
              <a:latin typeface="Dana"/>
            </a:endParaRPr>
          </a:p>
          <a:p>
            <a:pPr algn="r" fontAlgn="base"/>
            <a:r>
              <a:rPr lang="fa-IR" dirty="0">
                <a:solidFill>
                  <a:srgbClr val="383535"/>
                </a:solidFill>
                <a:latin typeface="Dana"/>
              </a:rPr>
              <a:t>گلو درد</a:t>
            </a:r>
          </a:p>
          <a:p>
            <a:pPr algn="r" fontAlgn="base"/>
            <a:r>
              <a:rPr lang="fa-IR" dirty="0">
                <a:solidFill>
                  <a:srgbClr val="383535"/>
                </a:solidFill>
                <a:latin typeface="Dana"/>
              </a:rPr>
              <a:t>از دست دادن حس بویایی و چشایی</a:t>
            </a:r>
          </a:p>
          <a:p>
            <a:pPr algn="r" fontAlgn="base"/>
            <a:r>
              <a:rPr lang="fa-IR" dirty="0">
                <a:solidFill>
                  <a:srgbClr val="383535"/>
                </a:solidFill>
                <a:latin typeface="Dana"/>
              </a:rPr>
              <a:t> آبریزش بینی</a:t>
            </a:r>
          </a:p>
          <a:p>
            <a:pPr algn="r" fontAlgn="base"/>
            <a:r>
              <a:rPr lang="fa-IR" dirty="0">
                <a:solidFill>
                  <a:srgbClr val="383535"/>
                </a:solidFill>
                <a:latin typeface="Dana"/>
              </a:rPr>
              <a:t>حالت تهوع</a:t>
            </a:r>
          </a:p>
          <a:p>
            <a:pPr algn="r" fontAlgn="base"/>
            <a:r>
              <a:rPr lang="fa-IR" dirty="0">
                <a:solidFill>
                  <a:srgbClr val="383535"/>
                </a:solidFill>
                <a:latin typeface="Dana"/>
              </a:rPr>
              <a:t> استفراغ</a:t>
            </a:r>
          </a:p>
          <a:p>
            <a:pPr algn="r" fontAlgn="base"/>
            <a:r>
              <a:rPr lang="fa-IR" dirty="0">
                <a:solidFill>
                  <a:srgbClr val="383535"/>
                </a:solidFill>
                <a:latin typeface="Dana"/>
              </a:rPr>
              <a:t>سرفه</a:t>
            </a:r>
          </a:p>
          <a:p>
            <a:pPr algn="r" fontAlgn="base"/>
            <a:r>
              <a:rPr lang="fa-IR" dirty="0">
                <a:solidFill>
                  <a:srgbClr val="383535"/>
                </a:solidFill>
                <a:latin typeface="Dana"/>
              </a:rPr>
              <a:t>اختلالات تنفسی مانند تنگی نفس</a:t>
            </a:r>
          </a:p>
          <a:p>
            <a:pPr algn="r" fontAlgn="base"/>
            <a:r>
              <a:rPr lang="fa-IR" dirty="0">
                <a:solidFill>
                  <a:srgbClr val="383535"/>
                </a:solidFill>
                <a:latin typeface="Dana"/>
              </a:rPr>
              <a:t>دردهای عضلانی</a:t>
            </a:r>
          </a:p>
          <a:p>
            <a:pPr algn="r" fontAlgn="base"/>
            <a:r>
              <a:rPr lang="fa-IR" dirty="0">
                <a:solidFill>
                  <a:srgbClr val="383535"/>
                </a:solidFill>
                <a:latin typeface="Dana"/>
              </a:rPr>
              <a:t>سردرد</a:t>
            </a:r>
          </a:p>
          <a:p>
            <a:pPr algn="r" fontAlgn="base"/>
            <a:r>
              <a:rPr lang="fa-IR" dirty="0">
                <a:solidFill>
                  <a:srgbClr val="383535"/>
                </a:solidFill>
                <a:latin typeface="Dana"/>
              </a:rPr>
              <a:t>خستگی</a:t>
            </a:r>
          </a:p>
          <a:p>
            <a:pPr algn="r" fontAlgn="base"/>
            <a:r>
              <a:rPr lang="fa-IR" dirty="0">
                <a:solidFill>
                  <a:srgbClr val="383535"/>
                </a:solidFill>
                <a:latin typeface="Dana"/>
              </a:rPr>
              <a:t>اسهال</a:t>
            </a:r>
          </a:p>
          <a:p>
            <a:pPr algn="r" fontAlgn="base"/>
            <a:r>
              <a:rPr lang="fa-IR" dirty="0">
                <a:solidFill>
                  <a:srgbClr val="383535"/>
                </a:solidFill>
                <a:latin typeface="Dana"/>
              </a:rPr>
              <a:t>بی‌اشتهایی یا کم اشتهایی</a:t>
            </a:r>
          </a:p>
          <a:p>
            <a:pPr algn="r"/>
            <a:r>
              <a:rPr lang="fa-IR" b="1" dirty="0">
                <a:solidFill>
                  <a:srgbClr val="FF0000"/>
                </a:solidFill>
                <a:latin typeface="Dana"/>
              </a:rPr>
              <a:t>از علائم خطر کرونا امیکرون نیز می‌توان به تنگی نفس و تب شدید اشاره کرد.</a:t>
            </a:r>
            <a:endParaRPr lang="fa-IR" b="1" i="0" dirty="0">
              <a:solidFill>
                <a:srgbClr val="FF0000"/>
              </a:solidFill>
              <a:effectLst/>
              <a:latin typeface="Dana"/>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38908"/>
            <a:ext cx="3902927" cy="1940311"/>
          </a:xfrm>
          <a:prstGeom prst="rect">
            <a:avLst/>
          </a:prstGeom>
        </p:spPr>
      </p:pic>
    </p:spTree>
    <p:extLst>
      <p:ext uri="{BB962C8B-B14F-4D97-AF65-F5344CB8AC3E}">
        <p14:creationId xmlns:p14="http://schemas.microsoft.com/office/powerpoint/2010/main" val="93818092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39305" y="333865"/>
            <a:ext cx="2403222" cy="523220"/>
          </a:xfrm>
          <a:prstGeom prst="rect">
            <a:avLst/>
          </a:prstGeom>
        </p:spPr>
        <p:txBody>
          <a:bodyPr wrap="none">
            <a:spAutoFit/>
          </a:bodyPr>
          <a:lstStyle/>
          <a:p>
            <a:r>
              <a:rPr lang="fa-IR" sz="2800" b="1" dirty="0">
                <a:solidFill>
                  <a:srgbClr val="FF0000"/>
                </a:solidFill>
                <a:latin typeface="Dana"/>
              </a:rPr>
              <a:t>علائم پوستی کرونا</a:t>
            </a:r>
            <a:endParaRPr lang="fa-IR" sz="2800" b="1" i="0" dirty="0">
              <a:solidFill>
                <a:srgbClr val="FF0000"/>
              </a:solidFill>
              <a:effectLst/>
              <a:latin typeface="Dana"/>
            </a:endParaRPr>
          </a:p>
        </p:txBody>
      </p:sp>
      <p:sp>
        <p:nvSpPr>
          <p:cNvPr id="3" name="Rectangle 2"/>
          <p:cNvSpPr/>
          <p:nvPr/>
        </p:nvSpPr>
        <p:spPr>
          <a:xfrm>
            <a:off x="10005591" y="990416"/>
            <a:ext cx="1798890" cy="369332"/>
          </a:xfrm>
          <a:prstGeom prst="rect">
            <a:avLst/>
          </a:prstGeom>
        </p:spPr>
        <p:txBody>
          <a:bodyPr wrap="none">
            <a:spAutoFit/>
          </a:bodyPr>
          <a:lstStyle/>
          <a:p>
            <a:r>
              <a:rPr lang="fa-IR" b="1" dirty="0">
                <a:solidFill>
                  <a:srgbClr val="FF0000"/>
                </a:solidFill>
                <a:latin typeface="Dana"/>
              </a:rPr>
              <a:t>انگشتان(پا) </a:t>
            </a:r>
            <a:r>
              <a:rPr lang="fa-IR" b="1" dirty="0" smtClean="0">
                <a:solidFill>
                  <a:srgbClr val="FF0000"/>
                </a:solidFill>
                <a:latin typeface="Dana"/>
              </a:rPr>
              <a:t>کوویدی:</a:t>
            </a:r>
            <a:endParaRPr lang="fa-IR" b="1" i="0" dirty="0">
              <a:solidFill>
                <a:srgbClr val="FF0000"/>
              </a:solidFill>
              <a:effectLst/>
              <a:latin typeface="Dana"/>
            </a:endParaRPr>
          </a:p>
        </p:txBody>
      </p:sp>
      <p:sp>
        <p:nvSpPr>
          <p:cNvPr id="4" name="Rectangle 3"/>
          <p:cNvSpPr/>
          <p:nvPr/>
        </p:nvSpPr>
        <p:spPr>
          <a:xfrm>
            <a:off x="9750714" y="2361695"/>
            <a:ext cx="2028119" cy="646331"/>
          </a:xfrm>
          <a:prstGeom prst="rect">
            <a:avLst/>
          </a:prstGeom>
        </p:spPr>
        <p:txBody>
          <a:bodyPr wrap="none">
            <a:spAutoFit/>
          </a:bodyPr>
          <a:lstStyle/>
          <a:p>
            <a:endParaRPr lang="fa-IR" b="1" dirty="0" smtClean="0">
              <a:solidFill>
                <a:srgbClr val="383535"/>
              </a:solidFill>
              <a:latin typeface="Dana"/>
            </a:endParaRPr>
          </a:p>
          <a:p>
            <a:r>
              <a:rPr lang="fa-IR" b="1" dirty="0" smtClean="0">
                <a:solidFill>
                  <a:srgbClr val="FF0000"/>
                </a:solidFill>
                <a:latin typeface="Dana"/>
              </a:rPr>
              <a:t>ضایعات </a:t>
            </a:r>
            <a:r>
              <a:rPr lang="fa-IR" b="1" dirty="0">
                <a:solidFill>
                  <a:srgbClr val="FF0000"/>
                </a:solidFill>
                <a:latin typeface="Dana"/>
              </a:rPr>
              <a:t>شبه آبله </a:t>
            </a:r>
            <a:r>
              <a:rPr lang="fa-IR" b="1" dirty="0" smtClean="0">
                <a:solidFill>
                  <a:srgbClr val="FF0000"/>
                </a:solidFill>
                <a:latin typeface="Dana"/>
              </a:rPr>
              <a:t>مرغان</a:t>
            </a:r>
          </a:p>
        </p:txBody>
      </p:sp>
      <p:sp>
        <p:nvSpPr>
          <p:cNvPr id="5" name="Rectangle 4"/>
          <p:cNvSpPr/>
          <p:nvPr/>
        </p:nvSpPr>
        <p:spPr>
          <a:xfrm>
            <a:off x="11018336" y="5123092"/>
            <a:ext cx="820904" cy="369332"/>
          </a:xfrm>
          <a:prstGeom prst="rect">
            <a:avLst/>
          </a:prstGeom>
        </p:spPr>
        <p:txBody>
          <a:bodyPr wrap="square">
            <a:spAutoFit/>
          </a:bodyPr>
          <a:lstStyle/>
          <a:p>
            <a:r>
              <a:rPr lang="fa-IR" b="1" dirty="0">
                <a:solidFill>
                  <a:srgbClr val="FF0000"/>
                </a:solidFill>
                <a:latin typeface="Dana"/>
              </a:rPr>
              <a:t>کهیر</a:t>
            </a:r>
            <a:endParaRPr lang="fa-IR" b="1" i="0" dirty="0">
              <a:solidFill>
                <a:srgbClr val="FF0000"/>
              </a:solidFill>
              <a:effectLst/>
              <a:latin typeface="Dana"/>
            </a:endParaRPr>
          </a:p>
        </p:txBody>
      </p:sp>
      <p:sp>
        <p:nvSpPr>
          <p:cNvPr id="6" name="Rectangle 5"/>
          <p:cNvSpPr/>
          <p:nvPr/>
        </p:nvSpPr>
        <p:spPr>
          <a:xfrm>
            <a:off x="10005591" y="3770411"/>
            <a:ext cx="1773242" cy="369332"/>
          </a:xfrm>
          <a:prstGeom prst="rect">
            <a:avLst/>
          </a:prstGeom>
        </p:spPr>
        <p:txBody>
          <a:bodyPr wrap="none">
            <a:spAutoFit/>
          </a:bodyPr>
          <a:lstStyle/>
          <a:p>
            <a:r>
              <a:rPr lang="fa-IR" b="1" dirty="0">
                <a:solidFill>
                  <a:srgbClr val="FF0000"/>
                </a:solidFill>
                <a:latin typeface="Dana"/>
              </a:rPr>
              <a:t>ضایعات شبه سرخجه</a:t>
            </a:r>
            <a:endParaRPr lang="fa-IR" b="1" i="0" dirty="0">
              <a:solidFill>
                <a:srgbClr val="FF0000"/>
              </a:solidFill>
              <a:effectLst/>
              <a:latin typeface="Dana"/>
            </a:endParaRPr>
          </a:p>
        </p:txBody>
      </p:sp>
      <p:sp>
        <p:nvSpPr>
          <p:cNvPr id="7" name="Rectangle 6"/>
          <p:cNvSpPr/>
          <p:nvPr/>
        </p:nvSpPr>
        <p:spPr>
          <a:xfrm>
            <a:off x="539909" y="1359748"/>
            <a:ext cx="11299331" cy="1200329"/>
          </a:xfrm>
          <a:prstGeom prst="rect">
            <a:avLst/>
          </a:prstGeom>
        </p:spPr>
        <p:txBody>
          <a:bodyPr wrap="square">
            <a:spAutoFit/>
          </a:bodyPr>
          <a:lstStyle/>
          <a:p>
            <a:pPr algn="r"/>
            <a:r>
              <a:rPr lang="fa-IR" dirty="0">
                <a:solidFill>
                  <a:srgbClr val="383535"/>
                </a:solidFill>
                <a:latin typeface="Dana"/>
              </a:rPr>
              <a:t>یکی از علائم کرونا مربوط به عارضه‌ای به نام «انگشتان(پا) کوویدی» است. در طی آن برجستگی‌های پوستی دردناکی که به رنگ قرمز تا بنفش هستند، بر روی پوست دیده می‌شوند. این عارضه فقط بر روی انگشتان پا ظاهر </a:t>
            </a:r>
            <a:r>
              <a:rPr lang="fa-IR" dirty="0" smtClean="0">
                <a:solidFill>
                  <a:srgbClr val="383535"/>
                </a:solidFill>
                <a:latin typeface="Dana"/>
              </a:rPr>
              <a:t>می‌گردد.</a:t>
            </a:r>
            <a:r>
              <a:rPr lang="fa-IR" dirty="0"/>
              <a:t> گاهی مواقع علاوه بر انگشتان پا، روی پاشنه پا، کف دست و یا حتی انگشتان دست نیز دیده </a:t>
            </a:r>
            <a:r>
              <a:rPr lang="fa-IR" dirty="0" smtClean="0"/>
              <a:t>می‌شود.</a:t>
            </a:r>
            <a:r>
              <a:rPr lang="fa-IR" dirty="0"/>
              <a:t> ظاهر این ضایعات دقیقا مشابه ضایعات </a:t>
            </a:r>
            <a:r>
              <a:rPr lang="fa-IR" dirty="0" smtClean="0"/>
              <a:t>کهیر</a:t>
            </a:r>
            <a:r>
              <a:rPr lang="fa-IR" dirty="0"/>
              <a:t>است که در اثر تماس مکرر با سرما هم در کودکان و هم در بزرگسالان بوجود می‌آیند.</a:t>
            </a:r>
            <a:endParaRPr lang="en-US" dirty="0"/>
          </a:p>
        </p:txBody>
      </p:sp>
      <p:sp>
        <p:nvSpPr>
          <p:cNvPr id="8" name="Rectangle 7"/>
          <p:cNvSpPr/>
          <p:nvPr/>
        </p:nvSpPr>
        <p:spPr>
          <a:xfrm>
            <a:off x="598162" y="3038685"/>
            <a:ext cx="11062010" cy="646331"/>
          </a:xfrm>
          <a:prstGeom prst="rect">
            <a:avLst/>
          </a:prstGeom>
        </p:spPr>
        <p:txBody>
          <a:bodyPr wrap="square">
            <a:spAutoFit/>
          </a:bodyPr>
          <a:lstStyle/>
          <a:p>
            <a:pPr algn="r"/>
            <a:r>
              <a:rPr lang="fa-IR" dirty="0">
                <a:solidFill>
                  <a:srgbClr val="383535"/>
                </a:solidFill>
                <a:latin typeface="Dana"/>
              </a:rPr>
              <a:t>ضایعات شبه آبله مرغان، برجستگی‌های کوچک و صورتی رنگی هستند که درون آنها پر از مایع شفاف (وزیکول) است و مشابه ضایعاتی هستند که در اثر عفونت با ویروس واریسلا-زوستر (آبله مرغان) بوجود می‌آیند. این ضایعات بیشتر در ناحیه تنه، بازو و ساق پا دیده می‌شوند.</a:t>
            </a:r>
            <a:endParaRPr lang="en-US" dirty="0"/>
          </a:p>
        </p:txBody>
      </p:sp>
      <p:sp>
        <p:nvSpPr>
          <p:cNvPr id="9" name="Rectangle 8"/>
          <p:cNvSpPr/>
          <p:nvPr/>
        </p:nvSpPr>
        <p:spPr>
          <a:xfrm>
            <a:off x="505150" y="4163624"/>
            <a:ext cx="11299331" cy="923330"/>
          </a:xfrm>
          <a:prstGeom prst="rect">
            <a:avLst/>
          </a:prstGeom>
        </p:spPr>
        <p:txBody>
          <a:bodyPr wrap="square">
            <a:spAutoFit/>
          </a:bodyPr>
          <a:lstStyle/>
          <a:p>
            <a:pPr algn="r"/>
            <a:r>
              <a:rPr lang="fa-IR" dirty="0">
                <a:solidFill>
                  <a:srgbClr val="383535"/>
                </a:solidFill>
                <a:latin typeface="Dana"/>
              </a:rPr>
              <a:t>این ضایعات نوعی راش پوستی غیر اختصاصی هستند که به صورت برجستگی‌های نقطه‌ای کوچک و صورتی رنگ در سراسر بدن دیده می‌شوند. همانند کهیر، ضایعات شبه سرخجه‌ای نیز در اثر عفونت‌های ویروسی و یا واکنش ازدیاد حساسیت نسبت به برخی داروها به ویژه آنتی بیوتیک‌ها بوجود می‌آیند. </a:t>
            </a:r>
            <a:endParaRPr lang="en-US" dirty="0"/>
          </a:p>
        </p:txBody>
      </p:sp>
      <p:sp>
        <p:nvSpPr>
          <p:cNvPr id="10" name="Rectangle 9"/>
          <p:cNvSpPr/>
          <p:nvPr/>
        </p:nvSpPr>
        <p:spPr>
          <a:xfrm>
            <a:off x="256478" y="5565562"/>
            <a:ext cx="11308827" cy="646331"/>
          </a:xfrm>
          <a:prstGeom prst="rect">
            <a:avLst/>
          </a:prstGeom>
        </p:spPr>
        <p:txBody>
          <a:bodyPr wrap="square">
            <a:spAutoFit/>
          </a:bodyPr>
          <a:lstStyle/>
          <a:p>
            <a:pPr algn="r"/>
            <a:r>
              <a:rPr lang="fa-IR" dirty="0" smtClean="0">
                <a:solidFill>
                  <a:srgbClr val="383535"/>
                </a:solidFill>
                <a:latin typeface="Dana"/>
              </a:rPr>
              <a:t>از نشانه‌ی </a:t>
            </a:r>
            <a:r>
              <a:rPr lang="fa-IR" dirty="0">
                <a:solidFill>
                  <a:srgbClr val="383535"/>
                </a:solidFill>
                <a:latin typeface="Dana"/>
              </a:rPr>
              <a:t>کهیر این است که به صورت ناگهانی بر روی پوست ظاهر می‌شود و فرد را دچار خارش شدید می‌کند. محل ضایعات کهیر مرتبا دچار تغییر می‌شود به نحوی که به ندرت بیش از ۲۴ ساعت در محل قبلی خود باقی می‌مانند و در هر بخشی از پوست می‌توانند تظاهر پیدا </a:t>
            </a:r>
            <a:r>
              <a:rPr lang="fa-IR" dirty="0" smtClean="0">
                <a:solidFill>
                  <a:srgbClr val="383535"/>
                </a:solidFill>
                <a:latin typeface="Dana"/>
              </a:rPr>
              <a:t>کنند.</a:t>
            </a:r>
            <a:endParaRPr lang="en-US" dirty="0"/>
          </a:p>
        </p:txBody>
      </p:sp>
    </p:spTree>
    <p:extLst>
      <p:ext uri="{BB962C8B-B14F-4D97-AF65-F5344CB8AC3E}">
        <p14:creationId xmlns:p14="http://schemas.microsoft.com/office/powerpoint/2010/main" val="119312305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1737" y="566678"/>
            <a:ext cx="10694019" cy="2585323"/>
          </a:xfrm>
          <a:prstGeom prst="rect">
            <a:avLst/>
          </a:prstGeom>
        </p:spPr>
        <p:txBody>
          <a:bodyPr wrap="square">
            <a:spAutoFit/>
          </a:bodyPr>
          <a:lstStyle/>
          <a:p>
            <a:pPr algn="r"/>
            <a:r>
              <a:rPr lang="fa-IR" b="1" dirty="0">
                <a:solidFill>
                  <a:srgbClr val="FF0000"/>
                </a:solidFill>
                <a:latin typeface="Dana"/>
              </a:rPr>
              <a:t>بر طبق تحقیقات زمان‌بندی علائم کرونا می‌تواند به شکل زیر باشد:‌</a:t>
            </a:r>
          </a:p>
          <a:p>
            <a:pPr algn="r" fontAlgn="base"/>
            <a:endParaRPr lang="en-US" dirty="0" smtClean="0">
              <a:solidFill>
                <a:srgbClr val="383535"/>
              </a:solidFill>
              <a:latin typeface="Dana"/>
            </a:endParaRPr>
          </a:p>
          <a:p>
            <a:pPr algn="r" fontAlgn="base"/>
            <a:r>
              <a:rPr lang="fa-IR" dirty="0">
                <a:solidFill>
                  <a:srgbClr val="383535"/>
                </a:solidFill>
                <a:latin typeface="Dana"/>
              </a:rPr>
              <a:t> </a:t>
            </a:r>
            <a:r>
              <a:rPr lang="fa-IR" dirty="0" smtClean="0">
                <a:solidFill>
                  <a:srgbClr val="383535"/>
                </a:solidFill>
                <a:latin typeface="Dana"/>
              </a:rPr>
              <a:t>تب</a:t>
            </a:r>
            <a:endParaRPr lang="fa-IR" dirty="0">
              <a:solidFill>
                <a:srgbClr val="383535"/>
              </a:solidFill>
              <a:latin typeface="Dana"/>
            </a:endParaRPr>
          </a:p>
          <a:p>
            <a:pPr algn="r" fontAlgn="base"/>
            <a:r>
              <a:rPr lang="fa-IR" dirty="0">
                <a:solidFill>
                  <a:srgbClr val="383535"/>
                </a:solidFill>
                <a:latin typeface="Dana"/>
              </a:rPr>
              <a:t>سرفه و درد عضلانی</a:t>
            </a:r>
          </a:p>
          <a:p>
            <a:pPr algn="r" fontAlgn="base"/>
            <a:r>
              <a:rPr lang="fa-IR" dirty="0">
                <a:solidFill>
                  <a:srgbClr val="383535"/>
                </a:solidFill>
                <a:latin typeface="Dana"/>
              </a:rPr>
              <a:t>تهوع و استفراغ</a:t>
            </a:r>
          </a:p>
          <a:p>
            <a:pPr algn="r" fontAlgn="base"/>
            <a:r>
              <a:rPr lang="fa-IR" dirty="0">
                <a:solidFill>
                  <a:srgbClr val="383535"/>
                </a:solidFill>
                <a:latin typeface="Dana"/>
              </a:rPr>
              <a:t>اسهال</a:t>
            </a:r>
          </a:p>
          <a:p>
            <a:pPr algn="r"/>
            <a:r>
              <a:rPr lang="fa-IR" dirty="0">
                <a:solidFill>
                  <a:srgbClr val="383535"/>
                </a:solidFill>
                <a:latin typeface="Dana"/>
              </a:rPr>
              <a:t>دکتر رابرت گلاتر، پزشک اورژانس بیمارستان لنوکس هیل در نیویورک گفت: «این مطالعه نشان داد که بیماران با آنفولانزای فصلی به طور معمول قبل از شروع تب، دچار سرفه می‌شدند. در واقعیت تشخیص این مسئله ممکن است دشوار باشد زیرا آنفلوانزا اغلب با علائمی از جمله کمر درد، </a:t>
            </a:r>
            <a:r>
              <a:rPr lang="fa-IR" dirty="0">
                <a:solidFill>
                  <a:srgbClr val="383535"/>
                </a:solidFill>
                <a:latin typeface="Dana"/>
                <a:hlinkClick r:id="rId2"/>
              </a:rPr>
              <a:t>لرز</a:t>
            </a:r>
            <a:r>
              <a:rPr lang="fa-IR" dirty="0">
                <a:solidFill>
                  <a:srgbClr val="383535"/>
                </a:solidFill>
                <a:latin typeface="Dana"/>
              </a:rPr>
              <a:t> همراه با سرفه خشک شروع می‌شود.»</a:t>
            </a:r>
            <a:endParaRPr lang="fa-IR" b="0" i="0" dirty="0">
              <a:solidFill>
                <a:srgbClr val="383535"/>
              </a:solidFill>
              <a:effectLst/>
              <a:latin typeface="Dana"/>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10" y="4906538"/>
            <a:ext cx="3702205" cy="1655142"/>
          </a:xfrm>
          <a:prstGeom prst="rect">
            <a:avLst/>
          </a:prstGeom>
        </p:spPr>
      </p:pic>
    </p:spTree>
    <p:extLst>
      <p:ext uri="{BB962C8B-B14F-4D97-AF65-F5344CB8AC3E}">
        <p14:creationId xmlns:p14="http://schemas.microsoft.com/office/powerpoint/2010/main" val="229607921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23B565DD-93EF-1E40-9A2D-8A4889569713}"/>
              </a:ext>
            </a:extLst>
          </p:cNvPr>
          <p:cNvPicPr>
            <a:picLocks noChangeAspect="1"/>
          </p:cNvPicPr>
          <p:nvPr/>
        </p:nvPicPr>
        <p:blipFill rotWithShape="1">
          <a:blip r:embed="rId2"/>
          <a:srcRect l="142" b="8849"/>
          <a:stretch/>
        </p:blipFill>
        <p:spPr>
          <a:xfrm>
            <a:off x="0" y="0"/>
            <a:ext cx="12192000" cy="6858000"/>
          </a:xfrm>
          <a:prstGeom prst="rect">
            <a:avLst/>
          </a:prstGeom>
        </p:spPr>
      </p:pic>
      <p:sp>
        <p:nvSpPr>
          <p:cNvPr id="10" name="TextBox 9">
            <a:extLst>
              <a:ext uri="{FF2B5EF4-FFF2-40B4-BE49-F238E27FC236}">
                <a16:creationId xmlns:a16="http://schemas.microsoft.com/office/drawing/2014/main" xmlns="" id="{F5FD3466-4C85-8A47-AC47-2EE100222F9D}"/>
              </a:ext>
            </a:extLst>
          </p:cNvPr>
          <p:cNvSpPr txBox="1"/>
          <p:nvPr/>
        </p:nvSpPr>
        <p:spPr>
          <a:xfrm>
            <a:off x="5505038" y="199506"/>
            <a:ext cx="6098144" cy="1015663"/>
          </a:xfrm>
          <a:prstGeom prst="rect">
            <a:avLst/>
          </a:prstGeom>
          <a:noFill/>
        </p:spPr>
        <p:txBody>
          <a:bodyPr wrap="none" rtlCol="0">
            <a:spAutoFit/>
          </a:bodyPr>
          <a:lstStyle/>
          <a:p>
            <a:pPr marL="0" algn="r" defTabSz="914400" rtl="1" eaLnBrk="1" latinLnBrk="0" hangingPunct="1"/>
            <a:r>
              <a:rPr lang="fa-IR" sz="6000" b="1" dirty="0">
                <a:solidFill>
                  <a:schemeClr val="bg1"/>
                </a:solidFill>
                <a:latin typeface="B Nazanin" pitchFamily="2" charset="-78"/>
                <a:cs typeface="B Nazanin" pitchFamily="2" charset="-78"/>
              </a:rPr>
              <a:t>شاد و خوشبخت باشید</a:t>
            </a:r>
            <a:endParaRPr lang="en-US" sz="6000" b="1" dirty="0">
              <a:solidFill>
                <a:schemeClr val="bg1"/>
              </a:solidFill>
              <a:latin typeface="B Nazanin" pitchFamily="2" charset="-78"/>
              <a:cs typeface="B Nazanin" pitchFamily="2" charset="-78"/>
            </a:endParaRPr>
          </a:p>
        </p:txBody>
      </p:sp>
    </p:spTree>
    <p:extLst>
      <p:ext uri="{BB962C8B-B14F-4D97-AF65-F5344CB8AC3E}">
        <p14:creationId xmlns:p14="http://schemas.microsoft.com/office/powerpoint/2010/main" val="2740919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228600" lvl="0" indent="-228600" algn="ctr" rtl="1">
              <a:spcBef>
                <a:spcPts val="1000"/>
              </a:spcBef>
            </a:pPr>
            <a:r>
              <a:rPr lang="fa-IR" sz="2800" b="1" dirty="0">
                <a:solidFill>
                  <a:prstClr val="black"/>
                </a:solidFill>
                <a:latin typeface="Calibri" panose="020F0502020204030204"/>
                <a:ea typeface="+mn-ea"/>
                <a:cs typeface="B Titr" panose="00000700000000000000" pitchFamily="2" charset="-78"/>
              </a:rPr>
              <a:t>مقدمه:</a:t>
            </a:r>
            <a:br>
              <a:rPr lang="fa-IR" sz="2800" b="1" dirty="0">
                <a:solidFill>
                  <a:prstClr val="black"/>
                </a:solidFill>
                <a:latin typeface="Calibri" panose="020F0502020204030204"/>
                <a:ea typeface="+mn-ea"/>
                <a:cs typeface="B Titr" panose="00000700000000000000" pitchFamily="2" charset="-78"/>
              </a:rPr>
            </a:br>
            <a:endParaRPr lang="en-US" dirty="0">
              <a:cs typeface="B Titr" panose="00000700000000000000" pitchFamily="2" charset="-78"/>
            </a:endParaRPr>
          </a:p>
        </p:txBody>
      </p:sp>
      <p:sp>
        <p:nvSpPr>
          <p:cNvPr id="3" name="Content Placeholder 2"/>
          <p:cNvSpPr>
            <a:spLocks noGrp="1"/>
          </p:cNvSpPr>
          <p:nvPr>
            <p:ph idx="1"/>
          </p:nvPr>
        </p:nvSpPr>
        <p:spPr>
          <a:xfrm>
            <a:off x="180622" y="1047309"/>
            <a:ext cx="11387667" cy="4351338"/>
          </a:xfrm>
        </p:spPr>
        <p:txBody>
          <a:bodyPr>
            <a:normAutofit/>
          </a:bodyPr>
          <a:lstStyle/>
          <a:p>
            <a:pPr algn="r" rtl="1"/>
            <a:r>
              <a:rPr lang="fa-IR" dirty="0">
                <a:cs typeface="B Nazanin" panose="00000400000000000000" pitchFamily="2" charset="-78"/>
              </a:rPr>
              <a:t>تبهای خونریزی دهنده ویروسی که توسط ویروس های </a:t>
            </a:r>
            <a:r>
              <a:rPr lang="en-US" dirty="0"/>
              <a:t>RNA </a:t>
            </a:r>
            <a:r>
              <a:rPr lang="fa-IR" dirty="0" err="1">
                <a:cs typeface="B Nazanin" panose="00000400000000000000" pitchFamily="2" charset="-78"/>
              </a:rPr>
              <a:t>دارایجاد</a:t>
            </a:r>
            <a:r>
              <a:rPr lang="fa-IR" dirty="0">
                <a:cs typeface="B Nazanin" panose="00000400000000000000" pitchFamily="2" charset="-78"/>
              </a:rPr>
              <a:t> می شوند.</a:t>
            </a:r>
            <a:endParaRPr lang="en-US" dirty="0"/>
          </a:p>
          <a:p>
            <a:pPr algn="r" rtl="1"/>
            <a:r>
              <a:rPr lang="fa-IR" dirty="0">
                <a:cs typeface="B Nazanin" panose="00000400000000000000" pitchFamily="2" charset="-78"/>
              </a:rPr>
              <a:t> این ویروس های به شدت عفونی، منجر به ایجاد یک سندرم بیماری بسیار کشنده می شوند</a:t>
            </a:r>
          </a:p>
          <a:p>
            <a:pPr marL="0" indent="0" algn="r" rtl="1">
              <a:buNone/>
            </a:pPr>
            <a:r>
              <a:rPr lang="fa-IR" dirty="0">
                <a:cs typeface="B Nazanin" panose="00000400000000000000" pitchFamily="2" charset="-78"/>
              </a:rPr>
              <a:t>علائم:</a:t>
            </a:r>
            <a:endParaRPr lang="en-US" dirty="0"/>
          </a:p>
          <a:p>
            <a:pPr algn="r" rtl="1"/>
            <a:r>
              <a:rPr lang="fa-IR" dirty="0">
                <a:cs typeface="B Nazanin" panose="00000400000000000000" pitchFamily="2" charset="-78"/>
              </a:rPr>
              <a:t> تب ضعف</a:t>
            </a:r>
            <a:endParaRPr lang="en-US" dirty="0"/>
          </a:p>
          <a:p>
            <a:pPr algn="r" rtl="1"/>
            <a:r>
              <a:rPr lang="fa-IR" dirty="0">
                <a:cs typeface="B Nazanin" panose="00000400000000000000" pitchFamily="2" charset="-78"/>
              </a:rPr>
              <a:t> استفراغ</a:t>
            </a:r>
            <a:endParaRPr lang="en-US" dirty="0"/>
          </a:p>
          <a:p>
            <a:pPr algn="r" rtl="1"/>
            <a:r>
              <a:rPr lang="fa-IR" dirty="0">
                <a:cs typeface="B Nazanin" panose="00000400000000000000" pitchFamily="2" charset="-78"/>
              </a:rPr>
              <a:t> خونریزی مخاط و دستگاه گوارش</a:t>
            </a:r>
            <a:endParaRPr lang="en-US" dirty="0"/>
          </a:p>
          <a:p>
            <a:pPr algn="r" rtl="1"/>
            <a:r>
              <a:rPr lang="fa-IR" dirty="0">
                <a:cs typeface="B Nazanin" panose="00000400000000000000" pitchFamily="2" charset="-78"/>
              </a:rPr>
              <a:t> </a:t>
            </a:r>
            <a:r>
              <a:rPr lang="fa-IR" dirty="0" err="1">
                <a:cs typeface="B Nazanin" panose="00000400000000000000" pitchFamily="2" charset="-78"/>
              </a:rPr>
              <a:t>ادم</a:t>
            </a:r>
            <a:r>
              <a:rPr lang="fa-IR" dirty="0">
                <a:cs typeface="B Nazanin" panose="00000400000000000000" pitchFamily="2" charset="-78"/>
              </a:rPr>
              <a:t> </a:t>
            </a:r>
            <a:endParaRPr lang="en-US" dirty="0"/>
          </a:p>
          <a:p>
            <a:pPr algn="r" rtl="1"/>
            <a:r>
              <a:rPr lang="fa-IR" dirty="0">
                <a:cs typeface="B Nazanin" panose="00000400000000000000" pitchFamily="2" charset="-78"/>
              </a:rPr>
              <a:t> افت فشار خون مشخص می شود</a:t>
            </a:r>
            <a:endParaRPr lang="en-US" dirty="0"/>
          </a:p>
        </p:txBody>
      </p:sp>
      <p:pic>
        <p:nvPicPr>
          <p:cNvPr id="4" name="Picture 3"/>
          <p:cNvPicPr>
            <a:picLocks noChangeAspect="1"/>
          </p:cNvPicPr>
          <p:nvPr/>
        </p:nvPicPr>
        <p:blipFill>
          <a:blip r:embed="rId2"/>
          <a:stretch>
            <a:fillRect/>
          </a:stretch>
        </p:blipFill>
        <p:spPr>
          <a:xfrm>
            <a:off x="711199" y="2777067"/>
            <a:ext cx="5956666" cy="253374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19421941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6049" y="790519"/>
            <a:ext cx="10515600" cy="4351338"/>
          </a:xfrm>
        </p:spPr>
        <p:txBody>
          <a:bodyPr/>
          <a:lstStyle/>
          <a:p>
            <a:pPr algn="r" rtl="1"/>
            <a:r>
              <a:rPr lang="fa-IR" dirty="0">
                <a:cs typeface="B Nazanin" panose="00000400000000000000" pitchFamily="2" charset="-78"/>
              </a:rPr>
              <a:t>مخزن </a:t>
            </a:r>
            <a:r>
              <a:rPr lang="fa-IR" dirty="0" err="1">
                <a:cs typeface="B Nazanin" panose="00000400000000000000" pitchFamily="2" charset="-78"/>
              </a:rPr>
              <a:t>ويروس</a:t>
            </a:r>
            <a:r>
              <a:rPr lang="fa-IR" dirty="0">
                <a:cs typeface="B Nazanin" panose="00000400000000000000" pitchFamily="2" charset="-78"/>
              </a:rPr>
              <a:t> در </a:t>
            </a:r>
            <a:r>
              <a:rPr lang="fa-IR" dirty="0" err="1">
                <a:cs typeface="B Nazanin" panose="00000400000000000000" pitchFamily="2" charset="-78"/>
              </a:rPr>
              <a:t>طبيعت</a:t>
            </a:r>
            <a:r>
              <a:rPr lang="fa-IR" dirty="0">
                <a:cs typeface="B Nazanin" panose="00000400000000000000" pitchFamily="2" charset="-78"/>
              </a:rPr>
              <a:t> </a:t>
            </a:r>
            <a:r>
              <a:rPr lang="fa-IR" dirty="0" err="1">
                <a:cs typeface="B Nazanin" panose="00000400000000000000" pitchFamily="2" charset="-78"/>
              </a:rPr>
              <a:t>اصولاً</a:t>
            </a:r>
            <a:r>
              <a:rPr lang="fa-IR" dirty="0">
                <a:cs typeface="B Nazanin" panose="00000400000000000000" pitchFamily="2" charset="-78"/>
              </a:rPr>
              <a:t> کنه ها، گاو، گوسفند، بز، خرگوش می باشد</a:t>
            </a:r>
          </a:p>
        </p:txBody>
      </p:sp>
      <p:pic>
        <p:nvPicPr>
          <p:cNvPr id="4" name="Picture 3"/>
          <p:cNvPicPr>
            <a:picLocks noChangeAspect="1"/>
          </p:cNvPicPr>
          <p:nvPr/>
        </p:nvPicPr>
        <p:blipFill>
          <a:blip r:embed="rId2"/>
          <a:stretch>
            <a:fillRect/>
          </a:stretch>
        </p:blipFill>
        <p:spPr>
          <a:xfrm>
            <a:off x="689916" y="2966188"/>
            <a:ext cx="5914084" cy="2867304"/>
          </a:xfrm>
          <a:prstGeom prst="rect">
            <a:avLst/>
          </a:prstGeom>
        </p:spPr>
      </p:pic>
      <p:pic>
        <p:nvPicPr>
          <p:cNvPr id="5" name="Picture 4"/>
          <p:cNvPicPr>
            <a:picLocks noChangeAspect="1"/>
          </p:cNvPicPr>
          <p:nvPr/>
        </p:nvPicPr>
        <p:blipFill>
          <a:blip r:embed="rId3"/>
          <a:stretch>
            <a:fillRect/>
          </a:stretch>
        </p:blipFill>
        <p:spPr>
          <a:xfrm>
            <a:off x="7120489" y="2505023"/>
            <a:ext cx="3716844" cy="3950878"/>
          </a:xfrm>
          <a:prstGeom prst="rect">
            <a:avLst/>
          </a:prstGeom>
        </p:spPr>
      </p:pic>
    </p:spTree>
    <p:extLst>
      <p:ext uri="{BB962C8B-B14F-4D97-AF65-F5344CB8AC3E}">
        <p14:creationId xmlns:p14="http://schemas.microsoft.com/office/powerpoint/2010/main" val="168574886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4289" y="459670"/>
            <a:ext cx="10515600" cy="4351338"/>
          </a:xfrm>
        </p:spPr>
        <p:txBody>
          <a:bodyPr/>
          <a:lstStyle/>
          <a:p>
            <a:pPr algn="r" rtl="1"/>
            <a:r>
              <a:rPr lang="fa-IR" dirty="0">
                <a:cs typeface="B Nazanin" panose="00000400000000000000" pitchFamily="2" charset="-78"/>
              </a:rPr>
              <a:t>دوره کمون گزش کنه حداکثر 9 روز، تماس با بافتها و خون آلوده حداکثر 13 روز، مرحله قبل از خونریزی حداکثر3 روز و مرحله خونریزی دهنده حدود 4 روز است.</a:t>
            </a:r>
          </a:p>
          <a:p>
            <a:pPr algn="r" rtl="1"/>
            <a:r>
              <a:rPr lang="fa-IR" dirty="0">
                <a:cs typeface="B Nazanin" panose="00000400000000000000" pitchFamily="2" charset="-78"/>
              </a:rPr>
              <a:t> دوره نقاهت 3 الی 16 روز است. </a:t>
            </a:r>
          </a:p>
          <a:p>
            <a:pPr algn="r" rtl="1"/>
            <a:r>
              <a:rPr lang="fa-IR" dirty="0">
                <a:cs typeface="B Nazanin" panose="00000400000000000000" pitchFamily="2" charset="-78"/>
              </a:rPr>
              <a:t>همواره مناطق گرمسیری بیشترین فراوانی را داشته </a:t>
            </a:r>
            <a:r>
              <a:rPr lang="fa-IR" dirty="0" err="1">
                <a:cs typeface="B Nazanin" panose="00000400000000000000" pitchFamily="2" charset="-78"/>
              </a:rPr>
              <a:t>اند</a:t>
            </a:r>
            <a:r>
              <a:rPr lang="fa-IR" dirty="0">
                <a:cs typeface="B Nazanin" panose="00000400000000000000" pitchFamily="2" charset="-78"/>
              </a:rPr>
              <a:t>.</a:t>
            </a:r>
            <a:endParaRPr lang="en-US" dirty="0"/>
          </a:p>
        </p:txBody>
      </p:sp>
      <p:pic>
        <p:nvPicPr>
          <p:cNvPr id="4" name="Picture 3"/>
          <p:cNvPicPr>
            <a:picLocks noChangeAspect="1"/>
          </p:cNvPicPr>
          <p:nvPr/>
        </p:nvPicPr>
        <p:blipFill>
          <a:blip r:embed="rId2"/>
          <a:stretch>
            <a:fillRect/>
          </a:stretch>
        </p:blipFill>
        <p:spPr>
          <a:xfrm>
            <a:off x="838200" y="3658128"/>
            <a:ext cx="3138392" cy="2518835"/>
          </a:xfrm>
          <a:prstGeom prst="rect">
            <a:avLst/>
          </a:prstGeom>
        </p:spPr>
      </p:pic>
      <p:pic>
        <p:nvPicPr>
          <p:cNvPr id="5" name="Picture 4"/>
          <p:cNvPicPr>
            <a:picLocks noChangeAspect="1"/>
          </p:cNvPicPr>
          <p:nvPr/>
        </p:nvPicPr>
        <p:blipFill>
          <a:blip r:embed="rId3"/>
          <a:stretch>
            <a:fillRect/>
          </a:stretch>
        </p:blipFill>
        <p:spPr>
          <a:xfrm>
            <a:off x="3976592" y="3616675"/>
            <a:ext cx="3152700" cy="2601739"/>
          </a:xfrm>
          <a:prstGeom prst="rect">
            <a:avLst/>
          </a:prstGeom>
        </p:spPr>
      </p:pic>
      <p:pic>
        <p:nvPicPr>
          <p:cNvPr id="6" name="Picture 5"/>
          <p:cNvPicPr>
            <a:picLocks noChangeAspect="1"/>
          </p:cNvPicPr>
          <p:nvPr/>
        </p:nvPicPr>
        <p:blipFill>
          <a:blip r:embed="rId4"/>
          <a:stretch>
            <a:fillRect/>
          </a:stretch>
        </p:blipFill>
        <p:spPr>
          <a:xfrm>
            <a:off x="7114984" y="3618432"/>
            <a:ext cx="2836611" cy="2599982"/>
          </a:xfrm>
          <a:prstGeom prst="rect">
            <a:avLst/>
          </a:prstGeom>
        </p:spPr>
      </p:pic>
    </p:spTree>
    <p:extLst>
      <p:ext uri="{BB962C8B-B14F-4D97-AF65-F5344CB8AC3E}">
        <p14:creationId xmlns:p14="http://schemas.microsoft.com/office/powerpoint/2010/main" val="19158209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err="1">
                <a:cs typeface="B Titr" panose="00000700000000000000" pitchFamily="2" charset="-78"/>
              </a:rPr>
              <a:t>تعريف</a:t>
            </a:r>
            <a:r>
              <a:rPr lang="fa-IR" dirty="0">
                <a:cs typeface="B Titr" panose="00000700000000000000" pitchFamily="2" charset="-78"/>
              </a:rPr>
              <a:t> فرد مشکوک</a:t>
            </a:r>
            <a:endParaRPr lang="en-US" dirty="0"/>
          </a:p>
        </p:txBody>
      </p:sp>
      <p:sp>
        <p:nvSpPr>
          <p:cNvPr id="3" name="Content Placeholder 2"/>
          <p:cNvSpPr>
            <a:spLocks noGrp="1"/>
          </p:cNvSpPr>
          <p:nvPr>
            <p:ph idx="1"/>
          </p:nvPr>
        </p:nvSpPr>
        <p:spPr/>
        <p:txBody>
          <a:bodyPr>
            <a:normAutofit/>
          </a:bodyPr>
          <a:lstStyle/>
          <a:p>
            <a:pPr algn="r" rtl="1"/>
            <a:r>
              <a:rPr lang="fa-IR" sz="2400" dirty="0">
                <a:cs typeface="B Nazanin" panose="00000400000000000000" pitchFamily="2" charset="-78"/>
              </a:rPr>
              <a:t>شروع </a:t>
            </a:r>
            <a:r>
              <a:rPr lang="fa-IR" sz="2400" dirty="0" err="1">
                <a:cs typeface="B Nazanin" panose="00000400000000000000" pitchFamily="2" charset="-78"/>
              </a:rPr>
              <a:t>ناگهاني</a:t>
            </a:r>
            <a:r>
              <a:rPr lang="fa-IR" sz="2400" dirty="0">
                <a:cs typeface="B Nazanin" panose="00000400000000000000" pitchFamily="2" charset="-78"/>
              </a:rPr>
              <a:t> </a:t>
            </a:r>
            <a:r>
              <a:rPr lang="fa-IR" sz="2400" dirty="0" err="1">
                <a:cs typeface="B Nazanin" panose="00000400000000000000" pitchFamily="2" charset="-78"/>
              </a:rPr>
              <a:t>يک</a:t>
            </a:r>
            <a:r>
              <a:rPr lang="fa-IR" sz="2400" dirty="0">
                <a:cs typeface="B Nazanin" panose="00000400000000000000" pitchFamily="2" charset="-78"/>
              </a:rPr>
              <a:t> </a:t>
            </a:r>
            <a:r>
              <a:rPr lang="fa-IR" sz="2400" dirty="0" err="1">
                <a:cs typeface="B Nazanin" panose="00000400000000000000" pitchFamily="2" charset="-78"/>
              </a:rPr>
              <a:t>بيماري</a:t>
            </a:r>
            <a:r>
              <a:rPr lang="fa-IR" sz="2400" dirty="0">
                <a:cs typeface="B Nazanin" panose="00000400000000000000" pitchFamily="2" charset="-78"/>
              </a:rPr>
              <a:t> تب دار همراه با درد عضلات و تظاهرات </a:t>
            </a:r>
            <a:r>
              <a:rPr lang="fa-IR" sz="2400" dirty="0" err="1">
                <a:cs typeface="B Nazanin" panose="00000400000000000000" pitchFamily="2" charset="-78"/>
              </a:rPr>
              <a:t>خونريزي</a:t>
            </a:r>
            <a:r>
              <a:rPr lang="fa-IR" sz="2400" dirty="0">
                <a:cs typeface="B Nazanin" panose="00000400000000000000" pitchFamily="2" charset="-78"/>
              </a:rPr>
              <a:t> دهنده </a:t>
            </a:r>
          </a:p>
          <a:p>
            <a:pPr algn="r" rtl="1"/>
            <a:r>
              <a:rPr lang="fa-IR" sz="2400" dirty="0">
                <a:cs typeface="B Nazanin" panose="00000400000000000000" pitchFamily="2" charset="-78"/>
              </a:rPr>
              <a:t>شامل: </a:t>
            </a:r>
            <a:r>
              <a:rPr lang="fa-IR" sz="2400" dirty="0" err="1">
                <a:cs typeface="B Nazanin" panose="00000400000000000000" pitchFamily="2" charset="-78"/>
              </a:rPr>
              <a:t>راش</a:t>
            </a:r>
            <a:r>
              <a:rPr lang="fa-IR" sz="2400" dirty="0">
                <a:cs typeface="B Nazanin" panose="00000400000000000000" pitchFamily="2" charset="-78"/>
              </a:rPr>
              <a:t>، </a:t>
            </a:r>
            <a:r>
              <a:rPr lang="fa-IR" sz="2400" dirty="0" err="1">
                <a:cs typeface="B Nazanin" panose="00000400000000000000" pitchFamily="2" charset="-78"/>
              </a:rPr>
              <a:t>پتشي</a:t>
            </a:r>
            <a:r>
              <a:rPr lang="fa-IR" sz="2400" dirty="0">
                <a:cs typeface="B Nazanin" panose="00000400000000000000" pitchFamily="2" charset="-78"/>
              </a:rPr>
              <a:t>، </a:t>
            </a:r>
            <a:r>
              <a:rPr lang="fa-IR" sz="2400" dirty="0" err="1">
                <a:cs typeface="B Nazanin" panose="00000400000000000000" pitchFamily="2" charset="-78"/>
              </a:rPr>
              <a:t>خونريزي</a:t>
            </a:r>
            <a:r>
              <a:rPr lang="fa-IR" sz="2400" dirty="0">
                <a:cs typeface="B Nazanin" panose="00000400000000000000" pitchFamily="2" charset="-78"/>
              </a:rPr>
              <a:t> از </a:t>
            </a:r>
            <a:r>
              <a:rPr lang="fa-IR" sz="2400" dirty="0" err="1">
                <a:cs typeface="B Nazanin" panose="00000400000000000000" pitchFamily="2" charset="-78"/>
              </a:rPr>
              <a:t>بيني</a:t>
            </a:r>
            <a:r>
              <a:rPr lang="fa-IR" sz="2400" dirty="0">
                <a:cs typeface="B Nazanin" panose="00000400000000000000" pitchFamily="2" charset="-78"/>
              </a:rPr>
              <a:t> و مخاط دهان، استفراغ </a:t>
            </a:r>
            <a:r>
              <a:rPr lang="fa-IR" sz="2400" dirty="0" err="1">
                <a:cs typeface="B Nazanin" panose="00000400000000000000" pitchFamily="2" charset="-78"/>
              </a:rPr>
              <a:t>خوني</a:t>
            </a:r>
            <a:r>
              <a:rPr lang="fa-IR" sz="2400" dirty="0">
                <a:cs typeface="B Nazanin" panose="00000400000000000000" pitchFamily="2" charset="-78"/>
              </a:rPr>
              <a:t> </a:t>
            </a:r>
            <a:r>
              <a:rPr lang="fa-IR" sz="2400" dirty="0" err="1">
                <a:cs typeface="B Nazanin" panose="00000400000000000000" pitchFamily="2" charset="-78"/>
              </a:rPr>
              <a:t>يا</a:t>
            </a:r>
            <a:r>
              <a:rPr lang="fa-IR" sz="2400" dirty="0">
                <a:cs typeface="B Nazanin" panose="00000400000000000000" pitchFamily="2" charset="-78"/>
              </a:rPr>
              <a:t> ملنا، </a:t>
            </a:r>
            <a:r>
              <a:rPr lang="fa-IR" sz="2400" dirty="0" err="1">
                <a:cs typeface="B Nazanin" panose="00000400000000000000" pitchFamily="2" charset="-78"/>
              </a:rPr>
              <a:t>هماتوري</a:t>
            </a:r>
            <a:r>
              <a:rPr lang="fa-IR" sz="2400" dirty="0">
                <a:cs typeface="B Nazanin" panose="00000400000000000000" pitchFamily="2" charset="-78"/>
              </a:rPr>
              <a:t>( و </a:t>
            </a:r>
            <a:r>
              <a:rPr lang="fa-IR" sz="2400" dirty="0" err="1">
                <a:cs typeface="B Nazanin" panose="00000400000000000000" pitchFamily="2" charset="-78"/>
              </a:rPr>
              <a:t>يکي</a:t>
            </a:r>
            <a:r>
              <a:rPr lang="fa-IR" sz="2400" dirty="0">
                <a:cs typeface="B Nazanin" panose="00000400000000000000" pitchFamily="2" charset="-78"/>
              </a:rPr>
              <a:t> از علائم </a:t>
            </a:r>
            <a:r>
              <a:rPr lang="fa-IR" sz="2400" dirty="0" err="1">
                <a:cs typeface="B Nazanin" panose="00000400000000000000" pitchFamily="2" charset="-78"/>
              </a:rPr>
              <a:t>اپيدميولوژيک</a:t>
            </a:r>
            <a:r>
              <a:rPr lang="fa-IR" sz="2400" dirty="0">
                <a:cs typeface="B Nazanin" panose="00000400000000000000" pitchFamily="2" charset="-78"/>
              </a:rPr>
              <a:t> )سابقه تماس </a:t>
            </a:r>
            <a:r>
              <a:rPr lang="fa-IR" sz="2400" dirty="0" err="1">
                <a:cs typeface="B Nazanin" panose="00000400000000000000" pitchFamily="2" charset="-78"/>
              </a:rPr>
              <a:t>مستقيم</a:t>
            </a:r>
            <a:r>
              <a:rPr lang="fa-IR" sz="2400" dirty="0">
                <a:cs typeface="B Nazanin" panose="00000400000000000000" pitchFamily="2" charset="-78"/>
              </a:rPr>
              <a:t> با خون تازه </a:t>
            </a:r>
            <a:r>
              <a:rPr lang="fa-IR" sz="2400" dirty="0" err="1">
                <a:cs typeface="B Nazanin" panose="00000400000000000000" pitchFamily="2" charset="-78"/>
              </a:rPr>
              <a:t>يا</a:t>
            </a:r>
            <a:r>
              <a:rPr lang="fa-IR" sz="2400" dirty="0">
                <a:cs typeface="B Nazanin" panose="00000400000000000000" pitchFamily="2" charset="-78"/>
              </a:rPr>
              <a:t> </a:t>
            </a:r>
            <a:r>
              <a:rPr lang="fa-IR" sz="2400" dirty="0" err="1">
                <a:cs typeface="B Nazanin" panose="00000400000000000000" pitchFamily="2" charset="-78"/>
              </a:rPr>
              <a:t>ساير</a:t>
            </a:r>
            <a:r>
              <a:rPr lang="fa-IR" sz="2400" dirty="0">
                <a:cs typeface="B Nazanin" panose="00000400000000000000" pitchFamily="2" charset="-78"/>
              </a:rPr>
              <a:t> بافت </a:t>
            </a:r>
            <a:r>
              <a:rPr lang="fa-IR" sz="2400" dirty="0" err="1">
                <a:cs typeface="B Nazanin" panose="00000400000000000000" pitchFamily="2" charset="-78"/>
              </a:rPr>
              <a:t>هاي</a:t>
            </a:r>
            <a:r>
              <a:rPr lang="fa-IR" sz="2400" dirty="0">
                <a:cs typeface="B Nazanin" panose="00000400000000000000" pitchFamily="2" charset="-78"/>
              </a:rPr>
              <a:t> دام ها و </a:t>
            </a:r>
            <a:r>
              <a:rPr lang="fa-IR" sz="2400" dirty="0" err="1">
                <a:cs typeface="B Nazanin" panose="00000400000000000000" pitchFamily="2" charset="-78"/>
              </a:rPr>
              <a:t>حيوانات</a:t>
            </a:r>
            <a:r>
              <a:rPr lang="fa-IR" sz="2400" dirty="0">
                <a:cs typeface="B Nazanin" panose="00000400000000000000" pitchFamily="2" charset="-78"/>
              </a:rPr>
              <a:t> آلوده، تماس </a:t>
            </a:r>
            <a:r>
              <a:rPr lang="fa-IR" sz="2400" dirty="0" err="1">
                <a:cs typeface="B Nazanin" panose="00000400000000000000" pitchFamily="2" charset="-78"/>
              </a:rPr>
              <a:t>مستقيم</a:t>
            </a:r>
            <a:r>
              <a:rPr lang="fa-IR" sz="2400" dirty="0">
                <a:cs typeface="B Nazanin" panose="00000400000000000000" pitchFamily="2" charset="-78"/>
              </a:rPr>
              <a:t> </a:t>
            </a:r>
            <a:r>
              <a:rPr lang="fa-IR" sz="2400" dirty="0" err="1">
                <a:cs typeface="B Nazanin" panose="00000400000000000000" pitchFamily="2" charset="-78"/>
              </a:rPr>
              <a:t>يا</a:t>
            </a:r>
            <a:r>
              <a:rPr lang="fa-IR" sz="2400" dirty="0">
                <a:cs typeface="B Nazanin" panose="00000400000000000000" pitchFamily="2" charset="-78"/>
              </a:rPr>
              <a:t> ترشحات </a:t>
            </a:r>
            <a:r>
              <a:rPr lang="fa-IR" sz="2400" dirty="0" err="1">
                <a:cs typeface="B Nazanin" panose="00000400000000000000" pitchFamily="2" charset="-78"/>
              </a:rPr>
              <a:t>دفعي</a:t>
            </a:r>
            <a:r>
              <a:rPr lang="fa-IR" sz="2400" dirty="0">
                <a:cs typeface="B Nazanin" panose="00000400000000000000" pitchFamily="2" charset="-78"/>
              </a:rPr>
              <a:t> </a:t>
            </a:r>
            <a:r>
              <a:rPr lang="fa-IR" sz="2400" dirty="0" err="1">
                <a:cs typeface="B Nazanin" panose="00000400000000000000" pitchFamily="2" charset="-78"/>
              </a:rPr>
              <a:t>بيمار</a:t>
            </a:r>
            <a:r>
              <a:rPr lang="fa-IR" sz="2400" dirty="0">
                <a:cs typeface="B Nazanin" panose="00000400000000000000" pitchFamily="2" charset="-78"/>
              </a:rPr>
              <a:t> </a:t>
            </a:r>
            <a:r>
              <a:rPr lang="fa-IR" sz="2400" dirty="0" err="1">
                <a:cs typeface="B Nazanin" panose="00000400000000000000" pitchFamily="2" charset="-78"/>
              </a:rPr>
              <a:t>قطعي</a:t>
            </a:r>
            <a:r>
              <a:rPr lang="fa-IR" sz="2400" dirty="0">
                <a:cs typeface="B Nazanin" panose="00000400000000000000" pitchFamily="2" charset="-78"/>
              </a:rPr>
              <a:t> </a:t>
            </a:r>
            <a:r>
              <a:rPr lang="fa-IR" sz="2400" dirty="0" err="1">
                <a:cs typeface="B Nazanin" panose="00000400000000000000" pitchFamily="2" charset="-78"/>
              </a:rPr>
              <a:t>يا</a:t>
            </a:r>
            <a:r>
              <a:rPr lang="fa-IR" sz="2400" dirty="0">
                <a:cs typeface="B Nazanin" panose="00000400000000000000" pitchFamily="2" charset="-78"/>
              </a:rPr>
              <a:t> محتمل</a:t>
            </a:r>
            <a:r>
              <a:rPr lang="en-US" sz="2400" dirty="0"/>
              <a:t> VHF  </a:t>
            </a:r>
            <a:r>
              <a:rPr lang="fa-IR" sz="2400" dirty="0">
                <a:cs typeface="B Nazanin" panose="00000400000000000000" pitchFamily="2" charset="-78"/>
              </a:rPr>
              <a:t>اقامت </a:t>
            </a:r>
            <a:r>
              <a:rPr lang="fa-IR" sz="2400" dirty="0" err="1">
                <a:cs typeface="B Nazanin" panose="00000400000000000000" pitchFamily="2" charset="-78"/>
              </a:rPr>
              <a:t>يا</a:t>
            </a:r>
            <a:r>
              <a:rPr lang="fa-IR" sz="2400" dirty="0">
                <a:cs typeface="B Nazanin" panose="00000400000000000000" pitchFamily="2" charset="-78"/>
              </a:rPr>
              <a:t> مسافرت به مناطق </a:t>
            </a:r>
            <a:r>
              <a:rPr lang="fa-IR" sz="2400" dirty="0" err="1">
                <a:cs typeface="B Nazanin" panose="00000400000000000000" pitchFamily="2" charset="-78"/>
              </a:rPr>
              <a:t>اندميک</a:t>
            </a:r>
            <a:endParaRPr lang="fa-IR" sz="2400" dirty="0">
              <a:cs typeface="B Nazanin" panose="00000400000000000000" pitchFamily="2" charset="-78"/>
            </a:endParaRPr>
          </a:p>
        </p:txBody>
      </p:sp>
      <p:pic>
        <p:nvPicPr>
          <p:cNvPr id="4" name="Picture 3"/>
          <p:cNvPicPr>
            <a:picLocks noChangeAspect="1"/>
          </p:cNvPicPr>
          <p:nvPr/>
        </p:nvPicPr>
        <p:blipFill>
          <a:blip r:embed="rId2"/>
          <a:stretch>
            <a:fillRect/>
          </a:stretch>
        </p:blipFill>
        <p:spPr>
          <a:xfrm>
            <a:off x="838200" y="3864806"/>
            <a:ext cx="3202850" cy="2447094"/>
          </a:xfrm>
          <a:prstGeom prst="rect">
            <a:avLst/>
          </a:prstGeom>
        </p:spPr>
      </p:pic>
      <p:pic>
        <p:nvPicPr>
          <p:cNvPr id="5" name="Picture 4"/>
          <p:cNvPicPr>
            <a:picLocks noChangeAspect="1"/>
          </p:cNvPicPr>
          <p:nvPr/>
        </p:nvPicPr>
        <p:blipFill>
          <a:blip r:embed="rId3"/>
          <a:stretch>
            <a:fillRect/>
          </a:stretch>
        </p:blipFill>
        <p:spPr>
          <a:xfrm>
            <a:off x="4041050" y="3839507"/>
            <a:ext cx="3240283" cy="2472393"/>
          </a:xfrm>
          <a:prstGeom prst="rect">
            <a:avLst/>
          </a:prstGeom>
        </p:spPr>
      </p:pic>
      <p:pic>
        <p:nvPicPr>
          <p:cNvPr id="6" name="Picture 5"/>
          <p:cNvPicPr>
            <a:picLocks noChangeAspect="1"/>
          </p:cNvPicPr>
          <p:nvPr/>
        </p:nvPicPr>
        <p:blipFill>
          <a:blip r:embed="rId4"/>
          <a:stretch>
            <a:fillRect/>
          </a:stretch>
        </p:blipFill>
        <p:spPr>
          <a:xfrm>
            <a:off x="7281333" y="3821492"/>
            <a:ext cx="3657600" cy="2490408"/>
          </a:xfrm>
          <a:prstGeom prst="rect">
            <a:avLst/>
          </a:prstGeom>
        </p:spPr>
      </p:pic>
    </p:spTree>
    <p:extLst>
      <p:ext uri="{BB962C8B-B14F-4D97-AF65-F5344CB8AC3E}">
        <p14:creationId xmlns:p14="http://schemas.microsoft.com/office/powerpoint/2010/main" val="13191442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err="1">
                <a:solidFill>
                  <a:srgbClr val="0070C0"/>
                </a:solidFill>
                <a:cs typeface="B Titr" panose="00000700000000000000" pitchFamily="2" charset="-78"/>
              </a:rPr>
              <a:t>مهمترين</a:t>
            </a:r>
            <a:r>
              <a:rPr lang="fa-IR" dirty="0">
                <a:solidFill>
                  <a:srgbClr val="0070C0"/>
                </a:solidFill>
                <a:cs typeface="B Titr" panose="00000700000000000000" pitchFamily="2" charset="-78"/>
              </a:rPr>
              <a:t> </a:t>
            </a:r>
            <a:r>
              <a:rPr lang="fa-IR" dirty="0" err="1">
                <a:solidFill>
                  <a:srgbClr val="0070C0"/>
                </a:solidFill>
                <a:cs typeface="B Titr" panose="00000700000000000000" pitchFamily="2" charset="-78"/>
              </a:rPr>
              <a:t>راههاي</a:t>
            </a:r>
            <a:r>
              <a:rPr lang="fa-IR" dirty="0">
                <a:solidFill>
                  <a:srgbClr val="0070C0"/>
                </a:solidFill>
                <a:cs typeface="B Titr" panose="00000700000000000000" pitchFamily="2" charset="-78"/>
              </a:rPr>
              <a:t> انتقال </a:t>
            </a:r>
            <a:r>
              <a:rPr lang="fa-IR" dirty="0" err="1">
                <a:solidFill>
                  <a:srgbClr val="0070C0"/>
                </a:solidFill>
                <a:cs typeface="B Titr" panose="00000700000000000000" pitchFamily="2" charset="-78"/>
              </a:rPr>
              <a:t>بيماري</a:t>
            </a:r>
            <a:r>
              <a:rPr lang="fa-IR" dirty="0">
                <a:solidFill>
                  <a:srgbClr val="0070C0"/>
                </a:solidFill>
                <a:cs typeface="B Titr" panose="00000700000000000000" pitchFamily="2" charset="-78"/>
              </a:rPr>
              <a:t/>
            </a:r>
            <a:br>
              <a:rPr lang="fa-IR" dirty="0">
                <a:solidFill>
                  <a:srgbClr val="0070C0"/>
                </a:solidFill>
                <a:cs typeface="B Titr" panose="00000700000000000000" pitchFamily="2" charset="-78"/>
              </a:rPr>
            </a:br>
            <a:r>
              <a:rPr lang="en-US" dirty="0">
                <a:solidFill>
                  <a:srgbClr val="0070C0"/>
                </a:solidFill>
                <a:cs typeface="B Titr" panose="00000700000000000000" pitchFamily="2" charset="-78"/>
              </a:rPr>
              <a:t>CCHF</a:t>
            </a:r>
          </a:p>
        </p:txBody>
      </p:sp>
      <p:pic>
        <p:nvPicPr>
          <p:cNvPr id="4" name="Content Placeholder 3"/>
          <p:cNvPicPr>
            <a:picLocks noGrp="1" noChangeAspect="1"/>
          </p:cNvPicPr>
          <p:nvPr>
            <p:ph idx="1"/>
          </p:nvPr>
        </p:nvPicPr>
        <p:blipFill>
          <a:blip r:embed="rId2"/>
          <a:stretch>
            <a:fillRect/>
          </a:stretch>
        </p:blipFill>
        <p:spPr>
          <a:xfrm>
            <a:off x="1524000" y="1825625"/>
            <a:ext cx="8884356" cy="4351338"/>
          </a:xfrm>
          <a:prstGeom prst="rect">
            <a:avLst/>
          </a:prstGeom>
        </p:spPr>
      </p:pic>
    </p:spTree>
    <p:extLst>
      <p:ext uri="{BB962C8B-B14F-4D97-AF65-F5344CB8AC3E}">
        <p14:creationId xmlns:p14="http://schemas.microsoft.com/office/powerpoint/2010/main" val="257363845"/>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97934" y="2367492"/>
            <a:ext cx="5146440" cy="3524074"/>
          </a:xfrm>
          <a:prstGeom prst="rect">
            <a:avLst/>
          </a:prstGeom>
        </p:spPr>
      </p:pic>
      <p:pic>
        <p:nvPicPr>
          <p:cNvPr id="5" name="Picture 4"/>
          <p:cNvPicPr>
            <a:picLocks noChangeAspect="1"/>
          </p:cNvPicPr>
          <p:nvPr/>
        </p:nvPicPr>
        <p:blipFill>
          <a:blip r:embed="rId3"/>
          <a:stretch>
            <a:fillRect/>
          </a:stretch>
        </p:blipFill>
        <p:spPr>
          <a:xfrm>
            <a:off x="5672324" y="2351807"/>
            <a:ext cx="2127528" cy="3631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a:stretch>
            <a:fillRect/>
          </a:stretch>
        </p:blipFill>
        <p:spPr>
          <a:xfrm>
            <a:off x="7883704" y="2352565"/>
            <a:ext cx="2135700" cy="36305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a:blip r:embed="rId5"/>
          <a:stretch>
            <a:fillRect/>
          </a:stretch>
        </p:blipFill>
        <p:spPr>
          <a:xfrm>
            <a:off x="10083379" y="4231130"/>
            <a:ext cx="1964268" cy="17519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6"/>
          <a:stretch>
            <a:fillRect/>
          </a:stretch>
        </p:blipFill>
        <p:spPr>
          <a:xfrm>
            <a:off x="10103256" y="2367491"/>
            <a:ext cx="1907435" cy="18636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1145066" y="766296"/>
            <a:ext cx="2816797" cy="523220"/>
          </a:xfrm>
          <a:prstGeom prst="rect">
            <a:avLst/>
          </a:prstGeom>
        </p:spPr>
        <p:txBody>
          <a:bodyPr wrap="none">
            <a:spAutoFit/>
          </a:bodyPr>
          <a:lstStyle/>
          <a:p>
            <a:pPr algn="r" rtl="1"/>
            <a:r>
              <a:rPr lang="fa-IR" sz="2800" dirty="0">
                <a:cs typeface="B Titr" panose="00000700000000000000" pitchFamily="2" charset="-78"/>
              </a:rPr>
              <a:t>گندزدایی آمبولانسها</a:t>
            </a:r>
            <a:endParaRPr lang="en-US" sz="2800" dirty="0">
              <a:cs typeface="B Titr" panose="00000700000000000000" pitchFamily="2" charset="-78"/>
            </a:endParaRPr>
          </a:p>
        </p:txBody>
      </p:sp>
      <p:sp>
        <p:nvSpPr>
          <p:cNvPr id="10" name="Rectangle 9"/>
          <p:cNvSpPr/>
          <p:nvPr/>
        </p:nvSpPr>
        <p:spPr>
          <a:xfrm>
            <a:off x="7384243" y="782008"/>
            <a:ext cx="3344185" cy="523220"/>
          </a:xfrm>
          <a:prstGeom prst="rect">
            <a:avLst/>
          </a:prstGeom>
        </p:spPr>
        <p:txBody>
          <a:bodyPr wrap="none">
            <a:spAutoFit/>
          </a:bodyPr>
          <a:lstStyle/>
          <a:p>
            <a:pPr algn="ctr" rtl="1"/>
            <a:r>
              <a:rPr lang="fa-IR" sz="2800" b="1" dirty="0">
                <a:cs typeface="B Titr" panose="00000700000000000000" pitchFamily="2" charset="-78"/>
              </a:rPr>
              <a:t>تجهیزات لازم برای تیم</a:t>
            </a:r>
            <a:r>
              <a:rPr lang="en-US" sz="2800" b="1" dirty="0">
                <a:cs typeface="B Titr" panose="00000700000000000000" pitchFamily="2" charset="-78"/>
              </a:rPr>
              <a:t> </a:t>
            </a:r>
            <a:r>
              <a:rPr lang="fa-IR" sz="2800" b="1" dirty="0">
                <a:cs typeface="B Titr" panose="00000700000000000000" pitchFamily="2" charset="-78"/>
              </a:rPr>
              <a:t>ها</a:t>
            </a:r>
            <a:endParaRPr lang="en-US" sz="2800" b="1" dirty="0">
              <a:cs typeface="B Titr" panose="00000700000000000000" pitchFamily="2" charset="-78"/>
            </a:endParaRPr>
          </a:p>
        </p:txBody>
      </p:sp>
    </p:spTree>
    <p:extLst>
      <p:ext uri="{BB962C8B-B14F-4D97-AF65-F5344CB8AC3E}">
        <p14:creationId xmlns:p14="http://schemas.microsoft.com/office/powerpoint/2010/main" val="13963999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b="1" dirty="0">
                <a:cs typeface="B Titr" panose="00000700000000000000" pitchFamily="2" charset="-78"/>
              </a:rPr>
              <a:t>توجهات مهم در زمان </a:t>
            </a:r>
            <a:r>
              <a:rPr lang="fa-IR" b="1" dirty="0" err="1">
                <a:cs typeface="B Titr" panose="00000700000000000000" pitchFamily="2" charset="-78"/>
              </a:rPr>
              <a:t>تریاژ</a:t>
            </a:r>
            <a:r>
              <a:rPr lang="fa-IR" b="1" dirty="0">
                <a:cs typeface="B Titr" panose="00000700000000000000" pitchFamily="2" charset="-78"/>
              </a:rPr>
              <a:t> تلفنی:</a:t>
            </a:r>
            <a:endParaRPr lang="en-US" dirty="0"/>
          </a:p>
        </p:txBody>
      </p:sp>
      <p:sp>
        <p:nvSpPr>
          <p:cNvPr id="3" name="Content Placeholder 2"/>
          <p:cNvSpPr>
            <a:spLocks noGrp="1"/>
          </p:cNvSpPr>
          <p:nvPr>
            <p:ph idx="1"/>
          </p:nvPr>
        </p:nvSpPr>
        <p:spPr/>
        <p:txBody>
          <a:bodyPr/>
          <a:lstStyle/>
          <a:p>
            <a:pPr algn="r" rtl="1"/>
            <a:r>
              <a:rPr lang="fa-IR" dirty="0">
                <a:cs typeface="B Nazanin" panose="00000400000000000000" pitchFamily="2" charset="-78"/>
              </a:rPr>
              <a:t>تب و </a:t>
            </a:r>
            <a:r>
              <a:rPr lang="fa-IR" dirty="0" err="1">
                <a:cs typeface="B Nazanin" panose="00000400000000000000" pitchFamily="2" charset="-78"/>
              </a:rPr>
              <a:t>خونريزی</a:t>
            </a:r>
            <a:endParaRPr lang="fa-IR" dirty="0">
              <a:cs typeface="B Nazanin" panose="00000400000000000000" pitchFamily="2" charset="-78"/>
            </a:endParaRPr>
          </a:p>
          <a:p>
            <a:pPr algn="r" rtl="1"/>
            <a:r>
              <a:rPr lang="fa-IR" dirty="0">
                <a:cs typeface="B Nazanin" panose="00000400000000000000" pitchFamily="2" charset="-78"/>
              </a:rPr>
              <a:t>سابقه تماس </a:t>
            </a:r>
            <a:r>
              <a:rPr lang="fa-IR" dirty="0" err="1">
                <a:cs typeface="B Nazanin" panose="00000400000000000000" pitchFamily="2" charset="-78"/>
              </a:rPr>
              <a:t>مستقيم</a:t>
            </a:r>
            <a:r>
              <a:rPr lang="fa-IR" dirty="0">
                <a:cs typeface="B Nazanin" panose="00000400000000000000" pitchFamily="2" charset="-78"/>
              </a:rPr>
              <a:t> با خون تازه </a:t>
            </a:r>
            <a:r>
              <a:rPr lang="fa-IR" dirty="0" err="1">
                <a:cs typeface="B Nazanin" panose="00000400000000000000" pitchFamily="2" charset="-78"/>
              </a:rPr>
              <a:t>يا</a:t>
            </a:r>
            <a:r>
              <a:rPr lang="fa-IR" dirty="0">
                <a:cs typeface="B Nazanin" panose="00000400000000000000" pitchFamily="2" charset="-78"/>
              </a:rPr>
              <a:t> </a:t>
            </a:r>
            <a:r>
              <a:rPr lang="fa-IR" dirty="0" err="1">
                <a:cs typeface="B Nazanin" panose="00000400000000000000" pitchFamily="2" charset="-78"/>
              </a:rPr>
              <a:t>ساير</a:t>
            </a:r>
            <a:r>
              <a:rPr lang="fa-IR" dirty="0">
                <a:cs typeface="B Nazanin" panose="00000400000000000000" pitchFamily="2" charset="-78"/>
              </a:rPr>
              <a:t> بافت </a:t>
            </a:r>
            <a:r>
              <a:rPr lang="fa-IR" dirty="0" err="1">
                <a:cs typeface="B Nazanin" panose="00000400000000000000" pitchFamily="2" charset="-78"/>
              </a:rPr>
              <a:t>هاي</a:t>
            </a:r>
            <a:r>
              <a:rPr lang="fa-IR" dirty="0">
                <a:cs typeface="B Nazanin" panose="00000400000000000000" pitchFamily="2" charset="-78"/>
              </a:rPr>
              <a:t> دام ها و </a:t>
            </a:r>
            <a:r>
              <a:rPr lang="fa-IR" dirty="0" err="1">
                <a:cs typeface="B Nazanin" panose="00000400000000000000" pitchFamily="2" charset="-78"/>
              </a:rPr>
              <a:t>حيوانات</a:t>
            </a:r>
            <a:r>
              <a:rPr lang="fa-IR" dirty="0">
                <a:cs typeface="B Nazanin" panose="00000400000000000000" pitchFamily="2" charset="-78"/>
              </a:rPr>
              <a:t> آلوده</a:t>
            </a:r>
          </a:p>
          <a:p>
            <a:pPr lvl="0" algn="r" rtl="1"/>
            <a:r>
              <a:rPr lang="fa-IR" dirty="0">
                <a:cs typeface="B Nazanin" panose="00000400000000000000" pitchFamily="2" charset="-78"/>
              </a:rPr>
              <a:t>تماس </a:t>
            </a:r>
            <a:r>
              <a:rPr lang="fa-IR" dirty="0" err="1">
                <a:cs typeface="B Nazanin" panose="00000400000000000000" pitchFamily="2" charset="-78"/>
              </a:rPr>
              <a:t>مستقيم</a:t>
            </a:r>
            <a:r>
              <a:rPr lang="fa-IR" dirty="0">
                <a:cs typeface="B Nazanin" panose="00000400000000000000" pitchFamily="2" charset="-78"/>
              </a:rPr>
              <a:t> </a:t>
            </a:r>
            <a:r>
              <a:rPr lang="fa-IR" dirty="0" err="1">
                <a:cs typeface="B Nazanin" panose="00000400000000000000" pitchFamily="2" charset="-78"/>
              </a:rPr>
              <a:t>يا</a:t>
            </a:r>
            <a:r>
              <a:rPr lang="fa-IR" dirty="0">
                <a:cs typeface="B Nazanin" panose="00000400000000000000" pitchFamily="2" charset="-78"/>
              </a:rPr>
              <a:t> ترشحات </a:t>
            </a:r>
            <a:r>
              <a:rPr lang="fa-IR" dirty="0" err="1">
                <a:cs typeface="B Nazanin" panose="00000400000000000000" pitchFamily="2" charset="-78"/>
              </a:rPr>
              <a:t>دفعي</a:t>
            </a:r>
            <a:r>
              <a:rPr lang="fa-IR" dirty="0">
                <a:cs typeface="B Nazanin" panose="00000400000000000000" pitchFamily="2" charset="-78"/>
              </a:rPr>
              <a:t> </a:t>
            </a:r>
            <a:r>
              <a:rPr lang="fa-IR" dirty="0" err="1">
                <a:cs typeface="B Nazanin" panose="00000400000000000000" pitchFamily="2" charset="-78"/>
              </a:rPr>
              <a:t>بيمار</a:t>
            </a:r>
            <a:r>
              <a:rPr lang="fa-IR" dirty="0">
                <a:cs typeface="B Nazanin" panose="00000400000000000000" pitchFamily="2" charset="-78"/>
              </a:rPr>
              <a:t> </a:t>
            </a:r>
            <a:r>
              <a:rPr lang="fa-IR" dirty="0" err="1">
                <a:cs typeface="B Nazanin" panose="00000400000000000000" pitchFamily="2" charset="-78"/>
              </a:rPr>
              <a:t>قطعي</a:t>
            </a:r>
            <a:r>
              <a:rPr lang="fa-IR" dirty="0">
                <a:cs typeface="B Nazanin" panose="00000400000000000000" pitchFamily="2" charset="-78"/>
              </a:rPr>
              <a:t> </a:t>
            </a:r>
            <a:r>
              <a:rPr lang="fa-IR" dirty="0" err="1">
                <a:cs typeface="B Nazanin" panose="00000400000000000000" pitchFamily="2" charset="-78"/>
              </a:rPr>
              <a:t>يا</a:t>
            </a:r>
            <a:r>
              <a:rPr lang="fa-IR" dirty="0">
                <a:cs typeface="B Nazanin" panose="00000400000000000000" pitchFamily="2" charset="-78"/>
              </a:rPr>
              <a:t> محتمل</a:t>
            </a:r>
            <a:r>
              <a:rPr lang="en-US" dirty="0">
                <a:solidFill>
                  <a:prstClr val="black"/>
                </a:solidFill>
              </a:rPr>
              <a:t>VHF</a:t>
            </a:r>
            <a:endParaRPr lang="fa-IR" dirty="0">
              <a:cs typeface="B Nazanin" panose="00000400000000000000" pitchFamily="2" charset="-78"/>
            </a:endParaRPr>
          </a:p>
          <a:p>
            <a:pPr algn="r" rtl="1"/>
            <a:r>
              <a:rPr lang="fa-IR" dirty="0">
                <a:cs typeface="B Nazanin" panose="00000400000000000000" pitchFamily="2" charset="-78"/>
              </a:rPr>
              <a:t>اقامت </a:t>
            </a:r>
            <a:r>
              <a:rPr lang="fa-IR" dirty="0" err="1">
                <a:cs typeface="B Nazanin" panose="00000400000000000000" pitchFamily="2" charset="-78"/>
              </a:rPr>
              <a:t>يا</a:t>
            </a:r>
            <a:r>
              <a:rPr lang="fa-IR" dirty="0">
                <a:cs typeface="B Nazanin" panose="00000400000000000000" pitchFamily="2" charset="-78"/>
              </a:rPr>
              <a:t> مسافرت به مناطق </a:t>
            </a:r>
            <a:r>
              <a:rPr lang="fa-IR" dirty="0" err="1">
                <a:cs typeface="B Nazanin" panose="00000400000000000000" pitchFamily="2" charset="-78"/>
              </a:rPr>
              <a:t>اندميک</a:t>
            </a:r>
            <a:endParaRPr lang="fa-IR" dirty="0">
              <a:cs typeface="B Nazanin" panose="00000400000000000000" pitchFamily="2" charset="-78"/>
            </a:endParaRPr>
          </a:p>
        </p:txBody>
      </p:sp>
    </p:spTree>
    <p:extLst>
      <p:ext uri="{BB962C8B-B14F-4D97-AF65-F5344CB8AC3E}">
        <p14:creationId xmlns:p14="http://schemas.microsoft.com/office/powerpoint/2010/main" val="102025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Titr" panose="00000700000000000000" pitchFamily="2" charset="-78"/>
              </a:rPr>
              <a:t>اقدامات پرستار </a:t>
            </a:r>
            <a:r>
              <a:rPr lang="fa-IR" dirty="0" err="1">
                <a:cs typeface="B Titr" panose="00000700000000000000" pitchFamily="2" charset="-78"/>
              </a:rPr>
              <a:t>ترياژ</a:t>
            </a:r>
            <a:r>
              <a:rPr lang="fa-IR" dirty="0">
                <a:cs typeface="B Titr" panose="00000700000000000000" pitchFamily="2" charset="-78"/>
              </a:rPr>
              <a:t> </a:t>
            </a:r>
            <a:r>
              <a:rPr lang="fa-IR" dirty="0" err="1">
                <a:cs typeface="B Titr" panose="00000700000000000000" pitchFamily="2" charset="-78"/>
              </a:rPr>
              <a:t>تلفني</a:t>
            </a:r>
            <a:endParaRPr lang="en-US" dirty="0">
              <a:cs typeface="B Titr" panose="00000700000000000000" pitchFamily="2" charset="-78"/>
            </a:endParaRPr>
          </a:p>
        </p:txBody>
      </p:sp>
      <p:sp>
        <p:nvSpPr>
          <p:cNvPr id="3" name="Content Placeholder 2"/>
          <p:cNvSpPr>
            <a:spLocks noGrp="1"/>
          </p:cNvSpPr>
          <p:nvPr>
            <p:ph idx="1"/>
          </p:nvPr>
        </p:nvSpPr>
        <p:spPr/>
        <p:txBody>
          <a:bodyPr>
            <a:normAutofit fontScale="85000" lnSpcReduction="10000"/>
          </a:bodyPr>
          <a:lstStyle/>
          <a:p>
            <a:pPr algn="r" rtl="1"/>
            <a:r>
              <a:rPr lang="fa-IR" dirty="0">
                <a:cs typeface="B Nazanin" panose="00000400000000000000" pitchFamily="2" charset="-78"/>
              </a:rPr>
              <a:t>ارائه راهنمایی های لازم و کمک به همراه در خصوص ارائه اقدامات حمایت کننده در صورت لزوم </a:t>
            </a:r>
            <a:r>
              <a:rPr lang="fa-IR" dirty="0" err="1">
                <a:cs typeface="B Nazanin" panose="00000400000000000000" pitchFamily="2" charset="-78"/>
              </a:rPr>
              <a:t>تارسیدن</a:t>
            </a:r>
            <a:r>
              <a:rPr lang="fa-IR" dirty="0">
                <a:cs typeface="B Nazanin" panose="00000400000000000000" pitchFamily="2" charset="-78"/>
              </a:rPr>
              <a:t> آمبولانس</a:t>
            </a:r>
          </a:p>
          <a:p>
            <a:pPr algn="r" rtl="1"/>
            <a:r>
              <a:rPr lang="fa-IR" dirty="0">
                <a:cs typeface="B Nazanin" panose="00000400000000000000" pitchFamily="2" charset="-78"/>
              </a:rPr>
              <a:t> بیمار را آرام کنید.</a:t>
            </a:r>
          </a:p>
          <a:p>
            <a:pPr algn="r" rtl="1"/>
            <a:r>
              <a:rPr lang="fa-IR" dirty="0">
                <a:cs typeface="B Nazanin" panose="00000400000000000000" pitchFamily="2" charset="-78"/>
              </a:rPr>
              <a:t>بیمار را در هر وضعیتی که راحت تر است قرار دهید.</a:t>
            </a:r>
          </a:p>
          <a:p>
            <a:pPr algn="r" rtl="1"/>
            <a:r>
              <a:rPr lang="fa-IR" dirty="0">
                <a:cs typeface="B Nazanin" panose="00000400000000000000" pitchFamily="2" charset="-78"/>
              </a:rPr>
              <a:t>دمای طبیعی بدن بیمار را حفظ کنید.</a:t>
            </a:r>
            <a:endParaRPr lang="en-US" dirty="0">
              <a:cs typeface="B Nazanin" panose="00000400000000000000" pitchFamily="2" charset="-78"/>
            </a:endParaRPr>
          </a:p>
          <a:p>
            <a:pPr algn="r" rtl="1"/>
            <a:r>
              <a:rPr lang="fa-IR" dirty="0">
                <a:cs typeface="B Nazanin" panose="00000400000000000000" pitchFamily="2" charset="-78"/>
              </a:rPr>
              <a:t>در صورت بروز مشکل جدید، مجددا" با من تماس بگیرید.</a:t>
            </a:r>
          </a:p>
          <a:p>
            <a:pPr marL="0" indent="0" algn="r" rtl="1">
              <a:buNone/>
            </a:pPr>
            <a:r>
              <a:rPr lang="fa-IR" dirty="0">
                <a:cs typeface="B Nazanin" panose="00000400000000000000" pitchFamily="2" charset="-78"/>
              </a:rPr>
              <a:t>- ثبت دقیق مشخصات بیمار و تماس گیرنده و تعداد احتمالی مبتلایان</a:t>
            </a:r>
          </a:p>
          <a:p>
            <a:pPr marL="0" indent="0" algn="r" rtl="1">
              <a:buNone/>
            </a:pPr>
            <a:r>
              <a:rPr lang="fa-IR" dirty="0">
                <a:cs typeface="B Nazanin" panose="00000400000000000000" pitchFamily="2" charset="-78"/>
              </a:rPr>
              <a:t>- اخذ آدرس و شماره تلفن مناسب جهت پیگیری</a:t>
            </a:r>
          </a:p>
          <a:p>
            <a:pPr marL="0" indent="0" algn="r" rtl="1">
              <a:buNone/>
            </a:pPr>
            <a:r>
              <a:rPr lang="fa-IR" dirty="0">
                <a:cs typeface="B Nazanin" panose="00000400000000000000" pitchFamily="2" charset="-78"/>
              </a:rPr>
              <a:t>- ارایه اطلاعات لازم به تماس گیرنده جهت جلوگیری انتشار بیماری در خانواده و کسانی که در تماس با</a:t>
            </a:r>
            <a:r>
              <a:rPr lang="en-US" dirty="0">
                <a:cs typeface="B Nazanin" panose="00000400000000000000" pitchFamily="2" charset="-78"/>
              </a:rPr>
              <a:t> </a:t>
            </a:r>
            <a:r>
              <a:rPr lang="fa-IR" dirty="0">
                <a:cs typeface="B Nazanin" panose="00000400000000000000" pitchFamily="2" charset="-78"/>
              </a:rPr>
              <a:t>بیمار هستن</a:t>
            </a:r>
          </a:p>
          <a:p>
            <a:pPr marL="0" indent="0" algn="r" rtl="1">
              <a:buNone/>
            </a:pPr>
            <a:r>
              <a:rPr lang="fa-IR" dirty="0">
                <a:cs typeface="B Nazanin" panose="00000400000000000000" pitchFamily="2" charset="-78"/>
              </a:rPr>
              <a:t>- اطلاع به سرپرست مرکز </a:t>
            </a:r>
            <a:r>
              <a:rPr lang="fa-IR" dirty="0" err="1">
                <a:cs typeface="B Nazanin" panose="00000400000000000000" pitchFamily="2" charset="-78"/>
              </a:rPr>
              <a:t>دیسپچ</a:t>
            </a:r>
            <a:r>
              <a:rPr lang="fa-IR" dirty="0">
                <a:cs typeface="B Nazanin" panose="00000400000000000000" pitchFamily="2" charset="-78"/>
              </a:rPr>
              <a:t> در مورد احتمال ابتلا بیمار مشکوک به </a:t>
            </a:r>
            <a:r>
              <a:rPr lang="en-US" dirty="0">
                <a:cs typeface="B Nazanin" panose="00000400000000000000" pitchFamily="2" charset="-78"/>
              </a:rPr>
              <a:t>VHF </a:t>
            </a:r>
            <a:r>
              <a:rPr lang="fa-IR" dirty="0">
                <a:cs typeface="B Nazanin" panose="00000400000000000000" pitchFamily="2" charset="-78"/>
              </a:rPr>
              <a:t>به منظور پیگیری های</a:t>
            </a:r>
            <a:r>
              <a:rPr lang="en-US" dirty="0">
                <a:cs typeface="B Nazanin" panose="00000400000000000000" pitchFamily="2" charset="-78"/>
              </a:rPr>
              <a:t> </a:t>
            </a:r>
            <a:r>
              <a:rPr lang="fa-IR" dirty="0">
                <a:cs typeface="B Nazanin" panose="00000400000000000000" pitchFamily="2" charset="-78"/>
              </a:rPr>
              <a:t>بعدی</a:t>
            </a:r>
          </a:p>
          <a:p>
            <a:pPr marL="0" indent="0" algn="r" rtl="1">
              <a:buNone/>
            </a:pPr>
            <a:endParaRPr lang="fa-IR" dirty="0">
              <a:cs typeface="B Nazanin" panose="00000400000000000000" pitchFamily="2" charset="-78"/>
            </a:endParaRPr>
          </a:p>
        </p:txBody>
      </p:sp>
      <p:pic>
        <p:nvPicPr>
          <p:cNvPr id="6" name="Picture 5"/>
          <p:cNvPicPr>
            <a:picLocks noChangeAspect="1"/>
          </p:cNvPicPr>
          <p:nvPr/>
        </p:nvPicPr>
        <p:blipFill>
          <a:blip r:embed="rId2">
            <a:duotone>
              <a:schemeClr val="accent1">
                <a:shade val="45000"/>
                <a:satMod val="135000"/>
              </a:schemeClr>
              <a:prstClr val="white"/>
            </a:duotone>
          </a:blip>
          <a:stretch>
            <a:fillRect/>
          </a:stretch>
        </p:blipFill>
        <p:spPr>
          <a:xfrm>
            <a:off x="0" y="0"/>
            <a:ext cx="2291644" cy="1780327"/>
          </a:xfrm>
          <a:prstGeom prst="rect">
            <a:avLst/>
          </a:prstGeom>
        </p:spPr>
      </p:pic>
    </p:spTree>
    <p:extLst>
      <p:ext uri="{BB962C8B-B14F-4D97-AF65-F5344CB8AC3E}">
        <p14:creationId xmlns:p14="http://schemas.microsoft.com/office/powerpoint/2010/main" val="96666027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1902220" y="251011"/>
            <a:ext cx="8387560" cy="1265354"/>
          </a:xfrm>
        </p:spPr>
        <p:txBody>
          <a:bodyPr>
            <a:noAutofit/>
          </a:bodyPr>
          <a:lstStyle/>
          <a:p>
            <a:pPr algn="ctr" rtl="1"/>
            <a:r>
              <a:rPr lang="fa-IR" sz="6000" b="1" dirty="0">
                <a:solidFill>
                  <a:srgbClr val="0070C0"/>
                </a:solidFill>
                <a:cs typeface="B Titr" panose="00000700000000000000" pitchFamily="2" charset="-78"/>
              </a:rPr>
              <a:t>نظام مراقبت بیماری های واگیر</a:t>
            </a:r>
            <a:endParaRPr lang="en-US" sz="6000" b="1" dirty="0">
              <a:solidFill>
                <a:srgbClr val="0070C0"/>
              </a:solidFill>
              <a:cs typeface="B Titr" panose="00000700000000000000" pitchFamily="2" charset="-78"/>
            </a:endParaRPr>
          </a:p>
        </p:txBody>
      </p:sp>
      <p:pic>
        <p:nvPicPr>
          <p:cNvPr id="3073" name="Picture 1" descr="page1image2278785104">
            <a:extLst>
              <a:ext uri="{FF2B5EF4-FFF2-40B4-BE49-F238E27FC236}">
                <a16:creationId xmlns:a16="http://schemas.microsoft.com/office/drawing/2014/main" xmlns="" id="{9FAE4BF3-199D-3646-840E-716EEE20BA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5623" y="1954305"/>
            <a:ext cx="6920753" cy="37472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0068B719-7248-E149-97F4-8F233FFDB2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1612" y="5003832"/>
            <a:ext cx="1820388" cy="1687570"/>
          </a:xfrm>
          <a:prstGeom prst="rect">
            <a:avLst/>
          </a:prstGeom>
        </p:spPr>
      </p:pic>
    </p:spTree>
    <p:extLst>
      <p:ext uri="{BB962C8B-B14F-4D97-AF65-F5344CB8AC3E}">
        <p14:creationId xmlns:p14="http://schemas.microsoft.com/office/powerpoint/2010/main" val="3435571893"/>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اقدامات پرستار </a:t>
            </a:r>
            <a:r>
              <a:rPr lang="fa-IR" dirty="0" err="1">
                <a:cs typeface="B Titr" panose="00000700000000000000" pitchFamily="2" charset="-78"/>
              </a:rPr>
              <a:t>ترياژ</a:t>
            </a:r>
            <a:r>
              <a:rPr lang="fa-IR" dirty="0">
                <a:cs typeface="B Titr" panose="00000700000000000000" pitchFamily="2" charset="-78"/>
              </a:rPr>
              <a:t> </a:t>
            </a:r>
            <a:r>
              <a:rPr lang="fa-IR" dirty="0" err="1">
                <a:cs typeface="B Titr" panose="00000700000000000000" pitchFamily="2" charset="-78"/>
              </a:rPr>
              <a:t>تلفني</a:t>
            </a:r>
            <a:endParaRPr lang="en-US" dirty="0"/>
          </a:p>
        </p:txBody>
      </p:sp>
      <p:sp>
        <p:nvSpPr>
          <p:cNvPr id="3" name="Content Placeholder 2"/>
          <p:cNvSpPr>
            <a:spLocks noGrp="1"/>
          </p:cNvSpPr>
          <p:nvPr>
            <p:ph idx="1"/>
          </p:nvPr>
        </p:nvSpPr>
        <p:spPr>
          <a:xfrm>
            <a:off x="838200" y="2055813"/>
            <a:ext cx="10515600" cy="4351338"/>
          </a:xfrm>
        </p:spPr>
        <p:txBody>
          <a:bodyPr>
            <a:normAutofit/>
          </a:bodyPr>
          <a:lstStyle/>
          <a:p>
            <a:pPr algn="r" rtl="1"/>
            <a:r>
              <a:rPr lang="fa-IR" dirty="0">
                <a:cs typeface="B Nazanin" panose="00000400000000000000" pitchFamily="2" charset="-78"/>
              </a:rPr>
              <a:t>درصورت مواجه با مورد مشکوک طبق تعریف( ضمن توجه به سرعت انجام </a:t>
            </a:r>
            <a:r>
              <a:rPr lang="fa-IR" dirty="0" err="1">
                <a:cs typeface="B Nazanin" panose="00000400000000000000" pitchFamily="2" charset="-78"/>
              </a:rPr>
              <a:t>تریاژ</a:t>
            </a:r>
            <a:r>
              <a:rPr lang="fa-IR" dirty="0">
                <a:cs typeface="B Nazanin" panose="00000400000000000000" pitchFamily="2" charset="-78"/>
              </a:rPr>
              <a:t>)، نسبت به پرسیدن سوالات اصلی ) </a:t>
            </a:r>
          </a:p>
          <a:p>
            <a:pPr marL="0" indent="0" algn="r" rtl="1">
              <a:buNone/>
            </a:pPr>
            <a:r>
              <a:rPr lang="fa-IR" dirty="0">
                <a:cs typeface="B Nazanin" panose="00000400000000000000" pitchFamily="2" charset="-78"/>
              </a:rPr>
              <a:t>وجود علائم:</a:t>
            </a:r>
          </a:p>
          <a:p>
            <a:pPr algn="r" rtl="1"/>
            <a:r>
              <a:rPr lang="fa-IR" dirty="0">
                <a:cs typeface="B Nazanin" panose="00000400000000000000" pitchFamily="2" charset="-78"/>
              </a:rPr>
              <a:t> تب، </a:t>
            </a:r>
            <a:r>
              <a:rPr lang="fa-IR" dirty="0" err="1">
                <a:cs typeface="B Nazanin" panose="00000400000000000000" pitchFamily="2" charset="-78"/>
              </a:rPr>
              <a:t>سردرد،علائم</a:t>
            </a:r>
            <a:r>
              <a:rPr lang="fa-IR" dirty="0">
                <a:cs typeface="B Nazanin" panose="00000400000000000000" pitchFamily="2" charset="-78"/>
              </a:rPr>
              <a:t> </a:t>
            </a:r>
            <a:r>
              <a:rPr lang="fa-IR" dirty="0" err="1">
                <a:cs typeface="B Nazanin" panose="00000400000000000000" pitchFamily="2" charset="-78"/>
              </a:rPr>
              <a:t>گوارشی،خونریزی</a:t>
            </a:r>
            <a:r>
              <a:rPr lang="fa-IR" dirty="0">
                <a:cs typeface="B Nazanin" panose="00000400000000000000" pitchFamily="2" charset="-78"/>
              </a:rPr>
              <a:t>، سابقه مسافرت یا تماس با بیمار با سابق مسافرت به مناطق آلوده و یا مصرف گوشت و جگر طی </a:t>
            </a:r>
            <a:r>
              <a:rPr lang="fa-IR" dirty="0" err="1">
                <a:cs typeface="B Nazanin" panose="00000400000000000000" pitchFamily="2" charset="-78"/>
              </a:rPr>
              <a:t>دوهفته</a:t>
            </a:r>
            <a:r>
              <a:rPr lang="fa-IR" dirty="0">
                <a:cs typeface="B Nazanin" panose="00000400000000000000" pitchFamily="2" charset="-78"/>
              </a:rPr>
              <a:t> گذشته</a:t>
            </a:r>
          </a:p>
          <a:p>
            <a:pPr marL="0" indent="0" algn="r" rtl="1">
              <a:buNone/>
            </a:pPr>
            <a:endParaRPr lang="en-US" dirty="0"/>
          </a:p>
        </p:txBody>
      </p:sp>
      <p:pic>
        <p:nvPicPr>
          <p:cNvPr id="4" name="Picture 3"/>
          <p:cNvPicPr>
            <a:picLocks noChangeAspect="1"/>
          </p:cNvPicPr>
          <p:nvPr/>
        </p:nvPicPr>
        <p:blipFill>
          <a:blip r:embed="rId2">
            <a:duotone>
              <a:schemeClr val="accent1">
                <a:shade val="45000"/>
                <a:satMod val="135000"/>
              </a:schemeClr>
              <a:prstClr val="white"/>
            </a:duotone>
          </a:blip>
          <a:stretch>
            <a:fillRect/>
          </a:stretch>
        </p:blipFill>
        <p:spPr>
          <a:xfrm>
            <a:off x="0" y="0"/>
            <a:ext cx="2291644" cy="1780327"/>
          </a:xfrm>
          <a:prstGeom prst="rect">
            <a:avLst/>
          </a:prstGeom>
        </p:spPr>
      </p:pic>
    </p:spTree>
    <p:extLst>
      <p:ext uri="{BB962C8B-B14F-4D97-AF65-F5344CB8AC3E}">
        <p14:creationId xmlns:p14="http://schemas.microsoft.com/office/powerpoint/2010/main" val="133790999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err="1">
                <a:cs typeface="B Titr" panose="00000700000000000000" pitchFamily="2" charset="-78"/>
              </a:rPr>
              <a:t>اپراتور</a:t>
            </a:r>
            <a:r>
              <a:rPr lang="fa-IR" b="1" dirty="0">
                <a:cs typeface="B Titr" panose="00000700000000000000" pitchFamily="2" charset="-78"/>
              </a:rPr>
              <a:t> بیسیم </a:t>
            </a:r>
            <a:r>
              <a:rPr lang="fa-IR" b="1" dirty="0" err="1">
                <a:cs typeface="B Titr" panose="00000700000000000000" pitchFamily="2" charset="-78"/>
              </a:rPr>
              <a:t>دیسپچ</a:t>
            </a:r>
            <a:endParaRPr lang="en-US" dirty="0"/>
          </a:p>
        </p:txBody>
      </p:sp>
      <p:sp>
        <p:nvSpPr>
          <p:cNvPr id="3" name="Content Placeholder 2"/>
          <p:cNvSpPr>
            <a:spLocks noGrp="1"/>
          </p:cNvSpPr>
          <p:nvPr>
            <p:ph idx="1"/>
          </p:nvPr>
        </p:nvSpPr>
        <p:spPr/>
        <p:txBody>
          <a:bodyPr/>
          <a:lstStyle/>
          <a:p>
            <a:pPr algn="r" rtl="1"/>
            <a:r>
              <a:rPr lang="fa-IR" dirty="0">
                <a:cs typeface="B Nazanin" panose="00000400000000000000" pitchFamily="2" charset="-78"/>
              </a:rPr>
              <a:t>اطلاع به </a:t>
            </a:r>
            <a:r>
              <a:rPr lang="fa-IR" dirty="0" err="1">
                <a:cs typeface="B Nazanin" panose="00000400000000000000" pitchFamily="2" charset="-78"/>
              </a:rPr>
              <a:t>تکنسینهای</a:t>
            </a:r>
            <a:r>
              <a:rPr lang="fa-IR" dirty="0">
                <a:cs typeface="B Nazanin" panose="00000400000000000000" pitchFamily="2" charset="-78"/>
              </a:rPr>
              <a:t> عملیات در مورد فوریت بیمار با علائم </a:t>
            </a:r>
            <a:r>
              <a:rPr lang="fa-IR" dirty="0" err="1">
                <a:cs typeface="B Nazanin" panose="00000400000000000000" pitchFamily="2" charset="-78"/>
              </a:rPr>
              <a:t>علائم</a:t>
            </a:r>
            <a:r>
              <a:rPr lang="fa-IR" dirty="0">
                <a:cs typeface="B Nazanin" panose="00000400000000000000" pitchFamily="2" charset="-78"/>
              </a:rPr>
              <a:t> تب و خونریزی و مشکوک به ابتلا به </a:t>
            </a:r>
            <a:r>
              <a:rPr lang="en-US" dirty="0"/>
              <a:t>VHF</a:t>
            </a:r>
          </a:p>
          <a:p>
            <a:pPr algn="r" rtl="1"/>
            <a:r>
              <a:rPr lang="fa-IR" dirty="0">
                <a:cs typeface="B Nazanin" panose="00000400000000000000" pitchFamily="2" charset="-78"/>
              </a:rPr>
              <a:t> در صورت </a:t>
            </a:r>
            <a:r>
              <a:rPr lang="fa-IR" dirty="0" err="1">
                <a:cs typeface="B Nazanin" panose="00000400000000000000" pitchFamily="2" charset="-78"/>
              </a:rPr>
              <a:t>بدحال</a:t>
            </a:r>
            <a:r>
              <a:rPr lang="fa-IR" dirty="0">
                <a:cs typeface="B Nazanin" panose="00000400000000000000" pitchFamily="2" charset="-78"/>
              </a:rPr>
              <a:t> بودن بیمار و نیاز به اقداماتی مانند حمایت و برقراری راه هوایی، موضوع از قبل به اطلاع کارکنان پایگاه رسانده شود تا هشدار لازم به منظور استفاده از وسایل حفاظت فردی به کارکنان رسیده باشد</a:t>
            </a:r>
            <a:endParaRPr lang="en-US" dirty="0"/>
          </a:p>
        </p:txBody>
      </p:sp>
    </p:spTree>
    <p:extLst>
      <p:ext uri="{BB962C8B-B14F-4D97-AF65-F5344CB8AC3E}">
        <p14:creationId xmlns:p14="http://schemas.microsoft.com/office/powerpoint/2010/main" val="4645435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rtl="1"/>
            <a:r>
              <a:rPr lang="fa-IR" sz="4000" b="1" dirty="0">
                <a:cs typeface="B Titr" panose="00000700000000000000" pitchFamily="2" charset="-78"/>
              </a:rPr>
              <a:t>ستاد هدایت به محض آگاهی از مورد مشکوک به </a:t>
            </a:r>
            <a:r>
              <a:rPr lang="en-US" sz="4000" b="1" dirty="0"/>
              <a:t>VHF</a:t>
            </a:r>
            <a:endParaRPr lang="en-US" sz="4000" dirty="0"/>
          </a:p>
        </p:txBody>
      </p:sp>
      <p:sp>
        <p:nvSpPr>
          <p:cNvPr id="3" name="Content Placeholder 2"/>
          <p:cNvSpPr>
            <a:spLocks noGrp="1"/>
          </p:cNvSpPr>
          <p:nvPr>
            <p:ph idx="1"/>
          </p:nvPr>
        </p:nvSpPr>
        <p:spPr>
          <a:xfrm>
            <a:off x="838200" y="1125714"/>
            <a:ext cx="10515600" cy="4351338"/>
          </a:xfrm>
        </p:spPr>
        <p:txBody>
          <a:bodyPr>
            <a:normAutofit/>
          </a:bodyPr>
          <a:lstStyle/>
          <a:p>
            <a:pPr algn="r" rtl="1"/>
            <a:r>
              <a:rPr lang="fa-IR" sz="2000" dirty="0">
                <a:cs typeface="B Nazanin" panose="00000400000000000000" pitchFamily="2" charset="-78"/>
              </a:rPr>
              <a:t>ستاد هدایت موظف است مرکز درمانی/بیمارستان فوکال پوینت مقصد را در جریان اعزام و وضعیت بیمار قرار دهد تا نسبت به اخذ تمهیدات لازم و تحویل سریع بیمار به منظور عدم سردرگمی تیم آمبولانس و معطل شدن و عبور و مرور زیادی در محیط بیمارستان اقدام کنند.</a:t>
            </a:r>
          </a:p>
          <a:p>
            <a:pPr algn="r" rtl="1"/>
            <a:r>
              <a:rPr lang="fa-IR" sz="2000" dirty="0">
                <a:cs typeface="B Nazanin" panose="00000400000000000000" pitchFamily="2" charset="-78"/>
              </a:rPr>
              <a:t> ستاد هدایت می بایست وضعیت بیمارستان/بیمارستانهای مقصد را </a:t>
            </a:r>
            <a:r>
              <a:rPr lang="fa-IR" sz="2000" dirty="0" err="1">
                <a:cs typeface="B Nazanin" panose="00000400000000000000" pitchFamily="2" charset="-78"/>
              </a:rPr>
              <a:t>مونیتور</a:t>
            </a:r>
            <a:r>
              <a:rPr lang="fa-IR" sz="2000" dirty="0">
                <a:cs typeface="B Nazanin" panose="00000400000000000000" pitchFamily="2" charset="-78"/>
              </a:rPr>
              <a:t> نماید تا در شرایط بروز چندین بیمار مشکوک به ابتلا به </a:t>
            </a:r>
            <a:r>
              <a:rPr lang="en-US" sz="2000" dirty="0"/>
              <a:t>VHF </a:t>
            </a:r>
            <a:r>
              <a:rPr lang="fa-IR" sz="2000" dirty="0">
                <a:cs typeface="B Nazanin" panose="00000400000000000000" pitchFamily="2" charset="-78"/>
              </a:rPr>
              <a:t>در تعیین محل اعزام بیمار دقت لازم انجام پذیرد.</a:t>
            </a:r>
          </a:p>
          <a:p>
            <a:pPr algn="r" rtl="1"/>
            <a:r>
              <a:rPr lang="fa-IR" sz="2000" dirty="0">
                <a:cs typeface="B Nazanin" panose="00000400000000000000" pitchFamily="2" charset="-78"/>
              </a:rPr>
              <a:t> در صورت نیاز بیمارستانها به جابجایی بیمار، </a:t>
            </a:r>
            <a:r>
              <a:rPr lang="fa-IR" sz="2000" dirty="0" err="1">
                <a:cs typeface="B Nazanin" panose="00000400000000000000" pitchFamily="2" charset="-78"/>
              </a:rPr>
              <a:t>مسوول</a:t>
            </a:r>
            <a:r>
              <a:rPr lang="fa-IR" sz="2000" dirty="0">
                <a:cs typeface="B Nazanin" panose="00000400000000000000" pitchFamily="2" charset="-78"/>
              </a:rPr>
              <a:t> هماهنگی بین بیمارستان و </a:t>
            </a:r>
            <a:r>
              <a:rPr lang="en-US" sz="2000" dirty="0"/>
              <a:t>EOC </a:t>
            </a:r>
            <a:r>
              <a:rPr lang="fa-IR" sz="2000" dirty="0">
                <a:cs typeface="B Nazanin" panose="00000400000000000000" pitchFamily="2" charset="-78"/>
              </a:rPr>
              <a:t>ستاد هدایت می باشد.</a:t>
            </a:r>
            <a:endParaRPr lang="en-US" sz="2000" dirty="0"/>
          </a:p>
        </p:txBody>
      </p:sp>
      <p:pic>
        <p:nvPicPr>
          <p:cNvPr id="4" name="Picture 3"/>
          <p:cNvPicPr>
            <a:picLocks noChangeAspect="1"/>
          </p:cNvPicPr>
          <p:nvPr/>
        </p:nvPicPr>
        <p:blipFill>
          <a:blip r:embed="rId2"/>
          <a:stretch>
            <a:fillRect/>
          </a:stretch>
        </p:blipFill>
        <p:spPr>
          <a:xfrm>
            <a:off x="3129845" y="3530462"/>
            <a:ext cx="5122333" cy="26699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15688276"/>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آموزش:</a:t>
            </a:r>
            <a:endParaRPr lang="en-US" dirty="0"/>
          </a:p>
        </p:txBody>
      </p:sp>
      <p:sp>
        <p:nvSpPr>
          <p:cNvPr id="3" name="Content Placeholder 2"/>
          <p:cNvSpPr>
            <a:spLocks noGrp="1"/>
          </p:cNvSpPr>
          <p:nvPr>
            <p:ph idx="1"/>
          </p:nvPr>
        </p:nvSpPr>
        <p:spPr/>
        <p:txBody>
          <a:bodyPr>
            <a:normAutofit/>
          </a:bodyPr>
          <a:lstStyle/>
          <a:p>
            <a:pPr algn="r" rtl="1"/>
            <a:r>
              <a:rPr lang="fa-IR" dirty="0">
                <a:cs typeface="B Nazanin" panose="00000400000000000000" pitchFamily="2" charset="-78"/>
              </a:rPr>
              <a:t>آموزش کليه پرسنل </a:t>
            </a:r>
            <a:r>
              <a:rPr lang="fa-IR" dirty="0" err="1">
                <a:cs typeface="B Nazanin" panose="00000400000000000000" pitchFamily="2" charset="-78"/>
              </a:rPr>
              <a:t>فوريتهاي</a:t>
            </a:r>
            <a:r>
              <a:rPr lang="fa-IR" dirty="0">
                <a:cs typeface="B Nazanin" panose="00000400000000000000" pitchFamily="2" charset="-78"/>
              </a:rPr>
              <a:t> دانشگاه در مورد موارد مشکوک به </a:t>
            </a:r>
            <a:r>
              <a:rPr lang="fa-IR" dirty="0" err="1">
                <a:cs typeface="B Nazanin" panose="00000400000000000000" pitchFamily="2" charset="-78"/>
              </a:rPr>
              <a:t>بيماري</a:t>
            </a:r>
            <a:r>
              <a:rPr lang="fa-IR" dirty="0">
                <a:cs typeface="B Nazanin" panose="00000400000000000000" pitchFamily="2" charset="-78"/>
              </a:rPr>
              <a:t> و اصول اوليه در برخورد</a:t>
            </a:r>
            <a:r>
              <a:rPr lang="en-US" dirty="0"/>
              <a:t> </a:t>
            </a:r>
            <a:r>
              <a:rPr lang="fa-IR" dirty="0">
                <a:solidFill>
                  <a:prstClr val="black"/>
                </a:solidFill>
                <a:cs typeface="B Nazanin" panose="00000400000000000000" pitchFamily="2" charset="-78"/>
              </a:rPr>
              <a:t>با </a:t>
            </a:r>
            <a:r>
              <a:rPr lang="fa-IR" dirty="0" err="1">
                <a:solidFill>
                  <a:prstClr val="black"/>
                </a:solidFill>
                <a:cs typeface="B Nazanin" panose="00000400000000000000" pitchFamily="2" charset="-78"/>
              </a:rPr>
              <a:t>بيمار</a:t>
            </a:r>
            <a:r>
              <a:rPr lang="fa-IR" dirty="0">
                <a:solidFill>
                  <a:prstClr val="black"/>
                </a:solidFill>
                <a:cs typeface="B Nazanin" panose="00000400000000000000" pitchFamily="2" charset="-78"/>
              </a:rPr>
              <a:t> مشکوک به</a:t>
            </a:r>
            <a:r>
              <a:rPr lang="en-US" dirty="0">
                <a:solidFill>
                  <a:prstClr val="black"/>
                </a:solidFill>
              </a:rPr>
              <a:t> </a:t>
            </a:r>
            <a:r>
              <a:rPr lang="fa-IR" dirty="0">
                <a:solidFill>
                  <a:prstClr val="black"/>
                </a:solidFill>
                <a:cs typeface="B Nazanin" panose="00000400000000000000" pitchFamily="2" charset="-78"/>
              </a:rPr>
              <a:t> </a:t>
            </a:r>
            <a:r>
              <a:rPr lang="en-US" dirty="0">
                <a:solidFill>
                  <a:prstClr val="black"/>
                </a:solidFill>
              </a:rPr>
              <a:t>VHF</a:t>
            </a:r>
            <a:r>
              <a:rPr lang="fa-IR" dirty="0">
                <a:cs typeface="B Nazanin" panose="00000400000000000000" pitchFamily="2" charset="-78"/>
              </a:rPr>
              <a:t>و نحوه انتقال </a:t>
            </a:r>
            <a:r>
              <a:rPr lang="fa-IR" dirty="0" err="1">
                <a:cs typeface="B Nazanin" panose="00000400000000000000" pitchFamily="2" charset="-78"/>
              </a:rPr>
              <a:t>بيمار</a:t>
            </a:r>
            <a:endParaRPr lang="fa-IR" dirty="0">
              <a:cs typeface="B Nazanin" panose="00000400000000000000" pitchFamily="2" charset="-78"/>
            </a:endParaRPr>
          </a:p>
          <a:p>
            <a:pPr algn="r" rtl="1"/>
            <a:r>
              <a:rPr lang="fa-IR" dirty="0">
                <a:cs typeface="B Nazanin" panose="00000400000000000000" pitchFamily="2" charset="-78"/>
              </a:rPr>
              <a:t>آموزش لازم و کامل جهت </a:t>
            </a:r>
            <a:r>
              <a:rPr lang="fa-IR" dirty="0" err="1">
                <a:cs typeface="B Nazanin" panose="00000400000000000000" pitchFamily="2" charset="-78"/>
              </a:rPr>
              <a:t>پايگاه</a:t>
            </a:r>
            <a:r>
              <a:rPr lang="fa-IR" dirty="0">
                <a:cs typeface="B Nazanin" panose="00000400000000000000" pitchFamily="2" charset="-78"/>
              </a:rPr>
              <a:t>/</a:t>
            </a:r>
            <a:r>
              <a:rPr lang="fa-IR" dirty="0" err="1">
                <a:cs typeface="B Nazanin" panose="00000400000000000000" pitchFamily="2" charset="-78"/>
              </a:rPr>
              <a:t>پايگاههاي</a:t>
            </a:r>
            <a:r>
              <a:rPr lang="fa-IR" dirty="0">
                <a:cs typeface="B Nazanin" panose="00000400000000000000" pitchFamily="2" charset="-78"/>
              </a:rPr>
              <a:t> </a:t>
            </a:r>
            <a:r>
              <a:rPr lang="en-US" dirty="0"/>
              <a:t>)</a:t>
            </a:r>
            <a:r>
              <a:rPr lang="fa-IR" dirty="0" err="1">
                <a:cs typeface="B Nazanin" panose="00000400000000000000" pitchFamily="2" charset="-78"/>
              </a:rPr>
              <a:t>تيم</a:t>
            </a:r>
            <a:r>
              <a:rPr lang="fa-IR" dirty="0">
                <a:cs typeface="B Nazanin" panose="00000400000000000000" pitchFamily="2" charset="-78"/>
              </a:rPr>
              <a:t>/</a:t>
            </a:r>
            <a:r>
              <a:rPr lang="fa-IR" dirty="0" err="1">
                <a:cs typeface="B Nazanin" panose="00000400000000000000" pitchFamily="2" charset="-78"/>
              </a:rPr>
              <a:t>تيمهاي</a:t>
            </a:r>
            <a:r>
              <a:rPr lang="en-US" dirty="0"/>
              <a:t>(</a:t>
            </a:r>
            <a:r>
              <a:rPr lang="fa-IR" dirty="0">
                <a:cs typeface="B Nazanin" panose="00000400000000000000" pitchFamily="2" charset="-78"/>
              </a:rPr>
              <a:t> </a:t>
            </a:r>
            <a:r>
              <a:rPr lang="fa-IR" dirty="0" err="1">
                <a:cs typeface="B Nazanin" panose="00000400000000000000" pitchFamily="2" charset="-78"/>
              </a:rPr>
              <a:t>ويژه</a:t>
            </a:r>
            <a:r>
              <a:rPr lang="fa-IR" dirty="0">
                <a:cs typeface="B Nazanin" panose="00000400000000000000" pitchFamily="2" charset="-78"/>
              </a:rPr>
              <a:t> انتقال موارد مشکوک</a:t>
            </a:r>
          </a:p>
          <a:p>
            <a:pPr algn="r" rtl="1"/>
            <a:r>
              <a:rPr lang="fa-IR" dirty="0">
                <a:cs typeface="B Nazanin" panose="00000400000000000000" pitchFamily="2" charset="-78"/>
              </a:rPr>
              <a:t>آموزش پرسنل واحد ارتباطات</a:t>
            </a:r>
            <a:r>
              <a:rPr lang="en-US" dirty="0"/>
              <a:t>)</a:t>
            </a:r>
            <a:r>
              <a:rPr lang="fa-IR" dirty="0">
                <a:cs typeface="B Nazanin" panose="00000400000000000000" pitchFamily="2" charset="-78"/>
              </a:rPr>
              <a:t>پرستار </a:t>
            </a:r>
            <a:r>
              <a:rPr lang="fa-IR" dirty="0" err="1">
                <a:cs typeface="B Nazanin" panose="00000400000000000000" pitchFamily="2" charset="-78"/>
              </a:rPr>
              <a:t>ترياژ</a:t>
            </a:r>
            <a:r>
              <a:rPr lang="fa-IR" dirty="0">
                <a:cs typeface="B Nazanin" panose="00000400000000000000" pitchFamily="2" charset="-78"/>
              </a:rPr>
              <a:t> </a:t>
            </a:r>
            <a:r>
              <a:rPr lang="fa-IR" dirty="0" err="1">
                <a:cs typeface="B Nazanin" panose="00000400000000000000" pitchFamily="2" charset="-78"/>
              </a:rPr>
              <a:t>تلفني</a:t>
            </a:r>
            <a:r>
              <a:rPr lang="fa-IR" dirty="0">
                <a:cs typeface="B Nazanin" panose="00000400000000000000" pitchFamily="2" charset="-78"/>
              </a:rPr>
              <a:t>، پرسنل </a:t>
            </a:r>
            <a:r>
              <a:rPr lang="fa-IR" dirty="0" err="1">
                <a:cs typeface="B Nazanin" panose="00000400000000000000" pitchFamily="2" charset="-78"/>
              </a:rPr>
              <a:t>ديسپچ</a:t>
            </a:r>
            <a:r>
              <a:rPr lang="fa-IR" dirty="0">
                <a:cs typeface="B Nazanin" panose="00000400000000000000" pitchFamily="2" charset="-78"/>
              </a:rPr>
              <a:t> و پزشکان</a:t>
            </a:r>
            <a:r>
              <a:rPr lang="en-US" dirty="0"/>
              <a:t> </a:t>
            </a:r>
            <a:r>
              <a:rPr lang="fa-IR" dirty="0">
                <a:cs typeface="B Nazanin" panose="00000400000000000000" pitchFamily="2" charset="-78"/>
              </a:rPr>
              <a:t>مشاور</a:t>
            </a:r>
            <a:r>
              <a:rPr lang="en-US" dirty="0"/>
              <a:t>(</a:t>
            </a:r>
          </a:p>
          <a:p>
            <a:pPr algn="r" rtl="1"/>
            <a:r>
              <a:rPr lang="fa-IR" dirty="0">
                <a:cs typeface="B Nazanin" panose="00000400000000000000" pitchFamily="2" charset="-78"/>
              </a:rPr>
              <a:t>آموزش واحد </a:t>
            </a:r>
            <a:r>
              <a:rPr lang="en-US" dirty="0"/>
              <a:t>EOC</a:t>
            </a:r>
          </a:p>
        </p:txBody>
      </p:sp>
    </p:spTree>
    <p:extLst>
      <p:ext uri="{BB962C8B-B14F-4D97-AF65-F5344CB8AC3E}">
        <p14:creationId xmlns:p14="http://schemas.microsoft.com/office/powerpoint/2010/main" val="2251098804"/>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00125" y="0"/>
            <a:ext cx="10209091" cy="5319443"/>
          </a:xfrm>
          <a:prstGeom prst="rect">
            <a:avLst/>
          </a:prstGeom>
        </p:spPr>
      </p:pic>
      <p:sp>
        <p:nvSpPr>
          <p:cNvPr id="5" name="Rectangle 4"/>
          <p:cNvSpPr/>
          <p:nvPr/>
        </p:nvSpPr>
        <p:spPr>
          <a:xfrm>
            <a:off x="4783502" y="5688568"/>
            <a:ext cx="4639412" cy="584775"/>
          </a:xfrm>
          <a:prstGeom prst="rect">
            <a:avLst/>
          </a:prstGeom>
        </p:spPr>
        <p:txBody>
          <a:bodyPr wrap="none">
            <a:spAutoFit/>
          </a:bodyPr>
          <a:lstStyle/>
          <a:p>
            <a:r>
              <a:rPr lang="fa-IR" sz="3200" dirty="0">
                <a:cs typeface="B Titr" panose="00000700000000000000" pitchFamily="2" charset="-78"/>
              </a:rPr>
              <a:t>آموزش شرایط شبیه سازی شده</a:t>
            </a:r>
            <a:endParaRPr lang="en-US" sz="3200" dirty="0">
              <a:cs typeface="B Titr" panose="00000700000000000000" pitchFamily="2" charset="-78"/>
            </a:endParaRPr>
          </a:p>
        </p:txBody>
      </p:sp>
    </p:spTree>
    <p:extLst>
      <p:ext uri="{BB962C8B-B14F-4D97-AF65-F5344CB8AC3E}">
        <p14:creationId xmlns:p14="http://schemas.microsoft.com/office/powerpoint/2010/main" val="221793553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b="1" dirty="0">
                <a:cs typeface="B Titr" panose="00000700000000000000" pitchFamily="2" charset="-78"/>
              </a:rPr>
              <a:t>توجهات مهم پایگاه اورژانس 115 و تیم فوریتهای پزشکی:</a:t>
            </a:r>
            <a:endParaRPr lang="en-US" sz="4000" dirty="0"/>
          </a:p>
        </p:txBody>
      </p:sp>
      <p:sp>
        <p:nvSpPr>
          <p:cNvPr id="3" name="Content Placeholder 2"/>
          <p:cNvSpPr>
            <a:spLocks noGrp="1"/>
          </p:cNvSpPr>
          <p:nvPr>
            <p:ph idx="1"/>
          </p:nvPr>
        </p:nvSpPr>
        <p:spPr/>
        <p:txBody>
          <a:bodyPr>
            <a:normAutofit/>
          </a:bodyPr>
          <a:lstStyle/>
          <a:p>
            <a:pPr algn="r" rtl="1">
              <a:buFont typeface="Wingdings" panose="05000000000000000000" pitchFamily="2" charset="2"/>
              <a:buChar char="§"/>
            </a:pPr>
            <a:r>
              <a:rPr lang="fa-IR" dirty="0">
                <a:cs typeface="B Nazanin" panose="00000400000000000000" pitchFamily="2" charset="-78"/>
              </a:rPr>
              <a:t> مطابق تعاریف پایگاه / پایگاه های ویژه اورژانس 115 از قبل برای اعزام به محل بیمار مشکوک </a:t>
            </a:r>
            <a:r>
              <a:rPr lang="en-US" b="1" dirty="0"/>
              <a:t>VHF </a:t>
            </a:r>
            <a:r>
              <a:rPr lang="fa-IR" dirty="0">
                <a:cs typeface="B Nazanin" panose="00000400000000000000" pitchFamily="2" charset="-78"/>
              </a:rPr>
              <a:t>باید مشخص شده و اقدامات به منظور آمادگی و تجهیز آنها انجام شده باشد.</a:t>
            </a:r>
          </a:p>
          <a:p>
            <a:pPr algn="r" rtl="1">
              <a:buFont typeface="Wingdings" panose="05000000000000000000" pitchFamily="2" charset="2"/>
              <a:buChar char="§"/>
            </a:pPr>
            <a:r>
              <a:rPr lang="fa-IR" dirty="0">
                <a:cs typeface="B Nazanin" panose="00000400000000000000" pitchFamily="2" charset="-78"/>
              </a:rPr>
              <a:t> پایگاه / پایگاه های اورژانس 115 از قبل برای اعزام به محل بیمار مشکوک </a:t>
            </a:r>
            <a:r>
              <a:rPr lang="en-US" b="1" dirty="0"/>
              <a:t>VHF </a:t>
            </a:r>
            <a:r>
              <a:rPr lang="fa-IR" dirty="0">
                <a:cs typeface="B Nazanin" panose="00000400000000000000" pitchFamily="2" charset="-78"/>
              </a:rPr>
              <a:t>تعریف شده باشد.</a:t>
            </a:r>
          </a:p>
          <a:p>
            <a:pPr algn="r" rtl="1">
              <a:buFont typeface="Wingdings" panose="05000000000000000000" pitchFamily="2" charset="2"/>
              <a:buChar char="§"/>
            </a:pPr>
            <a:r>
              <a:rPr lang="fa-IR" dirty="0">
                <a:cs typeface="B Nazanin" panose="00000400000000000000" pitchFamily="2" charset="-78"/>
              </a:rPr>
              <a:t>این تیم / تیم ها باید آموزش کامل در خصوص احتیاطهای استاندارد، احتیاط ها بر اساس راه انتقال هوایی دیده باشند و اسامی افراد آموزش دیده در این پایگاه که دارای گواهی های مربوطه هستند در مرکز </a:t>
            </a:r>
            <a:r>
              <a:rPr lang="fa-IR" dirty="0" err="1">
                <a:cs typeface="B Nazanin" panose="00000400000000000000" pitchFamily="2" charset="-78"/>
              </a:rPr>
              <a:t>دیسپچ</a:t>
            </a:r>
            <a:r>
              <a:rPr lang="fa-IR" dirty="0">
                <a:cs typeface="B Nazanin" panose="00000400000000000000" pitchFamily="2" charset="-78"/>
              </a:rPr>
              <a:t> و</a:t>
            </a:r>
            <a:r>
              <a:rPr lang="en-US" dirty="0">
                <a:cs typeface="B Nazanin" panose="00000400000000000000" pitchFamily="2" charset="-78"/>
              </a:rPr>
              <a:t> </a:t>
            </a:r>
            <a:r>
              <a:rPr lang="fa-IR" dirty="0">
                <a:cs typeface="B Nazanin" panose="00000400000000000000" pitchFamily="2" charset="-78"/>
              </a:rPr>
              <a:t>اداره اورژانس 115 ثبت شده باشد. همچنین برای آنها باید پرونده بهداشتی و سلامت تکمیل شده باشد</a:t>
            </a:r>
          </a:p>
          <a:p>
            <a:pPr algn="r" rtl="1">
              <a:buFont typeface="Wingdings" panose="05000000000000000000" pitchFamily="2" charset="2"/>
              <a:buChar char="§"/>
            </a:pPr>
            <a:r>
              <a:rPr lang="fa-IR" dirty="0">
                <a:cs typeface="B Nazanin" panose="00000400000000000000" pitchFamily="2" charset="-78"/>
              </a:rPr>
              <a:t> تیم / تیم ها : تکنسین فوریتهای پزشکی باید </a:t>
            </a:r>
            <a:r>
              <a:rPr lang="fa-IR" dirty="0" err="1">
                <a:cs typeface="B Nazanin" panose="00000400000000000000" pitchFamily="2" charset="-78"/>
              </a:rPr>
              <a:t>کاملاٌ</a:t>
            </a:r>
            <a:r>
              <a:rPr lang="fa-IR" dirty="0">
                <a:cs typeface="B Nazanin" panose="00000400000000000000" pitchFamily="2" charset="-78"/>
              </a:rPr>
              <a:t> تجهیز شده باشند و تجهیزات فردی به تعداد کافی </a:t>
            </a:r>
            <a:r>
              <a:rPr lang="fa-IR" dirty="0" err="1">
                <a:cs typeface="B Nazanin" panose="00000400000000000000" pitchFamily="2" charset="-78"/>
              </a:rPr>
              <a:t>درآمبولانس</a:t>
            </a:r>
            <a:r>
              <a:rPr lang="fa-IR" dirty="0">
                <a:cs typeface="B Nazanin" panose="00000400000000000000" pitchFamily="2" charset="-78"/>
              </a:rPr>
              <a:t> و پایگاه وجود داشته باشد.</a:t>
            </a:r>
            <a:endParaRPr lang="en-US" dirty="0"/>
          </a:p>
        </p:txBody>
      </p:sp>
    </p:spTree>
    <p:extLst>
      <p:ext uri="{BB962C8B-B14F-4D97-AF65-F5344CB8AC3E}">
        <p14:creationId xmlns:p14="http://schemas.microsoft.com/office/powerpoint/2010/main" val="4084584036"/>
      </p:ext>
    </p:extLst>
  </p:cSld>
  <p:clrMapOvr>
    <a:masterClrMapping/>
  </p:clrMapOvr>
  <p:transition spd="slow">
    <p:comb/>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206" y="365125"/>
            <a:ext cx="10687594" cy="1325563"/>
          </a:xfrm>
        </p:spPr>
        <p:txBody>
          <a:bodyPr>
            <a:normAutofit/>
          </a:bodyPr>
          <a:lstStyle/>
          <a:p>
            <a:pPr algn="r" rtl="1"/>
            <a:r>
              <a:rPr lang="fa-IR" sz="4000" b="1" dirty="0">
                <a:cs typeface="B Titr" panose="00000700000000000000" pitchFamily="2" charset="-78"/>
              </a:rPr>
              <a:t>توجهات مهم پایگاه اورژانس 115 و تیم فوریتهای پزشکی:</a:t>
            </a:r>
            <a:endParaRPr lang="en-US" sz="4000" dirty="0"/>
          </a:p>
        </p:txBody>
      </p:sp>
      <p:sp>
        <p:nvSpPr>
          <p:cNvPr id="3" name="Content Placeholder 2"/>
          <p:cNvSpPr>
            <a:spLocks noGrp="1"/>
          </p:cNvSpPr>
          <p:nvPr>
            <p:ph idx="1"/>
          </p:nvPr>
        </p:nvSpPr>
        <p:spPr/>
        <p:txBody>
          <a:bodyPr>
            <a:normAutofit/>
          </a:bodyPr>
          <a:lstStyle/>
          <a:p>
            <a:pPr algn="r" rtl="1">
              <a:buFont typeface="Wingdings" panose="05000000000000000000" pitchFamily="2" charset="2"/>
              <a:buChar char="§"/>
            </a:pPr>
            <a:r>
              <a:rPr lang="fa-IR" dirty="0">
                <a:cs typeface="B Nazanin" panose="00000400000000000000" pitchFamily="2" charset="-78"/>
              </a:rPr>
              <a:t>تیم اورژانس 115 شامل حداقل دو نفر تکنسین فوریتهای پزشکی آموزش دیده می باشد. این آموزشها شامل شناخت موارد مشکوک، نحوه ویزیت، موارد و نحوه انتقال بیمار، حفاظت شخصی، تحویل بیمار، احتیاطات بیماری و نحوه گند زدایی آمبولانس و تجهیزات آن می باشد.</a:t>
            </a:r>
          </a:p>
          <a:p>
            <a:pPr marL="0" indent="0" algn="r" rtl="1">
              <a:buNone/>
            </a:pPr>
            <a:endParaRPr lang="fa-IR" dirty="0">
              <a:cs typeface="B Nazanin" panose="00000400000000000000" pitchFamily="2" charset="-78"/>
            </a:endParaRPr>
          </a:p>
          <a:p>
            <a:pPr algn="r" rtl="1">
              <a:buFont typeface="Wingdings" panose="05000000000000000000" pitchFamily="2" charset="2"/>
              <a:buChar char="§"/>
            </a:pPr>
            <a:r>
              <a:rPr lang="fa-IR" dirty="0">
                <a:cs typeface="B Nazanin" panose="00000400000000000000" pitchFamily="2" charset="-78"/>
              </a:rPr>
              <a:t>لیست تجهیزات حفاظت فردی و ملزومات مورد نیاز به منظور رعایت بهداشت دست، ملزومات احتیاطات استاندارد و احتیاطهای بر اساس راه انتقال تماسی، گندزدایی محیط ، وسایل جمع آوری زباله های آلوده و... باید کاملاً مشخص و به صورت روزانه کنترل و چک شوند و در دفاتر گزارش پایگاه نتایج این چک و کنترل ها ثبت شده باشد و اقدامات انجام شده برای پیگیری رفع کمبودها و مشکلات در پایگاه به صورت مستند وجود داشته باشد.(چک لیست تجهیزات و ملزومات پایگاه اورژانس)</a:t>
            </a:r>
            <a:endParaRPr lang="en-US" dirty="0"/>
          </a:p>
        </p:txBody>
      </p:sp>
    </p:spTree>
    <p:extLst>
      <p:ext uri="{BB962C8B-B14F-4D97-AF65-F5344CB8AC3E}">
        <p14:creationId xmlns:p14="http://schemas.microsoft.com/office/powerpoint/2010/main" val="144233924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ractur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4000" dirty="0">
                <a:cs typeface="B Titr" panose="00000700000000000000" pitchFamily="2" charset="-78"/>
              </a:rPr>
              <a:t>اقدامات </a:t>
            </a:r>
            <a:r>
              <a:rPr lang="fa-IR" sz="4000" dirty="0" err="1">
                <a:cs typeface="B Titr" panose="00000700000000000000" pitchFamily="2" charset="-78"/>
              </a:rPr>
              <a:t>پايگاه</a:t>
            </a:r>
            <a:r>
              <a:rPr lang="fa-IR" sz="4000" dirty="0">
                <a:cs typeface="B Titr" panose="00000700000000000000" pitchFamily="2" charset="-78"/>
              </a:rPr>
              <a:t> اورژانس 115متعاقب </a:t>
            </a:r>
            <a:r>
              <a:rPr lang="fa-IR" sz="4000" dirty="0" err="1">
                <a:cs typeface="B Titr" panose="00000700000000000000" pitchFamily="2" charset="-78"/>
              </a:rPr>
              <a:t>دريافت</a:t>
            </a:r>
            <a:r>
              <a:rPr lang="fa-IR" sz="4000" dirty="0">
                <a:cs typeface="B Titr" panose="00000700000000000000" pitchFamily="2" charset="-78"/>
              </a:rPr>
              <a:t> </a:t>
            </a:r>
            <a:r>
              <a:rPr lang="fa-IR" sz="4000" dirty="0" err="1">
                <a:cs typeface="B Titr" panose="00000700000000000000" pitchFamily="2" charset="-78"/>
              </a:rPr>
              <a:t>ماموريت</a:t>
            </a:r>
            <a:r>
              <a:rPr lang="fa-IR" sz="4000" dirty="0">
                <a:cs typeface="B Titr" panose="00000700000000000000" pitchFamily="2" charset="-78"/>
              </a:rPr>
              <a:t>، اعزام به محل و انتقال </a:t>
            </a:r>
            <a:r>
              <a:rPr lang="fa-IR" sz="4000" dirty="0" err="1">
                <a:cs typeface="B Titr" panose="00000700000000000000" pitchFamily="2" charset="-78"/>
              </a:rPr>
              <a:t>بيمار</a:t>
            </a:r>
            <a:r>
              <a:rPr lang="fa-IR" sz="4000" dirty="0">
                <a:cs typeface="B Titr" panose="00000700000000000000" pitchFamily="2" charset="-78"/>
              </a:rPr>
              <a:t> به </a:t>
            </a:r>
            <a:r>
              <a:rPr lang="fa-IR" sz="4000" dirty="0" err="1">
                <a:cs typeface="B Titr" panose="00000700000000000000" pitchFamily="2" charset="-78"/>
              </a:rPr>
              <a:t>بيمارستان</a:t>
            </a:r>
            <a:r>
              <a:rPr lang="fa-IR" sz="4000" dirty="0">
                <a:cs typeface="B Titr" panose="00000700000000000000" pitchFamily="2" charset="-78"/>
              </a:rPr>
              <a:t>:</a:t>
            </a:r>
            <a:endParaRPr lang="en-US" sz="4000" dirty="0"/>
          </a:p>
        </p:txBody>
      </p:sp>
      <p:sp>
        <p:nvSpPr>
          <p:cNvPr id="3" name="Content Placeholder 2"/>
          <p:cNvSpPr>
            <a:spLocks noGrp="1"/>
          </p:cNvSpPr>
          <p:nvPr>
            <p:ph idx="1"/>
          </p:nvPr>
        </p:nvSpPr>
        <p:spPr/>
        <p:txBody>
          <a:bodyPr>
            <a:normAutofit fontScale="92500"/>
          </a:bodyPr>
          <a:lstStyle/>
          <a:p>
            <a:pPr algn="r" rtl="1"/>
            <a:r>
              <a:rPr lang="fa-IR" dirty="0">
                <a:cs typeface="B Nazanin" panose="00000400000000000000" pitchFamily="2" charset="-78"/>
              </a:rPr>
              <a:t>به محض رسیدن کارکنان به صحنه به طور قطع داشتن ماسک جراحی و دستکش </a:t>
            </a:r>
            <a:r>
              <a:rPr lang="fa-IR" dirty="0" err="1">
                <a:cs typeface="B Nazanin" panose="00000400000000000000" pitchFamily="2" charset="-78"/>
              </a:rPr>
              <a:t>الزامی</a:t>
            </a:r>
            <a:r>
              <a:rPr lang="fa-IR" dirty="0">
                <a:cs typeface="B Nazanin" panose="00000400000000000000" pitchFamily="2" charset="-78"/>
              </a:rPr>
              <a:t> است</a:t>
            </a:r>
          </a:p>
          <a:p>
            <a:pPr algn="r" rtl="1"/>
            <a:r>
              <a:rPr lang="fa-IR" dirty="0">
                <a:cs typeface="B Nazanin" panose="00000400000000000000" pitchFamily="2" charset="-78"/>
              </a:rPr>
              <a:t>داشتن محافظ صورت </a:t>
            </a:r>
            <a:r>
              <a:rPr lang="fa-IR" dirty="0" err="1">
                <a:cs typeface="B Nazanin" panose="00000400000000000000" pitchFamily="2" charset="-78"/>
              </a:rPr>
              <a:t>الزامی</a:t>
            </a:r>
            <a:r>
              <a:rPr lang="fa-IR" dirty="0">
                <a:cs typeface="B Nazanin" panose="00000400000000000000" pitchFamily="2" charset="-78"/>
              </a:rPr>
              <a:t> است.</a:t>
            </a:r>
          </a:p>
          <a:p>
            <a:pPr algn="r" rtl="1"/>
            <a:r>
              <a:rPr lang="fa-IR" dirty="0">
                <a:cs typeface="B Nazanin" panose="00000400000000000000" pitchFamily="2" charset="-78"/>
              </a:rPr>
              <a:t>گان در صورتیکه احتمال پاشیده شدن ترشحات بدن بیمار وجود دارد ضرورت دارد.</a:t>
            </a:r>
          </a:p>
          <a:p>
            <a:pPr algn="r" rtl="1"/>
            <a:r>
              <a:rPr lang="fa-IR" dirty="0">
                <a:cs typeface="B Nazanin" panose="00000400000000000000" pitchFamily="2" charset="-78"/>
              </a:rPr>
              <a:t>سطح بیرونی ماسک جراحی و ماسک </a:t>
            </a:r>
            <a:r>
              <a:rPr lang="en-US" dirty="0"/>
              <a:t>N95 </a:t>
            </a:r>
            <a:r>
              <a:rPr lang="fa-IR" dirty="0">
                <a:cs typeface="B Nazanin" panose="00000400000000000000" pitchFamily="2" charset="-78"/>
              </a:rPr>
              <a:t>همواره آلوده بوده و نباید از روی غفلت، تکنسین فوریتهای پزشکی آن را لمس کند.</a:t>
            </a:r>
          </a:p>
          <a:p>
            <a:pPr algn="r" rtl="1"/>
            <a:r>
              <a:rPr lang="fa-IR" dirty="0">
                <a:cs typeface="B Nazanin" panose="00000400000000000000" pitchFamily="2" charset="-78"/>
              </a:rPr>
              <a:t>بعد از رسیدن به محل بیمار، تا حد امکان راننده آمبولانس در فرایند اخذ شرح حال و معاینه </a:t>
            </a:r>
            <a:r>
              <a:rPr lang="fa-IR" dirty="0" err="1">
                <a:cs typeface="B Nazanin" panose="00000400000000000000" pitchFamily="2" charset="-78"/>
              </a:rPr>
              <a:t>دخالتی</a:t>
            </a:r>
            <a:r>
              <a:rPr lang="fa-IR" dirty="0">
                <a:cs typeface="B Nazanin" panose="00000400000000000000" pitchFamily="2" charset="-78"/>
              </a:rPr>
              <a:t> داشته باشد. در صورت ضرورت به پیاده شدن راننده از آمبولانس به منظور کمک در انتقال بیمار حتماً باید ماسک پوشیده باشد و از دست کش استفاده کند و در صورت لزوم سایر لوازم حفاظت فردی را پوشیده باشد. راننده بعد از کمک به انتقال و قبل از سوار شدن نسبت به خروج دست کش و دفع بهداشتی آن، انجام عمل ضدعفونی دست، پوشیدن مجدد دست کش اقدام کنند.</a:t>
            </a:r>
            <a:endParaRPr lang="en-US" dirty="0"/>
          </a:p>
        </p:txBody>
      </p:sp>
    </p:spTree>
    <p:extLst>
      <p:ext uri="{BB962C8B-B14F-4D97-AF65-F5344CB8AC3E}">
        <p14:creationId xmlns:p14="http://schemas.microsoft.com/office/powerpoint/2010/main" val="112687537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ractur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4000" b="1" dirty="0">
                <a:cs typeface="B Titr" panose="00000700000000000000" pitchFamily="2" charset="-78"/>
              </a:rPr>
              <a:t>همیاری و کمک به انتقال بیماران با رعایت اصول بهداشتی</a:t>
            </a:r>
            <a:endParaRPr lang="en-US" sz="4000" b="1" dirty="0"/>
          </a:p>
        </p:txBody>
      </p:sp>
      <p:pic>
        <p:nvPicPr>
          <p:cNvPr id="4" name="Content Placeholder 3"/>
          <p:cNvPicPr>
            <a:picLocks noGrp="1" noChangeAspect="1"/>
          </p:cNvPicPr>
          <p:nvPr>
            <p:ph idx="1"/>
          </p:nvPr>
        </p:nvPicPr>
        <p:blipFill>
          <a:blip r:embed="rId2"/>
          <a:stretch>
            <a:fillRect/>
          </a:stretch>
        </p:blipFill>
        <p:spPr>
          <a:xfrm>
            <a:off x="1201783" y="1825625"/>
            <a:ext cx="9679577" cy="4351338"/>
          </a:xfrm>
          <a:prstGeom prst="rect">
            <a:avLst/>
          </a:prstGeom>
        </p:spPr>
      </p:pic>
    </p:spTree>
    <p:extLst>
      <p:ext uri="{BB962C8B-B14F-4D97-AF65-F5344CB8AC3E}">
        <p14:creationId xmlns:p14="http://schemas.microsoft.com/office/powerpoint/2010/main" val="1547812873"/>
      </p:ext>
    </p:extLst>
  </p:cSld>
  <p:clrMapOvr>
    <a:masterClrMapping/>
  </p:clrMapOvr>
  <p:transition spd="slow">
    <p:comb/>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Titr" panose="00000700000000000000" pitchFamily="2" charset="-78"/>
              </a:rPr>
              <a:t>اقدامات </a:t>
            </a:r>
            <a:r>
              <a:rPr lang="fa-IR" dirty="0" err="1">
                <a:cs typeface="B Titr" panose="00000700000000000000" pitchFamily="2" charset="-78"/>
              </a:rPr>
              <a:t>پايگاه</a:t>
            </a:r>
            <a:r>
              <a:rPr lang="fa-IR" dirty="0">
                <a:cs typeface="B Titr" panose="00000700000000000000" pitchFamily="2" charset="-78"/>
              </a:rPr>
              <a:t> اورژانس 115متعاقب </a:t>
            </a:r>
            <a:r>
              <a:rPr lang="fa-IR" dirty="0" err="1">
                <a:cs typeface="B Titr" panose="00000700000000000000" pitchFamily="2" charset="-78"/>
              </a:rPr>
              <a:t>دريافت</a:t>
            </a:r>
            <a:r>
              <a:rPr lang="fa-IR" dirty="0">
                <a:cs typeface="B Titr" panose="00000700000000000000" pitchFamily="2" charset="-78"/>
              </a:rPr>
              <a:t> </a:t>
            </a:r>
            <a:r>
              <a:rPr lang="fa-IR" dirty="0" err="1">
                <a:cs typeface="B Titr" panose="00000700000000000000" pitchFamily="2" charset="-78"/>
              </a:rPr>
              <a:t>ماموريت</a:t>
            </a:r>
            <a:r>
              <a:rPr lang="fa-IR" dirty="0">
                <a:cs typeface="B Titr" panose="00000700000000000000" pitchFamily="2" charset="-78"/>
              </a:rPr>
              <a:t>، اعزام به محل و انتقال </a:t>
            </a:r>
            <a:r>
              <a:rPr lang="fa-IR" dirty="0" err="1">
                <a:cs typeface="B Titr" panose="00000700000000000000" pitchFamily="2" charset="-78"/>
              </a:rPr>
              <a:t>بيمار</a:t>
            </a:r>
            <a:r>
              <a:rPr lang="fa-IR" dirty="0">
                <a:cs typeface="B Titr" panose="00000700000000000000" pitchFamily="2" charset="-78"/>
              </a:rPr>
              <a:t> به </a:t>
            </a:r>
            <a:r>
              <a:rPr lang="fa-IR" dirty="0" err="1">
                <a:cs typeface="B Titr" panose="00000700000000000000" pitchFamily="2" charset="-78"/>
              </a:rPr>
              <a:t>بيمارستان</a:t>
            </a:r>
            <a:r>
              <a:rPr lang="fa-IR" dirty="0">
                <a:cs typeface="B Titr" panose="00000700000000000000" pitchFamily="2" charset="-78"/>
              </a:rPr>
              <a:t>:</a:t>
            </a:r>
            <a:endParaRPr lang="en-US" dirty="0"/>
          </a:p>
        </p:txBody>
      </p:sp>
      <p:sp>
        <p:nvSpPr>
          <p:cNvPr id="3" name="Content Placeholder 2"/>
          <p:cNvSpPr>
            <a:spLocks noGrp="1"/>
          </p:cNvSpPr>
          <p:nvPr>
            <p:ph idx="1"/>
          </p:nvPr>
        </p:nvSpPr>
        <p:spPr/>
        <p:txBody>
          <a:bodyPr>
            <a:normAutofit lnSpcReduction="10000"/>
          </a:bodyPr>
          <a:lstStyle/>
          <a:p>
            <a:pPr algn="r" rtl="1"/>
            <a:r>
              <a:rPr lang="fa-IR" sz="2400" dirty="0">
                <a:cs typeface="B Nazanin" panose="00000400000000000000" pitchFamily="2" charset="-78"/>
              </a:rPr>
              <a:t>در طول مدت حضور بر بالین بیمار از لمس </a:t>
            </a:r>
            <a:r>
              <a:rPr lang="fa-IR" sz="2400" dirty="0" err="1">
                <a:cs typeface="B Nazanin" panose="00000400000000000000" pitchFamily="2" charset="-78"/>
              </a:rPr>
              <a:t>اشیاء</a:t>
            </a:r>
            <a:r>
              <a:rPr lang="fa-IR" sz="2400" dirty="0">
                <a:cs typeface="B Nazanin" panose="00000400000000000000" pitchFamily="2" charset="-78"/>
              </a:rPr>
              <a:t> و سطوح نزدیک بیمار اجتناب گردد.</a:t>
            </a:r>
          </a:p>
          <a:p>
            <a:pPr algn="r" rtl="1"/>
            <a:r>
              <a:rPr lang="fa-IR" sz="2400" dirty="0">
                <a:cs typeface="B Nazanin" panose="00000400000000000000" pitchFamily="2" charset="-78"/>
              </a:rPr>
              <a:t>بلافاصله دهان و بینی بیمار با ماسک جراحی به شکل مناسب پوشیده شود.</a:t>
            </a:r>
          </a:p>
          <a:p>
            <a:pPr algn="r" rtl="1"/>
            <a:r>
              <a:rPr lang="fa-IR" sz="2400" dirty="0">
                <a:cs typeface="B Nazanin" panose="00000400000000000000" pitchFamily="2" charset="-78"/>
              </a:rPr>
              <a:t>در طی انتقال اگر کابین آمبولانس </a:t>
            </a:r>
            <a:r>
              <a:rPr lang="fa-IR" sz="2400" dirty="0" err="1">
                <a:cs typeface="B Nazanin" panose="00000400000000000000" pitchFamily="2" charset="-78"/>
              </a:rPr>
              <a:t>اگزوز</a:t>
            </a:r>
            <a:r>
              <a:rPr lang="fa-IR" sz="2400" dirty="0">
                <a:cs typeface="B Nazanin" panose="00000400000000000000" pitchFamily="2" charset="-78"/>
              </a:rPr>
              <a:t> فن دارد باید روشن باشد یا پنجره کابین عقب آمبولانس باز باشد.</a:t>
            </a:r>
          </a:p>
          <a:p>
            <a:pPr algn="r" rtl="1"/>
            <a:r>
              <a:rPr lang="fa-IR" sz="2400" dirty="0">
                <a:cs typeface="B Nazanin" panose="00000400000000000000" pitchFamily="2" charset="-78"/>
              </a:rPr>
              <a:t>در بالین بیمار یا حین انتقال اگر نیاز به اقدامات مانند </a:t>
            </a:r>
            <a:r>
              <a:rPr lang="fa-IR" sz="2400" dirty="0" err="1">
                <a:cs typeface="B Nazanin" panose="00000400000000000000" pitchFamily="2" charset="-78"/>
              </a:rPr>
              <a:t>ساکشن</a:t>
            </a:r>
            <a:r>
              <a:rPr lang="fa-IR" sz="2400" dirty="0">
                <a:cs typeface="B Nazanin" panose="00000400000000000000" pitchFamily="2" charset="-78"/>
              </a:rPr>
              <a:t> ترشحات، برقراری راه هوائی، گذاشتن</a:t>
            </a:r>
            <a:r>
              <a:rPr lang="en-US" sz="2400" dirty="0"/>
              <a:t> Air Way ، </a:t>
            </a:r>
            <a:r>
              <a:rPr lang="fa-IR" sz="2400" dirty="0">
                <a:cs typeface="B Nazanin" panose="00000400000000000000" pitchFamily="2" charset="-78"/>
              </a:rPr>
              <a:t>یا احیاء ریوی داشته باشد، حتماً باید از ماسک </a:t>
            </a:r>
            <a:r>
              <a:rPr lang="en-US" sz="2400" dirty="0"/>
              <a:t>N95 </a:t>
            </a:r>
            <a:r>
              <a:rPr lang="fa-IR" sz="2400" dirty="0">
                <a:cs typeface="B Nazanin" panose="00000400000000000000" pitchFamily="2" charset="-78"/>
              </a:rPr>
              <a:t>استفاده شود. زمانی که از ماسک</a:t>
            </a:r>
            <a:r>
              <a:rPr lang="en-US" sz="2400" dirty="0"/>
              <a:t> N95</a:t>
            </a:r>
            <a:r>
              <a:rPr lang="fa-IR" sz="2400" dirty="0">
                <a:cs typeface="B Nazanin" panose="00000400000000000000" pitchFamily="2" charset="-78"/>
              </a:rPr>
              <a:t>استفاده می شود، سپس دست را </a:t>
            </a:r>
            <a:r>
              <a:rPr lang="fa-IR" sz="2400" dirty="0" err="1">
                <a:cs typeface="B Nazanin" panose="00000400000000000000" pitchFamily="2" charset="-78"/>
              </a:rPr>
              <a:t>مجدداً</a:t>
            </a:r>
            <a:r>
              <a:rPr lang="fa-IR" sz="2400" dirty="0">
                <a:cs typeface="B Nazanin" panose="00000400000000000000" pitchFamily="2" charset="-78"/>
              </a:rPr>
              <a:t> ضدعفونی نموده و دست کش را بپوشد .</a:t>
            </a:r>
          </a:p>
          <a:p>
            <a:pPr algn="r" rtl="1"/>
            <a:r>
              <a:rPr lang="fa-IR" sz="2400" dirty="0">
                <a:cs typeface="B Nazanin" panose="00000400000000000000" pitchFamily="2" charset="-78"/>
              </a:rPr>
              <a:t>در صورت پاشیده شدن یا تماس پوست سالم بدن یا دست (بدون دست کش )با ترشحات تنفسی و یا خون بیمار، شستشوی دست با آب و صابون و سپس ضدعفونی با محلول مناسب </a:t>
            </a:r>
            <a:r>
              <a:rPr lang="fa-IR" sz="2400" dirty="0" err="1">
                <a:cs typeface="B Nazanin" panose="00000400000000000000" pitchFamily="2" charset="-78"/>
              </a:rPr>
              <a:t>الزامی</a:t>
            </a:r>
            <a:r>
              <a:rPr lang="fa-IR" sz="2400" dirty="0">
                <a:cs typeface="B Nazanin" panose="00000400000000000000" pitchFamily="2" charset="-78"/>
              </a:rPr>
              <a:t> است. (گزارش مورد مواجهه </a:t>
            </a:r>
            <a:r>
              <a:rPr lang="fa-IR" sz="2400" dirty="0" err="1">
                <a:cs typeface="B Nazanin" panose="00000400000000000000" pitchFamily="2" charset="-78"/>
              </a:rPr>
              <a:t>شغلي</a:t>
            </a:r>
            <a:r>
              <a:rPr lang="fa-IR" sz="2400" dirty="0">
                <a:cs typeface="B Nazanin" panose="00000400000000000000" pitchFamily="2" charset="-78"/>
              </a:rPr>
              <a:t> با خون </a:t>
            </a:r>
            <a:r>
              <a:rPr lang="fa-IR" sz="2400" dirty="0" err="1">
                <a:cs typeface="B Nazanin" panose="00000400000000000000" pitchFamily="2" charset="-78"/>
              </a:rPr>
              <a:t>يا</a:t>
            </a:r>
            <a:r>
              <a:rPr lang="fa-IR" sz="2400" dirty="0">
                <a:cs typeface="B Nazanin" panose="00000400000000000000" pitchFamily="2" charset="-78"/>
              </a:rPr>
              <a:t> ترشحات بدن </a:t>
            </a:r>
            <a:r>
              <a:rPr lang="fa-IR" sz="2400" dirty="0" err="1">
                <a:cs typeface="B Nazanin" panose="00000400000000000000" pitchFamily="2" charset="-78"/>
              </a:rPr>
              <a:t>بيمار</a:t>
            </a:r>
            <a:r>
              <a:rPr lang="fa-IR" sz="2400" dirty="0">
                <a:cs typeface="B Nazanin" panose="00000400000000000000" pitchFamily="2" charset="-78"/>
              </a:rPr>
              <a:t> مشکوک)</a:t>
            </a:r>
          </a:p>
          <a:p>
            <a:pPr algn="r" rtl="1"/>
            <a:r>
              <a:rPr lang="fa-IR" sz="2400" dirty="0">
                <a:cs typeface="B Nazanin" panose="00000400000000000000" pitchFamily="2" charset="-78"/>
              </a:rPr>
              <a:t>در صورت پاشیده شدن خون یا ترشحات تنفسی بیمار به چشم یا دهان، شستشوی فراوان با آب یا سرم </a:t>
            </a:r>
            <a:r>
              <a:rPr lang="fa-IR" sz="2400" dirty="0" err="1">
                <a:cs typeface="B Nazanin" panose="00000400000000000000" pitchFamily="2" charset="-78"/>
              </a:rPr>
              <a:t>سالین</a:t>
            </a:r>
            <a:r>
              <a:rPr lang="fa-IR" sz="2400" dirty="0">
                <a:cs typeface="B Nazanin" panose="00000400000000000000" pitchFamily="2" charset="-78"/>
              </a:rPr>
              <a:t> به مقدار زیاد </a:t>
            </a:r>
            <a:r>
              <a:rPr lang="fa-IR" sz="2400" dirty="0" err="1">
                <a:cs typeface="B Nazanin" panose="00000400000000000000" pitchFamily="2" charset="-78"/>
              </a:rPr>
              <a:t>الزامی</a:t>
            </a:r>
            <a:r>
              <a:rPr lang="fa-IR" sz="2400" dirty="0">
                <a:cs typeface="B Nazanin" panose="00000400000000000000" pitchFamily="2" charset="-78"/>
              </a:rPr>
              <a:t> است و واقعه به مدیر کشیک </a:t>
            </a:r>
            <a:r>
              <a:rPr lang="fa-IR" sz="2400" dirty="0" err="1">
                <a:cs typeface="B Nazanin" panose="00000400000000000000" pitchFamily="2" charset="-78"/>
              </a:rPr>
              <a:t>دیسپچ</a:t>
            </a:r>
            <a:r>
              <a:rPr lang="fa-IR" sz="2400" dirty="0">
                <a:cs typeface="B Nazanin" panose="00000400000000000000" pitchFamily="2" charset="-78"/>
              </a:rPr>
              <a:t> ( یا کارشناس کنترل عفونت اورژانس یا فرد مشخص شده مطابق </a:t>
            </a:r>
            <a:r>
              <a:rPr lang="fa-IR" sz="2400" dirty="0" err="1">
                <a:cs typeface="B Nazanin" panose="00000400000000000000" pitchFamily="2" charset="-78"/>
              </a:rPr>
              <a:t>فلوچارت</a:t>
            </a:r>
            <a:r>
              <a:rPr lang="fa-IR" sz="2400" dirty="0">
                <a:cs typeface="B Nazanin" panose="00000400000000000000" pitchFamily="2" charset="-78"/>
              </a:rPr>
              <a:t>) گزارش شود.</a:t>
            </a:r>
          </a:p>
          <a:p>
            <a:pPr algn="r" rtl="1"/>
            <a:endParaRPr lang="en-US" dirty="0"/>
          </a:p>
        </p:txBody>
      </p:sp>
    </p:spTree>
    <p:extLst>
      <p:ext uri="{BB962C8B-B14F-4D97-AF65-F5344CB8AC3E}">
        <p14:creationId xmlns:p14="http://schemas.microsoft.com/office/powerpoint/2010/main" val="325821733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2815" y="131932"/>
            <a:ext cx="2395531" cy="727881"/>
          </a:xfrm>
        </p:spPr>
        <p:txBody>
          <a:bodyPr>
            <a:noAutofit/>
          </a:bodyPr>
          <a:lstStyle/>
          <a:p>
            <a:pPr algn="just" rtl="1"/>
            <a:r>
              <a:rPr lang="fa-IR" sz="6000" dirty="0">
                <a:cs typeface="B Titr" panose="00000700000000000000" pitchFamily="2" charset="-78"/>
              </a:rPr>
              <a:t>مقدمه: </a:t>
            </a:r>
            <a:endParaRPr lang="en-US" sz="6000" dirty="0">
              <a:cs typeface="B Titr" panose="00000700000000000000" pitchFamily="2" charset="-78"/>
            </a:endParaRPr>
          </a:p>
        </p:txBody>
      </p:sp>
      <p:sp>
        <p:nvSpPr>
          <p:cNvPr id="3" name="Content Placeholder 2"/>
          <p:cNvSpPr>
            <a:spLocks noGrp="1"/>
          </p:cNvSpPr>
          <p:nvPr>
            <p:ph idx="1"/>
          </p:nvPr>
        </p:nvSpPr>
        <p:spPr>
          <a:xfrm>
            <a:off x="370703" y="963442"/>
            <a:ext cx="11383036" cy="5998187"/>
          </a:xfrm>
        </p:spPr>
        <p:txBody>
          <a:bodyPr>
            <a:noAutofit/>
          </a:bodyPr>
          <a:lstStyle/>
          <a:p>
            <a:pPr algn="just" rtl="1"/>
            <a:r>
              <a:rPr lang="fa-IR" sz="2400" dirty="0">
                <a:cs typeface="B Nazanin" panose="00000400000000000000" pitchFamily="2" charset="-78"/>
              </a:rPr>
              <a:t>با آغاز هزاره سوم میلادی نوع برخورد با بیماری های واگیر بخصوص با توجه به شرایط منطقه ای و جغرافیایی از مهم ترین وظایف نظام سلامت کشور محسوب می شود. </a:t>
            </a:r>
          </a:p>
          <a:p>
            <a:pPr algn="just" rtl="1"/>
            <a:r>
              <a:rPr lang="fa-IR" sz="2400" dirty="0">
                <a:cs typeface="B Nazanin" panose="00000400000000000000" pitchFamily="2" charset="-78"/>
              </a:rPr>
              <a:t>با توجه به شرایط منطقه ای و آب و هوایی متنوع و همسایگی با کشورهای کمتر توسعه یافته، نظام مراقبت و گزارشدهی بیماری های واگیر از وظایف مهم تیم سلامت با تکیه بر دستورالعمل های ویژه محسوب می شود. </a:t>
            </a:r>
          </a:p>
          <a:p>
            <a:pPr algn="just" rtl="1"/>
            <a:r>
              <a:rPr lang="fa-IR" sz="2400" dirty="0">
                <a:cs typeface="B Nazanin" panose="00000400000000000000" pitchFamily="2" charset="-78"/>
              </a:rPr>
              <a:t>نظام مراقبت کشور باید ساده طراحی شده باشد تا توسط کارکنانی که خیلی ویژه دوره ندیده اند، اجرایی گردد. </a:t>
            </a:r>
          </a:p>
          <a:p>
            <a:pPr algn="just" rtl="1"/>
            <a:r>
              <a:rPr lang="fa-IR" sz="2400" dirty="0">
                <a:cs typeface="B Nazanin" panose="00000400000000000000" pitchFamily="2" charset="-78"/>
              </a:rPr>
              <a:t>جمع آوری داده ها با ساده ترین روش ممکن و در حداقل زمان صورت می گیرد. </a:t>
            </a:r>
          </a:p>
          <a:p>
            <a:pPr algn="just" rtl="1"/>
            <a:r>
              <a:rPr lang="fa-IR" sz="2400" dirty="0">
                <a:cs typeface="B Nazanin" panose="00000400000000000000" pitchFamily="2" charset="-78"/>
              </a:rPr>
              <a:t>نظام مراقبت با توجه به کم هزینه بودن و قابلیت اجرایی طراحی می گردد. </a:t>
            </a:r>
          </a:p>
          <a:p>
            <a:pPr algn="just" rtl="1"/>
            <a:r>
              <a:rPr lang="fa-IR" sz="2400" dirty="0">
                <a:cs typeface="B Nazanin" panose="00000400000000000000" pitchFamily="2" charset="-78"/>
              </a:rPr>
              <a:t>اهمیت اجرای یک نظام مراقبت فعال، فراگیر و تمام عیار در سیستم ارایه خدمات بهداشتی درمانی اولیه ضروری است. </a:t>
            </a:r>
          </a:p>
          <a:p>
            <a:pPr algn="just" rtl="1"/>
            <a:endParaRPr lang="fa-IR" sz="2400" dirty="0">
              <a:cs typeface="B Nazanin" panose="00000400000000000000" pitchFamily="2" charset="-78"/>
            </a:endParaRPr>
          </a:p>
          <a:p>
            <a:pPr algn="just" rtl="1"/>
            <a:endParaRPr lang="en-US" sz="2400" dirty="0">
              <a:cs typeface="B Nazanin" panose="00000400000000000000" pitchFamily="2" charset="-78"/>
            </a:endParaRPr>
          </a:p>
        </p:txBody>
      </p:sp>
    </p:spTree>
    <p:extLst>
      <p:ext uri="{BB962C8B-B14F-4D97-AF65-F5344CB8AC3E}">
        <p14:creationId xmlns:p14="http://schemas.microsoft.com/office/powerpoint/2010/main" val="30976198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Titr" panose="00000700000000000000" pitchFamily="2" charset="-78"/>
              </a:rPr>
              <a:t>احتياطات استاندارد:</a:t>
            </a:r>
            <a:endParaRPr lang="en-US" dirty="0"/>
          </a:p>
        </p:txBody>
      </p:sp>
      <p:sp>
        <p:nvSpPr>
          <p:cNvPr id="3" name="Content Placeholder 2"/>
          <p:cNvSpPr>
            <a:spLocks noGrp="1"/>
          </p:cNvSpPr>
          <p:nvPr>
            <p:ph idx="1"/>
          </p:nvPr>
        </p:nvSpPr>
        <p:spPr/>
        <p:txBody>
          <a:bodyPr>
            <a:normAutofit/>
          </a:bodyPr>
          <a:lstStyle/>
          <a:p>
            <a:pPr algn="r" rtl="1"/>
            <a:r>
              <a:rPr lang="fa-IR" dirty="0">
                <a:cs typeface="B Nazanin" panose="00000400000000000000" pitchFamily="2" charset="-78"/>
              </a:rPr>
              <a:t>تعریف: احتیاطات استاندارد حین مراقبت از تمامی بیماران بدون در نظر گرفتن مورد مشکوک یا تأیید شده یک عامل عفونی به کار بسته می شود. استراتژی اولیه برای پیشگیری از عفونت، در این احتیاطات با توجه به این اصل است که خون، سایر مایعات و ترشحات بدن می توانند انتقال دهنده ی بالقوه عوامل عفونی باشند.</a:t>
            </a:r>
          </a:p>
          <a:p>
            <a:pPr algn="r" rtl="1"/>
            <a:r>
              <a:rPr lang="fa-IR" dirty="0">
                <a:cs typeface="B Nazanin" panose="00000400000000000000" pitchFamily="2" charset="-78"/>
              </a:rPr>
              <a:t>مجموعه احتیاطات استاندارد شامل نحوه استفاده از تجهیزات حفاظت فردی </a:t>
            </a:r>
            <a:r>
              <a:rPr lang="en-US" dirty="0"/>
              <a:t>(PPE) Protective Personal Equipment </a:t>
            </a:r>
            <a:r>
              <a:rPr lang="fa-IR" dirty="0">
                <a:cs typeface="B Nazanin" panose="00000400000000000000" pitchFamily="2" charset="-78"/>
              </a:rPr>
              <a:t> نظیر دستکش، ماسک، گان و محافظ چشمی متناسب </a:t>
            </a:r>
            <a:r>
              <a:rPr lang="fa-IR" dirty="0" err="1">
                <a:cs typeface="B Nazanin" panose="00000400000000000000" pitchFamily="2" charset="-78"/>
              </a:rPr>
              <a:t>باخطر</a:t>
            </a:r>
            <a:r>
              <a:rPr lang="fa-IR" dirty="0">
                <a:cs typeface="B Nazanin" panose="00000400000000000000" pitchFamily="2" charset="-78"/>
              </a:rPr>
              <a:t> پیش بینی شده ، بهداشت دست،</a:t>
            </a:r>
            <a:r>
              <a:rPr lang="en-US" dirty="0">
                <a:cs typeface="B Nazanin" panose="00000400000000000000" pitchFamily="2" charset="-78"/>
              </a:rPr>
              <a:t> </a:t>
            </a:r>
            <a:r>
              <a:rPr lang="fa-IR" dirty="0">
                <a:cs typeface="B Nazanin" panose="00000400000000000000" pitchFamily="2" charset="-78"/>
              </a:rPr>
              <a:t>احتیاطات پیش گیری از جراحات و</a:t>
            </a:r>
            <a:r>
              <a:rPr lang="en-US" dirty="0">
                <a:cs typeface="B Nazanin" panose="00000400000000000000" pitchFamily="2" charset="-78"/>
              </a:rPr>
              <a:t> </a:t>
            </a:r>
            <a:r>
              <a:rPr lang="fa-IR" dirty="0">
                <a:cs typeface="B Nazanin" panose="00000400000000000000" pitchFamily="2" charset="-78"/>
              </a:rPr>
              <a:t>آسیب های ناشی از </a:t>
            </a:r>
            <a:r>
              <a:rPr lang="fa-IR" dirty="0" err="1">
                <a:cs typeface="B Nazanin" panose="00000400000000000000" pitchFamily="2" charset="-78"/>
              </a:rPr>
              <a:t>سرسوزن</a:t>
            </a:r>
            <a:r>
              <a:rPr lang="fa-IR" dirty="0">
                <a:cs typeface="B Nazanin" panose="00000400000000000000" pitchFamily="2" charset="-78"/>
              </a:rPr>
              <a:t> هم در بیماران و هم در کارکنان خدمات سلامت ، جابجایی مناسب تجهیزات یا وسایل آلوده با مایعات بالقوه عفونی بدن در محیط اطراف بیمار(بهداشت محیط) و دفع ایمن زباله های عفونی می باشد.</a:t>
            </a:r>
            <a:endParaRPr lang="en-US" dirty="0"/>
          </a:p>
        </p:txBody>
      </p:sp>
    </p:spTree>
    <p:extLst>
      <p:ext uri="{BB962C8B-B14F-4D97-AF65-F5344CB8AC3E}">
        <p14:creationId xmlns:p14="http://schemas.microsoft.com/office/powerpoint/2010/main" val="170019375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احتياطات استاندارد:</a:t>
            </a:r>
            <a:endParaRPr lang="en-US" dirty="0"/>
          </a:p>
        </p:txBody>
      </p:sp>
      <p:sp>
        <p:nvSpPr>
          <p:cNvPr id="3" name="Content Placeholder 2"/>
          <p:cNvSpPr>
            <a:spLocks noGrp="1"/>
          </p:cNvSpPr>
          <p:nvPr>
            <p:ph idx="1"/>
          </p:nvPr>
        </p:nvSpPr>
        <p:spPr/>
        <p:txBody>
          <a:bodyPr>
            <a:normAutofit lnSpcReduction="10000"/>
          </a:bodyPr>
          <a:lstStyle/>
          <a:p>
            <a:pPr marL="0" indent="0" algn="r" rtl="1">
              <a:buNone/>
            </a:pPr>
            <a:r>
              <a:rPr lang="fa-IR" b="1" dirty="0">
                <a:cs typeface="B Nazanin" panose="00000400000000000000" pitchFamily="2" charset="-78"/>
              </a:rPr>
              <a:t>دستکش ها:</a:t>
            </a:r>
            <a:endParaRPr lang="fa-IR" dirty="0">
              <a:cs typeface="B Nazanin" panose="00000400000000000000" pitchFamily="2" charset="-78"/>
            </a:endParaRPr>
          </a:p>
          <a:p>
            <a:pPr algn="r" rtl="1"/>
            <a:r>
              <a:rPr lang="fa-IR" dirty="0">
                <a:cs typeface="B Nazanin" panose="00000400000000000000" pitchFamily="2" charset="-78"/>
              </a:rPr>
              <a:t>دو دستکش (یک دستکش آستین دار بر روی یک دستکش بدون آستین) باید در هنگام کار با هر نوع نمونه از بدن،</a:t>
            </a:r>
            <a:r>
              <a:rPr lang="en-US" dirty="0">
                <a:cs typeface="B Nazanin" panose="00000400000000000000" pitchFamily="2" charset="-78"/>
              </a:rPr>
              <a:t> </a:t>
            </a:r>
            <a:r>
              <a:rPr lang="fa-IR" dirty="0">
                <a:cs typeface="B Nazanin" panose="00000400000000000000" pitchFamily="2" charset="-78"/>
              </a:rPr>
              <a:t>غشاهای مخاطی و پوست بیماران و همچنین </a:t>
            </a:r>
            <a:r>
              <a:rPr lang="fa-IR" dirty="0" err="1">
                <a:cs typeface="B Nazanin" panose="00000400000000000000" pitchFamily="2" charset="-78"/>
              </a:rPr>
              <a:t>سطوحی</a:t>
            </a:r>
            <a:r>
              <a:rPr lang="fa-IR" dirty="0">
                <a:cs typeface="B Nazanin" panose="00000400000000000000" pitchFamily="2" charset="-78"/>
              </a:rPr>
              <a:t> که با ترشحات بدن بیمار آلوده شده است، استفاده شود.</a:t>
            </a:r>
          </a:p>
          <a:p>
            <a:pPr algn="r" rtl="1"/>
            <a:r>
              <a:rPr lang="fa-IR" dirty="0">
                <a:cs typeface="B Nazanin" panose="00000400000000000000" pitchFamily="2" charset="-78"/>
              </a:rPr>
              <a:t>دست ها باید قبل و بعد از استفاده از دستکش ها باید به خوبی شسته و به طور کامل خشک شوند. دستکش ها باید قبل از خروج از اتاق بیماران در کیسه های مخصوص </a:t>
            </a:r>
            <a:r>
              <a:rPr lang="fa-IR" dirty="0" err="1">
                <a:cs typeface="B Nazanin" panose="00000400000000000000" pitchFamily="2" charset="-78"/>
              </a:rPr>
              <a:t>اتوکلاو</a:t>
            </a:r>
            <a:r>
              <a:rPr lang="fa-IR" dirty="0">
                <a:cs typeface="B Nazanin" panose="00000400000000000000" pitchFamily="2" charset="-78"/>
              </a:rPr>
              <a:t> قرار بگیرند.</a:t>
            </a:r>
          </a:p>
          <a:p>
            <a:pPr marL="0" indent="0" algn="r" rtl="1">
              <a:buNone/>
            </a:pPr>
            <a:r>
              <a:rPr lang="fa-IR" b="1" dirty="0">
                <a:cs typeface="B Nazanin" panose="00000400000000000000" pitchFamily="2" charset="-78"/>
              </a:rPr>
              <a:t>گان ها:</a:t>
            </a:r>
          </a:p>
          <a:p>
            <a:pPr algn="r" rtl="1"/>
            <a:r>
              <a:rPr lang="fa-IR" dirty="0">
                <a:cs typeface="B Nazanin" panose="00000400000000000000" pitchFamily="2" charset="-78"/>
              </a:rPr>
              <a:t>از گان های آستین دار و ضد آب باید استفاده کرد. گان ها به صورت یک بار مصرف می باشند و قبل از خروج از اتاق بیمار باید در کیسه های مخصوص </a:t>
            </a:r>
            <a:r>
              <a:rPr lang="fa-IR" dirty="0" err="1">
                <a:cs typeface="B Nazanin" panose="00000400000000000000" pitchFamily="2" charset="-78"/>
              </a:rPr>
              <a:t>اتوکلاو</a:t>
            </a:r>
            <a:r>
              <a:rPr lang="fa-IR" dirty="0">
                <a:cs typeface="B Nazanin" panose="00000400000000000000" pitchFamily="2" charset="-78"/>
              </a:rPr>
              <a:t> قرار داده شود.</a:t>
            </a:r>
            <a:endParaRPr lang="en-US" dirty="0"/>
          </a:p>
        </p:txBody>
      </p:sp>
    </p:spTree>
    <p:extLst>
      <p:ext uri="{BB962C8B-B14F-4D97-AF65-F5344CB8AC3E}">
        <p14:creationId xmlns:p14="http://schemas.microsoft.com/office/powerpoint/2010/main" val="289653949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احتياطات استاندارد:</a:t>
            </a:r>
            <a:endParaRPr lang="en-US" dirty="0"/>
          </a:p>
        </p:txBody>
      </p:sp>
      <p:sp>
        <p:nvSpPr>
          <p:cNvPr id="3" name="Content Placeholder 2"/>
          <p:cNvSpPr>
            <a:spLocks noGrp="1"/>
          </p:cNvSpPr>
          <p:nvPr>
            <p:ph idx="1"/>
          </p:nvPr>
        </p:nvSpPr>
        <p:spPr/>
        <p:txBody>
          <a:bodyPr>
            <a:normAutofit fontScale="92500" lnSpcReduction="10000"/>
          </a:bodyPr>
          <a:lstStyle/>
          <a:p>
            <a:pPr marL="0" indent="0" algn="r" rtl="1">
              <a:buNone/>
            </a:pPr>
            <a:r>
              <a:rPr lang="fa-IR" b="1" dirty="0">
                <a:cs typeface="B Nazanin" panose="00000400000000000000" pitchFamily="2" charset="-78"/>
              </a:rPr>
              <a:t>ماسک ها:</a:t>
            </a:r>
          </a:p>
          <a:p>
            <a:pPr marL="0" indent="0" algn="r" rtl="1">
              <a:buNone/>
            </a:pPr>
            <a:r>
              <a:rPr lang="fa-IR" dirty="0">
                <a:cs typeface="B Nazanin" panose="00000400000000000000" pitchFamily="2" charset="-78"/>
              </a:rPr>
              <a:t>با توجه به عدم احراز دقیق چگونگی انتقال موارد </a:t>
            </a:r>
            <a:r>
              <a:rPr lang="en-US" dirty="0"/>
              <a:t>VHF </a:t>
            </a:r>
            <a:r>
              <a:rPr lang="fa-IR" dirty="0">
                <a:cs typeface="B Nazanin" panose="00000400000000000000" pitchFamily="2" charset="-78"/>
              </a:rPr>
              <a:t>استفاده از ماسک های فیلتر دار توصیه می شود.</a:t>
            </a:r>
          </a:p>
          <a:p>
            <a:pPr algn="r" rtl="1"/>
            <a:r>
              <a:rPr lang="fa-IR" dirty="0">
                <a:cs typeface="B Nazanin" panose="00000400000000000000" pitchFamily="2" charset="-78"/>
              </a:rPr>
              <a:t>دارای فیلتر </a:t>
            </a:r>
            <a:r>
              <a:rPr lang="fa-IR" dirty="0" err="1">
                <a:cs typeface="B Nazanin" panose="00000400000000000000" pitchFamily="2" charset="-78"/>
              </a:rPr>
              <a:t>هپا</a:t>
            </a:r>
            <a:endParaRPr lang="fa-IR" dirty="0">
              <a:cs typeface="B Nazanin" panose="00000400000000000000" pitchFamily="2" charset="-78"/>
            </a:endParaRPr>
          </a:p>
          <a:p>
            <a:pPr algn="r" rtl="1"/>
            <a:r>
              <a:rPr lang="fa-IR" dirty="0">
                <a:cs typeface="B Nazanin" panose="00000400000000000000" pitchFamily="2" charset="-78"/>
              </a:rPr>
              <a:t> یک ماسک فیلتر دار با پوشش محافظتی باید هنگام ورود به اتاق بیماران مشکوک به </a:t>
            </a:r>
            <a:r>
              <a:rPr lang="en-US" dirty="0"/>
              <a:t>VHF </a:t>
            </a:r>
            <a:r>
              <a:rPr lang="fa-IR" dirty="0">
                <a:cs typeface="B Nazanin" panose="00000400000000000000" pitchFamily="2" charset="-78"/>
              </a:rPr>
              <a:t>مورد استفاده قرار</a:t>
            </a:r>
            <a:r>
              <a:rPr lang="en-US" dirty="0">
                <a:cs typeface="B Nazanin" panose="00000400000000000000" pitchFamily="2" charset="-78"/>
              </a:rPr>
              <a:t> </a:t>
            </a:r>
            <a:r>
              <a:rPr lang="fa-IR" dirty="0">
                <a:cs typeface="B Nazanin" panose="00000400000000000000" pitchFamily="2" charset="-78"/>
              </a:rPr>
              <a:t>بگیرند.</a:t>
            </a:r>
          </a:p>
          <a:p>
            <a:pPr algn="r" rtl="1"/>
            <a:r>
              <a:rPr lang="fa-IR" dirty="0">
                <a:cs typeface="B Nazanin" panose="00000400000000000000" pitchFamily="2" charset="-78"/>
              </a:rPr>
              <a:t> استفاده از ماسک های جراحی به تنهایی کافی نیست.</a:t>
            </a:r>
          </a:p>
          <a:p>
            <a:pPr marL="0" indent="0" algn="r" rtl="1">
              <a:buNone/>
            </a:pPr>
            <a:r>
              <a:rPr lang="fa-IR" dirty="0">
                <a:cs typeface="B Nazanin" panose="00000400000000000000" pitchFamily="2" charset="-78"/>
              </a:rPr>
              <a:t>ماسک ها باید به صورت یک بار مصرف استفاده شوند و قبل از خروج از اتاق بیمار باید در کیسه های مخصوص </a:t>
            </a:r>
            <a:r>
              <a:rPr lang="fa-IR" dirty="0" err="1">
                <a:cs typeface="B Nazanin" panose="00000400000000000000" pitchFamily="2" charset="-78"/>
              </a:rPr>
              <a:t>اتوکلاو</a:t>
            </a:r>
            <a:r>
              <a:rPr lang="fa-IR" dirty="0">
                <a:cs typeface="B Nazanin" panose="00000400000000000000" pitchFamily="2" charset="-78"/>
              </a:rPr>
              <a:t> قرار داده شود.</a:t>
            </a:r>
          </a:p>
          <a:p>
            <a:pPr marL="0" indent="0" algn="r" rtl="1">
              <a:buNone/>
            </a:pPr>
            <a:r>
              <a:rPr lang="fa-IR" dirty="0">
                <a:cs typeface="B Nazanin" panose="00000400000000000000" pitchFamily="2" charset="-78"/>
              </a:rPr>
              <a:t>خارج کردن ماسک از سر برای جلوگیری از آلودگی باید با دقت انجام شود.</a:t>
            </a:r>
          </a:p>
          <a:p>
            <a:pPr marL="0" indent="0" algn="r" rtl="1">
              <a:buNone/>
            </a:pPr>
            <a:r>
              <a:rPr lang="fa-IR" dirty="0">
                <a:cs typeface="B Nazanin" panose="00000400000000000000" pitchFamily="2" charset="-78"/>
              </a:rPr>
              <a:t>دست ها پس از دست زدن به ماسک باید شسته شوند و دستکش ها نیز باید عوض شوند.</a:t>
            </a:r>
            <a:endParaRPr lang="en-US" dirty="0"/>
          </a:p>
        </p:txBody>
      </p:sp>
    </p:spTree>
    <p:extLst>
      <p:ext uri="{BB962C8B-B14F-4D97-AF65-F5344CB8AC3E}">
        <p14:creationId xmlns:p14="http://schemas.microsoft.com/office/powerpoint/2010/main" val="1809933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احتياطات استاندارد:</a:t>
            </a:r>
            <a:endParaRPr lang="en-US" dirty="0"/>
          </a:p>
        </p:txBody>
      </p:sp>
      <p:sp>
        <p:nvSpPr>
          <p:cNvPr id="3" name="Content Placeholder 2"/>
          <p:cNvSpPr>
            <a:spLocks noGrp="1"/>
          </p:cNvSpPr>
          <p:nvPr>
            <p:ph idx="1"/>
          </p:nvPr>
        </p:nvSpPr>
        <p:spPr/>
        <p:txBody>
          <a:bodyPr>
            <a:normAutofit/>
          </a:bodyPr>
          <a:lstStyle/>
          <a:p>
            <a:pPr marL="0" indent="0" algn="r" rtl="1">
              <a:buNone/>
            </a:pPr>
            <a:r>
              <a:rPr lang="fa-IR" b="1" dirty="0">
                <a:cs typeface="B Nazanin" panose="00000400000000000000" pitchFamily="2" charset="-78"/>
              </a:rPr>
              <a:t>عینک محافظ:</a:t>
            </a:r>
          </a:p>
          <a:p>
            <a:pPr marL="0" indent="0" algn="r" rtl="1">
              <a:buNone/>
            </a:pPr>
            <a:r>
              <a:rPr lang="fa-IR" dirty="0">
                <a:cs typeface="B Nazanin" panose="00000400000000000000" pitchFamily="2" charset="-78"/>
              </a:rPr>
              <a:t>عینک های محافظ باید همیشه در دسترس باشند و حتما هنگام کار مورد استفاده قرار بگیرند. در صورت عدم وجود</a:t>
            </a:r>
            <a:r>
              <a:rPr lang="en-US" dirty="0">
                <a:cs typeface="B Nazanin" panose="00000400000000000000" pitchFamily="2" charset="-78"/>
              </a:rPr>
              <a:t> </a:t>
            </a:r>
            <a:r>
              <a:rPr lang="fa-IR" dirty="0">
                <a:cs typeface="B Nazanin" panose="00000400000000000000" pitchFamily="2" charset="-78"/>
              </a:rPr>
              <a:t>عینک های یک بار مصرف، آنها را باید با استفاده از </a:t>
            </a:r>
            <a:r>
              <a:rPr lang="fa-IR" dirty="0" err="1">
                <a:cs typeface="B Nazanin" panose="00000400000000000000" pitchFamily="2" charset="-78"/>
              </a:rPr>
              <a:t>دترجنت</a:t>
            </a:r>
            <a:r>
              <a:rPr lang="fa-IR" dirty="0">
                <a:cs typeface="B Nazanin" panose="00000400000000000000" pitchFamily="2" charset="-78"/>
              </a:rPr>
              <a:t> و آب شست و با محلول </a:t>
            </a:r>
            <a:r>
              <a:rPr lang="fa-IR" dirty="0" err="1">
                <a:cs typeface="B Nazanin" panose="00000400000000000000" pitchFamily="2" charset="-78"/>
              </a:rPr>
              <a:t>هیپوکلرید</a:t>
            </a:r>
            <a:r>
              <a:rPr lang="fa-IR" dirty="0">
                <a:cs typeface="B Nazanin" panose="00000400000000000000" pitchFamily="2" charset="-78"/>
              </a:rPr>
              <a:t> 1درصد یا الکل 70 درصد به مدت 2 تا 3 دقیقه کاملا پاک کرد.</a:t>
            </a:r>
          </a:p>
          <a:p>
            <a:pPr marL="0" indent="0" algn="r" rtl="1">
              <a:buNone/>
            </a:pPr>
            <a:r>
              <a:rPr lang="fa-IR" b="1" dirty="0">
                <a:cs typeface="B Nazanin" panose="00000400000000000000" pitchFamily="2" charset="-78"/>
              </a:rPr>
              <a:t>چکمه های لاستیکی:</a:t>
            </a:r>
          </a:p>
          <a:p>
            <a:pPr marL="0" indent="0" algn="r" rtl="1">
              <a:buNone/>
            </a:pPr>
            <a:r>
              <a:rPr lang="fa-IR" dirty="0">
                <a:cs typeface="B Nazanin" panose="00000400000000000000" pitchFamily="2" charset="-78"/>
              </a:rPr>
              <a:t>برای جلوگیری از آلودگی کفش ها باید از چکمه های لاستیکی استفاده کرد.</a:t>
            </a:r>
          </a:p>
          <a:p>
            <a:pPr marL="0" indent="0" algn="r" rtl="1">
              <a:buNone/>
            </a:pPr>
            <a:r>
              <a:rPr lang="fa-IR" dirty="0">
                <a:cs typeface="B Nazanin" panose="00000400000000000000" pitchFamily="2" charset="-78"/>
              </a:rPr>
              <a:t>بعد از کار، تمام لباس ها محافظتی مانند دستکش ها، گان، چکمه ها و .. باید در کیسه ها مخصوص </a:t>
            </a:r>
            <a:r>
              <a:rPr lang="fa-IR" dirty="0" err="1">
                <a:cs typeface="B Nazanin" panose="00000400000000000000" pitchFamily="2" charset="-78"/>
              </a:rPr>
              <a:t>اتوکلاو</a:t>
            </a:r>
            <a:r>
              <a:rPr lang="fa-IR" dirty="0">
                <a:cs typeface="B Nazanin" panose="00000400000000000000" pitchFamily="2" charset="-78"/>
              </a:rPr>
              <a:t> قرار بگیرند و قبل از دور انداختن کاملا استریل شوند.</a:t>
            </a:r>
            <a:endParaRPr lang="en-US" dirty="0"/>
          </a:p>
        </p:txBody>
      </p:sp>
    </p:spTree>
    <p:extLst>
      <p:ext uri="{BB962C8B-B14F-4D97-AF65-F5344CB8AC3E}">
        <p14:creationId xmlns:p14="http://schemas.microsoft.com/office/powerpoint/2010/main" val="411985576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نکات کنترل عفونت:</a:t>
            </a:r>
            <a:endParaRPr lang="en-US" dirty="0"/>
          </a:p>
        </p:txBody>
      </p:sp>
      <p:sp>
        <p:nvSpPr>
          <p:cNvPr id="3" name="Content Placeholder 2"/>
          <p:cNvSpPr>
            <a:spLocks noGrp="1"/>
          </p:cNvSpPr>
          <p:nvPr>
            <p:ph idx="1"/>
          </p:nvPr>
        </p:nvSpPr>
        <p:spPr/>
        <p:txBody>
          <a:bodyPr>
            <a:normAutofit fontScale="92500" lnSpcReduction="20000"/>
          </a:bodyPr>
          <a:lstStyle/>
          <a:p>
            <a:pPr algn="r" rtl="1"/>
            <a:r>
              <a:rPr lang="fa-IR" dirty="0">
                <a:cs typeface="B Nazanin" panose="00000400000000000000" pitchFamily="2" charset="-78"/>
              </a:rPr>
              <a:t> تماس با بیمار باید به حداقل رسانده شود .</a:t>
            </a:r>
          </a:p>
          <a:p>
            <a:pPr algn="r" rtl="1"/>
            <a:r>
              <a:rPr lang="fa-IR" dirty="0">
                <a:cs typeface="B Nazanin" panose="00000400000000000000" pitchFamily="2" charset="-78"/>
              </a:rPr>
              <a:t> پوشیدن وسایل حفاظت فردی کامل بر اساس اقدامات احتیاطی تماسی ضروری می باشد.</a:t>
            </a:r>
          </a:p>
          <a:p>
            <a:pPr algn="r" rtl="1"/>
            <a:r>
              <a:rPr lang="fa-IR" dirty="0">
                <a:cs typeface="B Nazanin" panose="00000400000000000000" pitchFamily="2" charset="-78"/>
              </a:rPr>
              <a:t> تعویض وسایل حفاظت فردی جهت ارائه خدمات بهداشتی درمانی از یک بیمار به بیمار دیگر </a:t>
            </a:r>
            <a:r>
              <a:rPr lang="fa-IR" dirty="0" err="1">
                <a:cs typeface="B Nazanin" panose="00000400000000000000" pitchFamily="2" charset="-78"/>
              </a:rPr>
              <a:t>الزامی</a:t>
            </a:r>
            <a:r>
              <a:rPr lang="fa-IR" dirty="0">
                <a:cs typeface="B Nazanin" panose="00000400000000000000" pitchFamily="2" charset="-78"/>
              </a:rPr>
              <a:t> میباشد.</a:t>
            </a:r>
          </a:p>
          <a:p>
            <a:pPr algn="r" rtl="1"/>
            <a:r>
              <a:rPr lang="fa-IR" dirty="0">
                <a:cs typeface="B Nazanin" panose="00000400000000000000" pitchFamily="2" charset="-78"/>
              </a:rPr>
              <a:t> رعایت اصول شستشوی دست ها قبل و بعد از ارائه خدمات بهداشتی درمانی )قبل از پوشیدن دستکش و بعد از </a:t>
            </a:r>
            <a:r>
              <a:rPr lang="fa-IR" dirty="0" err="1">
                <a:cs typeface="B Nazanin" panose="00000400000000000000" pitchFamily="2" charset="-78"/>
              </a:rPr>
              <a:t>دراوردن</a:t>
            </a:r>
            <a:r>
              <a:rPr lang="fa-IR" dirty="0">
                <a:cs typeface="B Nazanin" panose="00000400000000000000" pitchFamily="2" charset="-78"/>
              </a:rPr>
              <a:t> دستکش( </a:t>
            </a:r>
            <a:r>
              <a:rPr lang="fa-IR" dirty="0" err="1">
                <a:cs typeface="B Nazanin" panose="00000400000000000000" pitchFamily="2" charset="-78"/>
              </a:rPr>
              <a:t>الزامی</a:t>
            </a:r>
            <a:r>
              <a:rPr lang="fa-IR" dirty="0">
                <a:cs typeface="B Nazanin" panose="00000400000000000000" pitchFamily="2" charset="-78"/>
              </a:rPr>
              <a:t> می باشد. بین درآوردن دستکش و درآوردن ماسک باید دست ها شسته شوند.</a:t>
            </a:r>
          </a:p>
          <a:p>
            <a:pPr algn="r" rtl="1"/>
            <a:r>
              <a:rPr lang="fa-IR" dirty="0">
                <a:cs typeface="B Nazanin" panose="00000400000000000000" pitchFamily="2" charset="-78"/>
              </a:rPr>
              <a:t> کلیه سطوح و ابزار استفاده شده بر اساس اصول کنترل عفونت باید تمیز و با مواد مناسب به ضدعفونی شوند.</a:t>
            </a:r>
          </a:p>
          <a:p>
            <a:pPr algn="r" rtl="1"/>
            <a:r>
              <a:rPr lang="fa-IR" dirty="0">
                <a:cs typeface="B Nazanin" panose="00000400000000000000" pitchFamily="2" charset="-78"/>
              </a:rPr>
              <a:t> به پرسنل و تیم اورژانس باید در خصوص بیماری اطلاع رسانی شود و ملزم به اجرای کامل اقدامات احتیاطی می باشند.</a:t>
            </a:r>
          </a:p>
          <a:p>
            <a:pPr algn="r" rtl="1"/>
            <a:r>
              <a:rPr lang="fa-IR" dirty="0">
                <a:cs typeface="B Nazanin" panose="00000400000000000000" pitchFamily="2" charset="-78"/>
              </a:rPr>
              <a:t> احتیاط در تعامل با افرادی که با بیمار و یا حیوان مشکوک به </a:t>
            </a:r>
            <a:r>
              <a:rPr lang="en-US" dirty="0"/>
              <a:t>VHF </a:t>
            </a:r>
            <a:r>
              <a:rPr lang="fa-IR" dirty="0">
                <a:cs typeface="B Nazanin" panose="00000400000000000000" pitchFamily="2" charset="-78"/>
              </a:rPr>
              <a:t>در ارتباط بودند.</a:t>
            </a:r>
            <a:endParaRPr lang="en-US" dirty="0"/>
          </a:p>
        </p:txBody>
      </p:sp>
    </p:spTree>
    <p:extLst>
      <p:ext uri="{BB962C8B-B14F-4D97-AF65-F5344CB8AC3E}">
        <p14:creationId xmlns:p14="http://schemas.microsoft.com/office/powerpoint/2010/main" val="18400205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نکات کنترل عفونت:</a:t>
            </a:r>
            <a:endParaRPr lang="en-US" dirty="0"/>
          </a:p>
        </p:txBody>
      </p:sp>
      <p:sp>
        <p:nvSpPr>
          <p:cNvPr id="3" name="Content Placeholder 2"/>
          <p:cNvSpPr>
            <a:spLocks noGrp="1"/>
          </p:cNvSpPr>
          <p:nvPr>
            <p:ph idx="1"/>
          </p:nvPr>
        </p:nvSpPr>
        <p:spPr/>
        <p:txBody>
          <a:bodyPr>
            <a:normAutofit/>
          </a:bodyPr>
          <a:lstStyle/>
          <a:p>
            <a:pPr algn="r" rtl="1"/>
            <a:r>
              <a:rPr lang="fa-IR" dirty="0">
                <a:cs typeface="B Nazanin" panose="00000400000000000000" pitchFamily="2" charset="-78"/>
              </a:rPr>
              <a:t> احتیاط در تعامل با افرادی با مایعات بدن، بافت ها و یا جسد بیمار یا حیوان در ارتباط بودند</a:t>
            </a:r>
          </a:p>
          <a:p>
            <a:pPr algn="r" rtl="1"/>
            <a:r>
              <a:rPr lang="fa-IR" dirty="0">
                <a:cs typeface="B Nazanin" panose="00000400000000000000" pitchFamily="2" charset="-78"/>
              </a:rPr>
              <a:t> احتیاط در تعامل با افرادی با نمونه های بالینی، بافت ها و یا کشت های آزمایشگاهی عوامل مشکوک به </a:t>
            </a:r>
            <a:r>
              <a:rPr lang="en-US" dirty="0"/>
              <a:t>VHF</a:t>
            </a:r>
            <a:r>
              <a:rPr lang="fa-IR" dirty="0">
                <a:cs typeface="B Nazanin" panose="00000400000000000000" pitchFamily="2" charset="-78"/>
              </a:rPr>
              <a:t> در ارتباط بودند.</a:t>
            </a:r>
          </a:p>
          <a:p>
            <a:pPr algn="r" rtl="1"/>
            <a:r>
              <a:rPr lang="fa-IR" dirty="0">
                <a:cs typeface="B Nazanin" panose="00000400000000000000" pitchFamily="2" charset="-78"/>
              </a:rPr>
              <a:t>آلودگی زدایی آمبولانس باید با استفاده از بخار </a:t>
            </a:r>
            <a:r>
              <a:rPr lang="fa-IR" dirty="0" err="1">
                <a:cs typeface="B Nazanin" panose="00000400000000000000" pitchFamily="2" charset="-78"/>
              </a:rPr>
              <a:t>فرمالدهید</a:t>
            </a:r>
            <a:r>
              <a:rPr lang="fa-IR" dirty="0">
                <a:cs typeface="B Nazanin" panose="00000400000000000000" pitchFamily="2" charset="-78"/>
              </a:rPr>
              <a:t> )برای جلوگیری از آسیب به آمبولانس ،یک شخص آموزش دیده باید این کار را انجام دهد( و یا </a:t>
            </a:r>
            <a:r>
              <a:rPr lang="fa-IR" dirty="0" err="1">
                <a:cs typeface="B Nazanin" panose="00000400000000000000" pitchFamily="2" charset="-78"/>
              </a:rPr>
              <a:t>شسشو</a:t>
            </a:r>
            <a:r>
              <a:rPr lang="fa-IR" dirty="0">
                <a:cs typeface="B Nazanin" panose="00000400000000000000" pitchFamily="2" charset="-78"/>
              </a:rPr>
              <a:t> با محلول </a:t>
            </a:r>
            <a:r>
              <a:rPr lang="fa-IR" dirty="0" err="1">
                <a:cs typeface="B Nazanin" panose="00000400000000000000" pitchFamily="2" charset="-78"/>
              </a:rPr>
              <a:t>هیپوکلراید</a:t>
            </a:r>
            <a:r>
              <a:rPr lang="fa-IR" dirty="0">
                <a:cs typeface="B Nazanin" panose="00000400000000000000" pitchFamily="2" charset="-78"/>
              </a:rPr>
              <a:t> 1 درصد همراه با شستشو با آب و </a:t>
            </a:r>
            <a:r>
              <a:rPr lang="fa-IR" dirty="0" err="1">
                <a:cs typeface="B Nazanin" panose="00000400000000000000" pitchFamily="2" charset="-78"/>
              </a:rPr>
              <a:t>دترجنت</a:t>
            </a:r>
            <a:r>
              <a:rPr lang="fa-IR" dirty="0">
                <a:cs typeface="B Nazanin" panose="00000400000000000000" pitchFamily="2" charset="-78"/>
              </a:rPr>
              <a:t> انجام شود.</a:t>
            </a:r>
          </a:p>
          <a:p>
            <a:pPr algn="r" rtl="1"/>
            <a:r>
              <a:rPr lang="fa-IR" dirty="0">
                <a:cs typeface="B Nazanin" panose="00000400000000000000" pitchFamily="2" charset="-78"/>
              </a:rPr>
              <a:t> لباس های محافظتی باید در کیسه های مخصوص </a:t>
            </a:r>
            <a:r>
              <a:rPr lang="fa-IR" dirty="0" err="1">
                <a:cs typeface="B Nazanin" panose="00000400000000000000" pitchFamily="2" charset="-78"/>
              </a:rPr>
              <a:t>اتوکلاو</a:t>
            </a:r>
            <a:r>
              <a:rPr lang="fa-IR" dirty="0">
                <a:cs typeface="B Nazanin" panose="00000400000000000000" pitchFamily="2" charset="-78"/>
              </a:rPr>
              <a:t> جمع آوری شود.</a:t>
            </a:r>
          </a:p>
          <a:p>
            <a:pPr algn="r" rtl="1"/>
            <a:r>
              <a:rPr lang="fa-IR" dirty="0">
                <a:cs typeface="B Nazanin" panose="00000400000000000000" pitchFamily="2" charset="-78"/>
              </a:rPr>
              <a:t> لباس های حفاظتی )دستکش، گان، عینک ایمنی، ماسک فیلتر دار( استفاده نمایند.</a:t>
            </a:r>
            <a:endParaRPr lang="en-US" dirty="0"/>
          </a:p>
        </p:txBody>
      </p:sp>
    </p:spTree>
    <p:extLst>
      <p:ext uri="{BB962C8B-B14F-4D97-AF65-F5344CB8AC3E}">
        <p14:creationId xmlns:p14="http://schemas.microsoft.com/office/powerpoint/2010/main" val="23260448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نکات کنترل عفونت:</a:t>
            </a:r>
            <a:endParaRPr lang="en-US" dirty="0"/>
          </a:p>
        </p:txBody>
      </p:sp>
      <p:sp>
        <p:nvSpPr>
          <p:cNvPr id="3" name="Content Placeholder 2"/>
          <p:cNvSpPr>
            <a:spLocks noGrp="1"/>
          </p:cNvSpPr>
          <p:nvPr>
            <p:ph idx="1"/>
          </p:nvPr>
        </p:nvSpPr>
        <p:spPr/>
        <p:txBody>
          <a:bodyPr>
            <a:normAutofit/>
          </a:bodyPr>
          <a:lstStyle/>
          <a:p>
            <a:pPr algn="r" rtl="1"/>
            <a:r>
              <a:rPr lang="fa-IR" dirty="0">
                <a:cs typeface="B Nazanin" panose="00000400000000000000" pitchFamily="2" charset="-78"/>
              </a:rPr>
              <a:t>دست ها باید قبل و بعد از استفاده از دستکش ها باید به خوبی شسته و به طور کامل خشک شوند.</a:t>
            </a:r>
          </a:p>
          <a:p>
            <a:pPr algn="r" rtl="1"/>
            <a:r>
              <a:rPr lang="fa-IR" dirty="0">
                <a:cs typeface="B Nazanin" panose="00000400000000000000" pitchFamily="2" charset="-78"/>
              </a:rPr>
              <a:t> دست ها پس از دست زدن به ماسک باید شسته شوند و دستکش ها نیز باید عوض شوند.</a:t>
            </a:r>
          </a:p>
          <a:p>
            <a:pPr algn="r" rtl="1"/>
            <a:r>
              <a:rPr lang="fa-IR" dirty="0">
                <a:cs typeface="B Nazanin" panose="00000400000000000000" pitchFamily="2" charset="-78"/>
              </a:rPr>
              <a:t>نمونه های خون باید با تمام دقت جمع آوری شود تا از </a:t>
            </a:r>
            <a:r>
              <a:rPr lang="fa-IR" dirty="0" err="1">
                <a:cs typeface="B Nazanin" panose="00000400000000000000" pitchFamily="2" charset="-78"/>
              </a:rPr>
              <a:t>خودآلودگی</a:t>
            </a:r>
            <a:r>
              <a:rPr lang="fa-IR" dirty="0">
                <a:cs typeface="B Nazanin" panose="00000400000000000000" pitchFamily="2" charset="-78"/>
              </a:rPr>
              <a:t> جلوگیری شود. سوزن ها نباید از سرنگ خارج شوند. برای محل خونگیری باید از گاز های استریل خشک به جای پنبه های الکلی استفاده کرد.</a:t>
            </a:r>
          </a:p>
          <a:p>
            <a:pPr algn="r" rtl="1"/>
            <a:r>
              <a:rPr lang="fa-IR" dirty="0">
                <a:cs typeface="B Nazanin" panose="00000400000000000000" pitchFamily="2" charset="-78"/>
              </a:rPr>
              <a:t> تمام </a:t>
            </a:r>
            <a:r>
              <a:rPr lang="fa-IR" dirty="0" err="1">
                <a:cs typeface="B Nazanin" panose="00000400000000000000" pitchFamily="2" charset="-78"/>
              </a:rPr>
              <a:t>پسماندهای</a:t>
            </a:r>
            <a:r>
              <a:rPr lang="fa-IR" dirty="0">
                <a:cs typeface="B Nazanin" panose="00000400000000000000" pitchFamily="2" charset="-78"/>
              </a:rPr>
              <a:t> تولید شده از بیماران مشکوک به </a:t>
            </a:r>
            <a:r>
              <a:rPr lang="en-US" dirty="0"/>
              <a:t>VHF </a:t>
            </a:r>
            <a:r>
              <a:rPr lang="fa-IR" dirty="0">
                <a:cs typeface="B Nazanin" panose="00000400000000000000" pitchFamily="2" charset="-78"/>
              </a:rPr>
              <a:t>از </a:t>
            </a:r>
            <a:r>
              <a:rPr lang="fa-IR" dirty="0" err="1">
                <a:cs typeface="B Nazanin" panose="00000400000000000000" pitchFamily="2" charset="-78"/>
              </a:rPr>
              <a:t>قیبل</a:t>
            </a:r>
            <a:r>
              <a:rPr lang="fa-IR" dirty="0">
                <a:cs typeface="B Nazanin" panose="00000400000000000000" pitchFamily="2" charset="-78"/>
              </a:rPr>
              <a:t> لباس ها و ملحفه باید در کیسه های مخصوص </a:t>
            </a:r>
            <a:r>
              <a:rPr lang="fa-IR" dirty="0" err="1">
                <a:cs typeface="B Nazanin" panose="00000400000000000000" pitchFamily="2" charset="-78"/>
              </a:rPr>
              <a:t>اتوکلاو</a:t>
            </a:r>
            <a:r>
              <a:rPr lang="fa-IR" dirty="0">
                <a:cs typeface="B Nazanin" panose="00000400000000000000" pitchFamily="2" charset="-78"/>
              </a:rPr>
              <a:t> قرار گیرند.</a:t>
            </a:r>
          </a:p>
        </p:txBody>
      </p:sp>
    </p:spTree>
    <p:extLst>
      <p:ext uri="{BB962C8B-B14F-4D97-AF65-F5344CB8AC3E}">
        <p14:creationId xmlns:p14="http://schemas.microsoft.com/office/powerpoint/2010/main" val="41784259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نکات کنترل عفونت:</a:t>
            </a:r>
            <a:endParaRPr lang="en-US" dirty="0"/>
          </a:p>
        </p:txBody>
      </p:sp>
      <p:sp>
        <p:nvSpPr>
          <p:cNvPr id="3" name="Content Placeholder 2"/>
          <p:cNvSpPr>
            <a:spLocks noGrp="1"/>
          </p:cNvSpPr>
          <p:nvPr>
            <p:ph idx="1"/>
          </p:nvPr>
        </p:nvSpPr>
        <p:spPr/>
        <p:txBody>
          <a:bodyPr>
            <a:normAutofit/>
          </a:bodyPr>
          <a:lstStyle/>
          <a:p>
            <a:pPr algn="r" rtl="1"/>
            <a:r>
              <a:rPr lang="fa-IR" dirty="0">
                <a:cs typeface="B Nazanin" panose="00000400000000000000" pitchFamily="2" charset="-78"/>
              </a:rPr>
              <a:t>تمام افرادی که مسئول انجام تفکیک </a:t>
            </a:r>
            <a:r>
              <a:rPr lang="fa-IR" dirty="0" err="1">
                <a:cs typeface="B Nazanin" panose="00000400000000000000" pitchFamily="2" charset="-78"/>
              </a:rPr>
              <a:t>پسماندهای</a:t>
            </a:r>
            <a:r>
              <a:rPr lang="fa-IR" dirty="0">
                <a:cs typeface="B Nazanin" panose="00000400000000000000" pitchFamily="2" charset="-78"/>
              </a:rPr>
              <a:t> تولید شده هستند علاوه بر آموزش لازم، باید مجهز به لباس های محافظتی نیز باشند.</a:t>
            </a:r>
          </a:p>
          <a:p>
            <a:pPr algn="r" rtl="1"/>
            <a:r>
              <a:rPr lang="fa-IR" dirty="0">
                <a:cs typeface="B Nazanin" panose="00000400000000000000" pitchFamily="2" charset="-78"/>
              </a:rPr>
              <a:t>کلیه </a:t>
            </a:r>
            <a:r>
              <a:rPr lang="fa-IR" dirty="0" err="1">
                <a:cs typeface="B Nazanin" panose="00000400000000000000" pitchFamily="2" charset="-78"/>
              </a:rPr>
              <a:t>فضاهایی</a:t>
            </a:r>
            <a:r>
              <a:rPr lang="fa-IR" dirty="0">
                <a:cs typeface="B Nazanin" panose="00000400000000000000" pitchFamily="2" charset="-78"/>
              </a:rPr>
              <a:t> که جهت معاینه بیماران بکار گرفته می شوند باید دارای سیستم تهویه ای مناسب باشند.</a:t>
            </a:r>
            <a:r>
              <a:rPr lang="en-US" dirty="0"/>
              <a:t>)</a:t>
            </a:r>
            <a:r>
              <a:rPr lang="fa-IR" dirty="0">
                <a:cs typeface="B Nazanin" panose="00000400000000000000" pitchFamily="2" charset="-78"/>
              </a:rPr>
              <a:t> حداقل12 بار در ساعت یا تهویه دائم هوای اتاق با رعایت عدم انتقال هوای الوده به سایر بخشها و فضاهای بسته</a:t>
            </a:r>
            <a:r>
              <a:rPr lang="en-US" dirty="0"/>
              <a:t> </a:t>
            </a:r>
            <a:r>
              <a:rPr lang="fa-IR" dirty="0">
                <a:cs typeface="B Nazanin" panose="00000400000000000000" pitchFamily="2" charset="-78"/>
              </a:rPr>
              <a:t>برقرار باشد</a:t>
            </a:r>
            <a:r>
              <a:rPr lang="en-US" dirty="0"/>
              <a:t>.(</a:t>
            </a:r>
          </a:p>
          <a:p>
            <a:pPr algn="r" rtl="1"/>
            <a:r>
              <a:rPr lang="fa-IR" dirty="0">
                <a:cs typeface="B Nazanin" panose="00000400000000000000" pitchFamily="2" charset="-78"/>
              </a:rPr>
              <a:t> به منظور جلوگیری از انتقال آلودگی، تمام تجهیزات پزشکی غیر ضروری در آمبولانس باید از آن خارج شود</a:t>
            </a:r>
            <a:r>
              <a:rPr lang="fa-IR" b="1" dirty="0">
                <a:cs typeface="B Nazanin" panose="00000400000000000000" pitchFamily="2" charset="-78"/>
              </a:rPr>
              <a:t>.</a:t>
            </a:r>
            <a:endParaRPr lang="en-US" dirty="0"/>
          </a:p>
        </p:txBody>
      </p:sp>
    </p:spTree>
    <p:extLst>
      <p:ext uri="{BB962C8B-B14F-4D97-AF65-F5344CB8AC3E}">
        <p14:creationId xmlns:p14="http://schemas.microsoft.com/office/powerpoint/2010/main" val="35201330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9017" y="781393"/>
            <a:ext cx="8820472" cy="1470025"/>
          </a:xfrm>
        </p:spPr>
        <p:txBody>
          <a:bodyPr>
            <a:normAutofit fontScale="90000"/>
          </a:bodyPr>
          <a:lstStyle/>
          <a:p>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r>
            <a:b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br>
            <a:r>
              <a:rPr lang="en-US"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        </a:t>
            </a:r>
            <a: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Kaveh" pitchFamily="2" charset="-78"/>
              </a:rPr>
              <a:t/>
            </a:r>
            <a:br>
              <a:rPr lang="fa-IR" b="1" dirty="0">
                <a:ln w="12700">
                  <a:solidFill>
                    <a:schemeClr val="tx2">
                      <a:satMod val="155000"/>
                    </a:schemeClr>
                  </a:solidFill>
                  <a:prstDash val="solid"/>
                </a:ln>
                <a:solidFill>
                  <a:schemeClr val="tx1"/>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Kaveh" pitchFamily="2" charset="-78"/>
              </a:rPr>
            </a:br>
            <a:r>
              <a:rPr lang="fa-IR"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Evita" pitchFamily="2" charset="0"/>
                <a:cs typeface="B Kaveh" pitchFamily="2" charset="-78"/>
              </a:rPr>
              <a:t/>
            </a:r>
            <a:br>
              <a:rPr lang="fa-IR"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Evita" pitchFamily="2" charset="0"/>
                <a:cs typeface="B Kaveh" pitchFamily="2" charset="-78"/>
              </a:rPr>
            </a:br>
            <a:r>
              <a:rPr lang="fa-IR" sz="27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Evita" pitchFamily="2" charset="0"/>
                <a:cs typeface="B Kaveh" pitchFamily="2" charset="-78"/>
              </a:rPr>
              <a:t/>
            </a:r>
            <a:br>
              <a:rPr lang="fa-IR" sz="27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Evita" pitchFamily="2" charset="0"/>
                <a:cs typeface="B Kaveh" pitchFamily="2" charset="-78"/>
              </a:rPr>
            </a:br>
            <a:r>
              <a:rPr lang="fa-IR"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Evita" pitchFamily="2" charset="0"/>
                <a:cs typeface="B Kaveh" pitchFamily="2" charset="-78"/>
              </a:rPr>
              <a:t/>
            </a:r>
            <a:br>
              <a:rPr lang="fa-IR"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Evita" pitchFamily="2" charset="0"/>
                <a:cs typeface="B Kaveh" pitchFamily="2" charset="-78"/>
              </a:rPr>
            </a:br>
            <a:endParaRPr lang="fa-IR"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hiller" pitchFamily="82" charset="0"/>
              <a:cs typeface="B Kaveh" pitchFamily="2" charset="-78"/>
            </a:endParaRPr>
          </a:p>
        </p:txBody>
      </p:sp>
      <p:sp>
        <p:nvSpPr>
          <p:cNvPr id="3" name="Subtitle 2"/>
          <p:cNvSpPr>
            <a:spLocks noGrp="1"/>
          </p:cNvSpPr>
          <p:nvPr>
            <p:ph type="subTitle" idx="1"/>
          </p:nvPr>
        </p:nvSpPr>
        <p:spPr>
          <a:xfrm>
            <a:off x="1157233" y="543478"/>
            <a:ext cx="10133350" cy="2186660"/>
          </a:xfrm>
        </p:spPr>
        <p:txBody>
          <a:bodyPr>
            <a:noAutofit/>
          </a:bodyPr>
          <a:lstStyle/>
          <a:p>
            <a:pPr algn="ctr"/>
            <a:r>
              <a:rPr lang="fa-IR" sz="4800" b="1" dirty="0">
                <a:ln w="12700">
                  <a:solidFill>
                    <a:schemeClr val="tx2">
                      <a:satMod val="155000"/>
                    </a:schemeClr>
                  </a:solidFill>
                  <a:prstDash val="solid"/>
                </a:ln>
                <a:solidFill>
                  <a:srgbClr val="0070C0"/>
                </a:solidFill>
                <a:effectLst>
                  <a:glow rad="63500">
                    <a:schemeClr val="accent1">
                      <a:satMod val="175000"/>
                      <a:alpha val="40000"/>
                    </a:schemeClr>
                  </a:glow>
                  <a:outerShdw blurRad="41275" dist="20320" dir="1800000" algn="tl" rotWithShape="0">
                    <a:srgbClr val="000000">
                      <a:alpha val="40000"/>
                    </a:srgbClr>
                  </a:outerShdw>
                </a:effectLst>
                <a:latin typeface="Evita" pitchFamily="2" charset="0"/>
                <a:cs typeface="B Titr" pitchFamily="2" charset="-78"/>
              </a:rPr>
              <a:t>کوروناویروس عامل بيماري تنفسي در خاورميانه</a:t>
            </a:r>
            <a:endParaRPr lang="fa-IR" sz="4800" b="1" dirty="0">
              <a:ln w="12700">
                <a:solidFill>
                  <a:schemeClr val="tx2">
                    <a:satMod val="155000"/>
                  </a:schemeClr>
                </a:solidFill>
                <a:prstDash val="solid"/>
              </a:ln>
              <a:solidFill>
                <a:srgbClr val="0070C0"/>
              </a:solidFill>
              <a:effectLst>
                <a:glow rad="101600">
                  <a:schemeClr val="accent1">
                    <a:satMod val="175000"/>
                    <a:alpha val="40000"/>
                  </a:schemeClr>
                </a:glow>
              </a:effectLst>
              <a:cs typeface="B Nazanin" pitchFamily="2" charset="-78"/>
            </a:endParaRPr>
          </a:p>
        </p:txBody>
      </p:sp>
      <p:sp>
        <p:nvSpPr>
          <p:cNvPr id="5" name="Slide Number Placeholder 4"/>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38</a:t>
            </a:fld>
            <a:endParaRPr lang="fa-IR" dirty="0">
              <a:cs typeface="B Nazanin" panose="00000400000000000000" pitchFamily="2" charset="-78"/>
            </a:endParaRPr>
          </a:p>
        </p:txBody>
      </p:sp>
      <p:pic>
        <p:nvPicPr>
          <p:cNvPr id="7" name="Picture 6">
            <a:extLst>
              <a:ext uri="{FF2B5EF4-FFF2-40B4-BE49-F238E27FC236}">
                <a16:creationId xmlns:a16="http://schemas.microsoft.com/office/drawing/2014/main" xmlns="" id="{4C5B4438-B52B-4942-B261-D161B561708A}"/>
              </a:ext>
            </a:extLst>
          </p:cNvPr>
          <p:cNvPicPr>
            <a:picLocks noChangeAspect="1"/>
          </p:cNvPicPr>
          <p:nvPr/>
        </p:nvPicPr>
        <p:blipFill>
          <a:blip r:embed="rId2"/>
          <a:stretch>
            <a:fillRect/>
          </a:stretch>
        </p:blipFill>
        <p:spPr>
          <a:xfrm>
            <a:off x="2563906" y="2157493"/>
            <a:ext cx="6974541" cy="396240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xmlns="" id="{0068B719-7248-E149-97F4-8F233FFDB2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1612" y="5003832"/>
            <a:ext cx="1820388" cy="1687570"/>
          </a:xfrm>
          <a:prstGeom prst="rect">
            <a:avLst/>
          </a:prstGeom>
        </p:spPr>
      </p:pic>
    </p:spTree>
    <p:extLst>
      <p:ext uri="{BB962C8B-B14F-4D97-AF65-F5344CB8AC3E}">
        <p14:creationId xmlns:p14="http://schemas.microsoft.com/office/powerpoint/2010/main" val="74965275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966519" y="2704815"/>
            <a:ext cx="7289033" cy="3108543"/>
          </a:xfrm>
          <a:prstGeom prst="rect">
            <a:avLst/>
          </a:prstGeom>
        </p:spPr>
        <p:txBody>
          <a:bodyPr wrap="square">
            <a:spAutoFit/>
          </a:bodyPr>
          <a:lstStyle/>
          <a:p>
            <a:pPr algn="just" rtl="1"/>
            <a:r>
              <a:rPr lang="fa-IR" sz="2800" b="1" dirty="0">
                <a:cs typeface="B Mitra" pitchFamily="2" charset="-78"/>
              </a:rPr>
              <a:t>10 سال قبل </a:t>
            </a:r>
            <a:r>
              <a:rPr lang="fa-IR" sz="2800" dirty="0">
                <a:cs typeface="B Mitra" pitchFamily="2" charset="-78"/>
              </a:rPr>
              <a:t>که بیماری تنفسی کشنده ای به نام </a:t>
            </a:r>
            <a:r>
              <a:rPr lang="fa-IR" sz="2800" b="1" dirty="0">
                <a:solidFill>
                  <a:srgbClr val="FF0000"/>
                </a:solidFill>
                <a:cs typeface="B Mitra" pitchFamily="2" charset="-78"/>
              </a:rPr>
              <a:t>سارس </a:t>
            </a:r>
            <a:r>
              <a:rPr lang="fa-IR" sz="3200" b="1" dirty="0">
                <a:solidFill>
                  <a:srgbClr val="FF0000"/>
                </a:solidFill>
                <a:cs typeface="B Mitra" pitchFamily="2" charset="-78"/>
              </a:rPr>
              <a:t>(</a:t>
            </a:r>
            <a:r>
              <a:rPr lang="en-US" sz="3200" b="1" dirty="0">
                <a:solidFill>
                  <a:srgbClr val="FF0000"/>
                </a:solidFill>
                <a:cs typeface="B Mitra" pitchFamily="2" charset="-78"/>
              </a:rPr>
              <a:t>SARS</a:t>
            </a:r>
            <a:r>
              <a:rPr lang="fa-IR" sz="3200" b="1" dirty="0">
                <a:solidFill>
                  <a:srgbClr val="FF0000"/>
                </a:solidFill>
                <a:cs typeface="B Mitra" pitchFamily="2" charset="-78"/>
              </a:rPr>
              <a:t>)</a:t>
            </a:r>
            <a:r>
              <a:rPr lang="fa-IR" sz="3200" dirty="0">
                <a:cs typeface="B Mitra" pitchFamily="2" charset="-78"/>
              </a:rPr>
              <a:t> </a:t>
            </a:r>
            <a:r>
              <a:rPr lang="fa-IR" sz="2800" dirty="0">
                <a:cs typeface="B Mitra" pitchFamily="2" charset="-78"/>
              </a:rPr>
              <a:t>پا به جهان بیماری های ترسناک بشری گذاشت. </a:t>
            </a:r>
          </a:p>
          <a:p>
            <a:pPr algn="just" rtl="1">
              <a:buFont typeface="Wingdings" pitchFamily="2" charset="2"/>
              <a:buChar char="v"/>
            </a:pPr>
            <a:r>
              <a:rPr lang="fa-IR" sz="2800" dirty="0">
                <a:solidFill>
                  <a:srgbClr val="002060"/>
                </a:solidFill>
                <a:cs typeface="B Mitra" pitchFamily="2" charset="-78"/>
              </a:rPr>
              <a:t>پس از آن روی خانواده کوروناویروس ها حساب جدیدی باز شد.</a:t>
            </a:r>
          </a:p>
          <a:p>
            <a:pPr algn="just" rtl="1">
              <a:buFont typeface="Wingdings" pitchFamily="2" charset="2"/>
              <a:buChar char="v"/>
            </a:pPr>
            <a:r>
              <a:rPr lang="fa-IR" sz="2800" dirty="0">
                <a:solidFill>
                  <a:srgbClr val="002060"/>
                </a:solidFill>
                <a:cs typeface="B Mitra" pitchFamily="2" charset="-78"/>
              </a:rPr>
              <a:t>شش كوروناويروس انساني تا كنون شناخته شده كه دو تا آلفا و </a:t>
            </a:r>
            <a:r>
              <a:rPr lang="fa-IR" sz="2800" b="1" dirty="0">
                <a:solidFill>
                  <a:srgbClr val="002060"/>
                </a:solidFill>
                <a:cs typeface="B Mitra" pitchFamily="2" charset="-78"/>
              </a:rPr>
              <a:t>4 تا بتاكوروناويروس</a:t>
            </a:r>
            <a:r>
              <a:rPr lang="fa-IR" sz="2800" dirty="0">
                <a:solidFill>
                  <a:srgbClr val="002060"/>
                </a:solidFill>
                <a:cs typeface="B Mitra" pitchFamily="2" charset="-78"/>
              </a:rPr>
              <a:t> هستند. </a:t>
            </a:r>
            <a:r>
              <a:rPr lang="fa-IR" sz="2400" dirty="0">
                <a:solidFill>
                  <a:srgbClr val="002060"/>
                </a:solidFill>
                <a:cs typeface="B Mitra" pitchFamily="2" charset="-78"/>
              </a:rPr>
              <a:t>(</a:t>
            </a:r>
            <a:r>
              <a:rPr lang="en-US" sz="2400" dirty="0">
                <a:solidFill>
                  <a:srgbClr val="002060"/>
                </a:solidFill>
                <a:cs typeface="B Mitra" pitchFamily="2" charset="-78"/>
              </a:rPr>
              <a:t>SARS</a:t>
            </a:r>
            <a:r>
              <a:rPr lang="fa-IR" sz="2400" dirty="0">
                <a:solidFill>
                  <a:srgbClr val="002060"/>
                </a:solidFill>
                <a:cs typeface="B Mitra" pitchFamily="2" charset="-78"/>
              </a:rPr>
              <a:t> و </a:t>
            </a:r>
            <a:r>
              <a:rPr lang="en-US" sz="2400" dirty="0">
                <a:solidFill>
                  <a:srgbClr val="002060"/>
                </a:solidFill>
                <a:cs typeface="B Mitra" pitchFamily="2" charset="-78"/>
              </a:rPr>
              <a:t>MERS</a:t>
            </a:r>
            <a:r>
              <a:rPr lang="fa-IR" sz="2400" dirty="0">
                <a:solidFill>
                  <a:srgbClr val="002060"/>
                </a:solidFill>
                <a:cs typeface="B Mitra" pitchFamily="2" charset="-78"/>
              </a:rPr>
              <a:t> بتاكوروناويروس هستند)</a:t>
            </a:r>
            <a:endParaRPr lang="fa-IR" sz="2800" dirty="0">
              <a:solidFill>
                <a:srgbClr val="002060"/>
              </a:solidFill>
              <a:cs typeface="B Mitra" pitchFamily="2" charset="-78"/>
            </a:endParaRPr>
          </a:p>
        </p:txBody>
      </p:sp>
      <p:sp>
        <p:nvSpPr>
          <p:cNvPr id="2" name="Title 1"/>
          <p:cNvSpPr>
            <a:spLocks noGrp="1"/>
          </p:cNvSpPr>
          <p:nvPr>
            <p:ph type="title"/>
          </p:nvPr>
        </p:nvSpPr>
        <p:spPr>
          <a:xfrm>
            <a:off x="2062740" y="147337"/>
            <a:ext cx="8911687" cy="1280890"/>
          </a:xfrm>
        </p:spPr>
        <p:txBody>
          <a:bodyPr>
            <a:normAutofit/>
          </a:bodyPr>
          <a:lstStyle/>
          <a:p>
            <a:pPr algn="ctr"/>
            <a:r>
              <a:rPr lang="fa-IR" sz="6000" dirty="0">
                <a:solidFill>
                  <a:srgbClr val="0070C0"/>
                </a:solidFill>
                <a:cs typeface="B Titr" pitchFamily="2" charset="-78"/>
              </a:rPr>
              <a:t>مقدمه</a:t>
            </a:r>
            <a:endParaRPr lang="en-US" sz="6000" dirty="0">
              <a:solidFill>
                <a:srgbClr val="0070C0"/>
              </a:solidFill>
              <a:cs typeface="B Titr" pitchFamily="2" charset="-78"/>
            </a:endParaRPr>
          </a:p>
        </p:txBody>
      </p:sp>
      <p:sp>
        <p:nvSpPr>
          <p:cNvPr id="13" name="Rounded Rectangle 12"/>
          <p:cNvSpPr/>
          <p:nvPr/>
        </p:nvSpPr>
        <p:spPr>
          <a:xfrm>
            <a:off x="2770020" y="1105990"/>
            <a:ext cx="7056784" cy="1328023"/>
          </a:xfrm>
          <a:prstGeom prst="round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rtl="1"/>
            <a:r>
              <a:rPr lang="fa-IR" sz="2400" b="1" dirty="0">
                <a:cs typeface="B Mitra" pitchFamily="2" charset="-78"/>
              </a:rPr>
              <a:t>کوروناویروس ها ویروس های </a:t>
            </a:r>
            <a:r>
              <a:rPr lang="fa-IR" sz="2400" b="1" dirty="0">
                <a:solidFill>
                  <a:srgbClr val="FF0000"/>
                </a:solidFill>
                <a:cs typeface="B Mitra" pitchFamily="2" charset="-78"/>
              </a:rPr>
              <a:t>بزرگی</a:t>
            </a:r>
            <a:r>
              <a:rPr lang="fa-IR" sz="2400" b="1" dirty="0">
                <a:cs typeface="B Mitra" pitchFamily="2" charset="-78"/>
              </a:rPr>
              <a:t> هستند که باعث بيماري هاي متنوعي در بسياري از حيوانات مي شوند و درگذشته به عنوان </a:t>
            </a:r>
            <a:r>
              <a:rPr lang="fa-IR" sz="2400" b="1" dirty="0">
                <a:solidFill>
                  <a:srgbClr val="C00000"/>
                </a:solidFill>
                <a:cs typeface="B Mitra" pitchFamily="2" charset="-78"/>
              </a:rPr>
              <a:t>عامل سرماخوردگی انسان </a:t>
            </a:r>
            <a:r>
              <a:rPr lang="fa-IR" sz="2400" b="1" dirty="0">
                <a:cs typeface="B Mitra" pitchFamily="2" charset="-78"/>
              </a:rPr>
              <a:t>شناخته می شدند.</a:t>
            </a:r>
          </a:p>
        </p:txBody>
      </p:sp>
      <p:pic>
        <p:nvPicPr>
          <p:cNvPr id="34820" name="Picture 4" descr="http://upload.wikimedia.org/wikipedia/commons/thumb/7/73/Coronavirus_virion.jpg/220px-Coronavirus_virion.jpg"/>
          <p:cNvPicPr>
            <a:picLocks noChangeAspect="1" noChangeArrowheads="1"/>
          </p:cNvPicPr>
          <p:nvPr/>
        </p:nvPicPr>
        <p:blipFill>
          <a:blip r:embed="rId3" cstate="print"/>
          <a:srcRect/>
          <a:stretch>
            <a:fillRect/>
          </a:stretch>
        </p:blipFill>
        <p:spPr bwMode="auto">
          <a:xfrm>
            <a:off x="10329674" y="201610"/>
            <a:ext cx="1465430" cy="1172344"/>
          </a:xfrm>
          <a:prstGeom prst="rect">
            <a:avLst/>
          </a:prstGeom>
          <a:noFill/>
        </p:spPr>
      </p:pic>
      <p:pic>
        <p:nvPicPr>
          <p:cNvPr id="34818" name="Picture 2" descr="K:\كوروناويروس\mkj.jpg"/>
          <p:cNvPicPr>
            <a:picLocks noChangeAspect="1" noChangeArrowheads="1"/>
          </p:cNvPicPr>
          <p:nvPr/>
        </p:nvPicPr>
        <p:blipFill>
          <a:blip r:embed="rId4" cstate="print"/>
          <a:srcRect/>
          <a:stretch>
            <a:fillRect/>
          </a:stretch>
        </p:blipFill>
        <p:spPr bwMode="auto">
          <a:xfrm>
            <a:off x="446099" y="2889559"/>
            <a:ext cx="2667804" cy="346679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Slide Number Placeholder 8"/>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39</a:t>
            </a:fld>
            <a:endParaRPr lang="fa-IR" dirty="0">
              <a:cs typeface="B Nazanin" panose="00000400000000000000" pitchFamily="2" charset="-78"/>
            </a:endParaRPr>
          </a:p>
        </p:txBody>
      </p:sp>
    </p:spTree>
    <p:extLst>
      <p:ext uri="{BB962C8B-B14F-4D97-AF65-F5344CB8AC3E}">
        <p14:creationId xmlns:p14="http://schemas.microsoft.com/office/powerpoint/2010/main" val="331597866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4018" y="459475"/>
            <a:ext cx="9239534" cy="1320800"/>
          </a:xfrm>
        </p:spPr>
        <p:txBody>
          <a:bodyPr>
            <a:noAutofit/>
          </a:bodyPr>
          <a:lstStyle/>
          <a:p>
            <a:pPr algn="ctr" rtl="1"/>
            <a:r>
              <a:rPr lang="fa-IR" sz="6000" dirty="0">
                <a:solidFill>
                  <a:srgbClr val="FF0000"/>
                </a:solidFill>
                <a:cs typeface="B Titr" panose="00000700000000000000" pitchFamily="2" charset="-78"/>
              </a:rPr>
              <a:t> </a:t>
            </a:r>
            <a:r>
              <a:rPr lang="fa-IR" sz="6000" dirty="0">
                <a:cs typeface="B Titr" panose="00000700000000000000" pitchFamily="2" charset="-78"/>
              </a:rPr>
              <a:t>تعریف مراقبت (</a:t>
            </a:r>
            <a:r>
              <a:rPr lang="en-US" sz="6000" dirty="0">
                <a:cs typeface="B Titr" panose="00000700000000000000" pitchFamily="2" charset="-78"/>
              </a:rPr>
              <a:t>Surveillance</a:t>
            </a:r>
            <a:r>
              <a:rPr lang="fa-IR" sz="6000" dirty="0">
                <a:cs typeface="B Titr" panose="00000700000000000000" pitchFamily="2" charset="-78"/>
              </a:rPr>
              <a:t>)</a:t>
            </a:r>
          </a:p>
        </p:txBody>
      </p:sp>
      <p:sp>
        <p:nvSpPr>
          <p:cNvPr id="3" name="Content Placeholder 2"/>
          <p:cNvSpPr>
            <a:spLocks noGrp="1"/>
          </p:cNvSpPr>
          <p:nvPr>
            <p:ph idx="1"/>
          </p:nvPr>
        </p:nvSpPr>
        <p:spPr>
          <a:xfrm>
            <a:off x="1000897" y="2315326"/>
            <a:ext cx="10284511" cy="3093799"/>
          </a:xfrm>
        </p:spPr>
        <p:txBody>
          <a:bodyPr>
            <a:normAutofit/>
          </a:bodyPr>
          <a:lstStyle/>
          <a:p>
            <a:pPr marL="0" indent="0" algn="just" rtl="1">
              <a:buNone/>
            </a:pPr>
            <a:r>
              <a:rPr lang="fa-IR" sz="5400" dirty="0">
                <a:cs typeface="B Nazanin" panose="00000400000000000000" pitchFamily="2" charset="-78"/>
              </a:rPr>
              <a:t>گردآوری، تجزیه و تحلیل، تفسیر و انتشار به هنگام، مستمر و منظم داده های مربوط به سلامتی</a:t>
            </a:r>
          </a:p>
        </p:txBody>
      </p:sp>
    </p:spTree>
    <p:extLst>
      <p:ext uri="{BB962C8B-B14F-4D97-AF65-F5344CB8AC3E}">
        <p14:creationId xmlns:p14="http://schemas.microsoft.com/office/powerpoint/2010/main" val="22686442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7410" y="629588"/>
            <a:ext cx="8820472" cy="5846062"/>
          </a:xfrm>
        </p:spPr>
        <p:txBody>
          <a:bodyPr>
            <a:noAutofit/>
          </a:bodyPr>
          <a:lstStyle/>
          <a:p>
            <a: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
            </a:r>
            <a:b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br>
            <a: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شبه سا رس </a:t>
            </a:r>
            <a:b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br>
            <a: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-از طر يق تماس نز ديك انسان به انسان قا بل انتقال است</a:t>
            </a:r>
            <a:b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br>
            <a: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-بيشتر ين مو ارد ابتلا در عر بستان 318مورد  </a:t>
            </a:r>
            <a:b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br>
            <a: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-همه مبتلا يان سا بقه سفر  به </a:t>
            </a:r>
            <a:r>
              <a:rPr lang="fa-IR" sz="4800" b="1" dirty="0" err="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كشو</a:t>
            </a:r>
            <a:r>
              <a:rPr lang="fa-IR" sz="4800" b="1" dirty="0" err="1">
                <a:ln w="18000">
                  <a:solidFill>
                    <a:schemeClr val="accent2">
                      <a:satMod val="140000"/>
                    </a:schemeClr>
                  </a:solidFill>
                  <a:prstDash val="solid"/>
                  <a:miter lim="800000"/>
                </a:ln>
                <a:effectLst>
                  <a:outerShdw blurRad="25500" dist="23000" dir="7020000" algn="tl">
                    <a:srgbClr val="000000">
                      <a:alpha val="50000"/>
                    </a:srgbClr>
                  </a:outerShdw>
                </a:effectLst>
                <a:latin typeface="B Nazanin" pitchFamily="2" charset="-78"/>
                <a:cs typeface="B Nazanin" pitchFamily="2" charset="-78"/>
              </a:rPr>
              <a:t>ر</a:t>
            </a:r>
            <a:r>
              <a:rPr lang="fa-IR" sz="4800" b="1" dirty="0" err="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هاي</a:t>
            </a:r>
            <a: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 حوزه </a:t>
            </a:r>
            <a:r>
              <a:rPr lang="fa-IR" sz="4800" b="1" dirty="0" err="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جنو</a:t>
            </a:r>
            <a: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 </a:t>
            </a:r>
            <a:r>
              <a:rPr lang="fa-IR" sz="4800" b="1" dirty="0" err="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بي</a:t>
            </a:r>
            <a: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
            </a:r>
            <a:b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br>
            <a:r>
              <a:rPr lang="fa-IR" sz="48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B Nazanin" pitchFamily="2" charset="-78"/>
                <a:cs typeface="B Nazanin" pitchFamily="2" charset="-78"/>
              </a:rPr>
              <a:t>خا ور ميا نه را داشته اند </a:t>
            </a:r>
          </a:p>
        </p:txBody>
      </p:sp>
      <p:sp>
        <p:nvSpPr>
          <p:cNvPr id="5" name="Slide Number Placeholder 4"/>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40</a:t>
            </a:fld>
            <a:endParaRPr lang="fa-IR" dirty="0">
              <a:cs typeface="B Nazanin" panose="00000400000000000000" pitchFamily="2" charset="-78"/>
            </a:endParaRPr>
          </a:p>
        </p:txBody>
      </p:sp>
    </p:spTree>
    <p:extLst>
      <p:ext uri="{BB962C8B-B14F-4D97-AF65-F5344CB8AC3E}">
        <p14:creationId xmlns:p14="http://schemas.microsoft.com/office/powerpoint/2010/main" val="71397625"/>
      </p:ext>
    </p:extLst>
  </p:cSld>
  <p:clrMapOvr>
    <a:masterClrMapping/>
  </p:clrMapOvr>
  <p:transition spd="slow">
    <p:comb/>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547" y="274637"/>
            <a:ext cx="10936742" cy="6395985"/>
          </a:xfrm>
        </p:spPr>
        <p:txBody>
          <a:bodyPr>
            <a:noAutofit/>
          </a:bodyPr>
          <a:lstStyle/>
          <a:p>
            <a:pPr algn="r" rtl="1"/>
            <a:r>
              <a:rPr lang="en-US" dirty="0">
                <a:latin typeface="B Nazanin" pitchFamily="2" charset="-78"/>
                <a:cs typeface="B Nazanin" pitchFamily="2" charset="-78"/>
              </a:rPr>
              <a:t/>
            </a:r>
            <a:br>
              <a:rPr lang="en-US" dirty="0">
                <a:latin typeface="B Nazanin" pitchFamily="2" charset="-78"/>
                <a:cs typeface="B Nazanin" pitchFamily="2" charset="-78"/>
              </a:rPr>
            </a:br>
            <a:r>
              <a:rPr lang="fa-IR" dirty="0">
                <a:solidFill>
                  <a:srgbClr val="FF0000"/>
                </a:solidFill>
                <a:latin typeface="B Nazanin" pitchFamily="2" charset="-78"/>
                <a:cs typeface="B Nazanin" pitchFamily="2" charset="-78"/>
              </a:rPr>
              <a:t>كورونا ويروس </a:t>
            </a:r>
            <a:r>
              <a:rPr lang="fa-IR" dirty="0">
                <a:latin typeface="B Nazanin" pitchFamily="2" charset="-78"/>
                <a:cs typeface="B Nazanin" pitchFamily="2" charset="-78"/>
              </a:rPr>
              <a:t>ها به يك گونه بزرگ ويروسها تعلق دارند كه مي توانند سبب طيفي از بيماريها از سرماخوردگي تا سندرم تنفسي حاد شديد (</a:t>
            </a:r>
            <a:r>
              <a:rPr lang="en-US" dirty="0">
                <a:latin typeface="+mn-lt"/>
                <a:cs typeface="B Nazanin" pitchFamily="2" charset="-78"/>
              </a:rPr>
              <a:t>SARS</a:t>
            </a:r>
            <a:r>
              <a:rPr lang="fa-IR" dirty="0">
                <a:latin typeface="B Nazanin" pitchFamily="2" charset="-78"/>
                <a:cs typeface="B Nazanin" pitchFamily="2" charset="-78"/>
              </a:rPr>
              <a:t>) شوند.در اين مرحله كه ويروس جديد شناسايي گرديده است تعيين </a:t>
            </a:r>
            <a:r>
              <a:rPr lang="fa-IR" dirty="0">
                <a:solidFill>
                  <a:schemeClr val="accent3">
                    <a:lumMod val="75000"/>
                  </a:schemeClr>
                </a:solidFill>
                <a:latin typeface="B Nazanin" pitchFamily="2" charset="-78"/>
                <a:cs typeface="B Nazanin" pitchFamily="2" charset="-78"/>
              </a:rPr>
              <a:t>منبع عفونت، بيماريزايي، انتقال پذيري </a:t>
            </a:r>
            <a:r>
              <a:rPr lang="fa-IR" dirty="0">
                <a:latin typeface="B Nazanin" pitchFamily="2" charset="-78"/>
                <a:cs typeface="B Nazanin" pitchFamily="2" charset="-78"/>
              </a:rPr>
              <a:t>بسيار اهميت دارد و لذا بايد اطلاعات كاملي در زمينه تماس ها، علايم باليني، شغل، سابقه مسافرت بيماران جمع آوري و مورد تجزيه و تحليل قرار گيرد. لذا فعال بودن سيستم مراقبت و گزارش دهي بموقع و كامل موارد بيماري بسيار حساس و راهگشا خواهد بود.</a:t>
            </a:r>
            <a:r>
              <a:rPr lang="en-US" dirty="0">
                <a:latin typeface="B Nazanin" pitchFamily="2" charset="-78"/>
                <a:cs typeface="B Nazanin" pitchFamily="2" charset="-78"/>
              </a:rPr>
              <a:t/>
            </a:r>
            <a:br>
              <a:rPr lang="en-US" dirty="0">
                <a:latin typeface="B Nazanin" pitchFamily="2" charset="-78"/>
                <a:cs typeface="B Nazanin" pitchFamily="2" charset="-78"/>
              </a:rPr>
            </a:br>
            <a:endParaRPr lang="en-US" dirty="0">
              <a:latin typeface="B Nazanin" pitchFamily="2" charset="-78"/>
              <a:cs typeface="B Nazanin" pitchFamily="2" charset="-78"/>
            </a:endParaRPr>
          </a:p>
        </p:txBody>
      </p:sp>
      <p:sp>
        <p:nvSpPr>
          <p:cNvPr id="3" name="Slide Number Placeholder 2"/>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41</a:t>
            </a:fld>
            <a:endParaRPr lang="fa-IR" dirty="0">
              <a:cs typeface="B Nazanin" panose="00000400000000000000" pitchFamily="2" charset="-78"/>
            </a:endParaRPr>
          </a:p>
        </p:txBody>
      </p:sp>
    </p:spTree>
    <p:extLst>
      <p:ext uri="{BB962C8B-B14F-4D97-AF65-F5344CB8AC3E}">
        <p14:creationId xmlns:p14="http://schemas.microsoft.com/office/powerpoint/2010/main" val="1766998846"/>
      </p:ext>
    </p:extLst>
  </p:cSld>
  <p:clrMapOvr>
    <a:masterClrMapping/>
  </p:clrMapOvr>
  <p:transition spd="slow">
    <p:comb/>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6965" y="407582"/>
            <a:ext cx="9795733" cy="1280890"/>
          </a:xfrm>
        </p:spPr>
        <p:txBody>
          <a:bodyPr>
            <a:noAutofit/>
          </a:bodyPr>
          <a:lstStyle/>
          <a:p>
            <a:pPr algn="ctr"/>
            <a:r>
              <a:rPr lang="fa-IR" sz="4400" dirty="0">
                <a:solidFill>
                  <a:srgbClr val="0070C0"/>
                </a:solidFill>
                <a:cs typeface="B Titr" panose="00000700000000000000" pitchFamily="2" charset="-78"/>
              </a:rPr>
              <a:t>اختلاف این </a:t>
            </a:r>
            <a:r>
              <a:rPr lang="fa-IR" sz="4400" dirty="0" err="1">
                <a:solidFill>
                  <a:srgbClr val="0070C0"/>
                </a:solidFill>
                <a:cs typeface="B Titr" panose="00000700000000000000" pitchFamily="2" charset="-78"/>
              </a:rPr>
              <a:t>کرونا</a:t>
            </a:r>
            <a:r>
              <a:rPr lang="fa-IR" sz="4400" dirty="0">
                <a:solidFill>
                  <a:srgbClr val="0070C0"/>
                </a:solidFill>
                <a:cs typeface="B Titr" panose="00000700000000000000" pitchFamily="2" charset="-78"/>
              </a:rPr>
              <a:t> ویر وس با سایر کرونا ویر وسها</a:t>
            </a:r>
            <a:endParaRPr lang="en-US" sz="4400" dirty="0">
              <a:solidFill>
                <a:srgbClr val="0070C0"/>
              </a:solidFill>
              <a:cs typeface="B Titr" panose="00000700000000000000" pitchFamily="2" charset="-78"/>
            </a:endParaRPr>
          </a:p>
        </p:txBody>
      </p:sp>
      <p:sp>
        <p:nvSpPr>
          <p:cNvPr id="3" name="Content Placeholder 2"/>
          <p:cNvSpPr>
            <a:spLocks noGrp="1"/>
          </p:cNvSpPr>
          <p:nvPr>
            <p:ph idx="1"/>
          </p:nvPr>
        </p:nvSpPr>
        <p:spPr>
          <a:xfrm>
            <a:off x="729049" y="2133600"/>
            <a:ext cx="10775563" cy="3777622"/>
          </a:xfrm>
        </p:spPr>
        <p:txBody>
          <a:bodyPr>
            <a:normAutofit/>
          </a:bodyPr>
          <a:lstStyle/>
          <a:p>
            <a:pPr algn="just" rtl="1"/>
            <a:r>
              <a:rPr lang="fa-IR" sz="3600" dirty="0">
                <a:latin typeface="B Nazanin" pitchFamily="2" charset="-78"/>
                <a:cs typeface="B Nazanin" pitchFamily="2" charset="-78"/>
              </a:rPr>
              <a:t>این کرونا ویروس علاوه بر حمله به دستگاه تنفسی </a:t>
            </a:r>
          </a:p>
          <a:p>
            <a:pPr algn="just" rtl="1">
              <a:buNone/>
            </a:pPr>
            <a:r>
              <a:rPr lang="fa-IR" sz="3600" dirty="0">
                <a:latin typeface="B Nazanin" pitchFamily="2" charset="-78"/>
                <a:cs typeface="B Nazanin" pitchFamily="2" charset="-78"/>
              </a:rPr>
              <a:t>می تو اند ارگا نهای دیگر مانند کبد –کلیه –روده و سلو </a:t>
            </a:r>
            <a:r>
              <a:rPr lang="fa-IR" sz="3600" dirty="0" err="1">
                <a:latin typeface="B Nazanin" pitchFamily="2" charset="-78"/>
                <a:cs typeface="B Nazanin" pitchFamily="2" charset="-78"/>
              </a:rPr>
              <a:t>لهای</a:t>
            </a:r>
            <a:r>
              <a:rPr lang="fa-IR" sz="3600" dirty="0">
                <a:latin typeface="B Nazanin" pitchFamily="2" charset="-78"/>
                <a:cs typeface="B Nazanin" pitchFamily="2" charset="-78"/>
              </a:rPr>
              <a:t> دفاعی بدن را نیز الو ده کند واغلب مرگ در اثر نا رسایی شدید تنفسی  -نا رسا یی کلیه و به علت افت شدید فشار خون و بستری در بخش مر اقبت ویژه رخ می دهد </a:t>
            </a:r>
            <a:endParaRPr lang="en-US" sz="3600" dirty="0">
              <a:latin typeface="B Nazanin" pitchFamily="2" charset="-78"/>
              <a:cs typeface="B Nazanin" pitchFamily="2" charset="-78"/>
            </a:endParaRPr>
          </a:p>
        </p:txBody>
      </p:sp>
      <p:sp>
        <p:nvSpPr>
          <p:cNvPr id="4" name="Slide Number Placeholder 3"/>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42</a:t>
            </a:fld>
            <a:endParaRPr lang="fa-IR" dirty="0">
              <a:cs typeface="B Nazanin" panose="00000400000000000000" pitchFamily="2" charset="-78"/>
            </a:endParaRPr>
          </a:p>
        </p:txBody>
      </p:sp>
    </p:spTree>
    <p:extLst>
      <p:ext uri="{BB962C8B-B14F-4D97-AF65-F5344CB8AC3E}">
        <p14:creationId xmlns:p14="http://schemas.microsoft.com/office/powerpoint/2010/main" val="1575455942"/>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228" y="283509"/>
            <a:ext cx="8352928" cy="1440360"/>
          </a:xfrm>
        </p:spPr>
        <p:txBody>
          <a:bodyPr>
            <a:noAutofit/>
          </a:bodyPr>
          <a:lstStyle/>
          <a:p>
            <a:pPr algn="ctr"/>
            <a:r>
              <a:rPr lang="fa-IR" b="1" u="sng" dirty="0">
                <a:cs typeface="B Titr" panose="00000700000000000000" pitchFamily="2" charset="-78"/>
              </a:rPr>
              <a:t>اطلاعات موجود در زمينه ويروس جديد عامل بيماري تنفسي شناسايي شده</a:t>
            </a:r>
            <a:r>
              <a:rPr lang="fa-IR" dirty="0">
                <a:cs typeface="B Titr" panose="00000700000000000000" pitchFamily="2" charset="-78"/>
              </a:rPr>
              <a:t>:</a:t>
            </a:r>
            <a:r>
              <a:rPr lang="en-US" dirty="0">
                <a:cs typeface="B Titr" panose="00000700000000000000" pitchFamily="2" charset="-78"/>
              </a:rPr>
              <a:t/>
            </a:r>
            <a:br>
              <a:rPr lang="en-US" dirty="0">
                <a:cs typeface="B Titr" panose="00000700000000000000" pitchFamily="2" charset="-78"/>
              </a:rPr>
            </a:br>
            <a:endParaRPr lang="en-US" dirty="0">
              <a:cs typeface="B Titr" panose="00000700000000000000" pitchFamily="2" charset="-78"/>
            </a:endParaRPr>
          </a:p>
        </p:txBody>
      </p:sp>
      <p:sp>
        <p:nvSpPr>
          <p:cNvPr id="3" name="Content Placeholder 2"/>
          <p:cNvSpPr>
            <a:spLocks noGrp="1"/>
          </p:cNvSpPr>
          <p:nvPr>
            <p:ph idx="1"/>
          </p:nvPr>
        </p:nvSpPr>
        <p:spPr>
          <a:xfrm>
            <a:off x="494270" y="1723869"/>
            <a:ext cx="11010342" cy="5021705"/>
          </a:xfrm>
        </p:spPr>
        <p:txBody>
          <a:bodyPr>
            <a:noAutofit/>
          </a:bodyPr>
          <a:lstStyle/>
          <a:p>
            <a:pPr lvl="0" algn="r" rtl="1"/>
            <a:r>
              <a:rPr lang="fa-IR" sz="2800" b="1" dirty="0">
                <a:cs typeface="B Yagut" panose="00000400000000000000" pitchFamily="2" charset="-78"/>
              </a:rPr>
              <a:t>عامل مسبب بيماري از گروه كورونا ويروس و عامل بيماري سرماخوردگي و سارس(</a:t>
            </a:r>
            <a:r>
              <a:rPr lang="en-US" sz="2800" b="1" dirty="0">
                <a:cs typeface="B Yagut" panose="00000400000000000000" pitchFamily="2" charset="-78"/>
              </a:rPr>
              <a:t>SARS</a:t>
            </a:r>
            <a:r>
              <a:rPr lang="fa-IR" sz="2800" b="1" dirty="0">
                <a:cs typeface="B Yagut" panose="00000400000000000000" pitchFamily="2" charset="-78"/>
              </a:rPr>
              <a:t>) مي باشد.</a:t>
            </a:r>
            <a:endParaRPr lang="en-US" sz="2800" b="1" dirty="0">
              <a:cs typeface="B Yagut" panose="00000400000000000000" pitchFamily="2" charset="-78"/>
            </a:endParaRPr>
          </a:p>
          <a:p>
            <a:pPr lvl="0" algn="r" rtl="1"/>
            <a:r>
              <a:rPr lang="fa-IR" sz="2800" b="1" dirty="0">
                <a:cs typeface="B Yagut" panose="00000400000000000000" pitchFamily="2" charset="-78"/>
              </a:rPr>
              <a:t>علايم باليني شامل: </a:t>
            </a:r>
            <a:r>
              <a:rPr lang="fa-IR" sz="2800" b="1" dirty="0">
                <a:solidFill>
                  <a:srgbClr val="C00000"/>
                </a:solidFill>
                <a:cs typeface="B Yagut" panose="00000400000000000000" pitchFamily="2" charset="-78"/>
              </a:rPr>
              <a:t>تب-سرفه-مشكل تنفسي </a:t>
            </a:r>
            <a:r>
              <a:rPr lang="fa-IR" sz="2800" b="1" dirty="0">
                <a:cs typeface="B Yagut" panose="00000400000000000000" pitchFamily="2" charset="-78"/>
              </a:rPr>
              <a:t>است.بعضي از بيماران دچار نارسايي كليه مي شوند.</a:t>
            </a:r>
            <a:endParaRPr lang="en-US" sz="2800" b="1" dirty="0">
              <a:cs typeface="B Yagut" panose="00000400000000000000" pitchFamily="2" charset="-78"/>
            </a:endParaRPr>
          </a:p>
          <a:p>
            <a:pPr lvl="0" algn="r" rtl="1"/>
            <a:r>
              <a:rPr lang="fa-IR" sz="2800" b="1" dirty="0">
                <a:cs typeface="B Yagut" panose="00000400000000000000" pitchFamily="2" charset="-78"/>
              </a:rPr>
              <a:t>روش انتقال توسط </a:t>
            </a:r>
            <a:r>
              <a:rPr lang="fa-IR" sz="2800" b="1" dirty="0">
                <a:solidFill>
                  <a:srgbClr val="C00000"/>
                </a:solidFill>
                <a:cs typeface="B Yagut" panose="00000400000000000000" pitchFamily="2" charset="-78"/>
              </a:rPr>
              <a:t>قطرات تنفسي </a:t>
            </a:r>
            <a:r>
              <a:rPr lang="fa-IR" sz="2800" b="1" dirty="0">
                <a:cs typeface="B Yagut" panose="00000400000000000000" pitchFamily="2" charset="-78"/>
              </a:rPr>
              <a:t>ناشي از عطسه و سرفه </a:t>
            </a:r>
            <a:r>
              <a:rPr lang="fa-IR" sz="2800" b="1" dirty="0" err="1">
                <a:cs typeface="B Yagut" panose="00000400000000000000" pitchFamily="2" charset="-78"/>
              </a:rPr>
              <a:t>مي</a:t>
            </a:r>
            <a:r>
              <a:rPr lang="fa-IR" sz="2800" b="1" dirty="0">
                <a:cs typeface="B Yagut" panose="00000400000000000000" pitchFamily="2" charset="-78"/>
              </a:rPr>
              <a:t> باشد.</a:t>
            </a:r>
            <a:endParaRPr lang="en-US" sz="2800" b="1" dirty="0">
              <a:cs typeface="B Yagut" panose="00000400000000000000" pitchFamily="2" charset="-78"/>
            </a:endParaRPr>
          </a:p>
          <a:p>
            <a:pPr lvl="0" algn="r" rtl="1"/>
            <a:r>
              <a:rPr lang="fa-IR" sz="2800" b="1" dirty="0">
                <a:cs typeface="B Yagut" panose="00000400000000000000" pitchFamily="2" charset="-78"/>
              </a:rPr>
              <a:t>دوره كمون بيماري 7 روز است.</a:t>
            </a:r>
            <a:endParaRPr lang="en-US" sz="2800" b="1" dirty="0">
              <a:cs typeface="B Yagut" panose="00000400000000000000" pitchFamily="2" charset="-78"/>
            </a:endParaRPr>
          </a:p>
          <a:p>
            <a:pPr lvl="0" algn="r" rtl="1"/>
            <a:r>
              <a:rPr lang="fa-IR" sz="2800" b="1" dirty="0">
                <a:solidFill>
                  <a:srgbClr val="C00000"/>
                </a:solidFill>
                <a:cs typeface="B Yagut" panose="00000400000000000000" pitchFamily="2" charset="-78"/>
              </a:rPr>
              <a:t>منشا ويروس </a:t>
            </a:r>
            <a:r>
              <a:rPr lang="fa-IR" sz="2800" b="1" dirty="0">
                <a:cs typeface="B Yagut" panose="00000400000000000000" pitchFamily="2" charset="-78"/>
              </a:rPr>
              <a:t>جديد شناسايي نشده است.ممكن است اين ويروس از موتاسيون ويروس موجود يا از گردش در حيوانات و يا پرندگان حاصل شده باشد.</a:t>
            </a:r>
            <a:endParaRPr lang="en-US" sz="2800" b="1" dirty="0">
              <a:cs typeface="B Yagut" panose="00000400000000000000" pitchFamily="2" charset="-78"/>
            </a:endParaRPr>
          </a:p>
          <a:p>
            <a:pPr algn="r" rtl="1"/>
            <a:endParaRPr lang="en-US" sz="2800" b="1" dirty="0">
              <a:cs typeface="B Yagut" panose="00000400000000000000" pitchFamily="2" charset="-78"/>
            </a:endParaRPr>
          </a:p>
        </p:txBody>
      </p:sp>
      <p:sp>
        <p:nvSpPr>
          <p:cNvPr id="4" name="Slide Number Placeholder 3"/>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43</a:t>
            </a:fld>
            <a:endParaRPr lang="fa-IR" dirty="0">
              <a:cs typeface="B Nazanin" panose="00000400000000000000" pitchFamily="2" charset="-78"/>
            </a:endParaRPr>
          </a:p>
        </p:txBody>
      </p:sp>
    </p:spTree>
    <p:extLst>
      <p:ext uri="{BB962C8B-B14F-4D97-AF65-F5344CB8AC3E}">
        <p14:creationId xmlns:p14="http://schemas.microsoft.com/office/powerpoint/2010/main" val="2625229608"/>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147337"/>
            <a:ext cx="8911687" cy="1005570"/>
          </a:xfrm>
        </p:spPr>
        <p:txBody>
          <a:bodyPr/>
          <a:lstStyle/>
          <a:p>
            <a:pPr algn="r"/>
            <a:r>
              <a:rPr lang="fa-IR" dirty="0">
                <a:cs typeface="B Titr" panose="00000700000000000000" pitchFamily="2" charset="-78"/>
              </a:rPr>
              <a:t>ادامه</a:t>
            </a:r>
            <a:endParaRPr lang="en-US" dirty="0">
              <a:cs typeface="B Titr" panose="00000700000000000000" pitchFamily="2" charset="-78"/>
            </a:endParaRPr>
          </a:p>
        </p:txBody>
      </p:sp>
      <p:sp>
        <p:nvSpPr>
          <p:cNvPr id="3" name="Content Placeholder 2"/>
          <p:cNvSpPr>
            <a:spLocks noGrp="1"/>
          </p:cNvSpPr>
          <p:nvPr>
            <p:ph idx="1"/>
          </p:nvPr>
        </p:nvSpPr>
        <p:spPr>
          <a:xfrm>
            <a:off x="790832" y="787782"/>
            <a:ext cx="11290841" cy="6070218"/>
          </a:xfrm>
        </p:spPr>
        <p:txBody>
          <a:bodyPr>
            <a:noAutofit/>
          </a:bodyPr>
          <a:lstStyle/>
          <a:p>
            <a:pPr lvl="0" algn="r" rtl="1"/>
            <a:r>
              <a:rPr lang="fa-IR" sz="2400" b="1" dirty="0">
                <a:cs typeface="B Yagut" panose="00000400000000000000" pitchFamily="2" charset="-78"/>
              </a:rPr>
              <a:t>در حال حاضر اطلاعات كافي در دسترس نمي باشد اما احتمال دارد به روشهاي مشابه ويروس انفلوانزا انتشار و گسترش يابد.</a:t>
            </a:r>
          </a:p>
          <a:p>
            <a:pPr algn="r" rtl="1"/>
            <a:r>
              <a:rPr lang="fa-IR" sz="2400" b="1" dirty="0">
                <a:cs typeface="B Yagut" panose="00000400000000000000" pitchFamily="2" charset="-78"/>
              </a:rPr>
              <a:t>اطلاعات كافي در مورد علايم باليني بيماري در دسترس نمي باشد اما موارد فوت ناشي از بيماري بعلت </a:t>
            </a:r>
            <a:r>
              <a:rPr lang="fa-IR" sz="2400" b="1" dirty="0">
                <a:solidFill>
                  <a:srgbClr val="C00000"/>
                </a:solidFill>
                <a:cs typeface="B Yagut" panose="00000400000000000000" pitchFamily="2" charset="-78"/>
              </a:rPr>
              <a:t>ديسترس شديد تنفسي و نارسايي كليه </a:t>
            </a:r>
            <a:r>
              <a:rPr lang="fa-IR" sz="2400" b="1" dirty="0">
                <a:cs typeface="B Yagut" panose="00000400000000000000" pitchFamily="2" charset="-78"/>
              </a:rPr>
              <a:t>بوده است.</a:t>
            </a:r>
            <a:endParaRPr lang="en-US" sz="2400" b="1" dirty="0">
              <a:cs typeface="B Yagut" panose="00000400000000000000" pitchFamily="2" charset="-78"/>
            </a:endParaRPr>
          </a:p>
          <a:p>
            <a:pPr lvl="0" algn="r" rtl="1"/>
            <a:endParaRPr lang="en-US" sz="2400" b="1" dirty="0">
              <a:cs typeface="B Yagut" panose="00000400000000000000" pitchFamily="2" charset="-78"/>
            </a:endParaRPr>
          </a:p>
          <a:p>
            <a:pPr lvl="1" algn="r" rtl="1"/>
            <a:r>
              <a:rPr lang="fa-IR" sz="2400" b="1" u="sng" dirty="0">
                <a:cs typeface="B Yagut" panose="00000400000000000000" pitchFamily="2" charset="-78"/>
              </a:rPr>
              <a:t>علايم نارسايي كليه</a:t>
            </a:r>
            <a:r>
              <a:rPr lang="fa-IR" sz="2400" b="1" dirty="0">
                <a:cs typeface="B Yagut" panose="00000400000000000000" pitchFamily="2" charset="-78"/>
              </a:rPr>
              <a:t> </a:t>
            </a:r>
            <a:r>
              <a:rPr lang="fa-IR" sz="2400" b="1" dirty="0">
                <a:solidFill>
                  <a:srgbClr val="C00000"/>
                </a:solidFill>
                <a:cs typeface="B Yagut" panose="00000400000000000000" pitchFamily="2" charset="-78"/>
              </a:rPr>
              <a:t>شامل كاهش حجم ادرار-ادم اندامها-افزايش فشار خون-افزايش </a:t>
            </a:r>
            <a:r>
              <a:rPr lang="en-US" sz="2400" b="1" dirty="0">
                <a:solidFill>
                  <a:srgbClr val="C00000"/>
                </a:solidFill>
                <a:cs typeface="B Yagut" panose="00000400000000000000" pitchFamily="2" charset="-78"/>
              </a:rPr>
              <a:t>BUN</a:t>
            </a:r>
            <a:r>
              <a:rPr lang="fa-IR" sz="2400" b="1" dirty="0">
                <a:solidFill>
                  <a:srgbClr val="C00000"/>
                </a:solidFill>
                <a:cs typeface="B Yagut" panose="00000400000000000000" pitchFamily="2" charset="-78"/>
              </a:rPr>
              <a:t> و كراتي نين-اختلال الكتروليت ها مي تواند </a:t>
            </a:r>
            <a:r>
              <a:rPr lang="fa-IR" sz="2400" b="1" dirty="0">
                <a:cs typeface="B Yagut" panose="00000400000000000000" pitchFamily="2" charset="-78"/>
              </a:rPr>
              <a:t>باشد.</a:t>
            </a:r>
            <a:endParaRPr lang="en-US" sz="2400" b="1" dirty="0">
              <a:cs typeface="B Yagut" panose="00000400000000000000" pitchFamily="2" charset="-78"/>
            </a:endParaRPr>
          </a:p>
          <a:p>
            <a:pPr lvl="1" algn="r" rtl="1"/>
            <a:r>
              <a:rPr lang="fa-IR" sz="2400" b="1" dirty="0">
                <a:cs typeface="B Yagut" panose="00000400000000000000" pitchFamily="2" charset="-78"/>
              </a:rPr>
              <a:t>لازم است با مشاهده علايم تنفسي حاد و علايم باليني نارسايي كليه ،مورد بيمار سريعا به بيمارستان اعزام و بستري شود.</a:t>
            </a:r>
            <a:endParaRPr lang="en-US" sz="2400" b="1" dirty="0">
              <a:cs typeface="B Yagut" panose="00000400000000000000" pitchFamily="2" charset="-78"/>
            </a:endParaRPr>
          </a:p>
          <a:p>
            <a:pPr lvl="1" algn="r" rtl="1"/>
            <a:r>
              <a:rPr lang="fa-IR" sz="2400" b="1" u="sng" dirty="0">
                <a:cs typeface="B Yagut" panose="00000400000000000000" pitchFamily="2" charset="-78"/>
              </a:rPr>
              <a:t>موارد </a:t>
            </a:r>
            <a:r>
              <a:rPr lang="fa-IR" sz="2400" b="1" u="sng" dirty="0">
                <a:solidFill>
                  <a:srgbClr val="C00000"/>
                </a:solidFill>
                <a:cs typeface="B Yagut" panose="00000400000000000000" pitchFamily="2" charset="-78"/>
              </a:rPr>
              <a:t>ارجاع فوري</a:t>
            </a:r>
            <a:r>
              <a:rPr lang="fa-IR" sz="2400" b="1" dirty="0">
                <a:solidFill>
                  <a:srgbClr val="C00000"/>
                </a:solidFill>
                <a:cs typeface="B Yagut" panose="00000400000000000000" pitchFamily="2" charset="-78"/>
              </a:rPr>
              <a:t> </a:t>
            </a:r>
            <a:r>
              <a:rPr lang="fa-IR" sz="2400" b="1" dirty="0">
                <a:cs typeface="B Yagut" panose="00000400000000000000" pitchFamily="2" charset="-78"/>
              </a:rPr>
              <a:t>شامل علايم تنفسي حاد+ادم اندامها+فشارخون بالا مي باشد.</a:t>
            </a:r>
            <a:endParaRPr lang="en-US" sz="2400" b="1" dirty="0">
              <a:cs typeface="B Yagut" panose="00000400000000000000" pitchFamily="2" charset="-78"/>
            </a:endParaRPr>
          </a:p>
          <a:p>
            <a:pPr lvl="0" algn="r" rtl="1"/>
            <a:r>
              <a:rPr lang="fa-IR" sz="2400" b="1" dirty="0">
                <a:cs typeface="B Yagut" panose="00000400000000000000" pitchFamily="2" charset="-78"/>
              </a:rPr>
              <a:t>درمان وي‍ژه اي در حال حاضر توصيه نشده است اما پيشنهاد مي شود درمانهاي مرتبط به بيماريهاي تنفسي حاد جهت بيماران بستري شده در بيمارستان به مرحله اجرا درآيد.</a:t>
            </a:r>
            <a:endParaRPr lang="en-US" sz="2400" b="1" dirty="0">
              <a:cs typeface="B Yagut" panose="00000400000000000000" pitchFamily="2" charset="-78"/>
            </a:endParaRPr>
          </a:p>
          <a:p>
            <a:pPr lvl="0" algn="r" rtl="1"/>
            <a:r>
              <a:rPr lang="fa-IR" sz="2400" b="1" dirty="0">
                <a:solidFill>
                  <a:srgbClr val="0070C0"/>
                </a:solidFill>
                <a:cs typeface="B Yagut" panose="00000400000000000000" pitchFamily="2" charset="-78"/>
              </a:rPr>
              <a:t>آموزش و رعايت اداب تنفسي بهداشتي در پيشگيري از انتقال و انتشار بيماريهاي تنفسي داراي نقش اساسي است.</a:t>
            </a:r>
            <a:endParaRPr lang="en-US" sz="2400" b="1" dirty="0">
              <a:solidFill>
                <a:srgbClr val="0070C0"/>
              </a:solidFill>
              <a:cs typeface="B Yagut" panose="00000400000000000000" pitchFamily="2" charset="-78"/>
            </a:endParaRPr>
          </a:p>
          <a:p>
            <a:pPr algn="r" rtl="1"/>
            <a:endParaRPr lang="en-US" sz="2400" b="1" dirty="0">
              <a:cs typeface="B Yagut" panose="00000400000000000000" pitchFamily="2" charset="-78"/>
            </a:endParaRPr>
          </a:p>
        </p:txBody>
      </p:sp>
      <p:sp>
        <p:nvSpPr>
          <p:cNvPr id="4" name="Slide Number Placeholder 3"/>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44</a:t>
            </a:fld>
            <a:endParaRPr lang="fa-IR" dirty="0">
              <a:cs typeface="B Nazanin" panose="00000400000000000000" pitchFamily="2" charset="-78"/>
            </a:endParaRPr>
          </a:p>
        </p:txBody>
      </p:sp>
    </p:spTree>
    <p:extLst>
      <p:ext uri="{BB962C8B-B14F-4D97-AF65-F5344CB8AC3E}">
        <p14:creationId xmlns:p14="http://schemas.microsoft.com/office/powerpoint/2010/main" val="17235315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2284" y="235812"/>
            <a:ext cx="8911687" cy="1280890"/>
          </a:xfrm>
        </p:spPr>
        <p:txBody>
          <a:bodyPr>
            <a:normAutofit/>
          </a:bodyPr>
          <a:lstStyle/>
          <a:p>
            <a:pPr algn="ctr"/>
            <a:r>
              <a:rPr lang="fa-IR" sz="4000" b="1" dirty="0">
                <a:solidFill>
                  <a:srgbClr val="0070C0"/>
                </a:solidFill>
                <a:cs typeface="B Titr" pitchFamily="2" charset="-78"/>
              </a:rPr>
              <a:t>كشف كوروناويروس جديد</a:t>
            </a:r>
          </a:p>
        </p:txBody>
      </p:sp>
      <p:sp>
        <p:nvSpPr>
          <p:cNvPr id="4" name="Content Placeholder 3"/>
          <p:cNvSpPr>
            <a:spLocks noGrp="1"/>
          </p:cNvSpPr>
          <p:nvPr>
            <p:ph idx="1"/>
          </p:nvPr>
        </p:nvSpPr>
        <p:spPr>
          <a:xfrm>
            <a:off x="2197224" y="1412776"/>
            <a:ext cx="8147248" cy="960263"/>
          </a:xfrm>
          <a:prstGeom prst="round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rtl="1"/>
            <a:r>
              <a:rPr lang="fa-IR" dirty="0">
                <a:cs typeface="B Mitra" pitchFamily="2" charset="-78"/>
              </a:rPr>
              <a:t>در بهار ، 1391 تعدادي پزشك و پرستار </a:t>
            </a:r>
            <a:r>
              <a:rPr lang="fa-IR" b="1" dirty="0">
                <a:solidFill>
                  <a:srgbClr val="C00000"/>
                </a:solidFill>
                <a:cs typeface="B Mitra" pitchFamily="2" charset="-78"/>
              </a:rPr>
              <a:t>اُردني</a:t>
            </a:r>
            <a:r>
              <a:rPr lang="fa-IR" dirty="0">
                <a:cs typeface="B Mitra" pitchFamily="2" charset="-78"/>
              </a:rPr>
              <a:t> به بيماري مرموزي مبتلا شدند و 2 نفر از ايشان </a:t>
            </a:r>
            <a:r>
              <a:rPr lang="fa-IR" b="1" dirty="0">
                <a:solidFill>
                  <a:srgbClr val="C00000"/>
                </a:solidFill>
                <a:cs typeface="B Mitra" pitchFamily="2" charset="-78"/>
              </a:rPr>
              <a:t>فوت شدند</a:t>
            </a:r>
            <a:r>
              <a:rPr lang="fa-IR" dirty="0">
                <a:cs typeface="B Mitra" pitchFamily="2" charset="-78"/>
              </a:rPr>
              <a:t>؟؟؟</a:t>
            </a:r>
          </a:p>
        </p:txBody>
      </p:sp>
      <p:pic>
        <p:nvPicPr>
          <p:cNvPr id="5" name="Picture 4" descr="sars chest x-ray.jpg"/>
          <p:cNvPicPr>
            <a:picLocks noChangeAspect="1"/>
          </p:cNvPicPr>
          <p:nvPr/>
        </p:nvPicPr>
        <p:blipFill>
          <a:blip r:embed="rId2" cstate="print"/>
          <a:stretch>
            <a:fillRect/>
          </a:stretch>
        </p:blipFill>
        <p:spPr>
          <a:xfrm>
            <a:off x="1775521" y="2708920"/>
            <a:ext cx="2278333" cy="3024336"/>
          </a:xfrm>
          <a:prstGeom prst="roundRect">
            <a:avLst/>
          </a:prstGeom>
        </p:spPr>
      </p:pic>
      <p:sp>
        <p:nvSpPr>
          <p:cNvPr id="6" name="Rectangle 5"/>
          <p:cNvSpPr/>
          <p:nvPr/>
        </p:nvSpPr>
        <p:spPr>
          <a:xfrm>
            <a:off x="5051194" y="2425049"/>
            <a:ext cx="6192688" cy="2062103"/>
          </a:xfrm>
          <a:prstGeom prst="rect">
            <a:avLst/>
          </a:prstGeom>
        </p:spPr>
        <p:txBody>
          <a:bodyPr wrap="square">
            <a:spAutoFit/>
          </a:bodyPr>
          <a:lstStyle/>
          <a:p>
            <a:pPr algn="just" rtl="1"/>
            <a:r>
              <a:rPr lang="fa-IR" sz="3200" dirty="0">
                <a:latin typeface="B Nazanin" pitchFamily="2" charset="-78"/>
                <a:cs typeface="B Nazanin" pitchFamily="2" charset="-78"/>
              </a:rPr>
              <a:t>در تابستان </a:t>
            </a:r>
            <a:r>
              <a:rPr lang="fa-IR" sz="3200" b="1" dirty="0">
                <a:solidFill>
                  <a:srgbClr val="002060"/>
                </a:solidFill>
                <a:latin typeface="B Nazanin" pitchFamily="2" charset="-78"/>
                <a:cs typeface="B Nazanin" pitchFamily="2" charset="-78"/>
              </a:rPr>
              <a:t>1391</a:t>
            </a:r>
            <a:r>
              <a:rPr lang="fa-IR" sz="3200" dirty="0">
                <a:latin typeface="B Nazanin" pitchFamily="2" charset="-78"/>
                <a:cs typeface="B Nazanin" pitchFamily="2" charset="-78"/>
              </a:rPr>
              <a:t>، </a:t>
            </a:r>
            <a:r>
              <a:rPr lang="fa-IR" sz="3200" b="1" dirty="0">
                <a:solidFill>
                  <a:srgbClr val="00B050"/>
                </a:solidFill>
                <a:latin typeface="B Nazanin" pitchFamily="2" charset="-78"/>
                <a:cs typeface="B Nazanin" pitchFamily="2" charset="-78"/>
              </a:rPr>
              <a:t>یک پزشک عربستانی، </a:t>
            </a:r>
            <a:r>
              <a:rPr lang="fa-IR" sz="3200" dirty="0">
                <a:latin typeface="B Nazanin" pitchFamily="2" charset="-78"/>
                <a:cs typeface="B Nazanin" pitchFamily="2" charset="-78"/>
              </a:rPr>
              <a:t>نمونه ترشحات تنفسی بیمارش را که فوت شده بود به </a:t>
            </a:r>
            <a:r>
              <a:rPr lang="fa-IR" sz="3200" b="1" dirty="0">
                <a:solidFill>
                  <a:srgbClr val="FF0000"/>
                </a:solidFill>
                <a:effectLst>
                  <a:outerShdw blurRad="38100" dist="38100" dir="2700000" algn="tl">
                    <a:srgbClr val="000000">
                      <a:alpha val="43137"/>
                    </a:srgbClr>
                  </a:outerShdw>
                </a:effectLst>
                <a:latin typeface="B Nazanin" pitchFamily="2" charset="-78"/>
                <a:cs typeface="B Nazanin" pitchFamily="2" charset="-78"/>
              </a:rPr>
              <a:t>هلند</a:t>
            </a:r>
            <a:r>
              <a:rPr lang="fa-IR" sz="3200" dirty="0">
                <a:effectLst>
                  <a:outerShdw blurRad="38100" dist="38100" dir="2700000" algn="tl">
                    <a:srgbClr val="000000">
                      <a:alpha val="43137"/>
                    </a:srgbClr>
                  </a:outerShdw>
                </a:effectLst>
                <a:latin typeface="B Nazanin" pitchFamily="2" charset="-78"/>
                <a:cs typeface="B Nazanin" pitchFamily="2" charset="-78"/>
              </a:rPr>
              <a:t> </a:t>
            </a:r>
            <a:r>
              <a:rPr lang="fa-IR" sz="3200" dirty="0">
                <a:latin typeface="B Nazanin" pitchFamily="2" charset="-78"/>
                <a:cs typeface="B Nazanin" pitchFamily="2" charset="-78"/>
              </a:rPr>
              <a:t>ارسال نمود تا علت مرگ عجیب آن بیمار را روشن نماید</a:t>
            </a:r>
          </a:p>
        </p:txBody>
      </p:sp>
      <p:sp>
        <p:nvSpPr>
          <p:cNvPr id="8" name="Rectangle 7"/>
          <p:cNvSpPr/>
          <p:nvPr/>
        </p:nvSpPr>
        <p:spPr>
          <a:xfrm>
            <a:off x="6045898" y="4725145"/>
            <a:ext cx="5148064" cy="1077218"/>
          </a:xfrm>
          <a:prstGeom prst="rect">
            <a:avLst/>
          </a:prstGeom>
        </p:spPr>
        <p:txBody>
          <a:bodyPr wrap="square">
            <a:spAutoFit/>
          </a:bodyPr>
          <a:lstStyle/>
          <a:p>
            <a:pPr algn="just" rtl="1"/>
            <a:r>
              <a:rPr lang="fa-IR" sz="3200" b="1" dirty="0">
                <a:solidFill>
                  <a:srgbClr val="FF0000"/>
                </a:solidFill>
                <a:cs typeface="B Titr" pitchFamily="2" charset="-78"/>
              </a:rPr>
              <a:t>و بدين ترتيب براي اولين بار كوروناويروس جديد كشف شد.</a:t>
            </a:r>
          </a:p>
        </p:txBody>
      </p:sp>
      <p:sp>
        <p:nvSpPr>
          <p:cNvPr id="9" name="Slide Number Placeholder 8"/>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45</a:t>
            </a:fld>
            <a:endParaRPr lang="fa-IR" dirty="0">
              <a:cs typeface="B Nazanin" panose="00000400000000000000" pitchFamily="2" charset="-78"/>
            </a:endParaRPr>
          </a:p>
        </p:txBody>
      </p:sp>
      <p:pic>
        <p:nvPicPr>
          <p:cNvPr id="10" name="Picture 9" descr="معاونت بهداشت.jpg"/>
          <p:cNvPicPr>
            <a:picLocks noChangeAspect="1"/>
          </p:cNvPicPr>
          <p:nvPr/>
        </p:nvPicPr>
        <p:blipFill>
          <a:blip r:embed="rId3" cstate="print"/>
          <a:stretch>
            <a:fillRect/>
          </a:stretch>
        </p:blipFill>
        <p:spPr>
          <a:xfrm>
            <a:off x="10128448" y="6218532"/>
            <a:ext cx="539552" cy="639469"/>
          </a:xfrm>
          <a:prstGeom prst="rect">
            <a:avLst/>
          </a:prstGeom>
        </p:spPr>
      </p:pic>
    </p:spTree>
    <p:extLst>
      <p:ext uri="{BB962C8B-B14F-4D97-AF65-F5344CB8AC3E}">
        <p14:creationId xmlns:p14="http://schemas.microsoft.com/office/powerpoint/2010/main" val="16023444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8879" y="175658"/>
            <a:ext cx="8911687" cy="1280890"/>
          </a:xfrm>
        </p:spPr>
        <p:txBody>
          <a:bodyPr/>
          <a:lstStyle/>
          <a:p>
            <a:pPr algn="ctr"/>
            <a:r>
              <a:rPr lang="fa-IR" dirty="0">
                <a:solidFill>
                  <a:srgbClr val="0070C0"/>
                </a:solidFill>
                <a:cs typeface="B Titr" pitchFamily="2" charset="-78"/>
              </a:rPr>
              <a:t>گروه غالب بيماران</a:t>
            </a:r>
          </a:p>
        </p:txBody>
      </p:sp>
      <p:sp>
        <p:nvSpPr>
          <p:cNvPr id="4" name="Rounded Rectangle 3"/>
          <p:cNvSpPr/>
          <p:nvPr/>
        </p:nvSpPr>
        <p:spPr>
          <a:xfrm>
            <a:off x="2351584" y="1268760"/>
            <a:ext cx="7632848" cy="987504"/>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rtl="1"/>
            <a:r>
              <a:rPr lang="fa-IR" sz="2400" dirty="0">
                <a:cs typeface="B Nazanin" pitchFamily="2" charset="-78"/>
              </a:rPr>
              <a:t>تا كنون اغلب بيماران </a:t>
            </a:r>
            <a:r>
              <a:rPr lang="fa-IR" sz="2800" b="1" dirty="0">
                <a:solidFill>
                  <a:srgbClr val="0070C0"/>
                </a:solidFill>
                <a:cs typeface="B Nazanin" pitchFamily="2" charset="-78"/>
              </a:rPr>
              <a:t>مذكر</a:t>
            </a:r>
            <a:r>
              <a:rPr lang="fa-IR" sz="2800" dirty="0">
                <a:solidFill>
                  <a:srgbClr val="0070C0"/>
                </a:solidFill>
                <a:cs typeface="B Nazanin" pitchFamily="2" charset="-78"/>
              </a:rPr>
              <a:t> </a:t>
            </a:r>
            <a:r>
              <a:rPr lang="fa-IR" sz="2400" dirty="0">
                <a:cs typeface="B Nazanin" pitchFamily="2" charset="-78"/>
              </a:rPr>
              <a:t>بوده اند (تقريبا سه برابر زنان).</a:t>
            </a:r>
          </a:p>
          <a:p>
            <a:pPr algn="ctr" rtl="1"/>
            <a:r>
              <a:rPr lang="fa-IR" sz="2400" dirty="0">
                <a:cs typeface="B Nazanin" pitchFamily="2" charset="-78"/>
              </a:rPr>
              <a:t>طيف سني 2 تا 94 سال و ميانگين سني 56 سال بوده است.</a:t>
            </a:r>
          </a:p>
        </p:txBody>
      </p:sp>
      <p:sp>
        <p:nvSpPr>
          <p:cNvPr id="6" name="Rectangle 5"/>
          <p:cNvSpPr/>
          <p:nvPr/>
        </p:nvSpPr>
        <p:spPr>
          <a:xfrm>
            <a:off x="1708879" y="2708921"/>
            <a:ext cx="9908497" cy="3970318"/>
          </a:xfrm>
          <a:prstGeom prst="rect">
            <a:avLst/>
          </a:prstGeom>
        </p:spPr>
        <p:txBody>
          <a:bodyPr wrap="square">
            <a:spAutoFit/>
          </a:bodyPr>
          <a:lstStyle/>
          <a:p>
            <a:pPr algn="just" rtl="1"/>
            <a:r>
              <a:rPr lang="fa-IR" sz="3600" b="1" dirty="0">
                <a:latin typeface="B Nazanin" pitchFamily="2" charset="-78"/>
                <a:cs typeface="B Nazanin" pitchFamily="2" charset="-78"/>
              </a:rPr>
              <a:t>بیشتر فوت شدگان افراد </a:t>
            </a:r>
            <a:r>
              <a:rPr lang="fa-IR" sz="3600" b="1" dirty="0">
                <a:solidFill>
                  <a:srgbClr val="FF0000"/>
                </a:solidFill>
                <a:latin typeface="B Nazanin" pitchFamily="2" charset="-78"/>
                <a:cs typeface="B Nazanin" pitchFamily="2" charset="-78"/>
              </a:rPr>
              <a:t>مذکر و مخصوصاً با سن بالا </a:t>
            </a:r>
            <a:r>
              <a:rPr lang="fa-IR" sz="3600" b="1" dirty="0">
                <a:latin typeface="B Nazanin" pitchFamily="2" charset="-78"/>
                <a:cs typeface="B Nazanin" pitchFamily="2" charset="-78"/>
              </a:rPr>
              <a:t>و یا بیماری زمینه ای بوده اند: </a:t>
            </a:r>
          </a:p>
          <a:p>
            <a:pPr lvl="1" algn="just" rtl="1">
              <a:buFont typeface="Arial" pitchFamily="34" charset="0"/>
              <a:buChar char="•"/>
            </a:pPr>
            <a:r>
              <a:rPr lang="fa-IR" sz="3600" b="1" dirty="0">
                <a:latin typeface="B Nazanin" pitchFamily="2" charset="-78"/>
                <a:cs typeface="B Nazanin" pitchFamily="2" charset="-78"/>
              </a:rPr>
              <a:t>شیمی درمانی ، مصرف کورتون طولانی، دیابت کنترل نشده، دیالیز، و ...</a:t>
            </a:r>
          </a:p>
          <a:p>
            <a:pPr lvl="1" algn="just" rtl="1">
              <a:buFont typeface="Arial" pitchFamily="34" charset="0"/>
              <a:buChar char="•"/>
            </a:pPr>
            <a:r>
              <a:rPr lang="fa-IR" sz="3600" b="1" dirty="0">
                <a:solidFill>
                  <a:srgbClr val="FF0000"/>
                </a:solidFill>
                <a:latin typeface="B Nazanin" pitchFamily="2" charset="-78"/>
                <a:cs typeface="B Nazanin" pitchFamily="2" charset="-78"/>
              </a:rPr>
              <a:t>دیالیز</a:t>
            </a:r>
            <a:r>
              <a:rPr lang="fa-IR" sz="3600" b="1" dirty="0">
                <a:latin typeface="B Nazanin" pitchFamily="2" charset="-78"/>
                <a:cs typeface="B Nazanin" pitchFamily="2" charset="-78"/>
              </a:rPr>
              <a:t> نه تنها راه ابتلا در طغیانهای بیمارستانی در استان شرقی عربستان بوده است بلکه با مرگ و میر بالایی همراه می باشد!!</a:t>
            </a:r>
          </a:p>
        </p:txBody>
      </p:sp>
      <p:sp>
        <p:nvSpPr>
          <p:cNvPr id="7" name="Slide Number Placeholder 6"/>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46</a:t>
            </a:fld>
            <a:endParaRPr lang="fa-IR" dirty="0">
              <a:cs typeface="B Nazanin" panose="00000400000000000000" pitchFamily="2" charset="-78"/>
            </a:endParaRPr>
          </a:p>
        </p:txBody>
      </p:sp>
    </p:spTree>
    <p:extLst>
      <p:ext uri="{BB962C8B-B14F-4D97-AF65-F5344CB8AC3E}">
        <p14:creationId xmlns:p14="http://schemas.microsoft.com/office/powerpoint/2010/main" val="818707627"/>
      </p:ext>
    </p:extLst>
  </p:cSld>
  <p:clrMapOvr>
    <a:masterClrMapping/>
  </p:clrMapOvr>
  <p:transition spd="slow">
    <p:randomBar dir="ver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6000" b="1" dirty="0">
                <a:cs typeface="B Titr" panose="00000700000000000000" pitchFamily="2" charset="-78"/>
              </a:rPr>
              <a:t>راه انتقال </a:t>
            </a:r>
            <a:endParaRPr lang="en-US" sz="6000" b="1"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r" rtl="1">
              <a:buNone/>
            </a:pPr>
            <a:r>
              <a:rPr lang="fa-IR" sz="4800" b="1" dirty="0">
                <a:latin typeface="B Nazanin" pitchFamily="2" charset="-78"/>
                <a:cs typeface="B Nazanin" pitchFamily="2" charset="-78"/>
              </a:rPr>
              <a:t>از طریق تماس مستقیم با :</a:t>
            </a:r>
          </a:p>
          <a:p>
            <a:pPr algn="r" rtl="1">
              <a:buFont typeface="Wingdings" pitchFamily="2" charset="2"/>
              <a:buChar char="Ø"/>
            </a:pPr>
            <a:r>
              <a:rPr lang="fa-IR" sz="4800" b="1" dirty="0">
                <a:solidFill>
                  <a:srgbClr val="C00000"/>
                </a:solidFill>
                <a:latin typeface="B Nazanin" pitchFamily="2" charset="-78"/>
                <a:cs typeface="B Nazanin" pitchFamily="2" charset="-78"/>
              </a:rPr>
              <a:t> انسان الوده </a:t>
            </a:r>
          </a:p>
          <a:p>
            <a:pPr algn="r" rtl="1">
              <a:buFont typeface="Wingdings" pitchFamily="2" charset="2"/>
              <a:buChar char="Ø"/>
            </a:pPr>
            <a:r>
              <a:rPr lang="fa-IR" sz="4800" b="1" dirty="0" err="1">
                <a:solidFill>
                  <a:srgbClr val="C00000"/>
                </a:solidFill>
                <a:latin typeface="B Nazanin" pitchFamily="2" charset="-78"/>
                <a:cs typeface="B Nazanin" pitchFamily="2" charset="-78"/>
              </a:rPr>
              <a:t>حیو</a:t>
            </a:r>
            <a:r>
              <a:rPr lang="fa-IR" sz="4800" b="1" dirty="0">
                <a:solidFill>
                  <a:srgbClr val="C00000"/>
                </a:solidFill>
                <a:latin typeface="B Nazanin" pitchFamily="2" charset="-78"/>
                <a:cs typeface="B Nazanin" pitchFamily="2" charset="-78"/>
              </a:rPr>
              <a:t> ان الوده</a:t>
            </a:r>
          </a:p>
          <a:p>
            <a:pPr algn="r" rtl="1">
              <a:buFont typeface="Wingdings" pitchFamily="2" charset="2"/>
              <a:buChar char="Ø"/>
            </a:pPr>
            <a:r>
              <a:rPr lang="fa-IR" sz="4800" b="1" dirty="0">
                <a:solidFill>
                  <a:srgbClr val="C00000"/>
                </a:solidFill>
                <a:latin typeface="B Nazanin" pitchFamily="2" charset="-78"/>
                <a:cs typeface="B Nazanin" pitchFamily="2" charset="-78"/>
              </a:rPr>
              <a:t>محیط الو ده به قطر </a:t>
            </a:r>
            <a:r>
              <a:rPr lang="fa-IR" sz="4800" b="1" dirty="0" err="1">
                <a:solidFill>
                  <a:srgbClr val="C00000"/>
                </a:solidFill>
                <a:latin typeface="B Nazanin" pitchFamily="2" charset="-78"/>
                <a:cs typeface="B Nazanin" pitchFamily="2" charset="-78"/>
              </a:rPr>
              <a:t>ات</a:t>
            </a:r>
            <a:r>
              <a:rPr lang="fa-IR" sz="4800" b="1" dirty="0">
                <a:solidFill>
                  <a:srgbClr val="C00000"/>
                </a:solidFill>
                <a:latin typeface="B Nazanin" pitchFamily="2" charset="-78"/>
                <a:cs typeface="B Nazanin" pitchFamily="2" charset="-78"/>
              </a:rPr>
              <a:t> تنفسی بیما ران </a:t>
            </a:r>
            <a:endParaRPr lang="en-US" sz="4800" b="1" dirty="0">
              <a:solidFill>
                <a:srgbClr val="C00000"/>
              </a:solidFill>
              <a:latin typeface="B Nazanin" pitchFamily="2" charset="-78"/>
              <a:cs typeface="B Nazanin" pitchFamily="2" charset="-78"/>
            </a:endParaRPr>
          </a:p>
        </p:txBody>
      </p:sp>
      <p:sp>
        <p:nvSpPr>
          <p:cNvPr id="4" name="Slide Number Placeholder 3"/>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47</a:t>
            </a:fld>
            <a:endParaRPr lang="fa-IR" dirty="0">
              <a:cs typeface="B Nazanin" panose="00000400000000000000" pitchFamily="2" charset="-78"/>
            </a:endParaRPr>
          </a:p>
        </p:txBody>
      </p:sp>
    </p:spTree>
    <p:extLst>
      <p:ext uri="{BB962C8B-B14F-4D97-AF65-F5344CB8AC3E}">
        <p14:creationId xmlns:p14="http://schemas.microsoft.com/office/powerpoint/2010/main" val="540174287"/>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u="sng" dirty="0">
                <a:cs typeface="B Titr" panose="00000700000000000000" pitchFamily="2" charset="-78"/>
              </a:rPr>
              <a:t>اقدامات مورد نياز در مواجهه با موارد مشكوك:</a:t>
            </a:r>
            <a:r>
              <a:rPr lang="en-US" dirty="0">
                <a:cs typeface="B Titr" panose="00000700000000000000" pitchFamily="2" charset="-78"/>
              </a:rPr>
              <a:t/>
            </a:r>
            <a:br>
              <a:rPr lang="en-US" dirty="0">
                <a:cs typeface="B Titr" panose="00000700000000000000" pitchFamily="2" charset="-78"/>
              </a:rPr>
            </a:br>
            <a:endParaRPr lang="en-US" dirty="0">
              <a:cs typeface="B Titr" panose="00000700000000000000" pitchFamily="2" charset="-78"/>
            </a:endParaRPr>
          </a:p>
        </p:txBody>
      </p:sp>
      <p:sp>
        <p:nvSpPr>
          <p:cNvPr id="3" name="Content Placeholder 2"/>
          <p:cNvSpPr>
            <a:spLocks noGrp="1"/>
          </p:cNvSpPr>
          <p:nvPr>
            <p:ph idx="1"/>
          </p:nvPr>
        </p:nvSpPr>
        <p:spPr>
          <a:xfrm>
            <a:off x="370704" y="1905000"/>
            <a:ext cx="11253830" cy="4417102"/>
          </a:xfrm>
        </p:spPr>
        <p:txBody>
          <a:bodyPr>
            <a:noAutofit/>
          </a:bodyPr>
          <a:lstStyle/>
          <a:p>
            <a:pPr lvl="0" algn="r" rtl="1"/>
            <a:r>
              <a:rPr lang="fa-IR" sz="3200" dirty="0">
                <a:solidFill>
                  <a:srgbClr val="C00000"/>
                </a:solidFill>
                <a:latin typeface="B Nazanin" pitchFamily="2" charset="-78"/>
                <a:cs typeface="B Nazanin" pitchFamily="2" charset="-78"/>
              </a:rPr>
              <a:t>بستري</a:t>
            </a:r>
            <a:r>
              <a:rPr lang="fa-IR" sz="3200" dirty="0">
                <a:latin typeface="B Nazanin" pitchFamily="2" charset="-78"/>
                <a:cs typeface="B Nazanin" pitchFamily="2" charset="-78"/>
              </a:rPr>
              <a:t> كليه موارد مشكوك به بيماري تنفسي حاد در اتاق ايزوله</a:t>
            </a:r>
            <a:endParaRPr lang="en-US" sz="3200" dirty="0">
              <a:latin typeface="B Nazanin" pitchFamily="2" charset="-78"/>
              <a:cs typeface="B Nazanin" pitchFamily="2" charset="-78"/>
            </a:endParaRPr>
          </a:p>
          <a:p>
            <a:pPr lvl="0" algn="r" rtl="1"/>
            <a:r>
              <a:rPr lang="fa-IR" sz="3200" dirty="0">
                <a:solidFill>
                  <a:schemeClr val="accent3">
                    <a:lumMod val="50000"/>
                  </a:schemeClr>
                </a:solidFill>
                <a:latin typeface="B Nazanin" pitchFamily="2" charset="-78"/>
                <a:cs typeface="B Nazanin" pitchFamily="2" charset="-78"/>
              </a:rPr>
              <a:t>انجام اقدامات مراقبتي بهداشتي</a:t>
            </a:r>
            <a:r>
              <a:rPr lang="fa-IR" sz="3200" dirty="0">
                <a:latin typeface="B Nazanin" pitchFamily="2" charset="-78"/>
                <a:cs typeface="B Nazanin" pitchFamily="2" charset="-78"/>
              </a:rPr>
              <a:t>(گزارش دهي-رعايت اصول اقدامات احتياطي) </a:t>
            </a:r>
            <a:endParaRPr lang="en-US" sz="3200" dirty="0">
              <a:latin typeface="B Nazanin" pitchFamily="2" charset="-78"/>
              <a:cs typeface="B Nazanin" pitchFamily="2" charset="-78"/>
            </a:endParaRPr>
          </a:p>
          <a:p>
            <a:pPr lvl="0" algn="r" rtl="1"/>
            <a:r>
              <a:rPr lang="fa-IR" sz="3200" dirty="0">
                <a:latin typeface="B Nazanin" pitchFamily="2" charset="-78"/>
                <a:cs typeface="B Nazanin" pitchFamily="2" charset="-78"/>
              </a:rPr>
              <a:t>درصورت شناسايي افراد مشكوك به بيماري تنفسي حاد حتما به </a:t>
            </a:r>
            <a:r>
              <a:rPr lang="fa-IR" sz="3200" dirty="0" err="1">
                <a:latin typeface="B Nazanin" pitchFamily="2" charset="-78"/>
                <a:cs typeface="B Nazanin" pitchFamily="2" charset="-78"/>
              </a:rPr>
              <a:t>پزشكان</a:t>
            </a:r>
            <a:r>
              <a:rPr lang="fa-IR" sz="3200" dirty="0">
                <a:latin typeface="B Nazanin" pitchFamily="2" charset="-78"/>
                <a:cs typeface="B Nazanin" pitchFamily="2" charset="-78"/>
              </a:rPr>
              <a:t> </a:t>
            </a:r>
            <a:r>
              <a:rPr lang="fa-IR" sz="3200" dirty="0">
                <a:solidFill>
                  <a:srgbClr val="C00000"/>
                </a:solidFill>
                <a:latin typeface="B Nazanin" pitchFamily="2" charset="-78"/>
                <a:cs typeface="B Nazanin" pitchFamily="2" charset="-78"/>
              </a:rPr>
              <a:t>متخصص عفوني ارجاع </a:t>
            </a:r>
            <a:r>
              <a:rPr lang="fa-IR" sz="3200" dirty="0">
                <a:latin typeface="B Nazanin" pitchFamily="2" charset="-78"/>
                <a:cs typeface="B Nazanin" pitchFamily="2" charset="-78"/>
              </a:rPr>
              <a:t>و مشورت بعمل آيد.</a:t>
            </a:r>
            <a:endParaRPr lang="en-US" sz="3200" dirty="0">
              <a:latin typeface="B Nazanin" pitchFamily="2" charset="-78"/>
              <a:cs typeface="B Nazanin" pitchFamily="2" charset="-78"/>
            </a:endParaRPr>
          </a:p>
          <a:p>
            <a:pPr lvl="0" algn="r" rtl="1"/>
            <a:r>
              <a:rPr lang="fa-IR" sz="3200" dirty="0">
                <a:latin typeface="B Nazanin" pitchFamily="2" charset="-78"/>
                <a:cs typeface="B Nazanin" pitchFamily="2" charset="-78"/>
              </a:rPr>
              <a:t>در صورت شناسايي افراد مشكوك به بيماري تنفسي حاد اقدام به تهيه </a:t>
            </a:r>
            <a:r>
              <a:rPr lang="fa-IR" sz="3200" dirty="0">
                <a:solidFill>
                  <a:srgbClr val="C00000"/>
                </a:solidFill>
                <a:latin typeface="B Nazanin" pitchFamily="2" charset="-78"/>
                <a:cs typeface="B Nazanin" pitchFamily="2" charset="-78"/>
              </a:rPr>
              <a:t>راديوگرافي قفسه صدري </a:t>
            </a:r>
            <a:r>
              <a:rPr lang="fa-IR" sz="3200" dirty="0">
                <a:latin typeface="B Nazanin" pitchFamily="2" charset="-78"/>
                <a:cs typeface="B Nazanin" pitchFamily="2" charset="-78"/>
              </a:rPr>
              <a:t>گردد.</a:t>
            </a:r>
            <a:endParaRPr lang="en-US" sz="3200" dirty="0">
              <a:latin typeface="B Nazanin" pitchFamily="2" charset="-78"/>
              <a:cs typeface="B Nazanin" pitchFamily="2" charset="-78"/>
            </a:endParaRPr>
          </a:p>
          <a:p>
            <a:pPr algn="r" rtl="1"/>
            <a:endParaRPr lang="en-US" sz="3200" dirty="0">
              <a:latin typeface="B Nazanin" pitchFamily="2" charset="-78"/>
              <a:cs typeface="B Nazanin" pitchFamily="2" charset="-78"/>
            </a:endParaRPr>
          </a:p>
        </p:txBody>
      </p:sp>
      <p:sp>
        <p:nvSpPr>
          <p:cNvPr id="4" name="Slide Number Placeholder 3"/>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48</a:t>
            </a:fld>
            <a:endParaRPr lang="fa-IR" dirty="0">
              <a:cs typeface="B Nazanin" panose="00000400000000000000" pitchFamily="2" charset="-78"/>
            </a:endParaRPr>
          </a:p>
        </p:txBody>
      </p:sp>
    </p:spTree>
    <p:extLst>
      <p:ext uri="{BB962C8B-B14F-4D97-AF65-F5344CB8AC3E}">
        <p14:creationId xmlns:p14="http://schemas.microsoft.com/office/powerpoint/2010/main" val="16978843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fa-IR" sz="4400" u="sng" dirty="0">
                <a:cs typeface="B Titr" panose="00000700000000000000" pitchFamily="2" charset="-78"/>
              </a:rPr>
              <a:t>تعريف تماس نزديك:</a:t>
            </a:r>
            <a:r>
              <a:rPr lang="en-US" sz="4400" dirty="0">
                <a:cs typeface="B Titr" panose="00000700000000000000" pitchFamily="2" charset="-78"/>
              </a:rPr>
              <a:t/>
            </a:r>
            <a:br>
              <a:rPr lang="en-US" sz="4400" dirty="0">
                <a:cs typeface="B Titr" panose="00000700000000000000" pitchFamily="2" charset="-78"/>
              </a:rPr>
            </a:br>
            <a:endParaRPr lang="en-US" sz="4400" dirty="0">
              <a:cs typeface="B Titr" panose="00000700000000000000" pitchFamily="2" charset="-78"/>
            </a:endParaRPr>
          </a:p>
        </p:txBody>
      </p:sp>
      <p:sp>
        <p:nvSpPr>
          <p:cNvPr id="3" name="Content Placeholder 2"/>
          <p:cNvSpPr>
            <a:spLocks noGrp="1"/>
          </p:cNvSpPr>
          <p:nvPr>
            <p:ph idx="1"/>
          </p:nvPr>
        </p:nvSpPr>
        <p:spPr>
          <a:xfrm>
            <a:off x="1693889" y="1608943"/>
            <a:ext cx="10298241" cy="5046689"/>
          </a:xfrm>
        </p:spPr>
        <p:txBody>
          <a:bodyPr>
            <a:noAutofit/>
          </a:bodyPr>
          <a:lstStyle/>
          <a:p>
            <a:pPr lvl="0" algn="r" rtl="1"/>
            <a:r>
              <a:rPr lang="fa-IR" sz="3200" dirty="0">
                <a:latin typeface="B Nazanin" pitchFamily="2" charset="-78"/>
                <a:cs typeface="B Nazanin" pitchFamily="2" charset="-78"/>
              </a:rPr>
              <a:t>هر فردي كه به بيمار محتمل يا قطعي </a:t>
            </a:r>
            <a:r>
              <a:rPr lang="fa-IR" sz="3200" dirty="0">
                <a:solidFill>
                  <a:schemeClr val="accent3">
                    <a:lumMod val="50000"/>
                  </a:schemeClr>
                </a:solidFill>
                <a:latin typeface="B Nazanin" pitchFamily="2" charset="-78"/>
                <a:cs typeface="B Nazanin" pitchFamily="2" charset="-78"/>
              </a:rPr>
              <a:t>ارائه خدمت </a:t>
            </a:r>
            <a:r>
              <a:rPr lang="fa-IR" sz="3200" dirty="0">
                <a:latin typeface="B Nazanin" pitchFamily="2" charset="-78"/>
                <a:cs typeface="B Nazanin" pitchFamily="2" charset="-78"/>
              </a:rPr>
              <a:t>مي كند از جمله پرسنل بهداشتي و درماني يا اعضاي فاميل (در مراكز ارائه خدمت،خانه،جامعه)</a:t>
            </a:r>
            <a:endParaRPr lang="en-US" sz="3200" dirty="0">
              <a:latin typeface="B Nazanin" pitchFamily="2" charset="-78"/>
              <a:cs typeface="B Nazanin" pitchFamily="2" charset="-78"/>
            </a:endParaRPr>
          </a:p>
          <a:p>
            <a:pPr lvl="0" algn="r" rtl="1"/>
            <a:r>
              <a:rPr lang="fa-IR" sz="3200" dirty="0">
                <a:latin typeface="B Nazanin" pitchFamily="2" charset="-78"/>
                <a:cs typeface="B Nazanin" pitchFamily="2" charset="-78"/>
              </a:rPr>
              <a:t>هر فردي كه در يك مكان مشترك  با بيماران محتمل يا قطعي در زمانيكه فرد </a:t>
            </a:r>
            <a:r>
              <a:rPr lang="fa-IR" sz="3200" dirty="0">
                <a:solidFill>
                  <a:srgbClr val="C00000"/>
                </a:solidFill>
                <a:latin typeface="B Nazanin" pitchFamily="2" charset="-78"/>
                <a:cs typeface="B Nazanin" pitchFamily="2" charset="-78"/>
              </a:rPr>
              <a:t>داراي علايم </a:t>
            </a:r>
            <a:r>
              <a:rPr lang="fa-IR" sz="3200" dirty="0">
                <a:latin typeface="B Nazanin" pitchFamily="2" charset="-78"/>
                <a:cs typeface="B Nazanin" pitchFamily="2" charset="-78"/>
              </a:rPr>
              <a:t>است ،</a:t>
            </a:r>
            <a:r>
              <a:rPr lang="fa-IR" sz="3200" dirty="0">
                <a:solidFill>
                  <a:schemeClr val="accent3">
                    <a:lumMod val="50000"/>
                  </a:schemeClr>
                </a:solidFill>
                <a:latin typeface="B Nazanin" pitchFamily="2" charset="-78"/>
                <a:cs typeface="B Nazanin" pitchFamily="2" charset="-78"/>
              </a:rPr>
              <a:t>اقامت</a:t>
            </a:r>
            <a:r>
              <a:rPr lang="fa-IR" sz="3200" dirty="0">
                <a:latin typeface="B Nazanin" pitchFamily="2" charset="-78"/>
                <a:cs typeface="B Nazanin" pitchFamily="2" charset="-78"/>
              </a:rPr>
              <a:t> دارد.</a:t>
            </a:r>
            <a:endParaRPr lang="en-US" sz="3200" dirty="0">
              <a:latin typeface="B Nazanin" pitchFamily="2" charset="-78"/>
              <a:cs typeface="B Nazanin" pitchFamily="2" charset="-78"/>
            </a:endParaRPr>
          </a:p>
          <a:p>
            <a:pPr lvl="0" algn="r" rtl="1"/>
            <a:r>
              <a:rPr lang="fa-IR" sz="3200" dirty="0">
                <a:latin typeface="B Nazanin" pitchFamily="2" charset="-78"/>
                <a:cs typeface="B Nazanin" pitchFamily="2" charset="-78"/>
              </a:rPr>
              <a:t>هر فردي كه كه بطور مشخص با بيمار در مكانهايي از قبيل كلاس درس، تاكسي، هواپيما </a:t>
            </a:r>
            <a:r>
              <a:rPr lang="fa-IR" sz="3200" dirty="0">
                <a:solidFill>
                  <a:srgbClr val="C00000"/>
                </a:solidFill>
                <a:latin typeface="B Nazanin" pitchFamily="2" charset="-78"/>
                <a:cs typeface="B Nazanin" pitchFamily="2" charset="-78"/>
              </a:rPr>
              <a:t>در معرض تماس </a:t>
            </a:r>
            <a:r>
              <a:rPr lang="fa-IR" sz="3200" dirty="0">
                <a:latin typeface="B Nazanin" pitchFamily="2" charset="-78"/>
                <a:cs typeface="B Nazanin" pitchFamily="2" charset="-78"/>
              </a:rPr>
              <a:t>قرار دارد.</a:t>
            </a:r>
            <a:endParaRPr lang="en-US" sz="3200" dirty="0">
              <a:latin typeface="B Nazanin" pitchFamily="2" charset="-78"/>
              <a:cs typeface="B Nazanin" pitchFamily="2" charset="-78"/>
            </a:endParaRPr>
          </a:p>
          <a:p>
            <a:pPr lvl="0" algn="r" rtl="1"/>
            <a:r>
              <a:rPr lang="fa-IR" sz="3200" dirty="0">
                <a:solidFill>
                  <a:srgbClr val="C00000"/>
                </a:solidFill>
                <a:latin typeface="B Nazanin" pitchFamily="2" charset="-78"/>
                <a:cs typeface="B Nazanin" pitchFamily="2" charset="-78"/>
              </a:rPr>
              <a:t>تماس چهره به چهره در فاصله كمتر از يك متر وبمدت بيش از 15 دقيقه</a:t>
            </a:r>
            <a:endParaRPr lang="en-US" sz="3200" dirty="0">
              <a:solidFill>
                <a:srgbClr val="C00000"/>
              </a:solidFill>
              <a:latin typeface="B Nazanin" pitchFamily="2" charset="-78"/>
              <a:cs typeface="B Nazanin" pitchFamily="2" charset="-78"/>
            </a:endParaRPr>
          </a:p>
        </p:txBody>
      </p:sp>
      <p:sp>
        <p:nvSpPr>
          <p:cNvPr id="4" name="Slide Number Placeholder 3"/>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49</a:t>
            </a:fld>
            <a:endParaRPr lang="fa-IR" dirty="0">
              <a:cs typeface="B Nazanin" panose="00000400000000000000" pitchFamily="2" charset="-78"/>
            </a:endParaRPr>
          </a:p>
        </p:txBody>
      </p:sp>
    </p:spTree>
    <p:extLst>
      <p:ext uri="{BB962C8B-B14F-4D97-AF65-F5344CB8AC3E}">
        <p14:creationId xmlns:p14="http://schemas.microsoft.com/office/powerpoint/2010/main" val="374133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855" y="239288"/>
            <a:ext cx="8596668" cy="1320800"/>
          </a:xfrm>
        </p:spPr>
        <p:txBody>
          <a:bodyPr>
            <a:normAutofit/>
          </a:bodyPr>
          <a:lstStyle/>
          <a:p>
            <a:pPr algn="r" rtl="1"/>
            <a:r>
              <a:rPr lang="fa-IR" sz="4800" dirty="0">
                <a:cs typeface="B Titr" panose="00000700000000000000" pitchFamily="2" charset="-78"/>
              </a:rPr>
              <a:t>برنامه گسترش ایمن سازی (</a:t>
            </a:r>
            <a:r>
              <a:rPr lang="en-US" sz="4800" dirty="0">
                <a:cs typeface="B Titr" panose="00000700000000000000" pitchFamily="2" charset="-78"/>
              </a:rPr>
              <a:t>EPI</a:t>
            </a:r>
            <a:r>
              <a:rPr lang="fa-IR" sz="4800" dirty="0">
                <a:cs typeface="B Titr" panose="00000700000000000000" pitchFamily="2" charset="-78"/>
              </a:rPr>
              <a:t>)</a:t>
            </a:r>
            <a:endParaRPr lang="en-US" sz="4800" dirty="0">
              <a:cs typeface="B Titr" panose="00000700000000000000" pitchFamily="2" charset="-78"/>
            </a:endParaRPr>
          </a:p>
        </p:txBody>
      </p:sp>
      <p:sp>
        <p:nvSpPr>
          <p:cNvPr id="3" name="Content Placeholder 2"/>
          <p:cNvSpPr>
            <a:spLocks noGrp="1"/>
          </p:cNvSpPr>
          <p:nvPr>
            <p:ph idx="1"/>
          </p:nvPr>
        </p:nvSpPr>
        <p:spPr>
          <a:xfrm>
            <a:off x="1025611" y="1560088"/>
            <a:ext cx="10404039" cy="4854363"/>
          </a:xfrm>
        </p:spPr>
        <p:txBody>
          <a:bodyPr>
            <a:noAutofit/>
          </a:bodyPr>
          <a:lstStyle/>
          <a:p>
            <a:pPr algn="r" rtl="1"/>
            <a:r>
              <a:rPr lang="fa-IR" sz="3200" dirty="0">
                <a:cs typeface="B Nazanin" panose="00000400000000000000" pitchFamily="2" charset="-78"/>
              </a:rPr>
              <a:t>برنامه گسترش ایمن سازی در کشور ما از سال 1363 آغاز شد و در حال حاضر ایمن سازی کودکان بر علیه بیماری های دیفتری، سیاه سرفه، کزاز، فلج اطفال، سرخک، سرخجه، اوریون، سل و هپاتیت بی اجرا می شود. </a:t>
            </a:r>
          </a:p>
          <a:p>
            <a:pPr algn="r" rtl="1"/>
            <a:r>
              <a:rPr lang="fa-IR" sz="3200" dirty="0">
                <a:cs typeface="B Nazanin" panose="00000400000000000000" pitchFamily="2" charset="-78"/>
              </a:rPr>
              <a:t>با انجام برنامه گسترش ایمن سازی و افزایش پوشش واکسیناسیون (90%) بر علیه بیماری های قابل پیشگیری با واکسن، کشور از سال 1379 عاری از فلج اطفال شده، بیماری کزاز نوزادی حذف شده و بیماری های سرخک و سرخجه مادرزادی در آستانه حذف شدن هستند.  </a:t>
            </a:r>
            <a:endParaRPr lang="en-US" sz="3200" dirty="0">
              <a:cs typeface="B Nazanin" panose="00000400000000000000" pitchFamily="2" charset="-78"/>
            </a:endParaRPr>
          </a:p>
        </p:txBody>
      </p:sp>
    </p:spTree>
    <p:extLst>
      <p:ext uri="{BB962C8B-B14F-4D97-AF65-F5344CB8AC3E}">
        <p14:creationId xmlns:p14="http://schemas.microsoft.com/office/powerpoint/2010/main" val="4056733411"/>
      </p:ext>
    </p:extLst>
  </p:cSld>
  <p:clrMapOvr>
    <a:masterClrMapping/>
  </p:clrMapOvr>
  <p:transition spd="slow">
    <p:randomBar dir="vert"/>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147337"/>
            <a:ext cx="8911687" cy="1280890"/>
          </a:xfrm>
        </p:spPr>
        <p:txBody>
          <a:bodyPr>
            <a:noAutofit/>
          </a:bodyPr>
          <a:lstStyle/>
          <a:p>
            <a:pPr algn="ctr"/>
            <a:r>
              <a:rPr lang="fa-IR" sz="4400" u="sng" dirty="0">
                <a:cs typeface="B Titr" panose="00000700000000000000" pitchFamily="2" charset="-78"/>
              </a:rPr>
              <a:t>آداب تنفسي بهداشتي</a:t>
            </a:r>
            <a:r>
              <a:rPr lang="fa-IR" sz="4400" dirty="0">
                <a:cs typeface="B Titr" panose="00000700000000000000" pitchFamily="2" charset="-78"/>
              </a:rPr>
              <a:t> شامل: </a:t>
            </a:r>
            <a:r>
              <a:rPr lang="en-US" sz="4400" dirty="0">
                <a:cs typeface="B Titr" panose="00000700000000000000" pitchFamily="2" charset="-78"/>
              </a:rPr>
              <a:t/>
            </a:r>
            <a:br>
              <a:rPr lang="en-US" sz="4400" dirty="0">
                <a:cs typeface="B Titr" panose="00000700000000000000" pitchFamily="2" charset="-78"/>
              </a:rPr>
            </a:br>
            <a:endParaRPr lang="en-US" sz="4400" dirty="0">
              <a:cs typeface="B Titr" panose="00000700000000000000" pitchFamily="2" charset="-78"/>
            </a:endParaRPr>
          </a:p>
        </p:txBody>
      </p:sp>
      <p:sp>
        <p:nvSpPr>
          <p:cNvPr id="3" name="Content Placeholder 2"/>
          <p:cNvSpPr>
            <a:spLocks noGrp="1"/>
          </p:cNvSpPr>
          <p:nvPr>
            <p:ph idx="1"/>
          </p:nvPr>
        </p:nvSpPr>
        <p:spPr>
          <a:xfrm>
            <a:off x="1311579" y="1152907"/>
            <a:ext cx="10635582" cy="5532706"/>
          </a:xfrm>
        </p:spPr>
        <p:txBody>
          <a:bodyPr>
            <a:noAutofit/>
          </a:bodyPr>
          <a:lstStyle/>
          <a:p>
            <a:pPr lvl="1" algn="r" rtl="1"/>
            <a:r>
              <a:rPr lang="fa-IR" sz="3200" b="1" dirty="0">
                <a:solidFill>
                  <a:srgbClr val="C00000"/>
                </a:solidFill>
                <a:latin typeface="B Nazanin" pitchFamily="2" charset="-78"/>
                <a:cs typeface="B Nazanin" pitchFamily="2" charset="-78"/>
              </a:rPr>
              <a:t>پوشاندن دهان و بيني با دستمال(ترجيحا دستمال كاغذي) </a:t>
            </a:r>
            <a:r>
              <a:rPr lang="fa-IR" sz="3200" b="1" dirty="0">
                <a:latin typeface="B Nazanin" pitchFamily="2" charset="-78"/>
                <a:cs typeface="B Nazanin" pitchFamily="2" charset="-78"/>
              </a:rPr>
              <a:t>در هنگام عطسه زدن و سرفه كردن</a:t>
            </a:r>
            <a:endParaRPr lang="en-US" sz="3200" b="1" dirty="0">
              <a:latin typeface="B Nazanin" pitchFamily="2" charset="-78"/>
              <a:cs typeface="B Nazanin" pitchFamily="2" charset="-78"/>
            </a:endParaRPr>
          </a:p>
          <a:p>
            <a:pPr lvl="1" algn="r" rtl="1"/>
            <a:r>
              <a:rPr lang="fa-IR" sz="3200" b="1" dirty="0">
                <a:solidFill>
                  <a:schemeClr val="accent3">
                    <a:lumMod val="50000"/>
                  </a:schemeClr>
                </a:solidFill>
                <a:latin typeface="B Nazanin" pitchFamily="2" charset="-78"/>
                <a:cs typeface="B Nazanin" pitchFamily="2" charset="-78"/>
              </a:rPr>
              <a:t>دفع بهداشتي دستمال هاي استفاده شده </a:t>
            </a:r>
            <a:r>
              <a:rPr lang="fa-IR" sz="3200" b="1" dirty="0">
                <a:latin typeface="B Nazanin" pitchFamily="2" charset="-78"/>
                <a:cs typeface="B Nazanin" pitchFamily="2" charset="-78"/>
              </a:rPr>
              <a:t>در ظروف زباله درب دار</a:t>
            </a:r>
            <a:endParaRPr lang="en-US" sz="3200" b="1" dirty="0">
              <a:latin typeface="B Nazanin" pitchFamily="2" charset="-78"/>
              <a:cs typeface="B Nazanin" pitchFamily="2" charset="-78"/>
            </a:endParaRPr>
          </a:p>
          <a:p>
            <a:pPr lvl="1" algn="r" rtl="1"/>
            <a:r>
              <a:rPr lang="fa-IR" sz="3200" b="1" dirty="0">
                <a:solidFill>
                  <a:srgbClr val="002060"/>
                </a:solidFill>
                <a:latin typeface="B Nazanin" pitchFamily="2" charset="-78"/>
                <a:cs typeface="B Nazanin" pitchFamily="2" charset="-78"/>
              </a:rPr>
              <a:t>استفاده از ماسك طبي در هنگام ابتلا به بيماري تنفسي حاد توسط فرد بيمار</a:t>
            </a:r>
            <a:endParaRPr lang="en-US" sz="3200" b="1" dirty="0">
              <a:solidFill>
                <a:srgbClr val="002060"/>
              </a:solidFill>
              <a:latin typeface="B Nazanin" pitchFamily="2" charset="-78"/>
              <a:cs typeface="B Nazanin" pitchFamily="2" charset="-78"/>
            </a:endParaRPr>
          </a:p>
          <a:p>
            <a:pPr lvl="1" algn="r" rtl="1"/>
            <a:r>
              <a:rPr lang="fa-IR" sz="3200" b="1" dirty="0">
                <a:solidFill>
                  <a:srgbClr val="002060"/>
                </a:solidFill>
                <a:latin typeface="B Nazanin" pitchFamily="2" charset="-78"/>
                <a:cs typeface="B Nazanin" pitchFamily="2" charset="-78"/>
              </a:rPr>
              <a:t>شستشوي  مكرر دستها با آب و صابون بدليل آلوده شدن دستها با ترشحات تنفسي آلوده </a:t>
            </a:r>
            <a:endParaRPr lang="en-US" sz="3200" b="1" dirty="0">
              <a:solidFill>
                <a:srgbClr val="002060"/>
              </a:solidFill>
              <a:latin typeface="B Nazanin" pitchFamily="2" charset="-78"/>
              <a:cs typeface="B Nazanin" pitchFamily="2" charset="-78"/>
            </a:endParaRPr>
          </a:p>
          <a:p>
            <a:pPr lvl="1" algn="r" rtl="1"/>
            <a:r>
              <a:rPr lang="fa-IR" sz="3200" b="1" dirty="0">
                <a:latin typeface="B Nazanin" pitchFamily="2" charset="-78"/>
                <a:cs typeface="B Nazanin" pitchFamily="2" charset="-78"/>
              </a:rPr>
              <a:t>رعايت حداقل يك متر فاصله از ديگران در هنگام ابتلا به بيماري تنفسي </a:t>
            </a:r>
            <a:endParaRPr lang="en-US" sz="3200" b="1" dirty="0">
              <a:latin typeface="B Nazanin" pitchFamily="2" charset="-78"/>
              <a:cs typeface="B Nazanin" pitchFamily="2" charset="-78"/>
            </a:endParaRPr>
          </a:p>
          <a:p>
            <a:pPr lvl="1" algn="r" rtl="1"/>
            <a:r>
              <a:rPr lang="fa-IR" sz="3200" b="1" dirty="0">
                <a:latin typeface="B Nazanin" pitchFamily="2" charset="-78"/>
                <a:cs typeface="B Nazanin" pitchFamily="2" charset="-78"/>
              </a:rPr>
              <a:t>استفاده شخصي از وسايل بهداشت فردي </a:t>
            </a:r>
            <a:endParaRPr lang="en-US" sz="3200" b="1" dirty="0">
              <a:latin typeface="B Nazanin" pitchFamily="2" charset="-78"/>
              <a:cs typeface="B Nazanin" pitchFamily="2" charset="-78"/>
            </a:endParaRPr>
          </a:p>
          <a:p>
            <a:pPr algn="r" rtl="1"/>
            <a:endParaRPr lang="en-US" sz="3200" b="1" dirty="0">
              <a:latin typeface="B Nazanin" pitchFamily="2" charset="-78"/>
              <a:cs typeface="B Nazanin" pitchFamily="2" charset="-78"/>
            </a:endParaRPr>
          </a:p>
        </p:txBody>
      </p:sp>
      <p:sp>
        <p:nvSpPr>
          <p:cNvPr id="4" name="Slide Number Placeholder 3"/>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50</a:t>
            </a:fld>
            <a:endParaRPr lang="fa-IR" dirty="0">
              <a:cs typeface="B Nazanin" panose="00000400000000000000" pitchFamily="2" charset="-78"/>
            </a:endParaRPr>
          </a:p>
        </p:txBody>
      </p:sp>
    </p:spTree>
    <p:extLst>
      <p:ext uri="{BB962C8B-B14F-4D97-AF65-F5344CB8AC3E}">
        <p14:creationId xmlns:p14="http://schemas.microsoft.com/office/powerpoint/2010/main" val="4206007298"/>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6537" y="-172032"/>
            <a:ext cx="8911687" cy="1280890"/>
          </a:xfrm>
        </p:spPr>
        <p:txBody>
          <a:bodyPr/>
          <a:lstStyle/>
          <a:p>
            <a:pPr algn="ctr"/>
            <a:r>
              <a:rPr lang="fa-IR" dirty="0">
                <a:solidFill>
                  <a:srgbClr val="0070C0"/>
                </a:solidFill>
                <a:latin typeface="2  Titr"/>
                <a:cs typeface="B Titr" pitchFamily="2" charset="-78"/>
              </a:rPr>
              <a:t>حج تمتع</a:t>
            </a:r>
          </a:p>
        </p:txBody>
      </p:sp>
      <p:pic>
        <p:nvPicPr>
          <p:cNvPr id="4" name="Content Placeholder 3" descr="68710543_018617325-1.jpg"/>
          <p:cNvPicPr>
            <a:picLocks noGrp="1" noChangeAspect="1"/>
          </p:cNvPicPr>
          <p:nvPr>
            <p:ph idx="1"/>
          </p:nvPr>
        </p:nvPicPr>
        <p:blipFill>
          <a:blip r:embed="rId2" cstate="print"/>
          <a:stretch>
            <a:fillRect/>
          </a:stretch>
        </p:blipFill>
        <p:spPr>
          <a:xfrm>
            <a:off x="2855641" y="3284985"/>
            <a:ext cx="5955771" cy="3350121"/>
          </a:xfrm>
        </p:spPr>
      </p:pic>
      <p:sp>
        <p:nvSpPr>
          <p:cNvPr id="5" name="TextBox 4"/>
          <p:cNvSpPr txBox="1"/>
          <p:nvPr/>
        </p:nvSpPr>
        <p:spPr>
          <a:xfrm>
            <a:off x="1079293" y="1019476"/>
            <a:ext cx="10687986" cy="2062103"/>
          </a:xfrm>
          <a:prstGeom prst="rect">
            <a:avLst/>
          </a:prstGeom>
          <a:noFill/>
        </p:spPr>
        <p:txBody>
          <a:bodyPr wrap="square" rtlCol="1">
            <a:spAutoFit/>
          </a:bodyPr>
          <a:lstStyle/>
          <a:p>
            <a:pPr algn="r" rtl="1"/>
            <a:r>
              <a:rPr lang="fa-IR" sz="3200" b="1" dirty="0">
                <a:latin typeface="B Nazanin" pitchFamily="2" charset="-78"/>
                <a:cs typeface="B Nazanin" pitchFamily="2" charset="-78"/>
              </a:rPr>
              <a:t>مطالعات برخي كشورها از جمله مصر هنگام بازگشت زائرين، بر روي موارد علامتدار (تب و سرفه و ...) هيچ موردي از ابتلا در سفر را نشان نداد. </a:t>
            </a:r>
          </a:p>
          <a:p>
            <a:pPr algn="r" rtl="1"/>
            <a:r>
              <a:rPr lang="fa-IR" sz="3200" b="1" dirty="0">
                <a:latin typeface="B Nazanin" pitchFamily="2" charset="-78"/>
                <a:cs typeface="B Nazanin" pitchFamily="2" charset="-78"/>
              </a:rPr>
              <a:t>البته در اين مطالعات تعداد نمونه بررسي شده كافي نبود  و فقط موارد علامت دار بررسي شده بودند</a:t>
            </a:r>
          </a:p>
        </p:txBody>
      </p:sp>
      <p:sp>
        <p:nvSpPr>
          <p:cNvPr id="7" name="Slide Number Placeholder 6"/>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51</a:t>
            </a:fld>
            <a:endParaRPr lang="fa-IR" dirty="0">
              <a:cs typeface="B Nazanin" panose="00000400000000000000" pitchFamily="2" charset="-78"/>
            </a:endParaRPr>
          </a:p>
        </p:txBody>
      </p:sp>
    </p:spTree>
    <p:extLst>
      <p:ext uri="{BB962C8B-B14F-4D97-AF65-F5344CB8AC3E}">
        <p14:creationId xmlns:p14="http://schemas.microsoft.com/office/powerpoint/2010/main" val="24984369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872" y="115521"/>
            <a:ext cx="9340468" cy="1280890"/>
          </a:xfrm>
        </p:spPr>
        <p:txBody>
          <a:bodyPr>
            <a:noAutofit/>
          </a:bodyPr>
          <a:lstStyle/>
          <a:p>
            <a:pPr algn="ctr" rtl="1"/>
            <a:r>
              <a:rPr lang="fa-IR" sz="4000" b="1" dirty="0">
                <a:solidFill>
                  <a:srgbClr val="0070C0"/>
                </a:solidFill>
                <a:cs typeface="B Titr" pitchFamily="2" charset="-78"/>
              </a:rPr>
              <a:t>آیا </a:t>
            </a:r>
            <a:r>
              <a:rPr lang="en-US" sz="4000" b="1" dirty="0">
                <a:solidFill>
                  <a:srgbClr val="0070C0"/>
                </a:solidFill>
                <a:cs typeface="B Titr" pitchFamily="2" charset="-78"/>
              </a:rPr>
              <a:t>MERS</a:t>
            </a:r>
            <a:r>
              <a:rPr lang="fa-IR" sz="4000" b="1" dirty="0">
                <a:solidFill>
                  <a:srgbClr val="0070C0"/>
                </a:solidFill>
                <a:cs typeface="B Titr" pitchFamily="2" charset="-78"/>
              </a:rPr>
              <a:t> زئونوز است؟ مخزن حیوانی آن چيست؟</a:t>
            </a:r>
            <a:endParaRPr lang="en-US" sz="4000" b="1" dirty="0">
              <a:solidFill>
                <a:srgbClr val="0070C0"/>
              </a:solidFill>
              <a:cs typeface="B Titr" pitchFamily="2" charset="-78"/>
            </a:endParaRPr>
          </a:p>
        </p:txBody>
      </p:sp>
      <p:sp>
        <p:nvSpPr>
          <p:cNvPr id="3" name="Content Placeholder 2"/>
          <p:cNvSpPr>
            <a:spLocks noGrp="1"/>
          </p:cNvSpPr>
          <p:nvPr>
            <p:ph idx="1"/>
          </p:nvPr>
        </p:nvSpPr>
        <p:spPr>
          <a:xfrm>
            <a:off x="4249108" y="1542492"/>
            <a:ext cx="7069372" cy="4781127"/>
          </a:xfrm>
        </p:spPr>
        <p:txBody>
          <a:bodyPr>
            <a:normAutofit/>
          </a:bodyPr>
          <a:lstStyle/>
          <a:p>
            <a:pPr algn="just" rtl="1"/>
            <a:r>
              <a:rPr lang="fa-IR" dirty="0">
                <a:latin typeface="B Nazanin" pitchFamily="2" charset="-78"/>
                <a:cs typeface="B Nazanin" pitchFamily="2" charset="-78"/>
              </a:rPr>
              <a:t>با کشف ویروس در </a:t>
            </a:r>
            <a:r>
              <a:rPr lang="fa-IR" sz="3500" dirty="0">
                <a:solidFill>
                  <a:srgbClr val="FF0000"/>
                </a:solidFill>
                <a:latin typeface="B Nazanin" pitchFamily="2" charset="-78"/>
                <a:cs typeface="B Nazanin" pitchFamily="2" charset="-78"/>
              </a:rPr>
              <a:t>خفاش ها </a:t>
            </a:r>
            <a:r>
              <a:rPr lang="fa-IR" dirty="0">
                <a:latin typeface="B Nazanin" pitchFamily="2" charset="-78"/>
                <a:cs typeface="B Nazanin" pitchFamily="2" charset="-78"/>
              </a:rPr>
              <a:t>مشخص شده است که این ویروس نیز همانند سارس، مخزن حیوانی دارد.</a:t>
            </a:r>
            <a:endParaRPr lang="en-US" dirty="0">
              <a:latin typeface="B Nazanin" pitchFamily="2" charset="-78"/>
              <a:cs typeface="B Nazanin" pitchFamily="2" charset="-78"/>
            </a:endParaRPr>
          </a:p>
          <a:p>
            <a:pPr algn="just" rtl="1"/>
            <a:r>
              <a:rPr lang="fa-IR" sz="2600" dirty="0">
                <a:latin typeface="B Nazanin" pitchFamily="2" charset="-78"/>
                <a:cs typeface="B Nazanin" pitchFamily="2" charset="-78"/>
              </a:rPr>
              <a:t>اما از آنجا که خفاش ها معمولا تماس نزدیک با انسان ندارند باید دنبال </a:t>
            </a:r>
            <a:r>
              <a:rPr lang="fa-IR" sz="2600" dirty="0">
                <a:solidFill>
                  <a:srgbClr val="0070C0"/>
                </a:solidFill>
                <a:latin typeface="B Nazanin" pitchFamily="2" charset="-78"/>
                <a:cs typeface="B Nazanin" pitchFamily="2" charset="-78"/>
              </a:rPr>
              <a:t>مخزن ثانویه حیوانی </a:t>
            </a:r>
            <a:r>
              <a:rPr lang="fa-IR" sz="2600" dirty="0">
                <a:latin typeface="B Nazanin" pitchFamily="2" charset="-78"/>
                <a:cs typeface="B Nazanin" pitchFamily="2" charset="-78"/>
              </a:rPr>
              <a:t>گشت که ویروس کشنده مذکور را به انسان منتقل نماید (در مورد سارس مخزن ثانویه گربه های چینی بودند)</a:t>
            </a:r>
          </a:p>
          <a:p>
            <a:pPr algn="just" rtl="1"/>
            <a:r>
              <a:rPr lang="fa-IR" sz="2600" dirty="0">
                <a:latin typeface="B Nazanin" pitchFamily="2" charset="-78"/>
                <a:cs typeface="B Nazanin" pitchFamily="2" charset="-78"/>
              </a:rPr>
              <a:t>برای </a:t>
            </a:r>
            <a:r>
              <a:rPr lang="en-US" sz="2600" dirty="0">
                <a:cs typeface="B Nazanin" pitchFamily="2" charset="-78"/>
              </a:rPr>
              <a:t>MERS</a:t>
            </a:r>
            <a:r>
              <a:rPr lang="fa-IR" sz="2600" dirty="0">
                <a:latin typeface="B Nazanin" pitchFamily="2" charset="-78"/>
                <a:cs typeface="B Nazanin" pitchFamily="2" charset="-78"/>
              </a:rPr>
              <a:t> مخزن ثانویه محتمل فعلی </a:t>
            </a:r>
            <a:r>
              <a:rPr lang="fa-IR" sz="2600" dirty="0">
                <a:solidFill>
                  <a:srgbClr val="0070C0"/>
                </a:solidFill>
                <a:latin typeface="B Nazanin" pitchFamily="2" charset="-78"/>
                <a:cs typeface="B Nazanin" pitchFamily="2" charset="-78"/>
              </a:rPr>
              <a:t>شترهای یک کوهانه </a:t>
            </a:r>
            <a:r>
              <a:rPr lang="fa-IR" sz="2600" dirty="0">
                <a:latin typeface="B Nazanin" pitchFamily="2" charset="-78"/>
                <a:cs typeface="B Nazanin" pitchFamily="2" charset="-78"/>
              </a:rPr>
              <a:t>هستند، اما به طور قطع اثبات نشده است و ممکن است سایر دام های اهلی نیز نقش مهمی بازی نمایند. </a:t>
            </a:r>
          </a:p>
          <a:p>
            <a:pPr algn="just" rtl="1"/>
            <a:r>
              <a:rPr lang="fa-IR" sz="2200" dirty="0">
                <a:latin typeface="B Nazanin" pitchFamily="2" charset="-78"/>
                <a:cs typeface="B Nazanin" pitchFamily="2" charset="-78"/>
              </a:rPr>
              <a:t>درضمن ممکن است ترشحات بزاق خفاش ها در روی خرما و سایر میوه های مورد علاقه آنها بوده و به انسان منتقل شود.</a:t>
            </a:r>
            <a:endParaRPr lang="en-US" sz="2200" dirty="0">
              <a:latin typeface="B Nazanin" pitchFamily="2" charset="-78"/>
              <a:cs typeface="B Nazanin" pitchFamily="2" charset="-78"/>
            </a:endParaRPr>
          </a:p>
        </p:txBody>
      </p:sp>
      <p:pic>
        <p:nvPicPr>
          <p:cNvPr id="1027" name="Picture 3" descr="K:\كوروناويروس\camel 4.jpg"/>
          <p:cNvPicPr>
            <a:picLocks noChangeAspect="1" noChangeArrowheads="1"/>
          </p:cNvPicPr>
          <p:nvPr/>
        </p:nvPicPr>
        <p:blipFill>
          <a:blip r:embed="rId2" cstate="print"/>
          <a:srcRect/>
          <a:stretch>
            <a:fillRect/>
          </a:stretch>
        </p:blipFill>
        <p:spPr bwMode="auto">
          <a:xfrm>
            <a:off x="1703512" y="4797152"/>
            <a:ext cx="2058582" cy="1152128"/>
          </a:xfrm>
          <a:prstGeom prst="roundRect">
            <a:avLst/>
          </a:prstGeom>
          <a:noFill/>
        </p:spPr>
      </p:pic>
      <p:pic>
        <p:nvPicPr>
          <p:cNvPr id="7" name="Picture 6" descr="bat-617x416.jpg"/>
          <p:cNvPicPr>
            <a:picLocks noChangeAspect="1"/>
          </p:cNvPicPr>
          <p:nvPr/>
        </p:nvPicPr>
        <p:blipFill>
          <a:blip r:embed="rId3" cstate="print"/>
          <a:srcRect l="35297" t="933" r="5890" b="30010"/>
          <a:stretch>
            <a:fillRect/>
          </a:stretch>
        </p:blipFill>
        <p:spPr>
          <a:xfrm>
            <a:off x="1775521" y="1412776"/>
            <a:ext cx="1910107" cy="1512168"/>
          </a:xfrm>
          <a:prstGeom prst="roundRect">
            <a:avLst/>
          </a:prstGeom>
        </p:spPr>
      </p:pic>
      <p:sp>
        <p:nvSpPr>
          <p:cNvPr id="8" name="Down Arrow 7"/>
          <p:cNvSpPr/>
          <p:nvPr/>
        </p:nvSpPr>
        <p:spPr>
          <a:xfrm>
            <a:off x="2351584" y="3068960"/>
            <a:ext cx="360040" cy="165618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fa-IR" dirty="0">
              <a:cs typeface="B Nazanin" panose="00000400000000000000" pitchFamily="2" charset="-78"/>
            </a:endParaRPr>
          </a:p>
        </p:txBody>
      </p:sp>
      <p:pic>
        <p:nvPicPr>
          <p:cNvPr id="9" name="Picture 1" descr="K:\كوروناويروس\SARS1.jpgd69ecf59-0715-4d29-b6a2-3ab27c281920Larger.jpg"/>
          <p:cNvPicPr>
            <a:picLocks noChangeAspect="1" noChangeArrowheads="1"/>
          </p:cNvPicPr>
          <p:nvPr/>
        </p:nvPicPr>
        <p:blipFill>
          <a:blip r:embed="rId4" cstate="print"/>
          <a:srcRect/>
          <a:stretch>
            <a:fillRect/>
          </a:stretch>
        </p:blipFill>
        <p:spPr bwMode="auto">
          <a:xfrm>
            <a:off x="2711624" y="3573016"/>
            <a:ext cx="720080" cy="720080"/>
          </a:xfrm>
          <a:prstGeom prst="roundRect">
            <a:avLst/>
          </a:prstGeom>
          <a:noFill/>
        </p:spPr>
      </p:pic>
      <p:sp>
        <p:nvSpPr>
          <p:cNvPr id="10" name="Slide Number Placeholder 9"/>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52</a:t>
            </a:fld>
            <a:endParaRPr lang="fa-IR" dirty="0">
              <a:cs typeface="B Nazanin" panose="00000400000000000000" pitchFamily="2" charset="-78"/>
            </a:endParaRPr>
          </a:p>
        </p:txBody>
      </p:sp>
    </p:spTree>
    <p:extLst>
      <p:ext uri="{BB962C8B-B14F-4D97-AF65-F5344CB8AC3E}">
        <p14:creationId xmlns:p14="http://schemas.microsoft.com/office/powerpoint/2010/main" val="8032913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313" y="89858"/>
            <a:ext cx="8911687" cy="1280890"/>
          </a:xfrm>
        </p:spPr>
        <p:txBody>
          <a:bodyPr>
            <a:normAutofit/>
          </a:bodyPr>
          <a:lstStyle/>
          <a:p>
            <a:pPr algn="ctr"/>
            <a:r>
              <a:rPr lang="fa-IR" sz="4800" dirty="0">
                <a:solidFill>
                  <a:srgbClr val="0070C0"/>
                </a:solidFill>
                <a:cs typeface="B Titr" pitchFamily="2" charset="-78"/>
              </a:rPr>
              <a:t>انتقال انسان به انسان</a:t>
            </a:r>
            <a:endParaRPr lang="en-US" sz="4800" dirty="0">
              <a:solidFill>
                <a:srgbClr val="0070C0"/>
              </a:solidFill>
              <a:cs typeface="B Titr" pitchFamily="2" charset="-78"/>
            </a:endParaRPr>
          </a:p>
        </p:txBody>
      </p:sp>
      <p:sp>
        <p:nvSpPr>
          <p:cNvPr id="3" name="Content Placeholder 2"/>
          <p:cNvSpPr>
            <a:spLocks noGrp="1"/>
          </p:cNvSpPr>
          <p:nvPr>
            <p:ph idx="1"/>
          </p:nvPr>
        </p:nvSpPr>
        <p:spPr>
          <a:xfrm>
            <a:off x="1049312" y="1370748"/>
            <a:ext cx="11142688" cy="2088232"/>
          </a:xfrm>
        </p:spPr>
        <p:txBody>
          <a:bodyPr>
            <a:noAutofit/>
          </a:bodyPr>
          <a:lstStyle/>
          <a:p>
            <a:pPr algn="just" rtl="1"/>
            <a:r>
              <a:rPr lang="fa-IR" sz="3200" b="1" dirty="0">
                <a:latin typeface="B Nazanin" pitchFamily="2" charset="-78"/>
                <a:cs typeface="B Nazanin" pitchFamily="2" charset="-78"/>
              </a:rPr>
              <a:t>بعد از طغیان های بزرگ بیمارستانی در عربستان و اردن معلوم شد که این ویروس </a:t>
            </a:r>
            <a:r>
              <a:rPr lang="fa-IR" sz="3200" b="1" dirty="0">
                <a:solidFill>
                  <a:schemeClr val="accent3">
                    <a:lumMod val="50000"/>
                  </a:schemeClr>
                </a:solidFill>
                <a:latin typeface="B Nazanin" pitchFamily="2" charset="-78"/>
                <a:cs typeface="B Nazanin" pitchFamily="2" charset="-78"/>
              </a:rPr>
              <a:t>می تواند بصورت فرد بفرد منتقل شود</a:t>
            </a:r>
            <a:endParaRPr lang="fa-IR" sz="3200" b="1" dirty="0">
              <a:latin typeface="B Nazanin" pitchFamily="2" charset="-78"/>
              <a:cs typeface="B Nazanin" pitchFamily="2" charset="-78"/>
            </a:endParaRPr>
          </a:p>
          <a:p>
            <a:pPr lvl="1" algn="just" rtl="1"/>
            <a:r>
              <a:rPr lang="fa-IR" sz="3200" b="1" dirty="0">
                <a:latin typeface="B Nazanin" pitchFamily="2" charset="-78"/>
                <a:cs typeface="B Nazanin" pitchFamily="2" charset="-78"/>
              </a:rPr>
              <a:t>احتمال انتقال درحال حاضر، </a:t>
            </a:r>
            <a:r>
              <a:rPr lang="fa-IR" sz="3200" b="1" dirty="0">
                <a:solidFill>
                  <a:srgbClr val="FF0000"/>
                </a:solidFill>
                <a:latin typeface="B Nazanin" pitchFamily="2" charset="-78"/>
                <a:cs typeface="B Nazanin" pitchFamily="2" charset="-78"/>
              </a:rPr>
              <a:t>بسیار کمتر </a:t>
            </a:r>
            <a:r>
              <a:rPr lang="fa-IR" sz="3200" b="1" dirty="0">
                <a:latin typeface="B Nazanin" pitchFamily="2" charset="-78"/>
                <a:cs typeface="B Nazanin" pitchFamily="2" charset="-78"/>
              </a:rPr>
              <a:t>از سرماخوردگی و آنفلوانزا بوده و افراد ثانویه بیماری خفیف تری را تجربه نموده اند.</a:t>
            </a:r>
          </a:p>
        </p:txBody>
      </p:sp>
      <p:sp>
        <p:nvSpPr>
          <p:cNvPr id="5" name="Rounded Rectangle 4"/>
          <p:cNvSpPr/>
          <p:nvPr/>
        </p:nvSpPr>
        <p:spPr>
          <a:xfrm>
            <a:off x="2711624" y="3717033"/>
            <a:ext cx="7416824" cy="2077164"/>
          </a:xfrm>
          <a:prstGeom prst="roundRect">
            <a:avLst/>
          </a:prstGeom>
          <a:ln>
            <a:noFill/>
          </a:ln>
          <a:effectLst>
            <a:glow rad="228600">
              <a:schemeClr val="accent2">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2"/>
          </a:lnRef>
          <a:fillRef idx="1">
            <a:schemeClr val="lt1"/>
          </a:fillRef>
          <a:effectRef idx="0">
            <a:schemeClr val="accent2"/>
          </a:effectRef>
          <a:fontRef idx="minor">
            <a:schemeClr val="dk1"/>
          </a:fontRef>
        </p:style>
        <p:txBody>
          <a:bodyPr wrap="square">
            <a:spAutoFit/>
          </a:bodyPr>
          <a:lstStyle/>
          <a:p>
            <a:pPr algn="just" rtl="1"/>
            <a:r>
              <a:rPr lang="fa-IR" sz="2800" dirty="0">
                <a:latin typeface="B Nazanin" pitchFamily="2" charset="-78"/>
                <a:cs typeface="B Nazanin" pitchFamily="2" charset="-78"/>
              </a:rPr>
              <a:t>واگیری فرد به فرد را اگر در سرخک 18 تا 30 و برای سارس را 1 تا 3 در نظر بگیریم می توان گفت برای کوروناویروس </a:t>
            </a:r>
            <a:r>
              <a:rPr lang="en-US" sz="2800" dirty="0">
                <a:cs typeface="B Nazanin" pitchFamily="2" charset="-78"/>
              </a:rPr>
              <a:t>MERS</a:t>
            </a:r>
            <a:r>
              <a:rPr lang="fa-IR" sz="2800" dirty="0">
                <a:latin typeface="B Nazanin" pitchFamily="2" charset="-78"/>
                <a:cs typeface="B Nazanin" pitchFamily="2" charset="-78"/>
              </a:rPr>
              <a:t> میزان واگیری </a:t>
            </a:r>
            <a:r>
              <a:rPr lang="fa-IR" sz="2800" b="1" dirty="0">
                <a:solidFill>
                  <a:srgbClr val="FF0000"/>
                </a:solidFill>
                <a:latin typeface="B Nazanin" pitchFamily="2" charset="-78"/>
                <a:cs typeface="B Nazanin" pitchFamily="2" charset="-78"/>
              </a:rPr>
              <a:t>بین نیم تا یک است </a:t>
            </a:r>
            <a:r>
              <a:rPr lang="fa-IR" sz="2800" dirty="0">
                <a:latin typeface="B Nazanin" pitchFamily="2" charset="-78"/>
                <a:cs typeface="B Nazanin" pitchFamily="2" charset="-78"/>
              </a:rPr>
              <a:t>و به همین دليل است که بعد از گذشت  دوسال </a:t>
            </a:r>
            <a:r>
              <a:rPr lang="fa-IR" sz="3200" b="1" u="sng" dirty="0">
                <a:latin typeface="B Nazanin" pitchFamily="2" charset="-78"/>
                <a:cs typeface="B Nazanin" pitchFamily="2" charset="-78"/>
              </a:rPr>
              <a:t>تنها</a:t>
            </a:r>
            <a:r>
              <a:rPr lang="fa-IR" sz="2800" b="1" u="sng" dirty="0">
                <a:latin typeface="B Nazanin" pitchFamily="2" charset="-78"/>
                <a:cs typeface="B Nazanin" pitchFamily="2" charset="-78"/>
              </a:rPr>
              <a:t> 388 بيمار </a:t>
            </a:r>
            <a:r>
              <a:rPr lang="fa-IR" sz="2800" u="sng" dirty="0">
                <a:latin typeface="B Nazanin" pitchFamily="2" charset="-78"/>
                <a:cs typeface="B Nazanin" pitchFamily="2" charset="-78"/>
              </a:rPr>
              <a:t>گزارش </a:t>
            </a:r>
            <a:r>
              <a:rPr lang="fa-IR" sz="2800" dirty="0">
                <a:latin typeface="B Nazanin" pitchFamily="2" charset="-78"/>
                <a:cs typeface="B Nazanin" pitchFamily="2" charset="-78"/>
              </a:rPr>
              <a:t>شده است، </a:t>
            </a:r>
          </a:p>
        </p:txBody>
      </p:sp>
      <p:sp>
        <p:nvSpPr>
          <p:cNvPr id="6" name="Slide Number Placeholder 5"/>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53</a:t>
            </a:fld>
            <a:endParaRPr lang="fa-IR" dirty="0">
              <a:cs typeface="B Nazanin" panose="00000400000000000000" pitchFamily="2" charset="-78"/>
            </a:endParaRPr>
          </a:p>
        </p:txBody>
      </p:sp>
    </p:spTree>
    <p:extLst>
      <p:ext uri="{BB962C8B-B14F-4D97-AF65-F5344CB8AC3E}">
        <p14:creationId xmlns:p14="http://schemas.microsoft.com/office/powerpoint/2010/main" val="5737528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8042" y="485457"/>
            <a:ext cx="8229600" cy="1143000"/>
          </a:xfrm>
        </p:spPr>
        <p:txBody>
          <a:bodyPr>
            <a:normAutofit/>
          </a:bodyPr>
          <a:lstStyle/>
          <a:p>
            <a:pPr algn="ctr" rtl="1"/>
            <a:r>
              <a:rPr lang="fa-IR" dirty="0">
                <a:solidFill>
                  <a:srgbClr val="0070C0"/>
                </a:solidFill>
                <a:cs typeface="B Titr" pitchFamily="2" charset="-78"/>
              </a:rPr>
              <a:t>قوانين بهداشت بين المللي</a:t>
            </a:r>
            <a:r>
              <a:rPr lang="en-US" b="1" dirty="0">
                <a:solidFill>
                  <a:srgbClr val="0070C0"/>
                </a:solidFill>
                <a:latin typeface="2  Titr"/>
              </a:rPr>
              <a:t/>
            </a:r>
            <a:br>
              <a:rPr lang="en-US" b="1" dirty="0">
                <a:solidFill>
                  <a:srgbClr val="0070C0"/>
                </a:solidFill>
                <a:latin typeface="2  Titr"/>
              </a:rPr>
            </a:br>
            <a:r>
              <a:rPr lang="en-US" sz="2800" b="1" dirty="0">
                <a:solidFill>
                  <a:srgbClr val="0070C0"/>
                </a:solidFill>
                <a:latin typeface="+mn-lt"/>
              </a:rPr>
              <a:t>International Health Regulations (IHR</a:t>
            </a:r>
            <a:r>
              <a:rPr lang="en-US" sz="2800" b="1" dirty="0">
                <a:solidFill>
                  <a:srgbClr val="0070C0"/>
                </a:solidFill>
                <a:latin typeface="2  Titr"/>
              </a:rPr>
              <a:t>)</a:t>
            </a:r>
            <a:endParaRPr lang="fa-IR" sz="2800" dirty="0">
              <a:solidFill>
                <a:srgbClr val="0070C0"/>
              </a:solidFill>
              <a:cs typeface="B Titr" pitchFamily="2" charset="-78"/>
            </a:endParaRPr>
          </a:p>
        </p:txBody>
      </p:sp>
      <p:pic>
        <p:nvPicPr>
          <p:cNvPr id="4" name="Content Placeholder 3" descr="b5639659bd2044f99c97e026e00709ae.jpg"/>
          <p:cNvPicPr>
            <a:picLocks noGrp="1" noChangeAspect="1"/>
          </p:cNvPicPr>
          <p:nvPr>
            <p:ph idx="1"/>
          </p:nvPr>
        </p:nvPicPr>
        <p:blipFill>
          <a:blip r:embed="rId2" cstate="print"/>
          <a:stretch>
            <a:fillRect/>
          </a:stretch>
        </p:blipFill>
        <p:spPr>
          <a:xfrm>
            <a:off x="1005016" y="2250824"/>
            <a:ext cx="3744416" cy="3744416"/>
          </a:xfrm>
          <a:prstGeom prst="roundRect">
            <a:avLst/>
          </a:prstGeom>
          <a:solidFill>
            <a:srgbClr val="FFFFFF">
              <a:shade val="85000"/>
            </a:srgbClr>
          </a:solidFill>
          <a:ln w="88900" cap="sq">
            <a:solidFill>
              <a:srgbClr val="FFFFFF"/>
            </a:solidFill>
            <a:miter lim="800000"/>
          </a:ln>
          <a:effectLst/>
        </p:spPr>
      </p:pic>
      <p:sp>
        <p:nvSpPr>
          <p:cNvPr id="6" name="Slide Number Placeholder 5"/>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54</a:t>
            </a:fld>
            <a:endParaRPr lang="fa-IR" dirty="0">
              <a:cs typeface="B Nazanin" panose="00000400000000000000" pitchFamily="2" charset="-78"/>
            </a:endParaRPr>
          </a:p>
        </p:txBody>
      </p:sp>
      <p:sp>
        <p:nvSpPr>
          <p:cNvPr id="3" name="Rectangle 2"/>
          <p:cNvSpPr/>
          <p:nvPr/>
        </p:nvSpPr>
        <p:spPr>
          <a:xfrm>
            <a:off x="5268416" y="3215091"/>
            <a:ext cx="6604966" cy="1815882"/>
          </a:xfrm>
          <a:prstGeom prst="rect">
            <a:avLst/>
          </a:prstGeom>
        </p:spPr>
        <p:txBody>
          <a:bodyPr wrap="square">
            <a:spAutoFit/>
          </a:bodyPr>
          <a:lstStyle/>
          <a:p>
            <a:pPr algn="just" rtl="1"/>
            <a:r>
              <a:rPr lang="fa-IR" sz="2800" dirty="0">
                <a:effectLst>
                  <a:outerShdw blurRad="38100" dist="38100" dir="2700000" algn="tl">
                    <a:srgbClr val="000000">
                      <a:alpha val="43137"/>
                    </a:srgbClr>
                  </a:outerShdw>
                </a:effectLst>
                <a:latin typeface="B Nazanin" pitchFamily="2" charset="-78"/>
                <a:cs typeface="B Nazanin" pitchFamily="2" charset="-78"/>
              </a:rPr>
              <a:t>بر اساس قوانين بهداشت بين الملل ايران نيز موظف به گزارش به موقع موارد احتمالي و قطعي بيماران به مسئول </a:t>
            </a:r>
            <a:r>
              <a:rPr lang="en-US" sz="2800" dirty="0">
                <a:effectLst>
                  <a:outerShdw blurRad="38100" dist="38100" dir="2700000" algn="tl">
                    <a:srgbClr val="000000">
                      <a:alpha val="43137"/>
                    </a:srgbClr>
                  </a:outerShdw>
                </a:effectLst>
                <a:cs typeface="B Nazanin" pitchFamily="2" charset="-78"/>
              </a:rPr>
              <a:t>IHR</a:t>
            </a:r>
            <a:r>
              <a:rPr lang="fa-IR" sz="2800" dirty="0">
                <a:effectLst>
                  <a:outerShdw blurRad="38100" dist="38100" dir="2700000" algn="tl">
                    <a:srgbClr val="000000">
                      <a:alpha val="43137"/>
                    </a:srgbClr>
                  </a:outerShdw>
                </a:effectLst>
                <a:cs typeface="B Nazanin" pitchFamily="2" charset="-78"/>
              </a:rPr>
              <a:t> </a:t>
            </a:r>
            <a:r>
              <a:rPr lang="fa-IR" sz="2800" dirty="0">
                <a:effectLst>
                  <a:outerShdw blurRad="38100" dist="38100" dir="2700000" algn="tl">
                    <a:srgbClr val="000000">
                      <a:alpha val="43137"/>
                    </a:srgbClr>
                  </a:outerShdw>
                </a:effectLst>
                <a:latin typeface="B Nazanin" pitchFamily="2" charset="-78"/>
                <a:cs typeface="B Nazanin" pitchFamily="2" charset="-78"/>
              </a:rPr>
              <a:t>كشوري مي باشد تا از آن طريق گزارش موارد به سازمان جهاني بهداشت منتقل شود.</a:t>
            </a:r>
          </a:p>
        </p:txBody>
      </p:sp>
    </p:spTree>
    <p:extLst>
      <p:ext uri="{BB962C8B-B14F-4D97-AF65-F5344CB8AC3E}">
        <p14:creationId xmlns:p14="http://schemas.microsoft.com/office/powerpoint/2010/main" val="59338565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329899"/>
            <a:ext cx="8911687" cy="1280890"/>
          </a:xfrm>
        </p:spPr>
        <p:txBody>
          <a:bodyPr>
            <a:normAutofit/>
          </a:bodyPr>
          <a:lstStyle/>
          <a:p>
            <a:pPr algn="ctr"/>
            <a:r>
              <a:rPr lang="fa-IR" sz="4800" dirty="0">
                <a:cs typeface="B Titr" panose="00000700000000000000" pitchFamily="2" charset="-78"/>
              </a:rPr>
              <a:t>اقدامات پيشگير انه </a:t>
            </a:r>
            <a:endParaRPr lang="en-US" sz="4800" dirty="0">
              <a:cs typeface="B Titr" panose="00000700000000000000" pitchFamily="2" charset="-78"/>
            </a:endParaRPr>
          </a:p>
        </p:txBody>
      </p:sp>
      <p:sp>
        <p:nvSpPr>
          <p:cNvPr id="3" name="Content Placeholder 2"/>
          <p:cNvSpPr>
            <a:spLocks noGrp="1"/>
          </p:cNvSpPr>
          <p:nvPr>
            <p:ph idx="1"/>
          </p:nvPr>
        </p:nvSpPr>
        <p:spPr>
          <a:xfrm>
            <a:off x="704335" y="1294150"/>
            <a:ext cx="11337765" cy="5563849"/>
          </a:xfrm>
        </p:spPr>
        <p:txBody>
          <a:bodyPr>
            <a:noAutofit/>
          </a:bodyPr>
          <a:lstStyle/>
          <a:p>
            <a:pPr algn="r" rtl="1"/>
            <a:r>
              <a:rPr lang="fa-IR" sz="2400" b="1" u="sng" dirty="0">
                <a:solidFill>
                  <a:srgbClr val="002060"/>
                </a:solidFill>
                <a:latin typeface="B Nazanin" pitchFamily="2" charset="-78"/>
                <a:cs typeface="B Nazanin" pitchFamily="2" charset="-78"/>
              </a:rPr>
              <a:t>اقد امات  احتيا طي  تنفسي ريز قطر ات :</a:t>
            </a:r>
          </a:p>
          <a:p>
            <a:pPr marL="0" indent="0" algn="r" rtl="1">
              <a:buNone/>
            </a:pPr>
            <a:r>
              <a:rPr lang="fa-IR" sz="2400" b="1" dirty="0">
                <a:solidFill>
                  <a:srgbClr val="002060"/>
                </a:solidFill>
                <a:latin typeface="B Nazanin" pitchFamily="2" charset="-78"/>
                <a:cs typeface="B Nazanin" pitchFamily="2" charset="-78"/>
              </a:rPr>
              <a:t>-حد اقل فا صله با ديگر بيما ران 1 متر 2-بهد اشت تنفسي دهان و بيني 3-تهو يه  فضاي تر ياژ و سالن انتظار 4- بهد اشت دستها </a:t>
            </a:r>
          </a:p>
          <a:p>
            <a:pPr algn="r" rtl="1"/>
            <a:r>
              <a:rPr lang="fa-IR" sz="2400" b="1" u="sng" dirty="0">
                <a:solidFill>
                  <a:srgbClr val="002060"/>
                </a:solidFill>
                <a:latin typeface="B Nazanin" pitchFamily="2" charset="-78"/>
                <a:cs typeface="B Nazanin" pitchFamily="2" charset="-78"/>
              </a:rPr>
              <a:t>اقد امات احتيا طي استا ندارد :  </a:t>
            </a:r>
          </a:p>
          <a:p>
            <a:pPr marL="0" indent="0" algn="r" rtl="1">
              <a:buNone/>
            </a:pPr>
            <a:r>
              <a:rPr lang="fa-IR" sz="2400" b="1" dirty="0">
                <a:solidFill>
                  <a:srgbClr val="002060"/>
                </a:solidFill>
                <a:latin typeface="B Nazanin" pitchFamily="2" charset="-78"/>
                <a:cs typeface="B Nazanin" pitchFamily="2" charset="-78"/>
              </a:rPr>
              <a:t>1- استفا ده از وسا يل حفا ظت شخصي  بر اي دوري از تماس با خون و تر شحات بيمار </a:t>
            </a:r>
          </a:p>
          <a:p>
            <a:pPr marL="0" indent="0" algn="r" rtl="1">
              <a:buNone/>
            </a:pPr>
            <a:r>
              <a:rPr lang="fa-IR" sz="2400" b="1" dirty="0">
                <a:solidFill>
                  <a:srgbClr val="002060"/>
                </a:solidFill>
                <a:latin typeface="B Nazanin" pitchFamily="2" charset="-78"/>
                <a:cs typeface="B Nazanin" pitchFamily="2" charset="-78"/>
              </a:rPr>
              <a:t>2-پيشگيري از ورود سو زن الو ده  به بدن  3-دفع بي خطر زبا له ها 4-تميز و ضد عفو ني</a:t>
            </a:r>
          </a:p>
          <a:p>
            <a:pPr marL="0" indent="0" algn="r" rtl="1">
              <a:buNone/>
            </a:pPr>
            <a:r>
              <a:rPr lang="fa-IR" sz="2400" b="1" dirty="0">
                <a:solidFill>
                  <a:srgbClr val="002060"/>
                </a:solidFill>
                <a:latin typeface="B Nazanin" pitchFamily="2" charset="-78"/>
                <a:cs typeface="B Nazanin" pitchFamily="2" charset="-78"/>
              </a:rPr>
              <a:t>كر دن وسا يل  و محيط   4- بهد اشت دستها </a:t>
            </a:r>
          </a:p>
          <a:p>
            <a:pPr algn="r" rtl="1"/>
            <a:r>
              <a:rPr lang="fa-IR" sz="2400" b="1" u="sng" dirty="0">
                <a:solidFill>
                  <a:srgbClr val="002060"/>
                </a:solidFill>
                <a:latin typeface="B Nazanin" pitchFamily="2" charset="-78"/>
                <a:cs typeface="B Nazanin" pitchFamily="2" charset="-78"/>
              </a:rPr>
              <a:t>اقد امات احتيا طي   هو ابر د :  </a:t>
            </a:r>
          </a:p>
          <a:p>
            <a:pPr marL="0" indent="0" algn="r" rtl="1">
              <a:buNone/>
            </a:pPr>
            <a:r>
              <a:rPr lang="fa-IR" sz="2400" b="1" dirty="0">
                <a:solidFill>
                  <a:srgbClr val="002060"/>
                </a:solidFill>
                <a:latin typeface="B Nazanin" pitchFamily="2" charset="-78"/>
                <a:cs typeface="B Nazanin" pitchFamily="2" charset="-78"/>
              </a:rPr>
              <a:t>-اگر اقد اماتي در بيما رستان انجام ميشود  كه تو ليد ائرو سل ميكند  با يد از وسايل حفا ظت شخصي مانند روپوش بلند –دستكش- عينك – ماسك  استفا ده شود و بيمار در اتاق ايزوله انفرادي  با تهويه كافي بستر ي شود </a:t>
            </a:r>
          </a:p>
          <a:p>
            <a:pPr marL="0" indent="0" algn="r" rtl="1">
              <a:buNone/>
            </a:pPr>
            <a:r>
              <a:rPr lang="fa-IR" sz="2400" b="1" dirty="0">
                <a:solidFill>
                  <a:srgbClr val="002060"/>
                </a:solidFill>
                <a:latin typeface="B Nazanin" pitchFamily="2" charset="-78"/>
                <a:cs typeface="B Nazanin" pitchFamily="2" charset="-78"/>
              </a:rPr>
              <a:t>-اكسيژن در ما ني  بر اي موارد </a:t>
            </a:r>
            <a:r>
              <a:rPr lang="en-US" sz="2400" b="1" dirty="0">
                <a:solidFill>
                  <a:srgbClr val="002060"/>
                </a:solidFill>
                <a:cs typeface="B Nazanin" pitchFamily="2" charset="-78"/>
              </a:rPr>
              <a:t>SARI</a:t>
            </a:r>
            <a:endParaRPr lang="fa-IR" sz="2400" b="1" dirty="0">
              <a:solidFill>
                <a:srgbClr val="002060"/>
              </a:solidFill>
              <a:cs typeface="B Nazanin" pitchFamily="2" charset="-78"/>
            </a:endParaRPr>
          </a:p>
          <a:p>
            <a:pPr marL="0" indent="0" algn="r" rtl="1">
              <a:buNone/>
            </a:pPr>
            <a:endParaRPr lang="en-US" sz="2400" b="1" dirty="0">
              <a:solidFill>
                <a:srgbClr val="002060"/>
              </a:solidFill>
              <a:latin typeface="B Nazanin" pitchFamily="2" charset="-78"/>
              <a:cs typeface="B Nazanin" pitchFamily="2" charset="-78"/>
            </a:endParaRPr>
          </a:p>
        </p:txBody>
      </p:sp>
      <p:sp>
        <p:nvSpPr>
          <p:cNvPr id="4" name="Slide Number Placeholder 3"/>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55</a:t>
            </a:fld>
            <a:endParaRPr lang="fa-IR" dirty="0">
              <a:cs typeface="B Nazanin" panose="00000400000000000000" pitchFamily="2" charset="-78"/>
            </a:endParaRPr>
          </a:p>
        </p:txBody>
      </p:sp>
    </p:spTree>
    <p:extLst>
      <p:ext uri="{BB962C8B-B14F-4D97-AF65-F5344CB8AC3E}">
        <p14:creationId xmlns:p14="http://schemas.microsoft.com/office/powerpoint/2010/main" val="2100940674"/>
      </p:ext>
    </p:extLst>
  </p:cSld>
  <p:clrMapOvr>
    <a:masterClrMapping/>
  </p:clrMapOvr>
  <p:transition spd="slow">
    <p:randomBar dir="ver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1557"/>
            <a:ext cx="10515600" cy="1325563"/>
          </a:xfrm>
        </p:spPr>
        <p:txBody>
          <a:bodyPr>
            <a:normAutofit/>
          </a:bodyPr>
          <a:lstStyle/>
          <a:p>
            <a:pPr algn="ctr"/>
            <a:r>
              <a:rPr lang="fa-IR" sz="4000" dirty="0">
                <a:solidFill>
                  <a:srgbClr val="0070C0"/>
                </a:solidFill>
                <a:cs typeface="B Titr" pitchFamily="2" charset="-78"/>
              </a:rPr>
              <a:t>نكات احتياطي در تهيه نمونه</a:t>
            </a:r>
          </a:p>
        </p:txBody>
      </p:sp>
      <p:sp>
        <p:nvSpPr>
          <p:cNvPr id="3" name="Content Placeholder 2"/>
          <p:cNvSpPr>
            <a:spLocks noGrp="1"/>
          </p:cNvSpPr>
          <p:nvPr>
            <p:ph idx="1"/>
          </p:nvPr>
        </p:nvSpPr>
        <p:spPr>
          <a:xfrm>
            <a:off x="1783830" y="2133600"/>
            <a:ext cx="9720782" cy="3777622"/>
          </a:xfrm>
        </p:spPr>
        <p:txBody>
          <a:bodyPr>
            <a:normAutofit/>
          </a:bodyPr>
          <a:lstStyle/>
          <a:p>
            <a:pPr lvl="0" algn="r" rtl="1"/>
            <a:r>
              <a:rPr lang="fa-IR" sz="3600" b="1" dirty="0">
                <a:latin typeface="B Nazanin" pitchFamily="2" charset="-78"/>
                <a:cs typeface="B Nazanin" pitchFamily="2" charset="-78"/>
              </a:rPr>
              <a:t>اعضای تیم بهداشتی درمانی که نمونه را تهیه می کنند باید از وسائل حفاظت شخصی استفاده نمایند</a:t>
            </a:r>
          </a:p>
          <a:p>
            <a:pPr lvl="1" algn="r" rtl="1"/>
            <a:r>
              <a:rPr lang="fa-IR" sz="3600" b="1" dirty="0">
                <a:latin typeface="B Nazanin" pitchFamily="2" charset="-78"/>
                <a:cs typeface="B Nazanin" pitchFamily="2" charset="-78"/>
              </a:rPr>
              <a:t> </a:t>
            </a:r>
            <a:r>
              <a:rPr lang="fa-IR" sz="3600" b="1" u="sng" dirty="0">
                <a:effectLst>
                  <a:outerShdw blurRad="38100" dist="38100" dir="2700000" algn="tl">
                    <a:srgbClr val="000000">
                      <a:alpha val="43137"/>
                    </a:srgbClr>
                  </a:outerShdw>
                </a:effectLst>
                <a:latin typeface="B Nazanin" pitchFamily="2" charset="-78"/>
                <a:cs typeface="B Nazanin" pitchFamily="2" charset="-78"/>
              </a:rPr>
              <a:t>ماسك </a:t>
            </a:r>
            <a:r>
              <a:rPr lang="en-US" sz="3600" b="1" u="sng" dirty="0">
                <a:effectLst>
                  <a:outerShdw blurRad="38100" dist="38100" dir="2700000" algn="tl">
                    <a:srgbClr val="000000">
                      <a:alpha val="43137"/>
                    </a:srgbClr>
                  </a:outerShdw>
                </a:effectLst>
                <a:cs typeface="B Nazanin" pitchFamily="2" charset="-78"/>
              </a:rPr>
              <a:t>FFP</a:t>
            </a:r>
            <a:r>
              <a:rPr lang="en-US" sz="3600" b="1" u="sng" dirty="0">
                <a:effectLst>
                  <a:outerShdw blurRad="38100" dist="38100" dir="2700000" algn="tl">
                    <a:srgbClr val="000000">
                      <a:alpha val="43137"/>
                    </a:srgbClr>
                  </a:outerShdw>
                </a:effectLst>
                <a:latin typeface="B Nazanin" pitchFamily="2" charset="-78"/>
                <a:cs typeface="B Nazanin" pitchFamily="2" charset="-78"/>
              </a:rPr>
              <a:t>3</a:t>
            </a:r>
            <a:r>
              <a:rPr lang="fa-IR" sz="3600" b="1" u="sng" dirty="0">
                <a:effectLst>
                  <a:outerShdw blurRad="38100" dist="38100" dir="2700000" algn="tl">
                    <a:srgbClr val="000000">
                      <a:alpha val="43137"/>
                    </a:srgbClr>
                  </a:outerShdw>
                </a:effectLst>
                <a:latin typeface="B Nazanin" pitchFamily="2" charset="-78"/>
                <a:cs typeface="B Nazanin" pitchFamily="2" charset="-78"/>
              </a:rPr>
              <a:t>، عينك، گان، دستكش </a:t>
            </a:r>
            <a:endParaRPr lang="en-US" sz="3600" b="1" u="sng" dirty="0">
              <a:effectLst>
                <a:outerShdw blurRad="38100" dist="38100" dir="2700000" algn="tl">
                  <a:srgbClr val="000000">
                    <a:alpha val="43137"/>
                  </a:srgbClr>
                </a:outerShdw>
              </a:effectLst>
              <a:latin typeface="B Nazanin" pitchFamily="2" charset="-78"/>
              <a:cs typeface="B Nazanin" pitchFamily="2" charset="-78"/>
            </a:endParaRPr>
          </a:p>
          <a:p>
            <a:pPr lvl="0" algn="r" rtl="1"/>
            <a:r>
              <a:rPr lang="fa-IR" sz="3600" b="1" dirty="0">
                <a:latin typeface="B Nazanin" pitchFamily="2" charset="-78"/>
                <a:cs typeface="B Nazanin" pitchFamily="2" charset="-78"/>
              </a:rPr>
              <a:t>اعضای تیم بهداشتی درمانی که در </a:t>
            </a:r>
            <a:r>
              <a:rPr lang="fa-IR" sz="3600" b="1" dirty="0">
                <a:solidFill>
                  <a:srgbClr val="FF0000"/>
                </a:solidFill>
                <a:latin typeface="B Nazanin" pitchFamily="2" charset="-78"/>
                <a:cs typeface="B Nazanin" pitchFamily="2" charset="-78"/>
              </a:rPr>
              <a:t>جابجایی</a:t>
            </a:r>
            <a:r>
              <a:rPr lang="fa-IR" sz="3600" b="1" dirty="0">
                <a:latin typeface="B Nazanin" pitchFamily="2" charset="-78"/>
                <a:cs typeface="B Nazanin" pitchFamily="2" charset="-78"/>
              </a:rPr>
              <a:t> </a:t>
            </a:r>
            <a:r>
              <a:rPr lang="fa-IR" sz="3600" b="1" dirty="0">
                <a:solidFill>
                  <a:srgbClr val="FF0000"/>
                </a:solidFill>
                <a:latin typeface="B Nazanin" pitchFamily="2" charset="-78"/>
                <a:cs typeface="B Nazanin" pitchFamily="2" charset="-78"/>
              </a:rPr>
              <a:t>نمونه</a:t>
            </a:r>
            <a:r>
              <a:rPr lang="fa-IR" sz="3600" b="1" dirty="0">
                <a:latin typeface="B Nazanin" pitchFamily="2" charset="-78"/>
                <a:cs typeface="B Nazanin" pitchFamily="2" charset="-78"/>
              </a:rPr>
              <a:t> شرکت دارند باید در مورد اصول بهداشتی </a:t>
            </a:r>
            <a:r>
              <a:rPr lang="fa-IR" sz="3600" b="1" dirty="0">
                <a:solidFill>
                  <a:srgbClr val="FF0000"/>
                </a:solidFill>
                <a:latin typeface="B Nazanin" pitchFamily="2" charset="-78"/>
                <a:cs typeface="B Nazanin" pitchFamily="2" charset="-78"/>
              </a:rPr>
              <a:t>آموزش</a:t>
            </a:r>
            <a:r>
              <a:rPr lang="fa-IR" sz="3600" b="1" dirty="0">
                <a:latin typeface="B Nazanin" pitchFamily="2" charset="-78"/>
                <a:cs typeface="B Nazanin" pitchFamily="2" charset="-78"/>
              </a:rPr>
              <a:t> کافی دیده باشند.</a:t>
            </a:r>
            <a:endParaRPr lang="en-US" sz="3600" b="1" dirty="0">
              <a:latin typeface="B Nazanin" pitchFamily="2" charset="-78"/>
              <a:cs typeface="B Nazanin" pitchFamily="2" charset="-78"/>
            </a:endParaRPr>
          </a:p>
          <a:p>
            <a:pPr algn="r" rtl="1"/>
            <a:endParaRPr lang="fa-IR" sz="3600" b="1" dirty="0">
              <a:latin typeface="B Nazanin" pitchFamily="2" charset="-78"/>
              <a:cs typeface="B Nazanin" pitchFamily="2" charset="-78"/>
            </a:endParaRPr>
          </a:p>
        </p:txBody>
      </p:sp>
      <p:sp>
        <p:nvSpPr>
          <p:cNvPr id="4" name="Slide Number Placeholder 3"/>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56</a:t>
            </a:fld>
            <a:endParaRPr lang="fa-IR" dirty="0">
              <a:cs typeface="B Nazanin" panose="00000400000000000000" pitchFamily="2" charset="-78"/>
            </a:endParaRPr>
          </a:p>
        </p:txBody>
      </p:sp>
    </p:spTree>
    <p:extLst>
      <p:ext uri="{BB962C8B-B14F-4D97-AF65-F5344CB8AC3E}">
        <p14:creationId xmlns:p14="http://schemas.microsoft.com/office/powerpoint/2010/main" val="15089858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K:\كوروناويروس\poor-washing-technique-labelled.jpg"/>
          <p:cNvPicPr>
            <a:picLocks noChangeAspect="1" noChangeArrowheads="1"/>
          </p:cNvPicPr>
          <p:nvPr/>
        </p:nvPicPr>
        <p:blipFill>
          <a:blip r:embed="rId2" cstate="print"/>
          <a:srcRect/>
          <a:stretch>
            <a:fillRect/>
          </a:stretch>
        </p:blipFill>
        <p:spPr bwMode="auto">
          <a:xfrm>
            <a:off x="1685657" y="3501008"/>
            <a:ext cx="4466014" cy="3068960"/>
          </a:xfrm>
          <a:prstGeom prst="rect">
            <a:avLst/>
          </a:prstGeom>
          <a:noFill/>
        </p:spPr>
      </p:pic>
      <p:sp>
        <p:nvSpPr>
          <p:cNvPr id="2" name="Title 1"/>
          <p:cNvSpPr>
            <a:spLocks noGrp="1"/>
          </p:cNvSpPr>
          <p:nvPr>
            <p:ph type="title"/>
          </p:nvPr>
        </p:nvSpPr>
        <p:spPr>
          <a:xfrm>
            <a:off x="5951984" y="274638"/>
            <a:ext cx="4258816" cy="1143000"/>
          </a:xfrm>
        </p:spPr>
        <p:txBody>
          <a:bodyPr>
            <a:normAutofit/>
          </a:bodyPr>
          <a:lstStyle/>
          <a:p>
            <a:pPr algn="ctr"/>
            <a:r>
              <a:rPr lang="fa-IR" dirty="0">
                <a:solidFill>
                  <a:srgbClr val="0070C0"/>
                </a:solidFill>
                <a:cs typeface="B Titr" pitchFamily="2" charset="-78"/>
              </a:rPr>
              <a:t>اقدامات بهداشتي</a:t>
            </a:r>
          </a:p>
        </p:txBody>
      </p:sp>
      <p:sp>
        <p:nvSpPr>
          <p:cNvPr id="3" name="Slide Number Placeholder 2"/>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57</a:t>
            </a:fld>
            <a:endParaRPr lang="fa-IR" dirty="0">
              <a:cs typeface="B Nazanin" panose="00000400000000000000" pitchFamily="2" charset="-78"/>
            </a:endParaRPr>
          </a:p>
        </p:txBody>
      </p:sp>
      <p:pic>
        <p:nvPicPr>
          <p:cNvPr id="3074" name="Picture 2" descr="K:\كوروناويروس\tumblr_inline_mi9n3k96lH1rxy8x6.jpg"/>
          <p:cNvPicPr>
            <a:picLocks noChangeAspect="1" noChangeArrowheads="1"/>
          </p:cNvPicPr>
          <p:nvPr/>
        </p:nvPicPr>
        <p:blipFill>
          <a:blip r:embed="rId3" cstate="print"/>
          <a:srcRect/>
          <a:stretch>
            <a:fillRect/>
          </a:stretch>
        </p:blipFill>
        <p:spPr bwMode="auto">
          <a:xfrm>
            <a:off x="1524000" y="1"/>
            <a:ext cx="2250648" cy="3501008"/>
          </a:xfrm>
          <a:prstGeom prst="rect">
            <a:avLst/>
          </a:prstGeom>
          <a:noFill/>
        </p:spPr>
      </p:pic>
      <p:pic>
        <p:nvPicPr>
          <p:cNvPr id="3075" name="Picture 3" descr="K:\كوروناويروس\چشم.jpg"/>
          <p:cNvPicPr>
            <a:picLocks noChangeAspect="1" noChangeArrowheads="1"/>
          </p:cNvPicPr>
          <p:nvPr/>
        </p:nvPicPr>
        <p:blipFill>
          <a:blip r:embed="rId4" cstate="print"/>
          <a:srcRect/>
          <a:stretch>
            <a:fillRect/>
          </a:stretch>
        </p:blipFill>
        <p:spPr bwMode="auto">
          <a:xfrm>
            <a:off x="8760296" y="4869160"/>
            <a:ext cx="1714500" cy="1333500"/>
          </a:xfrm>
          <a:prstGeom prst="roundRect">
            <a:avLst/>
          </a:prstGeom>
          <a:noFill/>
        </p:spPr>
      </p:pic>
      <p:pic>
        <p:nvPicPr>
          <p:cNvPr id="3076" name="Picture 4" descr="K:\كوروناويروس\image001.jpg"/>
          <p:cNvPicPr>
            <a:picLocks noChangeAspect="1" noChangeArrowheads="1"/>
          </p:cNvPicPr>
          <p:nvPr/>
        </p:nvPicPr>
        <p:blipFill>
          <a:blip r:embed="rId5" cstate="print"/>
          <a:srcRect l="9220" t="10049" r="9221" b="10049"/>
          <a:stretch>
            <a:fillRect/>
          </a:stretch>
        </p:blipFill>
        <p:spPr bwMode="auto">
          <a:xfrm>
            <a:off x="8832304" y="3140968"/>
            <a:ext cx="1656184" cy="1656184"/>
          </a:xfrm>
          <a:prstGeom prst="rect">
            <a:avLst/>
          </a:prstGeom>
          <a:noFill/>
        </p:spPr>
      </p:pic>
      <p:pic>
        <p:nvPicPr>
          <p:cNvPr id="3077" name="Picture 5" descr="K:\كوروناويروس\image008.jpg"/>
          <p:cNvPicPr>
            <a:picLocks noChangeAspect="1" noChangeArrowheads="1"/>
          </p:cNvPicPr>
          <p:nvPr/>
        </p:nvPicPr>
        <p:blipFill>
          <a:blip r:embed="rId6" cstate="print"/>
          <a:srcRect l="6321" t="9886" r="6321" b="9886"/>
          <a:stretch>
            <a:fillRect/>
          </a:stretch>
        </p:blipFill>
        <p:spPr bwMode="auto">
          <a:xfrm>
            <a:off x="4223792" y="1844824"/>
            <a:ext cx="1656184" cy="1656184"/>
          </a:xfrm>
          <a:prstGeom prst="rect">
            <a:avLst/>
          </a:prstGeom>
          <a:noFill/>
        </p:spPr>
      </p:pic>
      <p:pic>
        <p:nvPicPr>
          <p:cNvPr id="3079" name="Picture 7" descr="K:\كوروناويروس\چشم 2.jpg"/>
          <p:cNvPicPr>
            <a:picLocks noChangeAspect="1" noChangeArrowheads="1"/>
          </p:cNvPicPr>
          <p:nvPr/>
        </p:nvPicPr>
        <p:blipFill>
          <a:blip r:embed="rId7" cstate="print"/>
          <a:srcRect/>
          <a:stretch>
            <a:fillRect/>
          </a:stretch>
        </p:blipFill>
        <p:spPr bwMode="auto">
          <a:xfrm>
            <a:off x="8616280" y="1628801"/>
            <a:ext cx="1800200" cy="1200133"/>
          </a:xfrm>
          <a:prstGeom prst="roundRect">
            <a:avLst/>
          </a:prstGeom>
          <a:noFill/>
        </p:spPr>
      </p:pic>
      <p:pic>
        <p:nvPicPr>
          <p:cNvPr id="3080" name="Picture 8" descr="K:\كوروناويروس\surgical-mask-flu-pub.jpg"/>
          <p:cNvPicPr>
            <a:picLocks noChangeAspect="1" noChangeArrowheads="1"/>
          </p:cNvPicPr>
          <p:nvPr/>
        </p:nvPicPr>
        <p:blipFill>
          <a:blip r:embed="rId8" cstate="print"/>
          <a:srcRect/>
          <a:stretch>
            <a:fillRect/>
          </a:stretch>
        </p:blipFill>
        <p:spPr bwMode="auto">
          <a:xfrm>
            <a:off x="4295800" y="188640"/>
            <a:ext cx="1475632" cy="1556792"/>
          </a:xfrm>
          <a:prstGeom prst="rect">
            <a:avLst/>
          </a:prstGeom>
          <a:noFill/>
        </p:spPr>
      </p:pic>
      <p:sp>
        <p:nvSpPr>
          <p:cNvPr id="12" name="Left Brace 11"/>
          <p:cNvSpPr/>
          <p:nvPr/>
        </p:nvSpPr>
        <p:spPr>
          <a:xfrm>
            <a:off x="7896200" y="1628800"/>
            <a:ext cx="576064" cy="4680520"/>
          </a:xfrm>
          <a:prstGeom prst="leftBrace">
            <a:avLst/>
          </a:prstGeom>
        </p:spPr>
        <p:style>
          <a:lnRef idx="3">
            <a:schemeClr val="dk1"/>
          </a:lnRef>
          <a:fillRef idx="0">
            <a:schemeClr val="dk1"/>
          </a:fillRef>
          <a:effectRef idx="2">
            <a:schemeClr val="dk1"/>
          </a:effectRef>
          <a:fontRef idx="minor">
            <a:schemeClr val="tx1"/>
          </a:fontRef>
        </p:style>
        <p:txBody>
          <a:bodyPr rtlCol="1" anchor="ctr"/>
          <a:lstStyle/>
          <a:p>
            <a:pPr algn="ctr"/>
            <a:endParaRPr lang="fa-IR" dirty="0">
              <a:cs typeface="B Nazanin" panose="00000400000000000000" pitchFamily="2" charset="-78"/>
            </a:endParaRPr>
          </a:p>
        </p:txBody>
      </p:sp>
      <p:sp>
        <p:nvSpPr>
          <p:cNvPr id="13" name="TextBox 12"/>
          <p:cNvSpPr txBox="1"/>
          <p:nvPr/>
        </p:nvSpPr>
        <p:spPr>
          <a:xfrm>
            <a:off x="7392144" y="1412776"/>
            <a:ext cx="510778" cy="5229200"/>
          </a:xfrm>
          <a:prstGeom prst="roundRect">
            <a:avLst/>
          </a:prstGeom>
        </p:spPr>
        <p:style>
          <a:lnRef idx="2">
            <a:schemeClr val="dk1"/>
          </a:lnRef>
          <a:fillRef idx="1">
            <a:schemeClr val="lt1"/>
          </a:fillRef>
          <a:effectRef idx="0">
            <a:schemeClr val="dk1"/>
          </a:effectRef>
          <a:fontRef idx="minor">
            <a:schemeClr val="dk1"/>
          </a:fontRef>
        </p:style>
        <p:txBody>
          <a:bodyPr vert="vert270" wrap="square" rtlCol="1">
            <a:spAutoFit/>
          </a:bodyPr>
          <a:lstStyle/>
          <a:p>
            <a:r>
              <a:rPr lang="fa-IR" b="1" dirty="0">
                <a:latin typeface="B Nazanin" pitchFamily="2" charset="-78"/>
                <a:cs typeface="B Nazanin" pitchFamily="2" charset="-78"/>
              </a:rPr>
              <a:t>اقدامات غيربهداشتي كه ممكن است باعث انتقال ببماري گردد</a:t>
            </a:r>
          </a:p>
        </p:txBody>
      </p:sp>
    </p:spTree>
    <p:extLst>
      <p:ext uri="{BB962C8B-B14F-4D97-AF65-F5344CB8AC3E}">
        <p14:creationId xmlns:p14="http://schemas.microsoft.com/office/powerpoint/2010/main" val="91983360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4400" dirty="0">
                <a:solidFill>
                  <a:srgbClr val="0070C0"/>
                </a:solidFill>
                <a:cs typeface="B Titr" pitchFamily="2" charset="-78"/>
              </a:rPr>
              <a:t>نكات بهداشتي هنگام بستري بيمار</a:t>
            </a:r>
          </a:p>
        </p:txBody>
      </p:sp>
      <p:sp>
        <p:nvSpPr>
          <p:cNvPr id="3" name="Content Placeholder 2"/>
          <p:cNvSpPr>
            <a:spLocks noGrp="1"/>
          </p:cNvSpPr>
          <p:nvPr>
            <p:ph idx="1"/>
          </p:nvPr>
        </p:nvSpPr>
        <p:spPr>
          <a:xfrm>
            <a:off x="1311579" y="1713875"/>
            <a:ext cx="10193033" cy="4956747"/>
          </a:xfrm>
        </p:spPr>
        <p:txBody>
          <a:bodyPr>
            <a:normAutofit/>
          </a:bodyPr>
          <a:lstStyle/>
          <a:p>
            <a:pPr algn="r" rtl="1"/>
            <a:r>
              <a:rPr lang="fa-IR" sz="2600" b="1" dirty="0">
                <a:latin typeface="B Nazanin" pitchFamily="2" charset="-78"/>
                <a:cs typeface="B Nazanin" pitchFamily="2" charset="-78"/>
              </a:rPr>
              <a:t>ترجيحا بیماران قطعی یا محتمل در اتاق ايزوله تنفسي فشار منفي بستري </a:t>
            </a:r>
            <a:r>
              <a:rPr lang="fa-IR" sz="2600" b="1" dirty="0" err="1">
                <a:latin typeface="B Nazanin" pitchFamily="2" charset="-78"/>
                <a:cs typeface="B Nazanin" pitchFamily="2" charset="-78"/>
              </a:rPr>
              <a:t>گردد.در</a:t>
            </a:r>
            <a:r>
              <a:rPr lang="fa-IR" sz="2600" b="1" dirty="0">
                <a:latin typeface="B Nazanin" pitchFamily="2" charset="-78"/>
                <a:cs typeface="B Nazanin" pitchFamily="2" charset="-78"/>
              </a:rPr>
              <a:t> غير اينصورت در اتاق </a:t>
            </a:r>
            <a:r>
              <a:rPr lang="fa-IR" sz="2600" b="1" u="sng" dirty="0">
                <a:solidFill>
                  <a:srgbClr val="FF0000"/>
                </a:solidFill>
                <a:latin typeface="B Nazanin" pitchFamily="2" charset="-78"/>
                <a:cs typeface="B Nazanin" pitchFamily="2" charset="-78"/>
              </a:rPr>
              <a:t>انفرادی</a:t>
            </a:r>
            <a:r>
              <a:rPr lang="fa-IR" sz="2600" b="1" u="sng" dirty="0">
                <a:latin typeface="B Nazanin" pitchFamily="2" charset="-78"/>
                <a:cs typeface="B Nazanin" pitchFamily="2" charset="-78"/>
              </a:rPr>
              <a:t> با تهویه کافی </a:t>
            </a:r>
            <a:r>
              <a:rPr lang="fa-IR" sz="2600" b="1" dirty="0">
                <a:latin typeface="B Nazanin" pitchFamily="2" charset="-78"/>
                <a:cs typeface="B Nazanin" pitchFamily="2" charset="-78"/>
              </a:rPr>
              <a:t> تحت درمان قرار گیرند.</a:t>
            </a:r>
          </a:p>
          <a:p>
            <a:pPr algn="r" rtl="1"/>
            <a:r>
              <a:rPr lang="fa-IR" sz="2600" b="1" dirty="0">
                <a:latin typeface="B Nazanin" pitchFamily="2" charset="-78"/>
                <a:cs typeface="B Nazanin" pitchFamily="2" charset="-78"/>
              </a:rPr>
              <a:t>وقتی اتاق انفرادی برای بستری بیمار وجود ندارد باید بین تخت او و سایر بیماران حداقل یک متر فاصله باشد.</a:t>
            </a:r>
          </a:p>
          <a:p>
            <a:pPr lvl="0" algn="r" rtl="1">
              <a:buFont typeface="Wingdings" pitchFamily="2" charset="2"/>
              <a:buChar char="Ø"/>
            </a:pPr>
            <a:r>
              <a:rPr lang="fa-IR" sz="2600" b="1" dirty="0">
                <a:solidFill>
                  <a:srgbClr val="FF0000"/>
                </a:solidFill>
                <a:latin typeface="B Nazanin" pitchFamily="2" charset="-78"/>
                <a:cs typeface="B Nazanin" pitchFamily="2" charset="-78"/>
              </a:rPr>
              <a:t>توجه</a:t>
            </a:r>
            <a:r>
              <a:rPr lang="fa-IR" sz="2600" b="1" dirty="0">
                <a:latin typeface="B Nazanin" pitchFamily="2" charset="-78"/>
                <a:cs typeface="B Nazanin" pitchFamily="2" charset="-78"/>
              </a:rPr>
              <a:t>:‌ از اتاق ايزوله فشار </a:t>
            </a:r>
            <a:r>
              <a:rPr lang="fa-IR" sz="2600" b="1" dirty="0">
                <a:solidFill>
                  <a:srgbClr val="FF0000"/>
                </a:solidFill>
                <a:latin typeface="B Nazanin" pitchFamily="2" charset="-78"/>
                <a:cs typeface="B Nazanin" pitchFamily="2" charset="-78"/>
              </a:rPr>
              <a:t>مثبت استفاده نشود</a:t>
            </a:r>
            <a:r>
              <a:rPr lang="fa-IR" sz="2600" b="1" dirty="0">
                <a:latin typeface="B Nazanin" pitchFamily="2" charset="-78"/>
                <a:cs typeface="B Nazanin" pitchFamily="2" charset="-78"/>
              </a:rPr>
              <a:t>. </a:t>
            </a:r>
          </a:p>
          <a:p>
            <a:pPr lvl="0" algn="r" rtl="1">
              <a:buFont typeface="Wingdings" pitchFamily="2" charset="2"/>
              <a:buChar char="Ø"/>
            </a:pPr>
            <a:r>
              <a:rPr lang="fa-IR" sz="2600" b="1" dirty="0">
                <a:latin typeface="B Nazanin" pitchFamily="2" charset="-78"/>
                <a:cs typeface="B Nazanin" pitchFamily="2" charset="-78"/>
              </a:rPr>
              <a:t>اعضای تیم بهداشتی درمانی باید از لمس چشم، بینی و دهان خود با دست بدون دستکش یا دستکش آلوده (یا احتمالاً آلوده) خودداری کنند.</a:t>
            </a:r>
          </a:p>
          <a:p>
            <a:pPr lvl="0" algn="r" rtl="1">
              <a:buFont typeface="Wingdings" pitchFamily="2" charset="2"/>
              <a:buChar char="Ø"/>
            </a:pPr>
            <a:r>
              <a:rPr lang="fa-IR" sz="2600" b="1" dirty="0">
                <a:latin typeface="B Nazanin" pitchFamily="2" charset="-78"/>
                <a:cs typeface="B Nazanin" pitchFamily="2" charset="-78"/>
              </a:rPr>
              <a:t>بطور كلي ماسك ان95 در شرايطي لازم مي شود كه آئروسول توليد شود.</a:t>
            </a:r>
          </a:p>
          <a:p>
            <a:pPr algn="r" rtl="1">
              <a:buFont typeface="Wingdings" pitchFamily="2" charset="2"/>
              <a:buChar char="Ø"/>
            </a:pPr>
            <a:endParaRPr lang="en-US" sz="2600" b="1" dirty="0">
              <a:latin typeface="B Nazanin" pitchFamily="2" charset="-78"/>
              <a:cs typeface="B Nazanin" pitchFamily="2" charset="-78"/>
            </a:endParaRPr>
          </a:p>
          <a:p>
            <a:pPr lvl="0" algn="r" rtl="1"/>
            <a:endParaRPr lang="en-US" sz="2600" b="1" dirty="0">
              <a:latin typeface="B Nazanin" pitchFamily="2" charset="-78"/>
              <a:cs typeface="B Nazanin" pitchFamily="2" charset="-78"/>
            </a:endParaRPr>
          </a:p>
          <a:p>
            <a:pPr algn="r" rtl="1"/>
            <a:endParaRPr lang="fa-IR" sz="2600" b="1" dirty="0">
              <a:latin typeface="B Nazanin" pitchFamily="2" charset="-78"/>
              <a:cs typeface="B Nazanin" pitchFamily="2" charset="-78"/>
            </a:endParaRPr>
          </a:p>
        </p:txBody>
      </p:sp>
      <p:sp>
        <p:nvSpPr>
          <p:cNvPr id="5" name="Slide Number Placeholder 4"/>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58</a:t>
            </a:fld>
            <a:endParaRPr lang="fa-IR" dirty="0">
              <a:cs typeface="B Nazanin" panose="00000400000000000000" pitchFamily="2" charset="-78"/>
            </a:endParaRPr>
          </a:p>
        </p:txBody>
      </p:sp>
    </p:spTree>
    <p:extLst>
      <p:ext uri="{BB962C8B-B14F-4D97-AF65-F5344CB8AC3E}">
        <p14:creationId xmlns:p14="http://schemas.microsoft.com/office/powerpoint/2010/main" val="32494217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2352" y="95121"/>
            <a:ext cx="8911687" cy="1280890"/>
          </a:xfrm>
        </p:spPr>
        <p:txBody>
          <a:bodyPr>
            <a:normAutofit/>
          </a:bodyPr>
          <a:lstStyle/>
          <a:p>
            <a:pPr algn="ctr"/>
            <a:r>
              <a:rPr lang="fa-IR" sz="4800" b="1" dirty="0">
                <a:solidFill>
                  <a:srgbClr val="0070C0"/>
                </a:solidFill>
                <a:cs typeface="B Titr" pitchFamily="2" charset="-78"/>
              </a:rPr>
              <a:t>اقداماتي كه آئروسول توليد مي كند</a:t>
            </a:r>
          </a:p>
        </p:txBody>
      </p:sp>
      <p:sp>
        <p:nvSpPr>
          <p:cNvPr id="3" name="Content Placeholder 2"/>
          <p:cNvSpPr>
            <a:spLocks noGrp="1"/>
          </p:cNvSpPr>
          <p:nvPr>
            <p:ph idx="1"/>
          </p:nvPr>
        </p:nvSpPr>
        <p:spPr>
          <a:xfrm>
            <a:off x="1079292" y="1270417"/>
            <a:ext cx="10852878" cy="4997152"/>
          </a:xfrm>
        </p:spPr>
        <p:txBody>
          <a:bodyPr>
            <a:noAutofit/>
          </a:bodyPr>
          <a:lstStyle/>
          <a:p>
            <a:pPr algn="r" rtl="1"/>
            <a:r>
              <a:rPr lang="fa-IR" sz="2400" b="1" dirty="0">
                <a:latin typeface="B Nazanin" pitchFamily="2" charset="-78"/>
                <a:cs typeface="B Nazanin" pitchFamily="2" charset="-78"/>
              </a:rPr>
              <a:t>مانند:‌ برونكوسكوپي، انتوبه و اكستوبه نمودن، تهيه خلط القائي، تهويه بافشار مثبت ، ساكشن ترشحات راه هوايي</a:t>
            </a:r>
          </a:p>
          <a:p>
            <a:pPr algn="r" rtl="1"/>
            <a:r>
              <a:rPr lang="fa-IR" sz="2400" b="1" dirty="0">
                <a:latin typeface="B Nazanin" pitchFamily="2" charset="-78"/>
                <a:cs typeface="B Nazanin" pitchFamily="2" charset="-78"/>
              </a:rPr>
              <a:t>اگر در اتاقي پروسيجرهاي فوق انجام شود، </a:t>
            </a:r>
            <a:r>
              <a:rPr lang="fa-IR" sz="2400" b="1" dirty="0">
                <a:solidFill>
                  <a:srgbClr val="0070C0"/>
                </a:solidFill>
                <a:latin typeface="B Nazanin" pitchFamily="2" charset="-78"/>
                <a:cs typeface="B Nazanin" pitchFamily="2" charset="-78"/>
              </a:rPr>
              <a:t>بايد 20 دقيقه خالي </a:t>
            </a:r>
            <a:r>
              <a:rPr lang="fa-IR" sz="2400" b="1" dirty="0">
                <a:latin typeface="B Nazanin" pitchFamily="2" charset="-78"/>
                <a:cs typeface="B Nazanin" pitchFamily="2" charset="-78"/>
              </a:rPr>
              <a:t>از پروسيجر بگذرد و سپس تميز شود تا بتوان مجدداً استفاده نمود. </a:t>
            </a:r>
          </a:p>
          <a:p>
            <a:pPr lvl="1" algn="r" rtl="1"/>
            <a:r>
              <a:rPr lang="fa-IR" sz="2400" b="1" dirty="0">
                <a:latin typeface="B Nazanin" pitchFamily="2" charset="-78"/>
                <a:cs typeface="B Nazanin" pitchFamily="2" charset="-78"/>
              </a:rPr>
              <a:t>با توجه به استفاده از فن هايي كه 12 بار دردقيقه هواي اتاق را عوض ميكنند  تقريبا 20 دقيقه نياز است تا ميزان ذرات ريز معلق به كمتر از 1% وضع اول برسند.</a:t>
            </a:r>
          </a:p>
          <a:p>
            <a:pPr algn="r" rtl="1"/>
            <a:r>
              <a:rPr lang="fa-IR" sz="2400" b="1" dirty="0">
                <a:latin typeface="B Nazanin" pitchFamily="2" charset="-78"/>
                <a:cs typeface="B Nazanin" pitchFamily="2" charset="-78"/>
              </a:rPr>
              <a:t>كوروناويروس با اغلب ضدعفوني كننده ها از بين مي رود.</a:t>
            </a:r>
          </a:p>
          <a:p>
            <a:pPr algn="r" rtl="1"/>
            <a:r>
              <a:rPr lang="fa-IR" sz="2400" b="1" dirty="0">
                <a:latin typeface="B Nazanin" pitchFamily="2" charset="-78"/>
                <a:cs typeface="B Nazanin" pitchFamily="2" charset="-78"/>
              </a:rPr>
              <a:t>ونتيلاتور ها فيلتر قوي داشته باشند و مدارشان تا ممكن است قطع نشود</a:t>
            </a:r>
          </a:p>
          <a:p>
            <a:pPr algn="r" rtl="1"/>
            <a:r>
              <a:rPr lang="fa-IR" sz="2400" b="1" dirty="0">
                <a:latin typeface="B Nazanin" pitchFamily="2" charset="-78"/>
                <a:cs typeface="B Nazanin" pitchFamily="2" charset="-78"/>
              </a:rPr>
              <a:t>براي ساكشن از سيستم بسته استفاده شود. </a:t>
            </a:r>
          </a:p>
          <a:p>
            <a:pPr algn="r" rtl="1"/>
            <a:r>
              <a:rPr lang="fa-IR" sz="2400" b="1" dirty="0">
                <a:latin typeface="B Nazanin" pitchFamily="2" charset="-78"/>
                <a:cs typeface="B Nazanin" pitchFamily="2" charset="-78"/>
              </a:rPr>
              <a:t>از دستگاه بخور بهتر است استفاده نشود. </a:t>
            </a:r>
          </a:p>
          <a:p>
            <a:pPr algn="r" rtl="1"/>
            <a:r>
              <a:rPr lang="fa-IR" sz="2400" b="1" dirty="0">
                <a:latin typeface="B Nazanin" pitchFamily="2" charset="-78"/>
                <a:cs typeface="B Nazanin" pitchFamily="2" charset="-78"/>
              </a:rPr>
              <a:t>در صورت نياز به عمل جراحي بايد دستگاه بيهوشي فيلتر ضدويروس 99.99% داشته باشد</a:t>
            </a:r>
          </a:p>
          <a:p>
            <a:pPr lvl="1" algn="r" rtl="1"/>
            <a:endParaRPr lang="fa-IR" sz="2400" b="1" dirty="0">
              <a:latin typeface="B Nazanin" pitchFamily="2" charset="-78"/>
              <a:cs typeface="B Nazanin" pitchFamily="2" charset="-78"/>
            </a:endParaRPr>
          </a:p>
        </p:txBody>
      </p:sp>
      <p:sp>
        <p:nvSpPr>
          <p:cNvPr id="4" name="Slide Number Placeholder 3"/>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59</a:t>
            </a:fld>
            <a:endParaRPr lang="fa-IR" dirty="0">
              <a:cs typeface="B Nazanin" panose="00000400000000000000" pitchFamily="2" charset="-78"/>
            </a:endParaRPr>
          </a:p>
        </p:txBody>
      </p:sp>
    </p:spTree>
    <p:extLst>
      <p:ext uri="{BB962C8B-B14F-4D97-AF65-F5344CB8AC3E}">
        <p14:creationId xmlns:p14="http://schemas.microsoft.com/office/powerpoint/2010/main" val="20538701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3947" y="213815"/>
            <a:ext cx="3323578" cy="1320800"/>
          </a:xfrm>
        </p:spPr>
        <p:txBody>
          <a:bodyPr>
            <a:normAutofit/>
          </a:bodyPr>
          <a:lstStyle/>
          <a:p>
            <a:pPr algn="r" rtl="1"/>
            <a:r>
              <a:rPr lang="fa-IR" sz="5400" dirty="0">
                <a:cs typeface="B Titr" panose="00000700000000000000" pitchFamily="2" charset="-78"/>
              </a:rPr>
              <a:t>تزریق ایمن: </a:t>
            </a:r>
            <a:endParaRPr lang="en-US" sz="5400" dirty="0">
              <a:cs typeface="B Titr" panose="00000700000000000000" pitchFamily="2" charset="-78"/>
            </a:endParaRPr>
          </a:p>
        </p:txBody>
      </p:sp>
      <p:sp>
        <p:nvSpPr>
          <p:cNvPr id="3" name="Content Placeholder 2"/>
          <p:cNvSpPr>
            <a:spLocks noGrp="1"/>
          </p:cNvSpPr>
          <p:nvPr>
            <p:ph idx="1"/>
          </p:nvPr>
        </p:nvSpPr>
        <p:spPr>
          <a:xfrm>
            <a:off x="469557" y="1298730"/>
            <a:ext cx="11238562" cy="5412095"/>
          </a:xfrm>
        </p:spPr>
        <p:txBody>
          <a:bodyPr>
            <a:normAutofit/>
          </a:bodyPr>
          <a:lstStyle/>
          <a:p>
            <a:pPr algn="just" rtl="1"/>
            <a:r>
              <a:rPr lang="en-US" sz="3200" dirty="0">
                <a:cs typeface="B Nazanin" panose="00000400000000000000" pitchFamily="2" charset="-78"/>
              </a:rPr>
              <a:t>WHO</a:t>
            </a:r>
            <a:r>
              <a:rPr lang="fa-IR" sz="3200" dirty="0">
                <a:cs typeface="B Nazanin" panose="00000400000000000000" pitchFamily="2" charset="-78"/>
              </a:rPr>
              <a:t> تخمین می زند در سال 16 میلیارد تزریق انجام می شود که 50% آنها غیر ایمن هستند، حدود 95% تزریقات به منظور درمان و 5% تزریقات مربوط به واکسیناسیون می باشد.  </a:t>
            </a:r>
          </a:p>
          <a:p>
            <a:pPr algn="just" rtl="1"/>
            <a:r>
              <a:rPr lang="fa-IR" sz="3200" dirty="0">
                <a:cs typeface="B Nazanin" panose="00000400000000000000" pitchFamily="2" charset="-78"/>
              </a:rPr>
              <a:t>از ابتدای سال 1383 در ایران از سرنگهای یک بار مصرف </a:t>
            </a:r>
            <a:r>
              <a:rPr lang="en-US" sz="3200" dirty="0">
                <a:cs typeface="B Nazanin" panose="00000400000000000000" pitchFamily="2" charset="-78"/>
              </a:rPr>
              <a:t>AD</a:t>
            </a:r>
            <a:r>
              <a:rPr lang="fa-IR" sz="3200" dirty="0">
                <a:cs typeface="B Nazanin" panose="00000400000000000000" pitchFamily="2" charset="-78"/>
              </a:rPr>
              <a:t> و </a:t>
            </a:r>
            <a:r>
              <a:rPr lang="en-US" sz="3200" dirty="0">
                <a:cs typeface="B Nazanin" panose="00000400000000000000" pitchFamily="2" charset="-78"/>
              </a:rPr>
              <a:t>Safety Box</a:t>
            </a:r>
            <a:r>
              <a:rPr lang="fa-IR" sz="3200" dirty="0">
                <a:cs typeface="B Nazanin" panose="00000400000000000000" pitchFamily="2" charset="-78"/>
              </a:rPr>
              <a:t> استفاده می شود. </a:t>
            </a:r>
            <a:endParaRPr lang="en-US" sz="3200" dirty="0">
              <a:cs typeface="B Nazanin" panose="00000400000000000000" pitchFamily="2" charset="-78"/>
            </a:endParaRPr>
          </a:p>
          <a:p>
            <a:pPr algn="just" rtl="1"/>
            <a:r>
              <a:rPr lang="fa-IR" sz="3200" dirty="0">
                <a:cs typeface="B Nazanin" panose="00000400000000000000" pitchFamily="2" charset="-78"/>
              </a:rPr>
              <a:t>توصیه شده بعد استفاده از سرنگ مجددا سرپوش گذاری نشود. </a:t>
            </a:r>
          </a:p>
          <a:p>
            <a:pPr algn="just" rtl="1"/>
            <a:r>
              <a:rPr lang="fa-IR" sz="3200" dirty="0">
                <a:cs typeface="B Nazanin" panose="00000400000000000000" pitchFamily="2" charset="-78"/>
              </a:rPr>
              <a:t>در تزریقات مربوط به واکسیناسیون آسپیراسیون ضروری نیست. </a:t>
            </a:r>
          </a:p>
          <a:p>
            <a:pPr algn="just" rtl="1"/>
            <a:r>
              <a:rPr lang="fa-IR" sz="3200" dirty="0">
                <a:cs typeface="B Nazanin" panose="00000400000000000000" pitchFamily="2" charset="-78"/>
              </a:rPr>
              <a:t>ویال های نیمه مصرف واکسن را با هم مخلوط نمی کنند.  </a:t>
            </a:r>
          </a:p>
          <a:p>
            <a:pPr algn="just" rtl="1"/>
            <a:r>
              <a:rPr lang="en-US" sz="3200" dirty="0">
                <a:cs typeface="B Nazanin" panose="00000400000000000000" pitchFamily="2" charset="-78"/>
              </a:rPr>
              <a:t>AEFI</a:t>
            </a:r>
            <a:r>
              <a:rPr lang="fa-IR" sz="3200" dirty="0">
                <a:cs typeface="B Nazanin" panose="00000400000000000000" pitchFamily="2" charset="-78"/>
              </a:rPr>
              <a:t> به پیامدهای نامطلوب پس از ایمن سازی اطلاق می شود. </a:t>
            </a:r>
            <a:endParaRPr lang="en-US" sz="3200" dirty="0">
              <a:cs typeface="B Nazanin" panose="00000400000000000000" pitchFamily="2" charset="-78"/>
            </a:endParaRPr>
          </a:p>
          <a:p>
            <a:pPr algn="just" rtl="1"/>
            <a:endParaRPr lang="en-US" sz="3200" dirty="0">
              <a:cs typeface="B Nazanin" panose="00000400000000000000" pitchFamily="2" charset="-78"/>
            </a:endParaRPr>
          </a:p>
        </p:txBody>
      </p:sp>
    </p:spTree>
    <p:extLst>
      <p:ext uri="{BB962C8B-B14F-4D97-AF65-F5344CB8AC3E}">
        <p14:creationId xmlns:p14="http://schemas.microsoft.com/office/powerpoint/2010/main" val="975985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rtl="1"/>
            <a:r>
              <a:rPr lang="fa-IR" sz="4800" b="1" dirty="0">
                <a:solidFill>
                  <a:srgbClr val="0070C0"/>
                </a:solidFill>
                <a:cs typeface="B Titr" pitchFamily="2" charset="-78"/>
              </a:rPr>
              <a:t>هنگام مراقبت از بيماران كوروناويروسي </a:t>
            </a:r>
            <a:r>
              <a:rPr lang="en-US" sz="4800" b="1" dirty="0">
                <a:solidFill>
                  <a:srgbClr val="0070C0"/>
                </a:solidFill>
                <a:cs typeface="B Titr" pitchFamily="2" charset="-78"/>
              </a:rPr>
              <a:t>MERS</a:t>
            </a:r>
            <a:endParaRPr lang="fa-IR" sz="4800" b="1" dirty="0">
              <a:solidFill>
                <a:srgbClr val="0070C0"/>
              </a:solidFill>
              <a:cs typeface="B Titr" pitchFamily="2" charset="-78"/>
            </a:endParaRPr>
          </a:p>
        </p:txBody>
      </p:sp>
      <p:sp>
        <p:nvSpPr>
          <p:cNvPr id="3" name="Content Placeholder 2"/>
          <p:cNvSpPr>
            <a:spLocks noGrp="1"/>
          </p:cNvSpPr>
          <p:nvPr>
            <p:ph idx="1"/>
          </p:nvPr>
        </p:nvSpPr>
        <p:spPr>
          <a:xfrm>
            <a:off x="1311579" y="2133600"/>
            <a:ext cx="10193033" cy="4724400"/>
          </a:xfrm>
        </p:spPr>
        <p:txBody>
          <a:bodyPr>
            <a:noAutofit/>
          </a:bodyPr>
          <a:lstStyle/>
          <a:p>
            <a:pPr lvl="0" algn="r" rtl="1"/>
            <a:r>
              <a:rPr lang="fa-IR" sz="2800" b="1" dirty="0">
                <a:cs typeface="B Yagut" panose="00000400000000000000" pitchFamily="2" charset="-78"/>
              </a:rPr>
              <a:t>تعداد پرسنل بهداشتی درمانی، اعضا خانواده و ملاقات کنندگان را محدود نمایید.</a:t>
            </a:r>
          </a:p>
          <a:p>
            <a:pPr algn="r" rtl="1"/>
            <a:r>
              <a:rPr lang="fa-IR" sz="2800" b="1" dirty="0">
                <a:cs typeface="B Yagut" panose="00000400000000000000" pitchFamily="2" charset="-78"/>
              </a:rPr>
              <a:t>در شرایطی که مراقبت از بیمار تا حدود زیادی بر عهده همراهان بیمار قرار دارد، باید سطح آموزش را بالاتر برد.</a:t>
            </a:r>
          </a:p>
          <a:p>
            <a:pPr algn="r" rtl="1"/>
            <a:r>
              <a:rPr lang="fa-IR" sz="2800" b="1" dirty="0">
                <a:cs typeface="B Yagut" panose="00000400000000000000" pitchFamily="2" charset="-78"/>
              </a:rPr>
              <a:t>بيمار، بدون دلايل پزشكي ضروري، از اتاق خارج نشود و در اين شرايط بيمار از ماسك جراحي استفاده نمايد و در حداقل زمان جابجايي انجام گيرد.</a:t>
            </a:r>
          </a:p>
          <a:p>
            <a:pPr algn="r" rtl="1"/>
            <a:r>
              <a:rPr lang="fa-IR" sz="2800" b="1" dirty="0">
                <a:cs typeface="B Yagut" panose="00000400000000000000" pitchFamily="2" charset="-78"/>
              </a:rPr>
              <a:t>برگه اي بر روي دربقرار گيرد كه هر كدام از پرسنل كه قصد ورود به اتاق را دارد نام خود را ثبت نمايد. </a:t>
            </a:r>
          </a:p>
          <a:p>
            <a:pPr lvl="0" algn="r" rtl="1"/>
            <a:endParaRPr lang="en-US" sz="2800" b="1" dirty="0">
              <a:cs typeface="B Yagut" panose="00000400000000000000" pitchFamily="2" charset="-78"/>
            </a:endParaRPr>
          </a:p>
          <a:p>
            <a:pPr algn="r" rtl="1"/>
            <a:endParaRPr lang="fa-IR" sz="2800" b="1" dirty="0">
              <a:cs typeface="B Yagut" panose="00000400000000000000" pitchFamily="2" charset="-78"/>
            </a:endParaRPr>
          </a:p>
        </p:txBody>
      </p:sp>
      <p:sp>
        <p:nvSpPr>
          <p:cNvPr id="5" name="Slide Number Placeholder 4"/>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60</a:t>
            </a:fld>
            <a:endParaRPr lang="fa-IR" dirty="0">
              <a:cs typeface="B Nazanin" panose="00000400000000000000" pitchFamily="2" charset="-78"/>
            </a:endParaRPr>
          </a:p>
        </p:txBody>
      </p:sp>
    </p:spTree>
    <p:extLst>
      <p:ext uri="{BB962C8B-B14F-4D97-AF65-F5344CB8AC3E}">
        <p14:creationId xmlns:p14="http://schemas.microsoft.com/office/powerpoint/2010/main" val="26848850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5400" b="1" dirty="0">
                <a:solidFill>
                  <a:srgbClr val="0070C0"/>
                </a:solidFill>
                <a:cs typeface="B Titr" pitchFamily="2" charset="-78"/>
              </a:rPr>
              <a:t>احتياطات استاندارد </a:t>
            </a:r>
          </a:p>
        </p:txBody>
      </p:sp>
      <p:sp>
        <p:nvSpPr>
          <p:cNvPr id="3" name="Content Placeholder 2"/>
          <p:cNvSpPr>
            <a:spLocks noGrp="1"/>
          </p:cNvSpPr>
          <p:nvPr>
            <p:ph idx="1"/>
          </p:nvPr>
        </p:nvSpPr>
        <p:spPr>
          <a:xfrm>
            <a:off x="519289" y="1593954"/>
            <a:ext cx="11532803" cy="4971737"/>
          </a:xfrm>
        </p:spPr>
        <p:txBody>
          <a:bodyPr>
            <a:noAutofit/>
          </a:bodyPr>
          <a:lstStyle/>
          <a:p>
            <a:pPr algn="r" rtl="1"/>
            <a:r>
              <a:rPr lang="fa-IR" sz="3600" dirty="0">
                <a:solidFill>
                  <a:srgbClr val="00B050"/>
                </a:solidFill>
                <a:latin typeface="B Nazanin" pitchFamily="2" charset="-78"/>
                <a:cs typeface="B Nazanin" pitchFamily="2" charset="-78"/>
              </a:rPr>
              <a:t>وقتی در تماس نزدیک بابیمار قرار دارند (فاصله کمتراز یک متر) یا هنگام ورود به اتاق بیمار (مورد قطعی یا مشکوک):</a:t>
            </a:r>
          </a:p>
          <a:p>
            <a:pPr marL="971550" lvl="1" indent="-514350" algn="r" rtl="1">
              <a:buFont typeface="+mj-lt"/>
              <a:buAutoNum type="arabicPeriod"/>
            </a:pPr>
            <a:r>
              <a:rPr lang="fa-IR" sz="3600" dirty="0">
                <a:latin typeface="B Nazanin" pitchFamily="2" charset="-78"/>
                <a:cs typeface="B Nazanin" pitchFamily="2" charset="-78"/>
              </a:rPr>
              <a:t>از ماسک مناسب استفاده نمایند (ترجيحاً </a:t>
            </a:r>
            <a:r>
              <a:rPr lang="en-US" sz="3600" dirty="0">
                <a:cs typeface="B Nazanin" pitchFamily="2" charset="-78"/>
              </a:rPr>
              <a:t>FFP</a:t>
            </a:r>
            <a:r>
              <a:rPr lang="en-US" sz="3600" dirty="0">
                <a:latin typeface="B Nazanin" pitchFamily="2" charset="-78"/>
                <a:cs typeface="B Nazanin" pitchFamily="2" charset="-78"/>
              </a:rPr>
              <a:t>3</a:t>
            </a:r>
            <a:r>
              <a:rPr lang="fa-IR" sz="3600" dirty="0">
                <a:latin typeface="B Nazanin" pitchFamily="2" charset="-78"/>
                <a:cs typeface="B Nazanin" pitchFamily="2" charset="-78"/>
              </a:rPr>
              <a:t>).</a:t>
            </a:r>
            <a:endParaRPr lang="en-US" sz="3600" dirty="0">
              <a:latin typeface="B Nazanin" pitchFamily="2" charset="-78"/>
              <a:cs typeface="B Nazanin" pitchFamily="2" charset="-78"/>
            </a:endParaRPr>
          </a:p>
          <a:p>
            <a:pPr marL="971550" lvl="1" indent="-514350" algn="r" rtl="1">
              <a:buFont typeface="+mj-lt"/>
              <a:buAutoNum type="arabicPeriod"/>
            </a:pPr>
            <a:r>
              <a:rPr lang="fa-IR" sz="3600" dirty="0">
                <a:latin typeface="B Nazanin" pitchFamily="2" charset="-78"/>
                <a:cs typeface="B Nazanin" pitchFamily="2" charset="-78"/>
              </a:rPr>
              <a:t>از عینک یا محافظ </a:t>
            </a:r>
            <a:r>
              <a:rPr lang="fa-IR" sz="3600" u="sng" dirty="0">
                <a:latin typeface="B Nazanin" pitchFamily="2" charset="-78"/>
                <a:cs typeface="B Nazanin" pitchFamily="2" charset="-78"/>
              </a:rPr>
              <a:t>صورت</a:t>
            </a:r>
            <a:r>
              <a:rPr lang="fa-IR" sz="3600" dirty="0">
                <a:latin typeface="B Nazanin" pitchFamily="2" charset="-78"/>
                <a:cs typeface="B Nazanin" pitchFamily="2" charset="-78"/>
              </a:rPr>
              <a:t> استفاده نمایند.</a:t>
            </a:r>
            <a:endParaRPr lang="en-US" sz="3600" dirty="0">
              <a:latin typeface="B Nazanin" pitchFamily="2" charset="-78"/>
              <a:cs typeface="B Nazanin" pitchFamily="2" charset="-78"/>
            </a:endParaRPr>
          </a:p>
          <a:p>
            <a:pPr marL="971550" lvl="1" indent="-514350" algn="r" rtl="1">
              <a:buFont typeface="+mj-lt"/>
              <a:buAutoNum type="arabicPeriod"/>
            </a:pPr>
            <a:r>
              <a:rPr lang="fa-IR" sz="3600" dirty="0">
                <a:latin typeface="B Nazanin" pitchFamily="2" charset="-78"/>
                <a:cs typeface="B Nazanin" pitchFamily="2" charset="-78"/>
              </a:rPr>
              <a:t>گان بلند، تمیز، غیراستریل و دستکش (برخی اقدامات پزشکی نیاز به دستکش استریل دارند) بپوشند.</a:t>
            </a:r>
            <a:endParaRPr lang="en-US" sz="3600" dirty="0">
              <a:latin typeface="B Nazanin" pitchFamily="2" charset="-78"/>
              <a:cs typeface="B Nazanin" pitchFamily="2" charset="-78"/>
            </a:endParaRPr>
          </a:p>
          <a:p>
            <a:pPr marL="971550" lvl="1" indent="-514350" algn="r" rtl="1">
              <a:buFont typeface="+mj-lt"/>
              <a:buAutoNum type="arabicPeriod"/>
            </a:pPr>
            <a:r>
              <a:rPr lang="fa-IR" sz="3600" dirty="0">
                <a:latin typeface="B Nazanin" pitchFamily="2" charset="-78"/>
                <a:cs typeface="B Nazanin" pitchFamily="2" charset="-78"/>
              </a:rPr>
              <a:t>قبل و بعد از تماس با بیمار و محیط و وسایل اطراف او </a:t>
            </a:r>
            <a:r>
              <a:rPr lang="fa-IR" sz="3600" u="sng" dirty="0">
                <a:latin typeface="B Nazanin" pitchFamily="2" charset="-78"/>
                <a:cs typeface="B Nazanin" pitchFamily="2" charset="-78"/>
              </a:rPr>
              <a:t>دست هایشان </a:t>
            </a:r>
            <a:r>
              <a:rPr lang="fa-IR" sz="3600" dirty="0">
                <a:latin typeface="B Nazanin" pitchFamily="2" charset="-78"/>
                <a:cs typeface="B Nazanin" pitchFamily="2" charset="-78"/>
              </a:rPr>
              <a:t>را بشویند. </a:t>
            </a:r>
          </a:p>
          <a:p>
            <a:pPr lvl="1" algn="r" rtl="1"/>
            <a:endParaRPr lang="fa-IR" sz="3600" dirty="0">
              <a:latin typeface="B Nazanin" pitchFamily="2" charset="-78"/>
              <a:cs typeface="B Nazanin" pitchFamily="2" charset="-78"/>
            </a:endParaRPr>
          </a:p>
        </p:txBody>
      </p:sp>
      <p:sp>
        <p:nvSpPr>
          <p:cNvPr id="5" name="Slide Number Placeholder 4"/>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61</a:t>
            </a:fld>
            <a:endParaRPr lang="fa-IR" dirty="0">
              <a:cs typeface="B Nazanin" panose="00000400000000000000" pitchFamily="2" charset="-78"/>
            </a:endParaRPr>
          </a:p>
        </p:txBody>
      </p:sp>
    </p:spTree>
    <p:extLst>
      <p:ext uri="{BB962C8B-B14F-4D97-AF65-F5344CB8AC3E}">
        <p14:creationId xmlns:p14="http://schemas.microsoft.com/office/powerpoint/2010/main" val="176237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1695" y="1711489"/>
            <a:ext cx="11062741" cy="4507043"/>
          </a:xfrm>
        </p:spPr>
        <p:txBody>
          <a:bodyPr>
            <a:noAutofit/>
          </a:bodyPr>
          <a:lstStyle/>
          <a:p>
            <a:pPr algn="r" rtl="1"/>
            <a:r>
              <a:rPr lang="fa-IR" sz="3600" b="1" dirty="0">
                <a:latin typeface="B Nazanin" pitchFamily="2" charset="-78"/>
                <a:cs typeface="B Nazanin" pitchFamily="2" charset="-78"/>
              </a:rPr>
              <a:t>تا زمانی که ازنظر پزشکی لازم نباشد باید از بیرون آوردن بیمار از اتاق (مکان) ایزوله خودداری گردد. بهتر است از ابزار تشخیصی قابل حمل (مانند دستگاه رادیولوژی </a:t>
            </a:r>
            <a:r>
              <a:rPr lang="en-US" sz="3600" b="1" dirty="0">
                <a:cs typeface="B Nazanin" pitchFamily="2" charset="-78"/>
              </a:rPr>
              <a:t>portable</a:t>
            </a:r>
            <a:r>
              <a:rPr lang="fa-IR" sz="3600" b="1" dirty="0">
                <a:latin typeface="B Nazanin" pitchFamily="2" charset="-78"/>
                <a:cs typeface="B Nazanin" pitchFamily="2" charset="-78"/>
              </a:rPr>
              <a:t>) استفاده گردد. </a:t>
            </a:r>
          </a:p>
          <a:p>
            <a:pPr lvl="0" algn="r" rtl="1"/>
            <a:r>
              <a:rPr lang="fa-IR" sz="3600" b="1" dirty="0">
                <a:latin typeface="B Nazanin" pitchFamily="2" charset="-78"/>
                <a:cs typeface="B Nazanin" pitchFamily="2" charset="-78"/>
              </a:rPr>
              <a:t>تمام سطوحی که بیمار با آنها تماس داشته است (مانند تخت و ...) باید تمیز و ضد عفونی گردد.</a:t>
            </a:r>
          </a:p>
          <a:p>
            <a:pPr lvl="0" algn="r" rtl="1"/>
            <a:r>
              <a:rPr lang="fa-IR" sz="3600" b="1" dirty="0">
                <a:latin typeface="B Nazanin" pitchFamily="2" charset="-78"/>
                <a:cs typeface="B Nazanin" pitchFamily="2" charset="-78"/>
              </a:rPr>
              <a:t>در ایزوله نگاه داشتن بیمار، تا 24 ساعت بعد از پایان علائم بیماری ادامه می یابد. </a:t>
            </a:r>
            <a:endParaRPr lang="en-US" sz="3600" b="1" dirty="0">
              <a:latin typeface="B Nazanin" pitchFamily="2" charset="-78"/>
              <a:cs typeface="B Nazanin" pitchFamily="2" charset="-78"/>
            </a:endParaRPr>
          </a:p>
          <a:p>
            <a:pPr algn="r" rtl="1"/>
            <a:endParaRPr lang="fa-IR" sz="3600" b="1" dirty="0">
              <a:latin typeface="B Nazanin" pitchFamily="2" charset="-78"/>
              <a:cs typeface="B Nazanin" pitchFamily="2" charset="-78"/>
            </a:endParaRPr>
          </a:p>
        </p:txBody>
      </p:sp>
      <p:sp>
        <p:nvSpPr>
          <p:cNvPr id="6" name="Title 1"/>
          <p:cNvSpPr>
            <a:spLocks noGrp="1"/>
          </p:cNvSpPr>
          <p:nvPr>
            <p:ph type="title"/>
          </p:nvPr>
        </p:nvSpPr>
        <p:spPr/>
        <p:txBody>
          <a:bodyPr>
            <a:normAutofit/>
          </a:bodyPr>
          <a:lstStyle/>
          <a:p>
            <a:pPr algn="ctr"/>
            <a:r>
              <a:rPr lang="fa-IR" sz="4400" b="1" dirty="0">
                <a:solidFill>
                  <a:srgbClr val="0070C0"/>
                </a:solidFill>
                <a:cs typeface="B Titr" pitchFamily="2" charset="-78"/>
              </a:rPr>
              <a:t>نكات بهداشتي در تماس با بيمار</a:t>
            </a:r>
          </a:p>
        </p:txBody>
      </p:sp>
      <p:sp>
        <p:nvSpPr>
          <p:cNvPr id="5" name="Slide Number Placeholder 4"/>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62</a:t>
            </a:fld>
            <a:endParaRPr lang="fa-IR" dirty="0">
              <a:cs typeface="B Nazanin" panose="00000400000000000000" pitchFamily="2" charset="-78"/>
            </a:endParaRPr>
          </a:p>
        </p:txBody>
      </p:sp>
    </p:spTree>
    <p:extLst>
      <p:ext uri="{BB962C8B-B14F-4D97-AF65-F5344CB8AC3E}">
        <p14:creationId xmlns:p14="http://schemas.microsoft.com/office/powerpoint/2010/main" val="14674617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4800" b="1" dirty="0">
                <a:solidFill>
                  <a:srgbClr val="0070C0"/>
                </a:solidFill>
                <a:cs typeface="B Titr" pitchFamily="2" charset="-78"/>
              </a:rPr>
              <a:t>بهداشت در اتاق</a:t>
            </a:r>
          </a:p>
        </p:txBody>
      </p:sp>
      <p:sp>
        <p:nvSpPr>
          <p:cNvPr id="3" name="Content Placeholder 2"/>
          <p:cNvSpPr>
            <a:spLocks noGrp="1"/>
          </p:cNvSpPr>
          <p:nvPr>
            <p:ph idx="1"/>
          </p:nvPr>
        </p:nvSpPr>
        <p:spPr>
          <a:xfrm>
            <a:off x="1528997" y="1618938"/>
            <a:ext cx="9975615" cy="5239062"/>
          </a:xfrm>
        </p:spPr>
        <p:txBody>
          <a:bodyPr>
            <a:noAutofit/>
          </a:bodyPr>
          <a:lstStyle/>
          <a:p>
            <a:pPr algn="r" rtl="1"/>
            <a:r>
              <a:rPr lang="fa-IR" sz="3600" b="1" dirty="0">
                <a:cs typeface="B Yagut" panose="00000400000000000000" pitchFamily="2" charset="-78"/>
              </a:rPr>
              <a:t>انگشتر و حلقه در دست پرسنل نباشد</a:t>
            </a:r>
          </a:p>
          <a:p>
            <a:pPr algn="r" rtl="1"/>
            <a:r>
              <a:rPr lang="fa-IR" sz="3600" b="1" dirty="0">
                <a:cs typeface="B Yagut" panose="00000400000000000000" pitchFamily="2" charset="-78"/>
              </a:rPr>
              <a:t>شستشو با آب و صابون و يا محلول بر پايه الكل كفايت مي كند.</a:t>
            </a:r>
          </a:p>
          <a:p>
            <a:pPr algn="r" rtl="1"/>
            <a:r>
              <a:rPr lang="fa-IR" sz="3600" b="1" dirty="0">
                <a:cs typeface="B Yagut" panose="00000400000000000000" pitchFamily="2" charset="-78"/>
              </a:rPr>
              <a:t>اتاق روزانه ضدعفوني شود، و اتاق ايزوله بايد بعد از بقيه بخش پاكسازي شود. </a:t>
            </a:r>
          </a:p>
          <a:p>
            <a:pPr algn="r" rtl="1"/>
            <a:r>
              <a:rPr lang="fa-IR" sz="3600" b="1" dirty="0">
                <a:cs typeface="B Yagut" panose="00000400000000000000" pitchFamily="2" charset="-78"/>
              </a:rPr>
              <a:t>مواد عفوني آلوده بايد طبق دستورالعمل دفع مواد عفوني جمع آوري و حمل و نقل شوند. </a:t>
            </a:r>
          </a:p>
          <a:p>
            <a:pPr algn="r" rtl="1"/>
            <a:r>
              <a:rPr lang="fa-IR" sz="3600" b="1" dirty="0">
                <a:cs typeface="B Yagut" panose="00000400000000000000" pitchFamily="2" charset="-78"/>
              </a:rPr>
              <a:t>دفع صحيح مدفوع و ادرار </a:t>
            </a:r>
          </a:p>
          <a:p>
            <a:pPr algn="r" rtl="1"/>
            <a:endParaRPr lang="fa-IR" sz="3600" b="1" dirty="0">
              <a:cs typeface="B Yagut" panose="00000400000000000000" pitchFamily="2" charset="-78"/>
            </a:endParaRPr>
          </a:p>
          <a:p>
            <a:pPr algn="r" rtl="1"/>
            <a:endParaRPr lang="fa-IR" sz="3600" b="1" dirty="0">
              <a:cs typeface="B Yagut" panose="00000400000000000000" pitchFamily="2" charset="-78"/>
            </a:endParaRPr>
          </a:p>
        </p:txBody>
      </p:sp>
      <p:sp>
        <p:nvSpPr>
          <p:cNvPr id="5" name="Slide Number Placeholder 4"/>
          <p:cNvSpPr>
            <a:spLocks noGrp="1"/>
          </p:cNvSpPr>
          <p:nvPr>
            <p:ph type="sldNum" sz="quarter" idx="12"/>
          </p:nvPr>
        </p:nvSpPr>
        <p:spPr/>
        <p:txBody>
          <a:bodyPr/>
          <a:lstStyle/>
          <a:p>
            <a:fld id="{24BF451E-79E3-45D5-86EF-D940FE9FF2D4}" type="slidenum">
              <a:rPr lang="fa-IR" smtClean="0">
                <a:cs typeface="B Nazanin" panose="00000400000000000000" pitchFamily="2" charset="-78"/>
              </a:rPr>
              <a:pPr/>
              <a:t>63</a:t>
            </a:fld>
            <a:endParaRPr lang="fa-IR" dirty="0">
              <a:cs typeface="B Nazanin" panose="00000400000000000000" pitchFamily="2" charset="-78"/>
            </a:endParaRPr>
          </a:p>
        </p:txBody>
      </p:sp>
    </p:spTree>
    <p:extLst>
      <p:ext uri="{BB962C8B-B14F-4D97-AF65-F5344CB8AC3E}">
        <p14:creationId xmlns:p14="http://schemas.microsoft.com/office/powerpoint/2010/main" val="13910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066" y="0"/>
            <a:ext cx="12429066" cy="6858000"/>
          </a:xfrm>
          <a:prstGeom prst="rect">
            <a:avLst/>
          </a:prstGeom>
        </p:spPr>
      </p:pic>
    </p:spTree>
    <p:extLst>
      <p:ext uri="{BB962C8B-B14F-4D97-AF65-F5344CB8AC3E}">
        <p14:creationId xmlns:p14="http://schemas.microsoft.com/office/powerpoint/2010/main" val="5530070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16178" cy="6858000"/>
          </a:xfrm>
          <a:prstGeom prst="rect">
            <a:avLst/>
          </a:prstGeom>
        </p:spPr>
      </p:pic>
    </p:spTree>
    <p:extLst>
      <p:ext uri="{BB962C8B-B14F-4D97-AF65-F5344CB8AC3E}">
        <p14:creationId xmlns:p14="http://schemas.microsoft.com/office/powerpoint/2010/main" val="392205737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p:cNvPicPr>
            <a:picLocks noChangeAspect="1" noChangeArrowheads="1"/>
          </p:cNvPicPr>
          <p:nvPr/>
        </p:nvPicPr>
        <p:blipFill>
          <a:blip r:embed="rId2" cstate="print">
            <a:lum bright="-20000"/>
          </a:blip>
          <a:srcRect t="57292" r="7018"/>
          <a:stretch>
            <a:fillRect/>
          </a:stretch>
        </p:blipFill>
        <p:spPr bwMode="auto">
          <a:xfrm>
            <a:off x="5070700" y="4085571"/>
            <a:ext cx="2374038" cy="18365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3074" name="Picture 2"/>
          <p:cNvPicPr>
            <a:picLocks noChangeAspect="1" noChangeArrowheads="1"/>
          </p:cNvPicPr>
          <p:nvPr/>
        </p:nvPicPr>
        <p:blipFill>
          <a:blip r:embed="rId3" cstate="print"/>
          <a:srcRect/>
          <a:stretch>
            <a:fillRect/>
          </a:stretch>
        </p:blipFill>
        <p:spPr bwMode="auto">
          <a:xfrm>
            <a:off x="4709102" y="2010660"/>
            <a:ext cx="2368600" cy="18302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050" name="Picture 2" descr="G:\ebola\1359778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20050" y="1997325"/>
            <a:ext cx="2551562" cy="368722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2052" name="Picture 4" descr="G:\ebola\ebola\height.630.no_border.width.12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2219" y="4149490"/>
            <a:ext cx="4165987" cy="2187143"/>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p:spPr>
      </p:pic>
      <p:pic>
        <p:nvPicPr>
          <p:cNvPr id="2051" name="Picture 3" descr="G:\ebola\200352249-001-617x41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0434" y="1688587"/>
            <a:ext cx="3709559" cy="250109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xmlns="" id="{265FD9CA-A85F-6C40-A59B-0D913B7A2871}"/>
              </a:ext>
            </a:extLst>
          </p:cNvPr>
          <p:cNvSpPr>
            <a:spLocks noGrp="1"/>
          </p:cNvSpPr>
          <p:nvPr>
            <p:ph type="ctrTitle"/>
          </p:nvPr>
        </p:nvSpPr>
        <p:spPr>
          <a:xfrm>
            <a:off x="1495483" y="-127057"/>
            <a:ext cx="9144000" cy="2387600"/>
          </a:xfrm>
        </p:spPr>
        <p:txBody>
          <a:bodyPr/>
          <a:lstStyle/>
          <a:p>
            <a:pPr rtl="1"/>
            <a:r>
              <a:rPr lang="fa-IR" b="1" spc="50" dirty="0">
                <a:ln w="11430"/>
                <a:solidFill>
                  <a:schemeClr val="accent1">
                    <a:lumMod val="75000"/>
                  </a:schemeClr>
                </a:solidFill>
                <a:effectLst>
                  <a:outerShdw blurRad="76200" dist="50800" dir="5400000" algn="tl" rotWithShape="0">
                    <a:srgbClr val="000000">
                      <a:alpha val="65000"/>
                    </a:srgbClr>
                  </a:outerShdw>
                </a:effectLst>
                <a:latin typeface="2  Titr"/>
                <a:cs typeface="B Titr" pitchFamily="2" charset="-78"/>
              </a:rPr>
              <a:t>وضعیت بیماری ابولا در جهان</a:t>
            </a:r>
            <a:br>
              <a:rPr lang="fa-IR" b="1" spc="50" dirty="0">
                <a:ln w="11430"/>
                <a:solidFill>
                  <a:schemeClr val="accent1">
                    <a:lumMod val="75000"/>
                  </a:schemeClr>
                </a:solidFill>
                <a:effectLst>
                  <a:outerShdw blurRad="76200" dist="50800" dir="5400000" algn="tl" rotWithShape="0">
                    <a:srgbClr val="000000">
                      <a:alpha val="65000"/>
                    </a:srgbClr>
                  </a:outerShdw>
                </a:effectLst>
                <a:latin typeface="2  Titr"/>
                <a:cs typeface="B Titr" pitchFamily="2" charset="-78"/>
              </a:rPr>
            </a:br>
            <a:endParaRPr lang="en-US" dirty="0"/>
          </a:p>
        </p:txBody>
      </p:sp>
      <p:pic>
        <p:nvPicPr>
          <p:cNvPr id="8" name="Picture 7">
            <a:extLst>
              <a:ext uri="{FF2B5EF4-FFF2-40B4-BE49-F238E27FC236}">
                <a16:creationId xmlns:a16="http://schemas.microsoft.com/office/drawing/2014/main" xmlns="" id="{0068B719-7248-E149-97F4-8F233FFDB2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71612" y="5003832"/>
            <a:ext cx="1820388" cy="1687570"/>
          </a:xfrm>
          <a:prstGeom prst="rect">
            <a:avLst/>
          </a:prstGeom>
        </p:spPr>
      </p:pic>
    </p:spTree>
    <p:extLst>
      <p:ext uri="{BB962C8B-B14F-4D97-AF65-F5344CB8AC3E}">
        <p14:creationId xmlns:p14="http://schemas.microsoft.com/office/powerpoint/2010/main" val="101216893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557" y="168444"/>
            <a:ext cx="10515600" cy="1325563"/>
          </a:xfrm>
        </p:spPr>
        <p:txBody>
          <a:bodyPr/>
          <a:lstStyle/>
          <a:p>
            <a:pPr algn="ctr"/>
            <a:r>
              <a:rPr lang="fa-IR" b="1" dirty="0">
                <a:solidFill>
                  <a:srgbClr val="0070C0"/>
                </a:solidFill>
                <a:cs typeface="B Titr" pitchFamily="2" charset="-78"/>
              </a:rPr>
              <a:t>مقدمه</a:t>
            </a:r>
            <a:endParaRPr lang="en-US" b="1" dirty="0">
              <a:solidFill>
                <a:srgbClr val="0070C0"/>
              </a:solidFill>
              <a:cs typeface="B Titr" pitchFamily="2" charset="-78"/>
            </a:endParaRPr>
          </a:p>
        </p:txBody>
      </p:sp>
      <p:graphicFrame>
        <p:nvGraphicFramePr>
          <p:cNvPr id="4" name="Content Placeholder 3"/>
          <p:cNvGraphicFramePr>
            <a:graphicFrameLocks noGrp="1"/>
          </p:cNvGraphicFramePr>
          <p:nvPr>
            <p:ph idx="1"/>
            <p:extLst/>
          </p:nvPr>
        </p:nvGraphicFramePr>
        <p:xfrm>
          <a:off x="1886465" y="1286162"/>
          <a:ext cx="8839200" cy="53029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p:cNvPicPr>
            <a:picLocks noChangeAspect="1" noChangeArrowheads="1"/>
          </p:cNvPicPr>
          <p:nvPr/>
        </p:nvPicPr>
        <p:blipFill>
          <a:blip r:embed="rId7" cstate="print"/>
          <a:srcRect/>
          <a:stretch>
            <a:fillRect/>
          </a:stretch>
        </p:blipFill>
        <p:spPr bwMode="auto">
          <a:xfrm>
            <a:off x="138904" y="168444"/>
            <a:ext cx="1654344" cy="1278356"/>
          </a:xfrm>
          <a:prstGeom prst="rect">
            <a:avLst/>
          </a:prstGeom>
          <a:noFill/>
          <a:ln w="9525">
            <a:noFill/>
            <a:miter lim="800000"/>
            <a:headEnd/>
            <a:tailEnd/>
          </a:ln>
        </p:spPr>
      </p:pic>
    </p:spTree>
    <p:extLst>
      <p:ext uri="{BB962C8B-B14F-4D97-AF65-F5344CB8AC3E}">
        <p14:creationId xmlns:p14="http://schemas.microsoft.com/office/powerpoint/2010/main" val="90608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A2BD41F3-64C1-471D-94FE-8CAB6009FDD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0CE09275-768D-4FD4-9508-D1A6ED5D685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42C9733B-664C-4122-A0B7-E6BC2A3DB8CF}"/>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986412BD-D8F7-4058-93F0-16797A9B91C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6BE2E3A5-FE42-4C5C-93B8-E62313FB63F7}"/>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CCA7EDB7-4906-4F58-A621-2A0156AE989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2  Titr" pitchFamily="2" charset="-78"/>
              </a:rPr>
              <a:t>انتقال فرد به فرد</a:t>
            </a:r>
            <a:endParaRPr lang="en-US" dirty="0">
              <a:cs typeface="2  Titr" pitchFamily="2" charset="-78"/>
            </a:endParaRPr>
          </a:p>
        </p:txBody>
      </p:sp>
      <p:pic>
        <p:nvPicPr>
          <p:cNvPr id="1026" name="Picture 2" descr="G:\ebola\ebola-spread-illustration-custom-700-dat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7487" y="1556957"/>
            <a:ext cx="8550742" cy="272402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ebola\ebola\cdc slides\4d6b83a28efc35c5dea11aefc52cfdf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0884" y="4436075"/>
            <a:ext cx="8418559" cy="2319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01946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3626" y="286605"/>
            <a:ext cx="7797134" cy="1450757"/>
          </a:xfrm>
        </p:spPr>
        <p:txBody>
          <a:bodyPr anchor="ctr">
            <a:normAutofit/>
          </a:bodyPr>
          <a:lstStyle/>
          <a:p>
            <a:pPr algn="ctr" rtl="1"/>
            <a:r>
              <a:rPr lang="fa-IR" dirty="0">
                <a:solidFill>
                  <a:srgbClr val="0070C0"/>
                </a:solidFill>
                <a:effectLst>
                  <a:outerShdw blurRad="38100" dist="38100" dir="2700000" algn="tl">
                    <a:srgbClr val="000000">
                      <a:alpha val="43137"/>
                    </a:srgbClr>
                  </a:outerShdw>
                </a:effectLst>
                <a:cs typeface="B Titr" pitchFamily="2" charset="-78"/>
              </a:rPr>
              <a:t>طغیان 2014</a:t>
            </a:r>
            <a:r>
              <a:rPr lang="fa-IR" dirty="0">
                <a:cs typeface="B Titr" pitchFamily="2" charset="-78"/>
              </a:rPr>
              <a:t>: شدیدترین و بزرگترین</a:t>
            </a:r>
            <a:endParaRPr lang="en-US" dirty="0">
              <a:cs typeface="B Titr" pitchFamily="2" charset="-78"/>
            </a:endParaRPr>
          </a:p>
        </p:txBody>
      </p:sp>
      <p:sp>
        <p:nvSpPr>
          <p:cNvPr id="3" name="Content Placeholder 2"/>
          <p:cNvSpPr>
            <a:spLocks noGrp="1"/>
          </p:cNvSpPr>
          <p:nvPr>
            <p:ph idx="1"/>
          </p:nvPr>
        </p:nvSpPr>
        <p:spPr>
          <a:xfrm>
            <a:off x="5029200" y="1600200"/>
            <a:ext cx="5334000" cy="2438400"/>
          </a:xfrm>
        </p:spPr>
        <p:txBody>
          <a:bodyPr>
            <a:normAutofit lnSpcReduction="10000"/>
          </a:bodyPr>
          <a:lstStyle/>
          <a:p>
            <a:pPr algn="r" rtl="1"/>
            <a:r>
              <a:rPr lang="fa-IR" b="1" dirty="0">
                <a:cs typeface="B Nazanin" pitchFamily="2" charset="-78"/>
              </a:rPr>
              <a:t>اولین بار است که این بیماری درغرب آفریقا آغاز شده است </a:t>
            </a:r>
          </a:p>
          <a:p>
            <a:pPr algn="r" rtl="1"/>
            <a:r>
              <a:rPr lang="fa-IR" b="1" dirty="0">
                <a:cs typeface="B Nazanin" pitchFamily="2" charset="-78"/>
              </a:rPr>
              <a:t>(نوپديدي ابولا در غرب آفريقا)؟؟</a:t>
            </a:r>
          </a:p>
          <a:p>
            <a:pPr lvl="1" algn="r" rtl="1"/>
            <a:r>
              <a:rPr lang="fa-IR" sz="2800" dirty="0">
                <a:cs typeface="B Nazanin" pitchFamily="2" charset="-78"/>
              </a:rPr>
              <a:t>از بهمن ماه 2013 در </a:t>
            </a:r>
            <a:r>
              <a:rPr lang="fa-IR" sz="2800" b="1" dirty="0">
                <a:cs typeface="B Nazanin" pitchFamily="2" charset="-78"/>
              </a:rPr>
              <a:t>گینه</a:t>
            </a:r>
            <a:r>
              <a:rPr lang="fa-IR" sz="2800" dirty="0">
                <a:cs typeface="B Nazanin" pitchFamily="2" charset="-78"/>
              </a:rPr>
              <a:t> آغاز شد و سپس لیبریا و </a:t>
            </a:r>
            <a:r>
              <a:rPr lang="fa-IR" sz="2800" b="1" dirty="0">
                <a:solidFill>
                  <a:srgbClr val="FF0000"/>
                </a:solidFill>
                <a:cs typeface="B Nazanin" pitchFamily="2" charset="-78"/>
              </a:rPr>
              <a:t>سیرالئون</a:t>
            </a:r>
            <a:r>
              <a:rPr lang="fa-IR" sz="2800" dirty="0">
                <a:cs typeface="B Nazanin" pitchFamily="2" charset="-78"/>
              </a:rPr>
              <a:t> درگیر شدند و اکنون به نیجریه و سنگال رسیده است</a:t>
            </a:r>
          </a:p>
        </p:txBody>
      </p:sp>
      <p:pic>
        <p:nvPicPr>
          <p:cNvPr id="4" name="Picture 2"/>
          <p:cNvPicPr>
            <a:picLocks noChangeAspect="1" noChangeArrowheads="1"/>
          </p:cNvPicPr>
          <p:nvPr/>
        </p:nvPicPr>
        <p:blipFill>
          <a:blip r:embed="rId2" cstate="print"/>
          <a:srcRect/>
          <a:stretch>
            <a:fillRect/>
          </a:stretch>
        </p:blipFill>
        <p:spPr bwMode="auto">
          <a:xfrm>
            <a:off x="1524000" y="4243388"/>
            <a:ext cx="4648200" cy="2614613"/>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lum bright="-10000" contrast="10000"/>
          </a:blip>
          <a:srcRect/>
          <a:stretch>
            <a:fillRect/>
          </a:stretch>
        </p:blipFill>
        <p:spPr bwMode="auto">
          <a:xfrm>
            <a:off x="1752600" y="1447800"/>
            <a:ext cx="3276600" cy="2531334"/>
          </a:xfrm>
          <a:prstGeom prst="rect">
            <a:avLst/>
          </a:prstGeom>
          <a:noFill/>
          <a:ln w="9525">
            <a:noFill/>
            <a:miter lim="800000"/>
            <a:headEnd/>
            <a:tailEnd/>
          </a:ln>
        </p:spPr>
      </p:pic>
      <p:pic>
        <p:nvPicPr>
          <p:cNvPr id="5" name="Picture 2"/>
          <p:cNvPicPr>
            <a:picLocks noChangeAspect="1" noChangeArrowheads="1"/>
          </p:cNvPicPr>
          <p:nvPr/>
        </p:nvPicPr>
        <p:blipFill>
          <a:blip r:embed="rId4" cstate="print">
            <a:lum bright="-20000" contrast="20000"/>
          </a:blip>
          <a:srcRect/>
          <a:stretch>
            <a:fillRect/>
          </a:stretch>
        </p:blipFill>
        <p:spPr bwMode="auto">
          <a:xfrm>
            <a:off x="6248401" y="4305300"/>
            <a:ext cx="4271963" cy="2400300"/>
          </a:xfrm>
          <a:prstGeom prst="rect">
            <a:avLst/>
          </a:prstGeom>
          <a:noFill/>
          <a:ln w="9525">
            <a:noFill/>
            <a:miter lim="800000"/>
            <a:headEnd/>
            <a:tailEnd/>
          </a:ln>
        </p:spPr>
      </p:pic>
    </p:spTree>
    <p:extLst>
      <p:ext uri="{BB962C8B-B14F-4D97-AF65-F5344CB8AC3E}">
        <p14:creationId xmlns:p14="http://schemas.microsoft.com/office/powerpoint/2010/main" val="22547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5536"/>
            <a:ext cx="8596668" cy="791568"/>
          </a:xfrm>
        </p:spPr>
        <p:txBody>
          <a:bodyPr>
            <a:normAutofit/>
          </a:bodyPr>
          <a:lstStyle/>
          <a:p>
            <a:pPr algn="r" rtl="1"/>
            <a:r>
              <a:rPr lang="fa-IR" sz="4000" dirty="0">
                <a:cs typeface="B Titr" panose="00000700000000000000" pitchFamily="2" charset="-78"/>
              </a:rPr>
              <a:t>بیماری های مشمول گزارش دهی فوری:</a:t>
            </a:r>
            <a:endParaRPr lang="en-US" sz="4000" dirty="0">
              <a:cs typeface="B Titr" panose="00000700000000000000" pitchFamily="2" charset="-78"/>
            </a:endParaRPr>
          </a:p>
        </p:txBody>
      </p:sp>
      <p:sp>
        <p:nvSpPr>
          <p:cNvPr id="3" name="Content Placeholder 2"/>
          <p:cNvSpPr>
            <a:spLocks noGrp="1"/>
          </p:cNvSpPr>
          <p:nvPr>
            <p:ph idx="1"/>
          </p:nvPr>
        </p:nvSpPr>
        <p:spPr>
          <a:xfrm>
            <a:off x="6295282" y="1037233"/>
            <a:ext cx="4906026" cy="5404510"/>
          </a:xfrm>
        </p:spPr>
        <p:txBody>
          <a:bodyPr>
            <a:noAutofit/>
          </a:bodyPr>
          <a:lstStyle/>
          <a:p>
            <a:pPr algn="r" rtl="1"/>
            <a:r>
              <a:rPr lang="fa-IR" sz="2400" dirty="0">
                <a:cs typeface="B Nazanin" panose="00000400000000000000" pitchFamily="2" charset="-78"/>
              </a:rPr>
              <a:t>آنفلوانزای انسانی </a:t>
            </a:r>
          </a:p>
          <a:p>
            <a:pPr algn="r" rtl="1"/>
            <a:r>
              <a:rPr lang="fa-IR" sz="2400" dirty="0">
                <a:cs typeface="B Nazanin" panose="00000400000000000000" pitchFamily="2" charset="-78"/>
              </a:rPr>
              <a:t>آنفلوانزای پرندگان</a:t>
            </a:r>
          </a:p>
          <a:p>
            <a:pPr algn="r" rtl="1"/>
            <a:r>
              <a:rPr lang="fa-IR" sz="2400" dirty="0">
                <a:cs typeface="B Nazanin" panose="00000400000000000000" pitchFamily="2" charset="-78"/>
              </a:rPr>
              <a:t>بوتولیسم </a:t>
            </a:r>
          </a:p>
          <a:p>
            <a:pPr algn="r" rtl="1"/>
            <a:r>
              <a:rPr lang="fa-IR" sz="2400" dirty="0">
                <a:cs typeface="B Nazanin" panose="00000400000000000000" pitchFamily="2" charset="-78"/>
              </a:rPr>
              <a:t>تب دنگی (گزش پشه آئدس اجیپتی)  </a:t>
            </a:r>
          </a:p>
          <a:p>
            <a:pPr algn="r" rtl="1"/>
            <a:r>
              <a:rPr lang="fa-IR" sz="2400" dirty="0">
                <a:cs typeface="B Nazanin" panose="00000400000000000000" pitchFamily="2" charset="-78"/>
              </a:rPr>
              <a:t>تب راجعه (کنه نرم و شپش آلوده به بورلیا)</a:t>
            </a:r>
          </a:p>
          <a:p>
            <a:pPr algn="r" rtl="1"/>
            <a:r>
              <a:rPr lang="fa-IR" sz="2400" dirty="0">
                <a:cs typeface="B Nazanin" panose="00000400000000000000" pitchFamily="2" charset="-78"/>
              </a:rPr>
              <a:t>تب زرد (گزش پشه آئدس یا هموکوکوس) </a:t>
            </a:r>
          </a:p>
          <a:p>
            <a:pPr algn="r" rtl="1"/>
            <a:r>
              <a:rPr lang="fa-IR" sz="2400" dirty="0">
                <a:cs typeface="B Nazanin" panose="00000400000000000000" pitchFamily="2" charset="-78"/>
              </a:rPr>
              <a:t>تب خونریزی دهنده کریمه کنگو (</a:t>
            </a:r>
            <a:r>
              <a:rPr lang="en-US" sz="2400" dirty="0">
                <a:cs typeface="B Nazanin" panose="00000400000000000000" pitchFamily="2" charset="-78"/>
              </a:rPr>
              <a:t>CCHF</a:t>
            </a:r>
            <a:r>
              <a:rPr lang="fa-IR" sz="2400" dirty="0">
                <a:cs typeface="B Nazanin" panose="00000400000000000000" pitchFamily="2" charset="-78"/>
              </a:rPr>
              <a:t>)</a:t>
            </a:r>
            <a:endParaRPr lang="en-US" sz="2400" dirty="0">
              <a:cs typeface="B Nazanin" panose="00000400000000000000" pitchFamily="2" charset="-78"/>
            </a:endParaRPr>
          </a:p>
          <a:p>
            <a:pPr algn="r" rtl="1"/>
            <a:r>
              <a:rPr lang="fa-IR" sz="2400" dirty="0">
                <a:cs typeface="B Nazanin" panose="00000400000000000000" pitchFamily="2" charset="-78"/>
              </a:rPr>
              <a:t>تولارمی (تب خرگوشی باکتریایی) </a:t>
            </a:r>
          </a:p>
          <a:p>
            <a:pPr algn="r" rtl="1"/>
            <a:r>
              <a:rPr lang="fa-IR" sz="2400" dirty="0">
                <a:cs typeface="B Nazanin" panose="00000400000000000000" pitchFamily="2" charset="-78"/>
              </a:rPr>
              <a:t>هاری و حیوان گزیدگی </a:t>
            </a:r>
          </a:p>
          <a:p>
            <a:pPr algn="r" rtl="1"/>
            <a:r>
              <a:rPr lang="fa-IR" sz="2400" dirty="0">
                <a:cs typeface="B Nazanin" panose="00000400000000000000" pitchFamily="2" charset="-78"/>
              </a:rPr>
              <a:t>دیفتری (غشاء چسبنده در گلو و بینی)  </a:t>
            </a:r>
          </a:p>
          <a:p>
            <a:pPr algn="r" rtl="1"/>
            <a:endParaRPr lang="en-US" sz="2400" dirty="0">
              <a:cs typeface="B Nazanin" panose="00000400000000000000" pitchFamily="2" charset="-78"/>
            </a:endParaRPr>
          </a:p>
        </p:txBody>
      </p:sp>
      <p:sp>
        <p:nvSpPr>
          <p:cNvPr id="4" name="Content Placeholder 2"/>
          <p:cNvSpPr txBox="1">
            <a:spLocks/>
          </p:cNvSpPr>
          <p:nvPr/>
        </p:nvSpPr>
        <p:spPr>
          <a:xfrm>
            <a:off x="327546" y="1037233"/>
            <a:ext cx="4497282" cy="540451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r" rtl="1"/>
            <a:r>
              <a:rPr lang="fa-IR" sz="2400" dirty="0">
                <a:solidFill>
                  <a:schemeClr val="tx1"/>
                </a:solidFill>
                <a:cs typeface="B Nazanin" panose="00000400000000000000" pitchFamily="2" charset="-78"/>
              </a:rPr>
              <a:t>سیاه سرفه  </a:t>
            </a:r>
          </a:p>
          <a:p>
            <a:pPr algn="r" rtl="1"/>
            <a:r>
              <a:rPr lang="fa-IR" sz="2400" dirty="0">
                <a:solidFill>
                  <a:schemeClr val="tx1"/>
                </a:solidFill>
                <a:cs typeface="B Nazanin" panose="00000400000000000000" pitchFamily="2" charset="-78"/>
              </a:rPr>
              <a:t>طاعون (آخرین مورد در سال 1344) </a:t>
            </a:r>
          </a:p>
          <a:p>
            <a:pPr algn="r" rtl="1"/>
            <a:r>
              <a:rPr lang="fa-IR" sz="2400" dirty="0">
                <a:solidFill>
                  <a:schemeClr val="tx1"/>
                </a:solidFill>
                <a:cs typeface="B Nazanin" panose="00000400000000000000" pitchFamily="2" charset="-78"/>
              </a:rPr>
              <a:t>طغیان بیماری های منتقله از آب و غذا </a:t>
            </a:r>
          </a:p>
          <a:p>
            <a:pPr algn="r" rtl="1"/>
            <a:r>
              <a:rPr lang="fa-IR" sz="2400" dirty="0">
                <a:solidFill>
                  <a:schemeClr val="tx1"/>
                </a:solidFill>
                <a:cs typeface="B Nazanin" panose="00000400000000000000" pitchFamily="2" charset="-78"/>
              </a:rPr>
              <a:t>فلج شل حاد </a:t>
            </a:r>
          </a:p>
          <a:p>
            <a:pPr algn="r" rtl="1"/>
            <a:r>
              <a:rPr lang="fa-IR" sz="2400" dirty="0">
                <a:solidFill>
                  <a:schemeClr val="tx1"/>
                </a:solidFill>
                <a:cs typeface="B Nazanin" panose="00000400000000000000" pitchFamily="2" charset="-78"/>
              </a:rPr>
              <a:t>کزاز نوزادی و کزاز بالغین </a:t>
            </a:r>
          </a:p>
          <a:p>
            <a:pPr algn="r" rtl="1"/>
            <a:r>
              <a:rPr lang="fa-IR" sz="2400" dirty="0">
                <a:solidFill>
                  <a:schemeClr val="tx1"/>
                </a:solidFill>
                <a:cs typeface="B Nazanin" panose="00000400000000000000" pitchFamily="2" charset="-78"/>
              </a:rPr>
              <a:t>مالاریا </a:t>
            </a:r>
            <a:endParaRPr lang="en-US" sz="2400" dirty="0">
              <a:solidFill>
                <a:schemeClr val="tx1"/>
              </a:solidFill>
              <a:cs typeface="B Nazanin" panose="00000400000000000000" pitchFamily="2" charset="-78"/>
            </a:endParaRPr>
          </a:p>
          <a:p>
            <a:pPr algn="r" rtl="1"/>
            <a:r>
              <a:rPr lang="fa-IR" sz="2400" dirty="0">
                <a:solidFill>
                  <a:schemeClr val="tx1"/>
                </a:solidFill>
                <a:cs typeface="B Nazanin" panose="00000400000000000000" pitchFamily="2" charset="-78"/>
              </a:rPr>
              <a:t>مننژیت </a:t>
            </a:r>
          </a:p>
          <a:p>
            <a:pPr algn="r" rtl="1"/>
            <a:r>
              <a:rPr lang="fa-IR" sz="2400" dirty="0">
                <a:solidFill>
                  <a:schemeClr val="tx1"/>
                </a:solidFill>
                <a:cs typeface="B Nazanin" panose="00000400000000000000" pitchFamily="2" charset="-78"/>
              </a:rPr>
              <a:t>وبای التور </a:t>
            </a:r>
          </a:p>
          <a:p>
            <a:pPr algn="r" rtl="1"/>
            <a:r>
              <a:rPr lang="fa-IR" sz="2400" dirty="0">
                <a:solidFill>
                  <a:schemeClr val="tx1"/>
                </a:solidFill>
                <a:cs typeface="B Nazanin" panose="00000400000000000000" pitchFamily="2" charset="-78"/>
              </a:rPr>
              <a:t> سرخک و بیماری های بثوری تب دار </a:t>
            </a:r>
          </a:p>
          <a:p>
            <a:pPr algn="r" rtl="1"/>
            <a:r>
              <a:rPr lang="fa-IR" sz="2400" dirty="0">
                <a:solidFill>
                  <a:schemeClr val="tx1"/>
                </a:solidFill>
                <a:cs typeface="B Nazanin" panose="00000400000000000000" pitchFamily="2" charset="-78"/>
              </a:rPr>
              <a:t>سرخجه و سندرم سرخجه مادرزادی (</a:t>
            </a:r>
            <a:r>
              <a:rPr lang="en-US" sz="2400" dirty="0">
                <a:solidFill>
                  <a:schemeClr val="tx1"/>
                </a:solidFill>
                <a:cs typeface="B Nazanin" panose="00000400000000000000" pitchFamily="2" charset="-78"/>
              </a:rPr>
              <a:t>CRS</a:t>
            </a:r>
            <a:r>
              <a:rPr lang="fa-IR" sz="2400" dirty="0">
                <a:solidFill>
                  <a:schemeClr val="tx1"/>
                </a:solidFill>
                <a:cs typeface="B Nazanin" panose="00000400000000000000" pitchFamily="2" charset="-78"/>
              </a:rPr>
              <a:t>)</a:t>
            </a:r>
          </a:p>
          <a:p>
            <a:pPr algn="r" rtl="1"/>
            <a:endParaRPr lang="fa-IR" sz="2400" dirty="0">
              <a:solidFill>
                <a:schemeClr val="tx1"/>
              </a:solidFill>
              <a:cs typeface="B Nazanin" panose="00000400000000000000" pitchFamily="2" charset="-78"/>
            </a:endParaRPr>
          </a:p>
          <a:p>
            <a:pPr algn="r" rtl="1"/>
            <a:endParaRPr lang="fa-IR" sz="2400" dirty="0">
              <a:solidFill>
                <a:schemeClr val="tx1"/>
              </a:solidFill>
              <a:cs typeface="B Nazanin" panose="00000400000000000000" pitchFamily="2" charset="-78"/>
            </a:endParaRPr>
          </a:p>
          <a:p>
            <a:pPr algn="r" rtl="1"/>
            <a:endParaRPr lang="en-US" sz="2400" dirty="0">
              <a:solidFill>
                <a:schemeClr val="tx1"/>
              </a:solidFill>
              <a:cs typeface="B Nazanin" panose="00000400000000000000" pitchFamily="2" charset="-78"/>
            </a:endParaRPr>
          </a:p>
        </p:txBody>
      </p:sp>
    </p:spTree>
    <p:extLst>
      <p:ext uri="{BB962C8B-B14F-4D97-AF65-F5344CB8AC3E}">
        <p14:creationId xmlns:p14="http://schemas.microsoft.com/office/powerpoint/2010/main" val="28397646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lnSpc>
                <a:spcPct val="150000"/>
              </a:lnSpc>
            </a:pPr>
            <a:r>
              <a:rPr lang="fa-IR" sz="3200" b="1" dirty="0">
                <a:solidFill>
                  <a:srgbClr val="0070C0"/>
                </a:solidFill>
                <a:latin typeface="2  Titr"/>
                <a:cs typeface="B Titr" pitchFamily="2" charset="-78"/>
              </a:rPr>
              <a:t>اعلام طغیان ابولا به عنوان یک اورژانس جهانی (</a:t>
            </a:r>
            <a:r>
              <a:rPr lang="en-US" sz="3200" b="1" dirty="0">
                <a:solidFill>
                  <a:srgbClr val="0070C0"/>
                </a:solidFill>
                <a:latin typeface="+mn-lt"/>
                <a:cs typeface="B Titr" pitchFamily="2" charset="-78"/>
              </a:rPr>
              <a:t>PHEIC</a:t>
            </a:r>
            <a:r>
              <a:rPr lang="fa-IR" sz="3200" b="1" dirty="0">
                <a:solidFill>
                  <a:srgbClr val="0070C0"/>
                </a:solidFill>
                <a:latin typeface="2  Titr"/>
                <a:cs typeface="B Titr" pitchFamily="2" charset="-78"/>
              </a:rPr>
              <a:t>)</a:t>
            </a:r>
            <a:endParaRPr lang="en-US" sz="3200" b="1" dirty="0">
              <a:solidFill>
                <a:srgbClr val="0070C0"/>
              </a:solidFill>
              <a:cs typeface="B Titr" pitchFamily="2" charset="-78"/>
            </a:endParaRPr>
          </a:p>
        </p:txBody>
      </p:sp>
      <p:sp>
        <p:nvSpPr>
          <p:cNvPr id="3" name="Content Placeholder 2"/>
          <p:cNvSpPr>
            <a:spLocks noGrp="1"/>
          </p:cNvSpPr>
          <p:nvPr>
            <p:ph idx="1"/>
          </p:nvPr>
        </p:nvSpPr>
        <p:spPr>
          <a:xfrm>
            <a:off x="1981200" y="1660360"/>
            <a:ext cx="8229600" cy="4752474"/>
          </a:xfrm>
        </p:spPr>
        <p:txBody>
          <a:bodyPr>
            <a:normAutofit/>
          </a:bodyPr>
          <a:lstStyle/>
          <a:p>
            <a:pPr marL="57150" indent="0" algn="r" rtl="1">
              <a:buNone/>
            </a:pPr>
            <a:r>
              <a:rPr lang="fa-IR" b="1" dirty="0">
                <a:cs typeface="B Nazanin" pitchFamily="2" charset="-78"/>
              </a:rPr>
              <a:t>بیانیه جلسه فوریتی اول </a:t>
            </a:r>
            <a:r>
              <a:rPr lang="en-US" b="1" dirty="0">
                <a:cs typeface="B Nazanin" pitchFamily="2" charset="-78"/>
              </a:rPr>
              <a:t>WHO</a:t>
            </a:r>
            <a:r>
              <a:rPr lang="fa-IR" b="1" dirty="0">
                <a:cs typeface="B Nazanin" pitchFamily="2" charset="-78"/>
              </a:rPr>
              <a:t> در روز جمعه </a:t>
            </a:r>
            <a:r>
              <a:rPr lang="fa-IR" b="1" dirty="0">
                <a:solidFill>
                  <a:srgbClr val="FF0000"/>
                </a:solidFill>
                <a:cs typeface="B Nazanin" pitchFamily="2" charset="-78"/>
              </a:rPr>
              <a:t>۱۷ مرداد</a:t>
            </a:r>
            <a:r>
              <a:rPr lang="fa-IR" b="1" dirty="0">
                <a:cs typeface="B Nazanin" pitchFamily="2" charset="-78"/>
              </a:rPr>
              <a:t>: </a:t>
            </a:r>
          </a:p>
          <a:p>
            <a:pPr marL="57150" indent="0" algn="r" rtl="1">
              <a:buNone/>
            </a:pPr>
            <a:r>
              <a:rPr lang="fa-IR" dirty="0">
                <a:cs typeface="B Nazanin" pitchFamily="2" charset="-78"/>
              </a:rPr>
              <a:t>اشاره به </a:t>
            </a:r>
            <a:r>
              <a:rPr lang="fa-IR" b="1" dirty="0">
                <a:cs typeface="B Nazanin" pitchFamily="2" charset="-78"/>
              </a:rPr>
              <a:t>۵ چالش</a:t>
            </a:r>
            <a:r>
              <a:rPr lang="fa-IR" dirty="0">
                <a:cs typeface="B Nazanin" pitchFamily="2" charset="-78"/>
              </a:rPr>
              <a:t> بهداشتی اساسی فعلی درغرب افریقا</a:t>
            </a:r>
          </a:p>
          <a:p>
            <a:pPr marL="57150" indent="0" algn="r" rtl="1">
              <a:buNone/>
            </a:pPr>
            <a:r>
              <a:rPr lang="fa-IR" dirty="0">
                <a:cs typeface="B Nazanin" pitchFamily="2" charset="-78"/>
              </a:rPr>
              <a:t>اشاره به ۱۳ توصیه </a:t>
            </a:r>
          </a:p>
          <a:p>
            <a:pPr marL="400050" lvl="1" indent="-342900" algn="r" rtl="1">
              <a:lnSpc>
                <a:spcPct val="160000"/>
              </a:lnSpc>
              <a:buFont typeface="Wingdings" pitchFamily="2" charset="2"/>
              <a:buChar char="ü"/>
            </a:pPr>
            <a:r>
              <a:rPr lang="en-US" sz="2600" b="1" u="sng" dirty="0">
                <a:cs typeface="B Nazanin" pitchFamily="2" charset="-78"/>
              </a:rPr>
              <a:t>PHEIC</a:t>
            </a:r>
            <a:r>
              <a:rPr lang="fa-IR" sz="2600" b="1" u="sng" dirty="0">
                <a:cs typeface="B Nazanin" pitchFamily="2" charset="-78"/>
              </a:rPr>
              <a:t>های قبلی در سال۲۰۰۹ میلادی</a:t>
            </a:r>
            <a:r>
              <a:rPr lang="fa-IR" sz="3000" b="1" u="sng" dirty="0">
                <a:cs typeface="B Nazanin" pitchFamily="2" charset="-78"/>
              </a:rPr>
              <a:t>(</a:t>
            </a:r>
            <a:r>
              <a:rPr lang="fa-IR" sz="2600" b="1" u="sng" dirty="0">
                <a:solidFill>
                  <a:srgbClr val="FF0000"/>
                </a:solidFill>
                <a:cs typeface="B Nazanin" pitchFamily="2" charset="-78"/>
              </a:rPr>
              <a:t>انفلوانزا</a:t>
            </a:r>
            <a:r>
              <a:rPr lang="fa-IR" sz="2600" b="1" u="sng" dirty="0">
                <a:cs typeface="B Nazanin" pitchFamily="2" charset="-78"/>
              </a:rPr>
              <a:t>) و 2014 (سه ماه قبل) جهت </a:t>
            </a:r>
            <a:r>
              <a:rPr lang="fa-IR" sz="2600" b="1" u="sng" dirty="0">
                <a:solidFill>
                  <a:srgbClr val="FF0000"/>
                </a:solidFill>
                <a:cs typeface="B Nazanin" pitchFamily="2" charset="-78"/>
              </a:rPr>
              <a:t>فلج اطفال </a:t>
            </a:r>
            <a:r>
              <a:rPr lang="fa-IR" sz="2600" b="1" u="sng" dirty="0">
                <a:cs typeface="B Nazanin" pitchFamily="2" charset="-78"/>
              </a:rPr>
              <a:t>اعلام شدند</a:t>
            </a:r>
            <a:endParaRPr lang="fa-IR" dirty="0">
              <a:cs typeface="B Nazanin" pitchFamily="2" charset="-78"/>
            </a:endParaRPr>
          </a:p>
          <a:p>
            <a:pPr algn="r" rtl="1"/>
            <a:r>
              <a:rPr lang="fa-IR" dirty="0">
                <a:cs typeface="B Titr" pitchFamily="2" charset="-78"/>
              </a:rPr>
              <a:t>اعلام نکته کلیدی برای </a:t>
            </a:r>
            <a:r>
              <a:rPr lang="fa-IR" dirty="0">
                <a:cs typeface="B Nazanin" pitchFamily="2" charset="-78"/>
              </a:rPr>
              <a:t>برخورد با ابولا در شرایط کنونی: </a:t>
            </a:r>
          </a:p>
          <a:p>
            <a:pPr marL="457200" lvl="1" indent="0" algn="r" rtl="1">
              <a:buNone/>
            </a:pPr>
            <a:r>
              <a:rPr lang="fa-IR" dirty="0">
                <a:cs typeface="B Nazanin" pitchFamily="2" charset="-78"/>
              </a:rPr>
              <a:t>کشف سريع موارد مشکوک بیماری و شناسایی </a:t>
            </a:r>
            <a:r>
              <a:rPr lang="fa-IR" b="1" dirty="0">
                <a:solidFill>
                  <a:srgbClr val="FF0000"/>
                </a:solidFill>
                <a:cs typeface="B Nazanin" pitchFamily="2" charset="-78"/>
              </a:rPr>
              <a:t>زودهنگام</a:t>
            </a:r>
            <a:r>
              <a:rPr lang="fa-IR" dirty="0">
                <a:solidFill>
                  <a:srgbClr val="FF0000"/>
                </a:solidFill>
                <a:cs typeface="B Nazanin" pitchFamily="2" charset="-78"/>
              </a:rPr>
              <a:t> </a:t>
            </a:r>
            <a:r>
              <a:rPr lang="fa-IR" dirty="0">
                <a:cs typeface="B Nazanin" pitchFamily="2" charset="-78"/>
              </a:rPr>
              <a:t>تماس یافتگان با بیماران و تحت نظرقراردادن آنها تا 21 روز</a:t>
            </a:r>
          </a:p>
          <a:p>
            <a:pPr marL="57150" indent="0" algn="r" rtl="1">
              <a:buNone/>
            </a:pPr>
            <a:endParaRPr lang="en-US" dirty="0">
              <a:cs typeface="B Nazanin" pitchFamily="2" charset="-78"/>
            </a:endParaRPr>
          </a:p>
        </p:txBody>
      </p:sp>
    </p:spTree>
    <p:extLst>
      <p:ext uri="{BB962C8B-B14F-4D97-AF65-F5344CB8AC3E}">
        <p14:creationId xmlns:p14="http://schemas.microsoft.com/office/powerpoint/2010/main" val="1181754532"/>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rtl="1"/>
            <a:r>
              <a:rPr lang="fa-IR" sz="4000" dirty="0">
                <a:solidFill>
                  <a:srgbClr val="0070C0"/>
                </a:solidFill>
                <a:cs typeface="B Titr" pitchFamily="2" charset="-78"/>
              </a:rPr>
              <a:t>وضعیت منطقه درگیر کاملا بحرانی است</a:t>
            </a:r>
            <a:endParaRPr lang="en-US" sz="4000" dirty="0">
              <a:solidFill>
                <a:srgbClr val="0070C0"/>
              </a:solidFill>
              <a:cs typeface="B Titr" pitchFamily="2" charset="-78"/>
            </a:endParaRPr>
          </a:p>
        </p:txBody>
      </p:sp>
      <p:sp>
        <p:nvSpPr>
          <p:cNvPr id="3" name="Content Placeholder 2"/>
          <p:cNvSpPr>
            <a:spLocks noGrp="1"/>
          </p:cNvSpPr>
          <p:nvPr>
            <p:ph idx="1"/>
          </p:nvPr>
        </p:nvSpPr>
        <p:spPr>
          <a:xfrm>
            <a:off x="2197769" y="1600201"/>
            <a:ext cx="8013031" cy="2249905"/>
          </a:xfrm>
        </p:spPr>
        <p:txBody>
          <a:bodyPr>
            <a:noAutofit/>
          </a:bodyPr>
          <a:lstStyle/>
          <a:p>
            <a:pPr algn="r" rtl="1"/>
            <a:r>
              <a:rPr lang="fa-IR" b="1" dirty="0">
                <a:cs typeface="B Nazanin" pitchFamily="2" charset="-78"/>
              </a:rPr>
              <a:t>کنترل اوضاع در لیبریا و سیرالئون از دست خارج شده است</a:t>
            </a:r>
          </a:p>
          <a:p>
            <a:pPr algn="r" rtl="1"/>
            <a:r>
              <a:rPr lang="fa-IR" b="1" dirty="0">
                <a:solidFill>
                  <a:srgbClr val="FF0000"/>
                </a:solidFill>
                <a:cs typeface="B Nazanin" pitchFamily="2" charset="-78"/>
              </a:rPr>
              <a:t>اسفبارترین و شدیدترین وضعیت طغیان، در کشور لیبریا است</a:t>
            </a:r>
          </a:p>
          <a:p>
            <a:pPr algn="r" rtl="1"/>
            <a:r>
              <a:rPr lang="fa-IR" b="1" dirty="0">
                <a:cs typeface="B Nazanin" pitchFamily="2" charset="-78"/>
              </a:rPr>
              <a:t>بیماران را درخانه نگاه می دارند و جسدها را می سوزانند</a:t>
            </a:r>
          </a:p>
          <a:p>
            <a:pPr marL="0" indent="0" algn="r" rtl="1">
              <a:buNone/>
            </a:pPr>
            <a:endParaRPr lang="fa-IR" b="1" dirty="0">
              <a:cs typeface="B Nazanin" pitchFamily="2" charset="-78"/>
            </a:endParaRPr>
          </a:p>
        </p:txBody>
      </p:sp>
      <p:pic>
        <p:nvPicPr>
          <p:cNvPr id="4098" name="Picture 2" descr="G:\ebola\000_Hkg9179080aaaa--621x4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919" y="3919676"/>
            <a:ext cx="3686903" cy="2389473"/>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4" name="Rectangle 3"/>
          <p:cNvSpPr/>
          <p:nvPr/>
        </p:nvSpPr>
        <p:spPr>
          <a:xfrm>
            <a:off x="5366953" y="3840254"/>
            <a:ext cx="5169361" cy="2400657"/>
          </a:xfrm>
          <a:prstGeom prst="rect">
            <a:avLst/>
          </a:prstGeom>
        </p:spPr>
        <p:txBody>
          <a:bodyPr wrap="square">
            <a:spAutoFit/>
          </a:bodyPr>
          <a:lstStyle/>
          <a:p>
            <a:pPr algn="r" rtl="1">
              <a:lnSpc>
                <a:spcPct val="150000"/>
              </a:lnSpc>
            </a:pPr>
            <a:r>
              <a:rPr lang="fa-IR" sz="2000" b="1" dirty="0">
                <a:cs typeface="B Nazanin" pitchFamily="2" charset="-78"/>
              </a:rPr>
              <a:t>به بیمارستانها حمله می کنند و بیماران را فراری می دهند</a:t>
            </a:r>
          </a:p>
          <a:p>
            <a:pPr algn="r" rtl="1">
              <a:lnSpc>
                <a:spcPct val="150000"/>
              </a:lnSpc>
            </a:pPr>
            <a:r>
              <a:rPr lang="fa-IR" sz="2000" b="1" dirty="0">
                <a:solidFill>
                  <a:srgbClr val="FF0000"/>
                </a:solidFill>
                <a:cs typeface="B Nazanin" pitchFamily="2" charset="-78"/>
              </a:rPr>
              <a:t>امنیت در لیبریا برای کادر درمانی مختل شده است</a:t>
            </a:r>
          </a:p>
          <a:p>
            <a:pPr algn="r" rtl="1">
              <a:lnSpc>
                <a:spcPct val="150000"/>
              </a:lnSpc>
              <a:buFont typeface="Arial" pitchFamily="34" charset="0"/>
              <a:buChar char="•"/>
            </a:pPr>
            <a:r>
              <a:rPr lang="fa-IR" sz="2000" b="1" dirty="0">
                <a:cs typeface="B Titr" pitchFamily="2" charset="-78"/>
              </a:rPr>
              <a:t>داروهای پیشنهادی </a:t>
            </a:r>
            <a:r>
              <a:rPr lang="fa-IR" sz="2000" b="1" dirty="0">
                <a:cs typeface="B Nazanin" pitchFamily="2" charset="-78"/>
              </a:rPr>
              <a:t>در چندمورد استفاده شده و تاييد يا رد آن در آينده مشخص خواهد شد:</a:t>
            </a:r>
          </a:p>
          <a:p>
            <a:pPr lvl="1" algn="r" rtl="1">
              <a:lnSpc>
                <a:spcPct val="150000"/>
              </a:lnSpc>
            </a:pPr>
            <a:r>
              <a:rPr lang="fa-IR" sz="2000" b="1" dirty="0">
                <a:cs typeface="B Nazanin" pitchFamily="2" charset="-78"/>
              </a:rPr>
              <a:t> </a:t>
            </a:r>
            <a:r>
              <a:rPr lang="en-US" sz="2000" b="1" dirty="0" err="1">
                <a:cs typeface="B Nazanin" pitchFamily="2" charset="-78"/>
              </a:rPr>
              <a:t>Zmapp</a:t>
            </a:r>
            <a:r>
              <a:rPr lang="en-US" sz="2000" b="1" dirty="0">
                <a:cs typeface="B Nazanin" pitchFamily="2" charset="-78"/>
              </a:rPr>
              <a:t> </a:t>
            </a:r>
            <a:r>
              <a:rPr lang="fa-IR" sz="2000" b="1" dirty="0">
                <a:cs typeface="B Nazanin" pitchFamily="2" charset="-78"/>
              </a:rPr>
              <a:t> و سرم بهبود يافتگان از بيماري </a:t>
            </a:r>
          </a:p>
        </p:txBody>
      </p:sp>
      <p:sp>
        <p:nvSpPr>
          <p:cNvPr id="5" name="Rectangle 4"/>
          <p:cNvSpPr/>
          <p:nvPr/>
        </p:nvSpPr>
        <p:spPr>
          <a:xfrm>
            <a:off x="1821103" y="2954995"/>
            <a:ext cx="8501367" cy="769441"/>
          </a:xfrm>
          <a:prstGeom prst="rect">
            <a:avLst/>
          </a:prstGeom>
        </p:spPr>
        <p:txBody>
          <a:bodyPr wrap="square">
            <a:spAutoFit/>
          </a:bodyPr>
          <a:lstStyle/>
          <a:p>
            <a:pPr algn="r" rtl="1"/>
            <a:r>
              <a:rPr lang="fa-IR" sz="4400" b="1" dirty="0">
                <a:solidFill>
                  <a:srgbClr val="00B050"/>
                </a:solidFill>
                <a:effectLst>
                  <a:outerShdw blurRad="38100" dist="38100" dir="2700000" algn="tl">
                    <a:srgbClr val="000000">
                      <a:alpha val="43137"/>
                    </a:srgbClr>
                  </a:outerShdw>
                </a:effectLst>
                <a:cs typeface="B Nazanin" pitchFamily="2" charset="-78"/>
              </a:rPr>
              <a:t>برخی جسدها را درخیابان ها رها می کنند!!!</a:t>
            </a:r>
          </a:p>
        </p:txBody>
      </p:sp>
    </p:spTree>
    <p:extLst>
      <p:ext uri="{BB962C8B-B14F-4D97-AF65-F5344CB8AC3E}">
        <p14:creationId xmlns:p14="http://schemas.microsoft.com/office/powerpoint/2010/main" val="153479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4098"/>
                                        </p:tgtEl>
                                        <p:attrNameLst>
                                          <p:attrName>style.visibility</p:attrName>
                                        </p:attrNameLst>
                                      </p:cBhvr>
                                      <p:to>
                                        <p:strVal val="visible"/>
                                      </p:to>
                                    </p:set>
                                    <p:animEffect transition="in" filter="barn(inVertical)">
                                      <p:cBhvr>
                                        <p:cTn id="28" dur="500"/>
                                        <p:tgtEl>
                                          <p:spTgt spid="4098"/>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circle(in)">
                                      <p:cBhvr>
                                        <p:cTn id="3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352" y="94163"/>
            <a:ext cx="10515600" cy="1325563"/>
          </a:xfrm>
        </p:spPr>
        <p:txBody>
          <a:bodyPr anchor="ctr"/>
          <a:lstStyle/>
          <a:p>
            <a:pPr algn="ctr"/>
            <a:r>
              <a:rPr lang="fa-IR" dirty="0">
                <a:cs typeface="B Titr" pitchFamily="2" charset="-78"/>
              </a:rPr>
              <a:t>نگرانی از راه های گسترش خطر</a:t>
            </a:r>
            <a:endParaRPr lang="en-US" dirty="0">
              <a:cs typeface="B Titr" pitchFamily="2" charset="-78"/>
            </a:endParaRPr>
          </a:p>
        </p:txBody>
      </p:sp>
      <p:sp>
        <p:nvSpPr>
          <p:cNvPr id="3" name="Content Placeholder 2"/>
          <p:cNvSpPr>
            <a:spLocks noGrp="1"/>
          </p:cNvSpPr>
          <p:nvPr>
            <p:ph idx="1"/>
          </p:nvPr>
        </p:nvSpPr>
        <p:spPr>
          <a:xfrm>
            <a:off x="5952352" y="1027906"/>
            <a:ext cx="5543550" cy="4525963"/>
          </a:xfrm>
        </p:spPr>
        <p:txBody>
          <a:bodyPr>
            <a:noAutofit/>
          </a:bodyPr>
          <a:lstStyle/>
          <a:p>
            <a:pPr algn="r" rtl="1">
              <a:lnSpc>
                <a:spcPct val="150000"/>
              </a:lnSpc>
            </a:pPr>
            <a:r>
              <a:rPr lang="fa-IR" sz="2400" b="1" dirty="0">
                <a:solidFill>
                  <a:srgbClr val="FF0000"/>
                </a:solidFill>
                <a:cs typeface="B Mitra" pitchFamily="2" charset="-78"/>
              </a:rPr>
              <a:t>تاکسی ها و موتور تاکسی ها </a:t>
            </a:r>
            <a:r>
              <a:rPr lang="fa-IR" sz="2400" b="1" dirty="0">
                <a:cs typeface="B Mitra" pitchFamily="2" charset="-78"/>
              </a:rPr>
              <a:t>منبع خطرناک انتقال بیماری محسوب می شوند</a:t>
            </a:r>
          </a:p>
          <a:p>
            <a:pPr algn="r" rtl="1">
              <a:lnSpc>
                <a:spcPct val="150000"/>
              </a:lnSpc>
            </a:pPr>
            <a:r>
              <a:rPr lang="fa-IR" sz="2000" b="1" dirty="0">
                <a:cs typeface="B Titr" pitchFamily="2" charset="-78"/>
              </a:rPr>
              <a:t>ليست بزرگ تشخيص هاي افتراقي</a:t>
            </a:r>
            <a:r>
              <a:rPr lang="fa-IR" sz="2000" b="1" dirty="0">
                <a:cs typeface="B Mitra" pitchFamily="2" charset="-78"/>
              </a:rPr>
              <a:t>: </a:t>
            </a:r>
            <a:r>
              <a:rPr lang="fa-IR" sz="2000" b="1" dirty="0">
                <a:cs typeface="B Nazanin" pitchFamily="2" charset="-78"/>
              </a:rPr>
              <a:t>بیماری های عفونی متعددي در لیست </a:t>
            </a:r>
            <a:r>
              <a:rPr lang="fa-IR" sz="2000" b="1" dirty="0">
                <a:solidFill>
                  <a:srgbClr val="FF0000"/>
                </a:solidFill>
                <a:cs typeface="B Nazanin" pitchFamily="2" charset="-78"/>
              </a:rPr>
              <a:t>تشخیص افتراقی </a:t>
            </a:r>
            <a:r>
              <a:rPr lang="fa-IR" sz="2000" b="1" dirty="0">
                <a:cs typeface="B Nazanin" pitchFamily="2" charset="-78"/>
              </a:rPr>
              <a:t>علایم اولیه ابولا قرار می گیرند و حجم کار کادر درمانی را بسیار افزایش می دهد</a:t>
            </a:r>
          </a:p>
          <a:p>
            <a:pPr algn="r" rtl="1">
              <a:lnSpc>
                <a:spcPct val="150000"/>
              </a:lnSpc>
            </a:pPr>
            <a:r>
              <a:rPr lang="fa-IR" sz="2000" b="1" dirty="0">
                <a:cs typeface="B Titr" pitchFamily="2" charset="-78"/>
              </a:rPr>
              <a:t>انتقال بیمارستانی</a:t>
            </a:r>
            <a:r>
              <a:rPr lang="fa-IR" sz="2000" b="1" dirty="0">
                <a:cs typeface="B Mitra" pitchFamily="2" charset="-78"/>
              </a:rPr>
              <a:t>: </a:t>
            </a:r>
            <a:r>
              <a:rPr lang="fa-IR" sz="2400" dirty="0">
                <a:cs typeface="B Mitra" pitchFamily="2" charset="-78"/>
              </a:rPr>
              <a:t>در حال حاضر کمتر از نصف </a:t>
            </a:r>
            <a:r>
              <a:rPr lang="fa-IR" sz="2400" dirty="0">
                <a:solidFill>
                  <a:srgbClr val="FF0000"/>
                </a:solidFill>
                <a:cs typeface="B Mitra" pitchFamily="2" charset="-78"/>
              </a:rPr>
              <a:t>میزان تخت </a:t>
            </a:r>
            <a:r>
              <a:rPr lang="fa-IR" sz="2400" dirty="0">
                <a:cs typeface="B Mitra" pitchFamily="2" charset="-78"/>
              </a:rPr>
              <a:t>مورد لزوم وجود دارد و تمام تخت ها اشغال هستند و پرسنل فراوانی الوده گردیده و سایرین </a:t>
            </a:r>
            <a:r>
              <a:rPr lang="fa-IR" sz="2400" dirty="0">
                <a:solidFill>
                  <a:srgbClr val="FF0000"/>
                </a:solidFill>
                <a:cs typeface="B Mitra" pitchFamily="2" charset="-78"/>
              </a:rPr>
              <a:t>گریخته</a:t>
            </a:r>
            <a:r>
              <a:rPr lang="fa-IR" sz="2400" dirty="0">
                <a:cs typeface="B Mitra" pitchFamily="2" charset="-78"/>
              </a:rPr>
              <a:t> اند (درمان سایر بیماری های نیز مختل شده است).</a:t>
            </a:r>
          </a:p>
        </p:txBody>
      </p:sp>
      <p:pic>
        <p:nvPicPr>
          <p:cNvPr id="5122" name="Picture 2" descr="G:\ebola\african_tax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9750" y="1742574"/>
            <a:ext cx="2857500" cy="190500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5123" name="Picture 3" descr="G:\ebola\1359778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5839" y="3970422"/>
            <a:ext cx="1805323" cy="2608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74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Box 1"/>
          <p:cNvSpPr txBox="1">
            <a:spLocks noChangeArrowheads="1"/>
          </p:cNvSpPr>
          <p:nvPr/>
        </p:nvSpPr>
        <p:spPr bwMode="auto">
          <a:xfrm>
            <a:off x="1853785" y="299804"/>
            <a:ext cx="8601335" cy="1200248"/>
          </a:xfrm>
          <a:prstGeom prst="rect">
            <a:avLst/>
          </a:prstGeom>
          <a:noFill/>
          <a:ln w="9525">
            <a:noFill/>
            <a:miter lim="800000"/>
            <a:headEnd/>
            <a:tailEnd/>
          </a:ln>
        </p:spPr>
        <p:txBody>
          <a:bodyPr wrap="square" lIns="91360" tIns="45680" rIns="91360" bIns="45680">
            <a:spAutoFit/>
          </a:bodyPr>
          <a:lstStyle/>
          <a:p>
            <a:pPr algn="ctr" rtl="1"/>
            <a:r>
              <a:rPr lang="fa-IR" sz="3600" dirty="0">
                <a:solidFill>
                  <a:srgbClr val="0070C0"/>
                </a:solidFill>
                <a:cs typeface="B Titr" pitchFamily="2" charset="-78"/>
              </a:rPr>
              <a:t>مرگ و میر چند صد نفر از كادر درماني </a:t>
            </a:r>
          </a:p>
          <a:p>
            <a:pPr algn="ctr" rtl="1"/>
            <a:r>
              <a:rPr lang="fa-IR" sz="3600" dirty="0">
                <a:solidFill>
                  <a:srgbClr val="0070C0"/>
                </a:solidFill>
                <a:cs typeface="B Titr" pitchFamily="2" charset="-78"/>
              </a:rPr>
              <a:t> نیروی انسانی را تحلیل برده است</a:t>
            </a:r>
          </a:p>
        </p:txBody>
      </p:sp>
      <p:pic>
        <p:nvPicPr>
          <p:cNvPr id="45059" name="Picture 2"/>
          <p:cNvPicPr>
            <a:picLocks noChangeAspect="1" noChangeArrowheads="1"/>
          </p:cNvPicPr>
          <p:nvPr/>
        </p:nvPicPr>
        <p:blipFill>
          <a:blip r:embed="rId2" cstate="print"/>
          <a:srcRect/>
          <a:stretch>
            <a:fillRect/>
          </a:stretch>
        </p:blipFill>
        <p:spPr bwMode="auto">
          <a:xfrm>
            <a:off x="1951220" y="3233520"/>
            <a:ext cx="4280705" cy="3210528"/>
          </a:xfrm>
          <a:prstGeom prst="rect">
            <a:avLst/>
          </a:prstGeom>
          <a:noFill/>
          <a:ln w="9525">
            <a:noFill/>
            <a:miter lim="800000"/>
            <a:headEnd/>
            <a:tailEnd/>
          </a:ln>
        </p:spPr>
      </p:pic>
      <p:sp>
        <p:nvSpPr>
          <p:cNvPr id="4" name="Rectangle 3"/>
          <p:cNvSpPr/>
          <p:nvPr/>
        </p:nvSpPr>
        <p:spPr>
          <a:xfrm>
            <a:off x="1951220" y="1581902"/>
            <a:ext cx="8192125" cy="1754326"/>
          </a:xfrm>
          <a:prstGeom prst="rect">
            <a:avLst/>
          </a:prstGeom>
        </p:spPr>
        <p:txBody>
          <a:bodyPr wrap="square">
            <a:spAutoFit/>
          </a:bodyPr>
          <a:lstStyle/>
          <a:p>
            <a:pPr algn="r" rtl="1"/>
            <a:r>
              <a:rPr lang="fa-IR" sz="2800" b="1" dirty="0">
                <a:cs typeface="B Mitra" pitchFamily="2" charset="-78"/>
              </a:rPr>
              <a:t>گرمای هوا </a:t>
            </a:r>
            <a:r>
              <a:rPr lang="fa-IR" sz="2800" dirty="0">
                <a:cs typeface="B Mitra" pitchFamily="2" charset="-78"/>
              </a:rPr>
              <a:t>، تحمل روپوش و گان و ماسک را حتي به مدت 40 دقيقه دشوارتر نموده است</a:t>
            </a:r>
          </a:p>
          <a:p>
            <a:pPr algn="r" rtl="1"/>
            <a:r>
              <a:rPr lang="fa-IR" sz="2800" dirty="0">
                <a:cs typeface="B Mitra" pitchFamily="2" charset="-78"/>
              </a:rPr>
              <a:t>ماسک و دستکش و وسایل حفاظت فردی کمی وجود دارد</a:t>
            </a:r>
            <a:endParaRPr lang="en-US" sz="2800" dirty="0">
              <a:cs typeface="B Mitra" pitchFamily="2" charset="-78"/>
            </a:endParaRPr>
          </a:p>
          <a:p>
            <a:pPr algn="r" rtl="1"/>
            <a:endParaRPr lang="fa-IR" sz="2400" dirty="0">
              <a:cs typeface="B Mitra" pitchFamily="2" charset="-78"/>
            </a:endParaRPr>
          </a:p>
        </p:txBody>
      </p:sp>
      <p:sp>
        <p:nvSpPr>
          <p:cNvPr id="5" name="Rectangle 4"/>
          <p:cNvSpPr/>
          <p:nvPr/>
        </p:nvSpPr>
        <p:spPr>
          <a:xfrm>
            <a:off x="6557675" y="3140119"/>
            <a:ext cx="3897444" cy="3046988"/>
          </a:xfrm>
          <a:prstGeom prst="rect">
            <a:avLst/>
          </a:prstGeom>
        </p:spPr>
        <p:txBody>
          <a:bodyPr wrap="square">
            <a:spAutoFit/>
          </a:bodyPr>
          <a:lstStyle/>
          <a:p>
            <a:pPr algn="r" rtl="1"/>
            <a:r>
              <a:rPr lang="fa-IR" sz="2400" dirty="0">
                <a:cs typeface="B Mitra" pitchFamily="2" charset="-78"/>
              </a:rPr>
              <a:t>هروقت درحین کار نیروی درمانی خسته شود و بخواهد خود را از دست لباس پوششی خلاص کند بلافاصله در معرض آلودگی قرار می گیرد</a:t>
            </a:r>
          </a:p>
          <a:p>
            <a:pPr algn="r" rtl="1"/>
            <a:endParaRPr lang="fa-IR" sz="2400" dirty="0">
              <a:cs typeface="B Mitra" pitchFamily="2" charset="-78"/>
            </a:endParaRPr>
          </a:p>
          <a:p>
            <a:pPr algn="ctr" rtl="1"/>
            <a:r>
              <a:rPr lang="fa-IR" sz="2400" b="1" dirty="0">
                <a:cs typeface="B Titr" pitchFamily="2" charset="-78"/>
              </a:rPr>
              <a:t>سازمان جهانی بهداشت:</a:t>
            </a:r>
          </a:p>
          <a:p>
            <a:pPr algn="ctr" rtl="1"/>
            <a:r>
              <a:rPr lang="fa-IR" sz="2400" b="1" dirty="0">
                <a:cs typeface="B Mitra" pitchFamily="2" charset="-78"/>
              </a:rPr>
              <a:t>حداقل 600 پزشك و بيش از هزار نفر كادر درماني كمكي نياز است</a:t>
            </a:r>
          </a:p>
        </p:txBody>
      </p:sp>
    </p:spTree>
    <p:extLst>
      <p:ext uri="{BB962C8B-B14F-4D97-AF65-F5344CB8AC3E}">
        <p14:creationId xmlns:p14="http://schemas.microsoft.com/office/powerpoint/2010/main" val="144621058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rtl="1"/>
            <a:r>
              <a:rPr lang="fa-IR" dirty="0">
                <a:cs typeface="B Titr" pitchFamily="2" charset="-78"/>
              </a:rPr>
              <a:t>رییس سازمان جهانی بهداشت</a:t>
            </a:r>
            <a:endParaRPr lang="en-US" dirty="0">
              <a:cs typeface="B Titr" pitchFamily="2" charset="-78"/>
            </a:endParaRPr>
          </a:p>
        </p:txBody>
      </p:sp>
      <p:sp>
        <p:nvSpPr>
          <p:cNvPr id="3" name="Content Placeholder 2"/>
          <p:cNvSpPr>
            <a:spLocks noGrp="1"/>
          </p:cNvSpPr>
          <p:nvPr>
            <p:ph idx="1"/>
          </p:nvPr>
        </p:nvSpPr>
        <p:spPr>
          <a:xfrm>
            <a:off x="1933075" y="1868572"/>
            <a:ext cx="5697249" cy="3017520"/>
          </a:xfrm>
        </p:spPr>
        <p:txBody>
          <a:bodyPr>
            <a:noAutofit/>
          </a:bodyPr>
          <a:lstStyle/>
          <a:p>
            <a:pPr algn="r" rtl="1"/>
            <a:r>
              <a:rPr lang="fa-IR" dirty="0">
                <a:cs typeface="B Mitra" pitchFamily="2" charset="-78"/>
              </a:rPr>
              <a:t>کشورهای منطقه باید خود را در هفته های آتی  آماده جهش </a:t>
            </a:r>
            <a:r>
              <a:rPr lang="fa-IR" b="1" dirty="0">
                <a:solidFill>
                  <a:srgbClr val="FF0000"/>
                </a:solidFill>
                <a:cs typeface="B Mitra" pitchFamily="2" charset="-78"/>
              </a:rPr>
              <a:t>انفجاری و تصاعدی </a:t>
            </a:r>
            <a:r>
              <a:rPr lang="fa-IR" dirty="0">
                <a:cs typeface="B Mitra" pitchFamily="2" charset="-78"/>
              </a:rPr>
              <a:t>تعداد موارد ابتلا نمایند</a:t>
            </a:r>
          </a:p>
          <a:p>
            <a:pPr algn="r" rtl="1"/>
            <a:r>
              <a:rPr lang="fa-IR" dirty="0">
                <a:cs typeface="B Mitra" pitchFamily="2" charset="-78"/>
              </a:rPr>
              <a:t>در ماه پیش رو انتظار می رود </a:t>
            </a:r>
            <a:r>
              <a:rPr lang="fa-IR" dirty="0">
                <a:solidFill>
                  <a:srgbClr val="FF0000"/>
                </a:solidFill>
                <a:cs typeface="B Mitra" pitchFamily="2" charset="-78"/>
              </a:rPr>
              <a:t>چندین هزار </a:t>
            </a:r>
            <a:r>
              <a:rPr lang="fa-IR" dirty="0">
                <a:cs typeface="B Mitra" pitchFamily="2" charset="-78"/>
              </a:rPr>
              <a:t>مورد دیگر از بیماری ابولا در </a:t>
            </a:r>
            <a:r>
              <a:rPr lang="fa-IR" dirty="0" err="1">
                <a:cs typeface="B Mitra" pitchFamily="2" charset="-78"/>
              </a:rPr>
              <a:t>لیبریا</a:t>
            </a:r>
            <a:r>
              <a:rPr lang="fa-IR" dirty="0">
                <a:cs typeface="B Mitra" pitchFamily="2" charset="-78"/>
              </a:rPr>
              <a:t> گزارش گردد</a:t>
            </a:r>
          </a:p>
          <a:p>
            <a:pPr algn="r" rtl="1"/>
            <a:endParaRPr lang="en-US" sz="2000"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7918460" y="1903776"/>
            <a:ext cx="2460783" cy="1972185"/>
          </a:xfrm>
          <a:prstGeom prst="rect">
            <a:avLst/>
          </a:prstGeom>
        </p:spPr>
      </p:pic>
    </p:spTree>
    <p:extLst>
      <p:ext uri="{BB962C8B-B14F-4D97-AF65-F5344CB8AC3E}">
        <p14:creationId xmlns:p14="http://schemas.microsoft.com/office/powerpoint/2010/main" val="418763056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solidFill>
                  <a:srgbClr val="0070C0"/>
                </a:solidFill>
                <a:cs typeface="B Titr" pitchFamily="2" charset="-78"/>
              </a:rPr>
              <a:t>نمای بالینی</a:t>
            </a:r>
            <a:endParaRPr lang="en-US" dirty="0">
              <a:solidFill>
                <a:srgbClr val="0070C0"/>
              </a:solidFill>
              <a:cs typeface="B Titr" pitchFamily="2" charset="-78"/>
            </a:endParaRPr>
          </a:p>
        </p:txBody>
      </p:sp>
      <p:sp>
        <p:nvSpPr>
          <p:cNvPr id="3" name="Content Placeholder 2"/>
          <p:cNvSpPr>
            <a:spLocks noGrp="1"/>
          </p:cNvSpPr>
          <p:nvPr>
            <p:ph idx="1"/>
          </p:nvPr>
        </p:nvSpPr>
        <p:spPr>
          <a:xfrm>
            <a:off x="2376616" y="1703181"/>
            <a:ext cx="7986584" cy="4289854"/>
          </a:xfrm>
        </p:spPr>
        <p:txBody>
          <a:bodyPr>
            <a:normAutofit/>
          </a:bodyPr>
          <a:lstStyle/>
          <a:p>
            <a:pPr algn="just" rtl="1"/>
            <a:r>
              <a:rPr lang="fa-IR" b="1" dirty="0">
                <a:effectLst>
                  <a:outerShdw blurRad="38100" dist="38100" dir="2700000" algn="tl">
                    <a:srgbClr val="000000">
                      <a:alpha val="43137"/>
                    </a:srgbClr>
                  </a:outerShdw>
                </a:effectLst>
                <a:cs typeface="B Nazanin" pitchFamily="2" charset="-78"/>
              </a:rPr>
              <a:t>دوره کمون: </a:t>
            </a:r>
            <a:r>
              <a:rPr lang="fa-IR" dirty="0">
                <a:effectLst>
                  <a:outerShdw blurRad="38100" dist="38100" dir="2700000" algn="tl">
                    <a:srgbClr val="000000">
                      <a:alpha val="43137"/>
                    </a:srgbClr>
                  </a:outerShdw>
                </a:effectLst>
                <a:cs typeface="B Nazanin" pitchFamily="2" charset="-78"/>
              </a:rPr>
              <a:t>2 تا </a:t>
            </a:r>
            <a:r>
              <a:rPr lang="fa-IR" u="sng" dirty="0">
                <a:effectLst>
                  <a:outerShdw blurRad="38100" dist="38100" dir="2700000" algn="tl">
                    <a:srgbClr val="000000">
                      <a:alpha val="43137"/>
                    </a:srgbClr>
                  </a:outerShdw>
                </a:effectLst>
                <a:cs typeface="B Nazanin" pitchFamily="2" charset="-78"/>
              </a:rPr>
              <a:t>21 روز </a:t>
            </a:r>
            <a:r>
              <a:rPr lang="fa-IR" dirty="0">
                <a:effectLst>
                  <a:outerShdw blurRad="38100" dist="38100" dir="2700000" algn="tl">
                    <a:srgbClr val="000000">
                      <a:alpha val="43137"/>
                    </a:srgbClr>
                  </a:outerShdw>
                </a:effectLst>
                <a:cs typeface="B Nazanin" pitchFamily="2" charset="-78"/>
              </a:rPr>
              <a:t>(انتقال بیماری در دوره کمون رخ نمی دهد)</a:t>
            </a:r>
          </a:p>
          <a:p>
            <a:pPr algn="just" rtl="1"/>
            <a:r>
              <a:rPr lang="fa-IR" b="1" dirty="0">
                <a:effectLst>
                  <a:outerShdw blurRad="38100" dist="38100" dir="2700000" algn="tl">
                    <a:srgbClr val="000000">
                      <a:alpha val="43137"/>
                    </a:srgbClr>
                  </a:outerShdw>
                </a:effectLst>
                <a:cs typeface="B Nazanin" pitchFamily="2" charset="-78"/>
              </a:rPr>
              <a:t>علائم: </a:t>
            </a:r>
            <a:r>
              <a:rPr lang="fa-IR" dirty="0">
                <a:effectLst>
                  <a:outerShdw blurRad="38100" dist="38100" dir="2700000" algn="tl">
                    <a:srgbClr val="000000">
                      <a:alpha val="43137"/>
                    </a:srgbClr>
                  </a:outerShdw>
                </a:effectLst>
                <a:cs typeface="B Nazanin" pitchFamily="2" charset="-78"/>
              </a:rPr>
              <a:t>معمولاً آغاز ناگهانی تبدار بصورت نشانگان شبه آنفلوانزای ناگهانی (تب و بدن درد عمومی و سردرد) و ضعف و بی حالی شدید شروع می شود و با تهوع، استفراغ، بثورات پوستی ماکولوپاپولر و اسهال (خونی یا غیرخونی) ادامه می یابد. </a:t>
            </a:r>
          </a:p>
          <a:p>
            <a:pPr algn="just" rtl="1"/>
            <a:r>
              <a:rPr lang="fa-IR" b="1" dirty="0">
                <a:effectLst>
                  <a:outerShdw blurRad="38100" dist="38100" dir="2700000" algn="tl">
                    <a:srgbClr val="000000">
                      <a:alpha val="43137"/>
                    </a:srgbClr>
                  </a:outerShdw>
                </a:effectLst>
                <a:cs typeface="B Nazanin" pitchFamily="2" charset="-78"/>
              </a:rPr>
              <a:t>برخی افراد گلودرد و سرفه دارند اما سرفه آنها عموما به دلیل عفونت بافت ریه نیست بلکه التهاب راه های تنفسی فوقانی و حلق است.</a:t>
            </a:r>
          </a:p>
          <a:p>
            <a:pPr marL="0" indent="0" algn="just" rtl="1">
              <a:buNone/>
            </a:pPr>
            <a:endParaRPr lang="fa-IR" b="1" dirty="0">
              <a:effectLst>
                <a:outerShdw blurRad="38100" dist="38100" dir="2700000" algn="tl">
                  <a:srgbClr val="000000">
                    <a:alpha val="43137"/>
                  </a:srgbClr>
                </a:outerShdw>
              </a:effectLst>
              <a:cs typeface="B Nazanin" pitchFamily="2" charset="-78"/>
            </a:endParaRPr>
          </a:p>
        </p:txBody>
      </p:sp>
    </p:spTree>
    <p:extLst>
      <p:ext uri="{BB962C8B-B14F-4D97-AF65-F5344CB8AC3E}">
        <p14:creationId xmlns:p14="http://schemas.microsoft.com/office/powerpoint/2010/main" val="270757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rgbClr val="0070C0"/>
                </a:solidFill>
                <a:cs typeface="B Titr" pitchFamily="2" charset="-78"/>
              </a:rPr>
              <a:t>نمای بالینی</a:t>
            </a:r>
            <a:endParaRPr lang="fa-IR" dirty="0">
              <a:cs typeface="B Titr" panose="00000700000000000000" pitchFamily="2" charset="-78"/>
            </a:endParaRPr>
          </a:p>
        </p:txBody>
      </p:sp>
      <p:sp>
        <p:nvSpPr>
          <p:cNvPr id="3" name="Content Placeholder 2"/>
          <p:cNvSpPr>
            <a:spLocks noGrp="1"/>
          </p:cNvSpPr>
          <p:nvPr>
            <p:ph idx="1"/>
          </p:nvPr>
        </p:nvSpPr>
        <p:spPr/>
        <p:txBody>
          <a:bodyPr/>
          <a:lstStyle/>
          <a:p>
            <a:pPr algn="just" rtl="1"/>
            <a:r>
              <a:rPr lang="fa-IR" b="1" dirty="0">
                <a:effectLst>
                  <a:outerShdw blurRad="38100" dist="38100" dir="2700000" algn="tl">
                    <a:srgbClr val="000000">
                      <a:alpha val="43137"/>
                    </a:srgbClr>
                  </a:outerShdw>
                </a:effectLst>
                <a:cs typeface="B Nazanin" pitchFamily="2" charset="-78"/>
              </a:rPr>
              <a:t>در هفته دوم سپسیس شدید، شوک سپتیک، اختلال انعقادی، نارسایی کبد و کلیه، خونریزی داخلی یا خارجی کاهش هوشیاری و در نهایت مرگ رخ می دهد.</a:t>
            </a:r>
          </a:p>
          <a:p>
            <a:pPr algn="just" rtl="1"/>
            <a:r>
              <a:rPr lang="fa-IR" b="1" dirty="0">
                <a:solidFill>
                  <a:srgbClr val="FF0000"/>
                </a:solidFill>
                <a:effectLst>
                  <a:outerShdw blurRad="38100" dist="38100" dir="2700000" algn="tl">
                    <a:srgbClr val="000000">
                      <a:alpha val="43137"/>
                    </a:srgbClr>
                  </a:outerShdw>
                </a:effectLst>
                <a:cs typeface="B Nazanin" pitchFamily="2" charset="-78"/>
              </a:rPr>
              <a:t>هفته دوم</a:t>
            </a:r>
            <a:r>
              <a:rPr lang="fa-IR" b="1" dirty="0">
                <a:effectLst>
                  <a:outerShdw blurRad="38100" dist="38100" dir="2700000" algn="tl">
                    <a:srgbClr val="000000">
                      <a:alpha val="43137"/>
                    </a:srgbClr>
                  </a:outerShdw>
                </a:effectLst>
                <a:cs typeface="B Nazanin" pitchFamily="2" charset="-78"/>
              </a:rPr>
              <a:t>: یا مرگ یا بهبودی </a:t>
            </a:r>
          </a:p>
          <a:p>
            <a:pPr algn="just" rtl="1"/>
            <a:r>
              <a:rPr lang="fa-IR" b="1" dirty="0">
                <a:effectLst>
                  <a:outerShdw blurRad="38100" dist="38100" dir="2700000" algn="tl">
                    <a:srgbClr val="000000">
                      <a:alpha val="43137"/>
                    </a:srgbClr>
                  </a:outerShdw>
                </a:effectLst>
                <a:cs typeface="B Nazanin" pitchFamily="2" charset="-78"/>
              </a:rPr>
              <a:t>ترشحات بدن هفته ها </a:t>
            </a:r>
            <a:r>
              <a:rPr lang="fa-IR" dirty="0">
                <a:effectLst>
                  <a:outerShdw blurRad="38100" dist="38100" dir="2700000" algn="tl">
                    <a:srgbClr val="000000">
                      <a:alpha val="43137"/>
                    </a:srgbClr>
                  </a:outerShdw>
                </a:effectLst>
                <a:cs typeface="B Nazanin" pitchFamily="2" charset="-78"/>
              </a:rPr>
              <a:t>(در مورد ترشحات جنسی تا ماه ها بعد)</a:t>
            </a:r>
            <a:r>
              <a:rPr lang="fa-IR" b="1" dirty="0">
                <a:effectLst>
                  <a:outerShdw blurRad="38100" dist="38100" dir="2700000" algn="tl">
                    <a:srgbClr val="000000">
                      <a:alpha val="43137"/>
                    </a:srgbClr>
                  </a:outerShdw>
                </a:effectLst>
                <a:cs typeface="B Nazanin" pitchFamily="2" charset="-78"/>
              </a:rPr>
              <a:t> آلوده کننده باقی می مانند.</a:t>
            </a:r>
          </a:p>
          <a:p>
            <a:pPr algn="r" rtl="1"/>
            <a:endParaRPr lang="fa-IR" dirty="0">
              <a:cs typeface="B Nazanin" panose="00000400000000000000" pitchFamily="2" charset="-78"/>
            </a:endParaRPr>
          </a:p>
        </p:txBody>
      </p:sp>
      <p:pic>
        <p:nvPicPr>
          <p:cNvPr id="6" name="Picture 2" descr="G:\ebola\Ebola.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6684" b="19789"/>
          <a:stretch/>
        </p:blipFill>
        <p:spPr bwMode="auto">
          <a:xfrm>
            <a:off x="1983258" y="4291575"/>
            <a:ext cx="3352800" cy="1687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01850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bola\سير علائم باليني بيماري ابولا.jpg"/>
          <p:cNvPicPr/>
          <p:nvPr/>
        </p:nvPicPr>
        <p:blipFill>
          <a:blip r:embed="rId2" cstate="print"/>
          <a:srcRect/>
          <a:stretch>
            <a:fillRect/>
          </a:stretch>
        </p:blipFill>
        <p:spPr bwMode="auto">
          <a:xfrm>
            <a:off x="1511643" y="123570"/>
            <a:ext cx="9094573" cy="6734430"/>
          </a:xfrm>
          <a:prstGeom prst="rect">
            <a:avLst/>
          </a:prstGeom>
          <a:noFill/>
          <a:ln w="9525">
            <a:noFill/>
            <a:miter lim="800000"/>
            <a:headEnd/>
            <a:tailEnd/>
          </a:ln>
        </p:spPr>
      </p:pic>
    </p:spTree>
    <p:extLst>
      <p:ext uri="{BB962C8B-B14F-4D97-AF65-F5344CB8AC3E}">
        <p14:creationId xmlns:p14="http://schemas.microsoft.com/office/powerpoint/2010/main" val="411550786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t>علایم بالینی بیماری </a:t>
            </a:r>
            <a:r>
              <a:rPr lang="fa-IR" b="1" dirty="0" err="1"/>
              <a:t>ایبولا</a:t>
            </a:r>
            <a:endParaRPr lang="en-US" dirty="0"/>
          </a:p>
        </p:txBody>
      </p:sp>
      <p:pic>
        <p:nvPicPr>
          <p:cNvPr id="4" name="Picture 3"/>
          <p:cNvPicPr>
            <a:picLocks noChangeAspect="1"/>
          </p:cNvPicPr>
          <p:nvPr/>
        </p:nvPicPr>
        <p:blipFill>
          <a:blip r:embed="rId2"/>
          <a:stretch>
            <a:fillRect/>
          </a:stretch>
        </p:blipFill>
        <p:spPr>
          <a:xfrm>
            <a:off x="3375378" y="2112311"/>
            <a:ext cx="5441244" cy="4130444"/>
          </a:xfrm>
          <a:prstGeom prst="rect">
            <a:avLst/>
          </a:prstGeom>
        </p:spPr>
      </p:pic>
    </p:spTree>
    <p:extLst>
      <p:ext uri="{BB962C8B-B14F-4D97-AF65-F5344CB8AC3E}">
        <p14:creationId xmlns:p14="http://schemas.microsoft.com/office/powerpoint/2010/main" val="363464896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b="1" dirty="0">
                <a:cs typeface="2  Titr" pitchFamily="2" charset="-78"/>
              </a:rPr>
              <a:t>مواجهه پرخطر</a:t>
            </a:r>
            <a:endParaRPr lang="en-US" dirty="0">
              <a:cs typeface="2  Titr" pitchFamily="2" charset="-78"/>
            </a:endParaRPr>
          </a:p>
        </p:txBody>
      </p:sp>
      <p:sp>
        <p:nvSpPr>
          <p:cNvPr id="3" name="Content Placeholder 2"/>
          <p:cNvSpPr>
            <a:spLocks noGrp="1"/>
          </p:cNvSpPr>
          <p:nvPr>
            <p:ph idx="1"/>
          </p:nvPr>
        </p:nvSpPr>
        <p:spPr>
          <a:xfrm>
            <a:off x="949411" y="1578490"/>
            <a:ext cx="10515600" cy="4351338"/>
          </a:xfrm>
        </p:spPr>
        <p:txBody>
          <a:bodyPr>
            <a:noAutofit/>
          </a:bodyPr>
          <a:lstStyle/>
          <a:p>
            <a:pPr marL="457200" indent="-457200" algn="just" rtl="1">
              <a:buFont typeface="+mj-lt"/>
              <a:buAutoNum type="arabicPeriod"/>
            </a:pPr>
            <a:r>
              <a:rPr lang="fa-IR" sz="2400" dirty="0">
                <a:cs typeface="B Nazanin" pitchFamily="2" charset="-78"/>
              </a:rPr>
              <a:t>تماس </a:t>
            </a:r>
            <a:r>
              <a:rPr lang="fa-IR" sz="2400" b="1" u="sng" dirty="0">
                <a:solidFill>
                  <a:srgbClr val="FF0000"/>
                </a:solidFill>
                <a:cs typeface="B Nazanin" pitchFamily="2" charset="-78"/>
              </a:rPr>
              <a:t>پوست يا غشا مخاطي</a:t>
            </a:r>
            <a:r>
              <a:rPr lang="fa-IR" sz="2400" dirty="0">
                <a:solidFill>
                  <a:srgbClr val="FF0000"/>
                </a:solidFill>
                <a:cs typeface="B Nazanin" pitchFamily="2" charset="-78"/>
              </a:rPr>
              <a:t> </a:t>
            </a:r>
            <a:r>
              <a:rPr lang="fa-IR" sz="2400" dirty="0">
                <a:cs typeface="B Nazanin" pitchFamily="2" charset="-78"/>
              </a:rPr>
              <a:t>با </a:t>
            </a:r>
            <a:r>
              <a:rPr lang="fa-IR" sz="2400" u="sng" dirty="0">
                <a:cs typeface="B Nazanin" pitchFamily="2" charset="-78"/>
              </a:rPr>
              <a:t>خون، سایر ترشحات یا بدن </a:t>
            </a:r>
            <a:r>
              <a:rPr lang="fa-IR" sz="2400" dirty="0">
                <a:cs typeface="B Nazanin" pitchFamily="2" charset="-78"/>
              </a:rPr>
              <a:t>فرد مبتلا به ابولا (يا تماس با </a:t>
            </a:r>
            <a:r>
              <a:rPr lang="fa-IR" sz="2400" b="1" u="sng" dirty="0">
                <a:cs typeface="B Nazanin" pitchFamily="2" charset="-78"/>
              </a:rPr>
              <a:t>سطوح و اشيا </a:t>
            </a:r>
            <a:r>
              <a:rPr lang="fa-IR" sz="2400" dirty="0">
                <a:cs typeface="B Nazanin" pitchFamily="2" charset="-78"/>
              </a:rPr>
              <a:t>آلوده به ترشحات بدن بيماران)؛ از طریق </a:t>
            </a:r>
            <a:r>
              <a:rPr lang="fa-IR" sz="2400" b="1" u="sng" dirty="0">
                <a:cs typeface="B Nazanin" pitchFamily="2" charset="-78"/>
              </a:rPr>
              <a:t>شیرمادر</a:t>
            </a:r>
            <a:r>
              <a:rPr lang="fa-IR" sz="2400" dirty="0">
                <a:cs typeface="B Nazanin" pitchFamily="2" charset="-78"/>
              </a:rPr>
              <a:t>؛ همچنين نفوذ خون يا ترشحات بدن بيمار از راه پوست مانند </a:t>
            </a:r>
            <a:r>
              <a:rPr lang="fa-IR" sz="2400" b="1" u="sng" dirty="0">
                <a:cs typeface="B Nazanin" pitchFamily="2" charset="-78"/>
              </a:rPr>
              <a:t>فرورفتن سوزن به درون پوست</a:t>
            </a:r>
            <a:r>
              <a:rPr lang="fa-IR" sz="2400" dirty="0">
                <a:cs typeface="B Nazanin" pitchFamily="2" charset="-78"/>
              </a:rPr>
              <a:t> (</a:t>
            </a:r>
            <a:r>
              <a:rPr lang="en-US" sz="2400" dirty="0">
                <a:cs typeface="B Nazanin" pitchFamily="2" charset="-78"/>
              </a:rPr>
              <a:t>needle stick</a:t>
            </a:r>
            <a:r>
              <a:rPr lang="fa-IR" sz="2400" dirty="0">
                <a:cs typeface="B Nazanin" pitchFamily="2" charset="-78"/>
              </a:rPr>
              <a:t>)</a:t>
            </a:r>
            <a:endParaRPr lang="en-US" sz="2400" dirty="0">
              <a:cs typeface="B Nazanin" pitchFamily="2" charset="-78"/>
            </a:endParaRPr>
          </a:p>
          <a:p>
            <a:pPr marL="457200" indent="-457200" algn="just" rtl="1">
              <a:buFont typeface="+mj-lt"/>
              <a:buAutoNum type="arabicPeriod"/>
            </a:pPr>
            <a:r>
              <a:rPr lang="fa-IR" sz="2000" b="1" u="sng" dirty="0">
                <a:solidFill>
                  <a:srgbClr val="FF0000"/>
                </a:solidFill>
                <a:cs typeface="B Nazanin" pitchFamily="2" charset="-78"/>
              </a:rPr>
              <a:t>رابطه جنسي</a:t>
            </a:r>
            <a:r>
              <a:rPr lang="fa-IR" sz="2000" b="1" dirty="0">
                <a:solidFill>
                  <a:srgbClr val="FF0000"/>
                </a:solidFill>
                <a:cs typeface="B Nazanin" pitchFamily="2" charset="-78"/>
              </a:rPr>
              <a:t> </a:t>
            </a:r>
            <a:r>
              <a:rPr lang="fa-IR" sz="2000" dirty="0">
                <a:cs typeface="B Nazanin" pitchFamily="2" charset="-78"/>
              </a:rPr>
              <a:t>با بيمار مشكوك يا قطعي ابولا  در دروه بيماري يا در 2ماه اول بعد از بهبودي</a:t>
            </a:r>
            <a:endParaRPr lang="en-US" sz="2000" dirty="0">
              <a:cs typeface="B Nazanin" pitchFamily="2" charset="-78"/>
            </a:endParaRPr>
          </a:p>
          <a:p>
            <a:pPr marL="457200" indent="-457200" algn="just" rtl="1">
              <a:buFont typeface="+mj-lt"/>
              <a:buAutoNum type="arabicPeriod"/>
            </a:pPr>
            <a:r>
              <a:rPr lang="fa-IR" sz="2000" b="1" dirty="0">
                <a:solidFill>
                  <a:srgbClr val="FF0000"/>
                </a:solidFill>
                <a:cs typeface="B Nazanin" pitchFamily="2" charset="-78"/>
              </a:rPr>
              <a:t>مراقبت</a:t>
            </a:r>
            <a:r>
              <a:rPr lang="fa-IR" sz="2000" dirty="0">
                <a:cs typeface="B Nazanin" pitchFamily="2" charset="-78"/>
              </a:rPr>
              <a:t> </a:t>
            </a:r>
            <a:r>
              <a:rPr lang="fa-IR" sz="2000" b="1" u="sng" dirty="0">
                <a:solidFill>
                  <a:srgbClr val="FF0000"/>
                </a:solidFill>
                <a:cs typeface="B Nazanin" pitchFamily="2" charset="-78"/>
              </a:rPr>
              <a:t>باليني </a:t>
            </a:r>
            <a:r>
              <a:rPr lang="fa-IR" sz="2000" b="1" u="sng" dirty="0">
                <a:cs typeface="B Nazanin" pitchFamily="2" charset="-78"/>
              </a:rPr>
              <a:t>مستقيم </a:t>
            </a:r>
            <a:r>
              <a:rPr lang="fa-IR" sz="2000" dirty="0">
                <a:solidFill>
                  <a:srgbClr val="FF0000"/>
                </a:solidFill>
                <a:cs typeface="B Nazanin" pitchFamily="2" charset="-78"/>
              </a:rPr>
              <a:t> </a:t>
            </a:r>
            <a:r>
              <a:rPr lang="fa-IR" sz="2000" dirty="0">
                <a:cs typeface="B Nazanin" pitchFamily="2" charset="-78"/>
              </a:rPr>
              <a:t>از بيمار مبتلا به ابولا يا تماس با ترشحات بدن او </a:t>
            </a:r>
            <a:r>
              <a:rPr lang="fa-IR" sz="2000" b="1" i="1" u="sng" dirty="0">
                <a:cs typeface="B Nazanin" pitchFamily="2" charset="-78"/>
              </a:rPr>
              <a:t>بدون</a:t>
            </a:r>
            <a:r>
              <a:rPr lang="fa-IR" sz="2000" dirty="0">
                <a:cs typeface="B Nazanin" pitchFamily="2" charset="-78"/>
              </a:rPr>
              <a:t> استفاده از وسائل حفاظت فردي (يا استفاده ناصحيح)</a:t>
            </a:r>
            <a:endParaRPr lang="en-US" sz="2000" dirty="0">
              <a:cs typeface="B Nazanin" pitchFamily="2" charset="-78"/>
            </a:endParaRPr>
          </a:p>
          <a:p>
            <a:pPr marL="457200" indent="-457200" algn="just" rtl="1">
              <a:buFont typeface="+mj-lt"/>
              <a:buAutoNum type="arabicPeriod"/>
            </a:pPr>
            <a:r>
              <a:rPr lang="fa-IR" sz="2000" dirty="0">
                <a:cs typeface="B Nazanin" pitchFamily="2" charset="-78"/>
              </a:rPr>
              <a:t>كاركنان </a:t>
            </a:r>
            <a:r>
              <a:rPr lang="fa-IR" sz="2000" b="1" u="sng" dirty="0">
                <a:solidFill>
                  <a:srgbClr val="FF0000"/>
                </a:solidFill>
                <a:cs typeface="B Nazanin" pitchFamily="2" charset="-78"/>
              </a:rPr>
              <a:t>آزمايشگاه</a:t>
            </a:r>
            <a:r>
              <a:rPr lang="fa-IR" sz="2000" dirty="0">
                <a:solidFill>
                  <a:srgbClr val="FF0000"/>
                </a:solidFill>
                <a:cs typeface="B Nazanin" pitchFamily="2" charset="-78"/>
              </a:rPr>
              <a:t> </a:t>
            </a:r>
            <a:r>
              <a:rPr lang="fa-IR" sz="2000" dirty="0">
                <a:cs typeface="B Nazanin" pitchFamily="2" charset="-78"/>
              </a:rPr>
              <a:t>كه با ترشحات بدن بيمار مبتلا به ابولا سروكار دارند و از وسائل محافظت فردي </a:t>
            </a:r>
            <a:r>
              <a:rPr lang="fa-IR" sz="2000" b="1" dirty="0">
                <a:cs typeface="B Nazanin" pitchFamily="2" charset="-78"/>
              </a:rPr>
              <a:t>استفاده نكرده</a:t>
            </a:r>
            <a:r>
              <a:rPr lang="fa-IR" sz="2000" dirty="0">
                <a:cs typeface="B Nazanin" pitchFamily="2" charset="-78"/>
              </a:rPr>
              <a:t> يا احتياطات امنيت زيستي استاندارد را رعايت نمي نمايند</a:t>
            </a:r>
            <a:endParaRPr lang="en-US" sz="2000" dirty="0">
              <a:cs typeface="B Nazanin" pitchFamily="2" charset="-78"/>
            </a:endParaRPr>
          </a:p>
          <a:p>
            <a:pPr marL="457200" indent="-457200" algn="just" rtl="1">
              <a:buFont typeface="+mj-lt"/>
              <a:buAutoNum type="arabicPeriod"/>
            </a:pPr>
            <a:r>
              <a:rPr lang="fa-IR" sz="2000" dirty="0">
                <a:cs typeface="B Nazanin" pitchFamily="2" charset="-78"/>
              </a:rPr>
              <a:t>شركت در مراسم </a:t>
            </a:r>
            <a:r>
              <a:rPr lang="fa-IR" sz="2000" b="1" u="sng" dirty="0">
                <a:solidFill>
                  <a:srgbClr val="FF0000"/>
                </a:solidFill>
                <a:cs typeface="B Nazanin" pitchFamily="2" charset="-78"/>
              </a:rPr>
              <a:t>تدفين</a:t>
            </a:r>
            <a:r>
              <a:rPr lang="fa-IR" sz="2000" dirty="0">
                <a:solidFill>
                  <a:srgbClr val="FF0000"/>
                </a:solidFill>
                <a:cs typeface="B Nazanin" pitchFamily="2" charset="-78"/>
              </a:rPr>
              <a:t> </a:t>
            </a:r>
            <a:r>
              <a:rPr lang="fa-IR" sz="2000" dirty="0">
                <a:cs typeface="B Nazanin" pitchFamily="2" charset="-78"/>
              </a:rPr>
              <a:t>بطوريكه </a:t>
            </a:r>
            <a:r>
              <a:rPr lang="fa-IR" sz="2000" b="1" dirty="0">
                <a:cs typeface="B Nazanin" pitchFamily="2" charset="-78"/>
              </a:rPr>
              <a:t>بدون</a:t>
            </a:r>
            <a:r>
              <a:rPr lang="fa-IR" sz="2000" dirty="0">
                <a:cs typeface="B Nazanin" pitchFamily="2" charset="-78"/>
              </a:rPr>
              <a:t> استفاده از وسائل محافظت فردي (يا استفاده ناصحيح) با بدن يا ترشحات بدن متوفي تماس ايجاد شود (در منطقه اي كه طغيان در جريان است)</a:t>
            </a:r>
            <a:endParaRPr lang="en-US" sz="2000" dirty="0">
              <a:cs typeface="B Nazanin" pitchFamily="2" charset="-78"/>
            </a:endParaRPr>
          </a:p>
          <a:p>
            <a:pPr marL="457200" indent="-457200" algn="just" rtl="1">
              <a:buFont typeface="+mj-lt"/>
              <a:buAutoNum type="arabicPeriod"/>
            </a:pPr>
            <a:r>
              <a:rPr lang="fa-IR" sz="2000" dirty="0">
                <a:cs typeface="B Nazanin" pitchFamily="2" charset="-78"/>
              </a:rPr>
              <a:t>تماس با خون و گوشت و بدن خفاش، جوندگان، ميمون ها (</a:t>
            </a:r>
            <a:r>
              <a:rPr lang="fa-IR" sz="2000" b="1" u="sng" dirty="0">
                <a:solidFill>
                  <a:srgbClr val="FF0000"/>
                </a:solidFill>
                <a:cs typeface="B Nazanin" pitchFamily="2" charset="-78"/>
              </a:rPr>
              <a:t>حيوان</a:t>
            </a:r>
            <a:r>
              <a:rPr lang="fa-IR" sz="2000" dirty="0">
                <a:solidFill>
                  <a:srgbClr val="FF0000"/>
                </a:solidFill>
                <a:cs typeface="B Nazanin" pitchFamily="2" charset="-78"/>
              </a:rPr>
              <a:t> زنده يا مرده</a:t>
            </a:r>
            <a:r>
              <a:rPr lang="fa-IR" sz="2000" dirty="0">
                <a:cs typeface="B Nazanin" pitchFamily="2" charset="-78"/>
              </a:rPr>
              <a:t>) و گوشت حيوانات وحشي شكار شده در كشورهاي كانون بيماري در آفريقا</a:t>
            </a:r>
            <a:endParaRPr lang="en-US" sz="2000" dirty="0">
              <a:cs typeface="B Nazanin" pitchFamily="2" charset="-78"/>
            </a:endParaRPr>
          </a:p>
        </p:txBody>
      </p:sp>
    </p:spTree>
    <p:extLst>
      <p:ext uri="{BB962C8B-B14F-4D97-AF65-F5344CB8AC3E}">
        <p14:creationId xmlns:p14="http://schemas.microsoft.com/office/powerpoint/2010/main" val="21129419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2992"/>
            <a:ext cx="8596668" cy="878006"/>
          </a:xfrm>
        </p:spPr>
        <p:txBody>
          <a:bodyPr>
            <a:normAutofit/>
          </a:bodyPr>
          <a:lstStyle/>
          <a:p>
            <a:pPr algn="r" rtl="1"/>
            <a:r>
              <a:rPr lang="fa-IR" sz="4000" dirty="0">
                <a:cs typeface="B Titr" panose="00000700000000000000" pitchFamily="2" charset="-78"/>
              </a:rPr>
              <a:t>بیماری های مشمول گزارش دهی غیرفوری:</a:t>
            </a:r>
            <a:endParaRPr lang="en-US" sz="4000" dirty="0">
              <a:cs typeface="B Titr" panose="00000700000000000000" pitchFamily="2" charset="-78"/>
            </a:endParaRPr>
          </a:p>
        </p:txBody>
      </p:sp>
      <p:sp>
        <p:nvSpPr>
          <p:cNvPr id="4" name="Content Placeholder 2"/>
          <p:cNvSpPr>
            <a:spLocks noGrp="1"/>
          </p:cNvSpPr>
          <p:nvPr>
            <p:ph idx="1"/>
          </p:nvPr>
        </p:nvSpPr>
        <p:spPr>
          <a:xfrm>
            <a:off x="6595556" y="1405718"/>
            <a:ext cx="4449170" cy="4763074"/>
          </a:xfrm>
        </p:spPr>
        <p:txBody>
          <a:bodyPr>
            <a:noAutofit/>
          </a:bodyPr>
          <a:lstStyle/>
          <a:p>
            <a:pPr algn="r" rtl="1"/>
            <a:r>
              <a:rPr lang="fa-IR" sz="2400" b="1" dirty="0">
                <a:cs typeface="B Nazanin" panose="00000400000000000000" pitchFamily="2" charset="-78"/>
              </a:rPr>
              <a:t>ایدز و اچ آی وی </a:t>
            </a:r>
          </a:p>
          <a:p>
            <a:pPr algn="r" rtl="1"/>
            <a:r>
              <a:rPr lang="fa-IR" sz="2400" b="1" dirty="0">
                <a:cs typeface="B Nazanin" panose="00000400000000000000" pitchFamily="2" charset="-78"/>
              </a:rPr>
              <a:t>پدیکولوزیس و گال </a:t>
            </a:r>
          </a:p>
          <a:p>
            <a:pPr algn="r" rtl="1"/>
            <a:r>
              <a:rPr lang="fa-IR" sz="2400" b="1" dirty="0">
                <a:cs typeface="B Nazanin" panose="00000400000000000000" pitchFamily="2" charset="-78"/>
              </a:rPr>
              <a:t>تب مالت </a:t>
            </a:r>
          </a:p>
          <a:p>
            <a:pPr algn="r" rtl="1"/>
            <a:r>
              <a:rPr lang="fa-IR" sz="2400" b="1" dirty="0">
                <a:cs typeface="B Nazanin" panose="00000400000000000000" pitchFamily="2" charset="-78"/>
              </a:rPr>
              <a:t>تیفوئید (حصبه) </a:t>
            </a:r>
          </a:p>
          <a:p>
            <a:pPr algn="r" rtl="1"/>
            <a:r>
              <a:rPr lang="fa-IR" sz="2400" b="1" dirty="0">
                <a:cs typeface="B Nazanin" panose="00000400000000000000" pitchFamily="2" charset="-78"/>
              </a:rPr>
              <a:t>جذام </a:t>
            </a:r>
          </a:p>
          <a:p>
            <a:pPr algn="r" rtl="1"/>
            <a:r>
              <a:rPr lang="fa-IR" sz="2400" b="1" dirty="0">
                <a:cs typeface="B Nazanin" panose="00000400000000000000" pitchFamily="2" charset="-78"/>
              </a:rPr>
              <a:t>سل </a:t>
            </a:r>
          </a:p>
          <a:p>
            <a:pPr algn="r" rtl="1"/>
            <a:r>
              <a:rPr lang="fa-IR" sz="2400" b="1" dirty="0">
                <a:cs typeface="B Nazanin" panose="00000400000000000000" pitchFamily="2" charset="-78"/>
              </a:rPr>
              <a:t>سیاه زخم</a:t>
            </a:r>
            <a:endParaRPr lang="en-US" sz="2400" b="1" dirty="0">
              <a:cs typeface="B Nazanin" panose="00000400000000000000" pitchFamily="2" charset="-78"/>
            </a:endParaRPr>
          </a:p>
          <a:p>
            <a:pPr algn="r" rtl="1"/>
            <a:r>
              <a:rPr lang="fa-IR" sz="2400" b="1" dirty="0">
                <a:cs typeface="B Nazanin" panose="00000400000000000000" pitchFamily="2" charset="-78"/>
              </a:rPr>
              <a:t>شیگلوز </a:t>
            </a:r>
          </a:p>
          <a:p>
            <a:pPr algn="r" rtl="1"/>
            <a:r>
              <a:rPr lang="fa-IR" sz="2400" b="1" dirty="0">
                <a:cs typeface="B Nazanin" panose="00000400000000000000" pitchFamily="2" charset="-78"/>
              </a:rPr>
              <a:t>عفونت های آمیزشی  </a:t>
            </a:r>
          </a:p>
          <a:p>
            <a:pPr algn="r" rtl="1"/>
            <a:endParaRPr lang="en-US" sz="2400" b="1" dirty="0">
              <a:cs typeface="B Nazanin" panose="00000400000000000000" pitchFamily="2" charset="-78"/>
            </a:endParaRPr>
          </a:p>
        </p:txBody>
      </p:sp>
      <p:sp>
        <p:nvSpPr>
          <p:cNvPr id="5" name="Content Placeholder 2"/>
          <p:cNvSpPr txBox="1">
            <a:spLocks/>
          </p:cNvSpPr>
          <p:nvPr/>
        </p:nvSpPr>
        <p:spPr>
          <a:xfrm>
            <a:off x="677334" y="1405718"/>
            <a:ext cx="4757304" cy="496779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r" rtl="1"/>
            <a:r>
              <a:rPr lang="fa-IR" sz="2400" b="1" dirty="0">
                <a:solidFill>
                  <a:schemeClr val="tx1"/>
                </a:solidFill>
                <a:cs typeface="B Nazanin" panose="00000400000000000000" pitchFamily="2" charset="-78"/>
              </a:rPr>
              <a:t>سوزاک </a:t>
            </a:r>
          </a:p>
          <a:p>
            <a:pPr algn="r" rtl="1"/>
            <a:r>
              <a:rPr lang="fa-IR" sz="2400" b="1" dirty="0">
                <a:solidFill>
                  <a:schemeClr val="tx1"/>
                </a:solidFill>
                <a:cs typeface="B Nazanin" panose="00000400000000000000" pitchFamily="2" charset="-78"/>
              </a:rPr>
              <a:t>فاسیولازیس (گیلان و مازندران)</a:t>
            </a:r>
          </a:p>
          <a:p>
            <a:pPr algn="r" rtl="1"/>
            <a:r>
              <a:rPr lang="fa-IR" sz="2400" b="1" dirty="0">
                <a:solidFill>
                  <a:schemeClr val="tx1"/>
                </a:solidFill>
                <a:cs typeface="B Nazanin" panose="00000400000000000000" pitchFamily="2" charset="-78"/>
              </a:rPr>
              <a:t>لپتوسپیروز (گیلان و مازندران و گلستان)</a:t>
            </a:r>
          </a:p>
          <a:p>
            <a:pPr algn="r" rtl="1"/>
            <a:r>
              <a:rPr lang="fa-IR" sz="2400" b="1" dirty="0">
                <a:solidFill>
                  <a:schemeClr val="tx1"/>
                </a:solidFill>
                <a:cs typeface="B Nazanin" panose="00000400000000000000" pitchFamily="2" charset="-78"/>
              </a:rPr>
              <a:t>لیشمانیوز احشایی </a:t>
            </a:r>
          </a:p>
          <a:p>
            <a:pPr algn="r" rtl="1"/>
            <a:r>
              <a:rPr lang="fa-IR" sz="2400" b="1" dirty="0">
                <a:solidFill>
                  <a:schemeClr val="tx1"/>
                </a:solidFill>
                <a:cs typeface="B Nazanin" panose="00000400000000000000" pitchFamily="2" charset="-78"/>
              </a:rPr>
              <a:t>لیشمانیوز جلدی </a:t>
            </a:r>
          </a:p>
          <a:p>
            <a:pPr algn="r" rtl="1"/>
            <a:r>
              <a:rPr lang="fa-IR" sz="2400" b="1" dirty="0">
                <a:solidFill>
                  <a:schemeClr val="tx1"/>
                </a:solidFill>
                <a:cs typeface="B Nazanin" panose="00000400000000000000" pitchFamily="2" charset="-78"/>
              </a:rPr>
              <a:t>مارگزیدگی</a:t>
            </a:r>
          </a:p>
          <a:p>
            <a:pPr algn="r" rtl="1"/>
            <a:r>
              <a:rPr lang="fa-IR" sz="2400" b="1" dirty="0">
                <a:solidFill>
                  <a:schemeClr val="tx1"/>
                </a:solidFill>
                <a:cs typeface="B Nazanin" panose="00000400000000000000" pitchFamily="2" charset="-78"/>
              </a:rPr>
              <a:t>هپاتیت </a:t>
            </a:r>
            <a:r>
              <a:rPr lang="en-US" sz="2400" b="1" dirty="0">
                <a:solidFill>
                  <a:schemeClr val="tx1"/>
                </a:solidFill>
                <a:cs typeface="B Nazanin" panose="00000400000000000000" pitchFamily="2" charset="-78"/>
              </a:rPr>
              <a:t>A</a:t>
            </a:r>
            <a:r>
              <a:rPr lang="fa-IR" sz="2400" b="1" dirty="0">
                <a:solidFill>
                  <a:schemeClr val="tx1"/>
                </a:solidFill>
                <a:cs typeface="B Nazanin" panose="00000400000000000000" pitchFamily="2" charset="-78"/>
              </a:rPr>
              <a:t> و </a:t>
            </a:r>
            <a:r>
              <a:rPr lang="en-US" sz="2400" b="1" dirty="0">
                <a:solidFill>
                  <a:schemeClr val="tx1"/>
                </a:solidFill>
                <a:cs typeface="B Nazanin" panose="00000400000000000000" pitchFamily="2" charset="-78"/>
              </a:rPr>
              <a:t>E</a:t>
            </a:r>
            <a:r>
              <a:rPr lang="fa-IR" sz="2400" b="1" dirty="0">
                <a:solidFill>
                  <a:schemeClr val="tx1"/>
                </a:solidFill>
                <a:cs typeface="B Nazanin" panose="00000400000000000000" pitchFamily="2" charset="-78"/>
              </a:rPr>
              <a:t> </a:t>
            </a:r>
            <a:endParaRPr lang="en-US" sz="2400" b="1" dirty="0">
              <a:solidFill>
                <a:schemeClr val="tx1"/>
              </a:solidFill>
              <a:cs typeface="B Nazanin" panose="00000400000000000000" pitchFamily="2" charset="-78"/>
            </a:endParaRPr>
          </a:p>
          <a:p>
            <a:pPr algn="r" rtl="1"/>
            <a:r>
              <a:rPr lang="fa-IR" sz="2400" b="1" dirty="0">
                <a:solidFill>
                  <a:schemeClr val="tx1"/>
                </a:solidFill>
                <a:cs typeface="B Nazanin" panose="00000400000000000000" pitchFamily="2" charset="-78"/>
              </a:rPr>
              <a:t>هپاتیت </a:t>
            </a:r>
            <a:r>
              <a:rPr lang="en-US" sz="2400" b="1" dirty="0">
                <a:solidFill>
                  <a:schemeClr val="tx1"/>
                </a:solidFill>
                <a:cs typeface="B Nazanin" panose="00000400000000000000" pitchFamily="2" charset="-78"/>
              </a:rPr>
              <a:t>B</a:t>
            </a:r>
            <a:r>
              <a:rPr lang="fa-IR" sz="2400" b="1" dirty="0">
                <a:solidFill>
                  <a:schemeClr val="tx1"/>
                </a:solidFill>
                <a:cs typeface="B Nazanin" panose="00000400000000000000" pitchFamily="2" charset="-78"/>
              </a:rPr>
              <a:t> و </a:t>
            </a:r>
            <a:r>
              <a:rPr lang="en-US" sz="2400" b="1" dirty="0">
                <a:solidFill>
                  <a:schemeClr val="tx1"/>
                </a:solidFill>
                <a:cs typeface="B Nazanin" panose="00000400000000000000" pitchFamily="2" charset="-78"/>
              </a:rPr>
              <a:t>C</a:t>
            </a:r>
            <a:endParaRPr lang="fa-IR" sz="2400" b="1" dirty="0">
              <a:solidFill>
                <a:schemeClr val="tx1"/>
              </a:solidFill>
              <a:cs typeface="B Nazanin" panose="00000400000000000000" pitchFamily="2" charset="-78"/>
            </a:endParaRPr>
          </a:p>
          <a:p>
            <a:pPr algn="r" rtl="1"/>
            <a:r>
              <a:rPr lang="fa-IR" sz="2400" b="1" dirty="0">
                <a:solidFill>
                  <a:schemeClr val="tx1"/>
                </a:solidFill>
                <a:cs typeface="B Nazanin" panose="00000400000000000000" pitchFamily="2" charset="-78"/>
              </a:rPr>
              <a:t>سیفیلیس</a:t>
            </a:r>
          </a:p>
          <a:p>
            <a:pPr algn="r" rtl="1"/>
            <a:endParaRPr lang="en-US" sz="2400"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38314290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3487" y="274637"/>
            <a:ext cx="10515600" cy="1325563"/>
          </a:xfrm>
        </p:spPr>
        <p:txBody>
          <a:bodyPr>
            <a:normAutofit/>
          </a:bodyPr>
          <a:lstStyle/>
          <a:p>
            <a:pPr algn="ctr" rtl="1"/>
            <a:r>
              <a:rPr lang="fa-IR" dirty="0">
                <a:solidFill>
                  <a:schemeClr val="accent5">
                    <a:lumMod val="75000"/>
                  </a:schemeClr>
                </a:solidFill>
                <a:cs typeface="2  Titr" pitchFamily="2" charset="-78"/>
              </a:rPr>
              <a:t>مواجهه كم خطر و تماس نامعلوم</a:t>
            </a:r>
            <a:endParaRPr lang="en-US" dirty="0">
              <a:solidFill>
                <a:schemeClr val="accent5">
                  <a:lumMod val="75000"/>
                </a:schemeClr>
              </a:solidFill>
              <a:cs typeface="2  Titr" pitchFamily="2" charset="-78"/>
            </a:endParaRPr>
          </a:p>
        </p:txBody>
      </p:sp>
      <p:sp>
        <p:nvSpPr>
          <p:cNvPr id="3" name="Content Placeholder 2"/>
          <p:cNvSpPr>
            <a:spLocks noGrp="1"/>
          </p:cNvSpPr>
          <p:nvPr>
            <p:ph idx="1"/>
          </p:nvPr>
        </p:nvSpPr>
        <p:spPr>
          <a:xfrm>
            <a:off x="914400" y="1390135"/>
            <a:ext cx="10414687" cy="5060092"/>
          </a:xfrm>
        </p:spPr>
        <p:txBody>
          <a:bodyPr>
            <a:normAutofit/>
          </a:bodyPr>
          <a:lstStyle/>
          <a:p>
            <a:pPr marL="514350" indent="-514350" algn="just" rtl="1">
              <a:buFont typeface="+mj-lt"/>
              <a:buAutoNum type="arabicPeriod"/>
            </a:pPr>
            <a:r>
              <a:rPr lang="fa-IR" dirty="0">
                <a:cs typeface="B Nazanin" pitchFamily="2" charset="-78"/>
              </a:rPr>
              <a:t>مراقبت نمودن از بيمار يا تماس با بيماران مبتلا به ابولا در مراكز درماني  در حاليكه از وسائل حفاظت فردي (</a:t>
            </a:r>
            <a:r>
              <a:rPr lang="en-US" b="1" dirty="0">
                <a:cs typeface="B Nazanin" pitchFamily="2" charset="-78"/>
              </a:rPr>
              <a:t>PPE</a:t>
            </a:r>
            <a:r>
              <a:rPr lang="fa-IR" dirty="0">
                <a:cs typeface="B Nazanin" pitchFamily="2" charset="-78"/>
              </a:rPr>
              <a:t>) در زمان برخورد بطور صحيح و كافي استفاده شده باشد.</a:t>
            </a:r>
            <a:endParaRPr lang="en-US" dirty="0">
              <a:cs typeface="B Nazanin" pitchFamily="2" charset="-78"/>
            </a:endParaRPr>
          </a:p>
          <a:p>
            <a:pPr marL="514350" indent="-514350" algn="just" rtl="1">
              <a:buFont typeface="+mj-lt"/>
              <a:buAutoNum type="arabicPeriod"/>
            </a:pPr>
            <a:r>
              <a:rPr lang="fa-IR" dirty="0">
                <a:cs typeface="B Nazanin" pitchFamily="2" charset="-78"/>
              </a:rPr>
              <a:t>حضورداشتن در </a:t>
            </a:r>
            <a:r>
              <a:rPr lang="fa-IR" b="1" dirty="0">
                <a:cs typeface="B Nazanin" pitchFamily="2" charset="-78"/>
              </a:rPr>
              <a:t>فاصله كمتر از 1 متر</a:t>
            </a:r>
            <a:r>
              <a:rPr lang="fa-IR" dirty="0">
                <a:cs typeface="B Nazanin" pitchFamily="2" charset="-78"/>
              </a:rPr>
              <a:t> يا حضور در اتاق يا مكان درمان بيمار مبتلا به ابولا به مدّت </a:t>
            </a:r>
            <a:r>
              <a:rPr lang="fa-IR" b="1" dirty="0">
                <a:cs typeface="B Nazanin" pitchFamily="2" charset="-78"/>
              </a:rPr>
              <a:t>طولاني</a:t>
            </a:r>
            <a:r>
              <a:rPr lang="fa-IR" dirty="0">
                <a:cs typeface="B Nazanin" pitchFamily="2" charset="-78"/>
              </a:rPr>
              <a:t> (به عنوان مثال افراد خانوار يا پرسنل درماني بيمارستان) </a:t>
            </a:r>
            <a:r>
              <a:rPr lang="fa-IR" b="1" u="sng" dirty="0">
                <a:cs typeface="B Nazanin" pitchFamily="2" charset="-78"/>
              </a:rPr>
              <a:t>بدون</a:t>
            </a:r>
            <a:r>
              <a:rPr lang="fa-IR" dirty="0">
                <a:cs typeface="B Nazanin" pitchFamily="2" charset="-78"/>
              </a:rPr>
              <a:t> اينكه از وسائل محافظت فردي توصيه شده استفاده گردد (احتياطات تنفسي و قطره </a:t>
            </a:r>
            <a:r>
              <a:rPr lang="fa-IR" dirty="0" err="1">
                <a:cs typeface="B Nazanin" pitchFamily="2" charset="-78"/>
              </a:rPr>
              <a:t>اي</a:t>
            </a:r>
            <a:r>
              <a:rPr lang="fa-IR" dirty="0">
                <a:cs typeface="B Nazanin" pitchFamily="2" charset="-78"/>
              </a:rPr>
              <a:t>)</a:t>
            </a:r>
            <a:endParaRPr lang="en-US" dirty="0">
              <a:cs typeface="B Nazanin" pitchFamily="2" charset="-78"/>
            </a:endParaRPr>
          </a:p>
          <a:p>
            <a:pPr marL="514350" indent="-514350" algn="just" rtl="1">
              <a:buFont typeface="+mj-lt"/>
              <a:buAutoNum type="arabicPeriod"/>
            </a:pPr>
            <a:r>
              <a:rPr lang="fa-IR" dirty="0">
                <a:cs typeface="B Nazanin" pitchFamily="2" charset="-78"/>
              </a:rPr>
              <a:t>تماس </a:t>
            </a:r>
            <a:r>
              <a:rPr lang="fa-IR" b="1" dirty="0">
                <a:cs typeface="B Nazanin" pitchFamily="2" charset="-78"/>
              </a:rPr>
              <a:t>مستقيم اما كوتاه</a:t>
            </a:r>
            <a:r>
              <a:rPr lang="fa-IR" dirty="0">
                <a:cs typeface="B Nazanin" pitchFamily="2" charset="-78"/>
              </a:rPr>
              <a:t> (به عنوان مثال دست دادن) با بيمار مبتلا به ابولا، </a:t>
            </a:r>
            <a:r>
              <a:rPr lang="fa-IR" b="1" u="sng" dirty="0">
                <a:cs typeface="B Nazanin" pitchFamily="2" charset="-78"/>
              </a:rPr>
              <a:t>بدون</a:t>
            </a:r>
            <a:r>
              <a:rPr lang="fa-IR" dirty="0">
                <a:cs typeface="B Nazanin" pitchFamily="2" charset="-78"/>
              </a:rPr>
              <a:t> اينكه از وسائل محافظت فردي توصيه شده استفاده گردد (احتياطات تنفسي و قطره اي)</a:t>
            </a:r>
            <a:endParaRPr lang="en-US" dirty="0">
              <a:cs typeface="B Nazanin" pitchFamily="2" charset="-78"/>
            </a:endParaRPr>
          </a:p>
          <a:p>
            <a:pPr marL="0" indent="0" algn="just" rtl="1">
              <a:buNone/>
            </a:pPr>
            <a:r>
              <a:rPr lang="fa-IR" i="1" dirty="0">
                <a:cs typeface="B Nazanin" pitchFamily="2" charset="-78"/>
              </a:rPr>
              <a:t>{ در حال حاضر قدم زدن با فرد بيمار يا عبور از راهروهاي يك بيمارستان به عنوان تماس داراي خطر محسوب نمي گردد}</a:t>
            </a:r>
          </a:p>
          <a:p>
            <a:pPr algn="r" rtl="1">
              <a:buFont typeface="Wingdings" pitchFamily="2" charset="2"/>
              <a:buChar char="q"/>
            </a:pPr>
            <a:r>
              <a:rPr lang="fa-IR" dirty="0">
                <a:solidFill>
                  <a:srgbClr val="0070C0"/>
                </a:solidFill>
                <a:cs typeface="2  Titr" pitchFamily="2" charset="-78"/>
              </a:rPr>
              <a:t>تماس نامعلوم</a:t>
            </a:r>
            <a:r>
              <a:rPr lang="fa-IR" dirty="0">
                <a:cs typeface="2  Titr" pitchFamily="2" charset="-78"/>
              </a:rPr>
              <a:t>: </a:t>
            </a:r>
            <a:r>
              <a:rPr lang="fa-IR" b="1" dirty="0">
                <a:solidFill>
                  <a:srgbClr val="FF0000"/>
                </a:solidFill>
                <a:cs typeface="B Nazanin" pitchFamily="2" charset="-78"/>
              </a:rPr>
              <a:t>حضور</a:t>
            </a:r>
            <a:r>
              <a:rPr lang="fa-IR" dirty="0">
                <a:solidFill>
                  <a:srgbClr val="FF0000"/>
                </a:solidFill>
                <a:cs typeface="B Nazanin" pitchFamily="2" charset="-78"/>
              </a:rPr>
              <a:t> </a:t>
            </a:r>
            <a:r>
              <a:rPr lang="fa-IR" dirty="0">
                <a:cs typeface="B Nazanin" pitchFamily="2" charset="-78"/>
              </a:rPr>
              <a:t>در عرض 21 روز گذشته در كشور يا منطقه اي كه طغيان بيماري ابولا در جريان است،  به شرطي كه مواجهه شناخته شده پرخطر يا كم خطر رخ نداده باشد.</a:t>
            </a:r>
            <a:endParaRPr lang="en-US" dirty="0">
              <a:cs typeface="B Nazanin" pitchFamily="2" charset="-78"/>
            </a:endParaRPr>
          </a:p>
        </p:txBody>
      </p:sp>
    </p:spTree>
    <p:extLst>
      <p:ext uri="{BB962C8B-B14F-4D97-AF65-F5344CB8AC3E}">
        <p14:creationId xmlns:p14="http://schemas.microsoft.com/office/powerpoint/2010/main" val="143032398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b="1" dirty="0">
                <a:solidFill>
                  <a:srgbClr val="0070C0"/>
                </a:solidFill>
                <a:cs typeface="2  Titr" pitchFamily="2" charset="-78"/>
              </a:rPr>
              <a:t>مورد مشكوك بيماري ابولا كه واجد شرايط نمونه گيري مي باشند به شرح ذيل است:</a:t>
            </a:r>
            <a:endParaRPr lang="en-US" dirty="0">
              <a:solidFill>
                <a:srgbClr val="0070C0"/>
              </a:solidFill>
              <a:cs typeface="2  Titr" pitchFamily="2" charset="-78"/>
            </a:endParaRPr>
          </a:p>
        </p:txBody>
      </p:sp>
      <p:sp>
        <p:nvSpPr>
          <p:cNvPr id="3" name="Content Placeholder 2"/>
          <p:cNvSpPr>
            <a:spLocks noGrp="1"/>
          </p:cNvSpPr>
          <p:nvPr>
            <p:ph idx="1"/>
          </p:nvPr>
        </p:nvSpPr>
        <p:spPr>
          <a:xfrm>
            <a:off x="691978" y="2082114"/>
            <a:ext cx="10997514" cy="5010665"/>
          </a:xfrm>
        </p:spPr>
        <p:txBody>
          <a:bodyPr>
            <a:noAutofit/>
          </a:bodyPr>
          <a:lstStyle/>
          <a:p>
            <a:pPr algn="r" rtl="1"/>
            <a:r>
              <a:rPr lang="fa-IR" sz="2400" b="1" dirty="0">
                <a:cs typeface="B Nazanin" pitchFamily="2" charset="-78"/>
              </a:rPr>
              <a:t>تمام افراد دارای تب و حداقل یکی از علائم دیگر ابولا که برخورد پرخطر در 21 روز گذشته داشته اند باید بررسی آزمایشگاهی شوند. </a:t>
            </a:r>
            <a:endParaRPr lang="en-US" sz="2400" b="1" dirty="0">
              <a:cs typeface="B Nazanin" pitchFamily="2" charset="-78"/>
            </a:endParaRPr>
          </a:p>
          <a:p>
            <a:pPr algn="just" rtl="1"/>
            <a:r>
              <a:rPr lang="fa-IR" sz="2400" dirty="0">
                <a:cs typeface="B Nazanin" pitchFamily="2" charset="-78"/>
              </a:rPr>
              <a:t>همچنین افرادی که برخورد پرخطر در 21 روز گذشته داشته اند </a:t>
            </a:r>
            <a:r>
              <a:rPr lang="fa-IR" sz="2400" u="heavy" dirty="0">
                <a:cs typeface="B Nazanin" pitchFamily="2" charset="-78"/>
              </a:rPr>
              <a:t>اما بدون تب هستند </a:t>
            </a:r>
            <a:r>
              <a:rPr lang="fa-IR" sz="2400" dirty="0">
                <a:cs typeface="B Nazanin" pitchFamily="2" charset="-78"/>
              </a:rPr>
              <a:t>نیز اگر سایر علائم ابولا داشته باشند و آزمایش خون آنها نیز نامعلوم یا غیرطبیعی (مانند گلبول سفید پایین (لکوپنی)، پلاکت پایین (کمتر از 150هزار پلاکت در میکرولیتر)، افزایش ترانس آمینازهای کبدی، افزایش زمان انعقاد) باشد نیز باید از نظر ابولا بررسی شوند. (آزمایش طبیعی خون شامل این تعریف نمی شود).</a:t>
            </a:r>
            <a:endParaRPr lang="en-US" sz="2400" dirty="0">
              <a:cs typeface="B Nazanin" pitchFamily="2" charset="-78"/>
            </a:endParaRPr>
          </a:p>
          <a:p>
            <a:pPr algn="r" rtl="1"/>
            <a:r>
              <a:rPr lang="fa-IR" sz="2400" dirty="0">
                <a:cs typeface="B Nazanin" pitchFamily="2" charset="-78"/>
              </a:rPr>
              <a:t>بیمارانی که سابقه</a:t>
            </a:r>
            <a:r>
              <a:rPr lang="fa-IR" sz="2400" u="sng" dirty="0">
                <a:cs typeface="B Nazanin" pitchFamily="2" charset="-78"/>
              </a:rPr>
              <a:t> برخورد کم خطر </a:t>
            </a:r>
            <a:r>
              <a:rPr lang="fa-IR" sz="2400" dirty="0">
                <a:cs typeface="B Nazanin" pitchFamily="2" charset="-78"/>
              </a:rPr>
              <a:t>در 21 روز قبل از شروع علائم بیماری داشته و اکنون تب به همراه سایر علائم ابولا و آزمایش خون غیرطبیعی (یا نا معلوم) را دارند نیز باید نمونه گیری شوند. </a:t>
            </a:r>
            <a:endParaRPr lang="en-US" sz="2400" dirty="0">
              <a:cs typeface="B Nazanin" pitchFamily="2" charset="-78"/>
            </a:endParaRPr>
          </a:p>
          <a:p>
            <a:pPr algn="r" rtl="1"/>
            <a:r>
              <a:rPr lang="fa-IR" sz="2400" dirty="0">
                <a:cs typeface="B Nazanin" pitchFamily="2" charset="-78"/>
              </a:rPr>
              <a:t>بیماران تبداری که سابقه برخورد کم خطر در 21 روز گذشته داشته و آزمایش خون غیرطبیعی یا نامعلوم دارند (</a:t>
            </a:r>
            <a:r>
              <a:rPr lang="fa-IR" sz="2400" u="sng" dirty="0">
                <a:cs typeface="B Nazanin" pitchFamily="2" charset="-78"/>
              </a:rPr>
              <a:t>اما سایر علائم بالینی ابولا را هنوز بروز نداده اند</a:t>
            </a:r>
            <a:r>
              <a:rPr lang="fa-IR" sz="2400" dirty="0">
                <a:cs typeface="B Nazanin" pitchFamily="2" charset="-78"/>
              </a:rPr>
              <a:t>) نیز باید از نظر ویروس ابولا مورد آزمایش قرار گیرند. </a:t>
            </a:r>
            <a:endParaRPr lang="en-US" sz="2400" dirty="0">
              <a:cs typeface="B Nazanin" pitchFamily="2" charset="-78"/>
            </a:endParaRPr>
          </a:p>
        </p:txBody>
      </p:sp>
    </p:spTree>
    <p:extLst>
      <p:ext uri="{BB962C8B-B14F-4D97-AF65-F5344CB8AC3E}">
        <p14:creationId xmlns:p14="http://schemas.microsoft.com/office/powerpoint/2010/main" val="273526663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rtl="1"/>
            <a:r>
              <a:rPr lang="ar-SA" sz="3600" b="1" dirty="0">
                <a:solidFill>
                  <a:srgbClr val="0070C0"/>
                </a:solidFill>
                <a:cs typeface="B Nazanin" pitchFamily="2" charset="-78"/>
              </a:rPr>
              <a:t>تعريف مورد مشكوك بيماري ابولا در شرايط بروز </a:t>
            </a:r>
            <a:r>
              <a:rPr lang="ar-SA" sz="3600" b="1" u="sng" dirty="0">
                <a:solidFill>
                  <a:srgbClr val="0070C0"/>
                </a:solidFill>
                <a:effectLst>
                  <a:outerShdw blurRad="38100" dist="38100" dir="2700000" algn="tl">
                    <a:srgbClr val="000000">
                      <a:alpha val="43137"/>
                    </a:srgbClr>
                  </a:outerShdw>
                </a:effectLst>
                <a:cs typeface="2  Titr" pitchFamily="2" charset="-78"/>
              </a:rPr>
              <a:t>طغيان</a:t>
            </a:r>
            <a:r>
              <a:rPr lang="ar-SA" sz="3600" b="1" u="sng" dirty="0">
                <a:solidFill>
                  <a:srgbClr val="0070C0"/>
                </a:solidFill>
                <a:effectLst>
                  <a:outerShdw blurRad="38100" dist="38100" dir="2700000" algn="tl">
                    <a:srgbClr val="000000">
                      <a:alpha val="43137"/>
                    </a:srgbClr>
                  </a:outerShdw>
                </a:effectLst>
                <a:cs typeface="B Nazanin" pitchFamily="2" charset="-78"/>
              </a:rPr>
              <a:t> </a:t>
            </a:r>
            <a:r>
              <a:rPr lang="ar-SA" sz="3600" b="1" dirty="0">
                <a:solidFill>
                  <a:srgbClr val="0070C0"/>
                </a:solidFill>
                <a:cs typeface="B Nazanin" pitchFamily="2" charset="-78"/>
              </a:rPr>
              <a:t>بيماري ابولا در یک كانون يا منطقه كشور:</a:t>
            </a:r>
            <a:endParaRPr lang="en-US" sz="3600" dirty="0">
              <a:solidFill>
                <a:srgbClr val="0070C0"/>
              </a:solidFill>
            </a:endParaRPr>
          </a:p>
        </p:txBody>
      </p:sp>
      <p:sp>
        <p:nvSpPr>
          <p:cNvPr id="3" name="Content Placeholder 2"/>
          <p:cNvSpPr>
            <a:spLocks noGrp="1"/>
          </p:cNvSpPr>
          <p:nvPr>
            <p:ph idx="1"/>
          </p:nvPr>
        </p:nvSpPr>
        <p:spPr/>
        <p:txBody>
          <a:bodyPr>
            <a:normAutofit/>
          </a:bodyPr>
          <a:lstStyle/>
          <a:p>
            <a:pPr algn="r" rtl="1"/>
            <a:r>
              <a:rPr lang="ar-SA" dirty="0">
                <a:latin typeface="B Nazanin" pitchFamily="2" charset="-78"/>
                <a:cs typeface="B Nazanin" pitchFamily="2" charset="-78"/>
              </a:rPr>
              <a:t>مورد مشكوك فردي است كه در كانون يا منطقه طغيان حضور داشته يا در 21 روز گذشته به آن كانون يا منطقه سفر نموده است : </a:t>
            </a:r>
            <a:endParaRPr lang="en-US" sz="2400" dirty="0">
              <a:latin typeface="B Nazanin" pitchFamily="2" charset="-78"/>
              <a:cs typeface="B Nazanin" pitchFamily="2" charset="-78"/>
            </a:endParaRPr>
          </a:p>
          <a:p>
            <a:pPr marL="514350" indent="-514350" algn="r" rtl="1">
              <a:buFont typeface="+mj-lt"/>
              <a:buAutoNum type="arabicPeriod"/>
            </a:pPr>
            <a:r>
              <a:rPr lang="ar-SA" dirty="0">
                <a:latin typeface="B Nazanin" pitchFamily="2" charset="-78"/>
                <a:cs typeface="B Nazanin" pitchFamily="2" charset="-78"/>
              </a:rPr>
              <a:t>با بيمار علامتدار مشکوک ابولا تماس داشته باشد و تب بالاي 6/38 درجه داشته </a:t>
            </a:r>
            <a:r>
              <a:rPr lang="ar-SA" dirty="0" err="1">
                <a:latin typeface="B Nazanin" pitchFamily="2" charset="-78"/>
                <a:cs typeface="B Nazanin" pitchFamily="2" charset="-78"/>
              </a:rPr>
              <a:t>باشد</a:t>
            </a:r>
            <a:endParaRPr lang="en-US" sz="2400" dirty="0">
              <a:latin typeface="B Nazanin" pitchFamily="2" charset="-78"/>
              <a:cs typeface="B Nazanin" pitchFamily="2" charset="-78"/>
            </a:endParaRPr>
          </a:p>
          <a:p>
            <a:pPr marL="514350" indent="-514350" algn="r" rtl="1">
              <a:buFont typeface="+mj-lt"/>
              <a:buAutoNum type="arabicPeriod"/>
            </a:pPr>
            <a:r>
              <a:rPr lang="ar-SA" dirty="0">
                <a:latin typeface="B Nazanin" pitchFamily="2" charset="-78"/>
                <a:cs typeface="B Nazanin" pitchFamily="2" charset="-78"/>
              </a:rPr>
              <a:t>با بيمار علامتدار مشکوک ابولا تماس داشته باشد و 3 يا بيشتر از علائم ذيل را دارا باشد يا </a:t>
            </a:r>
            <a:endParaRPr lang="en-US" sz="2400" dirty="0">
              <a:latin typeface="B Nazanin" pitchFamily="2" charset="-78"/>
              <a:cs typeface="B Nazanin" pitchFamily="2" charset="-78"/>
            </a:endParaRPr>
          </a:p>
          <a:p>
            <a:pPr marL="514350" indent="-514350" algn="r" rtl="1">
              <a:buFont typeface="+mj-lt"/>
              <a:buAutoNum type="arabicPeriod"/>
            </a:pPr>
            <a:r>
              <a:rPr lang="ar-SA" dirty="0">
                <a:latin typeface="B Nazanin" pitchFamily="2" charset="-78"/>
                <a:cs typeface="B Nazanin" pitchFamily="2" charset="-78"/>
              </a:rPr>
              <a:t>شروع  تب حاد داشته باشد و 3 يا بيشتر از علائم ذيل را داشته باشد </a:t>
            </a:r>
            <a:endParaRPr lang="en-US" sz="2400" dirty="0">
              <a:latin typeface="B Nazanin" pitchFamily="2" charset="-78"/>
              <a:cs typeface="B Nazanin" pitchFamily="2" charset="-78"/>
            </a:endParaRPr>
          </a:p>
          <a:p>
            <a:pPr lvl="1" algn="r" rtl="1"/>
            <a:r>
              <a:rPr lang="ar-SA" i="1" dirty="0">
                <a:latin typeface="B Nazanin" pitchFamily="2" charset="-78"/>
                <a:cs typeface="B Nazanin" pitchFamily="2" charset="-78"/>
              </a:rPr>
              <a:t>(علائم مورد نظر: سردرد، درد مفاصل يا بدن درد، خستگي و بي حالي شديد، تهوع و استفراغ، اسهال، درد شكمي، دشواري بلع یا گلو درد، خونریزی بدون توجیه یا بثورات مانند پتشی و اکیموز)</a:t>
            </a:r>
            <a:endParaRPr lang="en-US" sz="2000" dirty="0">
              <a:latin typeface="B Nazanin" pitchFamily="2" charset="-78"/>
              <a:cs typeface="B Nazanin" pitchFamily="2" charset="-78"/>
            </a:endParaRPr>
          </a:p>
          <a:p>
            <a:pPr marL="514350" indent="-514350" algn="r" rtl="1">
              <a:buFont typeface="+mj-lt"/>
              <a:buAutoNum type="arabicPeriod"/>
            </a:pPr>
            <a:r>
              <a:rPr lang="ar-SA" dirty="0">
                <a:latin typeface="B Nazanin" pitchFamily="2" charset="-78"/>
                <a:cs typeface="B Nazanin" pitchFamily="2" charset="-78"/>
              </a:rPr>
              <a:t>هر فردي كه بیماری شدید دارای خونريزي يا سقط جنين بدون توجيه داشته </a:t>
            </a:r>
            <a:r>
              <a:rPr lang="ar-SA" dirty="0" err="1">
                <a:latin typeface="B Nazanin" pitchFamily="2" charset="-78"/>
                <a:cs typeface="B Nazanin" pitchFamily="2" charset="-78"/>
              </a:rPr>
              <a:t>باشد</a:t>
            </a:r>
            <a:r>
              <a:rPr lang="ar-SA" dirty="0">
                <a:latin typeface="B Nazanin" pitchFamily="2" charset="-78"/>
                <a:cs typeface="B Nazanin" pitchFamily="2" charset="-78"/>
              </a:rPr>
              <a:t> </a:t>
            </a:r>
            <a:endParaRPr lang="en-US" sz="2400" dirty="0">
              <a:latin typeface="B Nazanin" pitchFamily="2" charset="-78"/>
              <a:cs typeface="B Nazanin" pitchFamily="2" charset="-78"/>
            </a:endParaRPr>
          </a:p>
          <a:p>
            <a:pPr marL="514350" indent="-514350" algn="r" rtl="1">
              <a:buFont typeface="+mj-lt"/>
              <a:buAutoNum type="arabicPeriod"/>
            </a:pPr>
            <a:r>
              <a:rPr lang="ar-SA" dirty="0">
                <a:latin typeface="B Nazanin" pitchFamily="2" charset="-78"/>
                <a:cs typeface="B Nazanin" pitchFamily="2" charset="-78"/>
              </a:rPr>
              <a:t>هر مورد مرگ ناگهانی بدون توجيه بدنبال </a:t>
            </a:r>
            <a:r>
              <a:rPr lang="ar-SA" dirty="0" err="1">
                <a:latin typeface="B Nazanin" pitchFamily="2" charset="-78"/>
                <a:cs typeface="B Nazanin" pitchFamily="2" charset="-78"/>
              </a:rPr>
              <a:t>بيماري</a:t>
            </a:r>
            <a:r>
              <a:rPr lang="ar-SA" dirty="0">
                <a:latin typeface="B Nazanin" pitchFamily="2" charset="-78"/>
                <a:cs typeface="B Nazanin" pitchFamily="2" charset="-78"/>
              </a:rPr>
              <a:t> تب دار  </a:t>
            </a:r>
            <a:endParaRPr lang="en-US" sz="2400" dirty="0">
              <a:latin typeface="B Nazanin" pitchFamily="2" charset="-78"/>
              <a:cs typeface="B Nazanin" pitchFamily="2" charset="-78"/>
            </a:endParaRPr>
          </a:p>
          <a:p>
            <a:pPr algn="r" rtl="1"/>
            <a:endParaRPr lang="en-US" dirty="0">
              <a:latin typeface="B Nazanin" pitchFamily="2" charset="-78"/>
              <a:cs typeface="B Nazanin" pitchFamily="2" charset="-78"/>
            </a:endParaRPr>
          </a:p>
        </p:txBody>
      </p:sp>
    </p:spTree>
    <p:extLst>
      <p:ext uri="{BB962C8B-B14F-4D97-AF65-F5344CB8AC3E}">
        <p14:creationId xmlns:p14="http://schemas.microsoft.com/office/powerpoint/2010/main" val="8452427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rgbClr val="0070C0"/>
                </a:solidFill>
                <a:cs typeface="2  Titr" pitchFamily="2" charset="-78"/>
              </a:rPr>
              <a:t>استفاده از مراقبت سندرمیک</a:t>
            </a:r>
            <a:endParaRPr lang="en-US" dirty="0">
              <a:solidFill>
                <a:srgbClr val="0070C0"/>
              </a:solidFill>
              <a:cs typeface="2  Titr" pitchFamily="2" charset="-78"/>
            </a:endParaRPr>
          </a:p>
        </p:txBody>
      </p:sp>
      <p:sp>
        <p:nvSpPr>
          <p:cNvPr id="3" name="Content Placeholder 2"/>
          <p:cNvSpPr>
            <a:spLocks noGrp="1"/>
          </p:cNvSpPr>
          <p:nvPr>
            <p:ph idx="1"/>
          </p:nvPr>
        </p:nvSpPr>
        <p:spPr/>
        <p:txBody>
          <a:bodyPr>
            <a:normAutofit fontScale="92500"/>
          </a:bodyPr>
          <a:lstStyle/>
          <a:p>
            <a:pPr algn="r" rtl="1"/>
            <a:r>
              <a:rPr lang="ar-SA" b="1" dirty="0">
                <a:cs typeface="B Nazanin" pitchFamily="2" charset="-78"/>
              </a:rPr>
              <a:t>هر زمان در منطقه ای </a:t>
            </a:r>
            <a:r>
              <a:rPr lang="ar-SA" b="1" u="dbl" dirty="0">
                <a:cs typeface="B Nazanin" pitchFamily="2" charset="-78"/>
              </a:rPr>
              <a:t>خوشه</a:t>
            </a:r>
            <a:r>
              <a:rPr lang="ar-SA" b="1" dirty="0">
                <a:cs typeface="B Nazanin" pitchFamily="2" charset="-78"/>
              </a:rPr>
              <a:t> ای از مورد </a:t>
            </a:r>
            <a:r>
              <a:rPr lang="ar-SA" b="1" u="sng" dirty="0">
                <a:cs typeface="B Nazanin" pitchFamily="2" charset="-78"/>
              </a:rPr>
              <a:t>مرگ ناگهانی بدنبال </a:t>
            </a:r>
            <a:r>
              <a:rPr lang="ar-SA" b="1" u="sng" dirty="0" err="1">
                <a:cs typeface="B Nazanin" pitchFamily="2" charset="-78"/>
              </a:rPr>
              <a:t>بیماری</a:t>
            </a:r>
            <a:r>
              <a:rPr lang="ar-SA" b="1" u="sng" dirty="0">
                <a:cs typeface="B Nazanin" pitchFamily="2" charset="-78"/>
              </a:rPr>
              <a:t> تب دار</a:t>
            </a:r>
            <a:r>
              <a:rPr lang="ar-SA" b="1" dirty="0">
                <a:cs typeface="B Nazanin" pitchFamily="2" charset="-78"/>
              </a:rPr>
              <a:t> رخ </a:t>
            </a:r>
            <a:r>
              <a:rPr lang="ar-SA" b="1" dirty="0" err="1">
                <a:cs typeface="B Nazanin" pitchFamily="2" charset="-78"/>
              </a:rPr>
              <a:t>دهد</a:t>
            </a:r>
            <a:r>
              <a:rPr lang="ar-SA" b="1" dirty="0">
                <a:cs typeface="B Nazanin" pitchFamily="2" charset="-78"/>
              </a:rPr>
              <a:t> </a:t>
            </a:r>
            <a:endParaRPr lang="en-US" dirty="0">
              <a:cs typeface="B Nazanin" pitchFamily="2" charset="-78"/>
            </a:endParaRPr>
          </a:p>
          <a:p>
            <a:pPr algn="r" rtl="1"/>
            <a:r>
              <a:rPr lang="ar-SA" b="1" dirty="0">
                <a:cs typeface="B Nazanin" pitchFamily="2" charset="-78"/>
              </a:rPr>
              <a:t> خوشه ای از </a:t>
            </a:r>
            <a:r>
              <a:rPr lang="ar-SA" b="1" u="sng" dirty="0">
                <a:cs typeface="B Nazanin" pitchFamily="2" charset="-78"/>
              </a:rPr>
              <a:t>بیماری تنفسی </a:t>
            </a:r>
            <a:r>
              <a:rPr lang="ar-SA" b="1" u="sng" dirty="0" err="1">
                <a:cs typeface="B Nazanin" pitchFamily="2" charset="-78"/>
              </a:rPr>
              <a:t>شدید</a:t>
            </a:r>
            <a:r>
              <a:rPr lang="ar-SA" b="1" u="sng" dirty="0">
                <a:cs typeface="B Nazanin" pitchFamily="2" charset="-78"/>
              </a:rPr>
              <a:t> تب دار که نیاز به بستری در بیمارستان داشته</a:t>
            </a:r>
            <a:r>
              <a:rPr lang="ar-SA" b="1" dirty="0">
                <a:cs typeface="B Nazanin" pitchFamily="2" charset="-78"/>
              </a:rPr>
              <a:t> باشد رخ </a:t>
            </a:r>
            <a:r>
              <a:rPr lang="ar-SA" b="1" dirty="0" err="1">
                <a:cs typeface="B Nazanin" pitchFamily="2" charset="-78"/>
              </a:rPr>
              <a:t>دهد</a:t>
            </a:r>
            <a:endParaRPr lang="en-US" dirty="0">
              <a:cs typeface="B Nazanin" pitchFamily="2" charset="-78"/>
            </a:endParaRPr>
          </a:p>
          <a:p>
            <a:pPr algn="r" rtl="1"/>
            <a:r>
              <a:rPr lang="ar-SA" b="1" dirty="0">
                <a:cs typeface="B Nazanin" pitchFamily="2" charset="-78"/>
              </a:rPr>
              <a:t> خوشه ای از</a:t>
            </a:r>
            <a:r>
              <a:rPr lang="ar-SA" b="1" u="sng" dirty="0">
                <a:cs typeface="B Nazanin" pitchFamily="2" charset="-78"/>
              </a:rPr>
              <a:t> بیماری شدید </a:t>
            </a:r>
            <a:r>
              <a:rPr lang="ar-SA" b="1" u="sng" dirty="0" err="1">
                <a:cs typeface="B Nazanin" pitchFamily="2" charset="-78"/>
              </a:rPr>
              <a:t>گوارشی</a:t>
            </a:r>
            <a:r>
              <a:rPr lang="ar-SA" b="1" u="sng" dirty="0">
                <a:cs typeface="B Nazanin" pitchFamily="2" charset="-78"/>
              </a:rPr>
              <a:t> تب دار که به شوک </a:t>
            </a:r>
            <a:r>
              <a:rPr lang="ar-SA" u="sng" dirty="0">
                <a:cs typeface="B Nazanin" pitchFamily="2" charset="-78"/>
              </a:rPr>
              <a:t>و بستری در بیمارستان</a:t>
            </a:r>
            <a:r>
              <a:rPr lang="ar-SA" b="1" dirty="0">
                <a:cs typeface="B Nazanin" pitchFamily="2" charset="-78"/>
              </a:rPr>
              <a:t> منجر شود</a:t>
            </a:r>
            <a:endParaRPr lang="en-US" dirty="0">
              <a:cs typeface="B Nazanin" pitchFamily="2" charset="-78"/>
            </a:endParaRPr>
          </a:p>
          <a:p>
            <a:pPr algn="just" rtl="1"/>
            <a:r>
              <a:rPr lang="ar-SA" b="1" dirty="0">
                <a:cs typeface="B Nazanin" pitchFamily="2" charset="-78"/>
              </a:rPr>
              <a:t> لازم است مراتب بلافاصله شناسایی شده و در عرض 12 ساعت از شناسایی خوشه  به اطلاع مسئولین بهداشتی استان برسد و از طر یق مسئولین استانی موضوع در عرض 6 ساعت بعد به اطلاع مسئول کشوری </a:t>
            </a:r>
            <a:r>
              <a:rPr lang="en-US" b="1" dirty="0">
                <a:cs typeface="B Nazanin" pitchFamily="2" charset="-78"/>
              </a:rPr>
              <a:t>IHR</a:t>
            </a:r>
            <a:r>
              <a:rPr lang="fa-IR" b="1" dirty="0">
                <a:cs typeface="B Nazanin" pitchFamily="2" charset="-78"/>
              </a:rPr>
              <a:t> برسد. </a:t>
            </a:r>
          </a:p>
          <a:p>
            <a:pPr algn="r" rtl="1"/>
            <a:endParaRPr lang="en-US" dirty="0">
              <a:cs typeface="B Nazanin" pitchFamily="2" charset="-78"/>
            </a:endParaRPr>
          </a:p>
          <a:p>
            <a:pPr algn="r" rtl="1">
              <a:buFont typeface="Wingdings" pitchFamily="2" charset="2"/>
              <a:buChar char="v"/>
            </a:pPr>
            <a:r>
              <a:rPr lang="ar-SA" b="1" dirty="0">
                <a:latin typeface="B Naznin"/>
                <a:cs typeface="B Nazanin" panose="00000400000000000000" pitchFamily="2" charset="-78"/>
              </a:rPr>
              <a:t>خوشه:  ابتلا 2 نفر یا بیشتر در یک گروه مانند افراد یک خانواده یا شاگردان یک مدرسه یا سربازان یک آسایشگاه</a:t>
            </a:r>
            <a:endParaRPr lang="en-US" dirty="0">
              <a:latin typeface="B Naznin"/>
              <a:cs typeface="B Nazanin" panose="00000400000000000000" pitchFamily="2" charset="-78"/>
            </a:endParaRPr>
          </a:p>
        </p:txBody>
      </p:sp>
    </p:spTree>
    <p:extLst>
      <p:ext uri="{BB962C8B-B14F-4D97-AF65-F5344CB8AC3E}">
        <p14:creationId xmlns:p14="http://schemas.microsoft.com/office/powerpoint/2010/main" val="264382545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3615"/>
            <a:ext cx="10515600" cy="1325563"/>
          </a:xfrm>
        </p:spPr>
        <p:txBody>
          <a:bodyPr/>
          <a:lstStyle/>
          <a:p>
            <a:pPr algn="ctr"/>
            <a:r>
              <a:rPr lang="fa-IR" dirty="0">
                <a:solidFill>
                  <a:srgbClr val="0070C0"/>
                </a:solidFill>
                <a:cs typeface="B Titr" pitchFamily="2" charset="-78"/>
              </a:rPr>
              <a:t>احتیاطات کلیدی در برخورد با بیمار</a:t>
            </a:r>
            <a:endParaRPr lang="en-US" dirty="0">
              <a:solidFill>
                <a:srgbClr val="0070C0"/>
              </a:solidFill>
              <a:cs typeface="B Titr" pitchFamily="2" charset="-78"/>
            </a:endParaRPr>
          </a:p>
        </p:txBody>
      </p:sp>
      <p:sp>
        <p:nvSpPr>
          <p:cNvPr id="3" name="Content Placeholder 2"/>
          <p:cNvSpPr>
            <a:spLocks noGrp="1"/>
          </p:cNvSpPr>
          <p:nvPr>
            <p:ph idx="1"/>
          </p:nvPr>
        </p:nvSpPr>
        <p:spPr>
          <a:xfrm>
            <a:off x="5293136" y="1488692"/>
            <a:ext cx="5498432" cy="1696453"/>
          </a:xfrm>
        </p:spPr>
        <p:txBody>
          <a:bodyPr>
            <a:normAutofit/>
          </a:bodyPr>
          <a:lstStyle/>
          <a:p>
            <a:pPr algn="just" rtl="1"/>
            <a:r>
              <a:rPr lang="fa-IR" b="1" dirty="0">
                <a:effectLst>
                  <a:outerShdw blurRad="38100" dist="38100" dir="2700000" algn="tl">
                    <a:srgbClr val="000000">
                      <a:alpha val="43137"/>
                    </a:srgbClr>
                  </a:outerShdw>
                </a:effectLst>
                <a:cs typeface="B Nazanin" pitchFamily="2" charset="-78"/>
              </a:rPr>
              <a:t>احتیاطات استاندارد، تماسی و تنفسی لازم دارد و دراتاق انفرادی دارای سرویس اختصاصی باید بستری گردد.</a:t>
            </a:r>
          </a:p>
          <a:p>
            <a:pPr algn="just" rtl="1"/>
            <a:endParaRPr lang="fa-IR" b="1" dirty="0">
              <a:effectLst>
                <a:outerShdw blurRad="38100" dist="38100" dir="2700000" algn="tl">
                  <a:srgbClr val="000000">
                    <a:alpha val="43137"/>
                  </a:srgbClr>
                </a:outerShdw>
              </a:effectLst>
              <a:cs typeface="B Titr" pitchFamily="2" charset="-78"/>
            </a:endParaRPr>
          </a:p>
          <a:p>
            <a:pPr algn="just" rtl="1"/>
            <a:endParaRPr lang="fa-IR" b="1" dirty="0">
              <a:effectLst>
                <a:outerShdw blurRad="38100" dist="38100" dir="2700000" algn="tl">
                  <a:srgbClr val="000000">
                    <a:alpha val="43137"/>
                  </a:srgbClr>
                </a:outerShdw>
              </a:effectLst>
              <a:cs typeface="B Titr" pitchFamily="2" charset="-78"/>
            </a:endParaRPr>
          </a:p>
          <a:p>
            <a:pPr algn="just" rtl="1"/>
            <a:endParaRPr lang="fa-IR" b="1" dirty="0">
              <a:effectLst>
                <a:outerShdw blurRad="38100" dist="38100" dir="2700000" algn="tl">
                  <a:srgbClr val="000000">
                    <a:alpha val="43137"/>
                  </a:srgbClr>
                </a:outerShdw>
              </a:effectLst>
              <a:cs typeface="B Titr" pitchFamily="2" charset="-78"/>
            </a:endParaRPr>
          </a:p>
          <a:p>
            <a:pPr algn="just" rtl="1"/>
            <a:endParaRPr lang="fa-IR" b="1" dirty="0">
              <a:effectLst>
                <a:outerShdw blurRad="38100" dist="38100" dir="2700000" algn="tl">
                  <a:srgbClr val="000000">
                    <a:alpha val="43137"/>
                  </a:srgbClr>
                </a:outerShdw>
              </a:effectLst>
              <a:cs typeface="B Titr" pitchFamily="2" charset="-78"/>
            </a:endParaRPr>
          </a:p>
        </p:txBody>
      </p:sp>
      <p:pic>
        <p:nvPicPr>
          <p:cNvPr id="6" name="Picture 6"/>
          <p:cNvPicPr>
            <a:picLocks noChangeAspect="1" noChangeArrowheads="1"/>
          </p:cNvPicPr>
          <p:nvPr/>
        </p:nvPicPr>
        <p:blipFill>
          <a:blip r:embed="rId2" cstate="print"/>
          <a:srcRect r="25084"/>
          <a:stretch>
            <a:fillRect/>
          </a:stretch>
        </p:blipFill>
        <p:spPr bwMode="auto">
          <a:xfrm>
            <a:off x="1972177" y="1385825"/>
            <a:ext cx="2349311" cy="1761984"/>
          </a:xfrm>
          <a:prstGeom prst="rect">
            <a:avLst/>
          </a:prstGeom>
          <a:noFill/>
          <a:ln w="9525">
            <a:noFill/>
            <a:miter lim="800000"/>
            <a:headEnd/>
            <a:tailEnd/>
          </a:ln>
        </p:spPr>
      </p:pic>
      <p:sp>
        <p:nvSpPr>
          <p:cNvPr id="4" name="Rectangle 3"/>
          <p:cNvSpPr/>
          <p:nvPr/>
        </p:nvSpPr>
        <p:spPr>
          <a:xfrm>
            <a:off x="3146832" y="3184658"/>
            <a:ext cx="7772399" cy="830997"/>
          </a:xfrm>
          <a:prstGeom prst="rect">
            <a:avLst/>
          </a:prstGeom>
        </p:spPr>
        <p:txBody>
          <a:bodyPr wrap="square">
            <a:spAutoFit/>
          </a:bodyPr>
          <a:lstStyle/>
          <a:p>
            <a:pPr algn="just" rtl="1"/>
            <a:r>
              <a:rPr lang="fa-IR" sz="2400" b="1" dirty="0">
                <a:effectLst>
                  <a:outerShdw blurRad="38100" dist="38100" dir="2700000" algn="tl">
                    <a:srgbClr val="000000">
                      <a:alpha val="43137"/>
                    </a:srgbClr>
                  </a:outerShdw>
                </a:effectLst>
                <a:cs typeface="B Nazanin" pitchFamily="2" charset="-78"/>
              </a:rPr>
              <a:t>درموارد بسیار شدید که در آی سی یو اقدامات تولیدکننده آئروسول لازم می شود فضای آی سی یو ایزوله فشارمنفی لازم می شود </a:t>
            </a:r>
          </a:p>
        </p:txBody>
      </p:sp>
      <p:pic>
        <p:nvPicPr>
          <p:cNvPr id="1028" name="Picture 4" descr="G:\ebola\OR-Medical-Air-Solution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2176" y="3978806"/>
            <a:ext cx="2508980" cy="27288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822526" y="4510222"/>
            <a:ext cx="4969042" cy="1754326"/>
          </a:xfrm>
          <a:prstGeom prst="rect">
            <a:avLst/>
          </a:prstGeom>
        </p:spPr>
        <p:txBody>
          <a:bodyPr wrap="square">
            <a:spAutoFit/>
          </a:bodyPr>
          <a:lstStyle/>
          <a:p>
            <a:pPr algn="ctr" rtl="1"/>
            <a:r>
              <a:rPr lang="fa-IR" sz="3600" b="1" dirty="0">
                <a:effectLst>
                  <a:outerShdw blurRad="38100" dist="38100" dir="2700000" algn="tl">
                    <a:srgbClr val="000000">
                      <a:alpha val="43137"/>
                    </a:srgbClr>
                  </a:outerShdw>
                </a:effectLst>
                <a:cs typeface="B Titr" pitchFamily="2" charset="-78"/>
              </a:rPr>
              <a:t>برای همین بهتراست ازهمان ابتدا دراتاق ایزوله فشارمنفی بستری گردد.</a:t>
            </a:r>
            <a:endParaRPr lang="en-US" sz="3600" b="1" dirty="0">
              <a:effectLst>
                <a:outerShdw blurRad="38100" dist="38100" dir="2700000" algn="tl">
                  <a:srgbClr val="000000">
                    <a:alpha val="43137"/>
                  </a:srgbClr>
                </a:outerShdw>
              </a:effectLst>
              <a:cs typeface="B Titr" pitchFamily="2" charset="-78"/>
            </a:endParaRPr>
          </a:p>
        </p:txBody>
      </p:sp>
    </p:spTree>
    <p:extLst>
      <p:ext uri="{BB962C8B-B14F-4D97-AF65-F5344CB8AC3E}">
        <p14:creationId xmlns:p14="http://schemas.microsoft.com/office/powerpoint/2010/main" val="2643849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barn(inVertical)">
                                      <p:cBhvr>
                                        <p:cTn id="2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solidFill>
                  <a:srgbClr val="0070C0"/>
                </a:solidFill>
                <a:cs typeface="2  Titr" pitchFamily="2" charset="-78"/>
              </a:rPr>
              <a:t>ماندگاری فیلوویروس ها در بیرون از بدن</a:t>
            </a:r>
            <a:endParaRPr lang="en-US" dirty="0">
              <a:solidFill>
                <a:srgbClr val="0070C0"/>
              </a:solidFill>
              <a:cs typeface="2  Titr" pitchFamily="2" charset="-78"/>
            </a:endParaRPr>
          </a:p>
        </p:txBody>
      </p:sp>
      <p:sp>
        <p:nvSpPr>
          <p:cNvPr id="3" name="Content Placeholder 2"/>
          <p:cNvSpPr>
            <a:spLocks noGrp="1"/>
          </p:cNvSpPr>
          <p:nvPr>
            <p:ph idx="1"/>
          </p:nvPr>
        </p:nvSpPr>
        <p:spPr/>
        <p:txBody>
          <a:bodyPr>
            <a:normAutofit lnSpcReduction="10000"/>
          </a:bodyPr>
          <a:lstStyle/>
          <a:p>
            <a:pPr marL="0" indent="0" algn="r" rtl="1">
              <a:buNone/>
            </a:pPr>
            <a:r>
              <a:rPr lang="fa-IR" b="1" dirty="0">
                <a:cs typeface="B Nazanin" panose="00000400000000000000" pitchFamily="2" charset="-78"/>
              </a:rPr>
              <a:t>هفته ها </a:t>
            </a:r>
            <a:r>
              <a:rPr lang="fa-IR" dirty="0">
                <a:cs typeface="B Nazanin" panose="00000400000000000000" pitchFamily="2" charset="-78"/>
              </a:rPr>
              <a:t>در خون یا سطوح الوده در سرما و درجه حرارت های پائین (به عنوان مثال 4 درجه سانتی گراد) زنده بمانند. </a:t>
            </a:r>
          </a:p>
          <a:p>
            <a:pPr marL="0" indent="0" algn="r" rtl="1">
              <a:buNone/>
            </a:pPr>
            <a:r>
              <a:rPr lang="fa-IR" dirty="0">
                <a:cs typeface="B Nazanin" panose="00000400000000000000" pitchFamily="2" charset="-78"/>
              </a:rPr>
              <a:t>فیلوویروس ها و به ویژه ابولا می توانند تا مدت زیادی از مایعات عفونی که بر روی سطوح خشک می شوند مجددا جدا شوند و بر روی سطوح پلاستیکی حداقل تا 4 هفته و بر روی سطوح شیشه ای </a:t>
            </a:r>
            <a:r>
              <a:rPr lang="fa-IR" b="1" dirty="0">
                <a:cs typeface="B Nazanin" panose="00000400000000000000" pitchFamily="2" charset="-78"/>
              </a:rPr>
              <a:t>حداقل 6 تا 7هفته </a:t>
            </a:r>
            <a:r>
              <a:rPr lang="fa-IR" dirty="0">
                <a:cs typeface="B Nazanin" panose="00000400000000000000" pitchFamily="2" charset="-78"/>
              </a:rPr>
              <a:t>زنده می مانند. </a:t>
            </a:r>
          </a:p>
          <a:p>
            <a:pPr marL="0" indent="0" algn="r" rtl="1">
              <a:buNone/>
            </a:pPr>
            <a:r>
              <a:rPr lang="fa-IR" dirty="0">
                <a:cs typeface="B Nazanin" panose="00000400000000000000" pitchFamily="2" charset="-78"/>
              </a:rPr>
              <a:t>ماندگاری ابولا در دمای 4 درجه بالای صفر بیشتر از حرارت های بالاتر و دما اتاق است. (ویروس تب لاسا نسبت به ابولا بسیار مقاوم تر و ماندگار تر می باشد). </a:t>
            </a:r>
          </a:p>
          <a:p>
            <a:pPr marL="0" indent="0" algn="r" rtl="1">
              <a:buNone/>
            </a:pPr>
            <a:r>
              <a:rPr lang="fa-IR" dirty="0">
                <a:cs typeface="B Nazanin" panose="00000400000000000000" pitchFamily="2" charset="-78"/>
              </a:rPr>
              <a:t>آئروسول: ویروس ابولا ممکن است در آزمایشگاه یا در شرایط بالینی مانند ساکشن بیماران یا لوله گذاری بیماران بدحال به شکل آئروسول تبدیل شود و در این صورت می تواند </a:t>
            </a:r>
            <a:r>
              <a:rPr lang="fa-IR" b="1" dirty="0">
                <a:cs typeface="B Nazanin" panose="00000400000000000000" pitchFamily="2" charset="-78"/>
              </a:rPr>
              <a:t>ساعت</a:t>
            </a:r>
            <a:r>
              <a:rPr lang="fa-IR" dirty="0">
                <a:cs typeface="B Nazanin" panose="00000400000000000000" pitchFamily="2" charset="-78"/>
              </a:rPr>
              <a:t> </a:t>
            </a:r>
            <a:r>
              <a:rPr lang="fa-IR" b="1" dirty="0">
                <a:cs typeface="B Nazanin" panose="00000400000000000000" pitchFamily="2" charset="-78"/>
              </a:rPr>
              <a:t>ها</a:t>
            </a:r>
            <a:r>
              <a:rPr lang="fa-IR" dirty="0">
                <a:cs typeface="B Nazanin" panose="00000400000000000000" pitchFamily="2" charset="-78"/>
              </a:rPr>
              <a:t> در محیط زنده بماند، چنانکه در نور کم و فضای تاریک می توانند حداقل یک و نیم ساعت در حالت آئروسول زنده باقی بمانند. </a:t>
            </a:r>
            <a:endParaRPr lang="en-US" dirty="0"/>
          </a:p>
          <a:p>
            <a:pPr algn="r" rtl="1"/>
            <a:endParaRPr lang="en-US" dirty="0"/>
          </a:p>
        </p:txBody>
      </p:sp>
    </p:spTree>
    <p:extLst>
      <p:ext uri="{BB962C8B-B14F-4D97-AF65-F5344CB8AC3E}">
        <p14:creationId xmlns:p14="http://schemas.microsoft.com/office/powerpoint/2010/main" val="310017798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rgbClr val="0070C0"/>
                </a:solidFill>
                <a:cs typeface="2  Titr" pitchFamily="2" charset="-78"/>
              </a:rPr>
              <a:t>حساسیت در برابر مواد گندزدا</a:t>
            </a:r>
            <a:endParaRPr lang="en-US" dirty="0">
              <a:solidFill>
                <a:srgbClr val="0070C0"/>
              </a:solidFill>
              <a:cs typeface="2  Titr" pitchFamily="2" charset="-78"/>
            </a:endParaRPr>
          </a:p>
        </p:txBody>
      </p:sp>
      <p:sp>
        <p:nvSpPr>
          <p:cNvPr id="3" name="Content Placeholder 2"/>
          <p:cNvSpPr>
            <a:spLocks noGrp="1"/>
          </p:cNvSpPr>
          <p:nvPr>
            <p:ph idx="1"/>
          </p:nvPr>
        </p:nvSpPr>
        <p:spPr/>
        <p:txBody>
          <a:bodyPr>
            <a:normAutofit/>
          </a:bodyPr>
          <a:lstStyle/>
          <a:p>
            <a:pPr algn="r" rtl="1"/>
            <a:r>
              <a:rPr lang="fa-IR" dirty="0">
                <a:cs typeface="B Nazanin" pitchFamily="2" charset="-78"/>
              </a:rPr>
              <a:t>ویروس ابولا نسبت به اسید استیک 3%، گلوتارآلدئید 1%، محصولات با پایه الکل (الکل 60 تا 90%)، 10 دقیقه سفیدکننده خانگی (هیپوکلریت سدیم 5%، آب ژاول) با رقت 1 به 10 (محلول 5/0%) تا 1 به 100 (محلول 05/0 %) و همچنین پودر هیپوکلریت کلسیم حساس است</a:t>
            </a:r>
          </a:p>
          <a:p>
            <a:pPr algn="r" rtl="1"/>
            <a:r>
              <a:rPr lang="fa-IR" dirty="0">
                <a:cs typeface="B Nazanin" pitchFamily="2" charset="-78"/>
              </a:rPr>
              <a:t>ویروس ابولا تا حدی گرما را تحمل می کند ولی با 5 دقیقه جوشاندن، 30 تا 60 دقیقه حرارت 60درجه سانتی گراد یا با ترکیبی از اشعه گاما و محلول گلوتارآلدئید 1% از بین می رود. </a:t>
            </a:r>
          </a:p>
          <a:p>
            <a:pPr algn="r" rtl="1"/>
            <a:r>
              <a:rPr lang="fa-IR" dirty="0">
                <a:cs typeface="B Nazanin" pitchFamily="2" charset="-78"/>
              </a:rPr>
              <a:t>ویروس ابولا در برابر اشعه </a:t>
            </a:r>
            <a:r>
              <a:rPr lang="en-US" dirty="0">
                <a:cs typeface="B Nazanin" pitchFamily="2" charset="-78"/>
              </a:rPr>
              <a:t>UV </a:t>
            </a:r>
            <a:r>
              <a:rPr lang="fa-IR" dirty="0">
                <a:cs typeface="B Nazanin" pitchFamily="2" charset="-78"/>
              </a:rPr>
              <a:t>حساسیت متوسط دارد. </a:t>
            </a:r>
            <a:endParaRPr lang="en-US" dirty="0">
              <a:cs typeface="B Nazanin" pitchFamily="2" charset="-78"/>
            </a:endParaRPr>
          </a:p>
          <a:p>
            <a:pPr algn="r" rtl="1"/>
            <a:endParaRPr lang="en-US" dirty="0">
              <a:cs typeface="B Nazanin" pitchFamily="2" charset="-78"/>
            </a:endParaRPr>
          </a:p>
        </p:txBody>
      </p:sp>
    </p:spTree>
    <p:extLst>
      <p:ext uri="{BB962C8B-B14F-4D97-AF65-F5344CB8AC3E}">
        <p14:creationId xmlns:p14="http://schemas.microsoft.com/office/powerpoint/2010/main" val="302874105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solidFill>
                  <a:srgbClr val="0070C0"/>
                </a:solidFill>
                <a:cs typeface="B Titr" pitchFamily="2" charset="-78"/>
              </a:rPr>
              <a:t>8 موضوع کلیدی در کنترل عفونت در برخورد با بیماری ابولا</a:t>
            </a:r>
            <a:endParaRPr lang="en-US" dirty="0">
              <a:solidFill>
                <a:srgbClr val="0070C0"/>
              </a:solidFill>
              <a:cs typeface="B Titr" pitchFamily="2" charset="-78"/>
            </a:endParaRPr>
          </a:p>
        </p:txBody>
      </p:sp>
      <p:sp>
        <p:nvSpPr>
          <p:cNvPr id="3" name="Content Placeholder 2"/>
          <p:cNvSpPr>
            <a:spLocks noGrp="1"/>
          </p:cNvSpPr>
          <p:nvPr>
            <p:ph idx="1"/>
          </p:nvPr>
        </p:nvSpPr>
        <p:spPr>
          <a:xfrm>
            <a:off x="3593432" y="1600200"/>
            <a:ext cx="6617368" cy="5029200"/>
          </a:xfrm>
        </p:spPr>
        <p:txBody>
          <a:bodyPr>
            <a:normAutofit lnSpcReduction="10000"/>
          </a:bodyPr>
          <a:lstStyle/>
          <a:p>
            <a:pPr marL="514350" indent="-514350" algn="r" rtl="1">
              <a:buFont typeface="+mj-lt"/>
              <a:buAutoNum type="arabicPeriod"/>
            </a:pPr>
            <a:r>
              <a:rPr lang="fa-IR" dirty="0">
                <a:cs typeface="B Nazanin" pitchFamily="2" charset="-78"/>
              </a:rPr>
              <a:t>توجه به </a:t>
            </a:r>
            <a:r>
              <a:rPr lang="fa-IR" b="1" u="sng" dirty="0">
                <a:cs typeface="B Nazanin" pitchFamily="2" charset="-78"/>
              </a:rPr>
              <a:t>احتیاطات استاندارد </a:t>
            </a:r>
            <a:r>
              <a:rPr lang="fa-IR" dirty="0">
                <a:cs typeface="B Nazanin" pitchFamily="2" charset="-78"/>
              </a:rPr>
              <a:t>در برخورد با </a:t>
            </a:r>
            <a:r>
              <a:rPr lang="fa-IR" b="1" dirty="0">
                <a:cs typeface="B Nazanin" pitchFamily="2" charset="-78"/>
              </a:rPr>
              <a:t>تمام</a:t>
            </a:r>
            <a:r>
              <a:rPr lang="fa-IR" dirty="0">
                <a:cs typeface="B Nazanin" pitchFamily="2" charset="-78"/>
              </a:rPr>
              <a:t> بیماران در </a:t>
            </a:r>
            <a:r>
              <a:rPr lang="fa-IR" b="1" dirty="0">
                <a:cs typeface="B Nazanin" pitchFamily="2" charset="-78"/>
              </a:rPr>
              <a:t>هر</a:t>
            </a:r>
            <a:r>
              <a:rPr lang="fa-IR" dirty="0">
                <a:cs typeface="B Nazanin" pitchFamily="2" charset="-78"/>
              </a:rPr>
              <a:t> </a:t>
            </a:r>
            <a:r>
              <a:rPr lang="fa-IR" b="1" dirty="0">
                <a:cs typeface="B Nazanin" pitchFamily="2" charset="-78"/>
              </a:rPr>
              <a:t>نقطه</a:t>
            </a:r>
            <a:r>
              <a:rPr lang="fa-IR" dirty="0">
                <a:cs typeface="B Nazanin" pitchFamily="2" charset="-78"/>
              </a:rPr>
              <a:t> بیمارستان توسط </a:t>
            </a:r>
            <a:r>
              <a:rPr lang="fa-IR" b="1" dirty="0">
                <a:cs typeface="B Nazanin" pitchFamily="2" charset="-78"/>
              </a:rPr>
              <a:t>هرکدام</a:t>
            </a:r>
            <a:r>
              <a:rPr lang="fa-IR" dirty="0">
                <a:cs typeface="B Nazanin" pitchFamily="2" charset="-78"/>
              </a:rPr>
              <a:t> از کادر بیمارستان</a:t>
            </a:r>
          </a:p>
          <a:p>
            <a:pPr marL="514350" indent="-514350" algn="r" rtl="1">
              <a:buFont typeface="+mj-lt"/>
              <a:buAutoNum type="arabicPeriod"/>
            </a:pPr>
            <a:r>
              <a:rPr lang="fa-IR" b="1" dirty="0">
                <a:solidFill>
                  <a:srgbClr val="0070C0"/>
                </a:solidFill>
                <a:cs typeface="B Nazanin" pitchFamily="2" charset="-78"/>
              </a:rPr>
              <a:t>رعایت </a:t>
            </a:r>
            <a:r>
              <a:rPr lang="fa-IR" b="1" u="sng" dirty="0">
                <a:solidFill>
                  <a:srgbClr val="0070C0"/>
                </a:solidFill>
                <a:cs typeface="B Nazanin" pitchFamily="2" charset="-78"/>
              </a:rPr>
              <a:t>احتیاطات تماسی و تنفسی </a:t>
            </a:r>
            <a:r>
              <a:rPr lang="fa-IR" b="1" dirty="0">
                <a:solidFill>
                  <a:srgbClr val="0070C0"/>
                </a:solidFill>
                <a:cs typeface="B Nazanin" pitchFamily="2" charset="-78"/>
              </a:rPr>
              <a:t>در تمام موارد مشکوک و قطعی ابولا</a:t>
            </a:r>
          </a:p>
          <a:p>
            <a:pPr marL="514350" indent="-514350" algn="just" rtl="1">
              <a:buFont typeface="+mj-lt"/>
              <a:buAutoNum type="arabicPeriod"/>
            </a:pPr>
            <a:r>
              <a:rPr lang="fa-IR" b="1" dirty="0">
                <a:solidFill>
                  <a:srgbClr val="002060"/>
                </a:solidFill>
                <a:cs typeface="B Nazanin" pitchFamily="2" charset="-78"/>
              </a:rPr>
              <a:t>جداسازی مناسب بیماران مشکوک و قطعی ابولا در حداقل یک اتاق انفرادی دارای سرویس اختصاصی یا به صورت کوهورت (در صورت بروز طغیان) و ترجیحاً فضای ایزوله دارای فشار منفی</a:t>
            </a:r>
          </a:p>
          <a:p>
            <a:pPr marL="514350" indent="-514350" algn="r" rtl="1">
              <a:buFont typeface="+mj-lt"/>
              <a:buAutoNum type="arabicPeriod"/>
            </a:pPr>
            <a:r>
              <a:rPr lang="fa-IR" b="1" dirty="0">
                <a:solidFill>
                  <a:srgbClr val="FF0000"/>
                </a:solidFill>
                <a:cs typeface="B Nazanin" pitchFamily="2" charset="-78"/>
              </a:rPr>
              <a:t>استفاده مناسب از </a:t>
            </a:r>
            <a:r>
              <a:rPr lang="fa-IR" b="1" u="sng" dirty="0">
                <a:solidFill>
                  <a:srgbClr val="FF0000"/>
                </a:solidFill>
                <a:cs typeface="B Nazanin" pitchFamily="2" charset="-78"/>
              </a:rPr>
              <a:t>وسائل حفاظت فردی</a:t>
            </a:r>
          </a:p>
          <a:p>
            <a:pPr marL="514350" indent="-514350" algn="r" rtl="1">
              <a:buFont typeface="+mj-lt"/>
              <a:buAutoNum type="arabicPeriod"/>
            </a:pPr>
            <a:r>
              <a:rPr lang="fa-IR" b="1" dirty="0">
                <a:solidFill>
                  <a:srgbClr val="00B050"/>
                </a:solidFill>
                <a:cs typeface="B Nazanin" pitchFamily="2" charset="-78"/>
              </a:rPr>
              <a:t>رعایت اصول </a:t>
            </a:r>
            <a:r>
              <a:rPr lang="fa-IR" b="1" i="1" u="sng" dirty="0">
                <a:solidFill>
                  <a:srgbClr val="00B050"/>
                </a:solidFill>
                <a:cs typeface="B Nazanin" pitchFamily="2" charset="-78"/>
              </a:rPr>
              <a:t>تزریق ایمن </a:t>
            </a:r>
            <a:r>
              <a:rPr lang="fa-IR" b="1" dirty="0">
                <a:solidFill>
                  <a:srgbClr val="00B050"/>
                </a:solidFill>
                <a:cs typeface="B Nazanin" pitchFamily="2" charset="-78"/>
              </a:rPr>
              <a:t>توسط کادر درمانی و پرستاران </a:t>
            </a:r>
          </a:p>
          <a:p>
            <a:pPr marL="514350" indent="-514350" algn="r" rtl="1">
              <a:buFont typeface="+mj-lt"/>
              <a:buAutoNum type="arabicPeriod"/>
            </a:pPr>
            <a:endParaRPr lang="fa-IR" dirty="0">
              <a:cs typeface="B Nazanin" pitchFamily="2" charset="-78"/>
            </a:endParaRPr>
          </a:p>
          <a:p>
            <a:pPr marL="514350" indent="-514350" algn="r" rtl="1">
              <a:buFont typeface="+mj-lt"/>
              <a:buAutoNum type="arabicPeriod"/>
            </a:pPr>
            <a:endParaRPr lang="fa-IR" dirty="0">
              <a:cs typeface="B Nazanin" pitchFamily="2" charset="-78"/>
            </a:endParaRPr>
          </a:p>
          <a:p>
            <a:pPr marL="514350" indent="-514350" algn="r" rtl="1">
              <a:buFont typeface="+mj-lt"/>
              <a:buAutoNum type="arabicPeriod"/>
            </a:pPr>
            <a:endParaRPr lang="en-US" dirty="0">
              <a:cs typeface="B Nazanin" pitchFamily="2" charset="-78"/>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9766" y="1581503"/>
            <a:ext cx="1779312" cy="190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19766" y="3589413"/>
            <a:ext cx="1779312" cy="1449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cstate="print">
            <a:duotone>
              <a:prstClr val="black"/>
              <a:srgbClr val="00B050">
                <a:tint val="45000"/>
                <a:satMod val="400000"/>
              </a:srgbClr>
            </a:duotone>
            <a:extLst>
              <a:ext uri="{28A0092B-C50C-407E-A947-70E740481C1C}">
                <a14:useLocalDpi xmlns:a14="http://schemas.microsoft.com/office/drawing/2010/main" val="0"/>
              </a:ext>
            </a:extLst>
          </a:blip>
          <a:srcRect/>
          <a:stretch>
            <a:fillRect/>
          </a:stretch>
        </p:blipFill>
        <p:spPr bwMode="auto">
          <a:xfrm>
            <a:off x="1713749" y="5173238"/>
            <a:ext cx="1785329" cy="1335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61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solidFill>
                  <a:srgbClr val="0070C0"/>
                </a:solidFill>
                <a:cs typeface="B Titr" pitchFamily="2" charset="-78"/>
              </a:rPr>
              <a:t>ادامه: 8 موضوع کلیدی در کنترل عفونت در برخورد با بیماری ابولا</a:t>
            </a:r>
            <a:endParaRPr lang="en-US" dirty="0"/>
          </a:p>
        </p:txBody>
      </p:sp>
      <p:sp>
        <p:nvSpPr>
          <p:cNvPr id="3" name="Content Placeholder 2"/>
          <p:cNvSpPr>
            <a:spLocks noGrp="1"/>
          </p:cNvSpPr>
          <p:nvPr>
            <p:ph idx="1"/>
          </p:nvPr>
        </p:nvSpPr>
        <p:spPr>
          <a:xfrm>
            <a:off x="3846095" y="1600201"/>
            <a:ext cx="6364705" cy="4525963"/>
          </a:xfrm>
        </p:spPr>
        <p:txBody>
          <a:bodyPr>
            <a:normAutofit/>
          </a:bodyPr>
          <a:lstStyle/>
          <a:p>
            <a:pPr marL="0" indent="0" algn="r" rtl="1">
              <a:buNone/>
            </a:pPr>
            <a:r>
              <a:rPr lang="fa-IR" b="1" dirty="0">
                <a:cs typeface="B Nazanin" pitchFamily="2" charset="-78"/>
              </a:rPr>
              <a:t>6.  رعایت اصول کنترل عفونت در </a:t>
            </a:r>
            <a:r>
              <a:rPr lang="fa-IR" b="1" i="1" u="sng" dirty="0">
                <a:cs typeface="B Nazanin" pitchFamily="2" charset="-78"/>
              </a:rPr>
              <a:t>تهیه و حمل و نقل </a:t>
            </a:r>
            <a:r>
              <a:rPr lang="fa-IR" b="1" u="sng" dirty="0">
                <a:cs typeface="B Nazanin" pitchFamily="2" charset="-78"/>
              </a:rPr>
              <a:t>نمونه </a:t>
            </a:r>
            <a:r>
              <a:rPr lang="fa-IR" b="1" dirty="0">
                <a:cs typeface="B Nazanin" pitchFamily="2" charset="-78"/>
              </a:rPr>
              <a:t>به آزمایشگاه</a:t>
            </a:r>
          </a:p>
          <a:p>
            <a:pPr marL="0" indent="0" algn="r" rtl="1">
              <a:buNone/>
            </a:pPr>
            <a:r>
              <a:rPr lang="fa-IR" b="1" u="sng" dirty="0">
                <a:solidFill>
                  <a:srgbClr val="0070C0"/>
                </a:solidFill>
                <a:cs typeface="B Nazanin" pitchFamily="2" charset="-78"/>
              </a:rPr>
              <a:t>7.  پیگیری سریع تمام تماس یافتگان </a:t>
            </a:r>
            <a:r>
              <a:rPr lang="fa-IR" dirty="0">
                <a:cs typeface="B Nazanin" pitchFamily="2" charset="-78"/>
              </a:rPr>
              <a:t>(در منزل یا بیمارستان) با بیمار مشکوک یا قطعی ابولا و ممنوع السفر بین المللی شدن آنها تا 21 روز و محدودالسفر درون کشوری گشتن و البته تحت نظارت و اطلاع دقیق مرکز بهداشت استان</a:t>
            </a:r>
          </a:p>
          <a:p>
            <a:pPr marL="0" indent="0" algn="r" rtl="1">
              <a:buNone/>
            </a:pPr>
            <a:r>
              <a:rPr lang="fa-IR" b="1" dirty="0">
                <a:solidFill>
                  <a:srgbClr val="FF0000"/>
                </a:solidFill>
                <a:cs typeface="B Nazanin" pitchFamily="2" charset="-78"/>
              </a:rPr>
              <a:t>8.   رعایت اصول کنترل عفونت در تدفین و یا </a:t>
            </a:r>
            <a:r>
              <a:rPr lang="fa-IR" b="1" dirty="0">
                <a:cs typeface="B Nazanin" pitchFamily="2" charset="-78"/>
              </a:rPr>
              <a:t>کالبدگشایی</a:t>
            </a:r>
            <a:r>
              <a:rPr lang="en-US" b="1" dirty="0">
                <a:cs typeface="B Nazanin" pitchFamily="2" charset="-78"/>
              </a:rPr>
              <a:t>  </a:t>
            </a:r>
            <a:r>
              <a:rPr lang="fa-IR" b="1" dirty="0">
                <a:cs typeface="B Nazanin" pitchFamily="2" charset="-78"/>
              </a:rPr>
              <a:t>(کالبدگشایی نشود)</a:t>
            </a:r>
          </a:p>
          <a:p>
            <a:pPr marL="0" indent="0" algn="r" rtl="1">
              <a:buNone/>
            </a:pPr>
            <a:endParaRPr lang="en-US" dirty="0"/>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1404"/>
          <a:stretch/>
        </p:blipFill>
        <p:spPr bwMode="auto">
          <a:xfrm>
            <a:off x="1872919" y="4902765"/>
            <a:ext cx="1672390" cy="1396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0886" y="3021635"/>
            <a:ext cx="1672390" cy="181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8854" y="1361969"/>
            <a:ext cx="1672391" cy="1601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633594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rtl="1"/>
            <a:r>
              <a:rPr lang="fa-IR" sz="3600" dirty="0">
                <a:solidFill>
                  <a:srgbClr val="0070C0"/>
                </a:solidFill>
                <a:cs typeface="B Titr" pitchFamily="2" charset="-78"/>
              </a:rPr>
              <a:t>6 توصيه به کشورهایی که موارد احتمالی یا قطعی ابولا را کشف می کنند </a:t>
            </a:r>
            <a:endParaRPr lang="en-US" sz="3600" dirty="0">
              <a:solidFill>
                <a:srgbClr val="0070C0"/>
              </a:solidFill>
              <a:cs typeface="B Titr" pitchFamily="2" charset="-78"/>
            </a:endParaRPr>
          </a:p>
        </p:txBody>
      </p:sp>
      <p:sp>
        <p:nvSpPr>
          <p:cNvPr id="3" name="Content Placeholder 2"/>
          <p:cNvSpPr>
            <a:spLocks noGrp="1"/>
          </p:cNvSpPr>
          <p:nvPr>
            <p:ph idx="1"/>
          </p:nvPr>
        </p:nvSpPr>
        <p:spPr>
          <a:xfrm>
            <a:off x="420131" y="1600201"/>
            <a:ext cx="11022226" cy="4932947"/>
          </a:xfrm>
        </p:spPr>
        <p:txBody>
          <a:bodyPr>
            <a:normAutofit/>
          </a:bodyPr>
          <a:lstStyle/>
          <a:p>
            <a:pPr algn="r" rtl="1">
              <a:buFont typeface="Wingdings" pitchFamily="2" charset="2"/>
              <a:buChar char="§"/>
            </a:pPr>
            <a:r>
              <a:rPr lang="fa-IR" b="1" dirty="0">
                <a:cs typeface="B Titr" pitchFamily="2" charset="-78"/>
              </a:rPr>
              <a:t>کشورهایی که موارد احتمالی یا قطعی ابولا را کشف می کنند یا دارای مرز مشترک با کشورهای اصلی درگیر طغیان ابولا هستند:</a:t>
            </a:r>
          </a:p>
          <a:p>
            <a:pPr marL="514350" indent="-514350" algn="r" rtl="1">
              <a:buFont typeface="+mj-lt"/>
              <a:buAutoNum type="arabicPeriod"/>
            </a:pPr>
            <a:r>
              <a:rPr lang="fa-IR" dirty="0">
                <a:cs typeface="B Nazanin" pitchFamily="2" charset="-78"/>
              </a:rPr>
              <a:t>باید سریعا </a:t>
            </a:r>
            <a:r>
              <a:rPr lang="fa-IR" b="1" dirty="0">
                <a:solidFill>
                  <a:srgbClr val="FF0000"/>
                </a:solidFill>
                <a:cs typeface="B Nazanin" pitchFamily="2" charset="-78"/>
              </a:rPr>
              <a:t>نظام مراقبت </a:t>
            </a:r>
            <a:r>
              <a:rPr lang="fa-IR" dirty="0">
                <a:cs typeface="B Nazanin" pitchFamily="2" charset="-78"/>
              </a:rPr>
              <a:t>حساس به خوشه های موارد </a:t>
            </a:r>
            <a:r>
              <a:rPr lang="fa-IR" b="1" dirty="0">
                <a:cs typeface="B Nazanin" pitchFamily="2" charset="-78"/>
              </a:rPr>
              <a:t>دو سندرم </a:t>
            </a:r>
            <a:r>
              <a:rPr lang="fa-IR" dirty="0">
                <a:cs typeface="B Nazanin" pitchFamily="2" charset="-78"/>
              </a:rPr>
              <a:t>فعال سازند: </a:t>
            </a:r>
          </a:p>
          <a:p>
            <a:pPr marL="914400" lvl="1" indent="-514350" algn="r" rtl="1"/>
            <a:r>
              <a:rPr lang="fa-IR" dirty="0">
                <a:solidFill>
                  <a:srgbClr val="FF0000"/>
                </a:solidFill>
                <a:cs typeface="B Nazanin" pitchFamily="2" charset="-78"/>
              </a:rPr>
              <a:t>سندرم</a:t>
            </a:r>
            <a:r>
              <a:rPr lang="fa-IR" dirty="0">
                <a:cs typeface="B Nazanin" pitchFamily="2" charset="-78"/>
              </a:rPr>
              <a:t> تب بدون علت مشخص !!!و (سندرم تب و خونریزی)</a:t>
            </a:r>
          </a:p>
          <a:p>
            <a:pPr marL="914400" lvl="1" indent="-514350" algn="r" rtl="1"/>
            <a:r>
              <a:rPr lang="fa-IR" dirty="0">
                <a:solidFill>
                  <a:srgbClr val="FF0000"/>
                </a:solidFill>
                <a:cs typeface="B Nazanin" pitchFamily="2" charset="-78"/>
              </a:rPr>
              <a:t>سندرم</a:t>
            </a:r>
            <a:r>
              <a:rPr lang="fa-IR" dirty="0">
                <a:cs typeface="B Nazanin" pitchFamily="2" charset="-78"/>
              </a:rPr>
              <a:t> مرگ ناشی از بیماری تبدار </a:t>
            </a:r>
          </a:p>
          <a:p>
            <a:pPr marL="514350" indent="-514350" algn="r" rtl="1">
              <a:buFont typeface="+mj-lt"/>
              <a:buAutoNum type="arabicPeriod"/>
            </a:pPr>
            <a:r>
              <a:rPr lang="fa-IR" dirty="0">
                <a:cs typeface="B Nazanin" pitchFamily="2" charset="-78"/>
              </a:rPr>
              <a:t>برقراری دستیابی به </a:t>
            </a:r>
            <a:r>
              <a:rPr lang="fa-IR" b="1" dirty="0">
                <a:solidFill>
                  <a:srgbClr val="FF0000"/>
                </a:solidFill>
                <a:cs typeface="B Nazanin" pitchFamily="2" charset="-78"/>
              </a:rPr>
              <a:t>ازمایشگاه</a:t>
            </a:r>
            <a:r>
              <a:rPr lang="fa-IR" dirty="0">
                <a:solidFill>
                  <a:srgbClr val="FF0000"/>
                </a:solidFill>
                <a:cs typeface="B Nazanin" pitchFamily="2" charset="-78"/>
              </a:rPr>
              <a:t> </a:t>
            </a:r>
            <a:r>
              <a:rPr lang="fa-IR" dirty="0">
                <a:cs typeface="B Nazanin" pitchFamily="2" charset="-78"/>
              </a:rPr>
              <a:t>تشخیصی باکیفیت </a:t>
            </a:r>
          </a:p>
          <a:p>
            <a:pPr marL="514350" indent="-514350" algn="r" rtl="1">
              <a:buFont typeface="+mj-lt"/>
              <a:buAutoNum type="arabicPeriod"/>
            </a:pPr>
            <a:r>
              <a:rPr lang="fa-IR" b="1" dirty="0">
                <a:solidFill>
                  <a:srgbClr val="FF0000"/>
                </a:solidFill>
                <a:cs typeface="B Nazanin" pitchFamily="2" charset="-78"/>
              </a:rPr>
              <a:t>آموزش</a:t>
            </a:r>
            <a:r>
              <a:rPr lang="fa-IR" dirty="0">
                <a:solidFill>
                  <a:srgbClr val="FF0000"/>
                </a:solidFill>
                <a:cs typeface="B Nazanin" pitchFamily="2" charset="-78"/>
              </a:rPr>
              <a:t> </a:t>
            </a:r>
            <a:r>
              <a:rPr lang="fa-IR" dirty="0">
                <a:cs typeface="B Nazanin" pitchFamily="2" charset="-78"/>
              </a:rPr>
              <a:t>و اطمینان از آگاه بودن </a:t>
            </a:r>
            <a:r>
              <a:rPr lang="fa-IR" b="1" dirty="0">
                <a:cs typeface="B Nazanin" pitchFamily="2" charset="-78"/>
              </a:rPr>
              <a:t>کادربهداشتی</a:t>
            </a:r>
            <a:r>
              <a:rPr lang="fa-IR" dirty="0">
                <a:cs typeface="B Nazanin" pitchFamily="2" charset="-78"/>
              </a:rPr>
              <a:t> درمانی ازنظرموازین کنترل عفونت </a:t>
            </a:r>
          </a:p>
          <a:p>
            <a:pPr marL="514350" indent="-514350" algn="r" rtl="1">
              <a:buFont typeface="+mj-lt"/>
              <a:buAutoNum type="arabicPeriod"/>
            </a:pPr>
            <a:r>
              <a:rPr lang="fa-IR" dirty="0">
                <a:cs typeface="B Nazanin" pitchFamily="2" charset="-78"/>
              </a:rPr>
              <a:t>برقراری </a:t>
            </a:r>
            <a:r>
              <a:rPr lang="fa-IR" b="1" dirty="0">
                <a:solidFill>
                  <a:srgbClr val="FF0000"/>
                </a:solidFill>
                <a:cs typeface="B Nazanin" pitchFamily="2" charset="-78"/>
              </a:rPr>
              <a:t>تیم واکنش سریع </a:t>
            </a:r>
            <a:r>
              <a:rPr lang="fa-IR" dirty="0">
                <a:cs typeface="B Nazanin" pitchFamily="2" charset="-78"/>
              </a:rPr>
              <a:t>با ظرفیت ارزیابی و مدیریت موارد ابتلا و تماس یافتگان آنها</a:t>
            </a:r>
            <a:endParaRPr lang="en-US" dirty="0">
              <a:cs typeface="B Nazanin" pitchFamily="2" charset="-78"/>
            </a:endParaRPr>
          </a:p>
          <a:p>
            <a:pPr algn="r" rtl="1"/>
            <a:endParaRPr lang="en-US" dirty="0">
              <a:cs typeface="B Nazanin" pitchFamily="2" charset="-78"/>
            </a:endParaRPr>
          </a:p>
        </p:txBody>
      </p:sp>
    </p:spTree>
    <p:extLst>
      <p:ext uri="{BB962C8B-B14F-4D97-AF65-F5344CB8AC3E}">
        <p14:creationId xmlns:p14="http://schemas.microsoft.com/office/powerpoint/2010/main" val="23082995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7038" y="609600"/>
            <a:ext cx="7376963" cy="891654"/>
          </a:xfrm>
        </p:spPr>
        <p:txBody>
          <a:bodyPr>
            <a:normAutofit/>
          </a:bodyPr>
          <a:lstStyle/>
          <a:p>
            <a:pPr algn="r" rtl="1"/>
            <a:r>
              <a:rPr lang="fa-IR" sz="4400" dirty="0">
                <a:cs typeface="B Titr" panose="00000700000000000000" pitchFamily="2" charset="-78"/>
              </a:rPr>
              <a:t>محدوديت هاي گزارش بيماريها:</a:t>
            </a:r>
            <a:endParaRPr lang="en-US" sz="4400" dirty="0">
              <a:cs typeface="B Titr" panose="00000700000000000000" pitchFamily="2" charset="-78"/>
            </a:endParaRPr>
          </a:p>
        </p:txBody>
      </p:sp>
      <p:pic>
        <p:nvPicPr>
          <p:cNvPr id="4" name="Picture 3"/>
          <p:cNvPicPr>
            <a:picLocks noChangeAspect="1" noChangeArrowheads="1"/>
          </p:cNvPicPr>
          <p:nvPr/>
        </p:nvPicPr>
        <p:blipFill>
          <a:blip r:embed="rId2"/>
          <a:srcRect/>
          <a:stretch>
            <a:fillRect/>
          </a:stretch>
        </p:blipFill>
        <p:spPr>
          <a:xfrm>
            <a:off x="1173892" y="1667551"/>
            <a:ext cx="10084199" cy="4472650"/>
          </a:xfrm>
          <a:prstGeom prst="rect">
            <a:avLst/>
          </a:prstGeom>
        </p:spPr>
      </p:pic>
    </p:spTree>
    <p:extLst>
      <p:ext uri="{BB962C8B-B14F-4D97-AF65-F5344CB8AC3E}">
        <p14:creationId xmlns:p14="http://schemas.microsoft.com/office/powerpoint/2010/main" val="16155891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rtl="1">
              <a:buNone/>
            </a:pPr>
            <a:r>
              <a:rPr lang="fa-IR" b="1" dirty="0">
                <a:cs typeface="B Nazanin" pitchFamily="2" charset="-78"/>
              </a:rPr>
              <a:t>5- این کشورها باید بلافاصله و در عرض 24 ساعت اقداماتی را انجام دهند که منجر به قطع چرخه طغیان احتمالی ابولا گردد و این اقدامات شامل برقراری </a:t>
            </a:r>
            <a:r>
              <a:rPr lang="fa-IR" b="1" dirty="0">
                <a:solidFill>
                  <a:srgbClr val="FF0000"/>
                </a:solidFill>
                <a:cs typeface="B Nazanin" pitchFamily="2" charset="-78"/>
              </a:rPr>
              <a:t>شرایط مناسب ایزوله </a:t>
            </a:r>
            <a:r>
              <a:rPr lang="fa-IR" b="1" dirty="0">
                <a:cs typeface="B Nazanin" pitchFamily="2" charset="-78"/>
              </a:rPr>
              <a:t>و درمان بیمارکشف شده، تلاش در روشن شدن و تعیین قطعیت تشخیص، کشف و </a:t>
            </a:r>
            <a:r>
              <a:rPr lang="fa-IR" b="1" dirty="0">
                <a:solidFill>
                  <a:srgbClr val="FF0000"/>
                </a:solidFill>
                <a:cs typeface="B Nazanin" pitchFamily="2" charset="-78"/>
              </a:rPr>
              <a:t>پایش موارد تماس یافته با بیمار </a:t>
            </a:r>
          </a:p>
          <a:p>
            <a:pPr algn="r" rtl="1">
              <a:buNone/>
            </a:pPr>
            <a:r>
              <a:rPr lang="fa-IR" dirty="0">
                <a:cs typeface="B Nazanin" pitchFamily="2" charset="-78"/>
              </a:rPr>
              <a:t>6- اگر اثبات شود در کشوری چرخه انتقال بیماری برقراراست مشمول تمام توصیه های ارائه شده برای کشورهای گرفتار طغیان ابولا خواهد شد (چه در سطح ملی و چه سطوح استانی بسته به شرایط اپیدمیولوژیک و خطرات موجود)</a:t>
            </a:r>
          </a:p>
          <a:p>
            <a:pPr algn="r" rtl="1"/>
            <a:endParaRPr lang="en-US" dirty="0">
              <a:cs typeface="B Nazanin" pitchFamily="2" charset="-78"/>
            </a:endParaRPr>
          </a:p>
        </p:txBody>
      </p:sp>
      <p:sp>
        <p:nvSpPr>
          <p:cNvPr id="4" name="Title 1"/>
          <p:cNvSpPr>
            <a:spLocks noGrp="1"/>
          </p:cNvSpPr>
          <p:nvPr>
            <p:ph type="title"/>
          </p:nvPr>
        </p:nvSpPr>
        <p:spPr/>
        <p:txBody>
          <a:bodyPr>
            <a:noAutofit/>
          </a:bodyPr>
          <a:lstStyle/>
          <a:p>
            <a:pPr algn="ctr" rtl="1"/>
            <a:r>
              <a:rPr lang="fa-IR" sz="3600" dirty="0">
                <a:solidFill>
                  <a:srgbClr val="0070C0"/>
                </a:solidFill>
                <a:cs typeface="B Titr" pitchFamily="2" charset="-78"/>
              </a:rPr>
              <a:t>6 توصيه به کشورهایی که موارد احتمالی یا قطعی ابولا را کشف می کنند</a:t>
            </a:r>
            <a:endParaRPr lang="en-US" sz="3600" dirty="0">
              <a:solidFill>
                <a:srgbClr val="0070C0"/>
              </a:solidFill>
              <a:cs typeface="B Titr" pitchFamily="2" charset="-78"/>
            </a:endParaRPr>
          </a:p>
        </p:txBody>
      </p:sp>
    </p:spTree>
    <p:extLst>
      <p:ext uri="{BB962C8B-B14F-4D97-AF65-F5344CB8AC3E}">
        <p14:creationId xmlns:p14="http://schemas.microsoft.com/office/powerpoint/2010/main" val="248548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862CECD4-B08D-1547-87D6-E289C07714A0}"/>
              </a:ext>
            </a:extLst>
          </p:cNvPr>
          <p:cNvSpPr>
            <a:spLocks noGrp="1"/>
          </p:cNvSpPr>
          <p:nvPr>
            <p:ph type="title"/>
          </p:nvPr>
        </p:nvSpPr>
        <p:spPr/>
        <p:txBody>
          <a:bodyPr>
            <a:normAutofit/>
          </a:bodyPr>
          <a:lstStyle/>
          <a:p>
            <a:pPr algn="ctr" defTabSz="914400" rtl="1" eaLnBrk="1" latinLnBrk="0" hangingPunct="1">
              <a:lnSpc>
                <a:spcPct val="90000"/>
              </a:lnSpc>
              <a:spcBef>
                <a:spcPct val="0"/>
              </a:spcBef>
              <a:buNone/>
            </a:pPr>
            <a:r>
              <a:rPr lang="fa-IR" sz="6000" b="1" dirty="0">
                <a:solidFill>
                  <a:srgbClr val="0070C0"/>
                </a:solidFill>
                <a:cs typeface="B Titr" panose="00000700000000000000" pitchFamily="2" charset="-78"/>
              </a:rPr>
              <a:t>آنفولانزا،</a:t>
            </a:r>
            <a:r>
              <a:rPr lang="en-US" sz="6000" b="1" dirty="0">
                <a:solidFill>
                  <a:srgbClr val="0070C0"/>
                </a:solidFill>
              </a:rPr>
              <a:t>H1N1</a:t>
            </a:r>
          </a:p>
        </p:txBody>
      </p:sp>
      <p:pic>
        <p:nvPicPr>
          <p:cNvPr id="8" name="Picture 7">
            <a:extLst>
              <a:ext uri="{FF2B5EF4-FFF2-40B4-BE49-F238E27FC236}">
                <a16:creationId xmlns:a16="http://schemas.microsoft.com/office/drawing/2014/main" xmlns="" id="{CA554B83-6510-9F49-9A24-141FB4FEF39A}"/>
              </a:ext>
            </a:extLst>
          </p:cNvPr>
          <p:cNvPicPr>
            <a:picLocks noChangeAspect="1"/>
          </p:cNvPicPr>
          <p:nvPr/>
        </p:nvPicPr>
        <p:blipFill>
          <a:blip r:embed="rId3"/>
          <a:stretch>
            <a:fillRect/>
          </a:stretch>
        </p:blipFill>
        <p:spPr>
          <a:xfrm>
            <a:off x="1658138" y="2259107"/>
            <a:ext cx="4437862" cy="292641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Picture 9">
            <a:extLst>
              <a:ext uri="{FF2B5EF4-FFF2-40B4-BE49-F238E27FC236}">
                <a16:creationId xmlns:a16="http://schemas.microsoft.com/office/drawing/2014/main" xmlns="" id="{AE18337B-C3DB-8C45-9BAD-F2AE08D77517}"/>
              </a:ext>
            </a:extLst>
          </p:cNvPr>
          <p:cNvPicPr>
            <a:picLocks noChangeAspect="1"/>
          </p:cNvPicPr>
          <p:nvPr/>
        </p:nvPicPr>
        <p:blipFill>
          <a:blip r:embed="rId4"/>
          <a:stretch>
            <a:fillRect/>
          </a:stretch>
        </p:blipFill>
        <p:spPr>
          <a:xfrm>
            <a:off x="6612419" y="1809999"/>
            <a:ext cx="4120492" cy="307452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Picture 4">
            <a:extLst>
              <a:ext uri="{FF2B5EF4-FFF2-40B4-BE49-F238E27FC236}">
                <a16:creationId xmlns:a16="http://schemas.microsoft.com/office/drawing/2014/main" xmlns="" id="{0068B719-7248-E149-97F4-8F233FFDB2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71612" y="5003832"/>
            <a:ext cx="1820388" cy="1687570"/>
          </a:xfrm>
          <a:prstGeom prst="rect">
            <a:avLst/>
          </a:prstGeom>
        </p:spPr>
      </p:pic>
    </p:spTree>
    <p:extLst>
      <p:ext uri="{BB962C8B-B14F-4D97-AF65-F5344CB8AC3E}">
        <p14:creationId xmlns:p14="http://schemas.microsoft.com/office/powerpoint/2010/main" val="474767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2060"/>
            <a:ext cx="10515600" cy="1325563"/>
          </a:xfrm>
        </p:spPr>
        <p:txBody>
          <a:bodyPr>
            <a:normAutofit/>
          </a:bodyPr>
          <a:lstStyle/>
          <a:p>
            <a:pPr algn="ctr"/>
            <a:r>
              <a:rPr lang="fa-IR" sz="4400" b="1" dirty="0">
                <a:solidFill>
                  <a:srgbClr val="0070C0"/>
                </a:solidFill>
                <a:cs typeface="B Titr" pitchFamily="2" charset="-78"/>
              </a:rPr>
              <a:t>اهمیت عفونت های تنفسی</a:t>
            </a:r>
            <a:endParaRPr lang="en-US" sz="4400" b="1" dirty="0">
              <a:solidFill>
                <a:srgbClr val="0070C0"/>
              </a:solidFill>
              <a:cs typeface="B Titr" pitchFamily="2" charset="-78"/>
            </a:endParaRPr>
          </a:p>
        </p:txBody>
      </p:sp>
      <p:sp>
        <p:nvSpPr>
          <p:cNvPr id="3" name="Content Placeholder 2"/>
          <p:cNvSpPr>
            <a:spLocks noGrp="1"/>
          </p:cNvSpPr>
          <p:nvPr>
            <p:ph idx="1"/>
          </p:nvPr>
        </p:nvSpPr>
        <p:spPr>
          <a:xfrm>
            <a:off x="443753" y="1825625"/>
            <a:ext cx="11120717" cy="4351338"/>
          </a:xfrm>
        </p:spPr>
        <p:txBody>
          <a:bodyPr>
            <a:normAutofit/>
          </a:bodyPr>
          <a:lstStyle/>
          <a:p>
            <a:pPr algn="r" rtl="1">
              <a:buClr>
                <a:srgbClr val="FF0000"/>
              </a:buClr>
              <a:buFont typeface="Wingdings" panose="05000000000000000000" pitchFamily="2" charset="2"/>
              <a:buChar char="ü"/>
            </a:pPr>
            <a:r>
              <a:rPr lang="fa-IR" sz="3200" dirty="0">
                <a:latin typeface="B Nazanin" pitchFamily="2" charset="-78"/>
                <a:cs typeface="B Nazanin" pitchFamily="2" charset="-78"/>
              </a:rPr>
              <a:t>سالانه  3/9 میلیون نفر به علت </a:t>
            </a:r>
            <a:r>
              <a:rPr lang="fa-IR" sz="3200" dirty="0">
                <a:solidFill>
                  <a:schemeClr val="tx1"/>
                </a:solidFill>
                <a:latin typeface="B Nazanin" pitchFamily="2" charset="-78"/>
                <a:cs typeface="B Nazanin" pitchFamily="2" charset="-78"/>
              </a:rPr>
              <a:t>عفونت های حاد تنفسی </a:t>
            </a:r>
            <a:r>
              <a:rPr lang="fa-IR" sz="3200" dirty="0">
                <a:latin typeface="B Nazanin" pitchFamily="2" charset="-78"/>
                <a:cs typeface="B Nazanin" pitchFamily="2" charset="-78"/>
              </a:rPr>
              <a:t>بخصوص  سیستم تنفسی تحتانی در جهان فوت می کنند.</a:t>
            </a:r>
          </a:p>
          <a:p>
            <a:pPr marL="0" indent="0" algn="r" rtl="1">
              <a:buClr>
                <a:srgbClr val="FF0000"/>
              </a:buClr>
              <a:buNone/>
            </a:pPr>
            <a:endParaRPr lang="fa-IR" sz="3200" dirty="0">
              <a:latin typeface="B Nazanin" pitchFamily="2" charset="-78"/>
              <a:cs typeface="B Nazanin" pitchFamily="2" charset="-78"/>
            </a:endParaRPr>
          </a:p>
          <a:p>
            <a:pPr algn="r" rtl="1">
              <a:buClr>
                <a:srgbClr val="FF0000"/>
              </a:buClr>
              <a:buFont typeface="Wingdings" panose="05000000000000000000" pitchFamily="2" charset="2"/>
              <a:buChar char="ü"/>
            </a:pPr>
            <a:r>
              <a:rPr lang="fa-IR" sz="3200" dirty="0">
                <a:latin typeface="B Nazanin" pitchFamily="2" charset="-78"/>
                <a:cs typeface="B Nazanin" pitchFamily="2" charset="-78"/>
              </a:rPr>
              <a:t>- </a:t>
            </a:r>
            <a:r>
              <a:rPr lang="fa-IR" sz="3200" dirty="0">
                <a:solidFill>
                  <a:schemeClr val="tx1"/>
                </a:solidFill>
                <a:latin typeface="B Nazanin" pitchFamily="2" charset="-78"/>
                <a:cs typeface="B Nazanin" pitchFamily="2" charset="-78"/>
              </a:rPr>
              <a:t>مطابق آمار جهانی و کشور ما حدود 7% بیماران پنومونی که در بیمارستان ها بستری می شوند فوت می کنند ( از 3% در جوانان تا 15% در بالای 65 سال تفاوت می کند )</a:t>
            </a:r>
            <a:endParaRPr lang="en-US" sz="3200" dirty="0">
              <a:solidFill>
                <a:schemeClr val="tx1"/>
              </a:solidFill>
              <a:latin typeface="B Nazanin" pitchFamily="2" charset="-78"/>
              <a:cs typeface="B Nazanin" pitchFamily="2" charset="-78"/>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27294" y="0"/>
            <a:ext cx="845127" cy="85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18808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9"/>
          <p:cNvSpPr>
            <a:spLocks noChangeArrowheads="1"/>
          </p:cNvSpPr>
          <p:nvPr/>
        </p:nvSpPr>
        <p:spPr bwMode="auto">
          <a:xfrm>
            <a:off x="457200" y="542278"/>
            <a:ext cx="10695486"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5000"/>
              </a:lnSpc>
              <a:spcBef>
                <a:spcPct val="20000"/>
              </a:spcBef>
              <a:buClr>
                <a:srgbClr val="E9C04B"/>
              </a:buClr>
              <a:buSzPct val="80000"/>
              <a:buChar char="•"/>
              <a:defRPr sz="3200">
                <a:solidFill>
                  <a:srgbClr val="DDEBFF"/>
                </a:solidFill>
                <a:latin typeface="Verdana" panose="020B0604030504040204" pitchFamily="34" charset="0"/>
              </a:defRPr>
            </a:lvl1pPr>
            <a:lvl2pPr marL="742950" indent="-285750">
              <a:lnSpc>
                <a:spcPct val="95000"/>
              </a:lnSpc>
              <a:spcBef>
                <a:spcPct val="20000"/>
              </a:spcBef>
              <a:buClr>
                <a:srgbClr val="E9C04B"/>
              </a:buClr>
              <a:buSzPct val="80000"/>
              <a:buFont typeface="Verdana" panose="020B0604030504040204" pitchFamily="34" charset="0"/>
              <a:buChar char="−"/>
              <a:defRPr sz="2800">
                <a:solidFill>
                  <a:srgbClr val="DDEBFF"/>
                </a:solidFill>
                <a:latin typeface="Verdana" panose="020B0604030504040204" pitchFamily="34" charset="0"/>
              </a:defRPr>
            </a:lvl2pPr>
            <a:lvl3pPr marL="1143000" indent="-228600">
              <a:lnSpc>
                <a:spcPct val="95000"/>
              </a:lnSpc>
              <a:spcBef>
                <a:spcPct val="20000"/>
              </a:spcBef>
              <a:buClr>
                <a:srgbClr val="E9C04B"/>
              </a:buClr>
              <a:buSzPct val="80000"/>
              <a:buFont typeface="Wingdings" panose="05000000000000000000" pitchFamily="2" charset="2"/>
              <a:buChar char="§"/>
              <a:defRPr sz="2400">
                <a:solidFill>
                  <a:srgbClr val="DDEBFF"/>
                </a:solidFill>
                <a:latin typeface="Verdana" panose="020B0604030504040204" pitchFamily="34" charset="0"/>
              </a:defRPr>
            </a:lvl3pPr>
            <a:lvl4pPr marL="16002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4pPr>
            <a:lvl5pPr marL="20574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5pPr>
            <a:lvl6pPr marL="25146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6pPr>
            <a:lvl7pPr marL="29718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7pPr>
            <a:lvl8pPr marL="34290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8pPr>
            <a:lvl9pPr marL="38862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9pPr>
          </a:lstStyle>
          <a:p>
            <a:pPr algn="r" eaLnBrk="1" hangingPunct="1">
              <a:lnSpc>
                <a:spcPct val="100000"/>
              </a:lnSpc>
              <a:spcBef>
                <a:spcPct val="0"/>
              </a:spcBef>
              <a:buClrTx/>
              <a:buSzTx/>
              <a:buFontTx/>
              <a:buNone/>
            </a:pPr>
            <a:r>
              <a:rPr lang="ar-SA" altLang="en-US" sz="4400" dirty="0">
                <a:solidFill>
                  <a:srgbClr val="0070C0"/>
                </a:solidFill>
                <a:latin typeface="Times New Roman" panose="02020603050405020304" pitchFamily="18" charset="0"/>
                <a:cs typeface="B Titr" panose="00000700000000000000" pitchFamily="2" charset="-78"/>
              </a:rPr>
              <a:t>تعريف </a:t>
            </a:r>
            <a:r>
              <a:rPr lang="fa-IR" altLang="en-US" sz="4400" dirty="0">
                <a:solidFill>
                  <a:srgbClr val="0070C0"/>
                </a:solidFill>
                <a:latin typeface="Times New Roman" panose="02020603050405020304" pitchFamily="18" charset="0"/>
                <a:cs typeface="B Titr" panose="00000700000000000000" pitchFamily="2" charset="-78"/>
              </a:rPr>
              <a:t>آنفولانزا</a:t>
            </a:r>
          </a:p>
          <a:p>
            <a:pPr algn="r" eaLnBrk="1" hangingPunct="1">
              <a:lnSpc>
                <a:spcPct val="100000"/>
              </a:lnSpc>
              <a:spcBef>
                <a:spcPct val="0"/>
              </a:spcBef>
              <a:buClrTx/>
              <a:buSzTx/>
              <a:buFontTx/>
              <a:buNone/>
            </a:pPr>
            <a:endParaRPr lang="en-US" altLang="en-US" dirty="0">
              <a:solidFill>
                <a:srgbClr val="FF3300"/>
              </a:solidFill>
              <a:latin typeface="Times New Roman" panose="02020603050405020304" pitchFamily="18" charset="0"/>
              <a:cs typeface="B Yagut" panose="00000400000000000000" pitchFamily="2" charset="-78"/>
            </a:endParaRPr>
          </a:p>
          <a:p>
            <a:pPr algn="just" rtl="1" eaLnBrk="1" hangingPunct="1">
              <a:lnSpc>
                <a:spcPct val="100000"/>
              </a:lnSpc>
              <a:spcBef>
                <a:spcPct val="0"/>
              </a:spcBef>
              <a:buClrTx/>
              <a:buSzTx/>
              <a:buFontTx/>
              <a:buNone/>
            </a:pPr>
            <a:r>
              <a:rPr lang="fa-IR" altLang="en-US" b="1" dirty="0">
                <a:solidFill>
                  <a:schemeClr val="tx1"/>
                </a:solidFill>
                <a:cs typeface="B Yagut" panose="00000400000000000000" pitchFamily="2" charset="-78"/>
              </a:rPr>
              <a:t>1-</a:t>
            </a:r>
            <a:r>
              <a:rPr lang="ar-SA" altLang="en-US" b="1" dirty="0">
                <a:solidFill>
                  <a:schemeClr val="tx1"/>
                </a:solidFill>
                <a:cs typeface="B Yagut" panose="00000400000000000000" pitchFamily="2" charset="-78"/>
              </a:rPr>
              <a:t> </a:t>
            </a:r>
            <a:r>
              <a:rPr lang="ar-SA" altLang="en-US" dirty="0">
                <a:solidFill>
                  <a:schemeClr val="tx1"/>
                </a:solidFill>
                <a:cs typeface="B Yagut" panose="00000400000000000000" pitchFamily="2" charset="-78"/>
              </a:rPr>
              <a:t>آنفولانزا يك</a:t>
            </a:r>
            <a:r>
              <a:rPr lang="en-US" altLang="en-US" dirty="0">
                <a:solidFill>
                  <a:schemeClr val="tx1"/>
                </a:solidFill>
                <a:cs typeface="B Yagut" panose="00000400000000000000" pitchFamily="2" charset="-78"/>
              </a:rPr>
              <a:t> </a:t>
            </a:r>
            <a:r>
              <a:rPr lang="ar-SA" altLang="en-US" dirty="0">
                <a:solidFill>
                  <a:schemeClr val="tx1"/>
                </a:solidFill>
                <a:cs typeface="B Yagut" panose="00000400000000000000" pitchFamily="2" charset="-78"/>
              </a:rPr>
              <a:t>ب</a:t>
            </a:r>
            <a:r>
              <a:rPr lang="fa-IR" altLang="en-US" dirty="0">
                <a:solidFill>
                  <a:schemeClr val="tx1"/>
                </a:solidFill>
                <a:cs typeface="B Yagut" panose="00000400000000000000" pitchFamily="2" charset="-78"/>
              </a:rPr>
              <a:t>ي</a:t>
            </a:r>
            <a:r>
              <a:rPr lang="ar-SA" altLang="en-US" dirty="0">
                <a:solidFill>
                  <a:schemeClr val="tx1"/>
                </a:solidFill>
                <a:cs typeface="B Yagut" panose="00000400000000000000" pitchFamily="2" charset="-78"/>
              </a:rPr>
              <a:t>ماري حاد تنفسي</a:t>
            </a:r>
            <a:r>
              <a:rPr lang="fa-IR" altLang="en-US" dirty="0">
                <a:solidFill>
                  <a:schemeClr val="tx1"/>
                </a:solidFill>
                <a:cs typeface="B Yagut" panose="00000400000000000000" pitchFamily="2" charset="-78"/>
              </a:rPr>
              <a:t> </a:t>
            </a:r>
            <a:r>
              <a:rPr lang="ar-SA" altLang="en-US" dirty="0">
                <a:solidFill>
                  <a:schemeClr val="tx1"/>
                </a:solidFill>
                <a:cs typeface="B Yagut" panose="00000400000000000000" pitchFamily="2" charset="-78"/>
              </a:rPr>
              <a:t>دستگاه تنفسي فوقاتي و تحتاني را گرفته با نشانه‏هاي سيستميك مثل</a:t>
            </a:r>
            <a:r>
              <a:rPr lang="fa-IR" altLang="en-US" dirty="0">
                <a:solidFill>
                  <a:schemeClr val="tx1"/>
                </a:solidFill>
                <a:cs typeface="B Yagut" panose="00000400000000000000" pitchFamily="2" charset="-78"/>
              </a:rPr>
              <a:t> </a:t>
            </a:r>
            <a:r>
              <a:rPr lang="ar-SA" altLang="en-US" dirty="0">
                <a:solidFill>
                  <a:schemeClr val="tx1"/>
                </a:solidFill>
                <a:cs typeface="B Yagut" panose="00000400000000000000" pitchFamily="2" charset="-78"/>
              </a:rPr>
              <a:t>تب ـ سردرد ـ درد عضلاني و ضعف همراه است</a:t>
            </a:r>
            <a:r>
              <a:rPr lang="fa-IR" altLang="en-US" dirty="0">
                <a:solidFill>
                  <a:schemeClr val="tx1"/>
                </a:solidFill>
                <a:cs typeface="B Yagut" panose="00000400000000000000" pitchFamily="2" charset="-78"/>
              </a:rPr>
              <a:t>.</a:t>
            </a:r>
          </a:p>
          <a:p>
            <a:pPr algn="just" rtl="1" eaLnBrk="1" hangingPunct="1">
              <a:lnSpc>
                <a:spcPct val="100000"/>
              </a:lnSpc>
              <a:spcBef>
                <a:spcPct val="0"/>
              </a:spcBef>
              <a:buClrTx/>
              <a:buSzTx/>
              <a:buFontTx/>
              <a:buNone/>
            </a:pPr>
            <a:endParaRPr lang="fa-IR" altLang="en-US" dirty="0">
              <a:solidFill>
                <a:schemeClr val="tx1"/>
              </a:solidFill>
              <a:cs typeface="B Yagut" panose="00000400000000000000" pitchFamily="2" charset="-78"/>
            </a:endParaRPr>
          </a:p>
          <a:p>
            <a:pPr algn="just" rtl="1" eaLnBrk="1" hangingPunct="1">
              <a:lnSpc>
                <a:spcPct val="100000"/>
              </a:lnSpc>
              <a:spcBef>
                <a:spcPct val="0"/>
              </a:spcBef>
              <a:buClrTx/>
              <a:buSzTx/>
              <a:buFontTx/>
              <a:buNone/>
            </a:pPr>
            <a:r>
              <a:rPr lang="fa-IR" altLang="en-US" dirty="0">
                <a:solidFill>
                  <a:schemeClr val="tx1"/>
                </a:solidFill>
                <a:cs typeface="B Yagut" panose="00000400000000000000" pitchFamily="2" charset="-78"/>
              </a:rPr>
              <a:t>2-این بیماری توسط یکی از ویروس های گروه آنفلوانزا ایجاد می شود.</a:t>
            </a:r>
          </a:p>
          <a:p>
            <a:pPr algn="just" rtl="1" eaLnBrk="1" hangingPunct="1">
              <a:lnSpc>
                <a:spcPct val="100000"/>
              </a:lnSpc>
              <a:spcBef>
                <a:spcPct val="0"/>
              </a:spcBef>
              <a:buClrTx/>
              <a:buSzTx/>
              <a:buFontTx/>
              <a:buNone/>
            </a:pPr>
            <a:endParaRPr lang="en-US" altLang="en-US" dirty="0">
              <a:solidFill>
                <a:schemeClr val="tx1"/>
              </a:solidFill>
              <a:cs typeface="B Yagut" panose="00000400000000000000" pitchFamily="2" charset="-78"/>
            </a:endParaRPr>
          </a:p>
          <a:p>
            <a:pPr algn="just" rtl="1" eaLnBrk="1" hangingPunct="1">
              <a:lnSpc>
                <a:spcPct val="100000"/>
              </a:lnSpc>
              <a:spcBef>
                <a:spcPct val="0"/>
              </a:spcBef>
              <a:buClrTx/>
              <a:buSzTx/>
              <a:buFontTx/>
              <a:buNone/>
            </a:pPr>
            <a:r>
              <a:rPr lang="fa-IR" altLang="en-US" dirty="0">
                <a:solidFill>
                  <a:schemeClr val="tx1"/>
                </a:solidFill>
                <a:cs typeface="B Yagut" panose="00000400000000000000" pitchFamily="2" charset="-78"/>
              </a:rPr>
              <a:t>3-انسانها  در تمامي سنين مي تواند به اين بيماري دچار شوند.</a:t>
            </a:r>
            <a:endParaRPr lang="en-US" altLang="en-US" dirty="0">
              <a:solidFill>
                <a:schemeClr val="tx1"/>
              </a:solidFill>
              <a:cs typeface="B Yagut" panose="00000400000000000000" pitchFamily="2" charset="-78"/>
            </a:endParaRPr>
          </a:p>
          <a:p>
            <a:pPr algn="just" rtl="1" eaLnBrk="1" hangingPunct="1">
              <a:lnSpc>
                <a:spcPct val="100000"/>
              </a:lnSpc>
              <a:spcBef>
                <a:spcPct val="0"/>
              </a:spcBef>
              <a:buClrTx/>
              <a:buSzTx/>
              <a:buFontTx/>
              <a:buNone/>
            </a:pPr>
            <a:endParaRPr lang="fa-IR" altLang="en-US" b="1" dirty="0">
              <a:solidFill>
                <a:srgbClr val="0070C0"/>
              </a:solidFill>
              <a:cs typeface="B Yagut" panose="00000400000000000000" pitchFamily="2" charset="-78"/>
            </a:endParaRPr>
          </a:p>
          <a:p>
            <a:pPr algn="r" rtl="1" eaLnBrk="1" hangingPunct="1">
              <a:lnSpc>
                <a:spcPct val="100000"/>
              </a:lnSpc>
              <a:spcBef>
                <a:spcPct val="0"/>
              </a:spcBef>
              <a:buClrTx/>
              <a:buSzTx/>
              <a:buFontTx/>
              <a:buNone/>
            </a:pPr>
            <a:r>
              <a:rPr lang="en-US" altLang="en-US" dirty="0">
                <a:solidFill>
                  <a:srgbClr val="00FF00"/>
                </a:solidFill>
                <a:latin typeface="Times New Roman" panose="02020603050405020304" pitchFamily="18" charset="0"/>
                <a:cs typeface="B Yagut" panose="00000400000000000000" pitchFamily="2" charset="-78"/>
              </a:rPr>
              <a:t> </a:t>
            </a: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2081" y="-29337"/>
            <a:ext cx="845127" cy="85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5603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208213" y="112155"/>
            <a:ext cx="8534400" cy="1507067"/>
          </a:xfrm>
        </p:spPr>
        <p:txBody>
          <a:bodyPr>
            <a:normAutofit/>
          </a:bodyPr>
          <a:lstStyle/>
          <a:p>
            <a:pPr algn="ctr" eaLnBrk="1" hangingPunct="1"/>
            <a:r>
              <a:rPr lang="en-US" altLang="en-US" sz="4800" b="1" dirty="0">
                <a:solidFill>
                  <a:srgbClr val="0070C0"/>
                </a:solidFill>
              </a:rPr>
              <a:t>Influenza Virus Types</a:t>
            </a:r>
          </a:p>
        </p:txBody>
      </p:sp>
      <p:sp>
        <p:nvSpPr>
          <p:cNvPr id="34819" name="Rectangle 3"/>
          <p:cNvSpPr>
            <a:spLocks noGrp="1" noChangeArrowheads="1"/>
          </p:cNvSpPr>
          <p:nvPr>
            <p:ph idx="1"/>
          </p:nvPr>
        </p:nvSpPr>
        <p:spPr>
          <a:xfrm>
            <a:off x="2208213" y="1619222"/>
            <a:ext cx="9004430" cy="4983947"/>
          </a:xfrm>
        </p:spPr>
        <p:txBody>
          <a:bodyPr>
            <a:noAutofit/>
          </a:bodyPr>
          <a:lstStyle/>
          <a:p>
            <a:pPr marL="0" indent="0" algn="l" rtl="0" eaLnBrk="1" hangingPunct="1">
              <a:lnSpc>
                <a:spcPct val="90000"/>
              </a:lnSpc>
              <a:buNone/>
            </a:pPr>
            <a:r>
              <a:rPr lang="en-US" altLang="en-US" sz="2400" b="1" dirty="0"/>
              <a:t>Type A </a:t>
            </a:r>
          </a:p>
          <a:p>
            <a:pPr marL="457200" lvl="1" indent="0" algn="l" rtl="0" eaLnBrk="1" hangingPunct="1">
              <a:lnSpc>
                <a:spcPct val="90000"/>
              </a:lnSpc>
              <a:buNone/>
            </a:pPr>
            <a:r>
              <a:rPr lang="en-US" altLang="en-US" sz="2400" b="1" dirty="0"/>
              <a:t>humans and other animals</a:t>
            </a:r>
          </a:p>
          <a:p>
            <a:pPr marL="457200" lvl="1" indent="0" algn="l" rtl="0" eaLnBrk="1" hangingPunct="1">
              <a:lnSpc>
                <a:spcPct val="90000"/>
              </a:lnSpc>
              <a:buNone/>
            </a:pPr>
            <a:r>
              <a:rPr lang="en-US" altLang="en-US" sz="2400" b="1" dirty="0"/>
              <a:t>all age groups</a:t>
            </a:r>
          </a:p>
          <a:p>
            <a:pPr marL="457200" lvl="1" indent="0" algn="l" rtl="0" eaLnBrk="1" hangingPunct="1">
              <a:lnSpc>
                <a:spcPct val="90000"/>
              </a:lnSpc>
              <a:buNone/>
            </a:pPr>
            <a:r>
              <a:rPr lang="en-US" altLang="en-US" sz="2400" b="1" dirty="0"/>
              <a:t>moderate to severe illness</a:t>
            </a:r>
          </a:p>
          <a:p>
            <a:pPr marL="0" indent="0" algn="l" rtl="0" eaLnBrk="1" hangingPunct="1">
              <a:lnSpc>
                <a:spcPct val="90000"/>
              </a:lnSpc>
              <a:buNone/>
            </a:pPr>
            <a:r>
              <a:rPr lang="en-US" altLang="en-US" sz="2400" b="1" dirty="0"/>
              <a:t>Type B </a:t>
            </a:r>
          </a:p>
          <a:p>
            <a:pPr marL="457200" lvl="1" indent="0" algn="l" rtl="0" eaLnBrk="1" hangingPunct="1">
              <a:lnSpc>
                <a:spcPct val="90000"/>
              </a:lnSpc>
              <a:buNone/>
            </a:pPr>
            <a:r>
              <a:rPr lang="en-US" altLang="en-US" sz="2400" b="1" dirty="0"/>
              <a:t>milder epidemics</a:t>
            </a:r>
          </a:p>
          <a:p>
            <a:pPr marL="457200" lvl="1" indent="0" algn="l" rtl="0" eaLnBrk="1" hangingPunct="1">
              <a:lnSpc>
                <a:spcPct val="90000"/>
              </a:lnSpc>
              <a:buNone/>
            </a:pPr>
            <a:r>
              <a:rPr lang="en-US" altLang="en-US" sz="2400" b="1" dirty="0"/>
              <a:t>humans only</a:t>
            </a:r>
          </a:p>
          <a:p>
            <a:pPr marL="457200" lvl="1" indent="0" algn="l" rtl="0" eaLnBrk="1" hangingPunct="1">
              <a:lnSpc>
                <a:spcPct val="90000"/>
              </a:lnSpc>
              <a:buNone/>
            </a:pPr>
            <a:r>
              <a:rPr lang="en-US" altLang="en-US" sz="2400" b="1" dirty="0"/>
              <a:t>primarily affects children</a:t>
            </a:r>
          </a:p>
          <a:p>
            <a:pPr marL="0" indent="0" algn="l" rtl="0" eaLnBrk="1" hangingPunct="1">
              <a:lnSpc>
                <a:spcPct val="90000"/>
              </a:lnSpc>
              <a:buNone/>
            </a:pPr>
            <a:r>
              <a:rPr lang="en-US" altLang="en-US" sz="2400" b="1" dirty="0"/>
              <a:t>Type C</a:t>
            </a:r>
            <a:endParaRPr lang="fa-IR" altLang="en-US" sz="2400" b="1" dirty="0">
              <a:cs typeface="B Nazanin" panose="00000400000000000000" pitchFamily="2" charset="-78"/>
            </a:endParaRPr>
          </a:p>
          <a:p>
            <a:pPr marL="0" indent="0" algn="l" rtl="0" eaLnBrk="1" hangingPunct="1">
              <a:lnSpc>
                <a:spcPct val="90000"/>
              </a:lnSpc>
              <a:buNone/>
            </a:pPr>
            <a:r>
              <a:rPr lang="fa-IR" altLang="en-US" sz="2400" b="1" dirty="0">
                <a:cs typeface="B Nazanin" panose="00000400000000000000" pitchFamily="2" charset="-78"/>
              </a:rPr>
              <a:t>    </a:t>
            </a:r>
            <a:r>
              <a:rPr lang="en-US" altLang="en-US" sz="2400" b="1" dirty="0"/>
              <a:t> uncommon strain,</a:t>
            </a:r>
            <a:endParaRPr lang="fa-IR" altLang="en-US" sz="2400" b="1" dirty="0">
              <a:cs typeface="B Nazanin" panose="00000400000000000000" pitchFamily="2" charset="-78"/>
            </a:endParaRPr>
          </a:p>
          <a:p>
            <a:pPr marL="0" indent="0" algn="l" rtl="0" eaLnBrk="1" hangingPunct="1">
              <a:lnSpc>
                <a:spcPct val="90000"/>
              </a:lnSpc>
              <a:buNone/>
            </a:pPr>
            <a:r>
              <a:rPr lang="fa-IR" altLang="en-US" sz="2400" b="1" dirty="0">
                <a:cs typeface="B Nazanin" panose="00000400000000000000" pitchFamily="2" charset="-78"/>
              </a:rPr>
              <a:t>     </a:t>
            </a:r>
            <a:r>
              <a:rPr lang="en-US" altLang="en-US" sz="2400" b="1" dirty="0"/>
              <a:t> no epidemic</a:t>
            </a:r>
          </a:p>
        </p:txBody>
      </p:sp>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2081" y="-29337"/>
            <a:ext cx="845127" cy="85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46659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Object 2"/>
          <p:cNvGraphicFramePr>
            <a:graphicFrameLocks noChangeAspect="1"/>
          </p:cNvGraphicFramePr>
          <p:nvPr>
            <p:extLst/>
          </p:nvPr>
        </p:nvGraphicFramePr>
        <p:xfrm>
          <a:off x="3719514" y="2415500"/>
          <a:ext cx="4440237" cy="4071938"/>
        </p:xfrm>
        <a:graphic>
          <a:graphicData uri="http://schemas.openxmlformats.org/presentationml/2006/ole">
            <mc:AlternateContent xmlns:mc="http://schemas.openxmlformats.org/markup-compatibility/2006">
              <mc:Choice xmlns:v="urn:schemas-microsoft-com:vml" Requires="v">
                <p:oleObj spid="_x0000_s1055" name="Clip" r:id="rId4" imgW="1628546" imgH="1494130" progId="MS_ClipArt_Gallery.2">
                  <p:embed/>
                </p:oleObj>
              </mc:Choice>
              <mc:Fallback>
                <p:oleObj name="Clip" r:id="rId4" imgW="1628546" imgH="1494130" progId="MS_ClipArt_Gallery.2">
                  <p:embed/>
                  <p:pic>
                    <p:nvPicPr>
                      <p:cNvPr id="38914"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9514" y="2415500"/>
                        <a:ext cx="4440237" cy="407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15" name="Rectangle 3"/>
          <p:cNvSpPr>
            <a:spLocks noChangeArrowheads="1"/>
          </p:cNvSpPr>
          <p:nvPr/>
        </p:nvSpPr>
        <p:spPr bwMode="auto">
          <a:xfrm>
            <a:off x="5581325" y="476134"/>
            <a:ext cx="515685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5000"/>
              </a:lnSpc>
              <a:spcBef>
                <a:spcPct val="20000"/>
              </a:spcBef>
              <a:buClr>
                <a:srgbClr val="E9C04B"/>
              </a:buClr>
              <a:buSzPct val="80000"/>
              <a:buChar char="•"/>
              <a:defRPr sz="3200">
                <a:solidFill>
                  <a:srgbClr val="DDEBFF"/>
                </a:solidFill>
                <a:latin typeface="Verdana" panose="020B0604030504040204" pitchFamily="34" charset="0"/>
              </a:defRPr>
            </a:lvl1pPr>
            <a:lvl2pPr marL="742950" indent="-285750">
              <a:lnSpc>
                <a:spcPct val="95000"/>
              </a:lnSpc>
              <a:spcBef>
                <a:spcPct val="20000"/>
              </a:spcBef>
              <a:buClr>
                <a:srgbClr val="E9C04B"/>
              </a:buClr>
              <a:buSzPct val="80000"/>
              <a:buFont typeface="Verdana" panose="020B0604030504040204" pitchFamily="34" charset="0"/>
              <a:buChar char="−"/>
              <a:defRPr sz="2800">
                <a:solidFill>
                  <a:srgbClr val="DDEBFF"/>
                </a:solidFill>
                <a:latin typeface="Verdana" panose="020B0604030504040204" pitchFamily="34" charset="0"/>
              </a:defRPr>
            </a:lvl2pPr>
            <a:lvl3pPr marL="1143000" indent="-228600">
              <a:lnSpc>
                <a:spcPct val="95000"/>
              </a:lnSpc>
              <a:spcBef>
                <a:spcPct val="20000"/>
              </a:spcBef>
              <a:buClr>
                <a:srgbClr val="E9C04B"/>
              </a:buClr>
              <a:buSzPct val="80000"/>
              <a:buFont typeface="Wingdings" panose="05000000000000000000" pitchFamily="2" charset="2"/>
              <a:buChar char="§"/>
              <a:defRPr sz="2400">
                <a:solidFill>
                  <a:srgbClr val="DDEBFF"/>
                </a:solidFill>
                <a:latin typeface="Verdana" panose="020B0604030504040204" pitchFamily="34" charset="0"/>
              </a:defRPr>
            </a:lvl3pPr>
            <a:lvl4pPr marL="16002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4pPr>
            <a:lvl5pPr marL="20574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5pPr>
            <a:lvl6pPr marL="25146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6pPr>
            <a:lvl7pPr marL="29718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7pPr>
            <a:lvl8pPr marL="34290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8pPr>
            <a:lvl9pPr marL="38862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9pPr>
          </a:lstStyle>
          <a:p>
            <a:pPr eaLnBrk="1" hangingPunct="1">
              <a:lnSpc>
                <a:spcPct val="100000"/>
              </a:lnSpc>
              <a:spcBef>
                <a:spcPct val="0"/>
              </a:spcBef>
              <a:buClrTx/>
              <a:buSzTx/>
              <a:buFontTx/>
              <a:buNone/>
            </a:pPr>
            <a:r>
              <a:rPr lang="ar-SA" altLang="en-US" sz="8000" dirty="0">
                <a:solidFill>
                  <a:srgbClr val="0070C0"/>
                </a:solidFill>
                <a:latin typeface="Times New Roman" panose="02020603050405020304" pitchFamily="18" charset="0"/>
                <a:cs typeface="B Titr" panose="00000700000000000000" pitchFamily="2" charset="-78"/>
              </a:rPr>
              <a:t>تظاهر باليني</a:t>
            </a:r>
            <a:endParaRPr lang="en-US" altLang="en-US" sz="8000" dirty="0">
              <a:solidFill>
                <a:srgbClr val="0070C0"/>
              </a:solidFill>
              <a:latin typeface="Times New Roman" panose="02020603050405020304" pitchFamily="18" charset="0"/>
              <a:cs typeface="B Titr" panose="00000700000000000000" pitchFamily="2" charset="-78"/>
            </a:endParaRPr>
          </a:p>
        </p:txBody>
      </p:sp>
      <p:pic>
        <p:nvPicPr>
          <p:cNvPr id="5"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32081" y="-29337"/>
            <a:ext cx="845127" cy="85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01513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idx="4294967295"/>
          </p:nvPr>
        </p:nvSpPr>
        <p:spPr>
          <a:xfrm>
            <a:off x="0" y="106363"/>
            <a:ext cx="8229600" cy="868362"/>
          </a:xfrm>
        </p:spPr>
        <p:txBody>
          <a:bodyPr/>
          <a:lstStyle/>
          <a:p>
            <a:pPr algn="ctr" rtl="1" eaLnBrk="1" hangingPunct="1"/>
            <a:r>
              <a:rPr lang="fa-IR" altLang="en-US" sz="3800" dirty="0">
                <a:solidFill>
                  <a:srgbClr val="0070C0"/>
                </a:solidFill>
                <a:cs typeface="Titr" pitchFamily="2" charset="-78"/>
              </a:rPr>
              <a:t>علائم و نشانه های آنفلوانزا چیست؟</a:t>
            </a:r>
            <a:endParaRPr lang="fa-IR" altLang="en-US" sz="3800" dirty="0">
              <a:solidFill>
                <a:srgbClr val="0070C0"/>
              </a:solidFill>
              <a:cs typeface="B Titr" panose="00000700000000000000" pitchFamily="2" charset="-78"/>
            </a:endParaRPr>
          </a:p>
        </p:txBody>
      </p:sp>
      <p:sp>
        <p:nvSpPr>
          <p:cNvPr id="25603" name="Text Placeholder 2"/>
          <p:cNvSpPr>
            <a:spLocks noGrp="1"/>
          </p:cNvSpPr>
          <p:nvPr>
            <p:ph type="body" idx="4294967295"/>
          </p:nvPr>
        </p:nvSpPr>
        <p:spPr>
          <a:xfrm>
            <a:off x="3954162" y="5556251"/>
            <a:ext cx="8237838" cy="955675"/>
          </a:xfrm>
        </p:spPr>
        <p:txBody>
          <a:bodyPr anchor="b">
            <a:normAutofit/>
          </a:bodyPr>
          <a:lstStyle/>
          <a:p>
            <a:pPr marL="0" indent="0" algn="ctr" rtl="1">
              <a:buNone/>
            </a:pPr>
            <a:r>
              <a:rPr lang="fa-IR" altLang="en-US" sz="1800" b="1" dirty="0">
                <a:cs typeface="Titr" pitchFamily="2" charset="-78"/>
              </a:rPr>
              <a:t>علائمی که دال بر شدت بیماری بوده و حاکی از لزوم ارجاع بیمار است :</a:t>
            </a:r>
            <a:endParaRPr lang="en-US" altLang="en-US" sz="1800" b="1" dirty="0">
              <a:cs typeface="Titr" pitchFamily="2" charset="-78"/>
            </a:endParaRPr>
          </a:p>
          <a:p>
            <a:pPr marL="0" indent="0" algn="ctr" rtl="1">
              <a:buNone/>
            </a:pPr>
            <a:r>
              <a:rPr lang="fa-IR" altLang="en-US" sz="2400" b="1" dirty="0">
                <a:solidFill>
                  <a:srgbClr val="FF0000"/>
                </a:solidFill>
                <a:cs typeface="Titr" pitchFamily="2" charset="-78"/>
              </a:rPr>
              <a:t>تنگی نفس / دیسترس تنفسی ( تنفس دشوار)</a:t>
            </a:r>
            <a:endParaRPr lang="fa-IR" altLang="en-US" sz="2400" b="1" dirty="0">
              <a:solidFill>
                <a:srgbClr val="FF0000"/>
              </a:solidFill>
              <a:cs typeface="B Nazanin" panose="00000400000000000000" pitchFamily="2" charset="-78"/>
            </a:endParaRPr>
          </a:p>
        </p:txBody>
      </p:sp>
      <p:sp>
        <p:nvSpPr>
          <p:cNvPr id="40964" name="Content Placeholder 3"/>
          <p:cNvSpPr>
            <a:spLocks noGrp="1"/>
          </p:cNvSpPr>
          <p:nvPr>
            <p:ph sz="half" idx="4294967295"/>
          </p:nvPr>
        </p:nvSpPr>
        <p:spPr>
          <a:xfrm>
            <a:off x="4601224" y="3951288"/>
            <a:ext cx="7235825" cy="1752600"/>
          </a:xfrm>
        </p:spPr>
        <p:txBody>
          <a:bodyPr>
            <a:noAutofit/>
          </a:bodyPr>
          <a:lstStyle/>
          <a:p>
            <a:pPr algn="just" rtl="1" eaLnBrk="1" hangingPunct="1"/>
            <a:r>
              <a:rPr lang="fa-IR" altLang="en-US" sz="2400" b="1" dirty="0">
                <a:effectLst>
                  <a:outerShdw blurRad="38100" dist="38100" dir="2700000" algn="tl">
                    <a:srgbClr val="000000">
                      <a:alpha val="43137"/>
                    </a:srgbClr>
                  </a:outerShdw>
                </a:effectLst>
                <a:cs typeface="B Yagut" panose="00000400000000000000" pitchFamily="2" charset="-78"/>
              </a:rPr>
              <a:t>برحسب سن دامنه علائم متفاوت است</a:t>
            </a:r>
          </a:p>
          <a:p>
            <a:pPr algn="just" rtl="1" eaLnBrk="1" hangingPunct="1">
              <a:buFontTx/>
              <a:buNone/>
            </a:pPr>
            <a:r>
              <a:rPr lang="fa-IR" altLang="en-US" sz="2400" b="1" dirty="0">
                <a:effectLst>
                  <a:outerShdw blurRad="38100" dist="38100" dir="2700000" algn="tl">
                    <a:srgbClr val="000000">
                      <a:alpha val="43137"/>
                    </a:srgbClr>
                  </a:outerShdw>
                </a:effectLst>
                <a:cs typeface="B Yagut" panose="00000400000000000000" pitchFamily="2" charset="-78"/>
              </a:rPr>
              <a:t> استفراغ، اسهال، انسفالیت علائمی هستند که دربچه ها شایعتر است</a:t>
            </a:r>
            <a:endParaRPr lang="en-US" altLang="en-US" sz="2400" b="1" dirty="0">
              <a:effectLst>
                <a:outerShdw blurRad="38100" dist="38100" dir="2700000" algn="tl">
                  <a:srgbClr val="000000">
                    <a:alpha val="43137"/>
                  </a:srgbClr>
                </a:outerShdw>
              </a:effectLst>
              <a:cs typeface="B Yagut" panose="00000400000000000000" pitchFamily="2" charset="-78"/>
            </a:endParaRPr>
          </a:p>
          <a:p>
            <a:pPr algn="just" rtl="1" eaLnBrk="1" hangingPunct="1"/>
            <a:r>
              <a:rPr lang="fa-IR" altLang="en-US" sz="2400" b="1" dirty="0">
                <a:effectLst>
                  <a:outerShdw blurRad="38100" dist="38100" dir="2700000" algn="tl">
                    <a:srgbClr val="000000">
                      <a:alpha val="43137"/>
                    </a:srgbClr>
                  </a:outerShdw>
                </a:effectLst>
                <a:cs typeface="B Yagut" panose="00000400000000000000" pitchFamily="2" charset="-78"/>
              </a:rPr>
              <a:t>در شیرخواران اغلب تب تنها دیده می شود</a:t>
            </a:r>
          </a:p>
        </p:txBody>
      </p:sp>
      <p:sp>
        <p:nvSpPr>
          <p:cNvPr id="40965" name="Content Placeholder 5"/>
          <p:cNvSpPr>
            <a:spLocks noGrp="1"/>
          </p:cNvSpPr>
          <p:nvPr>
            <p:ph sz="quarter" idx="4294967295"/>
          </p:nvPr>
        </p:nvSpPr>
        <p:spPr>
          <a:xfrm>
            <a:off x="6533069" y="827088"/>
            <a:ext cx="4799012" cy="3444875"/>
          </a:xfrm>
        </p:spPr>
        <p:txBody>
          <a:bodyPr>
            <a:noAutofit/>
          </a:bodyPr>
          <a:lstStyle/>
          <a:p>
            <a:pPr algn="just" rtl="1" eaLnBrk="1" hangingPunct="1">
              <a:lnSpc>
                <a:spcPct val="80000"/>
              </a:lnSpc>
            </a:pPr>
            <a:r>
              <a:rPr lang="fa-IR" altLang="en-US" sz="2800" b="1" dirty="0">
                <a:cs typeface="B Yagut" panose="00000400000000000000" pitchFamily="2" charset="-78"/>
              </a:rPr>
              <a:t>شروع سریع علائم زیر:  </a:t>
            </a:r>
            <a:endParaRPr lang="en-US" altLang="en-US" sz="2800" b="1" dirty="0">
              <a:cs typeface="B Yagut" panose="00000400000000000000" pitchFamily="2" charset="-78"/>
            </a:endParaRPr>
          </a:p>
          <a:p>
            <a:pPr algn="just" rtl="1" eaLnBrk="1" hangingPunct="1">
              <a:lnSpc>
                <a:spcPct val="80000"/>
              </a:lnSpc>
            </a:pPr>
            <a:r>
              <a:rPr lang="fa-IR" altLang="en-US" sz="2800" b="1" dirty="0">
                <a:solidFill>
                  <a:srgbClr val="FF0000"/>
                </a:solidFill>
                <a:cs typeface="B Yagut" panose="00000400000000000000" pitchFamily="2" charset="-78"/>
              </a:rPr>
              <a:t>تب &gt; 38.5</a:t>
            </a:r>
            <a:endParaRPr lang="en-US" altLang="en-US" sz="2800" b="1" dirty="0">
              <a:solidFill>
                <a:srgbClr val="FF0000"/>
              </a:solidFill>
              <a:cs typeface="B Yagut" panose="00000400000000000000" pitchFamily="2" charset="-78"/>
            </a:endParaRPr>
          </a:p>
          <a:p>
            <a:pPr algn="just" rtl="1" eaLnBrk="1" hangingPunct="1">
              <a:lnSpc>
                <a:spcPct val="80000"/>
              </a:lnSpc>
            </a:pPr>
            <a:r>
              <a:rPr lang="fa-IR" altLang="en-US" sz="2800" b="1" dirty="0">
                <a:solidFill>
                  <a:srgbClr val="FF0000"/>
                </a:solidFill>
                <a:cs typeface="B Yagut" panose="00000400000000000000" pitchFamily="2" charset="-78"/>
              </a:rPr>
              <a:t>سرفه خشک (بدون خلط)</a:t>
            </a:r>
            <a:endParaRPr lang="en-US" altLang="en-US" sz="2800" b="1" dirty="0">
              <a:solidFill>
                <a:srgbClr val="FF0000"/>
              </a:solidFill>
              <a:cs typeface="B Yagut" panose="00000400000000000000" pitchFamily="2" charset="-78"/>
            </a:endParaRPr>
          </a:p>
          <a:p>
            <a:pPr algn="just" rtl="1" eaLnBrk="1" hangingPunct="1">
              <a:lnSpc>
                <a:spcPct val="80000"/>
              </a:lnSpc>
            </a:pPr>
            <a:r>
              <a:rPr lang="fa-IR" altLang="en-US" sz="2800" b="1" dirty="0">
                <a:solidFill>
                  <a:srgbClr val="FF0000"/>
                </a:solidFill>
                <a:cs typeface="B Yagut" panose="00000400000000000000" pitchFamily="2" charset="-78"/>
              </a:rPr>
              <a:t>سردرد</a:t>
            </a:r>
            <a:endParaRPr lang="en-US" altLang="en-US" sz="2800" b="1" dirty="0">
              <a:solidFill>
                <a:srgbClr val="FF0000"/>
              </a:solidFill>
              <a:cs typeface="B Yagut" panose="00000400000000000000" pitchFamily="2" charset="-78"/>
            </a:endParaRPr>
          </a:p>
          <a:p>
            <a:pPr algn="just" rtl="1" eaLnBrk="1" hangingPunct="1">
              <a:lnSpc>
                <a:spcPct val="80000"/>
              </a:lnSpc>
            </a:pPr>
            <a:r>
              <a:rPr lang="fa-IR" altLang="en-US" sz="2800" b="1" dirty="0">
                <a:solidFill>
                  <a:srgbClr val="FF0000"/>
                </a:solidFill>
                <a:cs typeface="B Yagut" panose="00000400000000000000" pitchFamily="2" charset="-78"/>
              </a:rPr>
              <a:t>گلودرد</a:t>
            </a:r>
          </a:p>
          <a:p>
            <a:pPr algn="just" rtl="1" eaLnBrk="1" hangingPunct="1">
              <a:lnSpc>
                <a:spcPct val="80000"/>
              </a:lnSpc>
            </a:pPr>
            <a:r>
              <a:rPr lang="fa-IR" altLang="en-US" sz="2800" b="1" dirty="0">
                <a:solidFill>
                  <a:srgbClr val="FF0000"/>
                </a:solidFill>
                <a:cs typeface="B Yagut" panose="00000400000000000000" pitchFamily="2" charset="-78"/>
              </a:rPr>
              <a:t>بدن درد (میالژی) </a:t>
            </a:r>
            <a:r>
              <a:rPr lang="en-US" altLang="en-US" sz="2800" b="1" dirty="0">
                <a:cs typeface="B Yagut" panose="00000400000000000000" pitchFamily="2" charset="-78"/>
              </a:rPr>
              <a:t> </a:t>
            </a:r>
          </a:p>
          <a:p>
            <a:pPr algn="r" rtl="1" eaLnBrk="1" hangingPunct="1">
              <a:lnSpc>
                <a:spcPct val="80000"/>
              </a:lnSpc>
            </a:pPr>
            <a:endParaRPr lang="fa-IR" altLang="en-US" sz="2800" b="1" dirty="0">
              <a:cs typeface="B Yagut" panose="00000400000000000000" pitchFamily="2" charset="-78"/>
            </a:endParaRPr>
          </a:p>
        </p:txBody>
      </p:sp>
      <p:pic>
        <p:nvPicPr>
          <p:cNvPr id="4096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043" y="1520032"/>
            <a:ext cx="2373312" cy="259238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8" name="Frame 7"/>
          <p:cNvSpPr/>
          <p:nvPr/>
        </p:nvSpPr>
        <p:spPr>
          <a:xfrm>
            <a:off x="997048" y="1081940"/>
            <a:ext cx="2881312" cy="3527425"/>
          </a:xfrm>
          <a:prstGeom prst="frame">
            <a:avLst/>
          </a:prstGeom>
          <a:gradFill>
            <a:gsLst>
              <a:gs pos="0">
                <a:schemeClr val="bg1">
                  <a:lumMod val="75000"/>
                </a:schemeClr>
              </a:gs>
              <a:gs pos="50000">
                <a:schemeClr val="bg1"/>
              </a:gs>
              <a:gs pos="100000">
                <a:schemeClr val="bg1">
                  <a:lumMod val="75000"/>
                </a:schemeClr>
              </a:gs>
            </a:gsLst>
            <a:lin ang="5400000" scaled="0"/>
          </a:gradFill>
          <a:ln w="508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eaLnBrk="1" hangingPunct="1">
              <a:defRPr/>
            </a:pPr>
            <a:endParaRPr lang="en-US">
              <a:solidFill>
                <a:schemeClr val="tx1"/>
              </a:solidFill>
            </a:endParaRPr>
          </a:p>
        </p:txBody>
      </p:sp>
      <p:sp>
        <p:nvSpPr>
          <p:cNvPr id="13" name="Oval 12"/>
          <p:cNvSpPr/>
          <p:nvPr/>
        </p:nvSpPr>
        <p:spPr>
          <a:xfrm>
            <a:off x="3124201" y="3886200"/>
            <a:ext cx="276225" cy="33178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eaLnBrk="1" hangingPunct="1">
              <a:defRPr/>
            </a:pPr>
            <a:endParaRPr lang="en-US"/>
          </a:p>
        </p:txBody>
      </p:sp>
      <p:sp>
        <p:nvSpPr>
          <p:cNvPr id="17" name="Lightning Bolt 16"/>
          <p:cNvSpPr/>
          <p:nvPr/>
        </p:nvSpPr>
        <p:spPr>
          <a:xfrm rot="9719292">
            <a:off x="2347913" y="1112838"/>
            <a:ext cx="381000" cy="1143000"/>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eaLnBrk="1" hangingPunct="1">
              <a:defRPr/>
            </a:pPr>
            <a:endParaRPr lang="fa-IR" dirty="0">
              <a:cs typeface="B Nazanin" panose="00000400000000000000" pitchFamily="2" charset="-78"/>
            </a:endParaRPr>
          </a:p>
        </p:txBody>
      </p:sp>
      <p:sp>
        <p:nvSpPr>
          <p:cNvPr id="18" name="Lightning Bolt 17"/>
          <p:cNvSpPr/>
          <p:nvPr/>
        </p:nvSpPr>
        <p:spPr>
          <a:xfrm rot="9719292" flipH="1">
            <a:off x="3005139" y="984251"/>
            <a:ext cx="344487" cy="1158875"/>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eaLnBrk="1" hangingPunct="1">
              <a:defRPr/>
            </a:pPr>
            <a:endParaRPr lang="fa-IR" dirty="0">
              <a:cs typeface="B Nazanin" panose="00000400000000000000" pitchFamily="2" charset="-78"/>
            </a:endParaRPr>
          </a:p>
        </p:txBody>
      </p:sp>
      <p:sp>
        <p:nvSpPr>
          <p:cNvPr id="19" name="Lightning Bolt 18"/>
          <p:cNvSpPr/>
          <p:nvPr/>
        </p:nvSpPr>
        <p:spPr>
          <a:xfrm rot="9004050" flipH="1">
            <a:off x="2671764" y="1069975"/>
            <a:ext cx="415925" cy="1049338"/>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eaLnBrk="1" hangingPunct="1">
              <a:defRPr/>
            </a:pPr>
            <a:endParaRPr lang="fa-IR" dirty="0">
              <a:cs typeface="B Nazanin" panose="00000400000000000000" pitchFamily="2" charset="-78"/>
            </a:endParaRPr>
          </a:p>
        </p:txBody>
      </p:sp>
      <p:pic>
        <p:nvPicPr>
          <p:cNvPr id="32"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32081" y="-29337"/>
            <a:ext cx="845127" cy="85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7987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repeatCount="indefinite" fill="hold" grpId="0" nodeType="afterEffect">
                                  <p:stCondLst>
                                    <p:cond delay="0"/>
                                  </p:stCondLst>
                                  <p:childTnLst>
                                    <p:animScale>
                                      <p:cBhvr>
                                        <p:cTn id="6" dur="1000" fill="hold"/>
                                        <p:tgtEl>
                                          <p:spTgt spid="13"/>
                                        </p:tgtEl>
                                      </p:cBhvr>
                                      <p:by x="150000" y="150000"/>
                                    </p:animScale>
                                  </p:childTnLst>
                                </p:cTn>
                              </p:par>
                              <p:par>
                                <p:cTn id="7" presetID="18" presetClass="entr" presetSubtype="9" repeatCount="indefinite"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strips(upLeft)">
                                      <p:cBhvr>
                                        <p:cTn id="9" dur="1000"/>
                                        <p:tgtEl>
                                          <p:spTgt spid="17"/>
                                        </p:tgtEl>
                                      </p:cBhvr>
                                    </p:animEffect>
                                  </p:childTnLst>
                                </p:cTn>
                              </p:par>
                              <p:par>
                                <p:cTn id="10" presetID="18" presetClass="entr" presetSubtype="9" repeatCount="indefinite"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strips(upLeft)">
                                      <p:cBhvr>
                                        <p:cTn id="12" dur="1000"/>
                                        <p:tgtEl>
                                          <p:spTgt spid="18"/>
                                        </p:tgtEl>
                                      </p:cBhvr>
                                    </p:animEffect>
                                  </p:childTnLst>
                                </p:cTn>
                              </p:par>
                              <p:par>
                                <p:cTn id="13" presetID="18" presetClass="entr" presetSubtype="9" repeatCount="indefinite"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strips(upLeft)">
                                      <p:cBhvr>
                                        <p:cTn id="15" dur="1000"/>
                                        <p:tgtEl>
                                          <p:spTgt spid="1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25603">
                                            <p:txEl>
                                              <p:pRg st="0" end="0"/>
                                            </p:txEl>
                                          </p:spTgt>
                                        </p:tgtEl>
                                        <p:attrNameLst>
                                          <p:attrName>style.visibility</p:attrName>
                                        </p:attrNameLst>
                                      </p:cBhvr>
                                      <p:to>
                                        <p:strVal val="visible"/>
                                      </p:to>
                                    </p:set>
                                    <p:animEffect transition="in" filter="dissolve">
                                      <p:cBhvr>
                                        <p:cTn id="20" dur="500"/>
                                        <p:tgtEl>
                                          <p:spTgt spid="25603">
                                            <p:txEl>
                                              <p:pRg st="0" end="0"/>
                                            </p:txEl>
                                          </p:spTgt>
                                        </p:tgtEl>
                                      </p:cBhvr>
                                    </p:animEffect>
                                  </p:childTnLst>
                                </p:cTn>
                              </p:par>
                              <p:par>
                                <p:cTn id="21" presetID="9" presetClass="entr" presetSubtype="0" fill="hold" nodeType="withEffect">
                                  <p:stCondLst>
                                    <p:cond delay="0"/>
                                  </p:stCondLst>
                                  <p:childTnLst>
                                    <p:set>
                                      <p:cBhvr>
                                        <p:cTn id="22" dur="1" fill="hold">
                                          <p:stCondLst>
                                            <p:cond delay="0"/>
                                          </p:stCondLst>
                                        </p:cTn>
                                        <p:tgtEl>
                                          <p:spTgt spid="25603">
                                            <p:txEl>
                                              <p:pRg st="1" end="1"/>
                                            </p:txEl>
                                          </p:spTgt>
                                        </p:tgtEl>
                                        <p:attrNameLst>
                                          <p:attrName>style.visibility</p:attrName>
                                        </p:attrNameLst>
                                      </p:cBhvr>
                                      <p:to>
                                        <p:strVal val="visible"/>
                                      </p:to>
                                    </p:set>
                                    <p:animEffect transition="in" filter="dissolve">
                                      <p:cBhvr>
                                        <p:cTn id="23" dur="500"/>
                                        <p:tgtEl>
                                          <p:spTgt spid="256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18" grpId="0" animBg="1"/>
      <p:bldP spid="19"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idx="4294967295"/>
          </p:nvPr>
        </p:nvSpPr>
        <p:spPr>
          <a:xfrm>
            <a:off x="0" y="192088"/>
            <a:ext cx="8229600" cy="793750"/>
          </a:xfrm>
        </p:spPr>
        <p:txBody>
          <a:bodyPr/>
          <a:lstStyle/>
          <a:p>
            <a:pPr algn="ctr" eaLnBrk="1" hangingPunct="1"/>
            <a:r>
              <a:rPr lang="fa-IR" altLang="en-US" sz="3800" dirty="0">
                <a:solidFill>
                  <a:srgbClr val="002060"/>
                </a:solidFill>
                <a:cs typeface="Titr" pitchFamily="2" charset="-78"/>
              </a:rPr>
              <a:t>علائم و نشانه های آنفلوانزا؟ </a:t>
            </a:r>
          </a:p>
        </p:txBody>
      </p:sp>
      <p:sp>
        <p:nvSpPr>
          <p:cNvPr id="43011" name="Text Placeholder 4"/>
          <p:cNvSpPr>
            <a:spLocks noGrp="1"/>
          </p:cNvSpPr>
          <p:nvPr>
            <p:ph type="body" sz="quarter" idx="4294967295"/>
          </p:nvPr>
        </p:nvSpPr>
        <p:spPr>
          <a:xfrm>
            <a:off x="6376988" y="663575"/>
            <a:ext cx="5815012" cy="714375"/>
          </a:xfrm>
        </p:spPr>
        <p:txBody>
          <a:bodyPr anchor="b">
            <a:noAutofit/>
          </a:bodyPr>
          <a:lstStyle/>
          <a:p>
            <a:pPr marL="0" indent="0" algn="ctr" rtl="1">
              <a:buNone/>
            </a:pPr>
            <a:r>
              <a:rPr lang="fa-IR" altLang="en-US" sz="3200" dirty="0">
                <a:solidFill>
                  <a:srgbClr val="C00000"/>
                </a:solidFill>
                <a:cs typeface="Titr" pitchFamily="2" charset="-78"/>
              </a:rPr>
              <a:t>تفاوت آنفلوانزا با سرماخوردگی</a:t>
            </a:r>
          </a:p>
        </p:txBody>
      </p:sp>
      <p:sp>
        <p:nvSpPr>
          <p:cNvPr id="24582" name="Content Placeholder 5"/>
          <p:cNvSpPr>
            <a:spLocks noGrp="1"/>
          </p:cNvSpPr>
          <p:nvPr>
            <p:ph sz="quarter" idx="4294967295"/>
          </p:nvPr>
        </p:nvSpPr>
        <p:spPr>
          <a:xfrm>
            <a:off x="2642106" y="1306513"/>
            <a:ext cx="8689975" cy="2438400"/>
          </a:xfrm>
        </p:spPr>
        <p:txBody>
          <a:bodyPr>
            <a:normAutofit/>
          </a:bodyPr>
          <a:lstStyle/>
          <a:p>
            <a:pPr algn="r" rtl="1" eaLnBrk="1" hangingPunct="1"/>
            <a:r>
              <a:rPr lang="fa-IR" altLang="en-US" sz="2400" b="1" dirty="0">
                <a:solidFill>
                  <a:srgbClr val="08263A"/>
                </a:solidFill>
                <a:cs typeface="B Yagut" panose="00000400000000000000" pitchFamily="2" charset="-78"/>
              </a:rPr>
              <a:t>توسط ویروسهای متفاوتی ایجاد میشوند.</a:t>
            </a:r>
          </a:p>
          <a:p>
            <a:pPr algn="r" rtl="1" eaLnBrk="1" hangingPunct="1"/>
            <a:r>
              <a:rPr lang="fa-IR" altLang="en-US" sz="2400" b="1" dirty="0">
                <a:solidFill>
                  <a:srgbClr val="08263A"/>
                </a:solidFill>
                <a:cs typeface="B Yagut" panose="00000400000000000000" pitchFamily="2" charset="-78"/>
              </a:rPr>
              <a:t>علائم آنفلوانزا معمولاً شدید تراست. </a:t>
            </a:r>
          </a:p>
          <a:p>
            <a:pPr algn="r" rtl="1" eaLnBrk="1" hangingPunct="1"/>
            <a:r>
              <a:rPr lang="fa-IR" altLang="en-US" sz="2400" b="1" dirty="0">
                <a:solidFill>
                  <a:srgbClr val="08263A"/>
                </a:solidFill>
                <a:cs typeface="B Yagut" panose="00000400000000000000" pitchFamily="2" charset="-78"/>
              </a:rPr>
              <a:t>سرماخوردگی تنها سیستم تنفسی فوقانی رادرگیر میسازد.</a:t>
            </a:r>
          </a:p>
          <a:p>
            <a:pPr algn="r" rtl="1" eaLnBrk="1" hangingPunct="1"/>
            <a:r>
              <a:rPr lang="fa-IR" altLang="en-US" sz="2400" b="1" dirty="0">
                <a:solidFill>
                  <a:srgbClr val="08263A"/>
                </a:solidFill>
                <a:cs typeface="B Yagut" panose="00000400000000000000" pitchFamily="2" charset="-78"/>
              </a:rPr>
              <a:t>درحالیکه آنفلوانزا هم می تواند سیستم تنفسی فوقانی و هم سیستم تنفسی تحتانی را درگیر سازد.</a:t>
            </a:r>
            <a:endParaRPr lang="en-US" altLang="en-US" sz="2400" b="1" dirty="0">
              <a:solidFill>
                <a:srgbClr val="08263A"/>
              </a:solidFill>
              <a:cs typeface="B Yagut" panose="00000400000000000000" pitchFamily="2" charset="-78"/>
            </a:endParaRPr>
          </a:p>
        </p:txBody>
      </p:sp>
      <p:pic>
        <p:nvPicPr>
          <p:cNvPr id="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50" y="3857626"/>
            <a:ext cx="1733550" cy="241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ame 7"/>
          <p:cNvSpPr/>
          <p:nvPr/>
        </p:nvSpPr>
        <p:spPr>
          <a:xfrm flipH="1">
            <a:off x="2095501" y="3571875"/>
            <a:ext cx="2214563" cy="2928938"/>
          </a:xfrm>
          <a:prstGeom prst="frame">
            <a:avLst/>
          </a:prstGeom>
          <a:gradFill flip="none" rotWithShape="1">
            <a:gsLst>
              <a:gs pos="0">
                <a:schemeClr val="bg1">
                  <a:tint val="80000"/>
                  <a:satMod val="300000"/>
                </a:schemeClr>
              </a:gs>
              <a:gs pos="100000">
                <a:schemeClr val="bg1">
                  <a:lumMod val="75000"/>
                </a:schemeClr>
              </a:gs>
            </a:gsLst>
            <a:lin ang="2700000" scaled="1"/>
            <a:tileRect/>
          </a:gra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eaLnBrk="1" hangingPunct="1">
              <a:defRPr/>
            </a:pPr>
            <a:endParaRPr lang="en-US">
              <a:solidFill>
                <a:schemeClr val="tx1"/>
              </a:solidFill>
            </a:endParaRPr>
          </a:p>
        </p:txBody>
      </p:sp>
      <p:pic>
        <p:nvPicPr>
          <p:cNvPr id="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1" y="3929063"/>
            <a:ext cx="1643063"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ame 9"/>
          <p:cNvSpPr/>
          <p:nvPr/>
        </p:nvSpPr>
        <p:spPr>
          <a:xfrm flipH="1">
            <a:off x="7810501" y="3625850"/>
            <a:ext cx="2214563" cy="2928938"/>
          </a:xfrm>
          <a:prstGeom prst="frame">
            <a:avLst/>
          </a:prstGeom>
          <a:gradFill flip="none" rotWithShape="1">
            <a:gsLst>
              <a:gs pos="0">
                <a:schemeClr val="bg1">
                  <a:tint val="80000"/>
                  <a:satMod val="300000"/>
                </a:schemeClr>
              </a:gs>
              <a:gs pos="100000">
                <a:schemeClr val="bg1">
                  <a:lumMod val="75000"/>
                </a:schemeClr>
              </a:gs>
            </a:gsLst>
            <a:lin ang="2700000" scaled="1"/>
            <a:tileRect/>
          </a:gra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eaLnBrk="1" hangingPunct="1">
              <a:defRPr/>
            </a:pPr>
            <a:endParaRPr lang="en-US">
              <a:solidFill>
                <a:schemeClr val="tx1"/>
              </a:solidFill>
            </a:endParaRPr>
          </a:p>
        </p:txBody>
      </p:sp>
      <p:pic>
        <p:nvPicPr>
          <p:cNvPr id="11" name="Picture 2"/>
          <p:cNvPicPr>
            <a:picLocks noChangeAspect="1" noChangeArrowheads="1"/>
          </p:cNvPicPr>
          <p:nvPr/>
        </p:nvPicPr>
        <p:blipFill>
          <a:blip r:embed="rId5"/>
          <a:srcRect/>
          <a:stretch>
            <a:fillRect/>
          </a:stretch>
        </p:blipFill>
        <p:spPr bwMode="auto">
          <a:xfrm>
            <a:off x="6240463" y="4365625"/>
            <a:ext cx="1257300" cy="1047750"/>
          </a:xfrm>
          <a:prstGeom prst="rect">
            <a:avLst/>
          </a:prstGeom>
          <a:noFill/>
          <a:ln w="76200">
            <a:solidFill>
              <a:schemeClr val="bg1">
                <a:lumMod val="65000"/>
              </a:schemeClr>
            </a:solidFill>
            <a:miter lim="800000"/>
            <a:headEnd/>
            <a:tailEnd/>
          </a:ln>
          <a:effectLst/>
        </p:spPr>
      </p:pic>
      <p:sp>
        <p:nvSpPr>
          <p:cNvPr id="12" name="Oval 11"/>
          <p:cNvSpPr/>
          <p:nvPr/>
        </p:nvSpPr>
        <p:spPr>
          <a:xfrm>
            <a:off x="8382000" y="4357689"/>
            <a:ext cx="642938" cy="642937"/>
          </a:xfrm>
          <a:prstGeom prst="ellipse">
            <a:avLst/>
          </a:prstGeom>
          <a:noFill/>
          <a:ln w="412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eaLnBrk="1" hangingPunct="1">
              <a:defRPr/>
            </a:pPr>
            <a:endParaRPr lang="en-US"/>
          </a:p>
        </p:txBody>
      </p:sp>
      <p:sp>
        <p:nvSpPr>
          <p:cNvPr id="13" name="Oval 12"/>
          <p:cNvSpPr/>
          <p:nvPr/>
        </p:nvSpPr>
        <p:spPr>
          <a:xfrm>
            <a:off x="3167064" y="5572125"/>
            <a:ext cx="642937" cy="642938"/>
          </a:xfrm>
          <a:prstGeom prst="ellipse">
            <a:avLst/>
          </a:prstGeom>
          <a:noFill/>
          <a:ln w="412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eaLnBrk="1" hangingPunct="1">
              <a:defRPr/>
            </a:pPr>
            <a:endParaRPr lang="en-US"/>
          </a:p>
        </p:txBody>
      </p:sp>
      <p:sp>
        <p:nvSpPr>
          <p:cNvPr id="14" name="Oval 13"/>
          <p:cNvSpPr/>
          <p:nvPr/>
        </p:nvSpPr>
        <p:spPr>
          <a:xfrm>
            <a:off x="3095625" y="4286250"/>
            <a:ext cx="642938" cy="642938"/>
          </a:xfrm>
          <a:prstGeom prst="ellipse">
            <a:avLst/>
          </a:prstGeom>
          <a:noFill/>
          <a:ln w="412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eaLnBrk="1" hangingPunct="1">
              <a:defRPr/>
            </a:pPr>
            <a:endParaRPr lang="en-US"/>
          </a:p>
        </p:txBody>
      </p:sp>
      <p:sp>
        <p:nvSpPr>
          <p:cNvPr id="15" name="TextBox 14"/>
          <p:cNvSpPr txBox="1">
            <a:spLocks noChangeArrowheads="1"/>
          </p:cNvSpPr>
          <p:nvPr/>
        </p:nvSpPr>
        <p:spPr bwMode="auto">
          <a:xfrm>
            <a:off x="10154058" y="4815960"/>
            <a:ext cx="16882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5000"/>
              </a:lnSpc>
              <a:spcBef>
                <a:spcPct val="20000"/>
              </a:spcBef>
              <a:buClr>
                <a:srgbClr val="E9C04B"/>
              </a:buClr>
              <a:buSzPct val="80000"/>
              <a:buChar char="•"/>
              <a:defRPr sz="3200">
                <a:solidFill>
                  <a:srgbClr val="DDEBFF"/>
                </a:solidFill>
                <a:latin typeface="Verdana" panose="020B0604030504040204" pitchFamily="34" charset="0"/>
              </a:defRPr>
            </a:lvl1pPr>
            <a:lvl2pPr marL="742950" indent="-285750">
              <a:lnSpc>
                <a:spcPct val="95000"/>
              </a:lnSpc>
              <a:spcBef>
                <a:spcPct val="20000"/>
              </a:spcBef>
              <a:buClr>
                <a:srgbClr val="E9C04B"/>
              </a:buClr>
              <a:buSzPct val="80000"/>
              <a:buFont typeface="Verdana" panose="020B0604030504040204" pitchFamily="34" charset="0"/>
              <a:buChar char="−"/>
              <a:defRPr sz="2800">
                <a:solidFill>
                  <a:srgbClr val="DDEBFF"/>
                </a:solidFill>
                <a:latin typeface="Verdana" panose="020B0604030504040204" pitchFamily="34" charset="0"/>
              </a:defRPr>
            </a:lvl2pPr>
            <a:lvl3pPr marL="1143000" indent="-228600">
              <a:lnSpc>
                <a:spcPct val="95000"/>
              </a:lnSpc>
              <a:spcBef>
                <a:spcPct val="20000"/>
              </a:spcBef>
              <a:buClr>
                <a:srgbClr val="E9C04B"/>
              </a:buClr>
              <a:buSzPct val="80000"/>
              <a:buFont typeface="Wingdings" panose="05000000000000000000" pitchFamily="2" charset="2"/>
              <a:buChar char="§"/>
              <a:defRPr sz="2400">
                <a:solidFill>
                  <a:srgbClr val="DDEBFF"/>
                </a:solidFill>
                <a:latin typeface="Verdana" panose="020B0604030504040204" pitchFamily="34" charset="0"/>
              </a:defRPr>
            </a:lvl3pPr>
            <a:lvl4pPr marL="16002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4pPr>
            <a:lvl5pPr marL="20574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5pPr>
            <a:lvl6pPr marL="25146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6pPr>
            <a:lvl7pPr marL="29718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7pPr>
            <a:lvl8pPr marL="34290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8pPr>
            <a:lvl9pPr marL="38862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9pPr>
          </a:lstStyle>
          <a:p>
            <a:pPr algn="r" rtl="1" eaLnBrk="1" hangingPunct="1">
              <a:lnSpc>
                <a:spcPct val="100000"/>
              </a:lnSpc>
              <a:spcBef>
                <a:spcPct val="0"/>
              </a:spcBef>
              <a:buClrTx/>
              <a:buSzTx/>
              <a:buFontTx/>
              <a:buNone/>
            </a:pPr>
            <a:r>
              <a:rPr lang="fa-IR" altLang="en-US" sz="1800" b="1" dirty="0">
                <a:solidFill>
                  <a:srgbClr val="C00000"/>
                </a:solidFill>
                <a:latin typeface="Tahoma" panose="020B0604030504040204" pitchFamily="34" charset="0"/>
                <a:cs typeface="Tahoma" panose="020B0604030504040204" pitchFamily="34" charset="0"/>
              </a:rPr>
              <a:t>سرماخوردگی</a:t>
            </a:r>
            <a:endParaRPr lang="en-US" altLang="en-US" sz="1800" b="1" dirty="0">
              <a:solidFill>
                <a:srgbClr val="C00000"/>
              </a:solidFill>
              <a:latin typeface="Tahoma" panose="020B0604030504040204" pitchFamily="34" charset="0"/>
              <a:cs typeface="Tahoma" panose="020B0604030504040204" pitchFamily="34" charset="0"/>
            </a:endParaRPr>
          </a:p>
        </p:txBody>
      </p:sp>
      <p:sp>
        <p:nvSpPr>
          <p:cNvPr id="16" name="TextBox 15"/>
          <p:cNvSpPr txBox="1">
            <a:spLocks noChangeArrowheads="1"/>
          </p:cNvSpPr>
          <p:nvPr/>
        </p:nvSpPr>
        <p:spPr bwMode="auto">
          <a:xfrm>
            <a:off x="6377876" y="5805489"/>
            <a:ext cx="1096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5000"/>
              </a:lnSpc>
              <a:spcBef>
                <a:spcPct val="20000"/>
              </a:spcBef>
              <a:buClr>
                <a:srgbClr val="E9C04B"/>
              </a:buClr>
              <a:buSzPct val="80000"/>
              <a:buChar char="•"/>
              <a:defRPr sz="3200">
                <a:solidFill>
                  <a:srgbClr val="DDEBFF"/>
                </a:solidFill>
                <a:latin typeface="Verdana" panose="020B0604030504040204" pitchFamily="34" charset="0"/>
              </a:defRPr>
            </a:lvl1pPr>
            <a:lvl2pPr marL="742950" indent="-285750">
              <a:lnSpc>
                <a:spcPct val="95000"/>
              </a:lnSpc>
              <a:spcBef>
                <a:spcPct val="20000"/>
              </a:spcBef>
              <a:buClr>
                <a:srgbClr val="E9C04B"/>
              </a:buClr>
              <a:buSzPct val="80000"/>
              <a:buFont typeface="Verdana" panose="020B0604030504040204" pitchFamily="34" charset="0"/>
              <a:buChar char="−"/>
              <a:defRPr sz="2800">
                <a:solidFill>
                  <a:srgbClr val="DDEBFF"/>
                </a:solidFill>
                <a:latin typeface="Verdana" panose="020B0604030504040204" pitchFamily="34" charset="0"/>
              </a:defRPr>
            </a:lvl2pPr>
            <a:lvl3pPr marL="1143000" indent="-228600">
              <a:lnSpc>
                <a:spcPct val="95000"/>
              </a:lnSpc>
              <a:spcBef>
                <a:spcPct val="20000"/>
              </a:spcBef>
              <a:buClr>
                <a:srgbClr val="E9C04B"/>
              </a:buClr>
              <a:buSzPct val="80000"/>
              <a:buFont typeface="Wingdings" panose="05000000000000000000" pitchFamily="2" charset="2"/>
              <a:buChar char="§"/>
              <a:defRPr sz="2400">
                <a:solidFill>
                  <a:srgbClr val="DDEBFF"/>
                </a:solidFill>
                <a:latin typeface="Verdana" panose="020B0604030504040204" pitchFamily="34" charset="0"/>
              </a:defRPr>
            </a:lvl3pPr>
            <a:lvl4pPr marL="16002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4pPr>
            <a:lvl5pPr marL="20574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5pPr>
            <a:lvl6pPr marL="25146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6pPr>
            <a:lvl7pPr marL="29718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7pPr>
            <a:lvl8pPr marL="34290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8pPr>
            <a:lvl9pPr marL="38862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9pPr>
          </a:lstStyle>
          <a:p>
            <a:pPr algn="ctr" rtl="1" eaLnBrk="1" hangingPunct="1">
              <a:lnSpc>
                <a:spcPct val="100000"/>
              </a:lnSpc>
              <a:spcBef>
                <a:spcPct val="0"/>
              </a:spcBef>
              <a:buClrTx/>
              <a:buSzTx/>
              <a:buFontTx/>
              <a:buNone/>
            </a:pPr>
            <a:r>
              <a:rPr lang="fa-IR" altLang="en-US" sz="1200" dirty="0">
                <a:solidFill>
                  <a:srgbClr val="C00000"/>
                </a:solidFill>
                <a:latin typeface="Tahoma" panose="020B0604030504040204" pitchFamily="34" charset="0"/>
                <a:cs typeface="Tahoma" panose="020B0604030504040204" pitchFamily="34" charset="0"/>
              </a:rPr>
              <a:t>ویروس </a:t>
            </a:r>
          </a:p>
          <a:p>
            <a:pPr algn="ctr" rtl="1" eaLnBrk="1" hangingPunct="1">
              <a:lnSpc>
                <a:spcPct val="100000"/>
              </a:lnSpc>
              <a:spcBef>
                <a:spcPct val="0"/>
              </a:spcBef>
              <a:buClrTx/>
              <a:buSzTx/>
              <a:buFontTx/>
              <a:buNone/>
            </a:pPr>
            <a:r>
              <a:rPr lang="fa-IR" altLang="en-US" sz="1200" dirty="0">
                <a:solidFill>
                  <a:srgbClr val="C00000"/>
                </a:solidFill>
                <a:latin typeface="Tahoma" panose="020B0604030504040204" pitchFamily="34" charset="0"/>
                <a:cs typeface="Tahoma" panose="020B0604030504040204" pitchFamily="34" charset="0"/>
              </a:rPr>
              <a:t>سرماخوردگی </a:t>
            </a:r>
            <a:endParaRPr lang="en-US" altLang="en-US" sz="1200" dirty="0">
              <a:solidFill>
                <a:srgbClr val="C00000"/>
              </a:solidFill>
              <a:latin typeface="Tahoma" panose="020B0604030504040204" pitchFamily="34" charset="0"/>
              <a:cs typeface="Tahoma" panose="020B0604030504040204" pitchFamily="34" charset="0"/>
            </a:endParaRPr>
          </a:p>
        </p:txBody>
      </p:sp>
      <p:sp>
        <p:nvSpPr>
          <p:cNvPr id="17" name="TextBox 16"/>
          <p:cNvSpPr txBox="1">
            <a:spLocks noChangeArrowheads="1"/>
          </p:cNvSpPr>
          <p:nvPr/>
        </p:nvSpPr>
        <p:spPr bwMode="auto">
          <a:xfrm>
            <a:off x="405159" y="4863277"/>
            <a:ext cx="111601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5000"/>
              </a:lnSpc>
              <a:spcBef>
                <a:spcPct val="20000"/>
              </a:spcBef>
              <a:buClr>
                <a:srgbClr val="E9C04B"/>
              </a:buClr>
              <a:buSzPct val="80000"/>
              <a:buChar char="•"/>
              <a:defRPr sz="3200">
                <a:solidFill>
                  <a:srgbClr val="DDEBFF"/>
                </a:solidFill>
                <a:latin typeface="Verdana" panose="020B0604030504040204" pitchFamily="34" charset="0"/>
              </a:defRPr>
            </a:lvl1pPr>
            <a:lvl2pPr marL="742950" indent="-285750">
              <a:lnSpc>
                <a:spcPct val="95000"/>
              </a:lnSpc>
              <a:spcBef>
                <a:spcPct val="20000"/>
              </a:spcBef>
              <a:buClr>
                <a:srgbClr val="E9C04B"/>
              </a:buClr>
              <a:buSzPct val="80000"/>
              <a:buFont typeface="Verdana" panose="020B0604030504040204" pitchFamily="34" charset="0"/>
              <a:buChar char="−"/>
              <a:defRPr sz="2800">
                <a:solidFill>
                  <a:srgbClr val="DDEBFF"/>
                </a:solidFill>
                <a:latin typeface="Verdana" panose="020B0604030504040204" pitchFamily="34" charset="0"/>
              </a:defRPr>
            </a:lvl2pPr>
            <a:lvl3pPr marL="1143000" indent="-228600">
              <a:lnSpc>
                <a:spcPct val="95000"/>
              </a:lnSpc>
              <a:spcBef>
                <a:spcPct val="20000"/>
              </a:spcBef>
              <a:buClr>
                <a:srgbClr val="E9C04B"/>
              </a:buClr>
              <a:buSzPct val="80000"/>
              <a:buFont typeface="Wingdings" panose="05000000000000000000" pitchFamily="2" charset="2"/>
              <a:buChar char="§"/>
              <a:defRPr sz="2400">
                <a:solidFill>
                  <a:srgbClr val="DDEBFF"/>
                </a:solidFill>
                <a:latin typeface="Verdana" panose="020B0604030504040204" pitchFamily="34" charset="0"/>
              </a:defRPr>
            </a:lvl3pPr>
            <a:lvl4pPr marL="16002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4pPr>
            <a:lvl5pPr marL="20574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5pPr>
            <a:lvl6pPr marL="25146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6pPr>
            <a:lvl7pPr marL="29718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7pPr>
            <a:lvl8pPr marL="34290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8pPr>
            <a:lvl9pPr marL="38862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9pPr>
          </a:lstStyle>
          <a:p>
            <a:pPr algn="r" rtl="1" eaLnBrk="1" hangingPunct="1">
              <a:lnSpc>
                <a:spcPct val="100000"/>
              </a:lnSpc>
              <a:spcBef>
                <a:spcPct val="0"/>
              </a:spcBef>
              <a:buClrTx/>
              <a:buSzTx/>
              <a:buFontTx/>
              <a:buNone/>
            </a:pPr>
            <a:r>
              <a:rPr lang="fa-IR" altLang="en-US" sz="2000" b="1" dirty="0">
                <a:solidFill>
                  <a:srgbClr val="C00000"/>
                </a:solidFill>
                <a:latin typeface="Tahoma" panose="020B0604030504040204" pitchFamily="34" charset="0"/>
                <a:cs typeface="Tahoma" panose="020B0604030504040204" pitchFamily="34" charset="0"/>
              </a:rPr>
              <a:t>آنفلوانزا</a:t>
            </a:r>
            <a:endParaRPr lang="en-US" altLang="en-US" sz="2000" b="1" dirty="0">
              <a:solidFill>
                <a:srgbClr val="C00000"/>
              </a:solidFill>
              <a:latin typeface="Tahoma" panose="020B0604030504040204" pitchFamily="34" charset="0"/>
              <a:cs typeface="Tahoma" panose="020B0604030504040204" pitchFamily="34" charset="0"/>
            </a:endParaRPr>
          </a:p>
        </p:txBody>
      </p:sp>
      <p:pic>
        <p:nvPicPr>
          <p:cNvPr id="18" name="Picture 3"/>
          <p:cNvPicPr>
            <a:picLocks noChangeAspect="1" noChangeArrowheads="1"/>
          </p:cNvPicPr>
          <p:nvPr/>
        </p:nvPicPr>
        <p:blipFill>
          <a:blip r:embed="rId6"/>
          <a:srcRect/>
          <a:stretch>
            <a:fillRect/>
          </a:stretch>
        </p:blipFill>
        <p:spPr bwMode="auto">
          <a:xfrm>
            <a:off x="4511676" y="4365626"/>
            <a:ext cx="1285875" cy="1071563"/>
          </a:xfrm>
          <a:prstGeom prst="rect">
            <a:avLst/>
          </a:prstGeom>
          <a:noFill/>
          <a:ln w="76200">
            <a:solidFill>
              <a:schemeClr val="bg1">
                <a:lumMod val="65000"/>
              </a:schemeClr>
            </a:solidFill>
            <a:miter lim="800000"/>
            <a:headEnd/>
            <a:tailEnd/>
          </a:ln>
          <a:effectLst/>
        </p:spPr>
      </p:pic>
      <p:sp>
        <p:nvSpPr>
          <p:cNvPr id="19" name="TextBox 18"/>
          <p:cNvSpPr txBox="1">
            <a:spLocks noChangeArrowheads="1"/>
          </p:cNvSpPr>
          <p:nvPr/>
        </p:nvSpPr>
        <p:spPr bwMode="auto">
          <a:xfrm>
            <a:off x="4727795" y="5805489"/>
            <a:ext cx="7425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5000"/>
              </a:lnSpc>
              <a:spcBef>
                <a:spcPct val="20000"/>
              </a:spcBef>
              <a:buClr>
                <a:srgbClr val="E9C04B"/>
              </a:buClr>
              <a:buSzPct val="80000"/>
              <a:buChar char="•"/>
              <a:defRPr sz="3200">
                <a:solidFill>
                  <a:srgbClr val="DDEBFF"/>
                </a:solidFill>
                <a:latin typeface="Verdana" panose="020B0604030504040204" pitchFamily="34" charset="0"/>
              </a:defRPr>
            </a:lvl1pPr>
            <a:lvl2pPr marL="742950" indent="-285750">
              <a:lnSpc>
                <a:spcPct val="95000"/>
              </a:lnSpc>
              <a:spcBef>
                <a:spcPct val="20000"/>
              </a:spcBef>
              <a:buClr>
                <a:srgbClr val="E9C04B"/>
              </a:buClr>
              <a:buSzPct val="80000"/>
              <a:buFont typeface="Verdana" panose="020B0604030504040204" pitchFamily="34" charset="0"/>
              <a:buChar char="−"/>
              <a:defRPr sz="2800">
                <a:solidFill>
                  <a:srgbClr val="DDEBFF"/>
                </a:solidFill>
                <a:latin typeface="Verdana" panose="020B0604030504040204" pitchFamily="34" charset="0"/>
              </a:defRPr>
            </a:lvl2pPr>
            <a:lvl3pPr marL="1143000" indent="-228600">
              <a:lnSpc>
                <a:spcPct val="95000"/>
              </a:lnSpc>
              <a:spcBef>
                <a:spcPct val="20000"/>
              </a:spcBef>
              <a:buClr>
                <a:srgbClr val="E9C04B"/>
              </a:buClr>
              <a:buSzPct val="80000"/>
              <a:buFont typeface="Wingdings" panose="05000000000000000000" pitchFamily="2" charset="2"/>
              <a:buChar char="§"/>
              <a:defRPr sz="2400">
                <a:solidFill>
                  <a:srgbClr val="DDEBFF"/>
                </a:solidFill>
                <a:latin typeface="Verdana" panose="020B0604030504040204" pitchFamily="34" charset="0"/>
              </a:defRPr>
            </a:lvl3pPr>
            <a:lvl4pPr marL="16002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4pPr>
            <a:lvl5pPr marL="2057400" indent="-228600">
              <a:lnSpc>
                <a:spcPct val="95000"/>
              </a:lnSpc>
              <a:spcBef>
                <a:spcPct val="20000"/>
              </a:spcBef>
              <a:buClr>
                <a:srgbClr val="E9C04B"/>
              </a:buClr>
              <a:buSzPct val="80000"/>
              <a:buChar char="•"/>
              <a:defRPr sz="2000">
                <a:solidFill>
                  <a:srgbClr val="DDEBFF"/>
                </a:solidFill>
                <a:latin typeface="Verdana" panose="020B0604030504040204" pitchFamily="34" charset="0"/>
              </a:defRPr>
            </a:lvl5pPr>
            <a:lvl6pPr marL="25146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6pPr>
            <a:lvl7pPr marL="29718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7pPr>
            <a:lvl8pPr marL="34290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8pPr>
            <a:lvl9pPr marL="3886200" indent="-228600" eaLnBrk="0" fontAlgn="base" hangingPunct="0">
              <a:lnSpc>
                <a:spcPct val="95000"/>
              </a:lnSpc>
              <a:spcBef>
                <a:spcPct val="20000"/>
              </a:spcBef>
              <a:spcAft>
                <a:spcPct val="0"/>
              </a:spcAft>
              <a:buClr>
                <a:srgbClr val="E9C04B"/>
              </a:buClr>
              <a:buSzPct val="80000"/>
              <a:buChar char="•"/>
              <a:defRPr sz="2000">
                <a:solidFill>
                  <a:srgbClr val="DDEBFF"/>
                </a:solidFill>
                <a:latin typeface="Verdana" panose="020B0604030504040204" pitchFamily="34" charset="0"/>
              </a:defRPr>
            </a:lvl9pPr>
          </a:lstStyle>
          <a:p>
            <a:pPr algn="ctr" rtl="1" eaLnBrk="1" hangingPunct="1">
              <a:lnSpc>
                <a:spcPct val="100000"/>
              </a:lnSpc>
              <a:spcBef>
                <a:spcPct val="0"/>
              </a:spcBef>
              <a:buClrTx/>
              <a:buSzTx/>
              <a:buFontTx/>
              <a:buNone/>
            </a:pPr>
            <a:r>
              <a:rPr lang="fa-IR" altLang="en-US" sz="1200" b="1" dirty="0">
                <a:solidFill>
                  <a:srgbClr val="C00000"/>
                </a:solidFill>
                <a:latin typeface="Tahoma" panose="020B0604030504040204" pitchFamily="34" charset="0"/>
                <a:cs typeface="Tahoma" panose="020B0604030504040204" pitchFamily="34" charset="0"/>
              </a:rPr>
              <a:t>ویروس </a:t>
            </a:r>
          </a:p>
          <a:p>
            <a:pPr algn="ctr" rtl="1" eaLnBrk="1" hangingPunct="1">
              <a:lnSpc>
                <a:spcPct val="100000"/>
              </a:lnSpc>
              <a:spcBef>
                <a:spcPct val="0"/>
              </a:spcBef>
              <a:buClrTx/>
              <a:buSzTx/>
              <a:buFontTx/>
              <a:buNone/>
            </a:pPr>
            <a:r>
              <a:rPr lang="fa-IR" altLang="en-US" sz="1200" b="1" dirty="0">
                <a:solidFill>
                  <a:srgbClr val="C00000"/>
                </a:solidFill>
                <a:latin typeface="Tahoma" panose="020B0604030504040204" pitchFamily="34" charset="0"/>
                <a:cs typeface="Tahoma" panose="020B0604030504040204" pitchFamily="34" charset="0"/>
              </a:rPr>
              <a:t>آنفلوانزا</a:t>
            </a:r>
            <a:endParaRPr lang="en-US" altLang="en-US" sz="1200" b="1" dirty="0">
              <a:solidFill>
                <a:srgbClr val="C00000"/>
              </a:solidFill>
              <a:latin typeface="Tahoma" panose="020B0604030504040204" pitchFamily="34" charset="0"/>
              <a:cs typeface="Tahoma" panose="020B0604030504040204" pitchFamily="34" charset="0"/>
            </a:endParaRPr>
          </a:p>
        </p:txBody>
      </p:sp>
      <p:pic>
        <p:nvPicPr>
          <p:cNvPr id="21"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32081" y="-29337"/>
            <a:ext cx="845127" cy="85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1969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4582">
                                            <p:txEl>
                                              <p:pRg st="0" end="0"/>
                                            </p:txEl>
                                          </p:spTgt>
                                        </p:tgtEl>
                                        <p:attrNameLst>
                                          <p:attrName>style.visibility</p:attrName>
                                        </p:attrNameLst>
                                      </p:cBhvr>
                                      <p:to>
                                        <p:strVal val="visible"/>
                                      </p:to>
                                    </p:set>
                                    <p:animEffect transition="in" filter="dissolve">
                                      <p:cBhvr>
                                        <p:cTn id="7" dur="500"/>
                                        <p:tgtEl>
                                          <p:spTgt spid="245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4582">
                                            <p:txEl>
                                              <p:pRg st="1" end="1"/>
                                            </p:txEl>
                                          </p:spTgt>
                                        </p:tgtEl>
                                        <p:attrNameLst>
                                          <p:attrName>style.visibility</p:attrName>
                                        </p:attrNameLst>
                                      </p:cBhvr>
                                      <p:to>
                                        <p:strVal val="visible"/>
                                      </p:to>
                                    </p:set>
                                    <p:animEffect transition="in" filter="dissolve">
                                      <p:cBhvr>
                                        <p:cTn id="12" dur="500"/>
                                        <p:tgtEl>
                                          <p:spTgt spid="2458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4582">
                                            <p:txEl>
                                              <p:pRg st="2" end="2"/>
                                            </p:txEl>
                                          </p:spTgt>
                                        </p:tgtEl>
                                        <p:attrNameLst>
                                          <p:attrName>style.visibility</p:attrName>
                                        </p:attrNameLst>
                                      </p:cBhvr>
                                      <p:to>
                                        <p:strVal val="visible"/>
                                      </p:to>
                                    </p:set>
                                    <p:animEffect transition="in" filter="dissolve">
                                      <p:cBhvr>
                                        <p:cTn id="17" dur="500"/>
                                        <p:tgtEl>
                                          <p:spTgt spid="2458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4582">
                                            <p:txEl>
                                              <p:pRg st="3" end="3"/>
                                            </p:txEl>
                                          </p:spTgt>
                                        </p:tgtEl>
                                        <p:attrNameLst>
                                          <p:attrName>style.visibility</p:attrName>
                                        </p:attrNameLst>
                                      </p:cBhvr>
                                      <p:to>
                                        <p:strVal val="visible"/>
                                      </p:to>
                                    </p:set>
                                    <p:animEffect transition="in" filter="dissolve">
                                      <p:cBhvr>
                                        <p:cTn id="22" dur="500"/>
                                        <p:tgtEl>
                                          <p:spTgt spid="24582">
                                            <p:txEl>
                                              <p:pRg st="3" end="3"/>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ssolve">
                                      <p:cBhvr>
                                        <p:cTn id="25" dur="500"/>
                                        <p:tgtEl>
                                          <p:spTgt spid="11"/>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dissolve">
                                      <p:cBhvr>
                                        <p:cTn id="28" dur="500"/>
                                        <p:tgtEl>
                                          <p:spTgt spid="16"/>
                                        </p:tgtEl>
                                      </p:cBhvr>
                                    </p:animEffect>
                                  </p:childTnLst>
                                </p:cTn>
                              </p:par>
                            </p:childTnLst>
                          </p:cTn>
                        </p:par>
                        <p:par>
                          <p:cTn id="29" fill="hold" nodeType="afterGroup">
                            <p:stCondLst>
                              <p:cond delay="500"/>
                            </p:stCondLst>
                            <p:childTnLst>
                              <p:par>
                                <p:cTn id="30" presetID="9"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dissolve">
                                      <p:cBhvr>
                                        <p:cTn id="32" dur="500"/>
                                        <p:tgtEl>
                                          <p:spTgt spid="18"/>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dissolve">
                                      <p:cBhvr>
                                        <p:cTn id="35" dur="500"/>
                                        <p:tgtEl>
                                          <p:spTgt spid="19"/>
                                        </p:tgtEl>
                                      </p:cBhvr>
                                    </p:animEffect>
                                  </p:childTnLst>
                                </p:cTn>
                              </p:par>
                              <p:par>
                                <p:cTn id="36" presetID="9"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dissolve">
                                      <p:cBhvr>
                                        <p:cTn id="38" dur="500"/>
                                        <p:tgtEl>
                                          <p:spTgt spid="10"/>
                                        </p:tgtEl>
                                      </p:cBhvr>
                                    </p:animEffect>
                                  </p:childTnLst>
                                </p:cTn>
                              </p:par>
                              <p:par>
                                <p:cTn id="39" presetID="9"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dissolve">
                                      <p:cBhvr>
                                        <p:cTn id="41" dur="500"/>
                                        <p:tgtEl>
                                          <p:spTgt spid="9"/>
                                        </p:tgtEl>
                                      </p:cBhvr>
                                    </p:animEffect>
                                  </p:childTnLst>
                                </p:cTn>
                              </p:par>
                              <p:par>
                                <p:cTn id="42" presetID="9" presetClass="entr" presetSubtype="0" fill="hold" grpId="1"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dissolve">
                                      <p:cBhvr>
                                        <p:cTn id="44" dur="500"/>
                                        <p:tgtEl>
                                          <p:spTgt spid="12"/>
                                        </p:tgtEl>
                                      </p:cBhvr>
                                    </p:animEffect>
                                  </p:childTnLst>
                                </p:cTn>
                              </p:par>
                            </p:childTnLst>
                          </p:cTn>
                        </p:par>
                        <p:par>
                          <p:cTn id="45" fill="hold" nodeType="afterGroup">
                            <p:stCondLst>
                              <p:cond delay="1000"/>
                            </p:stCondLst>
                            <p:childTnLst>
                              <p:par>
                                <p:cTn id="46" presetID="8" presetClass="emph" presetSubtype="0" repeatCount="indefinite" fill="hold" grpId="0" nodeType="afterEffect">
                                  <p:stCondLst>
                                    <p:cond delay="0"/>
                                  </p:stCondLst>
                                  <p:childTnLst>
                                    <p:animRot by="21600000">
                                      <p:cBhvr>
                                        <p:cTn id="47" dur="2000" fill="hold"/>
                                        <p:tgtEl>
                                          <p:spTgt spid="12"/>
                                        </p:tgtEl>
                                        <p:attrNameLst>
                                          <p:attrName>r</p:attrName>
                                        </p:attrNameLst>
                                      </p:cBhvr>
                                    </p:animRot>
                                  </p:childTnLst>
                                </p:cTn>
                              </p:par>
                              <p:par>
                                <p:cTn id="48" presetID="9"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dissolve">
                                      <p:cBhvr>
                                        <p:cTn id="50" dur="500"/>
                                        <p:tgtEl>
                                          <p:spTgt spid="15"/>
                                        </p:tgtEl>
                                      </p:cBhvr>
                                    </p:animEffect>
                                  </p:childTnLst>
                                </p:cTn>
                              </p:par>
                            </p:childTnLst>
                          </p:cTn>
                        </p:par>
                        <p:par>
                          <p:cTn id="51" fill="hold" nodeType="afterGroup">
                            <p:stCondLst>
                              <p:cond delay="3000"/>
                            </p:stCondLst>
                            <p:childTnLst>
                              <p:par>
                                <p:cTn id="52" presetID="9" presetClass="entr" presetSubtype="0" fill="hold"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dissolve">
                                      <p:cBhvr>
                                        <p:cTn id="54" dur="500"/>
                                        <p:tgtEl>
                                          <p:spTgt spid="8"/>
                                        </p:tgtEl>
                                      </p:cBhvr>
                                    </p:animEffect>
                                  </p:childTnLst>
                                </p:cTn>
                              </p:par>
                              <p:par>
                                <p:cTn id="55" presetID="9" presetClass="entr" presetSubtype="0" fill="hold"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dissolve">
                                      <p:cBhvr>
                                        <p:cTn id="57" dur="500"/>
                                        <p:tgtEl>
                                          <p:spTgt spid="7"/>
                                        </p:tgtEl>
                                      </p:cBhvr>
                                    </p:animEffect>
                                  </p:childTnLst>
                                </p:cTn>
                              </p:par>
                              <p:par>
                                <p:cTn id="58" presetID="9" presetClass="entr" presetSubtype="0" fill="hold" grpId="1"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dissolve">
                                      <p:cBhvr>
                                        <p:cTn id="60" dur="500"/>
                                        <p:tgtEl>
                                          <p:spTgt spid="14"/>
                                        </p:tgtEl>
                                      </p:cBhvr>
                                    </p:animEffect>
                                  </p:childTnLst>
                                </p:cTn>
                              </p:par>
                              <p:par>
                                <p:cTn id="61" presetID="8" presetClass="emph" presetSubtype="0" repeatCount="indefinite" fill="hold" grpId="0" nodeType="withEffect">
                                  <p:stCondLst>
                                    <p:cond delay="0"/>
                                  </p:stCondLst>
                                  <p:childTnLst>
                                    <p:animRot by="21600000">
                                      <p:cBhvr>
                                        <p:cTn id="62" dur="2000" fill="hold"/>
                                        <p:tgtEl>
                                          <p:spTgt spid="14"/>
                                        </p:tgtEl>
                                        <p:attrNameLst>
                                          <p:attrName>r</p:attrName>
                                        </p:attrNameLst>
                                      </p:cBhvr>
                                    </p:animRot>
                                  </p:childTnLst>
                                </p:cTn>
                              </p:par>
                              <p:par>
                                <p:cTn id="63" presetID="9" presetClass="entr" presetSubtype="0" fill="hold" grpId="1" nodeType="with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dissolve">
                                      <p:cBhvr>
                                        <p:cTn id="65" dur="500"/>
                                        <p:tgtEl>
                                          <p:spTgt spid="13"/>
                                        </p:tgtEl>
                                      </p:cBhvr>
                                    </p:animEffect>
                                  </p:childTnLst>
                                </p:cTn>
                              </p:par>
                              <p:par>
                                <p:cTn id="66" presetID="8" presetClass="emph" presetSubtype="0" repeatCount="indefinite" fill="hold" grpId="0" nodeType="withEffect">
                                  <p:stCondLst>
                                    <p:cond delay="0"/>
                                  </p:stCondLst>
                                  <p:childTnLst>
                                    <p:animRot by="21600000">
                                      <p:cBhvr>
                                        <p:cTn id="67" dur="2000" fill="hold"/>
                                        <p:tgtEl>
                                          <p:spTgt spid="13"/>
                                        </p:tgtEl>
                                        <p:attrNameLst>
                                          <p:attrName>r</p:attrName>
                                        </p:attrNameLst>
                                      </p:cBhvr>
                                    </p:animRot>
                                  </p:childTnLst>
                                </p:cTn>
                              </p:par>
                              <p:par>
                                <p:cTn id="68" presetID="9" presetClass="entr" presetSubtype="0" fill="hold" grpId="0" nodeType="with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dissolve">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p:bldP spid="16" grpId="0"/>
      <p:bldP spid="17" grpId="0"/>
      <p:bldP spid="19"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7"/>
          <p:cNvSpPr>
            <a:spLocks noGrp="1" noChangeArrowheads="1"/>
          </p:cNvSpPr>
          <p:nvPr>
            <p:ph type="title"/>
          </p:nvPr>
        </p:nvSpPr>
        <p:spPr>
          <a:xfrm>
            <a:off x="1992313" y="0"/>
            <a:ext cx="8229600" cy="1143000"/>
          </a:xfrm>
        </p:spPr>
        <p:txBody>
          <a:bodyPr/>
          <a:lstStyle/>
          <a:p>
            <a:pPr algn="ctr" eaLnBrk="1" hangingPunct="1"/>
            <a:r>
              <a:rPr lang="fa-IR" altLang="en-US" b="1" dirty="0">
                <a:solidFill>
                  <a:srgbClr val="C00000"/>
                </a:solidFill>
                <a:cs typeface="B Nazanin" panose="00000400000000000000" pitchFamily="2" charset="-78"/>
              </a:rPr>
              <a:t>افتراق آنفولانزا از سرماخوردگي</a:t>
            </a:r>
            <a:endParaRPr lang="en-US" altLang="en-US" b="1" dirty="0">
              <a:solidFill>
                <a:srgbClr val="C00000"/>
              </a:solidFill>
              <a:cs typeface="B Nazanin" panose="00000400000000000000" pitchFamily="2" charset="-78"/>
            </a:endParaRPr>
          </a:p>
        </p:txBody>
      </p:sp>
      <p:graphicFrame>
        <p:nvGraphicFramePr>
          <p:cNvPr id="1205774" name="Group 526"/>
          <p:cNvGraphicFramePr>
            <a:graphicFrameLocks noGrp="1"/>
          </p:cNvGraphicFramePr>
          <p:nvPr>
            <p:ph type="tbl" idx="1"/>
            <p:extLst>
              <p:ext uri="{D42A27DB-BD31-4B8C-83A1-F6EECF244321}">
                <p14:modId xmlns:p14="http://schemas.microsoft.com/office/powerpoint/2010/main" val="4279057716"/>
              </p:ext>
            </p:extLst>
          </p:nvPr>
        </p:nvGraphicFramePr>
        <p:xfrm>
          <a:off x="1508125" y="914400"/>
          <a:ext cx="9197975" cy="5820031"/>
        </p:xfrm>
        <a:graphic>
          <a:graphicData uri="http://schemas.openxmlformats.org/drawingml/2006/table">
            <a:tbl>
              <a:tblPr/>
              <a:tblGrid>
                <a:gridCol w="3018058">
                  <a:extLst>
                    <a:ext uri="{9D8B030D-6E8A-4147-A177-3AD203B41FA5}">
                      <a16:colId xmlns:a16="http://schemas.microsoft.com/office/drawing/2014/main" xmlns="" val="20000"/>
                    </a:ext>
                  </a:extLst>
                </a:gridCol>
                <a:gridCol w="3828880">
                  <a:extLst>
                    <a:ext uri="{9D8B030D-6E8A-4147-A177-3AD203B41FA5}">
                      <a16:colId xmlns:a16="http://schemas.microsoft.com/office/drawing/2014/main" xmlns="" val="20001"/>
                    </a:ext>
                  </a:extLst>
                </a:gridCol>
                <a:gridCol w="2351037">
                  <a:extLst>
                    <a:ext uri="{9D8B030D-6E8A-4147-A177-3AD203B41FA5}">
                      <a16:colId xmlns:a16="http://schemas.microsoft.com/office/drawing/2014/main" xmlns="" val="20002"/>
                    </a:ext>
                  </a:extLst>
                </a:gridCol>
              </a:tblGrid>
              <a:tr h="548501">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1" u="none" strike="noStrike" cap="none" normalizeH="0" baseline="0" dirty="0">
                          <a:ln>
                            <a:noFill/>
                          </a:ln>
                          <a:solidFill>
                            <a:schemeClr val="tx1"/>
                          </a:solidFill>
                          <a:effectLst/>
                          <a:latin typeface="B Nazanin" pitchFamily="2" charset="-78"/>
                          <a:cs typeface="B Nazanin" pitchFamily="2" charset="-78"/>
                        </a:rPr>
                        <a:t>سرماخوردگي</a:t>
                      </a:r>
                      <a:endParaRPr kumimoji="0" lang="en-US" sz="2800" b="1" i="1" u="none" strike="noStrike" cap="none" normalizeH="0" baseline="0" dirty="0">
                        <a:ln>
                          <a:noFill/>
                        </a:ln>
                        <a:solidFill>
                          <a:schemeClr val="tx1"/>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1" u="none" strike="noStrike" cap="none" normalizeH="0" baseline="0" dirty="0">
                          <a:ln>
                            <a:noFill/>
                          </a:ln>
                          <a:solidFill>
                            <a:schemeClr val="tx1"/>
                          </a:solidFill>
                          <a:effectLst/>
                          <a:latin typeface="B Nazanin" pitchFamily="2" charset="-78"/>
                          <a:cs typeface="B Nazanin" pitchFamily="2" charset="-78"/>
                        </a:rPr>
                        <a:t>آنفولانزا</a:t>
                      </a:r>
                      <a:endParaRPr kumimoji="0" lang="en-US" sz="2800" b="1" i="1" u="none" strike="noStrike" cap="none" normalizeH="0" baseline="0" dirty="0">
                        <a:ln>
                          <a:noFill/>
                        </a:ln>
                        <a:solidFill>
                          <a:schemeClr val="tx1"/>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1" u="none" strike="noStrike" cap="none" normalizeH="0" baseline="0" dirty="0">
                          <a:ln>
                            <a:noFill/>
                          </a:ln>
                          <a:solidFill>
                            <a:schemeClr val="tx1"/>
                          </a:solidFill>
                          <a:effectLst/>
                          <a:latin typeface="B Nazanin" pitchFamily="2" charset="-78"/>
                          <a:cs typeface="B Nazanin" pitchFamily="2" charset="-78"/>
                        </a:rPr>
                        <a:t>علائم باليني </a:t>
                      </a:r>
                      <a:endParaRPr kumimoji="0" lang="en-US" sz="2800" b="1" i="1" u="none" strike="noStrike" cap="none" normalizeH="0" baseline="0" dirty="0">
                        <a:ln>
                          <a:noFill/>
                        </a:ln>
                        <a:solidFill>
                          <a:schemeClr val="tx1"/>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527153">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a:ln>
                            <a:noFill/>
                          </a:ln>
                          <a:solidFill>
                            <a:srgbClr val="0070C0"/>
                          </a:solidFill>
                          <a:effectLst/>
                          <a:latin typeface="B Nazanin" pitchFamily="2" charset="-78"/>
                          <a:cs typeface="B Nazanin" pitchFamily="2" charset="-78"/>
                        </a:rPr>
                        <a:t>يك روز يا بيشتر</a:t>
                      </a:r>
                      <a:endParaRPr kumimoji="0" lang="en-US" sz="2800" b="0" i="0" u="none" strike="noStrike" cap="none" normalizeH="0" baseline="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dirty="0">
                          <a:ln>
                            <a:noFill/>
                          </a:ln>
                          <a:solidFill>
                            <a:srgbClr val="0070C0"/>
                          </a:solidFill>
                          <a:effectLst/>
                          <a:latin typeface="B Nazanin" pitchFamily="2" charset="-78"/>
                          <a:cs typeface="B Nazanin" pitchFamily="2" charset="-78"/>
                        </a:rPr>
                        <a:t>ندارد</a:t>
                      </a:r>
                      <a:endParaRPr kumimoji="0" lang="en-US" sz="2800" b="0" i="0" u="none" strike="noStrike" cap="none" normalizeH="0" baseline="0" dirty="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0" u="none" strike="noStrike" cap="none" normalizeH="0" baseline="0">
                          <a:ln>
                            <a:noFill/>
                          </a:ln>
                          <a:solidFill>
                            <a:srgbClr val="FF0000"/>
                          </a:solidFill>
                          <a:effectLst/>
                          <a:latin typeface="B Nazanin" pitchFamily="2" charset="-78"/>
                          <a:cs typeface="B Nazanin" pitchFamily="2" charset="-78"/>
                        </a:rPr>
                        <a:t>علائم پيش درآمد</a:t>
                      </a:r>
                      <a:endParaRPr kumimoji="0" lang="en-US" sz="2800" b="1" i="0" u="none" strike="noStrike" cap="none" normalizeH="0" baseline="0">
                        <a:ln>
                          <a:noFill/>
                        </a:ln>
                        <a:solidFill>
                          <a:srgbClr val="FF000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27153">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a:ln>
                            <a:noFill/>
                          </a:ln>
                          <a:solidFill>
                            <a:srgbClr val="0070C0"/>
                          </a:solidFill>
                          <a:effectLst/>
                          <a:latin typeface="B Nazanin" pitchFamily="2" charset="-78"/>
                          <a:cs typeface="B Nazanin" pitchFamily="2" charset="-78"/>
                        </a:rPr>
                        <a:t>تدريجي</a:t>
                      </a:r>
                      <a:endParaRPr kumimoji="0" lang="en-US" sz="2800" b="0" i="0" u="none" strike="noStrike" cap="none" normalizeH="0" baseline="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dirty="0">
                          <a:ln>
                            <a:noFill/>
                          </a:ln>
                          <a:solidFill>
                            <a:srgbClr val="0070C0"/>
                          </a:solidFill>
                          <a:effectLst/>
                          <a:latin typeface="B Nazanin" pitchFamily="2" charset="-78"/>
                          <a:cs typeface="B Nazanin" pitchFamily="2" charset="-78"/>
                        </a:rPr>
                        <a:t>نا گهاني</a:t>
                      </a:r>
                      <a:endParaRPr kumimoji="0" lang="en-US" sz="2800" b="0" i="0" u="none" strike="noStrike" cap="none" normalizeH="0" baseline="0" dirty="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0" u="none" strike="noStrike" cap="none" normalizeH="0" baseline="0">
                          <a:ln>
                            <a:noFill/>
                          </a:ln>
                          <a:solidFill>
                            <a:srgbClr val="FF0000"/>
                          </a:solidFill>
                          <a:effectLst/>
                          <a:latin typeface="B Nazanin" pitchFamily="2" charset="-78"/>
                          <a:cs typeface="B Nazanin" pitchFamily="2" charset="-78"/>
                        </a:rPr>
                        <a:t>شروع</a:t>
                      </a:r>
                      <a:endParaRPr kumimoji="0" lang="en-US" sz="2800" b="1" i="0" u="none" strike="noStrike" cap="none" normalizeH="0" baseline="0">
                        <a:ln>
                          <a:noFill/>
                        </a:ln>
                        <a:solidFill>
                          <a:srgbClr val="FF000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527153">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a:ln>
                            <a:noFill/>
                          </a:ln>
                          <a:solidFill>
                            <a:srgbClr val="0070C0"/>
                          </a:solidFill>
                          <a:effectLst/>
                          <a:latin typeface="B Nazanin" pitchFamily="2" charset="-78"/>
                          <a:cs typeface="B Nazanin" pitchFamily="2" charset="-78"/>
                        </a:rPr>
                        <a:t>در بالغين نادر</a:t>
                      </a:r>
                      <a:endParaRPr kumimoji="0" lang="en-US" sz="2800" b="0" i="0" u="none" strike="noStrike" cap="none" normalizeH="0" baseline="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dirty="0">
                          <a:ln>
                            <a:noFill/>
                          </a:ln>
                          <a:solidFill>
                            <a:srgbClr val="0070C0"/>
                          </a:solidFill>
                          <a:effectLst/>
                          <a:latin typeface="B Nazanin" pitchFamily="2" charset="-78"/>
                          <a:cs typeface="B Nazanin" pitchFamily="2" charset="-78"/>
                        </a:rPr>
                        <a:t>3/38 تا39 درجه سانتيگراد</a:t>
                      </a:r>
                      <a:endParaRPr kumimoji="0" lang="en-US" sz="2800" b="0" i="0" u="none" strike="noStrike" cap="none" normalizeH="0" baseline="0" dirty="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0" u="none" strike="noStrike" cap="none" normalizeH="0" baseline="0">
                          <a:ln>
                            <a:noFill/>
                          </a:ln>
                          <a:solidFill>
                            <a:srgbClr val="FF0000"/>
                          </a:solidFill>
                          <a:effectLst/>
                          <a:latin typeface="B Nazanin" pitchFamily="2" charset="-78"/>
                          <a:cs typeface="B Nazanin" pitchFamily="2" charset="-78"/>
                        </a:rPr>
                        <a:t>تب </a:t>
                      </a:r>
                      <a:endParaRPr kumimoji="0" lang="en-US" sz="2800" b="1" i="0" u="none" strike="noStrike" cap="none" normalizeH="0" baseline="0">
                        <a:ln>
                          <a:noFill/>
                        </a:ln>
                        <a:solidFill>
                          <a:srgbClr val="FF000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527153">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dirty="0">
                          <a:ln>
                            <a:noFill/>
                          </a:ln>
                          <a:solidFill>
                            <a:srgbClr val="0070C0"/>
                          </a:solidFill>
                          <a:effectLst/>
                          <a:latin typeface="B Nazanin" pitchFamily="2" charset="-78"/>
                          <a:cs typeface="B Nazanin" pitchFamily="2" charset="-78"/>
                        </a:rPr>
                        <a:t>نادر </a:t>
                      </a:r>
                      <a:endParaRPr kumimoji="0" lang="en-US" sz="2800" b="0" i="0" u="none" strike="noStrike" cap="none" normalizeH="0" baseline="0" dirty="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dirty="0">
                          <a:ln>
                            <a:noFill/>
                          </a:ln>
                          <a:solidFill>
                            <a:srgbClr val="0070C0"/>
                          </a:solidFill>
                          <a:effectLst/>
                          <a:latin typeface="B Nazanin" pitchFamily="2" charset="-78"/>
                          <a:cs typeface="B Nazanin" pitchFamily="2" charset="-78"/>
                        </a:rPr>
                        <a:t>ممكن است شديد باشد</a:t>
                      </a:r>
                      <a:endParaRPr kumimoji="0" lang="en-US" sz="2800" b="0" i="0" u="none" strike="noStrike" cap="none" normalizeH="0" baseline="0" dirty="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0" u="none" strike="noStrike" cap="none" normalizeH="0" baseline="0" dirty="0">
                          <a:ln>
                            <a:noFill/>
                          </a:ln>
                          <a:solidFill>
                            <a:srgbClr val="FF0000"/>
                          </a:solidFill>
                          <a:effectLst/>
                          <a:latin typeface="B Nazanin" pitchFamily="2" charset="-78"/>
                          <a:cs typeface="B Nazanin" pitchFamily="2" charset="-78"/>
                        </a:rPr>
                        <a:t>سردرد</a:t>
                      </a:r>
                      <a:endParaRPr kumimoji="0" lang="en-US" sz="2800" b="1" i="0" u="none" strike="noStrike" cap="none" normalizeH="0" baseline="0" dirty="0">
                        <a:ln>
                          <a:noFill/>
                        </a:ln>
                        <a:solidFill>
                          <a:srgbClr val="FF000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527153">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a:ln>
                            <a:noFill/>
                          </a:ln>
                          <a:solidFill>
                            <a:srgbClr val="0070C0"/>
                          </a:solidFill>
                          <a:effectLst/>
                          <a:latin typeface="B Nazanin" pitchFamily="2" charset="-78"/>
                          <a:cs typeface="B Nazanin" pitchFamily="2" charset="-78"/>
                        </a:rPr>
                        <a:t>متوسط</a:t>
                      </a:r>
                      <a:endParaRPr kumimoji="0" lang="en-US" sz="2800" b="0" i="0" u="none" strike="noStrike" cap="none" normalizeH="0" baseline="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400" b="1" i="0" u="none" strike="noStrike" cap="none" normalizeH="0" baseline="0" dirty="0">
                          <a:ln>
                            <a:noFill/>
                          </a:ln>
                          <a:solidFill>
                            <a:srgbClr val="0070C0"/>
                          </a:solidFill>
                          <a:effectLst/>
                          <a:latin typeface="B Nazanin" pitchFamily="2" charset="-78"/>
                          <a:cs typeface="B Nazanin" pitchFamily="2" charset="-78"/>
                        </a:rPr>
                        <a:t>معمولا وجود دارد و اغلب شديد</a:t>
                      </a:r>
                      <a:endParaRPr kumimoji="0" lang="en-US" sz="2400" b="1" i="0" u="none" strike="noStrike" cap="none" normalizeH="0" baseline="0" dirty="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0" u="none" strike="noStrike" cap="none" normalizeH="0" baseline="0">
                          <a:ln>
                            <a:noFill/>
                          </a:ln>
                          <a:solidFill>
                            <a:srgbClr val="FF0000"/>
                          </a:solidFill>
                          <a:effectLst/>
                          <a:latin typeface="B Nazanin" pitchFamily="2" charset="-78"/>
                          <a:cs typeface="B Nazanin" pitchFamily="2" charset="-78"/>
                        </a:rPr>
                        <a:t>درد عضلاني</a:t>
                      </a:r>
                      <a:endParaRPr kumimoji="0" lang="en-US" sz="2800" b="1" i="0" u="none" strike="noStrike" cap="none" normalizeH="0" baseline="0">
                        <a:ln>
                          <a:noFill/>
                        </a:ln>
                        <a:solidFill>
                          <a:srgbClr val="FF000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527153">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a:ln>
                            <a:noFill/>
                          </a:ln>
                          <a:solidFill>
                            <a:srgbClr val="0070C0"/>
                          </a:solidFill>
                          <a:effectLst/>
                          <a:latin typeface="B Nazanin" pitchFamily="2" charset="-78"/>
                          <a:cs typeface="B Nazanin" pitchFamily="2" charset="-78"/>
                        </a:rPr>
                        <a:t>هرگز</a:t>
                      </a:r>
                      <a:endParaRPr kumimoji="0" lang="en-US" sz="2800" b="0" i="0" u="none" strike="noStrike" cap="none" normalizeH="0" baseline="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dirty="0">
                          <a:ln>
                            <a:noFill/>
                          </a:ln>
                          <a:solidFill>
                            <a:srgbClr val="0070C0"/>
                          </a:solidFill>
                          <a:effectLst/>
                          <a:latin typeface="B Nazanin" pitchFamily="2" charset="-78"/>
                          <a:cs typeface="B Nazanin" pitchFamily="2" charset="-78"/>
                        </a:rPr>
                        <a:t>معمولا وجود دارد</a:t>
                      </a:r>
                      <a:endParaRPr kumimoji="0" lang="en-US" sz="2800" b="0" i="0" u="none" strike="noStrike" cap="none" normalizeH="0" baseline="0" dirty="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0" u="none" strike="noStrike" cap="none" normalizeH="0" baseline="0">
                          <a:ln>
                            <a:noFill/>
                          </a:ln>
                          <a:solidFill>
                            <a:srgbClr val="FF0000"/>
                          </a:solidFill>
                          <a:effectLst/>
                          <a:latin typeface="B Nazanin" pitchFamily="2" charset="-78"/>
                          <a:cs typeface="B Nazanin" pitchFamily="2" charset="-78"/>
                        </a:rPr>
                        <a:t>خستگي مفرط</a:t>
                      </a:r>
                      <a:endParaRPr kumimoji="0" lang="en-US" sz="2800" b="1" i="0" u="none" strike="noStrike" cap="none" normalizeH="0" baseline="0">
                        <a:ln>
                          <a:noFill/>
                        </a:ln>
                        <a:solidFill>
                          <a:srgbClr val="FF000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527153">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a:ln>
                            <a:noFill/>
                          </a:ln>
                          <a:solidFill>
                            <a:srgbClr val="0070C0"/>
                          </a:solidFill>
                          <a:effectLst/>
                          <a:latin typeface="B Nazanin" pitchFamily="2" charset="-78"/>
                          <a:cs typeface="B Nazanin" pitchFamily="2" charset="-78"/>
                        </a:rPr>
                        <a:t>گاهي/اغلب</a:t>
                      </a:r>
                      <a:endParaRPr kumimoji="0" lang="en-US" sz="2800" b="0" i="0" u="none" strike="noStrike" cap="none" normalizeH="0" baseline="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dirty="0">
                          <a:ln>
                            <a:noFill/>
                          </a:ln>
                          <a:solidFill>
                            <a:srgbClr val="0070C0"/>
                          </a:solidFill>
                          <a:effectLst/>
                          <a:latin typeface="B Nazanin" pitchFamily="2" charset="-78"/>
                          <a:cs typeface="B Nazanin" pitchFamily="2" charset="-78"/>
                        </a:rPr>
                        <a:t>شايع </a:t>
                      </a:r>
                      <a:endParaRPr kumimoji="0" lang="en-US" sz="2800" b="0" i="0" u="none" strike="noStrike" cap="none" normalizeH="0" baseline="0" dirty="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0" u="none" strike="noStrike" cap="none" normalizeH="0" baseline="0">
                          <a:ln>
                            <a:noFill/>
                          </a:ln>
                          <a:solidFill>
                            <a:srgbClr val="FF0000"/>
                          </a:solidFill>
                          <a:effectLst/>
                          <a:latin typeface="B Nazanin" pitchFamily="2" charset="-78"/>
                          <a:cs typeface="B Nazanin" pitchFamily="2" charset="-78"/>
                        </a:rPr>
                        <a:t>ناراحتي گلو</a:t>
                      </a:r>
                      <a:endParaRPr kumimoji="0" lang="en-US" sz="2800" b="1" i="0" u="none" strike="noStrike" cap="none" normalizeH="0" baseline="0">
                        <a:ln>
                          <a:noFill/>
                        </a:ln>
                        <a:solidFill>
                          <a:srgbClr val="FF000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527153">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a:ln>
                            <a:noFill/>
                          </a:ln>
                          <a:solidFill>
                            <a:srgbClr val="0070C0"/>
                          </a:solidFill>
                          <a:effectLst/>
                          <a:latin typeface="B Nazanin" pitchFamily="2" charset="-78"/>
                          <a:cs typeface="B Nazanin" pitchFamily="2" charset="-78"/>
                        </a:rPr>
                        <a:t>معمولا وجود دارد</a:t>
                      </a:r>
                      <a:endParaRPr kumimoji="0" lang="en-US" sz="2800" b="0" i="0" u="none" strike="noStrike" cap="none" normalizeH="0" baseline="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dirty="0">
                          <a:ln>
                            <a:noFill/>
                          </a:ln>
                          <a:solidFill>
                            <a:srgbClr val="0070C0"/>
                          </a:solidFill>
                          <a:effectLst/>
                          <a:latin typeface="B Nazanin" pitchFamily="2" charset="-78"/>
                          <a:cs typeface="B Nazanin" pitchFamily="2" charset="-78"/>
                        </a:rPr>
                        <a:t>گاهگاهي</a:t>
                      </a:r>
                      <a:endParaRPr kumimoji="0" lang="en-US" sz="2800" b="0" i="0" u="none" strike="noStrike" cap="none" normalizeH="0" baseline="0" dirty="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0" u="none" strike="noStrike" cap="none" normalizeH="0" baseline="0">
                          <a:ln>
                            <a:noFill/>
                          </a:ln>
                          <a:solidFill>
                            <a:srgbClr val="FF0000"/>
                          </a:solidFill>
                          <a:effectLst/>
                          <a:latin typeface="B Nazanin" pitchFamily="2" charset="-78"/>
                          <a:cs typeface="B Nazanin" pitchFamily="2" charset="-78"/>
                        </a:rPr>
                        <a:t>عطسه</a:t>
                      </a:r>
                      <a:endParaRPr kumimoji="0" lang="en-US" sz="2800" b="1" i="0" u="none" strike="noStrike" cap="none" normalizeH="0" baseline="0">
                        <a:ln>
                          <a:noFill/>
                        </a:ln>
                        <a:solidFill>
                          <a:srgbClr val="FF000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527153">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a:ln>
                            <a:noFill/>
                          </a:ln>
                          <a:solidFill>
                            <a:srgbClr val="0070C0"/>
                          </a:solidFill>
                          <a:effectLst/>
                          <a:latin typeface="B Nazanin" pitchFamily="2" charset="-78"/>
                          <a:cs typeface="B Nazanin" pitchFamily="2" charset="-78"/>
                        </a:rPr>
                        <a:t>معمولا وجود دارد </a:t>
                      </a:r>
                      <a:endParaRPr kumimoji="0" lang="en-US" sz="2800" b="0" i="0" u="none" strike="noStrike" cap="none" normalizeH="0" baseline="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dirty="0">
                          <a:ln>
                            <a:noFill/>
                          </a:ln>
                          <a:solidFill>
                            <a:srgbClr val="0070C0"/>
                          </a:solidFill>
                          <a:effectLst/>
                          <a:latin typeface="B Nazanin" pitchFamily="2" charset="-78"/>
                          <a:cs typeface="B Nazanin" pitchFamily="2" charset="-78"/>
                        </a:rPr>
                        <a:t>گاهگاهي</a:t>
                      </a:r>
                      <a:endParaRPr kumimoji="0" lang="en-US" sz="2800" b="0" i="0" u="none" strike="noStrike" cap="none" normalizeH="0" baseline="0" dirty="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0" u="none" strike="noStrike" cap="none" normalizeH="0" baseline="0">
                          <a:ln>
                            <a:noFill/>
                          </a:ln>
                          <a:solidFill>
                            <a:srgbClr val="FF0000"/>
                          </a:solidFill>
                          <a:effectLst/>
                          <a:latin typeface="B Nazanin" pitchFamily="2" charset="-78"/>
                          <a:cs typeface="B Nazanin" pitchFamily="2" charset="-78"/>
                        </a:rPr>
                        <a:t>التهاب بيني</a:t>
                      </a:r>
                      <a:endParaRPr kumimoji="0" lang="en-US" sz="2800" b="1" i="0" u="none" strike="noStrike" cap="none" normalizeH="0" baseline="0">
                        <a:ln>
                          <a:noFill/>
                        </a:ln>
                        <a:solidFill>
                          <a:srgbClr val="FF000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527153">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a:ln>
                            <a:noFill/>
                          </a:ln>
                          <a:solidFill>
                            <a:srgbClr val="0070C0"/>
                          </a:solidFill>
                          <a:effectLst/>
                          <a:latin typeface="B Nazanin" pitchFamily="2" charset="-78"/>
                          <a:cs typeface="B Nazanin" pitchFamily="2" charset="-78"/>
                        </a:rPr>
                        <a:t>متوسط ومنقطع/مزاحم</a:t>
                      </a:r>
                      <a:endParaRPr kumimoji="0" lang="en-US" sz="2800" b="0" i="0" u="none" strike="noStrike" cap="none" normalizeH="0" baseline="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0" i="0" u="none" strike="noStrike" cap="none" normalizeH="0" baseline="0" dirty="0">
                          <a:ln>
                            <a:noFill/>
                          </a:ln>
                          <a:solidFill>
                            <a:srgbClr val="0070C0"/>
                          </a:solidFill>
                          <a:effectLst/>
                          <a:latin typeface="B Nazanin" pitchFamily="2" charset="-78"/>
                          <a:cs typeface="B Nazanin" pitchFamily="2" charset="-78"/>
                        </a:rPr>
                        <a:t>معمولا وجود دارد</a:t>
                      </a:r>
                      <a:endParaRPr kumimoji="0" lang="en-US" sz="2800" b="0" i="0" u="none" strike="noStrike" cap="none" normalizeH="0" baseline="0" dirty="0">
                        <a:ln>
                          <a:noFill/>
                        </a:ln>
                        <a:solidFill>
                          <a:srgbClr val="0070C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95000"/>
                        </a:lnSpc>
                        <a:spcBef>
                          <a:spcPct val="20000"/>
                        </a:spcBef>
                        <a:spcAft>
                          <a:spcPct val="0"/>
                        </a:spcAft>
                        <a:buClr>
                          <a:srgbClr val="E9C04B"/>
                        </a:buClr>
                        <a:buSzPct val="80000"/>
                        <a:buFontTx/>
                        <a:buNone/>
                        <a:tabLst/>
                      </a:pPr>
                      <a:r>
                        <a:rPr kumimoji="0" lang="fa-IR" sz="2800" b="1" i="0" u="none" strike="noStrike" cap="none" normalizeH="0" baseline="0" dirty="0">
                          <a:ln>
                            <a:noFill/>
                          </a:ln>
                          <a:solidFill>
                            <a:srgbClr val="FF0000"/>
                          </a:solidFill>
                          <a:effectLst/>
                          <a:latin typeface="B Nazanin" pitchFamily="2" charset="-78"/>
                          <a:cs typeface="B Nazanin" pitchFamily="2" charset="-78"/>
                        </a:rPr>
                        <a:t>سرفه</a:t>
                      </a:r>
                      <a:endParaRPr kumimoji="0" lang="en-US" sz="2800" b="1" i="0" u="none" strike="noStrike" cap="none" normalizeH="0" baseline="0" dirty="0">
                        <a:ln>
                          <a:noFill/>
                        </a:ln>
                        <a:solidFill>
                          <a:srgbClr val="FF0000"/>
                        </a:solidFill>
                        <a:effectLst/>
                        <a:latin typeface="B Nazanin" pitchFamily="2" charset="-78"/>
                        <a:cs typeface="B Nazanin" pitchFamily="2" charset="-78"/>
                      </a:endParaRPr>
                    </a:p>
                  </a:txBody>
                  <a:tcPr marT="45725" marB="45725" horzOverflow="overflow">
                    <a:lnL w="12700" cap="flat" cmpd="sng" algn="ctr">
                      <a:solidFill>
                        <a:srgbClr val="FFCC00"/>
                      </a:solidFill>
                      <a:prstDash val="solid"/>
                      <a:miter lim="800000"/>
                      <a:headEnd type="none" w="med" len="med"/>
                      <a:tailEnd type="none" w="med" len="med"/>
                    </a:lnL>
                    <a:lnR w="12700" cap="flat" cmpd="sng" algn="ctr">
                      <a:solidFill>
                        <a:srgbClr val="FFCC00"/>
                      </a:solidFill>
                      <a:prstDash val="solid"/>
                      <a:miter lim="800000"/>
                      <a:headEnd type="none" w="med" len="med"/>
                      <a:tailEnd type="none" w="med" len="med"/>
                    </a:lnR>
                    <a:lnT w="12700" cap="flat" cmpd="sng" algn="ctr">
                      <a:solidFill>
                        <a:srgbClr val="FFCC00"/>
                      </a:solidFill>
                      <a:prstDash val="solid"/>
                      <a:miter lim="800000"/>
                      <a:headEnd type="none" w="med" len="med"/>
                      <a:tailEnd type="none" w="med" len="med"/>
                    </a:lnT>
                    <a:lnB w="12700" cap="flat" cmpd="sng" algn="ctr">
                      <a:solidFill>
                        <a:srgbClr val="FFCC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bl>
          </a:graphicData>
        </a:graphic>
      </p:graphicFrame>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2081" y="-29337"/>
            <a:ext cx="845127" cy="85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3896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idx="4294967295"/>
          </p:nvPr>
        </p:nvSpPr>
        <p:spPr>
          <a:xfrm>
            <a:off x="2340960" y="274638"/>
            <a:ext cx="8229600" cy="715962"/>
          </a:xfrm>
        </p:spPr>
        <p:txBody>
          <a:bodyPr/>
          <a:lstStyle/>
          <a:p>
            <a:pPr algn="ctr" rtl="1" eaLnBrk="1" hangingPunct="1"/>
            <a:r>
              <a:rPr lang="fa-IR" altLang="en-US" sz="3800" dirty="0">
                <a:cs typeface="Titr" pitchFamily="2" charset="-78"/>
              </a:rPr>
              <a:t>آنفلوانزا چگونه بین انسانها سرایت می کند؟</a:t>
            </a:r>
          </a:p>
        </p:txBody>
      </p:sp>
      <p:pic>
        <p:nvPicPr>
          <p:cNvPr id="47107" name="Picture 2"/>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1946276" y="1109273"/>
            <a:ext cx="9385805" cy="5606320"/>
          </a:xfrm>
        </p:spPr>
      </p:pic>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32081" y="-29337"/>
            <a:ext cx="845127" cy="85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6023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791</TotalTime>
  <Words>8811</Words>
  <Application>Microsoft Office PowerPoint</Application>
  <PresentationFormat>Custom</PresentationFormat>
  <Paragraphs>699</Paragraphs>
  <Slides>113</Slides>
  <Notes>16</Notes>
  <HiddenSlides>0</HiddenSlides>
  <MMClips>0</MMClips>
  <ScaleCrop>false</ScaleCrop>
  <HeadingPairs>
    <vt:vector size="8" baseType="variant">
      <vt:variant>
        <vt:lpstr>Fonts Used</vt:lpstr>
      </vt:variant>
      <vt:variant>
        <vt:i4>20</vt:i4>
      </vt:variant>
      <vt:variant>
        <vt:lpstr>Theme</vt:lpstr>
      </vt:variant>
      <vt:variant>
        <vt:i4>1</vt:i4>
      </vt:variant>
      <vt:variant>
        <vt:lpstr>Embedded OLE Servers</vt:lpstr>
      </vt:variant>
      <vt:variant>
        <vt:i4>1</vt:i4>
      </vt:variant>
      <vt:variant>
        <vt:lpstr>Slide Titles</vt:lpstr>
      </vt:variant>
      <vt:variant>
        <vt:i4>113</vt:i4>
      </vt:variant>
    </vt:vector>
  </HeadingPairs>
  <TitlesOfParts>
    <vt:vector size="135" baseType="lpstr">
      <vt:lpstr>Arial</vt:lpstr>
      <vt:lpstr>B Kaveh</vt:lpstr>
      <vt:lpstr>Wingdings 3</vt:lpstr>
      <vt:lpstr>Tahoma</vt:lpstr>
      <vt:lpstr>Times New Roman</vt:lpstr>
      <vt:lpstr>Verdana</vt:lpstr>
      <vt:lpstr>2  Titr</vt:lpstr>
      <vt:lpstr>B Yagut</vt:lpstr>
      <vt:lpstr>Calibri Light</vt:lpstr>
      <vt:lpstr>B Mehr,Bold</vt:lpstr>
      <vt:lpstr>Dana</vt:lpstr>
      <vt:lpstr>Chiller</vt:lpstr>
      <vt:lpstr>B Nazanin</vt:lpstr>
      <vt:lpstr>B Titr</vt:lpstr>
      <vt:lpstr>Wingdings</vt:lpstr>
      <vt:lpstr>Calibri</vt:lpstr>
      <vt:lpstr>Evita</vt:lpstr>
      <vt:lpstr>Titr</vt:lpstr>
      <vt:lpstr>B Naznin</vt:lpstr>
      <vt:lpstr>B Mitra</vt:lpstr>
      <vt:lpstr>Office Theme</vt:lpstr>
      <vt:lpstr>Clip</vt:lpstr>
      <vt:lpstr>PowerPoint Presentation</vt:lpstr>
      <vt:lpstr>نظام مراقبت بیماری های واگیر</vt:lpstr>
      <vt:lpstr>مقدمه: </vt:lpstr>
      <vt:lpstr> تعریف مراقبت (Surveillance)</vt:lpstr>
      <vt:lpstr>برنامه گسترش ایمن سازی (EPI)</vt:lpstr>
      <vt:lpstr>تزریق ایمن: </vt:lpstr>
      <vt:lpstr>بیماری های مشمول گزارش دهی فوری:</vt:lpstr>
      <vt:lpstr>بیماری های مشمول گزارش دهی غیرفوری:</vt:lpstr>
      <vt:lpstr>محدوديت هاي گزارش بيماريها:</vt:lpstr>
      <vt:lpstr>فرآیندهای گروه پیشگیری و مبارزه با بیماری های واگیر: </vt:lpstr>
      <vt:lpstr>PowerPoint Presentation</vt:lpstr>
      <vt:lpstr>مقدمه: </vt:lpstr>
      <vt:lpstr>PowerPoint Presentation</vt:lpstr>
      <vt:lpstr>PowerPoint Presentation</vt:lpstr>
      <vt:lpstr>تعريف فرد مشکوک</vt:lpstr>
      <vt:lpstr>مهمترين راههاي انتقال بيماري CCHF</vt:lpstr>
      <vt:lpstr>PowerPoint Presentation</vt:lpstr>
      <vt:lpstr>توجهات مهم در زمان تریاژ تلفنی:</vt:lpstr>
      <vt:lpstr>اقدامات پرستار ترياژ تلفني</vt:lpstr>
      <vt:lpstr>اقدامات پرستار ترياژ تلفني</vt:lpstr>
      <vt:lpstr>اپراتور بیسیم دیسپچ</vt:lpstr>
      <vt:lpstr>ستاد هدایت به محض آگاهی از مورد مشکوک به VHF</vt:lpstr>
      <vt:lpstr>آموزش:</vt:lpstr>
      <vt:lpstr>PowerPoint Presentation</vt:lpstr>
      <vt:lpstr>توجهات مهم پایگاه اورژانس 115 و تیم فوریتهای پزشکی:</vt:lpstr>
      <vt:lpstr>توجهات مهم پایگاه اورژانس 115 و تیم فوریتهای پزشکی:</vt:lpstr>
      <vt:lpstr>اقدامات پايگاه اورژانس 115متعاقب دريافت ماموريت، اعزام به محل و انتقال بيمار به بيمارستان:</vt:lpstr>
      <vt:lpstr>همیاری و کمک به انتقال بیماران با رعایت اصول بهداشتی</vt:lpstr>
      <vt:lpstr>اقدامات پايگاه اورژانس 115متعاقب دريافت ماموريت، اعزام به محل و انتقال بيمار به بيمارستان:</vt:lpstr>
      <vt:lpstr>احتياطات استاندارد:</vt:lpstr>
      <vt:lpstr>احتياطات استاندارد:</vt:lpstr>
      <vt:lpstr>احتياطات استاندارد:</vt:lpstr>
      <vt:lpstr>احتياطات استاندارد:</vt:lpstr>
      <vt:lpstr>نکات کنترل عفونت:</vt:lpstr>
      <vt:lpstr>نکات کنترل عفونت:</vt:lpstr>
      <vt:lpstr>نکات کنترل عفونت:</vt:lpstr>
      <vt:lpstr>نکات کنترل عفونت:</vt:lpstr>
      <vt:lpstr>                                             </vt:lpstr>
      <vt:lpstr>مقدمه</vt:lpstr>
      <vt:lpstr> شبه سا رس  -از طر يق تماس نز ديك انسان به انسان قا بل انتقال است -بيشتر ين مو ارد ابتلا در عر بستان 318مورد   -همه مبتلا يان سا بقه سفر  به كشورهاي حوزه جنو بي خا ور ميا نه را داشته اند </vt:lpstr>
      <vt:lpstr> كورونا ويروس ها به يك گونه بزرگ ويروسها تعلق دارند كه مي توانند سبب طيفي از بيماريها از سرماخوردگي تا سندرم تنفسي حاد شديد (SARS) شوند.در اين مرحله كه ويروس جديد شناسايي گرديده است تعيين منبع عفونت، بيماريزايي، انتقال پذيري بسيار اهميت دارد و لذا بايد اطلاعات كاملي در زمينه تماس ها، علايم باليني، شغل، سابقه مسافرت بيماران جمع آوري و مورد تجزيه و تحليل قرار گيرد. لذا فعال بودن سيستم مراقبت و گزارش دهي بموقع و كامل موارد بيماري بسيار حساس و راهگشا خواهد بود. </vt:lpstr>
      <vt:lpstr>اختلاف این کرونا ویر وس با سایر کرونا ویر وسها</vt:lpstr>
      <vt:lpstr>اطلاعات موجود در زمينه ويروس جديد عامل بيماري تنفسي شناسايي شده: </vt:lpstr>
      <vt:lpstr>ادامه</vt:lpstr>
      <vt:lpstr>كشف كوروناويروس جديد</vt:lpstr>
      <vt:lpstr>گروه غالب بيماران</vt:lpstr>
      <vt:lpstr>راه انتقال </vt:lpstr>
      <vt:lpstr>اقدامات مورد نياز در مواجهه با موارد مشكوك: </vt:lpstr>
      <vt:lpstr>تعريف تماس نزديك: </vt:lpstr>
      <vt:lpstr>آداب تنفسي بهداشتي شامل:  </vt:lpstr>
      <vt:lpstr>حج تمتع</vt:lpstr>
      <vt:lpstr>آیا MERS زئونوز است؟ مخزن حیوانی آن چيست؟</vt:lpstr>
      <vt:lpstr>انتقال انسان به انسان</vt:lpstr>
      <vt:lpstr>قوانين بهداشت بين المللي International Health Regulations (IHR)</vt:lpstr>
      <vt:lpstr>اقدامات پيشگير انه </vt:lpstr>
      <vt:lpstr>نكات احتياطي در تهيه نمونه</vt:lpstr>
      <vt:lpstr>اقدامات بهداشتي</vt:lpstr>
      <vt:lpstr>نكات بهداشتي هنگام بستري بيمار</vt:lpstr>
      <vt:lpstr>اقداماتي كه آئروسول توليد مي كند</vt:lpstr>
      <vt:lpstr>هنگام مراقبت از بيماران كوروناويروسي MERS</vt:lpstr>
      <vt:lpstr>احتياطات استاندارد </vt:lpstr>
      <vt:lpstr>نكات بهداشتي در تماس با بيمار</vt:lpstr>
      <vt:lpstr>بهداشت در اتاق</vt:lpstr>
      <vt:lpstr>PowerPoint Presentation</vt:lpstr>
      <vt:lpstr>PowerPoint Presentation</vt:lpstr>
      <vt:lpstr>وضعیت بیماری ابولا در جهان </vt:lpstr>
      <vt:lpstr>مقدمه</vt:lpstr>
      <vt:lpstr>انتقال فرد به فرد</vt:lpstr>
      <vt:lpstr>طغیان 2014: شدیدترین و بزرگترین</vt:lpstr>
      <vt:lpstr>اعلام طغیان ابولا به عنوان یک اورژانس جهانی (PHEIC)</vt:lpstr>
      <vt:lpstr>وضعیت منطقه درگیر کاملا بحرانی است</vt:lpstr>
      <vt:lpstr>نگرانی از راه های گسترش خطر</vt:lpstr>
      <vt:lpstr>PowerPoint Presentation</vt:lpstr>
      <vt:lpstr>رییس سازمان جهانی بهداشت</vt:lpstr>
      <vt:lpstr>نمای بالینی</vt:lpstr>
      <vt:lpstr>نمای بالینی</vt:lpstr>
      <vt:lpstr>PowerPoint Presentation</vt:lpstr>
      <vt:lpstr>علایم بالینی بیماری ایبولا</vt:lpstr>
      <vt:lpstr>مواجهه پرخطر</vt:lpstr>
      <vt:lpstr>مواجهه كم خطر و تماس نامعلوم</vt:lpstr>
      <vt:lpstr>مورد مشكوك بيماري ابولا كه واجد شرايط نمونه گيري مي باشند به شرح ذيل است:</vt:lpstr>
      <vt:lpstr>تعريف مورد مشكوك بيماري ابولا در شرايط بروز طغيان بيماري ابولا در یک كانون يا منطقه كشور:</vt:lpstr>
      <vt:lpstr>استفاده از مراقبت سندرمیک</vt:lpstr>
      <vt:lpstr>احتیاطات کلیدی در برخورد با بیمار</vt:lpstr>
      <vt:lpstr>ماندگاری فیلوویروس ها در بیرون از بدن</vt:lpstr>
      <vt:lpstr>حساسیت در برابر مواد گندزدا</vt:lpstr>
      <vt:lpstr>8 موضوع کلیدی در کنترل عفونت در برخورد با بیماری ابولا</vt:lpstr>
      <vt:lpstr>ادامه: 8 موضوع کلیدی در کنترل عفونت در برخورد با بیماری ابولا</vt:lpstr>
      <vt:lpstr>6 توصيه به کشورهایی که موارد احتمالی یا قطعی ابولا را کشف می کنند </vt:lpstr>
      <vt:lpstr>6 توصيه به کشورهایی که موارد احتمالی یا قطعی ابولا را کشف می کنند</vt:lpstr>
      <vt:lpstr>آنفولانزا،H1N1</vt:lpstr>
      <vt:lpstr>اهمیت عفونت های تنفسی</vt:lpstr>
      <vt:lpstr>PowerPoint Presentation</vt:lpstr>
      <vt:lpstr>Influenza Virus Types</vt:lpstr>
      <vt:lpstr>PowerPoint Presentation</vt:lpstr>
      <vt:lpstr>علائم و نشانه های آنفلوانزا چیست؟</vt:lpstr>
      <vt:lpstr>علائم و نشانه های آنفلوانزا؟ </vt:lpstr>
      <vt:lpstr>افتراق آنفولانزا از سرماخوردگي</vt:lpstr>
      <vt:lpstr>آنفلوانزا چگونه بین انسانها سرایت می کند؟</vt:lpstr>
      <vt:lpstr>شایعترین راه انتقال ویروس آنفلوانزا بین انسانها</vt:lpstr>
      <vt:lpstr>سایر راه های انتقال ویروس آنفلوانزا بین انسانها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his</cp:lastModifiedBy>
  <cp:revision>59</cp:revision>
  <dcterms:created xsi:type="dcterms:W3CDTF">2019-09-05T13:32:58Z</dcterms:created>
  <dcterms:modified xsi:type="dcterms:W3CDTF">2026-07-27T07:26:22Z</dcterms:modified>
</cp:coreProperties>
</file>