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39"/>
  </p:notesMasterIdLst>
  <p:sldIdLst>
    <p:sldId id="356" r:id="rId2"/>
    <p:sldId id="320" r:id="rId3"/>
    <p:sldId id="321" r:id="rId4"/>
    <p:sldId id="357" r:id="rId5"/>
    <p:sldId id="358" r:id="rId6"/>
    <p:sldId id="359"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2" r:id="rId40"/>
    <p:sldId id="393" r:id="rId41"/>
    <p:sldId id="394" r:id="rId42"/>
    <p:sldId id="395" r:id="rId43"/>
    <p:sldId id="396" r:id="rId44"/>
    <p:sldId id="397" r:id="rId45"/>
    <p:sldId id="398" r:id="rId46"/>
    <p:sldId id="399" r:id="rId47"/>
    <p:sldId id="400" r:id="rId48"/>
    <p:sldId id="401" r:id="rId49"/>
    <p:sldId id="402" r:id="rId50"/>
    <p:sldId id="403" r:id="rId51"/>
    <p:sldId id="404" r:id="rId52"/>
    <p:sldId id="405" r:id="rId53"/>
    <p:sldId id="406" r:id="rId54"/>
    <p:sldId id="407" r:id="rId55"/>
    <p:sldId id="408" r:id="rId56"/>
    <p:sldId id="409" r:id="rId57"/>
    <p:sldId id="410" r:id="rId58"/>
    <p:sldId id="411" r:id="rId59"/>
    <p:sldId id="412" r:id="rId60"/>
    <p:sldId id="413" r:id="rId61"/>
    <p:sldId id="414" r:id="rId62"/>
    <p:sldId id="415" r:id="rId63"/>
    <p:sldId id="416" r:id="rId64"/>
    <p:sldId id="417" r:id="rId65"/>
    <p:sldId id="418" r:id="rId66"/>
    <p:sldId id="419" r:id="rId67"/>
    <p:sldId id="420" r:id="rId68"/>
    <p:sldId id="421" r:id="rId69"/>
    <p:sldId id="422" r:id="rId70"/>
    <p:sldId id="423" r:id="rId71"/>
    <p:sldId id="424" r:id="rId72"/>
    <p:sldId id="425" r:id="rId73"/>
    <p:sldId id="426" r:id="rId74"/>
    <p:sldId id="427" r:id="rId75"/>
    <p:sldId id="428" r:id="rId76"/>
    <p:sldId id="429" r:id="rId77"/>
    <p:sldId id="430" r:id="rId78"/>
    <p:sldId id="431" r:id="rId79"/>
    <p:sldId id="432" r:id="rId80"/>
    <p:sldId id="433" r:id="rId81"/>
    <p:sldId id="434" r:id="rId82"/>
    <p:sldId id="435" r:id="rId83"/>
    <p:sldId id="436" r:id="rId84"/>
    <p:sldId id="437" r:id="rId85"/>
    <p:sldId id="438" r:id="rId86"/>
    <p:sldId id="439" r:id="rId87"/>
    <p:sldId id="440" r:id="rId88"/>
    <p:sldId id="441" r:id="rId89"/>
    <p:sldId id="442" r:id="rId90"/>
    <p:sldId id="443" r:id="rId91"/>
    <p:sldId id="444" r:id="rId92"/>
    <p:sldId id="445" r:id="rId93"/>
    <p:sldId id="446" r:id="rId94"/>
    <p:sldId id="447" r:id="rId95"/>
    <p:sldId id="448" r:id="rId96"/>
    <p:sldId id="449" r:id="rId97"/>
    <p:sldId id="450" r:id="rId98"/>
    <p:sldId id="451" r:id="rId99"/>
    <p:sldId id="452" r:id="rId100"/>
    <p:sldId id="453" r:id="rId101"/>
    <p:sldId id="454" r:id="rId102"/>
    <p:sldId id="455" r:id="rId103"/>
    <p:sldId id="456" r:id="rId104"/>
    <p:sldId id="457" r:id="rId105"/>
    <p:sldId id="458" r:id="rId106"/>
    <p:sldId id="459" r:id="rId107"/>
    <p:sldId id="460" r:id="rId108"/>
    <p:sldId id="461" r:id="rId109"/>
    <p:sldId id="462" r:id="rId110"/>
    <p:sldId id="463" r:id="rId111"/>
    <p:sldId id="464" r:id="rId112"/>
    <p:sldId id="465" r:id="rId113"/>
    <p:sldId id="466" r:id="rId114"/>
    <p:sldId id="467" r:id="rId115"/>
    <p:sldId id="468" r:id="rId116"/>
    <p:sldId id="469" r:id="rId117"/>
    <p:sldId id="470" r:id="rId118"/>
    <p:sldId id="471" r:id="rId119"/>
    <p:sldId id="472" r:id="rId120"/>
    <p:sldId id="473" r:id="rId121"/>
    <p:sldId id="474" r:id="rId122"/>
    <p:sldId id="475" r:id="rId123"/>
    <p:sldId id="476" r:id="rId124"/>
    <p:sldId id="477" r:id="rId125"/>
    <p:sldId id="478" r:id="rId126"/>
    <p:sldId id="479" r:id="rId127"/>
    <p:sldId id="480" r:id="rId128"/>
    <p:sldId id="481" r:id="rId129"/>
    <p:sldId id="482" r:id="rId130"/>
    <p:sldId id="483" r:id="rId131"/>
    <p:sldId id="484" r:id="rId132"/>
    <p:sldId id="485" r:id="rId133"/>
    <p:sldId id="486" r:id="rId134"/>
    <p:sldId id="487" r:id="rId135"/>
    <p:sldId id="488" r:id="rId136"/>
    <p:sldId id="489" r:id="rId137"/>
    <p:sldId id="522" r:id="rId138"/>
  </p:sldIdLst>
  <p:sldSz cx="12192000" cy="6858000"/>
  <p:notesSz cx="6858000" cy="9144000"/>
  <p:embeddedFontLst>
    <p:embeddedFont>
      <p:font typeface="B Nazanin" panose="00000400000000000000" pitchFamily="2" charset="-78"/>
      <p:regular r:id="rId140"/>
      <p:bold r:id="rId141"/>
    </p:embeddedFont>
    <p:embeddedFont>
      <p:font typeface="B Titr" panose="00000700000000000000" pitchFamily="2" charset="-78"/>
      <p:bold r:id="rId142"/>
    </p:embeddedFont>
    <p:embeddedFont>
      <p:font typeface="Calibri" panose="020F0502020204030204" pitchFamily="34" charset="0"/>
      <p:regular r:id="rId143"/>
      <p:bold r:id="rId144"/>
      <p:italic r:id="rId145"/>
      <p:boldItalic r:id="rId1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703" autoAdjust="0"/>
    <p:restoredTop sz="86435"/>
  </p:normalViewPr>
  <p:slideViewPr>
    <p:cSldViewPr snapToGrid="0">
      <p:cViewPr>
        <p:scale>
          <a:sx n="107" d="100"/>
          <a:sy n="107" d="100"/>
        </p:scale>
        <p:origin x="-432" y="-66"/>
      </p:cViewPr>
      <p:guideLst>
        <p:guide orient="horz" pos="2160"/>
        <p:guide pos="3840"/>
      </p:guideLst>
    </p:cSldViewPr>
  </p:slideViewPr>
  <p:outlineViewPr>
    <p:cViewPr>
      <p:scale>
        <a:sx n="33" d="100"/>
        <a:sy n="33" d="100"/>
      </p:scale>
      <p:origin x="0" y="-1037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font" Target="fonts/font5.fntdata"/><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font" Target="fonts/font1.fntdata"/><Relationship Id="rId145"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font" Target="fonts/font4.fntdata"/><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2.fntdata"/><Relationship Id="rId14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6B64C-ECA3-4342-AE7F-6DE97C0936D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67FCA9-CC31-4158-B79B-B85A2B7E93D4}" type="slidenum">
              <a:rPr lang="en-US" smtClean="0"/>
              <a:t>‹#›</a:t>
            </a:fld>
            <a:endParaRPr lang="en-US"/>
          </a:p>
        </p:txBody>
      </p:sp>
    </p:spTree>
    <p:extLst>
      <p:ext uri="{BB962C8B-B14F-4D97-AF65-F5344CB8AC3E}">
        <p14:creationId xmlns:p14="http://schemas.microsoft.com/office/powerpoint/2010/main" val="3896976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effectLst/>
                <a:latin typeface="+mn-lt"/>
                <a:ea typeface="+mn-ea"/>
                <a:cs typeface="B Nazanin" panose="00000400000000000000" pitchFamily="2" charset="-78"/>
              </a:rPr>
              <a:t>بعد از تعبیه لوله </a:t>
            </a:r>
            <a:r>
              <a:rPr lang="fa-IR" sz="1200" kern="1200" dirty="0" err="1">
                <a:solidFill>
                  <a:schemeClr val="tx1"/>
                </a:solidFill>
                <a:effectLst/>
                <a:latin typeface="+mn-lt"/>
                <a:ea typeface="+mn-ea"/>
                <a:cs typeface="B Nazanin" panose="00000400000000000000" pitchFamily="2" charset="-78"/>
              </a:rPr>
              <a:t>معده‌ای</a:t>
            </a:r>
            <a:r>
              <a:rPr lang="fa-IR" sz="1200" kern="1200" dirty="0">
                <a:solidFill>
                  <a:schemeClr val="tx1"/>
                </a:solidFill>
                <a:effectLst/>
                <a:latin typeface="+mn-lt"/>
                <a:ea typeface="+mn-ea"/>
                <a:cs typeface="B Nazanin" panose="00000400000000000000" pitchFamily="2" charset="-78"/>
              </a:rPr>
              <a:t> باید با استفاده از سرنگ بزرگ </a:t>
            </a:r>
            <a:r>
              <a:rPr lang="fa-IR" sz="1200" kern="1200" dirty="0" err="1">
                <a:solidFill>
                  <a:schemeClr val="tx1"/>
                </a:solidFill>
                <a:effectLst/>
                <a:latin typeface="+mn-lt"/>
                <a:ea typeface="+mn-ea"/>
                <a:cs typeface="B Nazanin" panose="00000400000000000000" pitchFamily="2" charset="-78"/>
              </a:rPr>
              <a:t>گاواژ</a:t>
            </a:r>
            <a:r>
              <a:rPr lang="fa-IR" sz="1200" kern="1200" dirty="0">
                <a:solidFill>
                  <a:schemeClr val="tx1"/>
                </a:solidFill>
                <a:effectLst/>
                <a:latin typeface="+mn-lt"/>
                <a:ea typeface="+mn-ea"/>
                <a:cs typeface="B Nazanin" panose="00000400000000000000" pitchFamily="2" charset="-78"/>
              </a:rPr>
              <a:t> و از طریق ست سرم حدود200-100سی‌سی (در اطفال</a:t>
            </a:r>
            <a:r>
              <a:rPr lang="en-US" sz="1200" kern="1200" dirty="0">
                <a:solidFill>
                  <a:schemeClr val="tx1"/>
                </a:solidFill>
                <a:effectLst/>
                <a:latin typeface="+mn-lt"/>
                <a:ea typeface="+mn-ea"/>
                <a:cs typeface="+mn-cs"/>
              </a:rPr>
              <a:t>ml/kg</a:t>
            </a:r>
            <a:r>
              <a:rPr lang="fa-IR" sz="1200" kern="1200" dirty="0">
                <a:solidFill>
                  <a:schemeClr val="tx1"/>
                </a:solidFill>
                <a:effectLst/>
                <a:latin typeface="+mn-lt"/>
                <a:ea typeface="+mn-ea"/>
                <a:cs typeface="B Nazanin" panose="00000400000000000000" pitchFamily="2" charset="-78"/>
              </a:rPr>
              <a:t> 15- 10) محلول نرمال </a:t>
            </a:r>
            <a:r>
              <a:rPr lang="fa-IR" sz="1200" kern="1200" dirty="0" err="1">
                <a:solidFill>
                  <a:schemeClr val="tx1"/>
                </a:solidFill>
                <a:effectLst/>
                <a:latin typeface="+mn-lt"/>
                <a:ea typeface="+mn-ea"/>
                <a:cs typeface="B Nazanin" panose="00000400000000000000" pitchFamily="2" charset="-78"/>
              </a:rPr>
              <a:t>سالین</a:t>
            </a:r>
            <a:r>
              <a:rPr lang="fa-IR" sz="1200" kern="1200" dirty="0">
                <a:solidFill>
                  <a:schemeClr val="tx1"/>
                </a:solidFill>
                <a:effectLst/>
                <a:latin typeface="+mn-lt"/>
                <a:ea typeface="+mn-ea"/>
                <a:cs typeface="B Nazanin" panose="00000400000000000000" pitchFamily="2" charset="-78"/>
              </a:rPr>
              <a:t> (سرم شستشو)یا آب معمولی و هم دمای محیط به داخل معده وارد کرده و سپس با پایین </a:t>
            </a:r>
            <a:r>
              <a:rPr lang="fa-IR" sz="1200" kern="1200" dirty="0" err="1">
                <a:solidFill>
                  <a:schemeClr val="tx1"/>
                </a:solidFill>
                <a:effectLst/>
                <a:latin typeface="+mn-lt"/>
                <a:ea typeface="+mn-ea"/>
                <a:cs typeface="B Nazanin" panose="00000400000000000000" pitchFamily="2" charset="-78"/>
              </a:rPr>
              <a:t>نگه‌داشتن</a:t>
            </a:r>
            <a:r>
              <a:rPr lang="fa-IR" sz="1200" kern="1200" dirty="0">
                <a:solidFill>
                  <a:schemeClr val="tx1"/>
                </a:solidFill>
                <a:effectLst/>
                <a:latin typeface="+mn-lt"/>
                <a:ea typeface="+mn-ea"/>
                <a:cs typeface="B Nazanin" panose="00000400000000000000" pitchFamily="2" charset="-78"/>
              </a:rPr>
              <a:t> سر لوله اقدام به تخلیه معده کرد. عمل شستشوی معده یا </a:t>
            </a:r>
            <a:r>
              <a:rPr lang="fa-IR" sz="1200" kern="1200" dirty="0" err="1">
                <a:solidFill>
                  <a:schemeClr val="tx1"/>
                </a:solidFill>
                <a:effectLst/>
                <a:latin typeface="+mn-lt"/>
                <a:ea typeface="+mn-ea"/>
                <a:cs typeface="B Nazanin" panose="00000400000000000000" pitchFamily="2" charset="-78"/>
              </a:rPr>
              <a:t>لاواژ</a:t>
            </a:r>
            <a:r>
              <a:rPr lang="fa-IR" sz="1200" kern="1200" dirty="0">
                <a:solidFill>
                  <a:schemeClr val="tx1"/>
                </a:solidFill>
                <a:effectLst/>
                <a:latin typeface="+mn-lt"/>
                <a:ea typeface="+mn-ea"/>
                <a:cs typeface="B Nazanin" panose="00000400000000000000" pitchFamily="2" charset="-78"/>
              </a:rPr>
              <a:t> بایستی تا شفاف شدن (</a:t>
            </a:r>
            <a:r>
              <a:rPr lang="en-US" sz="1200" kern="1200" dirty="0">
                <a:solidFill>
                  <a:schemeClr val="tx1"/>
                </a:solidFill>
                <a:effectLst/>
                <a:latin typeface="+mn-lt"/>
                <a:ea typeface="+mn-ea"/>
                <a:cs typeface="+mn-cs"/>
              </a:rPr>
              <a:t>Clear</a:t>
            </a:r>
            <a:r>
              <a:rPr lang="fa-IR" sz="1200" kern="1200" dirty="0">
                <a:solidFill>
                  <a:schemeClr val="tx1"/>
                </a:solidFill>
                <a:effectLst/>
                <a:latin typeface="+mn-lt"/>
                <a:ea typeface="+mn-ea"/>
                <a:cs typeface="B Nazanin" panose="00000400000000000000" pitchFamily="2" charset="-78"/>
              </a:rPr>
              <a:t>) محتویات معده انجام شود.</a:t>
            </a:r>
            <a:endParaRPr lang="en-US" sz="1200" kern="1200" dirty="0">
              <a:solidFill>
                <a:schemeClr val="tx1"/>
              </a:solidFill>
              <a:effectLst/>
              <a:latin typeface="+mn-lt"/>
              <a:ea typeface="+mn-ea"/>
              <a:cs typeface="+mn-cs"/>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22</a:t>
            </a:fld>
            <a:endParaRPr lang="en-US"/>
          </a:p>
        </p:txBody>
      </p:sp>
    </p:spTree>
    <p:extLst>
      <p:ext uri="{BB962C8B-B14F-4D97-AF65-F5344CB8AC3E}">
        <p14:creationId xmlns:p14="http://schemas.microsoft.com/office/powerpoint/2010/main" val="3645508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effectLst/>
                <a:latin typeface="+mn-lt"/>
                <a:ea typeface="+mn-ea"/>
                <a:cs typeface="B Nazanin" panose="00000400000000000000" pitchFamily="2" charset="-78"/>
              </a:rPr>
              <a:t>عملکرد اصلی داروهای </a:t>
            </a:r>
            <a:r>
              <a:rPr lang="fa-IR" sz="1200" kern="1200" dirty="0" err="1">
                <a:solidFill>
                  <a:schemeClr val="tx1"/>
                </a:solidFill>
                <a:effectLst/>
                <a:latin typeface="+mn-lt"/>
                <a:ea typeface="+mn-ea"/>
                <a:cs typeface="B Nazanin" panose="00000400000000000000" pitchFamily="2" charset="-78"/>
              </a:rPr>
              <a:t>ضدافسردگی</a:t>
            </a:r>
            <a:r>
              <a:rPr lang="fa-IR" sz="1200" kern="1200" dirty="0">
                <a:solidFill>
                  <a:schemeClr val="tx1"/>
                </a:solidFill>
                <a:effectLst/>
                <a:latin typeface="+mn-lt"/>
                <a:ea typeface="+mn-ea"/>
                <a:cs typeface="B Nazanin" panose="00000400000000000000" pitchFamily="2" charset="-78"/>
              </a:rPr>
              <a:t> سه </a:t>
            </a:r>
            <a:r>
              <a:rPr lang="fa-IR" sz="1200" kern="1200" dirty="0" err="1">
                <a:solidFill>
                  <a:schemeClr val="tx1"/>
                </a:solidFill>
                <a:effectLst/>
                <a:latin typeface="+mn-lt"/>
                <a:ea typeface="+mn-ea"/>
                <a:cs typeface="B Nazanin" panose="00000400000000000000" pitchFamily="2" charset="-78"/>
              </a:rPr>
              <a:t>حلقه‌ای</a:t>
            </a:r>
            <a:r>
              <a:rPr lang="fa-IR" sz="1200" kern="1200" dirty="0">
                <a:solidFill>
                  <a:schemeClr val="tx1"/>
                </a:solidFill>
                <a:effectLst/>
                <a:latin typeface="+mn-lt"/>
                <a:ea typeface="+mn-ea"/>
                <a:cs typeface="B Nazanin" panose="00000400000000000000" pitchFamily="2" charset="-78"/>
              </a:rPr>
              <a:t> از طریق افزایش میزان </a:t>
            </a:r>
            <a:r>
              <a:rPr lang="fa-IR" sz="1200" kern="1200" dirty="0" err="1">
                <a:solidFill>
                  <a:schemeClr val="tx1"/>
                </a:solidFill>
                <a:effectLst/>
                <a:latin typeface="+mn-lt"/>
                <a:ea typeface="+mn-ea"/>
                <a:cs typeface="B Nazanin" panose="00000400000000000000" pitchFamily="2" charset="-78"/>
              </a:rPr>
              <a:t>واسطه‌های</a:t>
            </a:r>
            <a:r>
              <a:rPr lang="fa-IR" sz="1200" kern="1200" dirty="0">
                <a:solidFill>
                  <a:schemeClr val="tx1"/>
                </a:solidFill>
                <a:effectLst/>
                <a:latin typeface="+mn-lt"/>
                <a:ea typeface="+mn-ea"/>
                <a:cs typeface="B Nazanin" panose="00000400000000000000" pitchFamily="2" charset="-78"/>
              </a:rPr>
              <a:t> عصبی </a:t>
            </a:r>
            <a:r>
              <a:rPr lang="fa-IR" sz="1200" kern="1200" dirty="0" err="1">
                <a:solidFill>
                  <a:schemeClr val="tx1"/>
                </a:solidFill>
                <a:effectLst/>
                <a:latin typeface="+mn-lt"/>
                <a:ea typeface="+mn-ea"/>
                <a:cs typeface="B Nazanin" panose="00000400000000000000" pitchFamily="2" charset="-78"/>
              </a:rPr>
              <a:t>سروتونین</a:t>
            </a:r>
            <a:r>
              <a:rPr lang="fa-IR" sz="1200" kern="1200" dirty="0">
                <a:solidFill>
                  <a:schemeClr val="tx1"/>
                </a:solidFill>
                <a:effectLst/>
                <a:latin typeface="+mn-lt"/>
                <a:ea typeface="+mn-ea"/>
                <a:cs typeface="B Nazanin" panose="00000400000000000000" pitchFamily="2" charset="-78"/>
              </a:rPr>
              <a:t> و </a:t>
            </a:r>
            <a:r>
              <a:rPr lang="fa-IR" sz="1200" kern="1200" dirty="0" err="1">
                <a:solidFill>
                  <a:schemeClr val="tx1"/>
                </a:solidFill>
                <a:effectLst/>
                <a:latin typeface="+mn-lt"/>
                <a:ea typeface="+mn-ea"/>
                <a:cs typeface="B Nazanin" panose="00000400000000000000" pitchFamily="2" charset="-78"/>
              </a:rPr>
              <a:t>نوراپی</a:t>
            </a:r>
            <a:r>
              <a:rPr lang="fa-IR" sz="1200" kern="1200" dirty="0">
                <a:solidFill>
                  <a:schemeClr val="tx1"/>
                </a:solidFill>
                <a:effectLst/>
                <a:latin typeface="+mn-lt"/>
                <a:ea typeface="+mn-ea"/>
                <a:cs typeface="B Nazanin" panose="00000400000000000000" pitchFamily="2" charset="-78"/>
              </a:rPr>
              <a:t> نفرین در مغز است. این داروها با بلوک نمودن عملکرد انتقال دهنده های </a:t>
            </a:r>
            <a:r>
              <a:rPr lang="fa-IR" sz="1200" kern="1200" dirty="0" err="1">
                <a:solidFill>
                  <a:schemeClr val="tx1"/>
                </a:solidFill>
                <a:effectLst/>
                <a:latin typeface="+mn-lt"/>
                <a:ea typeface="+mn-ea"/>
                <a:cs typeface="B Nazanin" panose="00000400000000000000" pitchFamily="2" charset="-78"/>
              </a:rPr>
              <a:t>سروتونین</a:t>
            </a:r>
            <a:r>
              <a:rPr lang="fa-IR" sz="1200" kern="1200" dirty="0">
                <a:solidFill>
                  <a:schemeClr val="tx1"/>
                </a:solidFill>
                <a:effectLst/>
                <a:latin typeface="+mn-lt"/>
                <a:ea typeface="+mn-ea"/>
                <a:cs typeface="B Nazanin" panose="00000400000000000000" pitchFamily="2" charset="-78"/>
              </a:rPr>
              <a:t> و </a:t>
            </a:r>
            <a:r>
              <a:rPr lang="fa-IR" sz="1200" kern="1200" dirty="0" err="1">
                <a:solidFill>
                  <a:schemeClr val="tx1"/>
                </a:solidFill>
                <a:effectLst/>
                <a:latin typeface="+mn-lt"/>
                <a:ea typeface="+mn-ea"/>
                <a:cs typeface="B Nazanin" panose="00000400000000000000" pitchFamily="2" charset="-78"/>
              </a:rPr>
              <a:t>نوراپی</a:t>
            </a:r>
            <a:r>
              <a:rPr lang="fa-IR" sz="1200" kern="1200" dirty="0">
                <a:solidFill>
                  <a:schemeClr val="tx1"/>
                </a:solidFill>
                <a:effectLst/>
                <a:latin typeface="+mn-lt"/>
                <a:ea typeface="+mn-ea"/>
                <a:cs typeface="B Nazanin" panose="00000400000000000000" pitchFamily="2" charset="-78"/>
              </a:rPr>
              <a:t> نفرین موجب مهار باز جذب آنها و در نتیجه افزایش سطح خونی آنها در مغز می شوند. </a:t>
            </a:r>
            <a:r>
              <a:rPr lang="fa-IR" sz="1200" kern="1200" dirty="0" err="1">
                <a:solidFill>
                  <a:schemeClr val="tx1"/>
                </a:solidFill>
                <a:effectLst/>
                <a:latin typeface="+mn-lt"/>
                <a:ea typeface="+mn-ea"/>
                <a:cs typeface="B Nazanin" panose="00000400000000000000" pitchFamily="2" charset="-78"/>
              </a:rPr>
              <a:t>هرکدام</a:t>
            </a:r>
            <a:r>
              <a:rPr lang="fa-IR" sz="1200" kern="1200" dirty="0">
                <a:solidFill>
                  <a:schemeClr val="tx1"/>
                </a:solidFill>
                <a:effectLst/>
                <a:latin typeface="+mn-lt"/>
                <a:ea typeface="+mn-ea"/>
                <a:cs typeface="B Nazanin" panose="00000400000000000000" pitchFamily="2" charset="-78"/>
              </a:rPr>
              <a:t> از این داروهای </a:t>
            </a:r>
            <a:r>
              <a:rPr lang="fa-IR" sz="1200" kern="1200" dirty="0" err="1">
                <a:solidFill>
                  <a:schemeClr val="tx1"/>
                </a:solidFill>
                <a:effectLst/>
                <a:latin typeface="+mn-lt"/>
                <a:ea typeface="+mn-ea"/>
                <a:cs typeface="B Nazanin" panose="00000400000000000000" pitchFamily="2" charset="-78"/>
              </a:rPr>
              <a:t>ضدافسردگی</a:t>
            </a:r>
            <a:r>
              <a:rPr lang="fa-IR" sz="1200" kern="1200" dirty="0">
                <a:solidFill>
                  <a:schemeClr val="tx1"/>
                </a:solidFill>
                <a:effectLst/>
                <a:latin typeface="+mn-lt"/>
                <a:ea typeface="+mn-ea"/>
                <a:cs typeface="B Nazanin" panose="00000400000000000000" pitchFamily="2" charset="-78"/>
              </a:rPr>
              <a:t> سه </a:t>
            </a:r>
            <a:r>
              <a:rPr lang="fa-IR" sz="1200" kern="1200" dirty="0" err="1">
                <a:solidFill>
                  <a:schemeClr val="tx1"/>
                </a:solidFill>
                <a:effectLst/>
                <a:latin typeface="+mn-lt"/>
                <a:ea typeface="+mn-ea"/>
                <a:cs typeface="B Nazanin" panose="00000400000000000000" pitchFamily="2" charset="-78"/>
              </a:rPr>
              <a:t>حلقه‌ای</a:t>
            </a:r>
            <a:r>
              <a:rPr lang="fa-IR" sz="1200" kern="1200" dirty="0">
                <a:solidFill>
                  <a:schemeClr val="tx1"/>
                </a:solidFill>
                <a:effectLst/>
                <a:latin typeface="+mn-lt"/>
                <a:ea typeface="+mn-ea"/>
                <a:cs typeface="B Nazanin" panose="00000400000000000000" pitchFamily="2" charset="-78"/>
              </a:rPr>
              <a:t> به درجات مختلفی مشخصات داروهای </a:t>
            </a:r>
            <a:r>
              <a:rPr lang="fa-IR" sz="1200" kern="1200" dirty="0" err="1">
                <a:solidFill>
                  <a:schemeClr val="tx1"/>
                </a:solidFill>
                <a:effectLst/>
                <a:latin typeface="+mn-lt"/>
                <a:ea typeface="+mn-ea"/>
                <a:cs typeface="B Nazanin" panose="00000400000000000000" pitchFamily="2" charset="-78"/>
              </a:rPr>
              <a:t>آنتی‌کلینرژیک</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آدرنرژیک</a:t>
            </a:r>
            <a:r>
              <a:rPr lang="fa-IR" sz="1200" kern="1200" dirty="0">
                <a:solidFill>
                  <a:schemeClr val="tx1"/>
                </a:solidFill>
                <a:effectLst/>
                <a:latin typeface="+mn-lt"/>
                <a:ea typeface="+mn-ea"/>
                <a:cs typeface="B Nazanin" panose="00000400000000000000" pitchFamily="2" charset="-78"/>
              </a:rPr>
              <a:t> و بلوک کننده آلفا را دارا </a:t>
            </a:r>
            <a:r>
              <a:rPr lang="fa-IR" sz="1200" kern="1200" dirty="0" err="1">
                <a:solidFill>
                  <a:schemeClr val="tx1"/>
                </a:solidFill>
                <a:effectLst/>
                <a:latin typeface="+mn-lt"/>
                <a:ea typeface="+mn-ea"/>
                <a:cs typeface="B Nazanin" panose="00000400000000000000" pitchFamily="2" charset="-78"/>
              </a:rPr>
              <a:t>می‌باشند</a:t>
            </a:r>
            <a:r>
              <a:rPr lang="fa-IR" sz="1200" kern="1200" dirty="0">
                <a:solidFill>
                  <a:schemeClr val="tx1"/>
                </a:solidFill>
                <a:effectLst/>
                <a:latin typeface="+mn-lt"/>
                <a:ea typeface="+mn-ea"/>
                <a:cs typeface="B Nazanin" panose="00000400000000000000" pitchFamily="2" charset="-78"/>
              </a:rPr>
              <a:t>. همچنین طیف علائم وسیعی از </a:t>
            </a:r>
            <a:r>
              <a:rPr lang="fa-IR" sz="1200" kern="1200" dirty="0" err="1">
                <a:solidFill>
                  <a:schemeClr val="tx1"/>
                </a:solidFill>
                <a:effectLst/>
                <a:latin typeface="+mn-lt"/>
                <a:ea typeface="+mn-ea"/>
                <a:cs typeface="B Nazanin" panose="00000400000000000000" pitchFamily="2" charset="-78"/>
              </a:rPr>
              <a:t>تاکسیدروم</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آنتی‌کلینرژیک</a:t>
            </a:r>
            <a:r>
              <a:rPr lang="fa-IR" sz="1200" kern="1200" dirty="0">
                <a:solidFill>
                  <a:schemeClr val="tx1"/>
                </a:solidFill>
                <a:effectLst/>
                <a:latin typeface="+mn-lt"/>
                <a:ea typeface="+mn-ea"/>
                <a:cs typeface="B Nazanin" panose="00000400000000000000" pitchFamily="2" charset="-78"/>
              </a:rPr>
              <a:t> تا مسمومیت شدید قلبی ایجاد می شود. به طور کلی </a:t>
            </a:r>
            <a:r>
              <a:rPr lang="fa-IR" sz="1200" kern="1200" dirty="0" err="1">
                <a:solidFill>
                  <a:schemeClr val="tx1"/>
                </a:solidFill>
                <a:effectLst/>
                <a:latin typeface="+mn-lt"/>
                <a:ea typeface="+mn-ea"/>
                <a:cs typeface="B Nazanin" panose="00000400000000000000" pitchFamily="2" charset="-78"/>
              </a:rPr>
              <a:t>تاکسیدروم</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آنتی‌کلینرژیک</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نشانه‌ای</a:t>
            </a:r>
            <a:r>
              <a:rPr lang="fa-IR" sz="1200" kern="1200" dirty="0">
                <a:solidFill>
                  <a:schemeClr val="tx1"/>
                </a:solidFill>
                <a:effectLst/>
                <a:latin typeface="+mn-lt"/>
                <a:ea typeface="+mn-ea"/>
                <a:cs typeface="B Nazanin" panose="00000400000000000000" pitchFamily="2" charset="-78"/>
              </a:rPr>
              <a:t> از مسمومیت با </a:t>
            </a:r>
            <a:r>
              <a:rPr lang="fa-IR" sz="1200" kern="1200" dirty="0" err="1">
                <a:solidFill>
                  <a:schemeClr val="tx1"/>
                </a:solidFill>
                <a:effectLst/>
                <a:latin typeface="+mn-lt"/>
                <a:ea typeface="+mn-ea"/>
                <a:cs typeface="B Nazanin" panose="00000400000000000000" pitchFamily="2" charset="-78"/>
              </a:rPr>
              <a:t>ضدافسردگی</a:t>
            </a:r>
            <a:r>
              <a:rPr lang="fa-IR" sz="1200" kern="1200" dirty="0">
                <a:solidFill>
                  <a:schemeClr val="tx1"/>
                </a:solidFill>
                <a:effectLst/>
                <a:latin typeface="+mn-lt"/>
                <a:ea typeface="+mn-ea"/>
                <a:cs typeface="B Nazanin" panose="00000400000000000000" pitchFamily="2" charset="-78"/>
              </a:rPr>
              <a:t> سه </a:t>
            </a:r>
            <a:r>
              <a:rPr lang="fa-IR" sz="1200" kern="1200" dirty="0" err="1">
                <a:solidFill>
                  <a:schemeClr val="tx1"/>
                </a:solidFill>
                <a:effectLst/>
                <a:latin typeface="+mn-lt"/>
                <a:ea typeface="+mn-ea"/>
                <a:cs typeface="B Nazanin" panose="00000400000000000000" pitchFamily="2" charset="-78"/>
              </a:rPr>
              <a:t>حلقه‌ای‌ها</a:t>
            </a:r>
            <a:r>
              <a:rPr lang="fa-IR" sz="1200" kern="1200" dirty="0">
                <a:solidFill>
                  <a:schemeClr val="tx1"/>
                </a:solidFill>
                <a:effectLst/>
                <a:latin typeface="+mn-lt"/>
                <a:ea typeface="+mn-ea"/>
                <a:cs typeface="B Nazanin" panose="00000400000000000000" pitchFamily="2" charset="-78"/>
              </a:rPr>
              <a:t> است.</a:t>
            </a:r>
            <a:endParaRPr lang="en-US" sz="1200" kern="1200" dirty="0">
              <a:solidFill>
                <a:schemeClr val="tx1"/>
              </a:solidFill>
              <a:effectLst/>
              <a:latin typeface="+mn-lt"/>
              <a:ea typeface="+mn-ea"/>
              <a:cs typeface="+mn-cs"/>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55</a:t>
            </a:fld>
            <a:endParaRPr lang="en-US"/>
          </a:p>
        </p:txBody>
      </p:sp>
    </p:spTree>
    <p:extLst>
      <p:ext uri="{BB962C8B-B14F-4D97-AF65-F5344CB8AC3E}">
        <p14:creationId xmlns:p14="http://schemas.microsoft.com/office/powerpoint/2010/main" val="1830685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sz="1200" dirty="0">
                <a:cs typeface="B Nazanin" panose="00000400000000000000" pitchFamily="2" charset="-78"/>
              </a:rPr>
              <a:t> این </a:t>
            </a:r>
            <a:r>
              <a:rPr lang="fa-IR" sz="1200" dirty="0" err="1">
                <a:cs typeface="B Nazanin" panose="00000400000000000000" pitchFamily="2" charset="-78"/>
              </a:rPr>
              <a:t>دروها</a:t>
            </a:r>
            <a:r>
              <a:rPr lang="fa-IR" sz="1200" dirty="0">
                <a:cs typeface="B Nazanin" panose="00000400000000000000" pitchFamily="2" charset="-78"/>
              </a:rPr>
              <a:t> از طریق مهار آنزیم منو آمین </a:t>
            </a:r>
            <a:r>
              <a:rPr lang="fa-IR" sz="1200" dirty="0" err="1">
                <a:cs typeface="B Nazanin" panose="00000400000000000000" pitchFamily="2" charset="-78"/>
              </a:rPr>
              <a:t>اکسیداز</a:t>
            </a:r>
            <a:r>
              <a:rPr lang="fa-IR" sz="1200" dirty="0">
                <a:cs typeface="B Nazanin" panose="00000400000000000000" pitchFamily="2" charset="-78"/>
              </a:rPr>
              <a:t>، که تجزیه کننده انتقال دهنده های عصبی نظیر </a:t>
            </a:r>
            <a:r>
              <a:rPr lang="fa-IR" sz="1200" dirty="0" err="1">
                <a:cs typeface="B Nazanin" panose="00000400000000000000" pitchFamily="2" charset="-78"/>
              </a:rPr>
              <a:t>نوراپی</a:t>
            </a:r>
            <a:r>
              <a:rPr lang="fa-IR" sz="1200" dirty="0">
                <a:cs typeface="B Nazanin" panose="00000400000000000000" pitchFamily="2" charset="-78"/>
              </a:rPr>
              <a:t> نفرین در </a:t>
            </a:r>
            <a:r>
              <a:rPr lang="fa-IR" sz="1200" dirty="0" err="1">
                <a:cs typeface="B Nazanin" panose="00000400000000000000" pitchFamily="2" charset="-78"/>
              </a:rPr>
              <a:t>سیناپس</a:t>
            </a:r>
            <a:r>
              <a:rPr lang="fa-IR" sz="1200" dirty="0">
                <a:cs typeface="B Nazanin" panose="00000400000000000000" pitchFamily="2" charset="-78"/>
              </a:rPr>
              <a:t> های مغزی است، موجب افزایش </a:t>
            </a:r>
            <a:r>
              <a:rPr lang="fa-IR" sz="1200" dirty="0" err="1">
                <a:cs typeface="B Nazanin" panose="00000400000000000000" pitchFamily="2" charset="-78"/>
              </a:rPr>
              <a:t>اپی</a:t>
            </a:r>
            <a:r>
              <a:rPr lang="fa-IR" sz="1200" dirty="0">
                <a:cs typeface="B Nazanin" panose="00000400000000000000" pitchFamily="2" charset="-78"/>
              </a:rPr>
              <a:t> نفرین، </a:t>
            </a:r>
            <a:r>
              <a:rPr lang="fa-IR" sz="1200" dirty="0" err="1">
                <a:cs typeface="B Nazanin" panose="00000400000000000000" pitchFamily="2" charset="-78"/>
              </a:rPr>
              <a:t>سروتونین</a:t>
            </a:r>
            <a:r>
              <a:rPr lang="fa-IR" sz="1200" dirty="0">
                <a:cs typeface="B Nazanin" panose="00000400000000000000" pitchFamily="2" charset="-78"/>
              </a:rPr>
              <a:t>، دوپامین و مونو آمین های دیگر می شود</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58</a:t>
            </a:fld>
            <a:endParaRPr lang="en-US"/>
          </a:p>
        </p:txBody>
      </p:sp>
    </p:spTree>
    <p:extLst>
      <p:ext uri="{BB962C8B-B14F-4D97-AF65-F5344CB8AC3E}">
        <p14:creationId xmlns:p14="http://schemas.microsoft.com/office/powerpoint/2010/main" val="3775681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این داروها از جذب مجدد </a:t>
            </a:r>
            <a:r>
              <a:rPr lang="fa-IR" sz="1200" dirty="0" err="1">
                <a:cs typeface="B Nazanin" panose="00000400000000000000" pitchFamily="2" charset="-78"/>
              </a:rPr>
              <a:t>سروتونین</a:t>
            </a:r>
            <a:r>
              <a:rPr lang="fa-IR" sz="1200" dirty="0">
                <a:cs typeface="B Nazanin" panose="00000400000000000000" pitchFamily="2" charset="-78"/>
              </a:rPr>
              <a:t> در </a:t>
            </a:r>
            <a:r>
              <a:rPr lang="fa-IR" sz="1200" dirty="0" err="1">
                <a:cs typeface="B Nazanin" panose="00000400000000000000" pitchFamily="2" charset="-78"/>
              </a:rPr>
              <a:t>سیناپس</a:t>
            </a:r>
            <a:r>
              <a:rPr lang="fa-IR" sz="1200" dirty="0">
                <a:cs typeface="B Nazanin" panose="00000400000000000000" pitchFamily="2" charset="-78"/>
              </a:rPr>
              <a:t> ها جلوگیری می کنند. </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عملکرد داروهای مهار کننده ها </a:t>
            </a:r>
            <a:r>
              <a:rPr lang="fa-IR" sz="1200" dirty="0" err="1">
                <a:cs typeface="B Nazanin" panose="00000400000000000000" pitchFamily="2" charset="-78"/>
              </a:rPr>
              <a:t>بازجذب</a:t>
            </a:r>
            <a:r>
              <a:rPr lang="fa-IR" sz="1200" dirty="0">
                <a:cs typeface="B Nazanin" panose="00000400000000000000" pitchFamily="2" charset="-78"/>
              </a:rPr>
              <a:t> </a:t>
            </a:r>
            <a:r>
              <a:rPr lang="fa-IR" sz="1200" dirty="0" err="1">
                <a:cs typeface="B Nazanin" panose="00000400000000000000" pitchFamily="2" charset="-78"/>
              </a:rPr>
              <a:t>نوراپی</a:t>
            </a:r>
            <a:r>
              <a:rPr lang="fa-IR" sz="1200" dirty="0">
                <a:cs typeface="B Nazanin" panose="00000400000000000000" pitchFamily="2" charset="-78"/>
              </a:rPr>
              <a:t> نفرین (</a:t>
            </a:r>
            <a:r>
              <a:rPr lang="en-US" sz="1200" dirty="0"/>
              <a:t>NRIS</a:t>
            </a:r>
            <a:r>
              <a:rPr lang="fa-IR" sz="1200" dirty="0">
                <a:cs typeface="B Nazanin" panose="00000400000000000000" pitchFamily="2" charset="-78"/>
              </a:rPr>
              <a:t>) هم شبیه به داروهای </a:t>
            </a:r>
            <a:r>
              <a:rPr lang="en-US" sz="1200" dirty="0"/>
              <a:t>SSRI</a:t>
            </a:r>
            <a:r>
              <a:rPr lang="fa-IR" sz="1200" dirty="0">
                <a:cs typeface="B Nazanin" panose="00000400000000000000" pitchFamily="2" charset="-78"/>
              </a:rPr>
              <a:t> است. از </a:t>
            </a:r>
            <a:r>
              <a:rPr lang="en-US" sz="1200" dirty="0"/>
              <a:t>NRIS</a:t>
            </a:r>
            <a:r>
              <a:rPr lang="fa-IR" sz="1200" dirty="0">
                <a:cs typeface="B Nazanin" panose="00000400000000000000" pitchFamily="2" charset="-78"/>
              </a:rPr>
              <a:t> ها می توان به </a:t>
            </a:r>
            <a:r>
              <a:rPr lang="fa-IR" sz="1200" dirty="0" err="1">
                <a:cs typeface="B Nazanin" panose="00000400000000000000" pitchFamily="2" charset="-78"/>
              </a:rPr>
              <a:t>دلوکسیتین</a:t>
            </a:r>
            <a:r>
              <a:rPr lang="fa-IR" sz="1200" dirty="0">
                <a:cs typeface="B Nazanin" panose="00000400000000000000" pitchFamily="2" charset="-78"/>
              </a:rPr>
              <a:t>، </a:t>
            </a:r>
            <a:r>
              <a:rPr lang="fa-IR" sz="1200" dirty="0" err="1">
                <a:cs typeface="B Nazanin" panose="00000400000000000000" pitchFamily="2" charset="-78"/>
              </a:rPr>
              <a:t>ونلافلکسین</a:t>
            </a:r>
            <a:r>
              <a:rPr lang="fa-IR" sz="1200" dirty="0">
                <a:cs typeface="B Nazanin" panose="00000400000000000000" pitchFamily="2" charset="-78"/>
              </a:rPr>
              <a:t> و </a:t>
            </a:r>
            <a:r>
              <a:rPr lang="fa-IR" sz="1200" dirty="0" err="1">
                <a:cs typeface="B Nazanin" panose="00000400000000000000" pitchFamily="2" charset="-78"/>
              </a:rPr>
              <a:t>دزونلافلکسین</a:t>
            </a:r>
            <a:r>
              <a:rPr lang="fa-IR" sz="1200" dirty="0">
                <a:cs typeface="B Nazanin" panose="00000400000000000000" pitchFamily="2" charset="-78"/>
              </a:rPr>
              <a:t> اشاره کرد. </a:t>
            </a:r>
            <a:endParaRPr lang="en-US" sz="120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fa-IR" sz="1200" dirty="0">
              <a:cs typeface="B Nazanin" panose="00000400000000000000" pitchFamily="2" charset="-78"/>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59</a:t>
            </a:fld>
            <a:endParaRPr lang="en-US"/>
          </a:p>
        </p:txBody>
      </p:sp>
    </p:spTree>
    <p:extLst>
      <p:ext uri="{BB962C8B-B14F-4D97-AF65-F5344CB8AC3E}">
        <p14:creationId xmlns:p14="http://schemas.microsoft.com/office/powerpoint/2010/main" val="76160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چنانچه در برخورد با بیمار دچار کاهش سطح هوشیاری که قادر به حفظ راه هوایی خود نیست، جهت جلوگیری از </a:t>
            </a:r>
            <a:r>
              <a:rPr lang="fa-IR" sz="1200" dirty="0" err="1">
                <a:cs typeface="B Nazanin" panose="00000400000000000000" pitchFamily="2" charset="-78"/>
              </a:rPr>
              <a:t>آسپیراسیون</a:t>
            </a:r>
            <a:r>
              <a:rPr lang="fa-IR" sz="1200" dirty="0">
                <a:cs typeface="B Nazanin" panose="00000400000000000000" pitchFamily="2" charset="-78"/>
              </a:rPr>
              <a:t> باید حتی </a:t>
            </a:r>
            <a:r>
              <a:rPr lang="fa-IR" sz="1200" dirty="0" err="1">
                <a:cs typeface="B Nazanin" panose="00000400000000000000" pitchFamily="2" charset="-78"/>
              </a:rPr>
              <a:t>المکان</a:t>
            </a:r>
            <a:r>
              <a:rPr lang="fa-IR" sz="1200" dirty="0">
                <a:cs typeface="B Nazanin" panose="00000400000000000000" pitchFamily="2" charset="-78"/>
              </a:rPr>
              <a:t> بیمار را </a:t>
            </a:r>
            <a:r>
              <a:rPr lang="fa-IR" sz="1200" dirty="0" err="1">
                <a:cs typeface="B Nazanin" panose="00000400000000000000" pitchFamily="2" charset="-78"/>
              </a:rPr>
              <a:t>اینتوبه</a:t>
            </a:r>
            <a:r>
              <a:rPr lang="fa-IR" sz="1200" dirty="0">
                <a:cs typeface="B Nazanin" panose="00000400000000000000" pitchFamily="2" charset="-78"/>
              </a:rPr>
              <a:t> کرد و سپس شستشوی معده را انجام داد. </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b="1" dirty="0">
                <a:solidFill>
                  <a:srgbClr val="7030A0"/>
                </a:solidFill>
                <a:cs typeface="B Nazanin" panose="00000400000000000000" pitchFamily="2" charset="-78"/>
              </a:rPr>
              <a:t>تجویز </a:t>
            </a:r>
            <a:r>
              <a:rPr lang="fa-IR" sz="1200" b="1" dirty="0" err="1">
                <a:solidFill>
                  <a:srgbClr val="7030A0"/>
                </a:solidFill>
                <a:cs typeface="B Nazanin" panose="00000400000000000000" pitchFamily="2" charset="-78"/>
              </a:rPr>
              <a:t>بیکربنات</a:t>
            </a:r>
            <a:r>
              <a:rPr lang="fa-IR" sz="1200" b="1" dirty="0">
                <a:solidFill>
                  <a:srgbClr val="7030A0"/>
                </a:solidFill>
                <a:cs typeface="B Nazanin" panose="00000400000000000000" pitchFamily="2" charset="-78"/>
              </a:rPr>
              <a:t> در موارد طولانی شدن فاصله </a:t>
            </a:r>
            <a:r>
              <a:rPr lang="en-US" sz="1200" b="1" dirty="0">
                <a:solidFill>
                  <a:srgbClr val="7030A0"/>
                </a:solidFill>
              </a:rPr>
              <a:t>QRS </a:t>
            </a:r>
            <a:r>
              <a:rPr lang="fa-IR" sz="1200" b="1" dirty="0">
                <a:solidFill>
                  <a:srgbClr val="7030A0"/>
                </a:solidFill>
                <a:cs typeface="B Nazanin" panose="00000400000000000000" pitchFamily="2" charset="-78"/>
              </a:rPr>
              <a:t> بیش از ۱۰۰ </a:t>
            </a:r>
            <a:r>
              <a:rPr lang="fa-IR" sz="1200" b="1" dirty="0" err="1">
                <a:solidFill>
                  <a:srgbClr val="7030A0"/>
                </a:solidFill>
                <a:cs typeface="B Nazanin" panose="00000400000000000000" pitchFamily="2" charset="-78"/>
              </a:rPr>
              <a:t>میلی‌ثانیه</a:t>
            </a:r>
            <a:r>
              <a:rPr lang="fa-IR" sz="1200" b="1" dirty="0">
                <a:solidFill>
                  <a:srgbClr val="7030A0"/>
                </a:solidFill>
                <a:cs typeface="B Nazanin" panose="00000400000000000000" pitchFamily="2" charset="-78"/>
              </a:rPr>
              <a:t>، افت فشار خون مقاوم به مایع درمانی، و انحراف محور </a:t>
            </a:r>
            <a:r>
              <a:rPr lang="en-US" sz="1200" b="1" dirty="0">
                <a:solidFill>
                  <a:srgbClr val="7030A0"/>
                </a:solidFill>
              </a:rPr>
              <a:t>QRS</a:t>
            </a:r>
            <a:r>
              <a:rPr lang="fa-IR" sz="1200" b="1" dirty="0">
                <a:solidFill>
                  <a:srgbClr val="7030A0"/>
                </a:solidFill>
                <a:cs typeface="B Nazanin" panose="00000400000000000000" pitchFamily="2" charset="-78"/>
              </a:rPr>
              <a:t> به راست در ۴۰ </a:t>
            </a:r>
            <a:r>
              <a:rPr lang="fa-IR" sz="1200" b="1" dirty="0" err="1">
                <a:solidFill>
                  <a:srgbClr val="7030A0"/>
                </a:solidFill>
                <a:cs typeface="B Nazanin" panose="00000400000000000000" pitchFamily="2" charset="-78"/>
              </a:rPr>
              <a:t>میلی‌ثانیه</a:t>
            </a:r>
            <a:r>
              <a:rPr lang="fa-IR" sz="1200" b="1" dirty="0">
                <a:solidFill>
                  <a:srgbClr val="7030A0"/>
                </a:solidFill>
                <a:cs typeface="B Nazanin" panose="00000400000000000000" pitchFamily="2" charset="-78"/>
              </a:rPr>
              <a:t> انتهایی یا دیس ریتمی های بطنی با دوز </a:t>
            </a:r>
            <a:r>
              <a:rPr lang="en-US" sz="1200" b="1" dirty="0" err="1">
                <a:solidFill>
                  <a:srgbClr val="7030A0"/>
                </a:solidFill>
              </a:rPr>
              <a:t>meq</a:t>
            </a:r>
            <a:r>
              <a:rPr lang="fa-IR" sz="1200" b="1" dirty="0">
                <a:solidFill>
                  <a:srgbClr val="7030A0"/>
                </a:solidFill>
                <a:cs typeface="B Nazanin" panose="00000400000000000000" pitchFamily="2" charset="-78"/>
              </a:rPr>
              <a:t> 2- 1 (میلی </a:t>
            </a:r>
            <a:r>
              <a:rPr lang="fa-IR" sz="1200" b="1" dirty="0" err="1">
                <a:solidFill>
                  <a:srgbClr val="7030A0"/>
                </a:solidFill>
                <a:cs typeface="B Nazanin" panose="00000400000000000000" pitchFamily="2" charset="-78"/>
              </a:rPr>
              <a:t>اکی</a:t>
            </a:r>
            <a:r>
              <a:rPr lang="fa-IR" sz="1200" b="1" dirty="0">
                <a:solidFill>
                  <a:srgbClr val="7030A0"/>
                </a:solidFill>
                <a:cs typeface="B Nazanin" panose="00000400000000000000" pitchFamily="2" charset="-78"/>
              </a:rPr>
              <a:t> </a:t>
            </a:r>
            <a:r>
              <a:rPr lang="fa-IR" sz="1200" b="1" dirty="0" err="1">
                <a:solidFill>
                  <a:srgbClr val="7030A0"/>
                </a:solidFill>
                <a:cs typeface="B Nazanin" panose="00000400000000000000" pitchFamily="2" charset="-78"/>
              </a:rPr>
              <a:t>والان</a:t>
            </a:r>
            <a:r>
              <a:rPr lang="fa-IR" sz="1200" b="1" dirty="0">
                <a:solidFill>
                  <a:srgbClr val="7030A0"/>
                </a:solidFill>
                <a:cs typeface="B Nazanin" panose="00000400000000000000" pitchFamily="2" charset="-78"/>
              </a:rPr>
              <a:t>) انجام می شود. تجویز </a:t>
            </a:r>
            <a:r>
              <a:rPr lang="fa-IR" sz="1200" b="1" dirty="0" err="1">
                <a:solidFill>
                  <a:srgbClr val="7030A0"/>
                </a:solidFill>
                <a:cs typeface="B Nazanin" panose="00000400000000000000" pitchFamily="2" charset="-78"/>
              </a:rPr>
              <a:t>بیکربنات</a:t>
            </a:r>
            <a:r>
              <a:rPr lang="fa-IR" sz="1200" b="1" dirty="0">
                <a:solidFill>
                  <a:srgbClr val="7030A0"/>
                </a:solidFill>
                <a:cs typeface="B Nazanin" panose="00000400000000000000" pitchFamily="2" charset="-78"/>
              </a:rPr>
              <a:t> تا باریک شدن کمپلکس </a:t>
            </a:r>
            <a:r>
              <a:rPr lang="en-US" sz="1200" b="1" dirty="0">
                <a:solidFill>
                  <a:srgbClr val="7030A0"/>
                </a:solidFill>
              </a:rPr>
              <a:t>QRS</a:t>
            </a:r>
            <a:r>
              <a:rPr lang="fa-IR" sz="1200" b="1" dirty="0">
                <a:solidFill>
                  <a:srgbClr val="7030A0"/>
                </a:solidFill>
                <a:cs typeface="B Nazanin" panose="00000400000000000000" pitchFamily="2" charset="-78"/>
              </a:rPr>
              <a:t>، طبیعی شدن فشار خون و از بین رفتن دیس ریتمی ها ادامه می یابد. از طرفی </a:t>
            </a:r>
            <a:r>
              <a:rPr lang="en-US" sz="1200" b="1" dirty="0">
                <a:solidFill>
                  <a:srgbClr val="7030A0"/>
                </a:solidFill>
              </a:rPr>
              <a:t>PH</a:t>
            </a:r>
            <a:r>
              <a:rPr lang="fa-IR" sz="1200" b="1" dirty="0">
                <a:solidFill>
                  <a:srgbClr val="7030A0"/>
                </a:solidFill>
                <a:cs typeface="B Nazanin" panose="00000400000000000000" pitchFamily="2" charset="-78"/>
              </a:rPr>
              <a:t> خون باید به 55/7- 50/7 برسد. سپس تجویز </a:t>
            </a:r>
            <a:r>
              <a:rPr lang="fa-IR" sz="1200" b="1" dirty="0" err="1">
                <a:solidFill>
                  <a:srgbClr val="7030A0"/>
                </a:solidFill>
                <a:cs typeface="B Nazanin" panose="00000400000000000000" pitchFamily="2" charset="-78"/>
              </a:rPr>
              <a:t>بیکربنات</a:t>
            </a:r>
            <a:r>
              <a:rPr lang="fa-IR" sz="1200" b="1" dirty="0">
                <a:solidFill>
                  <a:srgbClr val="7030A0"/>
                </a:solidFill>
                <a:cs typeface="B Nazanin" panose="00000400000000000000" pitchFamily="2" charset="-78"/>
              </a:rPr>
              <a:t> با دوز </a:t>
            </a:r>
            <a:r>
              <a:rPr lang="en-US" sz="1200" b="1" dirty="0" err="1">
                <a:solidFill>
                  <a:srgbClr val="7030A0"/>
                </a:solidFill>
              </a:rPr>
              <a:t>meq</a:t>
            </a:r>
            <a:r>
              <a:rPr lang="fa-IR" sz="1200" b="1" dirty="0">
                <a:solidFill>
                  <a:srgbClr val="7030A0"/>
                </a:solidFill>
                <a:cs typeface="B Nazanin" panose="00000400000000000000" pitchFamily="2" charset="-78"/>
              </a:rPr>
              <a:t> 150 در یک محلول </a:t>
            </a:r>
            <a:r>
              <a:rPr lang="fa-IR" sz="1200" b="1" dirty="0" err="1">
                <a:solidFill>
                  <a:srgbClr val="7030A0"/>
                </a:solidFill>
                <a:cs typeface="B Nazanin" panose="00000400000000000000" pitchFamily="2" charset="-78"/>
              </a:rPr>
              <a:t>دکستروز</a:t>
            </a:r>
            <a:r>
              <a:rPr lang="fa-IR" sz="1200" b="1" dirty="0">
                <a:solidFill>
                  <a:srgbClr val="7030A0"/>
                </a:solidFill>
                <a:cs typeface="B Nazanin" panose="00000400000000000000" pitchFamily="2" charset="-78"/>
              </a:rPr>
              <a:t> 5% افزوده شده و با سرعت </a:t>
            </a:r>
            <a:r>
              <a:rPr lang="en-US" sz="1200" b="1" dirty="0">
                <a:solidFill>
                  <a:srgbClr val="7030A0"/>
                </a:solidFill>
              </a:rPr>
              <a:t>cc/kg</a:t>
            </a:r>
            <a:r>
              <a:rPr lang="fa-IR" sz="1200" b="1" dirty="0">
                <a:solidFill>
                  <a:srgbClr val="7030A0"/>
                </a:solidFill>
                <a:cs typeface="B Nazanin" panose="00000400000000000000" pitchFamily="2" charset="-78"/>
              </a:rPr>
              <a:t> 3-2 </a:t>
            </a:r>
            <a:r>
              <a:rPr lang="fa-IR" sz="1200" b="1" dirty="0" err="1">
                <a:solidFill>
                  <a:srgbClr val="7030A0"/>
                </a:solidFill>
                <a:cs typeface="B Nazanin" panose="00000400000000000000" pitchFamily="2" charset="-78"/>
              </a:rPr>
              <a:t>انفوزیون</a:t>
            </a:r>
            <a:r>
              <a:rPr lang="fa-IR" sz="1200" b="1" dirty="0">
                <a:solidFill>
                  <a:srgbClr val="7030A0"/>
                </a:solidFill>
                <a:cs typeface="B Nazanin" panose="00000400000000000000" pitchFamily="2" charset="-78"/>
              </a:rPr>
              <a:t> می شود. </a:t>
            </a:r>
            <a:endParaRPr lang="en-US" sz="1200" b="1" dirty="0">
              <a:solidFill>
                <a:srgbClr val="7030A0"/>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dirty="0"/>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60</a:t>
            </a:fld>
            <a:endParaRPr lang="en-US"/>
          </a:p>
        </p:txBody>
      </p:sp>
    </p:spTree>
    <p:extLst>
      <p:ext uri="{BB962C8B-B14F-4D97-AF65-F5344CB8AC3E}">
        <p14:creationId xmlns:p14="http://schemas.microsoft.com/office/powerpoint/2010/main" val="1892639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sz="1200" kern="1200" dirty="0">
                <a:solidFill>
                  <a:schemeClr val="tx1"/>
                </a:solidFill>
                <a:effectLst/>
                <a:latin typeface="+mn-lt"/>
                <a:ea typeface="+mn-ea"/>
                <a:cs typeface="B Nazanin" panose="00000400000000000000" pitchFamily="2" charset="-78"/>
              </a:rPr>
              <a:t>متأسفانه علائم مصرف </a:t>
            </a:r>
            <a:r>
              <a:rPr lang="fa-IR" sz="1200" kern="1200" dirty="0" err="1">
                <a:solidFill>
                  <a:schemeClr val="tx1"/>
                </a:solidFill>
                <a:effectLst/>
                <a:latin typeface="+mn-lt"/>
                <a:ea typeface="+mn-ea"/>
                <a:cs typeface="B Nazanin" panose="00000400000000000000" pitchFamily="2" charset="-78"/>
              </a:rPr>
              <a:t>بیش‌ازحد</a:t>
            </a:r>
            <a:r>
              <a:rPr lang="fa-IR" sz="1200" kern="1200" dirty="0">
                <a:solidFill>
                  <a:schemeClr val="tx1"/>
                </a:solidFill>
                <a:effectLst/>
                <a:latin typeface="+mn-lt"/>
                <a:ea typeface="+mn-ea"/>
                <a:cs typeface="B Nazanin" panose="00000400000000000000" pitchFamily="2" charset="-78"/>
              </a:rPr>
              <a:t> تا زمانی که بسیار دیر شده باشد، بروز </a:t>
            </a:r>
            <a:r>
              <a:rPr lang="fa-IR" sz="1200" kern="1200" dirty="0" err="1">
                <a:solidFill>
                  <a:schemeClr val="tx1"/>
                </a:solidFill>
                <a:effectLst/>
                <a:latin typeface="+mn-lt"/>
                <a:ea typeface="+mn-ea"/>
                <a:cs typeface="B Nazanin" panose="00000400000000000000" pitchFamily="2" charset="-78"/>
              </a:rPr>
              <a:t>نمی‌کند</a:t>
            </a:r>
            <a:r>
              <a:rPr lang="fa-IR" sz="1200" kern="1200" dirty="0">
                <a:solidFill>
                  <a:schemeClr val="tx1"/>
                </a:solidFill>
                <a:effectLst/>
                <a:latin typeface="+mn-lt"/>
                <a:ea typeface="+mn-ea"/>
                <a:cs typeface="B Nazanin" panose="00000400000000000000" pitchFamily="2" charset="-78"/>
              </a:rPr>
              <a:t>. نارسایی شدید کبدی ممکن است که تا یک هفته بعد از مصرف ظاهر نشود و یا بیمار اطلاعات لازم را برای تشخیص صحیح در اختیار شما نگذارد. به همین دلیل کسب اطلاعات در محل بسیار مهم است. </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65</a:t>
            </a:fld>
            <a:endParaRPr lang="en-US"/>
          </a:p>
        </p:txBody>
      </p:sp>
    </p:spTree>
    <p:extLst>
      <p:ext uri="{BB962C8B-B14F-4D97-AF65-F5344CB8AC3E}">
        <p14:creationId xmlns:p14="http://schemas.microsoft.com/office/powerpoint/2010/main" val="2184551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err="1">
                <a:solidFill>
                  <a:schemeClr val="tx1"/>
                </a:solidFill>
                <a:effectLst/>
                <a:latin typeface="+mn-lt"/>
                <a:ea typeface="+mn-ea"/>
                <a:cs typeface="B Nazanin" panose="00000400000000000000" pitchFamily="2" charset="-78"/>
              </a:rPr>
              <a:t>استیل‌کولین</a:t>
            </a:r>
            <a:r>
              <a:rPr lang="fa-IR" sz="1200" kern="1200" dirty="0">
                <a:solidFill>
                  <a:schemeClr val="tx1"/>
                </a:solidFill>
                <a:effectLst/>
                <a:latin typeface="+mn-lt"/>
                <a:ea typeface="+mn-ea"/>
                <a:cs typeface="B Nazanin" panose="00000400000000000000" pitchFamily="2" charset="-78"/>
              </a:rPr>
              <a:t> یک واسطه عصبی است که در پاسخ به </a:t>
            </a:r>
            <a:r>
              <a:rPr lang="fa-IR" sz="1200" kern="1200" dirty="0" err="1">
                <a:solidFill>
                  <a:schemeClr val="tx1"/>
                </a:solidFill>
                <a:effectLst/>
                <a:latin typeface="+mn-lt"/>
                <a:ea typeface="+mn-ea"/>
                <a:cs typeface="B Nazanin" panose="00000400000000000000" pitchFamily="2" charset="-78"/>
              </a:rPr>
              <a:t>ایمپالس‌های</a:t>
            </a:r>
            <a:r>
              <a:rPr lang="fa-IR" sz="1200" kern="1200" dirty="0">
                <a:solidFill>
                  <a:schemeClr val="tx1"/>
                </a:solidFill>
                <a:effectLst/>
                <a:latin typeface="+mn-lt"/>
                <a:ea typeface="+mn-ea"/>
                <a:cs typeface="B Nazanin" panose="00000400000000000000" pitchFamily="2" charset="-78"/>
              </a:rPr>
              <a:t> سیستم </a:t>
            </a:r>
            <a:r>
              <a:rPr lang="fa-IR" sz="1200" kern="1200" dirty="0" err="1">
                <a:solidFill>
                  <a:schemeClr val="tx1"/>
                </a:solidFill>
                <a:effectLst/>
                <a:latin typeface="+mn-lt"/>
                <a:ea typeface="+mn-ea"/>
                <a:cs typeface="B Nazanin" panose="00000400000000000000" pitchFamily="2" charset="-78"/>
              </a:rPr>
              <a:t>پاراسمپاتیک</a:t>
            </a:r>
            <a:r>
              <a:rPr lang="fa-IR" sz="1200" kern="1200" dirty="0">
                <a:solidFill>
                  <a:schemeClr val="tx1"/>
                </a:solidFill>
                <a:effectLst/>
                <a:latin typeface="+mn-lt"/>
                <a:ea typeface="+mn-ea"/>
                <a:cs typeface="B Nazanin" panose="00000400000000000000" pitchFamily="2" charset="-78"/>
              </a:rPr>
              <a:t> در محل </a:t>
            </a:r>
            <a:r>
              <a:rPr lang="fa-IR" sz="1200" kern="1200" dirty="0" err="1">
                <a:solidFill>
                  <a:schemeClr val="tx1"/>
                </a:solidFill>
                <a:effectLst/>
                <a:latin typeface="+mn-lt"/>
                <a:ea typeface="+mn-ea"/>
                <a:cs typeface="B Nazanin" panose="00000400000000000000" pitchFamily="2" charset="-78"/>
              </a:rPr>
              <a:t>سیناپس</a:t>
            </a:r>
            <a:r>
              <a:rPr lang="fa-IR" sz="1200" kern="1200" dirty="0">
                <a:solidFill>
                  <a:schemeClr val="tx1"/>
                </a:solidFill>
                <a:effectLst/>
                <a:latin typeface="+mn-lt"/>
                <a:ea typeface="+mn-ea"/>
                <a:cs typeface="B Nazanin" panose="00000400000000000000" pitchFamily="2" charset="-78"/>
              </a:rPr>
              <a:t> عصبی -عضلانی آزاد </a:t>
            </a:r>
            <a:r>
              <a:rPr lang="fa-IR" sz="1200" kern="1200" dirty="0" err="1">
                <a:solidFill>
                  <a:schemeClr val="tx1"/>
                </a:solidFill>
                <a:effectLst/>
                <a:latin typeface="+mn-lt"/>
                <a:ea typeface="+mn-ea"/>
                <a:cs typeface="B Nazanin" panose="00000400000000000000" pitchFamily="2" charset="-78"/>
              </a:rPr>
              <a:t>می‌شود</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به‌طور</a:t>
            </a:r>
            <a:r>
              <a:rPr lang="fa-IR" sz="1200" kern="1200" dirty="0">
                <a:solidFill>
                  <a:schemeClr val="tx1"/>
                </a:solidFill>
                <a:effectLst/>
                <a:latin typeface="+mn-lt"/>
                <a:ea typeface="+mn-ea"/>
                <a:cs typeface="B Nazanin" panose="00000400000000000000" pitchFamily="2" charset="-78"/>
              </a:rPr>
              <a:t> طبیعی آنزیم </a:t>
            </a:r>
            <a:r>
              <a:rPr lang="fa-IR" sz="1200" kern="1200" dirty="0" err="1">
                <a:solidFill>
                  <a:schemeClr val="tx1"/>
                </a:solidFill>
                <a:effectLst/>
                <a:latin typeface="+mn-lt"/>
                <a:ea typeface="+mn-ea"/>
                <a:cs typeface="B Nazanin" panose="00000400000000000000" pitchFamily="2" charset="-78"/>
              </a:rPr>
              <a:t>کولین‌استراز</a:t>
            </a:r>
            <a:r>
              <a:rPr lang="fa-IR" sz="1200" kern="1200" dirty="0">
                <a:solidFill>
                  <a:schemeClr val="tx1"/>
                </a:solidFill>
                <a:effectLst/>
                <a:latin typeface="+mn-lt"/>
                <a:ea typeface="+mn-ea"/>
                <a:cs typeface="B Nazanin" panose="00000400000000000000" pitchFamily="2" charset="-78"/>
              </a:rPr>
              <a:t>، سبب مهار شدن و غیر فعال شدن </a:t>
            </a:r>
            <a:r>
              <a:rPr lang="fa-IR" sz="1200" kern="1200" dirty="0" err="1">
                <a:solidFill>
                  <a:schemeClr val="tx1"/>
                </a:solidFill>
                <a:effectLst/>
                <a:latin typeface="+mn-lt"/>
                <a:ea typeface="+mn-ea"/>
                <a:cs typeface="B Nazanin" panose="00000400000000000000" pitchFamily="2" charset="-78"/>
              </a:rPr>
              <a:t>استیل‌کولین</a:t>
            </a:r>
            <a:r>
              <a:rPr lang="fa-IR" sz="1200" kern="1200" dirty="0">
                <a:solidFill>
                  <a:schemeClr val="tx1"/>
                </a:solidFill>
                <a:effectLst/>
                <a:latin typeface="+mn-lt"/>
                <a:ea typeface="+mn-ea"/>
                <a:cs typeface="B Nazanin" panose="00000400000000000000" pitchFamily="2" charset="-78"/>
              </a:rPr>
              <a:t> می شود. در مسمومیت با </a:t>
            </a:r>
            <a:r>
              <a:rPr lang="fa-IR" sz="1200" kern="1200" dirty="0" err="1">
                <a:solidFill>
                  <a:schemeClr val="tx1"/>
                </a:solidFill>
                <a:effectLst/>
                <a:latin typeface="+mn-lt"/>
                <a:ea typeface="+mn-ea"/>
                <a:cs typeface="B Nazanin" panose="00000400000000000000" pitchFamily="2" charset="-78"/>
              </a:rPr>
              <a:t>ارگانوفسفرها</a:t>
            </a:r>
            <a:r>
              <a:rPr lang="fa-IR" sz="1200" kern="1200" dirty="0">
                <a:solidFill>
                  <a:schemeClr val="tx1"/>
                </a:solidFill>
                <a:effectLst/>
                <a:latin typeface="+mn-lt"/>
                <a:ea typeface="+mn-ea"/>
                <a:cs typeface="B Nazanin" panose="00000400000000000000" pitchFamily="2" charset="-78"/>
              </a:rPr>
              <a:t>، مواد </a:t>
            </a:r>
            <a:r>
              <a:rPr lang="fa-IR" sz="1200" kern="1200" dirty="0" err="1">
                <a:solidFill>
                  <a:schemeClr val="tx1"/>
                </a:solidFill>
                <a:effectLst/>
                <a:latin typeface="+mn-lt"/>
                <a:ea typeface="+mn-ea"/>
                <a:cs typeface="B Nazanin" panose="00000400000000000000" pitchFamily="2" charset="-78"/>
              </a:rPr>
              <a:t>ارگانوفسفر</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به‌شدت</a:t>
            </a:r>
            <a:r>
              <a:rPr lang="fa-IR" sz="1200" kern="1200" dirty="0">
                <a:solidFill>
                  <a:schemeClr val="tx1"/>
                </a:solidFill>
                <a:effectLst/>
                <a:latin typeface="+mn-lt"/>
                <a:ea typeface="+mn-ea"/>
                <a:cs typeface="B Nazanin" panose="00000400000000000000" pitchFamily="2" charset="-78"/>
              </a:rPr>
              <a:t> با </a:t>
            </a:r>
            <a:r>
              <a:rPr lang="fa-IR" sz="1200" kern="1200" dirty="0" err="1">
                <a:solidFill>
                  <a:schemeClr val="tx1"/>
                </a:solidFill>
                <a:effectLst/>
                <a:latin typeface="+mn-lt"/>
                <a:ea typeface="+mn-ea"/>
                <a:cs typeface="B Nazanin" panose="00000400000000000000" pitchFamily="2" charset="-78"/>
              </a:rPr>
              <a:t>مولکول</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ترکیب ‌شده و اثر آن را مهار </a:t>
            </a:r>
            <a:r>
              <a:rPr lang="fa-IR" sz="1200" kern="1200" dirty="0" err="1">
                <a:solidFill>
                  <a:schemeClr val="tx1"/>
                </a:solidFill>
                <a:effectLst/>
                <a:latin typeface="+mn-lt"/>
                <a:ea typeface="+mn-ea"/>
                <a:cs typeface="B Nazanin" panose="00000400000000000000" pitchFamily="2" charset="-78"/>
              </a:rPr>
              <a:t>می‌کنند</a:t>
            </a:r>
            <a:r>
              <a:rPr lang="fa-IR" sz="1200" kern="1200" dirty="0">
                <a:solidFill>
                  <a:schemeClr val="tx1"/>
                </a:solidFill>
                <a:effectLst/>
                <a:latin typeface="+mn-lt"/>
                <a:ea typeface="+mn-ea"/>
                <a:cs typeface="B Nazanin" panose="00000400000000000000" pitchFamily="2" charset="-78"/>
              </a:rPr>
              <a:t> که به دنبال آن </a:t>
            </a:r>
            <a:r>
              <a:rPr lang="fa-IR" sz="1200" kern="1200" dirty="0" err="1">
                <a:solidFill>
                  <a:schemeClr val="tx1"/>
                </a:solidFill>
                <a:effectLst/>
                <a:latin typeface="+mn-lt"/>
                <a:ea typeface="+mn-ea"/>
                <a:cs typeface="B Nazanin" panose="00000400000000000000" pitchFamily="2" charset="-78"/>
              </a:rPr>
              <a:t>استیل‌کولین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می‌تواند</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به‌طور</a:t>
            </a:r>
            <a:r>
              <a:rPr lang="fa-IR" sz="1200" kern="1200" dirty="0">
                <a:solidFill>
                  <a:schemeClr val="tx1"/>
                </a:solidFill>
                <a:effectLst/>
                <a:latin typeface="+mn-lt"/>
                <a:ea typeface="+mn-ea"/>
                <a:cs typeface="B Nazanin" panose="00000400000000000000" pitchFamily="2" charset="-78"/>
              </a:rPr>
              <a:t> غیرطبیعی به فعالیت خود ادامه دهد. لذا با توجه به مهار آنزیم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شاهد اثرات پره </a:t>
            </a:r>
            <a:r>
              <a:rPr lang="fa-IR" sz="1200" kern="1200" dirty="0" err="1">
                <a:solidFill>
                  <a:schemeClr val="tx1"/>
                </a:solidFill>
                <a:effectLst/>
                <a:latin typeface="+mn-lt"/>
                <a:ea typeface="+mn-ea"/>
                <a:cs typeface="B Nazanin" panose="00000400000000000000" pitchFamily="2" charset="-78"/>
              </a:rPr>
              <a:t>گانگلیونیک</a:t>
            </a:r>
            <a:r>
              <a:rPr lang="fa-IR" sz="1200" kern="1200" dirty="0">
                <a:solidFill>
                  <a:schemeClr val="tx1"/>
                </a:solidFill>
                <a:effectLst/>
                <a:latin typeface="+mn-lt"/>
                <a:ea typeface="+mn-ea"/>
                <a:cs typeface="B Nazanin" panose="00000400000000000000" pitchFamily="2" charset="-78"/>
              </a:rPr>
              <a:t> و پست </a:t>
            </a:r>
            <a:r>
              <a:rPr lang="fa-IR" sz="1200" kern="1200" dirty="0" err="1">
                <a:solidFill>
                  <a:schemeClr val="tx1"/>
                </a:solidFill>
                <a:effectLst/>
                <a:latin typeface="+mn-lt"/>
                <a:ea typeface="+mn-ea"/>
                <a:cs typeface="B Nazanin" panose="00000400000000000000" pitchFamily="2" charset="-78"/>
              </a:rPr>
              <a:t>گانگلیونیک</a:t>
            </a:r>
            <a:r>
              <a:rPr lang="fa-IR" sz="1200" kern="1200" dirty="0">
                <a:solidFill>
                  <a:schemeClr val="tx1"/>
                </a:solidFill>
                <a:effectLst/>
                <a:latin typeface="+mn-lt"/>
                <a:ea typeface="+mn-ea"/>
                <a:cs typeface="B Nazanin" panose="00000400000000000000" pitchFamily="2" charset="-78"/>
              </a:rPr>
              <a:t> استیل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بر روی سیستم </a:t>
            </a:r>
            <a:r>
              <a:rPr lang="fa-IR" sz="1200" kern="1200" dirty="0" err="1">
                <a:solidFill>
                  <a:schemeClr val="tx1"/>
                </a:solidFill>
                <a:effectLst/>
                <a:latin typeface="+mn-lt"/>
                <a:ea typeface="+mn-ea"/>
                <a:cs typeface="B Nazanin" panose="00000400000000000000" pitchFamily="2" charset="-78"/>
              </a:rPr>
              <a:t>پاراسمپاتیک</a:t>
            </a:r>
            <a:r>
              <a:rPr lang="fa-IR" sz="1200" kern="1200" dirty="0">
                <a:solidFill>
                  <a:schemeClr val="tx1"/>
                </a:solidFill>
                <a:effectLst/>
                <a:latin typeface="+mn-lt"/>
                <a:ea typeface="+mn-ea"/>
                <a:cs typeface="B Nazanin" panose="00000400000000000000" pitchFamily="2" charset="-78"/>
              </a:rPr>
              <a:t> و اثرات پره </a:t>
            </a:r>
            <a:r>
              <a:rPr lang="fa-IR" sz="1200" kern="1200" dirty="0" err="1">
                <a:solidFill>
                  <a:schemeClr val="tx1"/>
                </a:solidFill>
                <a:effectLst/>
                <a:latin typeface="+mn-lt"/>
                <a:ea typeface="+mn-ea"/>
                <a:cs typeface="B Nazanin" panose="00000400000000000000" pitchFamily="2" charset="-78"/>
              </a:rPr>
              <a:t>گانگلیونیک</a:t>
            </a:r>
            <a:r>
              <a:rPr lang="fa-IR" sz="1200" kern="1200" dirty="0">
                <a:solidFill>
                  <a:schemeClr val="tx1"/>
                </a:solidFill>
                <a:effectLst/>
                <a:latin typeface="+mn-lt"/>
                <a:ea typeface="+mn-ea"/>
                <a:cs typeface="B Nazanin" panose="00000400000000000000" pitchFamily="2" charset="-78"/>
              </a:rPr>
              <a:t> بر روی سیستم </a:t>
            </a:r>
            <a:r>
              <a:rPr lang="fa-IR" sz="1200" kern="1200" dirty="0" err="1">
                <a:solidFill>
                  <a:schemeClr val="tx1"/>
                </a:solidFill>
                <a:effectLst/>
                <a:latin typeface="+mn-lt"/>
                <a:ea typeface="+mn-ea"/>
                <a:cs typeface="B Nazanin" panose="00000400000000000000" pitchFamily="2" charset="-78"/>
              </a:rPr>
              <a:t>سمپاتیک</a:t>
            </a:r>
            <a:r>
              <a:rPr lang="fa-IR" sz="1200" kern="1200" dirty="0">
                <a:solidFill>
                  <a:schemeClr val="tx1"/>
                </a:solidFill>
                <a:effectLst/>
                <a:latin typeface="+mn-lt"/>
                <a:ea typeface="+mn-ea"/>
                <a:cs typeface="B Nazanin" panose="00000400000000000000" pitchFamily="2" charset="-78"/>
              </a:rPr>
              <a:t> و همچنین اثرات </a:t>
            </a:r>
            <a:r>
              <a:rPr lang="fa-IR" sz="1200" kern="1200" dirty="0" err="1">
                <a:solidFill>
                  <a:schemeClr val="tx1"/>
                </a:solidFill>
                <a:effectLst/>
                <a:latin typeface="+mn-lt"/>
                <a:ea typeface="+mn-ea"/>
                <a:cs typeface="B Nazanin" panose="00000400000000000000" pitchFamily="2" charset="-78"/>
              </a:rPr>
              <a:t>موسکارینی</a:t>
            </a:r>
            <a:r>
              <a:rPr lang="fa-IR" sz="1200" kern="1200" dirty="0">
                <a:solidFill>
                  <a:schemeClr val="tx1"/>
                </a:solidFill>
                <a:effectLst/>
                <a:latin typeface="+mn-lt"/>
                <a:ea typeface="+mn-ea"/>
                <a:cs typeface="B Nazanin" panose="00000400000000000000" pitchFamily="2" charset="-78"/>
              </a:rPr>
              <a:t> و </a:t>
            </a:r>
            <a:r>
              <a:rPr lang="fa-IR" sz="1200" kern="1200" dirty="0" err="1">
                <a:solidFill>
                  <a:schemeClr val="tx1"/>
                </a:solidFill>
                <a:effectLst/>
                <a:latin typeface="+mn-lt"/>
                <a:ea typeface="+mn-ea"/>
                <a:cs typeface="B Nazanin" panose="00000400000000000000" pitchFamily="2" charset="-78"/>
              </a:rPr>
              <a:t>نیکوتینی</a:t>
            </a:r>
            <a:r>
              <a:rPr lang="fa-IR" sz="1200" kern="1200" dirty="0">
                <a:solidFill>
                  <a:schemeClr val="tx1"/>
                </a:solidFill>
                <a:effectLst/>
                <a:latin typeface="+mn-lt"/>
                <a:ea typeface="+mn-ea"/>
                <a:cs typeface="B Nazanin" panose="00000400000000000000" pitchFamily="2" charset="-78"/>
              </a:rPr>
              <a:t> خواهیم بود. </a:t>
            </a:r>
            <a:endParaRPr lang="en-US" sz="1200" kern="1200" dirty="0">
              <a:solidFill>
                <a:schemeClr val="tx1"/>
              </a:solidFill>
              <a:effectLst/>
              <a:latin typeface="+mn-lt"/>
              <a:ea typeface="+mn-ea"/>
              <a:cs typeface="+mn-cs"/>
            </a:endParaRPr>
          </a:p>
          <a:p>
            <a:pPr algn="r" rtl="1"/>
            <a:r>
              <a:rPr lang="fa-IR" sz="1200" kern="1200" dirty="0">
                <a:solidFill>
                  <a:schemeClr val="tx1"/>
                </a:solidFill>
                <a:effectLst/>
                <a:latin typeface="+mn-lt"/>
                <a:ea typeface="+mn-ea"/>
                <a:cs typeface="B Nazanin" panose="00000400000000000000" pitchFamily="2" charset="-78"/>
              </a:rPr>
              <a:t>سموم </a:t>
            </a:r>
            <a:r>
              <a:rPr lang="fa-IR" sz="1200" kern="1200" dirty="0" err="1">
                <a:solidFill>
                  <a:schemeClr val="tx1"/>
                </a:solidFill>
                <a:effectLst/>
                <a:latin typeface="+mn-lt"/>
                <a:ea typeface="+mn-ea"/>
                <a:cs typeface="B Nazanin" panose="00000400000000000000" pitchFamily="2" charset="-78"/>
              </a:rPr>
              <a:t>ارگانوفسفره</a:t>
            </a:r>
            <a:r>
              <a:rPr lang="fa-IR" sz="1200" kern="1200" dirty="0">
                <a:solidFill>
                  <a:schemeClr val="tx1"/>
                </a:solidFill>
                <a:effectLst/>
                <a:latin typeface="+mn-lt"/>
                <a:ea typeface="+mn-ea"/>
                <a:cs typeface="B Nazanin" panose="00000400000000000000" pitchFamily="2" charset="-78"/>
              </a:rPr>
              <a:t> به طور غیر قابل برگشت با آنزیم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باند شده و علائم و عوارض طولانی مدتی ایجاد می کنند. ساز و کاری که طی آن سموم </a:t>
            </a:r>
            <a:r>
              <a:rPr lang="fa-IR" sz="1200" kern="1200" dirty="0" err="1">
                <a:solidFill>
                  <a:schemeClr val="tx1"/>
                </a:solidFill>
                <a:effectLst/>
                <a:latin typeface="+mn-lt"/>
                <a:ea typeface="+mn-ea"/>
                <a:cs typeface="B Nazanin" panose="00000400000000000000" pitchFamily="2" charset="-78"/>
              </a:rPr>
              <a:t>ارگانوفسفره</a:t>
            </a:r>
            <a:r>
              <a:rPr lang="fa-IR" sz="1200" kern="1200" dirty="0">
                <a:solidFill>
                  <a:schemeClr val="tx1"/>
                </a:solidFill>
                <a:effectLst/>
                <a:latin typeface="+mn-lt"/>
                <a:ea typeface="+mn-ea"/>
                <a:cs typeface="B Nazanin" panose="00000400000000000000" pitchFamily="2" charset="-78"/>
              </a:rPr>
              <a:t> به آنزیم استیل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به طور غیر قابل برگشت متصل می شود تحت عنوان پدیده </a:t>
            </a:r>
            <a:r>
              <a:rPr lang="en-US" sz="1200" kern="1200" dirty="0">
                <a:solidFill>
                  <a:schemeClr val="tx1"/>
                </a:solidFill>
                <a:effectLst/>
                <a:latin typeface="+mn-lt"/>
                <a:ea typeface="+mn-ea"/>
                <a:cs typeface="+mn-cs"/>
              </a:rPr>
              <a:t>aging</a:t>
            </a:r>
            <a:r>
              <a:rPr lang="fa-IR" sz="1200" kern="1200" dirty="0">
                <a:solidFill>
                  <a:schemeClr val="tx1"/>
                </a:solidFill>
                <a:effectLst/>
                <a:latin typeface="+mn-lt"/>
                <a:ea typeface="+mn-ea"/>
                <a:cs typeface="B Nazanin" panose="00000400000000000000" pitchFamily="2" charset="-78"/>
              </a:rPr>
              <a:t> نامگذاری شده است که در سموم مختلف این فاصله زمانی متغیر بوده و در حدود 48 ساعت خواهد بود. اهمیت پدیده </a:t>
            </a:r>
            <a:r>
              <a:rPr lang="en-US" sz="1200" kern="1200" dirty="0">
                <a:solidFill>
                  <a:schemeClr val="tx1"/>
                </a:solidFill>
                <a:effectLst/>
                <a:latin typeface="+mn-lt"/>
                <a:ea typeface="+mn-ea"/>
                <a:cs typeface="+mn-cs"/>
              </a:rPr>
              <a:t>aging</a:t>
            </a:r>
            <a:r>
              <a:rPr lang="fa-IR" sz="1200" kern="1200" dirty="0">
                <a:solidFill>
                  <a:schemeClr val="tx1"/>
                </a:solidFill>
                <a:effectLst/>
                <a:latin typeface="+mn-lt"/>
                <a:ea typeface="+mn-ea"/>
                <a:cs typeface="B Nazanin" panose="00000400000000000000" pitchFamily="2" charset="-78"/>
              </a:rPr>
              <a:t> در درمان این بیماران است زیرا قبل از استقرار این پدیده می توان با تجویز ترکیبات </a:t>
            </a:r>
            <a:r>
              <a:rPr lang="en-US" sz="1200" kern="1200" dirty="0">
                <a:solidFill>
                  <a:schemeClr val="tx1"/>
                </a:solidFill>
                <a:effectLst/>
                <a:latin typeface="+mn-lt"/>
                <a:ea typeface="+mn-ea"/>
                <a:cs typeface="+mn-cs"/>
              </a:rPr>
              <a:t>oxime</a:t>
            </a:r>
            <a:r>
              <a:rPr lang="fa-IR" sz="1200" kern="1200" dirty="0">
                <a:solidFill>
                  <a:schemeClr val="tx1"/>
                </a:solidFill>
                <a:effectLst/>
                <a:latin typeface="+mn-lt"/>
                <a:ea typeface="+mn-ea"/>
                <a:cs typeface="B Nazanin" panose="00000400000000000000" pitchFamily="2" charset="-78"/>
              </a:rPr>
              <a:t> نظیر </a:t>
            </a:r>
            <a:r>
              <a:rPr lang="fa-IR" sz="1200" kern="1200" dirty="0" err="1">
                <a:solidFill>
                  <a:schemeClr val="tx1"/>
                </a:solidFill>
                <a:effectLst/>
                <a:latin typeface="+mn-lt"/>
                <a:ea typeface="+mn-ea"/>
                <a:cs typeface="B Nazanin" panose="00000400000000000000" pitchFamily="2" charset="-78"/>
              </a:rPr>
              <a:t>پرالیدوکسیم</a:t>
            </a:r>
            <a:r>
              <a:rPr lang="fa-IR" sz="1200" kern="1200" dirty="0">
                <a:solidFill>
                  <a:schemeClr val="tx1"/>
                </a:solidFill>
                <a:effectLst/>
                <a:latin typeface="+mn-lt"/>
                <a:ea typeface="+mn-ea"/>
                <a:cs typeface="B Nazanin" panose="00000400000000000000" pitchFamily="2" charset="-78"/>
              </a:rPr>
              <a:t> سبب جدا شدن سمومی شد که هنوز با گیرنده های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باند نشده </a:t>
            </a:r>
            <a:r>
              <a:rPr lang="fa-IR" sz="1200" kern="1200" dirty="0" err="1">
                <a:solidFill>
                  <a:schemeClr val="tx1"/>
                </a:solidFill>
                <a:effectLst/>
                <a:latin typeface="+mn-lt"/>
                <a:ea typeface="+mn-ea"/>
                <a:cs typeface="B Nazanin" panose="00000400000000000000" pitchFamily="2" charset="-78"/>
              </a:rPr>
              <a:t>اند</a:t>
            </a:r>
            <a:r>
              <a:rPr lang="fa-IR" sz="1200" kern="1200" dirty="0">
                <a:solidFill>
                  <a:schemeClr val="tx1"/>
                </a:solidFill>
                <a:effectLst/>
                <a:latin typeface="+mn-lt"/>
                <a:ea typeface="+mn-ea"/>
                <a:cs typeface="B Nazanin" panose="00000400000000000000" pitchFamily="2" charset="-78"/>
              </a:rPr>
              <a:t>. </a:t>
            </a:r>
            <a:endParaRPr lang="en-US" sz="1200" kern="1200" dirty="0">
              <a:solidFill>
                <a:schemeClr val="tx1"/>
              </a:solidFill>
              <a:effectLst/>
              <a:latin typeface="+mn-lt"/>
              <a:ea typeface="+mn-ea"/>
              <a:cs typeface="+mn-cs"/>
            </a:endParaRPr>
          </a:p>
          <a:p>
            <a:pPr algn="r" rtl="1"/>
            <a:r>
              <a:rPr lang="fa-IR" sz="1200" kern="1200" dirty="0">
                <a:solidFill>
                  <a:schemeClr val="tx1"/>
                </a:solidFill>
                <a:effectLst/>
                <a:latin typeface="+mn-lt"/>
                <a:ea typeface="+mn-ea"/>
                <a:cs typeface="B Nazanin" panose="00000400000000000000" pitchFamily="2" charset="-78"/>
              </a:rPr>
              <a:t>همین روند طولانی ترکیب </a:t>
            </a:r>
            <a:r>
              <a:rPr lang="fa-IR" sz="1200" kern="1200" dirty="0" err="1">
                <a:solidFill>
                  <a:schemeClr val="tx1"/>
                </a:solidFill>
                <a:effectLst/>
                <a:latin typeface="+mn-lt"/>
                <a:ea typeface="+mn-ea"/>
                <a:cs typeface="B Nazanin" panose="00000400000000000000" pitchFamily="2" charset="-78"/>
              </a:rPr>
              <a:t>ارگانوفسفره</a:t>
            </a:r>
            <a:r>
              <a:rPr lang="fa-IR" sz="1200" kern="1200" dirty="0">
                <a:solidFill>
                  <a:schemeClr val="tx1"/>
                </a:solidFill>
                <a:effectLst/>
                <a:latin typeface="+mn-lt"/>
                <a:ea typeface="+mn-ea"/>
                <a:cs typeface="B Nazanin" panose="00000400000000000000" pitchFamily="2" charset="-78"/>
              </a:rPr>
              <a:t> ها با آنزیم </a:t>
            </a:r>
            <a:r>
              <a:rPr lang="fa-IR" sz="1200" kern="1200" dirty="0" err="1">
                <a:solidFill>
                  <a:schemeClr val="tx1"/>
                </a:solidFill>
                <a:effectLst/>
                <a:latin typeface="+mn-lt"/>
                <a:ea typeface="+mn-ea"/>
                <a:cs typeface="B Nazanin" panose="00000400000000000000" pitchFamily="2" charset="-78"/>
              </a:rPr>
              <a:t>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باعث ایجاد </a:t>
            </a:r>
            <a:r>
              <a:rPr lang="fa-IR" sz="1200" kern="1200" dirty="0" err="1">
                <a:solidFill>
                  <a:schemeClr val="tx1"/>
                </a:solidFill>
                <a:effectLst/>
                <a:latin typeface="+mn-lt"/>
                <a:ea typeface="+mn-ea"/>
                <a:cs typeface="B Nazanin" panose="00000400000000000000" pitchFamily="2" charset="-78"/>
              </a:rPr>
              <a:t>مورتالیته</a:t>
            </a:r>
            <a:r>
              <a:rPr lang="fa-IR" sz="1200" kern="1200" dirty="0">
                <a:solidFill>
                  <a:schemeClr val="tx1"/>
                </a:solidFill>
                <a:effectLst/>
                <a:latin typeface="+mn-lt"/>
                <a:ea typeface="+mn-ea"/>
                <a:cs typeface="B Nazanin" panose="00000400000000000000" pitchFamily="2" charset="-78"/>
              </a:rPr>
              <a:t> زیاد مسمومیت با این سموم است. </a:t>
            </a:r>
            <a:endParaRPr lang="en-US" sz="1200" kern="1200" dirty="0">
              <a:solidFill>
                <a:schemeClr val="tx1"/>
              </a:solidFill>
              <a:effectLst/>
              <a:latin typeface="+mn-lt"/>
              <a:ea typeface="+mn-ea"/>
              <a:cs typeface="+mn-cs"/>
            </a:endParaRPr>
          </a:p>
          <a:p>
            <a:pPr algn="r" rtl="1"/>
            <a:r>
              <a:rPr lang="fa-IR" sz="1200" kern="1200" dirty="0" err="1">
                <a:solidFill>
                  <a:schemeClr val="tx1"/>
                </a:solidFill>
                <a:effectLst/>
                <a:latin typeface="+mn-lt"/>
                <a:ea typeface="+mn-ea"/>
                <a:cs typeface="B Nazanin" panose="00000400000000000000" pitchFamily="2" charset="-78"/>
              </a:rPr>
              <a:t>کاربامات‌ها</a:t>
            </a:r>
            <a:r>
              <a:rPr lang="fa-IR" sz="1200" kern="1200" dirty="0">
                <a:solidFill>
                  <a:schemeClr val="tx1"/>
                </a:solidFill>
                <a:effectLst/>
                <a:latin typeface="+mn-lt"/>
                <a:ea typeface="+mn-ea"/>
                <a:cs typeface="B Nazanin" panose="00000400000000000000" pitchFamily="2" charset="-78"/>
              </a:rPr>
              <a:t> نیز سمومی نظیر </a:t>
            </a:r>
            <a:r>
              <a:rPr lang="fa-IR" sz="1200" kern="1200" dirty="0" err="1">
                <a:solidFill>
                  <a:schemeClr val="tx1"/>
                </a:solidFill>
                <a:effectLst/>
                <a:latin typeface="+mn-lt"/>
                <a:ea typeface="+mn-ea"/>
                <a:cs typeface="B Nazanin" panose="00000400000000000000" pitchFamily="2" charset="-78"/>
              </a:rPr>
              <a:t>ارگانوفسفرها</a:t>
            </a:r>
            <a:r>
              <a:rPr lang="fa-IR" sz="1200" kern="1200" dirty="0">
                <a:solidFill>
                  <a:schemeClr val="tx1"/>
                </a:solidFill>
                <a:effectLst/>
                <a:latin typeface="+mn-lt"/>
                <a:ea typeface="+mn-ea"/>
                <a:cs typeface="B Nazanin" panose="00000400000000000000" pitchFamily="2" charset="-78"/>
              </a:rPr>
              <a:t> هستند که اثرات مشابه با </a:t>
            </a:r>
            <a:r>
              <a:rPr lang="fa-IR" sz="1200" kern="1200" dirty="0" err="1">
                <a:solidFill>
                  <a:schemeClr val="tx1"/>
                </a:solidFill>
                <a:effectLst/>
                <a:latin typeface="+mn-lt"/>
                <a:ea typeface="+mn-ea"/>
                <a:cs typeface="B Nazanin" panose="00000400000000000000" pitchFamily="2" charset="-78"/>
              </a:rPr>
              <a:t>ارگانوفسفرها</a:t>
            </a:r>
            <a:r>
              <a:rPr lang="fa-IR" sz="1200" kern="1200" dirty="0">
                <a:solidFill>
                  <a:schemeClr val="tx1"/>
                </a:solidFill>
                <a:effectLst/>
                <a:latin typeface="+mn-lt"/>
                <a:ea typeface="+mn-ea"/>
                <a:cs typeface="B Nazanin" panose="00000400000000000000" pitchFamily="2" charset="-78"/>
              </a:rPr>
              <a:t> روی واسطه عصبی </a:t>
            </a:r>
            <a:r>
              <a:rPr lang="fa-IR" sz="1200" kern="1200" dirty="0" err="1">
                <a:solidFill>
                  <a:schemeClr val="tx1"/>
                </a:solidFill>
                <a:effectLst/>
                <a:latin typeface="+mn-lt"/>
                <a:ea typeface="+mn-ea"/>
                <a:cs typeface="B Nazanin" panose="00000400000000000000" pitchFamily="2" charset="-78"/>
              </a:rPr>
              <a:t>استیل‌کولین</a:t>
            </a:r>
            <a:r>
              <a:rPr lang="fa-IR" sz="1200" kern="1200" dirty="0">
                <a:solidFill>
                  <a:schemeClr val="tx1"/>
                </a:solidFill>
                <a:effectLst/>
                <a:latin typeface="+mn-lt"/>
                <a:ea typeface="+mn-ea"/>
                <a:cs typeface="B Nazanin" panose="00000400000000000000" pitchFamily="2" charset="-78"/>
              </a:rPr>
              <a:t> دارند ولی با این تفاوت که ترکیب </a:t>
            </a:r>
            <a:r>
              <a:rPr lang="fa-IR" sz="1200" kern="1200" dirty="0" err="1">
                <a:solidFill>
                  <a:schemeClr val="tx1"/>
                </a:solidFill>
                <a:effectLst/>
                <a:latin typeface="+mn-lt"/>
                <a:ea typeface="+mn-ea"/>
                <a:cs typeface="B Nazanin" panose="00000400000000000000" pitchFamily="2" charset="-78"/>
              </a:rPr>
              <a:t>آن‌ها</a:t>
            </a:r>
            <a:r>
              <a:rPr lang="fa-IR" sz="1200" kern="1200" dirty="0">
                <a:solidFill>
                  <a:schemeClr val="tx1"/>
                </a:solidFill>
                <a:effectLst/>
                <a:latin typeface="+mn-lt"/>
                <a:ea typeface="+mn-ea"/>
                <a:cs typeface="B Nazanin" panose="00000400000000000000" pitchFamily="2" charset="-78"/>
              </a:rPr>
              <a:t> با </a:t>
            </a:r>
            <a:r>
              <a:rPr lang="fa-IR" sz="1200" kern="1200" dirty="0" err="1">
                <a:solidFill>
                  <a:schemeClr val="tx1"/>
                </a:solidFill>
                <a:effectLst/>
                <a:latin typeface="+mn-lt"/>
                <a:ea typeface="+mn-ea"/>
                <a:cs typeface="B Nazanin" panose="00000400000000000000" pitchFamily="2" charset="-78"/>
              </a:rPr>
              <a:t>استیل‌کولین</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استراز</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به‌صورت</a:t>
            </a:r>
            <a:r>
              <a:rPr lang="fa-IR" sz="1200" kern="1200" dirty="0">
                <a:solidFill>
                  <a:schemeClr val="tx1"/>
                </a:solidFill>
                <a:effectLst/>
                <a:latin typeface="+mn-lt"/>
                <a:ea typeface="+mn-ea"/>
                <a:cs typeface="B Nazanin" panose="00000400000000000000" pitchFamily="2" charset="-78"/>
              </a:rPr>
              <a:t> موقت و خود محدود شونده است.</a:t>
            </a:r>
            <a:endParaRPr lang="en-US" sz="1200" kern="1200" dirty="0">
              <a:solidFill>
                <a:schemeClr val="tx1"/>
              </a:solidFill>
              <a:effectLst/>
              <a:latin typeface="+mn-lt"/>
              <a:ea typeface="+mn-ea"/>
              <a:cs typeface="+mn-cs"/>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72</a:t>
            </a:fld>
            <a:endParaRPr lang="en-US"/>
          </a:p>
        </p:txBody>
      </p:sp>
    </p:spTree>
    <p:extLst>
      <p:ext uri="{BB962C8B-B14F-4D97-AF65-F5344CB8AC3E}">
        <p14:creationId xmlns:p14="http://schemas.microsoft.com/office/powerpoint/2010/main" val="76981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r" defTabSz="914400" rtl="1" eaLnBrk="1" fontAlgn="base" latinLnBrk="0" hangingPunct="1">
              <a:lnSpc>
                <a:spcPct val="100000"/>
              </a:lnSpc>
              <a:spcBef>
                <a:spcPct val="20000"/>
              </a:spcBef>
              <a:spcAft>
                <a:spcPct val="0"/>
              </a:spcAft>
              <a:buClrTx/>
              <a:buSzTx/>
              <a:buFontTx/>
              <a:buChar char="•"/>
              <a:tabLst/>
              <a:defRPr/>
            </a:pPr>
            <a:r>
              <a:rPr lang="fa-IR" sz="1200" dirty="0" err="1">
                <a:effectLst/>
                <a:latin typeface="Calibri" panose="020F0502020204030204" pitchFamily="34" charset="0"/>
                <a:ea typeface="Calibri" panose="020F0502020204030204" pitchFamily="34" charset="0"/>
                <a:cs typeface="B Nazanin" panose="00000400000000000000" pitchFamily="2" charset="-78"/>
              </a:rPr>
              <a:t>اپیوئیدها</a:t>
            </a:r>
            <a:r>
              <a:rPr lang="fa-IR" sz="1200" dirty="0">
                <a:effectLst/>
                <a:latin typeface="Calibri" panose="020F0502020204030204" pitchFamily="34" charset="0"/>
                <a:ea typeface="Calibri" panose="020F0502020204030204" pitchFamily="34" charset="0"/>
                <a:cs typeface="B Nazanin" panose="00000400000000000000" pitchFamily="2" charset="-78"/>
              </a:rPr>
              <a:t> اثرات خود را با اثر بر سه گیرنده مو، </a:t>
            </a:r>
            <a:r>
              <a:rPr lang="fa-IR" sz="1200" dirty="0" err="1">
                <a:effectLst/>
                <a:latin typeface="Calibri" panose="020F0502020204030204" pitchFamily="34" charset="0"/>
                <a:ea typeface="Calibri" panose="020F0502020204030204" pitchFamily="34" charset="0"/>
                <a:cs typeface="B Nazanin" panose="00000400000000000000" pitchFamily="2" charset="-78"/>
              </a:rPr>
              <a:t>کاپا</a:t>
            </a:r>
            <a:r>
              <a:rPr lang="fa-IR" sz="1200" dirty="0">
                <a:effectLst/>
                <a:latin typeface="Calibri" panose="020F0502020204030204" pitchFamily="34" charset="0"/>
                <a:ea typeface="Calibri" panose="020F0502020204030204" pitchFamily="34" charset="0"/>
                <a:cs typeface="B Nazanin" panose="00000400000000000000" pitchFamily="2" charset="-78"/>
              </a:rPr>
              <a:t> و دلتا ایجاد می کنند. گیرنده های </a:t>
            </a:r>
            <a:r>
              <a:rPr lang="fa-IR" sz="1200" dirty="0" err="1">
                <a:effectLst/>
                <a:latin typeface="Calibri" panose="020F0502020204030204" pitchFamily="34" charset="0"/>
                <a:ea typeface="Calibri" panose="020F0502020204030204" pitchFamily="34" charset="0"/>
                <a:cs typeface="B Nazanin" panose="00000400000000000000" pitchFamily="2" charset="-78"/>
              </a:rPr>
              <a:t>اپیوئیدی</a:t>
            </a:r>
            <a:r>
              <a:rPr lang="fa-IR" sz="1200" dirty="0">
                <a:effectLst/>
                <a:latin typeface="Calibri" panose="020F0502020204030204" pitchFamily="34" charset="0"/>
                <a:ea typeface="Calibri" panose="020F0502020204030204" pitchFamily="34" charset="0"/>
                <a:cs typeface="B Nazanin" panose="00000400000000000000" pitchFamily="2" charset="-78"/>
              </a:rPr>
              <a:t> در </a:t>
            </a:r>
            <a:r>
              <a:rPr lang="en-US" sz="1200" dirty="0">
                <a:effectLst/>
                <a:latin typeface="Calibri" panose="020F0502020204030204" pitchFamily="34" charset="0"/>
                <a:ea typeface="Calibri" panose="020F0502020204030204" pitchFamily="34" charset="0"/>
                <a:cs typeface="B Nazanin" panose="00000400000000000000" pitchFamily="2" charset="-78"/>
              </a:rPr>
              <a:t>CNS</a:t>
            </a:r>
            <a:r>
              <a:rPr lang="fa-IR" sz="1200" dirty="0">
                <a:effectLst/>
                <a:latin typeface="Calibri" panose="020F0502020204030204" pitchFamily="34" charset="0"/>
                <a:ea typeface="Calibri" panose="020F0502020204030204" pitchFamily="34" charset="0"/>
                <a:cs typeface="B Nazanin" panose="00000400000000000000" pitchFamily="2" charset="-78"/>
              </a:rPr>
              <a:t>، انتهای اعصاب حسی، دستگاه گوارش و ماست سل ها موجود هستند. اثرات  </a:t>
            </a:r>
            <a:r>
              <a:rPr lang="fa-IR" sz="1200" dirty="0" err="1">
                <a:effectLst/>
                <a:latin typeface="Calibri" panose="020F0502020204030204" pitchFamily="34" charset="0"/>
                <a:ea typeface="Calibri" panose="020F0502020204030204" pitchFamily="34" charset="0"/>
                <a:cs typeface="B Nazanin" panose="00000400000000000000" pitchFamily="2" charset="-78"/>
              </a:rPr>
              <a:t>فارماکولوژیک</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مخدرها</a:t>
            </a:r>
            <a:r>
              <a:rPr lang="fa-IR" sz="1200" dirty="0">
                <a:effectLst/>
                <a:latin typeface="Calibri" panose="020F0502020204030204" pitchFamily="34" charset="0"/>
                <a:ea typeface="Calibri" panose="020F0502020204030204" pitchFamily="34" charset="0"/>
                <a:cs typeface="B Nazanin" panose="00000400000000000000" pitchFamily="2" charset="-78"/>
              </a:rPr>
              <a:t> با تأثیر </a:t>
            </a:r>
            <a:r>
              <a:rPr lang="fa-IR" sz="1200" dirty="0" err="1">
                <a:effectLst/>
                <a:latin typeface="Calibri" panose="020F0502020204030204" pitchFamily="34" charset="0"/>
                <a:ea typeface="Calibri" panose="020F0502020204030204" pitchFamily="34" charset="0"/>
                <a:cs typeface="B Nazanin" panose="00000400000000000000" pitchFamily="2" charset="-78"/>
              </a:rPr>
              <a:t>برگیرنده‌های</a:t>
            </a:r>
            <a:r>
              <a:rPr lang="fa-IR" sz="1200" dirty="0">
                <a:effectLst/>
                <a:latin typeface="Calibri" panose="020F0502020204030204" pitchFamily="34" charset="0"/>
                <a:ea typeface="Calibri" panose="020F0502020204030204" pitchFamily="34" charset="0"/>
                <a:cs typeface="B Nazanin" panose="00000400000000000000" pitchFamily="2" charset="-78"/>
              </a:rPr>
              <a:t> سیستم عصبی مرکزی موجب کنترل درد شده و یک اثر مستقیم (کاهش فعالیت دستگاه گوارش) روی دستگاه گوارش دارند. </a:t>
            </a:r>
          </a:p>
          <a:p>
            <a:pPr marL="342900" marR="0" lvl="0" indent="-342900" algn="r" defTabSz="914400" rtl="1" eaLnBrk="1" fontAlgn="base" latinLnBrk="0" hangingPunct="1">
              <a:lnSpc>
                <a:spcPct val="100000"/>
              </a:lnSpc>
              <a:spcBef>
                <a:spcPct val="20000"/>
              </a:spcBef>
              <a:spcAft>
                <a:spcPct val="0"/>
              </a:spcAft>
              <a:buClrTx/>
              <a:buSzTx/>
              <a:buFontTx/>
              <a:buChar char="•"/>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مردمک های تنگ یک علامت همیشگی در مصرف بیش از حد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مخدرها</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نیست. </a:t>
            </a:r>
          </a:p>
          <a:p>
            <a:pPr marL="342900" marR="0" lvl="0" indent="-342900" algn="r" defTabSz="914400" rtl="1" eaLnBrk="1" fontAlgn="base" latinLnBrk="0" hangingPunct="1">
              <a:lnSpc>
                <a:spcPct val="100000"/>
              </a:lnSpc>
              <a:spcBef>
                <a:spcPct val="20000"/>
              </a:spcBef>
              <a:spcAft>
                <a:spcPct val="0"/>
              </a:spcAft>
              <a:buClrTx/>
              <a:buSzTx/>
              <a:buFontTx/>
              <a:buChar char="•"/>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همچنین برخی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مخدرهای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صناعی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مردمک ها را تنگ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نمی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کنند.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81</a:t>
            </a:fld>
            <a:endParaRPr lang="en-US"/>
          </a:p>
        </p:txBody>
      </p:sp>
    </p:spTree>
    <p:extLst>
      <p:ext uri="{BB962C8B-B14F-4D97-AF65-F5344CB8AC3E}">
        <p14:creationId xmlns:p14="http://schemas.microsoft.com/office/powerpoint/2010/main" val="1860005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1" eaLnBrk="1" fontAlgn="base" latinLnBrk="0" hangingPunct="1">
              <a:lnSpc>
                <a:spcPct val="115000"/>
              </a:lnSpc>
              <a:spcBef>
                <a:spcPts val="0"/>
              </a:spcBef>
              <a:spcAft>
                <a:spcPts val="100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اغلب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اپیوئیدها</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با تحریک گیرنده مو در هسته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ادینگر</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وستفال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Edinger-westphal</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عصب سه مغزی موجب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میوز</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می شود.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lvl="0" indent="0" algn="just" defTabSz="914400" rtl="1" eaLnBrk="1" fontAlgn="base" latinLnBrk="0" hangingPunct="1">
              <a:lnSpc>
                <a:spcPct val="115000"/>
              </a:lnSpc>
              <a:spcBef>
                <a:spcPts val="0"/>
              </a:spcBef>
              <a:spcAft>
                <a:spcPts val="100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اثر سرکوب تنفسی با از بین بردن حساسیت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بصل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النخاع</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به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هیپرکاپنی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ایجاد می شود.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lvl="0" indent="0" algn="just" defTabSz="914400" rtl="1" eaLnBrk="1" fontAlgn="base" latinLnBrk="0" hangingPunct="1">
              <a:lnSpc>
                <a:spcPct val="115000"/>
              </a:lnSpc>
              <a:spcBef>
                <a:spcPts val="0"/>
              </a:spcBef>
              <a:spcAft>
                <a:spcPts val="100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افت فشار خون به دنبال آزاد سازی هیستامین ها رخ می دهد.</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82</a:t>
            </a:fld>
            <a:endParaRPr lang="en-US"/>
          </a:p>
        </p:txBody>
      </p:sp>
    </p:spTree>
    <p:extLst>
      <p:ext uri="{BB962C8B-B14F-4D97-AF65-F5344CB8AC3E}">
        <p14:creationId xmlns:p14="http://schemas.microsoft.com/office/powerpoint/2010/main" val="18939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1" eaLnBrk="1" fontAlgn="base" latinLnBrk="0" hangingPunct="1">
              <a:lnSpc>
                <a:spcPct val="115000"/>
              </a:lnSpc>
              <a:spcBef>
                <a:spcPts val="0"/>
              </a:spcBef>
              <a:spcAft>
                <a:spcPts val="1000"/>
              </a:spcAft>
              <a:buClrTx/>
              <a:buSzTx/>
              <a:buFontTx/>
              <a:buChar char="-"/>
              <a:tabLst/>
              <a:defRPr/>
            </a:pP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نالوکسان</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به طور رقابتی به گیرنده های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اپیوییدی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متصل و تمام اثرات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اپیویید</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ها را خنثی می کند. نیمه عمر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نالوکسان</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2-1 ساعت است.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83</a:t>
            </a:fld>
            <a:endParaRPr lang="en-US"/>
          </a:p>
        </p:txBody>
      </p:sp>
    </p:spTree>
    <p:extLst>
      <p:ext uri="{BB962C8B-B14F-4D97-AF65-F5344CB8AC3E}">
        <p14:creationId xmlns:p14="http://schemas.microsoft.com/office/powerpoint/2010/main" val="3778005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مواردیکه بیمار دچار کاهش سطح هوشیاری است و به دنبال تجویز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نالوکسان</a:t>
            </a:r>
            <a:r>
              <a:rPr lang="fa-IR" sz="1200" dirty="0">
                <a:effectLst/>
                <a:latin typeface="Calibri" panose="020F0502020204030204" pitchFamily="34" charset="0"/>
                <a:ea typeface="Calibri" panose="020F0502020204030204" pitchFamily="34" charset="0"/>
                <a:cs typeface="B Nazanin" panose="00000400000000000000" pitchFamily="2" charset="-78"/>
              </a:rPr>
              <a:t>، بهبودی چشمگیری در سطح هوشیاری وی ایجاد شود (یعنی در حدی که بتواند آگاهانه صحبت کند و بنشیند) مسمومیت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مخدرها</a:t>
            </a:r>
            <a:r>
              <a:rPr lang="fa-IR" sz="1200" dirty="0">
                <a:effectLst/>
                <a:latin typeface="Calibri" panose="020F0502020204030204" pitchFamily="34" charset="0"/>
                <a:ea typeface="Calibri" panose="020F0502020204030204" pitchFamily="34" charset="0"/>
                <a:cs typeface="B Nazanin" panose="00000400000000000000" pitchFamily="2" charset="-78"/>
              </a:rPr>
              <a:t> قویا جهت بیمار مطرح است.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موارد دیگر کاهش سطح هوشیاری، به دنبال تجویز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نالوکسان</a:t>
            </a:r>
            <a:r>
              <a:rPr lang="fa-IR" sz="1200" dirty="0">
                <a:effectLst/>
                <a:latin typeface="Calibri" panose="020F0502020204030204" pitchFamily="34" charset="0"/>
                <a:ea typeface="Calibri" panose="020F0502020204030204" pitchFamily="34" charset="0"/>
                <a:cs typeface="B Nazanin" panose="00000400000000000000" pitchFamily="2" charset="-78"/>
              </a:rPr>
              <a:t> ممکن است بهبودی اندکی در سطح هوشیاری بیمار ایجاد شود که نباید آن را با مسمومیت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مخدرها</a:t>
            </a:r>
            <a:r>
              <a:rPr lang="fa-IR" sz="1200" dirty="0">
                <a:effectLst/>
                <a:latin typeface="Calibri" panose="020F0502020204030204" pitchFamily="34" charset="0"/>
                <a:ea typeface="Calibri" panose="020F0502020204030204" pitchFamily="34" charset="0"/>
                <a:cs typeface="B Nazanin" panose="00000400000000000000" pitchFamily="2" charset="-78"/>
              </a:rPr>
              <a:t> اشتباه گرفت.</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بعضی موارد نظیر مسمومیت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اتانول</a:t>
            </a:r>
            <a:r>
              <a:rPr lang="fa-IR" sz="1200" dirty="0">
                <a:effectLst/>
                <a:latin typeface="Calibri" panose="020F0502020204030204" pitchFamily="34" charset="0"/>
                <a:ea typeface="Calibri" panose="020F0502020204030204" pitchFamily="34" charset="0"/>
                <a:cs typeface="B Nazanin" panose="00000400000000000000" pitchFamily="2" charset="-78"/>
              </a:rPr>
              <a:t>، سدیم </a:t>
            </a:r>
            <a:r>
              <a:rPr lang="fa-IR" sz="1200" dirty="0" err="1">
                <a:effectLst/>
                <a:latin typeface="Calibri" panose="020F0502020204030204" pitchFamily="34" charset="0"/>
                <a:ea typeface="Calibri" panose="020F0502020204030204" pitchFamily="34" charset="0"/>
                <a:cs typeface="B Nazanin" panose="00000400000000000000" pitchFamily="2" charset="-78"/>
              </a:rPr>
              <a:t>والپروات</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کلونیدین</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کاپتوپریل</a:t>
            </a:r>
            <a:r>
              <a:rPr lang="fa-IR" sz="1200" dirty="0">
                <a:effectLst/>
                <a:latin typeface="Calibri" panose="020F0502020204030204" pitchFamily="34" charset="0"/>
                <a:ea typeface="Calibri" panose="020F0502020204030204" pitchFamily="34" charset="0"/>
                <a:cs typeface="B Nazanin" panose="00000400000000000000" pitchFamily="2" charset="-78"/>
              </a:rPr>
              <a:t>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ترامادول</a:t>
            </a:r>
            <a:r>
              <a:rPr lang="fa-IR" sz="1200" dirty="0">
                <a:effectLst/>
                <a:latin typeface="Calibri" panose="020F0502020204030204" pitchFamily="34" charset="0"/>
                <a:ea typeface="Calibri" panose="020F0502020204030204" pitchFamily="34" charset="0"/>
                <a:cs typeface="B Nazanin" panose="00000400000000000000" pitchFamily="2" charset="-78"/>
              </a:rPr>
              <a:t>، تجویز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نالوکسان</a:t>
            </a:r>
            <a:r>
              <a:rPr lang="fa-IR" sz="1200" dirty="0">
                <a:effectLst/>
                <a:latin typeface="Calibri" panose="020F0502020204030204" pitchFamily="34" charset="0"/>
                <a:ea typeface="Calibri" panose="020F0502020204030204" pitchFamily="34" charset="0"/>
                <a:cs typeface="B Nazanin" panose="00000400000000000000" pitchFamily="2" charset="-78"/>
              </a:rPr>
              <a:t> می تواند موجب بهبودی چشمگیر در سطح هوشیاری </a:t>
            </a:r>
            <a:r>
              <a:rPr lang="fa-IR" sz="1200" dirty="0" err="1">
                <a:effectLst/>
                <a:latin typeface="Calibri" panose="020F0502020204030204" pitchFamily="34" charset="0"/>
                <a:ea typeface="Calibri" panose="020F0502020204030204" pitchFamily="34" charset="0"/>
                <a:cs typeface="B Nazanin" panose="00000400000000000000" pitchFamily="2" charset="-78"/>
              </a:rPr>
              <a:t>بیمارشود</a:t>
            </a:r>
            <a:r>
              <a:rPr lang="fa-IR" sz="1200" dirty="0">
                <a:effectLst/>
                <a:latin typeface="Calibri" panose="020F0502020204030204" pitchFamily="34" charset="0"/>
                <a:ea typeface="Calibri" panose="020F0502020204030204" pitchFamily="34" charset="0"/>
                <a:cs typeface="B Nazanin" panose="00000400000000000000" pitchFamily="2" charset="-78"/>
              </a:rPr>
              <a:t>. این حالت می تواند در تشخیص افتراقی مسمومیت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مخدرها</a:t>
            </a:r>
            <a:r>
              <a:rPr lang="fa-IR" sz="1200" dirty="0">
                <a:effectLst/>
                <a:latin typeface="Calibri" panose="020F0502020204030204" pitchFamily="34" charset="0"/>
                <a:ea typeface="Calibri" panose="020F0502020204030204" pitchFamily="34" charset="0"/>
                <a:cs typeface="B Nazanin" panose="00000400000000000000" pitchFamily="2" charset="-78"/>
              </a:rPr>
              <a:t> قرار  گیرد.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84</a:t>
            </a:fld>
            <a:endParaRPr lang="en-US"/>
          </a:p>
        </p:txBody>
      </p:sp>
    </p:spTree>
    <p:extLst>
      <p:ext uri="{BB962C8B-B14F-4D97-AF65-F5344CB8AC3E}">
        <p14:creationId xmlns:p14="http://schemas.microsoft.com/office/powerpoint/2010/main" val="414644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err="1">
                <a:solidFill>
                  <a:schemeClr val="tx1"/>
                </a:solidFill>
                <a:effectLst/>
                <a:latin typeface="+mn-lt"/>
                <a:ea typeface="+mn-ea"/>
                <a:cs typeface="B Nazanin" panose="00000400000000000000" pitchFamily="2" charset="-78"/>
              </a:rPr>
              <a:t>شارکول</a:t>
            </a:r>
            <a:r>
              <a:rPr lang="fa-IR" sz="1200" kern="1200" dirty="0">
                <a:solidFill>
                  <a:schemeClr val="tx1"/>
                </a:solidFill>
                <a:effectLst/>
                <a:latin typeface="+mn-lt"/>
                <a:ea typeface="+mn-ea"/>
                <a:cs typeface="B Nazanin" panose="00000400000000000000" pitchFamily="2" charset="-78"/>
              </a:rPr>
              <a:t> یا زغال </a:t>
            </a:r>
            <a:r>
              <a:rPr lang="fa-IR" sz="1200" kern="1200" dirty="0" err="1">
                <a:solidFill>
                  <a:schemeClr val="tx1"/>
                </a:solidFill>
                <a:effectLst/>
                <a:latin typeface="+mn-lt"/>
                <a:ea typeface="+mn-ea"/>
                <a:cs typeface="B Nazanin" panose="00000400000000000000" pitchFamily="2" charset="-78"/>
              </a:rPr>
              <a:t>فعال‌شده</a:t>
            </a:r>
            <a:r>
              <a:rPr lang="fa-IR" sz="1200" kern="1200" dirty="0">
                <a:solidFill>
                  <a:schemeClr val="tx1"/>
                </a:solidFill>
                <a:effectLst/>
                <a:latin typeface="+mn-lt"/>
                <a:ea typeface="+mn-ea"/>
                <a:cs typeface="B Nazanin" panose="00000400000000000000" pitchFamily="2" charset="-78"/>
              </a:rPr>
              <a:t> مناسبترین شیوه آلودگی زدایی دستگاه گوارش است. این ماده در دماهای بسیار بالا </a:t>
            </a:r>
            <a:r>
              <a:rPr lang="fa-IR" sz="1200" kern="1200" dirty="0" err="1">
                <a:solidFill>
                  <a:schemeClr val="tx1"/>
                </a:solidFill>
                <a:effectLst/>
                <a:latin typeface="+mn-lt"/>
                <a:ea typeface="+mn-ea"/>
                <a:cs typeface="B Nazanin" panose="00000400000000000000" pitchFamily="2" charset="-78"/>
              </a:rPr>
              <a:t>فعال‌شده</a:t>
            </a:r>
            <a:r>
              <a:rPr lang="fa-IR" sz="1200" kern="1200" dirty="0">
                <a:solidFill>
                  <a:schemeClr val="tx1"/>
                </a:solidFill>
                <a:effectLst/>
                <a:latin typeface="+mn-lt"/>
                <a:ea typeface="+mn-ea"/>
                <a:cs typeface="B Nazanin" panose="00000400000000000000" pitchFamily="2" charset="-78"/>
              </a:rPr>
              <a:t> و </a:t>
            </a:r>
            <a:r>
              <a:rPr lang="fa-IR" sz="1200" kern="1200" dirty="0" err="1">
                <a:solidFill>
                  <a:schemeClr val="tx1"/>
                </a:solidFill>
                <a:effectLst/>
                <a:latin typeface="+mn-lt"/>
                <a:ea typeface="+mn-ea"/>
                <a:cs typeface="B Nazanin" panose="00000400000000000000" pitchFamily="2" charset="-78"/>
              </a:rPr>
              <a:t>به‌طور</a:t>
            </a:r>
            <a:r>
              <a:rPr lang="fa-IR" sz="1200" kern="1200" dirty="0">
                <a:solidFill>
                  <a:schemeClr val="tx1"/>
                </a:solidFill>
                <a:effectLst/>
                <a:latin typeface="+mn-lt"/>
                <a:ea typeface="+mn-ea"/>
                <a:cs typeface="B Nazanin" panose="00000400000000000000" pitchFamily="2" charset="-78"/>
              </a:rPr>
              <a:t> قابل‌ </a:t>
            </a:r>
            <a:r>
              <a:rPr lang="fa-IR" sz="1200" kern="1200" dirty="0" err="1">
                <a:solidFill>
                  <a:schemeClr val="tx1"/>
                </a:solidFill>
                <a:effectLst/>
                <a:latin typeface="+mn-lt"/>
                <a:ea typeface="+mn-ea"/>
                <a:cs typeface="B Nazanin" panose="00000400000000000000" pitchFamily="2" charset="-78"/>
              </a:rPr>
              <a:t>ملاحظه‌ای</a:t>
            </a:r>
            <a:r>
              <a:rPr lang="fa-IR" sz="1200" kern="1200" dirty="0">
                <a:solidFill>
                  <a:schemeClr val="tx1"/>
                </a:solidFill>
                <a:effectLst/>
                <a:latin typeface="+mn-lt"/>
                <a:ea typeface="+mn-ea"/>
                <a:cs typeface="B Nazanin" panose="00000400000000000000" pitchFamily="2" charset="-78"/>
              </a:rPr>
              <a:t> افزایش سطح پیدا </a:t>
            </a:r>
            <a:r>
              <a:rPr lang="fa-IR" sz="1200" kern="1200" dirty="0" err="1">
                <a:solidFill>
                  <a:schemeClr val="tx1"/>
                </a:solidFill>
                <a:effectLst/>
                <a:latin typeface="+mn-lt"/>
                <a:ea typeface="+mn-ea"/>
                <a:cs typeface="B Nazanin" panose="00000400000000000000" pitchFamily="2" charset="-78"/>
              </a:rPr>
              <a:t>می‌کند</a:t>
            </a:r>
            <a:r>
              <a:rPr lang="fa-IR" sz="1200" kern="1200" dirty="0">
                <a:solidFill>
                  <a:schemeClr val="tx1"/>
                </a:solidFill>
                <a:effectLst/>
                <a:latin typeface="+mn-lt"/>
                <a:ea typeface="+mn-ea"/>
                <a:cs typeface="B Nazanin" panose="00000400000000000000" pitchFamily="2" charset="-78"/>
              </a:rPr>
              <a:t>. این عامل باعث </a:t>
            </a:r>
            <a:r>
              <a:rPr lang="fa-IR" sz="1200" kern="1200" dirty="0" err="1">
                <a:solidFill>
                  <a:schemeClr val="tx1"/>
                </a:solidFill>
                <a:effectLst/>
                <a:latin typeface="+mn-lt"/>
                <a:ea typeface="+mn-ea"/>
                <a:cs typeface="B Nazanin" panose="00000400000000000000" pitchFamily="2" charset="-78"/>
              </a:rPr>
              <a:t>می‌شود</a:t>
            </a:r>
            <a:r>
              <a:rPr lang="fa-IR" sz="1200" kern="1200" dirty="0">
                <a:solidFill>
                  <a:schemeClr val="tx1"/>
                </a:solidFill>
                <a:effectLst/>
                <a:latin typeface="+mn-lt"/>
                <a:ea typeface="+mn-ea"/>
                <a:cs typeface="B Nazanin" panose="00000400000000000000" pitchFamily="2" charset="-78"/>
              </a:rPr>
              <a:t> که زغال </a:t>
            </a:r>
            <a:r>
              <a:rPr lang="fa-IR" sz="1200" kern="1200" dirty="0" err="1">
                <a:solidFill>
                  <a:schemeClr val="tx1"/>
                </a:solidFill>
                <a:effectLst/>
                <a:latin typeface="+mn-lt"/>
                <a:ea typeface="+mn-ea"/>
                <a:cs typeface="B Nazanin" panose="00000400000000000000" pitchFamily="2" charset="-78"/>
              </a:rPr>
              <a:t>فعال‌شده</a:t>
            </a:r>
            <a:r>
              <a:rPr lang="fa-IR" sz="1200" kern="1200" dirty="0">
                <a:solidFill>
                  <a:schemeClr val="tx1"/>
                </a:solidFill>
                <a:effectLst/>
                <a:latin typeface="+mn-lt"/>
                <a:ea typeface="+mn-ea"/>
                <a:cs typeface="B Nazanin" panose="00000400000000000000" pitchFamily="2" charset="-78"/>
              </a:rPr>
              <a:t> به علت داشتن منافذ بسیار ریز با بسیاری از سموم ترکیب شود.  عملکرد اصلی </a:t>
            </a:r>
            <a:r>
              <a:rPr lang="fa-IR" sz="1200" kern="1200" dirty="0" err="1">
                <a:solidFill>
                  <a:schemeClr val="tx1"/>
                </a:solidFill>
                <a:effectLst/>
                <a:latin typeface="+mn-lt"/>
                <a:ea typeface="+mn-ea"/>
                <a:cs typeface="B Nazanin" panose="00000400000000000000" pitchFamily="2" charset="-78"/>
              </a:rPr>
              <a:t>شارکول</a:t>
            </a:r>
            <a:r>
              <a:rPr lang="fa-IR" sz="1200" kern="1200" dirty="0">
                <a:solidFill>
                  <a:schemeClr val="tx1"/>
                </a:solidFill>
                <a:effectLst/>
                <a:latin typeface="+mn-lt"/>
                <a:ea typeface="+mn-ea"/>
                <a:cs typeface="B Nazanin" panose="00000400000000000000" pitchFamily="2" charset="-78"/>
              </a:rPr>
              <a:t> فعال، اتصال به سم آزاد درون دستگاه گوارش و ممانعت از جذب آن به وسیله روده است. همچنین با کاهش داروی آزاد درون مجرای دستگاه گوارش و ایجاد </a:t>
            </a:r>
            <a:r>
              <a:rPr lang="fa-IR" sz="1200" kern="1200" dirty="0" err="1">
                <a:solidFill>
                  <a:schemeClr val="tx1"/>
                </a:solidFill>
                <a:effectLst/>
                <a:latin typeface="+mn-lt"/>
                <a:ea typeface="+mn-ea"/>
                <a:cs typeface="B Nazanin" panose="00000400000000000000" pitchFamily="2" charset="-78"/>
              </a:rPr>
              <a:t>گرادیان</a:t>
            </a:r>
            <a:r>
              <a:rPr lang="fa-IR" sz="1200" kern="1200" dirty="0">
                <a:solidFill>
                  <a:schemeClr val="tx1"/>
                </a:solidFill>
                <a:effectLst/>
                <a:latin typeface="+mn-lt"/>
                <a:ea typeface="+mn-ea"/>
                <a:cs typeface="B Nazanin" panose="00000400000000000000" pitchFamily="2" charset="-78"/>
              </a:rPr>
              <a:t> غلظت داروی آزاد به سمت مجرای دستگاه گوارش، می تواند منجر به برگشت مقداری از داروی جذب شده شود (دیالیز روده ای) و با اتصال به داروی ترشح شده در صفرا جلوی سیکل روده ای –کبدی را بگیرد. </a:t>
            </a:r>
            <a:r>
              <a:rPr lang="fa-IR" sz="1200" kern="1200" dirty="0" err="1">
                <a:solidFill>
                  <a:schemeClr val="tx1"/>
                </a:solidFill>
                <a:effectLst/>
                <a:latin typeface="+mn-lt"/>
                <a:ea typeface="+mn-ea"/>
                <a:cs typeface="B Nazanin" panose="00000400000000000000" pitchFamily="2" charset="-78"/>
              </a:rPr>
              <a:t>شارکول</a:t>
            </a:r>
            <a:r>
              <a:rPr lang="fa-IR" sz="1200" kern="1200" dirty="0">
                <a:solidFill>
                  <a:schemeClr val="tx1"/>
                </a:solidFill>
                <a:effectLst/>
                <a:latin typeface="+mn-lt"/>
                <a:ea typeface="+mn-ea"/>
                <a:cs typeface="B Nazanin" panose="00000400000000000000" pitchFamily="2" charset="-78"/>
              </a:rPr>
              <a:t> فعال به الکل، نفت بنزین، مواد </a:t>
            </a:r>
            <a:r>
              <a:rPr lang="fa-IR" sz="1200" kern="1200" dirty="0" err="1">
                <a:solidFill>
                  <a:schemeClr val="tx1"/>
                </a:solidFill>
                <a:effectLst/>
                <a:latin typeface="+mn-lt"/>
                <a:ea typeface="+mn-ea"/>
                <a:cs typeface="B Nazanin" panose="00000400000000000000" pitchFamily="2" charset="-78"/>
              </a:rPr>
              <a:t>سوزاننده</a:t>
            </a:r>
            <a:r>
              <a:rPr lang="fa-IR" sz="1200" kern="1200" dirty="0">
                <a:solidFill>
                  <a:schemeClr val="tx1"/>
                </a:solidFill>
                <a:effectLst/>
                <a:latin typeface="+mn-lt"/>
                <a:ea typeface="+mn-ea"/>
                <a:cs typeface="B Nazanin" panose="00000400000000000000" pitchFamily="2" charset="-78"/>
              </a:rPr>
              <a:t> یا فلزات مثل آهن متصل </a:t>
            </a:r>
            <a:r>
              <a:rPr lang="fa-IR" sz="1200" kern="1200" dirty="0" err="1">
                <a:solidFill>
                  <a:schemeClr val="tx1"/>
                </a:solidFill>
                <a:effectLst/>
                <a:latin typeface="+mn-lt"/>
                <a:ea typeface="+mn-ea"/>
                <a:cs typeface="B Nazanin" panose="00000400000000000000" pitchFamily="2" charset="-78"/>
              </a:rPr>
              <a:t>نمی‌شود</a:t>
            </a:r>
            <a:r>
              <a:rPr lang="fa-IR" sz="1200" kern="1200" dirty="0">
                <a:solidFill>
                  <a:schemeClr val="tx1"/>
                </a:solidFill>
                <a:effectLst/>
                <a:latin typeface="+mn-lt"/>
                <a:ea typeface="+mn-ea"/>
                <a:cs typeface="B Nazanin" panose="00000400000000000000" pitchFamily="2" charset="-78"/>
              </a:rPr>
              <a:t>.</a:t>
            </a:r>
            <a:endParaRPr lang="en-US" sz="1200" kern="1200" dirty="0">
              <a:solidFill>
                <a:schemeClr val="tx1"/>
              </a:solidFill>
              <a:effectLst/>
              <a:latin typeface="+mn-lt"/>
              <a:ea typeface="+mn-ea"/>
              <a:cs typeface="+mn-cs"/>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29</a:t>
            </a:fld>
            <a:endParaRPr lang="en-US"/>
          </a:p>
        </p:txBody>
      </p:sp>
    </p:spTree>
    <p:extLst>
      <p:ext uri="{BB962C8B-B14F-4D97-AF65-F5344CB8AC3E}">
        <p14:creationId xmlns:p14="http://schemas.microsoft.com/office/powerpoint/2010/main" val="3667922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sz="1200" dirty="0" err="1">
                <a:effectLst/>
                <a:latin typeface="Calibri" panose="020F0502020204030204" pitchFamily="34" charset="0"/>
                <a:ea typeface="Calibri" panose="020F0502020204030204" pitchFamily="34" charset="0"/>
                <a:cs typeface="B Nazanin" panose="00000400000000000000" pitchFamily="2" charset="-78"/>
              </a:rPr>
              <a:t>مردمک‌های</a:t>
            </a:r>
            <a:r>
              <a:rPr lang="fa-IR" sz="1200" dirty="0">
                <a:effectLst/>
                <a:latin typeface="Calibri" panose="020F0502020204030204" pitchFamily="34" charset="0"/>
                <a:ea typeface="Calibri" panose="020F0502020204030204" pitchFamily="34" charset="0"/>
                <a:cs typeface="B Nazanin" panose="00000400000000000000" pitchFamily="2" charset="-78"/>
              </a:rPr>
              <a:t> تنگ یا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میوز</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یافته‌ای</a:t>
            </a:r>
            <a:r>
              <a:rPr lang="fa-IR" sz="1200" dirty="0">
                <a:effectLst/>
                <a:latin typeface="Calibri" panose="020F0502020204030204" pitchFamily="34" charset="0"/>
                <a:ea typeface="Calibri" panose="020F0502020204030204" pitchFamily="34" charset="0"/>
                <a:cs typeface="B Nazanin" panose="00000400000000000000" pitchFamily="2" charset="-78"/>
              </a:rPr>
              <a:t> حساس یا اختصاصی در مسمومیت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اپیوییدها</a:t>
            </a:r>
            <a:r>
              <a:rPr lang="fa-IR" sz="1200" dirty="0">
                <a:effectLst/>
                <a:latin typeface="Calibri" panose="020F0502020204030204" pitchFamily="34" charset="0"/>
                <a:ea typeface="Calibri" panose="020F0502020204030204" pitchFamily="34" charset="0"/>
                <a:cs typeface="B Nazanin" panose="00000400000000000000" pitchFamily="2" charset="-78"/>
              </a:rPr>
              <a:t> نیست زیرا بعضی از </a:t>
            </a:r>
            <a:r>
              <a:rPr lang="fa-IR" sz="1200" dirty="0" err="1">
                <a:effectLst/>
                <a:latin typeface="Calibri" panose="020F0502020204030204" pitchFamily="34" charset="0"/>
                <a:ea typeface="Calibri" panose="020F0502020204030204" pitchFamily="34" charset="0"/>
                <a:cs typeface="B Nazanin" panose="00000400000000000000" pitchFamily="2" charset="-78"/>
              </a:rPr>
              <a:t>اپیوییدها</a:t>
            </a:r>
            <a:r>
              <a:rPr lang="fa-IR" sz="1200" dirty="0">
                <a:effectLst/>
                <a:latin typeface="Calibri" panose="020F0502020204030204" pitchFamily="34" charset="0"/>
                <a:ea typeface="Calibri" panose="020F0502020204030204" pitchFamily="34" charset="0"/>
                <a:cs typeface="B Nazanin" panose="00000400000000000000" pitchFamily="2" charset="-78"/>
              </a:rPr>
              <a:t> نظیر </a:t>
            </a:r>
            <a:r>
              <a:rPr lang="fa-IR" sz="1200" dirty="0" err="1">
                <a:effectLst/>
                <a:latin typeface="Calibri" panose="020F0502020204030204" pitchFamily="34" charset="0"/>
                <a:ea typeface="Calibri" panose="020F0502020204030204" pitchFamily="34" charset="0"/>
                <a:cs typeface="B Nazanin" panose="00000400000000000000" pitchFamily="2" charset="-78"/>
              </a:rPr>
              <a:t>پتیدین</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پنتازوسین</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دیفنوکسیلات</a:t>
            </a:r>
            <a:r>
              <a:rPr lang="fa-IR" sz="1200" dirty="0">
                <a:effectLst/>
                <a:latin typeface="Calibri" panose="020F0502020204030204" pitchFamily="34" charset="0"/>
                <a:ea typeface="Calibri" panose="020F0502020204030204" pitchFamily="34" charset="0"/>
                <a:cs typeface="B Nazanin" panose="00000400000000000000" pitchFamily="2" charset="-78"/>
              </a:rPr>
              <a:t> و </a:t>
            </a:r>
            <a:r>
              <a:rPr lang="fa-IR" sz="1200" dirty="0" err="1">
                <a:effectLst/>
                <a:latin typeface="Calibri" panose="020F0502020204030204" pitchFamily="34" charset="0"/>
                <a:ea typeface="Calibri" panose="020F0502020204030204" pitchFamily="34" charset="0"/>
                <a:cs typeface="B Nazanin" panose="00000400000000000000" pitchFamily="2" charset="-78"/>
              </a:rPr>
              <a:t>پروپوکسی‌فن</a:t>
            </a:r>
            <a:r>
              <a:rPr lang="fa-IR" sz="1200" dirty="0">
                <a:effectLst/>
                <a:latin typeface="Calibri" panose="020F0502020204030204" pitchFamily="34" charset="0"/>
                <a:ea typeface="Calibri" panose="020F0502020204030204" pitchFamily="34" charset="0"/>
                <a:cs typeface="B Nazanin" panose="00000400000000000000" pitchFamily="2" charset="-78"/>
              </a:rPr>
              <a:t> مردمک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میوز</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نمی‌دهند</a:t>
            </a:r>
            <a:r>
              <a:rPr lang="fa-IR" sz="1200" dirty="0">
                <a:effectLst/>
                <a:latin typeface="Calibri" panose="020F0502020204030204" pitchFamily="34" charset="0"/>
                <a:ea typeface="Calibri" panose="020F0502020204030204" pitchFamily="34" charset="0"/>
                <a:cs typeface="B Nazanin" panose="00000400000000000000" pitchFamily="2" charset="-78"/>
              </a:rPr>
              <a:t>. از طرف دیگر مسمومیت با بعضی داروها و مواد </a:t>
            </a:r>
            <a:r>
              <a:rPr lang="fa-IR" sz="1200" dirty="0" err="1">
                <a:effectLst/>
                <a:latin typeface="Calibri" panose="020F0502020204030204" pitchFamily="34" charset="0"/>
                <a:ea typeface="Calibri" panose="020F0502020204030204" pitchFamily="34" charset="0"/>
                <a:cs typeface="B Nazanin" panose="00000400000000000000" pitchFamily="2" charset="-78"/>
              </a:rPr>
              <a:t>غیراپیوییدی</a:t>
            </a:r>
            <a:r>
              <a:rPr lang="fa-IR" sz="1200" dirty="0">
                <a:effectLst/>
                <a:latin typeface="Calibri" panose="020F0502020204030204" pitchFamily="34" charset="0"/>
                <a:ea typeface="Calibri" panose="020F0502020204030204" pitchFamily="34" charset="0"/>
                <a:cs typeface="B Nazanin" panose="00000400000000000000" pitchFamily="2" charset="-78"/>
              </a:rPr>
              <a:t> مانند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اتانول</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والپروات</a:t>
            </a:r>
            <a:r>
              <a:rPr lang="fa-IR" sz="1200" dirty="0">
                <a:effectLst/>
                <a:latin typeface="Calibri" panose="020F0502020204030204" pitchFamily="34" charset="0"/>
                <a:ea typeface="Calibri" panose="020F0502020204030204" pitchFamily="34" charset="0"/>
                <a:cs typeface="B Nazanin" panose="00000400000000000000" pitchFamily="2" charset="-78"/>
              </a:rPr>
              <a:t> سدیم، </a:t>
            </a:r>
            <a:r>
              <a:rPr lang="fa-IR" sz="1200" dirty="0" err="1">
                <a:effectLst/>
                <a:latin typeface="Calibri" panose="020F0502020204030204" pitchFamily="34" charset="0"/>
                <a:ea typeface="Calibri" panose="020F0502020204030204" pitchFamily="34" charset="0"/>
                <a:cs typeface="B Nazanin" panose="00000400000000000000" pitchFamily="2" charset="-78"/>
              </a:rPr>
              <a:t>کلونیدین</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وکاپتوپریل</a:t>
            </a:r>
            <a:r>
              <a:rPr lang="fa-IR" sz="1200" dirty="0">
                <a:effectLst/>
                <a:latin typeface="Calibri" panose="020F0502020204030204" pitchFamily="34" charset="0"/>
                <a:ea typeface="Calibri" panose="020F0502020204030204" pitchFamily="34" charset="0"/>
                <a:cs typeface="B Nazanin" panose="00000400000000000000" pitchFamily="2" charset="-78"/>
              </a:rPr>
              <a:t> و همچنین بعضی </a:t>
            </a:r>
            <a:r>
              <a:rPr lang="fa-IR" sz="1200" dirty="0" err="1">
                <a:effectLst/>
                <a:latin typeface="Calibri" panose="020F0502020204030204" pitchFamily="34" charset="0"/>
                <a:ea typeface="Calibri" panose="020F0502020204030204" pitchFamily="34" charset="0"/>
                <a:cs typeface="B Nazanin" panose="00000400000000000000" pitchFamily="2" charset="-78"/>
              </a:rPr>
              <a:t>وضعیت‌های</a:t>
            </a:r>
            <a:r>
              <a:rPr lang="fa-IR" sz="1200" dirty="0">
                <a:effectLst/>
                <a:latin typeface="Calibri" panose="020F0502020204030204" pitchFamily="34" charset="0"/>
                <a:ea typeface="Calibri" panose="020F0502020204030204" pitchFamily="34" charset="0"/>
                <a:cs typeface="B Nazanin" panose="00000400000000000000" pitchFamily="2" charset="-78"/>
              </a:rPr>
              <a:t> ساختاری مغز مانند خونریزی پل مغزی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می‌توانند</a:t>
            </a:r>
            <a:r>
              <a:rPr lang="fa-IR" sz="1200" dirty="0">
                <a:effectLst/>
                <a:latin typeface="Calibri" panose="020F0502020204030204" pitchFamily="34" charset="0"/>
                <a:ea typeface="Calibri" panose="020F0502020204030204" pitchFamily="34" charset="0"/>
                <a:cs typeface="B Nazanin" panose="00000400000000000000" pitchFamily="2" charset="-78"/>
              </a:rPr>
              <a:t> موجب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میوز</a:t>
            </a:r>
            <a:r>
              <a:rPr lang="fa-IR" sz="1200" dirty="0">
                <a:effectLst/>
                <a:latin typeface="Calibri" panose="020F0502020204030204" pitchFamily="34" charset="0"/>
                <a:ea typeface="Calibri" panose="020F0502020204030204" pitchFamily="34" charset="0"/>
                <a:cs typeface="B Nazanin" panose="00000400000000000000" pitchFamily="2" charset="-78"/>
              </a:rPr>
              <a:t> گردد. از طرفی بیماری که شدیداً </a:t>
            </a:r>
            <a:r>
              <a:rPr lang="fa-IR" sz="1200" dirty="0" err="1">
                <a:effectLst/>
                <a:latin typeface="Calibri" panose="020F0502020204030204" pitchFamily="34" charset="0"/>
                <a:ea typeface="Calibri" panose="020F0502020204030204" pitchFamily="34" charset="0"/>
                <a:cs typeface="B Nazanin" panose="00000400000000000000" pitchFamily="2" charset="-78"/>
              </a:rPr>
              <a:t>هایپوکسیک</a:t>
            </a:r>
            <a:r>
              <a:rPr lang="fa-IR" sz="1200" dirty="0">
                <a:effectLst/>
                <a:latin typeface="Calibri" panose="020F0502020204030204" pitchFamily="34" charset="0"/>
                <a:ea typeface="Calibri" panose="020F0502020204030204" pitchFamily="34" charset="0"/>
                <a:cs typeface="B Nazanin" panose="00000400000000000000" pitchFamily="2" charset="-78"/>
              </a:rPr>
              <a:t> شده است دارای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مردمک‌های</a:t>
            </a:r>
            <a:r>
              <a:rPr lang="fa-IR" sz="1200" dirty="0">
                <a:effectLst/>
                <a:latin typeface="Calibri" panose="020F0502020204030204" pitchFamily="34" charset="0"/>
                <a:ea typeface="Calibri" panose="020F0502020204030204" pitchFamily="34" charset="0"/>
                <a:cs typeface="B Nazanin" panose="00000400000000000000" pitchFamily="2" charset="-78"/>
              </a:rPr>
              <a:t> گشاد یا </a:t>
            </a:r>
            <a:r>
              <a:rPr lang="fa-IR" sz="1200" dirty="0" err="1">
                <a:effectLst/>
                <a:latin typeface="Calibri" panose="020F0502020204030204" pitchFamily="34" charset="0"/>
                <a:ea typeface="Calibri" panose="020F0502020204030204" pitchFamily="34" charset="0"/>
                <a:cs typeface="B Nazanin" panose="00000400000000000000" pitchFamily="2" charset="-78"/>
              </a:rPr>
              <a:t>دیلاته</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می‌باشد</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هم‌چنین</a:t>
            </a:r>
            <a:r>
              <a:rPr lang="fa-IR" sz="1200" dirty="0">
                <a:effectLst/>
                <a:latin typeface="Calibri" panose="020F0502020204030204" pitchFamily="34" charset="0"/>
                <a:ea typeface="Calibri" panose="020F0502020204030204" pitchFamily="34" charset="0"/>
                <a:cs typeface="B Nazanin" panose="00000400000000000000" pitchFamily="2" charset="-78"/>
              </a:rPr>
              <a:t> برخی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مخدرهای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صناعی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مردمک‌ها</a:t>
            </a:r>
            <a:r>
              <a:rPr lang="fa-IR" sz="1200" dirty="0">
                <a:effectLst/>
                <a:latin typeface="Calibri" panose="020F0502020204030204" pitchFamily="34" charset="0"/>
                <a:ea typeface="Calibri" panose="020F0502020204030204" pitchFamily="34" charset="0"/>
                <a:cs typeface="B Nazanin" panose="00000400000000000000" pitchFamily="2" charset="-78"/>
              </a:rPr>
              <a:t> را تنگ </a:t>
            </a:r>
            <a:r>
              <a:rPr lang="fa-IR" sz="1200" dirty="0" err="1">
                <a:effectLst/>
                <a:latin typeface="Calibri" panose="020F0502020204030204" pitchFamily="34" charset="0"/>
                <a:ea typeface="Calibri" panose="020F0502020204030204" pitchFamily="34" charset="0"/>
                <a:cs typeface="B Nazanin" panose="00000400000000000000" pitchFamily="2" charset="-78"/>
              </a:rPr>
              <a:t>نمی‌کنند</a:t>
            </a:r>
            <a:r>
              <a:rPr lang="fa-IR" sz="1200" dirty="0">
                <a:effectLst/>
                <a:latin typeface="Calibri" panose="020F0502020204030204" pitchFamily="34" charset="0"/>
                <a:ea typeface="Calibri" panose="020F0502020204030204" pitchFamily="34" charset="0"/>
                <a:cs typeface="B Nazanin" panose="00000400000000000000" pitchFamily="2" charset="-78"/>
              </a:rPr>
              <a:t>.</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85</a:t>
            </a:fld>
            <a:endParaRPr lang="en-US"/>
          </a:p>
        </p:txBody>
      </p:sp>
    </p:spTree>
    <p:extLst>
      <p:ext uri="{BB962C8B-B14F-4D97-AF65-F5344CB8AC3E}">
        <p14:creationId xmlns:p14="http://schemas.microsoft.com/office/powerpoint/2010/main" val="803195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تغییرات تخریبی زیادی در بدن </a:t>
            </a:r>
            <a:r>
              <a:rPr lang="fa-IR" sz="1200" dirty="0" err="1">
                <a:effectLst/>
                <a:latin typeface="Calibri" panose="020F0502020204030204" pitchFamily="34" charset="0"/>
                <a:ea typeface="Calibri" panose="020F0502020204030204" pitchFamily="34" charset="0"/>
                <a:cs typeface="B Nazanin" panose="00000400000000000000" pitchFamily="2" charset="-78"/>
              </a:rPr>
              <a:t>الکلیسم‌ها</a:t>
            </a:r>
            <a:r>
              <a:rPr lang="fa-IR" sz="1200" dirty="0">
                <a:effectLst/>
                <a:latin typeface="Calibri" panose="020F0502020204030204" pitchFamily="34" charset="0"/>
                <a:ea typeface="Calibri" panose="020F0502020204030204" pitchFamily="34" charset="0"/>
                <a:cs typeface="B Nazanin" panose="00000400000000000000" pitchFamily="2" charset="-78"/>
              </a:rPr>
              <a:t> یا معتادان به الکل پس از مصرف مداوم و طی </a:t>
            </a:r>
            <a:r>
              <a:rPr lang="fa-IR" sz="1200" dirty="0" err="1">
                <a:effectLst/>
                <a:latin typeface="Calibri" panose="020F0502020204030204" pitchFamily="34" charset="0"/>
                <a:ea typeface="Calibri" panose="020F0502020204030204" pitchFamily="34" charset="0"/>
                <a:cs typeface="B Nazanin" panose="00000400000000000000" pitchFamily="2" charset="-78"/>
              </a:rPr>
              <a:t>سال‌ها</a:t>
            </a:r>
            <a:r>
              <a:rPr lang="fa-IR" sz="1200" dirty="0">
                <a:effectLst/>
                <a:latin typeface="Calibri" panose="020F0502020204030204" pitchFamily="34" charset="0"/>
                <a:ea typeface="Calibri" panose="020F0502020204030204" pitchFamily="34" charset="0"/>
                <a:cs typeface="B Nazanin" panose="00000400000000000000" pitchFamily="2" charset="-78"/>
              </a:rPr>
              <a:t> اتفاق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می‌افتد</a:t>
            </a:r>
            <a:r>
              <a:rPr lang="fa-IR" sz="1200" dirty="0">
                <a:effectLst/>
                <a:latin typeface="Calibri" panose="020F0502020204030204" pitchFamily="34" charset="0"/>
                <a:ea typeface="Calibri" panose="020F0502020204030204" pitchFamily="34" charset="0"/>
                <a:cs typeface="B Nazanin" panose="00000400000000000000" pitchFamily="2" charset="-78"/>
              </a:rPr>
              <a:t>؛ مانند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بیماری‌های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نورولوژیک</a:t>
            </a:r>
            <a:r>
              <a:rPr lang="fa-IR" sz="1200" dirty="0">
                <a:effectLst/>
                <a:latin typeface="Calibri" panose="020F0502020204030204" pitchFamily="34" charset="0"/>
                <a:ea typeface="Calibri" panose="020F0502020204030204" pitchFamily="34" charset="0"/>
                <a:cs typeface="B Nazanin" panose="00000400000000000000" pitchFamily="2" charset="-78"/>
              </a:rPr>
              <a:t>، قلبی عروقی، گوارشی و سندروم </a:t>
            </a:r>
            <a:r>
              <a:rPr lang="fa-IR" sz="1200" dirty="0" err="1">
                <a:effectLst/>
                <a:latin typeface="Calibri" panose="020F0502020204030204" pitchFamily="34" charset="0"/>
                <a:ea typeface="Calibri" panose="020F0502020204030204" pitchFamily="34" charset="0"/>
                <a:cs typeface="B Nazanin" panose="00000400000000000000" pitchFamily="2" charset="-78"/>
              </a:rPr>
              <a:t>ورنیکه-کورساکوف</a:t>
            </a:r>
            <a:r>
              <a:rPr lang="fa-IR" sz="1200" dirty="0">
                <a:effectLst/>
                <a:latin typeface="Calibri" panose="020F0502020204030204" pitchFamily="34" charset="0"/>
                <a:ea typeface="Calibri" panose="020F0502020204030204" pitchFamily="34" charset="0"/>
                <a:cs typeface="B Nazanin" panose="00000400000000000000" pitchFamily="2" charset="-78"/>
              </a:rPr>
              <a:t> (یک </a:t>
            </a:r>
            <a:r>
              <a:rPr lang="fa-IR" sz="1200" dirty="0" err="1">
                <a:effectLst/>
                <a:latin typeface="Calibri" panose="020F0502020204030204" pitchFamily="34" charset="0"/>
                <a:ea typeface="Calibri" panose="020F0502020204030204" pitchFamily="34" charset="0"/>
                <a:cs typeface="B Nazanin" panose="00000400000000000000" pitchFamily="2" charset="-78"/>
              </a:rPr>
              <a:t>سایکوز</a:t>
            </a:r>
            <a:r>
              <a:rPr lang="fa-IR" sz="1200" dirty="0">
                <a:effectLst/>
                <a:latin typeface="Calibri" panose="020F0502020204030204" pitchFamily="34" charset="0"/>
                <a:ea typeface="Calibri" panose="020F0502020204030204" pitchFamily="34" charset="0"/>
                <a:cs typeface="B Nazanin" panose="00000400000000000000" pitchFamily="2" charset="-78"/>
              </a:rPr>
              <a:t> مرتبط با الکل که ترکیبی از عوارض محرومیت از </a:t>
            </a:r>
            <a:r>
              <a:rPr lang="fa-IR" sz="1200" dirty="0" err="1">
                <a:effectLst/>
                <a:latin typeface="Calibri" panose="020F0502020204030204" pitchFamily="34" charset="0"/>
                <a:ea typeface="Calibri" panose="020F0502020204030204" pitchFamily="34" charset="0"/>
                <a:cs typeface="B Nazanin" panose="00000400000000000000" pitchFamily="2" charset="-78"/>
              </a:rPr>
              <a:t>تیامین</a:t>
            </a:r>
            <a:r>
              <a:rPr lang="fa-IR" sz="1200" dirty="0">
                <a:effectLst/>
                <a:latin typeface="Calibri" panose="020F0502020204030204" pitchFamily="34" charset="0"/>
                <a:ea typeface="Calibri" panose="020F0502020204030204" pitchFamily="34" charset="0"/>
                <a:cs typeface="B Nazanin" panose="00000400000000000000" pitchFamily="2" charset="-78"/>
              </a:rPr>
              <a:t> و عوارض </a:t>
            </a:r>
            <a:r>
              <a:rPr lang="fa-IR" sz="1200" dirty="0" err="1">
                <a:effectLst/>
                <a:latin typeface="Calibri" panose="020F0502020204030204" pitchFamily="34" charset="0"/>
                <a:ea typeface="Calibri" panose="020F0502020204030204" pitchFamily="34" charset="0"/>
                <a:cs typeface="B Nazanin" panose="00000400000000000000" pitchFamily="2" charset="-78"/>
              </a:rPr>
              <a:t>نورولوژیک</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می‌باشد</a:t>
            </a:r>
            <a:r>
              <a:rPr lang="fa-IR" sz="1200" dirty="0">
                <a:effectLst/>
                <a:latin typeface="Calibri" panose="020F0502020204030204" pitchFamily="34" charset="0"/>
                <a:ea typeface="Calibri" panose="020F0502020204030204" pitchFamily="34" charset="0"/>
                <a:cs typeface="B Nazanin" panose="00000400000000000000" pitchFamily="2" charset="-78"/>
              </a:rPr>
              <a:t>). بیمار ممکن است دچار فراموشی شود و مرتب صحبت کند.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بیماری‌های</a:t>
            </a:r>
            <a:r>
              <a:rPr lang="fa-IR" sz="1200" dirty="0">
                <a:effectLst/>
                <a:latin typeface="Calibri" panose="020F0502020204030204" pitchFamily="34" charset="0"/>
                <a:ea typeface="Calibri" panose="020F0502020204030204" pitchFamily="34" charset="0"/>
                <a:cs typeface="B Nazanin" panose="00000400000000000000" pitchFamily="2" charset="-78"/>
              </a:rPr>
              <a:t> قلبی </a:t>
            </a:r>
            <a:r>
              <a:rPr lang="fa-IR" sz="1200" dirty="0">
                <a:effectLst/>
                <a:latin typeface="Calibri" panose="020F0502020204030204" pitchFamily="34" charset="0"/>
                <a:ea typeface="Calibri" panose="020F0502020204030204" pitchFamily="34" charset="0"/>
                <a:cs typeface="Times New Roman" panose="02020603050405020304" pitchFamily="18" charset="0"/>
              </a:rPr>
              <a:t>–</a:t>
            </a:r>
            <a:r>
              <a:rPr lang="fa-IR" sz="1200" dirty="0">
                <a:effectLst/>
                <a:latin typeface="Calibri" panose="020F0502020204030204" pitchFamily="34" charset="0"/>
                <a:ea typeface="Calibri" panose="020F0502020204030204" pitchFamily="34" charset="0"/>
                <a:cs typeface="B Nazanin" panose="00000400000000000000" pitchFamily="2" charset="-78"/>
              </a:rPr>
              <a:t> عروقی شامل </a:t>
            </a:r>
            <a:r>
              <a:rPr lang="fa-IR" sz="1200" dirty="0" err="1">
                <a:effectLst/>
                <a:latin typeface="Calibri" panose="020F0502020204030204" pitchFamily="34" charset="0"/>
                <a:ea typeface="Calibri" panose="020F0502020204030204" pitchFamily="34" charset="0"/>
                <a:cs typeface="B Nazanin" panose="00000400000000000000" pitchFamily="2" charset="-78"/>
              </a:rPr>
              <a:t>کاردیومیوپاتی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فشارخون</a:t>
            </a:r>
            <a:r>
              <a:rPr lang="fa-IR" sz="1200" dirty="0">
                <a:effectLst/>
                <a:latin typeface="Calibri" panose="020F0502020204030204" pitchFamily="34" charset="0"/>
                <a:ea typeface="Calibri" panose="020F0502020204030204" pitchFamily="34" charset="0"/>
                <a:cs typeface="B Nazanin" panose="00000400000000000000" pitchFamily="2" charset="-78"/>
              </a:rPr>
              <a:t>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افزاش</a:t>
            </a:r>
            <a:r>
              <a:rPr lang="fa-IR" sz="1200" dirty="0">
                <a:effectLst/>
                <a:latin typeface="Calibri" panose="020F0502020204030204" pitchFamily="34" charset="0"/>
                <a:ea typeface="Calibri" panose="020F0502020204030204" pitchFamily="34" charset="0"/>
                <a:cs typeface="B Nazanin" panose="00000400000000000000" pitchFamily="2" charset="-78"/>
              </a:rPr>
              <a:t> کلسترول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می‌شوند</a:t>
            </a:r>
            <a:r>
              <a:rPr lang="fa-IR" sz="1200" dirty="0">
                <a:effectLst/>
                <a:latin typeface="Calibri" panose="020F0502020204030204" pitchFamily="34" charset="0"/>
                <a:ea typeface="Calibri" panose="020F0502020204030204" pitchFamily="34" charset="0"/>
                <a:cs typeface="B Nazanin" panose="00000400000000000000" pitchFamily="2" charset="-78"/>
              </a:rPr>
              <a:t>. مشکلات گوارشی از قبیل پانکراتیت، نارسایی کبدی و سیروز کبدی، سرطان معده و کاهش فاکتورهای انتقادی خون، </a:t>
            </a:r>
            <a:r>
              <a:rPr lang="fa-IR" sz="1200" dirty="0" err="1">
                <a:effectLst/>
                <a:latin typeface="Calibri" panose="020F0502020204030204" pitchFamily="34" charset="0"/>
                <a:ea typeface="Calibri" panose="020F0502020204030204" pitchFamily="34" charset="0"/>
                <a:cs typeface="B Nazanin" panose="00000400000000000000" pitchFamily="2" charset="-78"/>
              </a:rPr>
              <a:t>خونریزی‌های</a:t>
            </a:r>
            <a:r>
              <a:rPr lang="fa-IR" sz="1200" dirty="0">
                <a:effectLst/>
                <a:latin typeface="Calibri" panose="020F0502020204030204" pitchFamily="34" charset="0"/>
                <a:ea typeface="Calibri" panose="020F0502020204030204" pitchFamily="34" charset="0"/>
                <a:cs typeface="B Nazanin" panose="00000400000000000000" pitchFamily="2" charset="-78"/>
              </a:rPr>
              <a:t> گوارشی و افت قند خون در این افراد بیش از سایرین است. با مصرف مزمن الکل افراد مذکور ممکن است دچار </a:t>
            </a:r>
            <a:r>
              <a:rPr lang="fa-IR" sz="1200" dirty="0" err="1">
                <a:effectLst/>
                <a:latin typeface="Calibri" panose="020F0502020204030204" pitchFamily="34" charset="0"/>
                <a:ea typeface="Calibri" panose="020F0502020204030204" pitchFamily="34" charset="0"/>
                <a:cs typeface="B Nazanin" panose="00000400000000000000" pitchFamily="2" charset="-78"/>
              </a:rPr>
              <a:t>آتروفی</a:t>
            </a:r>
            <a:r>
              <a:rPr lang="fa-IR" sz="1200" dirty="0">
                <a:effectLst/>
                <a:latin typeface="Calibri" panose="020F0502020204030204" pitchFamily="34" charset="0"/>
                <a:ea typeface="Calibri" panose="020F0502020204030204" pitchFamily="34" charset="0"/>
                <a:cs typeface="B Nazanin" panose="00000400000000000000" pitchFamily="2" charset="-78"/>
              </a:rPr>
              <a:t> بیضه و تظاهرات شبه زنان شوند.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علاوه بر ایجاد مشکلات طبی، مستی توسط الکل علت </a:t>
            </a:r>
            <a:r>
              <a:rPr lang="fa-IR" sz="1200" dirty="0" err="1">
                <a:effectLst/>
                <a:latin typeface="Calibri" panose="020F0502020204030204" pitchFamily="34" charset="0"/>
                <a:ea typeface="Calibri" panose="020F0502020204030204" pitchFamily="34" charset="0"/>
                <a:cs typeface="B Nazanin" panose="00000400000000000000" pitchFamily="2" charset="-78"/>
              </a:rPr>
              <a:t>عمده‌ای</a:t>
            </a:r>
            <a:r>
              <a:rPr lang="fa-IR" sz="1200" dirty="0">
                <a:effectLst/>
                <a:latin typeface="Calibri" panose="020F0502020204030204" pitchFamily="34" charset="0"/>
                <a:ea typeface="Calibri" panose="020F0502020204030204" pitchFamily="34" charset="0"/>
                <a:cs typeface="B Nazanin" panose="00000400000000000000" pitchFamily="2" charset="-78"/>
              </a:rPr>
              <a:t> از تصادفات اتومبیل را تشکیل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می‌دهد</a:t>
            </a:r>
            <a:r>
              <a:rPr lang="fa-IR" sz="1200" dirty="0">
                <a:effectLst/>
                <a:latin typeface="Calibri" panose="020F0502020204030204" pitchFamily="34" charset="0"/>
                <a:ea typeface="Calibri" panose="020F0502020204030204" pitchFamily="34" charset="0"/>
                <a:cs typeface="B Nazanin" panose="00000400000000000000" pitchFamily="2" charset="-78"/>
              </a:rPr>
              <a:t>. مصرف الکل، حتی با دوز </a:t>
            </a:r>
            <a:r>
              <a:rPr lang="fa-IR" sz="1200" dirty="0" err="1">
                <a:effectLst/>
                <a:latin typeface="Calibri" panose="020F0502020204030204" pitchFamily="34" charset="0"/>
                <a:ea typeface="Calibri" panose="020F0502020204030204" pitchFamily="34" charset="0"/>
                <a:cs typeface="B Nazanin" panose="00000400000000000000" pitchFamily="2" charset="-78"/>
              </a:rPr>
              <a:t>پایین‌تر</a:t>
            </a:r>
            <a:r>
              <a:rPr lang="fa-IR" sz="1200" dirty="0">
                <a:effectLst/>
                <a:latin typeface="Calibri" panose="020F0502020204030204" pitchFamily="34" charset="0"/>
                <a:ea typeface="Calibri" panose="020F0502020204030204" pitchFamily="34" charset="0"/>
                <a:cs typeface="B Nazanin" panose="00000400000000000000" pitchFamily="2" charset="-78"/>
              </a:rPr>
              <a:t>، همچنین عامل </a:t>
            </a:r>
            <a:r>
              <a:rPr lang="fa-IR" sz="1200" dirty="0" err="1">
                <a:effectLst/>
                <a:latin typeface="Calibri" panose="020F0502020204030204" pitchFamily="34" charset="0"/>
                <a:ea typeface="Calibri" panose="020F0502020204030204" pitchFamily="34" charset="0"/>
                <a:cs typeface="B Nazanin" panose="00000400000000000000" pitchFamily="2" charset="-78"/>
              </a:rPr>
              <a:t>عمده‌ای</a:t>
            </a:r>
            <a:r>
              <a:rPr lang="fa-IR" sz="1200" dirty="0">
                <a:effectLst/>
                <a:latin typeface="Calibri" panose="020F0502020204030204" pitchFamily="34" charset="0"/>
                <a:ea typeface="Calibri" panose="020F0502020204030204" pitchFamily="34" charset="0"/>
                <a:cs typeface="B Nazanin" panose="00000400000000000000" pitchFamily="2" charset="-78"/>
              </a:rPr>
              <a:t> در مصرف </a:t>
            </a:r>
            <a:r>
              <a:rPr lang="fa-IR" sz="1200" dirty="0" err="1">
                <a:effectLst/>
                <a:latin typeface="Calibri" panose="020F0502020204030204" pitchFamily="34" charset="0"/>
                <a:ea typeface="Calibri" panose="020F0502020204030204" pitchFamily="34" charset="0"/>
                <a:cs typeface="B Nazanin" panose="00000400000000000000" pitchFamily="2" charset="-78"/>
              </a:rPr>
              <a:t>بیش‌ازحد</a:t>
            </a:r>
            <a:r>
              <a:rPr lang="fa-IR" sz="1200" dirty="0">
                <a:effectLst/>
                <a:latin typeface="Calibri" panose="020F0502020204030204" pitchFamily="34" charset="0"/>
                <a:ea typeface="Calibri" panose="020F0502020204030204" pitchFamily="34" charset="0"/>
                <a:cs typeface="B Nazanin" panose="00000400000000000000" pitchFamily="2" charset="-78"/>
              </a:rPr>
              <a:t> مواد مخدر، </a:t>
            </a:r>
            <a:r>
              <a:rPr lang="fa-IR" sz="1200" dirty="0" err="1">
                <a:effectLst/>
                <a:latin typeface="Calibri" panose="020F0502020204030204" pitchFamily="34" charset="0"/>
                <a:ea typeface="Calibri" panose="020F0502020204030204" pitchFamily="34" charset="0"/>
                <a:cs typeface="B Nazanin" panose="00000400000000000000" pitchFamily="2" charset="-78"/>
              </a:rPr>
              <a:t>قتل‌ها</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سوختگی‌ها</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غرق‌شدگی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ترومای</a:t>
            </a:r>
            <a:r>
              <a:rPr lang="fa-IR" sz="1200" dirty="0">
                <a:effectLst/>
                <a:latin typeface="Calibri" panose="020F0502020204030204" pitchFamily="34" charset="0"/>
                <a:ea typeface="Calibri" panose="020F0502020204030204" pitchFamily="34" charset="0"/>
                <a:cs typeface="B Nazanin" panose="00000400000000000000" pitchFamily="2" charset="-78"/>
              </a:rPr>
              <a:t> غیر تصادفی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ترومای</a:t>
            </a:r>
            <a:r>
              <a:rPr lang="fa-IR" sz="1200" dirty="0">
                <a:effectLst/>
                <a:latin typeface="Calibri" panose="020F0502020204030204" pitchFamily="34" charset="0"/>
                <a:ea typeface="Calibri" panose="020F0502020204030204" pitchFamily="34" charset="0"/>
                <a:cs typeface="B Nazanin" panose="00000400000000000000" pitchFamily="2" charset="-78"/>
              </a:rPr>
              <a:t> کلی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می‌باشد</a:t>
            </a:r>
            <a:r>
              <a:rPr lang="fa-IR" sz="1200" dirty="0">
                <a:effectLst/>
                <a:latin typeface="Calibri" panose="020F0502020204030204" pitchFamily="34" charset="0"/>
                <a:ea typeface="Calibri" panose="020F0502020204030204" pitchFamily="34" charset="0"/>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89</a:t>
            </a:fld>
            <a:endParaRPr lang="en-US"/>
          </a:p>
        </p:txBody>
      </p:sp>
    </p:spTree>
    <p:extLst>
      <p:ext uri="{BB962C8B-B14F-4D97-AF65-F5344CB8AC3E}">
        <p14:creationId xmlns:p14="http://schemas.microsoft.com/office/powerpoint/2010/main" val="1545816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1" eaLnBrk="1" fontAlgn="base" latinLnBrk="0" hangingPunct="1">
              <a:lnSpc>
                <a:spcPct val="115000"/>
              </a:lnSpc>
              <a:spcBef>
                <a:spcPts val="0"/>
              </a:spcBef>
              <a:spcAft>
                <a:spcPts val="100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مایعات وریدی را جهت حفظ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پرفیوژن</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کلیه‌ها</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و جلوگیری از نارسایی کلیوی، زیر نظر پزشک شروع کنید.</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96</a:t>
            </a:fld>
            <a:endParaRPr lang="en-US"/>
          </a:p>
        </p:txBody>
      </p:sp>
    </p:spTree>
    <p:extLst>
      <p:ext uri="{BB962C8B-B14F-4D97-AF65-F5344CB8AC3E}">
        <p14:creationId xmlns:p14="http://schemas.microsoft.com/office/powerpoint/2010/main" val="3640982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گاهی هم افراد الکلی ممکن است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ایزوپروپانول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را به عنوان جانشین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اتانول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(در صورت عدم دسترسی) مصرف کنند.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ایزوپروپانول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ماده‌ای</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سمی و قوی است که علائم مسمومیت با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اتانول</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را ایجاد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می‌کند</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ولی گفته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می‌شود</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که تأثیر آن دو برابر بیشتر و دو برابر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طولانی‌تر</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است</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97</a:t>
            </a:fld>
            <a:endParaRPr lang="en-US"/>
          </a:p>
        </p:txBody>
      </p:sp>
    </p:spTree>
    <p:extLst>
      <p:ext uri="{BB962C8B-B14F-4D97-AF65-F5344CB8AC3E}">
        <p14:creationId xmlns:p14="http://schemas.microsoft.com/office/powerpoint/2010/main" val="2372209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هنگامی که اسید قوی با پوست تماس پیدا می کند موجب نکروز انعقادی می شود که لایه ای ضخیم از پوست آسیب دیده و مانع نفوذ بیشتر آن می شود. در واقع در محل سوختگی، بافت اغلب </a:t>
            </a:r>
            <a:r>
              <a:rPr lang="fa-IR" sz="1200" dirty="0" err="1">
                <a:effectLst/>
                <a:latin typeface="Calibri" panose="020F0502020204030204" pitchFamily="34" charset="0"/>
                <a:ea typeface="Calibri" panose="020F0502020204030204" pitchFamily="34" charset="0"/>
                <a:cs typeface="B Nazanin" panose="00000400000000000000" pitchFamily="2" charset="-78"/>
              </a:rPr>
              <a:t>فوراً</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می‌میرد</a:t>
            </a:r>
            <a:r>
              <a:rPr lang="fa-IR" sz="1200" dirty="0">
                <a:effectLst/>
                <a:latin typeface="Calibri" panose="020F0502020204030204" pitchFamily="34" charset="0"/>
                <a:ea typeface="Calibri" panose="020F0502020204030204" pitchFamily="34" charset="0"/>
                <a:cs typeface="B Nazanin" panose="00000400000000000000" pitchFamily="2" charset="-78"/>
              </a:rPr>
              <a:t> که باعث تولید یک ناحیه محافظ برای جلوگیری از سوختگی بیشتر می شود. اگر نوعی اسید خورده شود، قسمت اعظم سوختگی شیمیایی در معده رخ خواهد داده و در مری نخواهد بود. مایع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به‌سرعت</a:t>
            </a:r>
            <a:r>
              <a:rPr lang="fa-IR" sz="1200" dirty="0">
                <a:effectLst/>
                <a:latin typeface="Calibri" panose="020F0502020204030204" pitchFamily="34" charset="0"/>
                <a:ea typeface="Calibri" panose="020F0502020204030204" pitchFamily="34" charset="0"/>
                <a:cs typeface="B Nazanin" panose="00000400000000000000" pitchFamily="2" charset="-78"/>
              </a:rPr>
              <a:t> در مری پایین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می‌رود</a:t>
            </a:r>
            <a:r>
              <a:rPr lang="fa-IR" sz="1200" dirty="0">
                <a:effectLst/>
                <a:latin typeface="Calibri" panose="020F0502020204030204" pitchFamily="34" charset="0"/>
                <a:ea typeface="Calibri" panose="020F0502020204030204" pitchFamily="34" charset="0"/>
                <a:cs typeface="B Nazanin" panose="00000400000000000000" pitchFamily="2" charset="-78"/>
              </a:rPr>
              <a:t>، بنابراین زمان تماس بسیار کم خواهد بود. درد شکم معمولاً شدید و فوری است. خونریزی ممکن است به دلیل سوراخ شدن معده رخ دهد. همچنین ممکن است اسید توسط خون جذب شود که منجر به وضعیت </a:t>
            </a:r>
            <a:r>
              <a:rPr lang="fa-IR" sz="1200" dirty="0" err="1">
                <a:effectLst/>
                <a:latin typeface="Calibri" panose="020F0502020204030204" pitchFamily="34" charset="0"/>
                <a:ea typeface="Calibri" panose="020F0502020204030204" pitchFamily="34" charset="0"/>
                <a:cs typeface="B Nazanin" panose="00000400000000000000" pitchFamily="2" charset="-78"/>
              </a:rPr>
              <a:t>اسیدوز</a:t>
            </a:r>
            <a:r>
              <a:rPr lang="fa-IR" sz="1200" dirty="0">
                <a:effectLst/>
                <a:latin typeface="Calibri" panose="020F0502020204030204" pitchFamily="34" charset="0"/>
                <a:ea typeface="Calibri" panose="020F0502020204030204" pitchFamily="34" charset="0"/>
                <a:cs typeface="B Nazanin" panose="00000400000000000000" pitchFamily="2" charset="-78"/>
              </a:rPr>
              <a:t> متابولیک در بدن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err="1">
                <a:effectLst/>
                <a:latin typeface="Calibri" panose="020F0502020204030204" pitchFamily="34" charset="0"/>
                <a:ea typeface="Calibri" panose="020F0502020204030204" pitchFamily="34" charset="0"/>
                <a:cs typeface="B Nazanin" panose="00000400000000000000" pitchFamily="2" charset="-78"/>
              </a:rPr>
              <a:t>قلیاهای</a:t>
            </a:r>
            <a:r>
              <a:rPr lang="fa-IR" sz="1200" dirty="0">
                <a:effectLst/>
                <a:latin typeface="Calibri" panose="020F0502020204030204" pitchFamily="34" charset="0"/>
                <a:ea typeface="Calibri" panose="020F0502020204030204" pitchFamily="34" charset="0"/>
                <a:cs typeface="B Nazanin" panose="00000400000000000000" pitchFamily="2" charset="-78"/>
              </a:rPr>
              <a:t> قوی در محل تماس خود باعث ایجاد نکروز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میعانی</a:t>
            </a:r>
            <a:r>
              <a:rPr lang="fa-IR" sz="1200" dirty="0">
                <a:effectLst/>
                <a:latin typeface="Calibri" panose="020F0502020204030204" pitchFamily="34" charset="0"/>
                <a:ea typeface="Calibri" panose="020F0502020204030204" pitchFamily="34" charset="0"/>
                <a:cs typeface="B Nazanin" panose="00000400000000000000" pitchFamily="2" charset="-78"/>
              </a:rPr>
              <a:t> می گردند که در آن بافت حالت مایع پیدا می کند و اجازه می دهد که سوختگی به بافت های عمیق تر نفوذ پیدا کند.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مدت‌زمان</a:t>
            </a:r>
            <a:r>
              <a:rPr lang="fa-IR" sz="1200" dirty="0">
                <a:effectLst/>
                <a:latin typeface="Calibri" panose="020F0502020204030204" pitchFamily="34" charset="0"/>
                <a:ea typeface="Calibri" panose="020F0502020204030204" pitchFamily="34" charset="0"/>
                <a:cs typeface="B Nazanin" panose="00000400000000000000" pitchFamily="2" charset="-78"/>
              </a:rPr>
              <a:t> آن برای شروع احساس سوزش </a:t>
            </a:r>
            <a:r>
              <a:rPr lang="fa-IR" sz="1200" dirty="0" err="1">
                <a:effectLst/>
                <a:latin typeface="Calibri" panose="020F0502020204030204" pitchFamily="34" charset="0"/>
                <a:ea typeface="Calibri" panose="020F0502020204030204" pitchFamily="34" charset="0"/>
                <a:cs typeface="B Nazanin" panose="00000400000000000000" pitchFamily="2" charset="-78"/>
              </a:rPr>
              <a:t>طولانی‌تر</a:t>
            </a:r>
            <a:r>
              <a:rPr lang="fa-IR" sz="1200" dirty="0">
                <a:effectLst/>
                <a:latin typeface="Calibri" panose="020F0502020204030204" pitchFamily="34" charset="0"/>
                <a:ea typeface="Calibri" panose="020F0502020204030204" pitchFamily="34" charset="0"/>
                <a:cs typeface="B Nazanin" panose="00000400000000000000" pitchFamily="2" charset="-78"/>
              </a:rPr>
              <a:t> است. در واقع </a:t>
            </a:r>
            <a:r>
              <a:rPr lang="fa-IR" sz="1200" dirty="0" err="1">
                <a:effectLst/>
                <a:latin typeface="Calibri" panose="020F0502020204030204" pitchFamily="34" charset="0"/>
                <a:ea typeface="Calibri" panose="020F0502020204030204" pitchFamily="34" charset="0"/>
                <a:cs typeface="B Nazanin" panose="00000400000000000000" pitchFamily="2" charset="-78"/>
              </a:rPr>
              <a:t>قلیاها</a:t>
            </a:r>
            <a:r>
              <a:rPr lang="fa-IR" sz="1200" dirty="0">
                <a:effectLst/>
                <a:latin typeface="Calibri" panose="020F0502020204030204" pitchFamily="34" charset="0"/>
                <a:ea typeface="Calibri" panose="020F0502020204030204" pitchFamily="34" charset="0"/>
                <a:cs typeface="B Nazanin" panose="00000400000000000000" pitchFamily="2" charset="-78"/>
              </a:rPr>
              <a:t> تمایل دارند توسط تداوم سوختگی در میان بافت که ناشی از زمان </a:t>
            </a:r>
            <a:r>
              <a:rPr lang="fa-IR" sz="1200" dirty="0" err="1">
                <a:effectLst/>
                <a:latin typeface="Calibri" panose="020F0502020204030204" pitchFamily="34" charset="0"/>
                <a:ea typeface="Calibri" panose="020F0502020204030204" pitchFamily="34" charset="0"/>
                <a:cs typeface="B Nazanin" panose="00000400000000000000" pitchFamily="2" charset="-78"/>
              </a:rPr>
              <a:t>طولانی‌تر</a:t>
            </a:r>
            <a:r>
              <a:rPr lang="fa-IR" sz="1200" dirty="0">
                <a:effectLst/>
                <a:latin typeface="Calibri" panose="020F0502020204030204" pitchFamily="34" charset="0"/>
                <a:ea typeface="Calibri" panose="020F0502020204030204" pitchFamily="34" charset="0"/>
                <a:cs typeface="B Nazanin" panose="00000400000000000000" pitchFamily="2" charset="-78"/>
              </a:rPr>
              <a:t> تماس هست، سوختگی </a:t>
            </a:r>
            <a:r>
              <a:rPr lang="fa-IR" sz="1200" dirty="0" err="1">
                <a:effectLst/>
                <a:latin typeface="Calibri" panose="020F0502020204030204" pitchFamily="34" charset="0"/>
                <a:ea typeface="Calibri" panose="020F0502020204030204" pitchFamily="34" charset="0"/>
                <a:cs typeface="B Nazanin" panose="00000400000000000000" pitchFamily="2" charset="-78"/>
              </a:rPr>
              <a:t>عمیق‌تری</a:t>
            </a:r>
            <a:r>
              <a:rPr lang="fa-IR" sz="1200" dirty="0">
                <a:effectLst/>
                <a:latin typeface="Calibri" panose="020F0502020204030204" pitchFamily="34" charset="0"/>
                <a:ea typeface="Calibri" panose="020F0502020204030204" pitchFamily="34" charset="0"/>
                <a:cs typeface="B Nazanin" panose="00000400000000000000" pitchFamily="2" charset="-78"/>
              </a:rPr>
              <a:t> ایجاد کنند؛ زیرا که سوختگی تا زمان </a:t>
            </a:r>
            <a:r>
              <a:rPr lang="fa-IR" sz="1200" dirty="0" err="1">
                <a:effectLst/>
                <a:latin typeface="Calibri" panose="020F0502020204030204" pitchFamily="34" charset="0"/>
                <a:ea typeface="Calibri" panose="020F0502020204030204" pitchFamily="34" charset="0"/>
                <a:cs typeface="B Nazanin" panose="00000400000000000000" pitchFamily="2" charset="-78"/>
              </a:rPr>
              <a:t>طولانی‌تری</a:t>
            </a:r>
            <a:r>
              <a:rPr lang="fa-IR" sz="1200" dirty="0">
                <a:effectLst/>
                <a:latin typeface="Calibri" panose="020F0502020204030204" pitchFamily="34" charset="0"/>
                <a:ea typeface="Calibri" panose="020F0502020204030204" pitchFamily="34" charset="0"/>
                <a:cs typeface="B Nazanin" panose="00000400000000000000" pitchFamily="2" charset="-78"/>
              </a:rPr>
              <a:t> شناخته </a:t>
            </a:r>
            <a:r>
              <a:rPr lang="fa-IR" sz="1200" dirty="0" err="1">
                <a:effectLst/>
                <a:latin typeface="Calibri" panose="020F0502020204030204" pitchFamily="34" charset="0"/>
                <a:ea typeface="Calibri" panose="020F0502020204030204" pitchFamily="34" charset="0"/>
                <a:cs typeface="B Nazanin" panose="00000400000000000000" pitchFamily="2" charset="-78"/>
              </a:rPr>
              <a:t>نمی‌شود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 اگر </a:t>
            </a:r>
            <a:r>
              <a:rPr lang="fa-IR" sz="1200" dirty="0" err="1">
                <a:effectLst/>
                <a:latin typeface="Calibri" panose="020F0502020204030204" pitchFamily="34" charset="0"/>
                <a:ea typeface="Calibri" panose="020F0502020204030204" pitchFamily="34" charset="0"/>
                <a:cs typeface="B Nazanin" panose="00000400000000000000" pitchFamily="2" charset="-78"/>
              </a:rPr>
              <a:t>قلیای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جامدی</a:t>
            </a:r>
            <a:r>
              <a:rPr lang="fa-IR" sz="1200" dirty="0">
                <a:effectLst/>
                <a:latin typeface="Calibri" panose="020F0502020204030204" pitchFamily="34" charset="0"/>
                <a:ea typeface="Calibri" panose="020F0502020204030204" pitchFamily="34" charset="0"/>
                <a:cs typeface="B Nazanin" panose="00000400000000000000" pitchFamily="2" charset="-78"/>
              </a:rPr>
              <a:t> خورده شود، شاید به </a:t>
            </a:r>
            <a:r>
              <a:rPr lang="fa-IR" sz="1200" dirty="0" err="1">
                <a:effectLst/>
                <a:latin typeface="Calibri" panose="020F0502020204030204" pitchFamily="34" charset="0"/>
                <a:ea typeface="Calibri" panose="020F0502020204030204" pitchFamily="34" charset="0"/>
                <a:cs typeface="B Nazanin" panose="00000400000000000000" pitchFamily="2" charset="-78"/>
              </a:rPr>
              <a:t>اوروفارنکس</a:t>
            </a:r>
            <a:r>
              <a:rPr lang="fa-IR" sz="1200" dirty="0">
                <a:effectLst/>
                <a:latin typeface="Calibri" panose="020F0502020204030204" pitchFamily="34" charset="0"/>
                <a:ea typeface="Calibri" panose="020F0502020204030204" pitchFamily="34" charset="0"/>
                <a:cs typeface="B Nazanin" panose="00000400000000000000" pitchFamily="2" charset="-78"/>
              </a:rPr>
              <a:t> یا مری بچسبد. این امر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می‌تواند</a:t>
            </a:r>
            <a:r>
              <a:rPr lang="fa-IR" sz="1200" dirty="0">
                <a:effectLst/>
                <a:latin typeface="Calibri" panose="020F0502020204030204" pitchFamily="34" charset="0"/>
                <a:ea typeface="Calibri" panose="020F0502020204030204" pitchFamily="34" charset="0"/>
                <a:cs typeface="B Nazanin" panose="00000400000000000000" pitchFamily="2" charset="-78"/>
              </a:rPr>
              <a:t> باعث </a:t>
            </a:r>
            <a:r>
              <a:rPr lang="fa-IR" sz="1200" dirty="0" err="1">
                <a:effectLst/>
                <a:latin typeface="Calibri" panose="020F0502020204030204" pitchFamily="34" charset="0"/>
                <a:ea typeface="Calibri" panose="020F0502020204030204" pitchFamily="34" charset="0"/>
                <a:cs typeface="B Nazanin" panose="00000400000000000000" pitchFamily="2" charset="-78"/>
              </a:rPr>
              <a:t>سوختگی‌های</a:t>
            </a:r>
            <a:r>
              <a:rPr lang="fa-IR" sz="1200" dirty="0">
                <a:effectLst/>
                <a:latin typeface="Calibri" panose="020F0502020204030204" pitchFamily="34" charset="0"/>
                <a:ea typeface="Calibri" panose="020F0502020204030204" pitchFamily="34" charset="0"/>
                <a:cs typeface="B Nazanin" panose="00000400000000000000" pitchFamily="2" charset="-78"/>
              </a:rPr>
              <a:t> عمیق و سوراخ شدن احتمالی بافت در محل سوختگی شود.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99</a:t>
            </a:fld>
            <a:endParaRPr lang="en-US"/>
          </a:p>
        </p:txBody>
      </p:sp>
    </p:spTree>
    <p:extLst>
      <p:ext uri="{BB962C8B-B14F-4D97-AF65-F5344CB8AC3E}">
        <p14:creationId xmlns:p14="http://schemas.microsoft.com/office/powerpoint/2010/main" val="409135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base" latinLnBrk="0" hangingPunct="1">
              <a:lnSpc>
                <a:spcPct val="115000"/>
              </a:lnSpc>
              <a:spcBef>
                <a:spcPts val="0"/>
              </a:spcBef>
              <a:spcAft>
                <a:spcPts val="100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فقط از آب استفاده کنید. تلاش نکنید که از آنتی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دت</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جهت خنثی کردن استفاده کنید زیرا موجب ایجاد گرما و افزایش آسیب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می‌گردد</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4" name="Slide Number Placeholder 3"/>
          <p:cNvSpPr>
            <a:spLocks noGrp="1"/>
          </p:cNvSpPr>
          <p:nvPr>
            <p:ph type="sldNum" sz="quarter" idx="10"/>
          </p:nvPr>
        </p:nvSpPr>
        <p:spPr/>
        <p:txBody>
          <a:bodyPr/>
          <a:lstStyle/>
          <a:p>
            <a:fld id="{AE67FCA9-CC31-4158-B79B-B85A2B7E93D4}" type="slidenum">
              <a:rPr lang="en-US" smtClean="0"/>
              <a:t>102</a:t>
            </a:fld>
            <a:endParaRPr lang="en-US"/>
          </a:p>
        </p:txBody>
      </p:sp>
    </p:spTree>
    <p:extLst>
      <p:ext uri="{BB962C8B-B14F-4D97-AF65-F5344CB8AC3E}">
        <p14:creationId xmlns:p14="http://schemas.microsoft.com/office/powerpoint/2010/main" val="4042500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342900" algn="r" defTabSz="914400" rtl="1" eaLnBrk="1" fontAlgn="base" latinLnBrk="0" hangingPunct="1">
              <a:lnSpc>
                <a:spcPct val="115000"/>
              </a:lnSpc>
              <a:spcBef>
                <a:spcPts val="0"/>
              </a:spcBef>
              <a:spcAft>
                <a:spcPts val="1000"/>
              </a:spcAft>
              <a:buClrTx/>
              <a:buSzTx/>
              <a:buFontTx/>
              <a:buChar char="•"/>
              <a:tabLst/>
              <a:defRPr/>
            </a:pP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سمیت این مواد بسیار متفاوت است و تا حدی بستگی به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ویسکوزیته</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ماده دارد. هر چه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ویسکوزیته</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پایین‌تر</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باشد، خطر </a:t>
            </a:r>
            <a:r>
              <a:rPr kumimoji="0" lang="fa-IR" sz="18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آسپیره</a:t>
            </a:r>
            <a:r>
              <a:rPr kumimoji="0" lang="fa-IR"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کردن و عوارض جانبی بالقوه بیشتر است.</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104</a:t>
            </a:fld>
            <a:endParaRPr lang="en-US"/>
          </a:p>
        </p:txBody>
      </p:sp>
    </p:spTree>
    <p:extLst>
      <p:ext uri="{BB962C8B-B14F-4D97-AF65-F5344CB8AC3E}">
        <p14:creationId xmlns:p14="http://schemas.microsoft.com/office/powerpoint/2010/main" val="2015548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مونوکسید کربن وقتی استنشاق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 از طریق غشای تنفسی به سهولت جذب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 و از این طریق به هموگلوبین متصل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می‌گردد</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به‌طورکلی</a:t>
            </a:r>
            <a:r>
              <a:rPr lang="fa-IR" sz="1200" dirty="0">
                <a:effectLst/>
                <a:latin typeface="Calibri" panose="020F0502020204030204" pitchFamily="34" charset="0"/>
                <a:ea typeface="Calibri" panose="020F0502020204030204" pitchFamily="34" charset="0"/>
                <a:cs typeface="B Nazanin" panose="00000400000000000000" pitchFamily="2" charset="-78"/>
              </a:rPr>
              <a:t> این گاز از دو طریق بدن را دچار کمبود اکسیژن </a:t>
            </a:r>
            <a:r>
              <a:rPr lang="fa-IR" sz="1200" dirty="0" err="1">
                <a:effectLst/>
                <a:latin typeface="Calibri" panose="020F0502020204030204" pitchFamily="34" charset="0"/>
                <a:ea typeface="Calibri" panose="020F0502020204030204" pitchFamily="34" charset="0"/>
                <a:cs typeface="B Nazanin" panose="00000400000000000000" pitchFamily="2" charset="-78"/>
              </a:rPr>
              <a:t>تهدیدکننده</a:t>
            </a:r>
            <a:r>
              <a:rPr lang="fa-IR" sz="1200" dirty="0">
                <a:effectLst/>
                <a:latin typeface="Calibri" panose="020F0502020204030204" pitchFamily="34" charset="0"/>
                <a:ea typeface="Calibri" panose="020F0502020204030204" pitchFamily="34" charset="0"/>
                <a:cs typeface="B Nazanin" panose="00000400000000000000" pitchFamily="2" charset="-78"/>
              </a:rPr>
              <a:t> حیات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می‌کند</a:t>
            </a:r>
            <a:r>
              <a:rPr lang="fa-IR" sz="1200" dirty="0">
                <a:effectLst/>
                <a:latin typeface="Calibri" panose="020F0502020204030204" pitchFamily="34" charset="0"/>
                <a:ea typeface="Calibri" panose="020F0502020204030204" pitchFamily="34" charset="0"/>
                <a:cs typeface="B Nazanin" panose="00000400000000000000" pitchFamily="2" charset="-78"/>
              </a:rPr>
              <a:t>؛ اول، مقدار اکسیژن حمل شده توسط جریان خون را کم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می‌کند</a:t>
            </a:r>
            <a:r>
              <a:rPr lang="fa-IR" sz="1200" dirty="0">
                <a:effectLst/>
                <a:latin typeface="Calibri" panose="020F0502020204030204" pitchFamily="34" charset="0"/>
                <a:ea typeface="Calibri" panose="020F0502020204030204" pitchFamily="34" charset="0"/>
                <a:cs typeface="B Nazanin" panose="00000400000000000000" pitchFamily="2" charset="-78"/>
              </a:rPr>
              <a:t> زیرا که </a:t>
            </a:r>
            <a:r>
              <a:rPr lang="fa-IR" sz="1200" dirty="0" err="1">
                <a:effectLst/>
                <a:latin typeface="Calibri" panose="020F0502020204030204" pitchFamily="34" charset="0"/>
                <a:ea typeface="Calibri" panose="020F0502020204030204" pitchFamily="34" charset="0"/>
                <a:cs typeface="B Nazanin" panose="00000400000000000000" pitchFamily="2" charset="-78"/>
              </a:rPr>
              <a:t>مولکول‌های</a:t>
            </a:r>
            <a:r>
              <a:rPr lang="fa-IR" sz="1200" dirty="0">
                <a:effectLst/>
                <a:latin typeface="Calibri" panose="020F0502020204030204" pitchFamily="34" charset="0"/>
                <a:ea typeface="Calibri" panose="020F0502020204030204" pitchFamily="34" charset="0"/>
                <a:cs typeface="B Nazanin" panose="00000400000000000000" pitchFamily="2" charset="-78"/>
              </a:rPr>
              <a:t> مونوکسید کربن جای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مولکول‌های</a:t>
            </a:r>
            <a:r>
              <a:rPr lang="fa-IR" sz="1200" dirty="0">
                <a:effectLst/>
                <a:latin typeface="Calibri" panose="020F0502020204030204" pitchFamily="34" charset="0"/>
                <a:ea typeface="Calibri" panose="020F0502020204030204" pitchFamily="34" charset="0"/>
                <a:cs typeface="B Nazanin" panose="00000400000000000000" pitchFamily="2" charset="-78"/>
              </a:rPr>
              <a:t> اکسیژن را در </a:t>
            </a:r>
            <a:r>
              <a:rPr lang="fa-IR" sz="1200" dirty="0" err="1">
                <a:effectLst/>
                <a:latin typeface="Calibri" panose="020F0502020204030204" pitchFamily="34" charset="0"/>
                <a:ea typeface="Calibri" panose="020F0502020204030204" pitchFamily="34" charset="0"/>
                <a:cs typeface="B Nazanin" panose="00000400000000000000" pitchFamily="2" charset="-78"/>
              </a:rPr>
              <a:t>گلبول‌های</a:t>
            </a:r>
            <a:r>
              <a:rPr lang="fa-IR" sz="1200" dirty="0">
                <a:effectLst/>
                <a:latin typeface="Calibri" panose="020F0502020204030204" pitchFamily="34" charset="0"/>
                <a:ea typeface="Calibri" panose="020F0502020204030204" pitchFamily="34" charset="0"/>
                <a:cs typeface="B Nazanin" panose="00000400000000000000" pitchFamily="2" charset="-78"/>
              </a:rPr>
              <a:t> قرمز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می‌گیرند</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درواقع</a:t>
            </a:r>
            <a:r>
              <a:rPr lang="fa-IR" sz="1200" dirty="0">
                <a:effectLst/>
                <a:latin typeface="Calibri" panose="020F0502020204030204" pitchFamily="34" charset="0"/>
                <a:ea typeface="Calibri" panose="020F0502020204030204" pitchFamily="34" charset="0"/>
                <a:cs typeface="B Nazanin" panose="00000400000000000000" pitchFamily="2" charset="-78"/>
              </a:rPr>
              <a:t> قدرت اتصال مونوکسید کربن به هموگلوبین 250 برابر بیشتر از اکسیژن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می‌باشد</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درنتیجه</a:t>
            </a:r>
            <a:r>
              <a:rPr lang="fa-IR" sz="1200" dirty="0">
                <a:effectLst/>
                <a:latin typeface="Calibri" panose="020F0502020204030204" pitchFamily="34" charset="0"/>
                <a:ea typeface="Calibri" panose="020F0502020204030204" pitchFamily="34" charset="0"/>
                <a:cs typeface="B Nazanin" panose="00000400000000000000" pitchFamily="2" charset="-78"/>
              </a:rPr>
              <a:t> بیشتر از آنکه اکسی هموگلوبین ایجاد شود، </a:t>
            </a:r>
            <a:r>
              <a:rPr lang="fa-IR" sz="1200" dirty="0" err="1">
                <a:effectLst/>
                <a:latin typeface="Calibri" panose="020F0502020204030204" pitchFamily="34" charset="0"/>
                <a:ea typeface="Calibri" panose="020F0502020204030204" pitchFamily="34" charset="0"/>
                <a:cs typeface="B Nazanin" panose="00000400000000000000" pitchFamily="2" charset="-78"/>
              </a:rPr>
              <a:t>کربوکسی</a:t>
            </a:r>
            <a:r>
              <a:rPr lang="fa-IR" sz="1200" dirty="0">
                <a:effectLst/>
                <a:latin typeface="Calibri" panose="020F0502020204030204" pitchFamily="34" charset="0"/>
                <a:ea typeface="Calibri" panose="020F0502020204030204" pitchFamily="34" charset="0"/>
                <a:cs typeface="B Nazanin" panose="00000400000000000000" pitchFamily="2" charset="-78"/>
              </a:rPr>
              <a:t> هموگلوبین ایجاد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می‌گردد</a:t>
            </a:r>
            <a:r>
              <a:rPr lang="fa-IR" sz="1200" dirty="0">
                <a:effectLst/>
                <a:latin typeface="Calibri" panose="020F0502020204030204" pitchFamily="34" charset="0"/>
                <a:ea typeface="Calibri" panose="020F0502020204030204" pitchFamily="34" charset="0"/>
                <a:cs typeface="B Nazanin" panose="00000400000000000000" pitchFamily="2" charset="-78"/>
              </a:rPr>
              <a:t>. این امر موجب کاهش ظرفیت اتصال اکسیژن به </a:t>
            </a:r>
            <a:r>
              <a:rPr lang="fa-IR" sz="1200" dirty="0" err="1">
                <a:effectLst/>
                <a:latin typeface="Calibri" panose="020F0502020204030204" pitchFamily="34" charset="0"/>
                <a:ea typeface="Calibri" panose="020F0502020204030204" pitchFamily="34" charset="0"/>
                <a:cs typeface="B Nazanin" panose="00000400000000000000" pitchFamily="2" charset="-78"/>
              </a:rPr>
              <a:t>بافت‌ها</a:t>
            </a:r>
            <a:r>
              <a:rPr lang="fa-IR" sz="1200" dirty="0">
                <a:effectLst/>
                <a:latin typeface="Calibri" panose="020F0502020204030204" pitchFamily="34" charset="0"/>
                <a:ea typeface="Calibri" panose="020F0502020204030204" pitchFamily="34" charset="0"/>
                <a:cs typeface="B Nazanin" panose="00000400000000000000" pitchFamily="2" charset="-78"/>
              </a:rPr>
              <a:t> و </a:t>
            </a:r>
            <a:r>
              <a:rPr lang="fa-IR" sz="1200" dirty="0" err="1">
                <a:effectLst/>
                <a:latin typeface="Calibri" panose="020F0502020204030204" pitchFamily="34" charset="0"/>
                <a:ea typeface="Calibri" panose="020F0502020204030204" pitchFamily="34" charset="0"/>
                <a:cs typeface="B Nazanin" panose="00000400000000000000" pitchFamily="2" charset="-78"/>
              </a:rPr>
              <a:t>هایپوکسی</a:t>
            </a:r>
            <a:r>
              <a:rPr lang="fa-IR" sz="1200" dirty="0">
                <a:effectLst/>
                <a:latin typeface="Calibri" panose="020F0502020204030204" pitchFamily="34" charset="0"/>
                <a:ea typeface="Calibri" panose="020F0502020204030204" pitchFamily="34" charset="0"/>
                <a:cs typeface="B Nazanin" panose="00000400000000000000" pitchFamily="2" charset="-78"/>
              </a:rPr>
              <a:t> سلولی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می‌گردد</a:t>
            </a:r>
            <a:r>
              <a:rPr lang="fa-IR" sz="1200" dirty="0">
                <a:effectLst/>
                <a:latin typeface="Calibri" panose="020F0502020204030204" pitchFamily="34" charset="0"/>
                <a:ea typeface="Calibri" panose="020F0502020204030204" pitchFamily="34" charset="0"/>
                <a:cs typeface="B Nazanin" panose="00000400000000000000" pitchFamily="2" charset="-78"/>
              </a:rPr>
              <a:t>. دوم، توانایی </a:t>
            </a:r>
            <a:r>
              <a:rPr lang="fa-IR" sz="1200" dirty="0" err="1">
                <a:effectLst/>
                <a:latin typeface="Calibri" panose="020F0502020204030204" pitchFamily="34" charset="0"/>
                <a:ea typeface="Calibri" panose="020F0502020204030204" pitchFamily="34" charset="0"/>
                <a:cs typeface="B Nazanin" panose="00000400000000000000" pitchFamily="2" charset="-78"/>
              </a:rPr>
              <a:t>سلول‌های</a:t>
            </a:r>
            <a:r>
              <a:rPr lang="fa-IR" sz="1200" dirty="0">
                <a:effectLst/>
                <a:latin typeface="Calibri" panose="020F0502020204030204" pitchFamily="34" charset="0"/>
                <a:ea typeface="Calibri" panose="020F0502020204030204" pitchFamily="34" charset="0"/>
                <a:cs typeface="B Nazanin" panose="00000400000000000000" pitchFamily="2" charset="-78"/>
              </a:rPr>
              <a:t> بدن برای استفاده از مقدار کم اکسیژن خروجی را مهار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می‌کنند</a:t>
            </a:r>
            <a:r>
              <a:rPr lang="fa-IR" sz="1200" dirty="0">
                <a:effectLst/>
                <a:latin typeface="Calibri" panose="020F0502020204030204" pitchFamily="34" charset="0"/>
                <a:ea typeface="Calibri" panose="020F0502020204030204" pitchFamily="34" charset="0"/>
                <a:cs typeface="B Nazanin" panose="00000400000000000000" pitchFamily="2" charset="-78"/>
              </a:rPr>
              <a:t>. مغز، نخاع و قلب متحمل بیشترین آسیب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می‌شوند</a:t>
            </a:r>
            <a:r>
              <a:rPr lang="fa-IR" sz="1200" dirty="0">
                <a:effectLst/>
                <a:latin typeface="Calibri" panose="020F0502020204030204" pitchFamily="34" charset="0"/>
                <a:ea typeface="Calibri" panose="020F0502020204030204" pitchFamily="34" charset="0"/>
                <a:cs typeface="B Nazanin" panose="00000400000000000000" pitchFamily="2" charset="-78"/>
              </a:rPr>
              <a:t>. خطر مسمومیت با مونوکسید کربن در فضاهای بسته افزایش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می‌یابد</a:t>
            </a:r>
            <a:r>
              <a:rPr lang="fa-IR" sz="1200" dirty="0">
                <a:effectLst/>
                <a:latin typeface="Calibri" panose="020F0502020204030204" pitchFamily="34" charset="0"/>
                <a:ea typeface="Calibri" panose="020F0502020204030204" pitchFamily="34" charset="0"/>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108</a:t>
            </a:fld>
            <a:endParaRPr lang="en-US"/>
          </a:p>
        </p:txBody>
      </p:sp>
    </p:spTree>
    <p:extLst>
      <p:ext uri="{BB962C8B-B14F-4D97-AF65-F5344CB8AC3E}">
        <p14:creationId xmlns:p14="http://schemas.microsoft.com/office/powerpoint/2010/main" val="374372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sz="1200" dirty="0" err="1">
                <a:effectLst/>
                <a:latin typeface="Calibri" panose="020F0502020204030204" pitchFamily="34" charset="0"/>
                <a:ea typeface="Calibri" panose="020F0502020204030204" pitchFamily="34" charset="0"/>
                <a:cs typeface="B Nazanin" panose="00000400000000000000" pitchFamily="2" charset="-78"/>
              </a:rPr>
              <a:t>سیانید</a:t>
            </a:r>
            <a:r>
              <a:rPr lang="fa-IR" sz="1200" dirty="0">
                <a:effectLst/>
                <a:latin typeface="Calibri" panose="020F0502020204030204" pitchFamily="34" charset="0"/>
                <a:ea typeface="Calibri" panose="020F0502020204030204" pitchFamily="34" charset="0"/>
                <a:cs typeface="B Nazanin" panose="00000400000000000000" pitchFamily="2" charset="-78"/>
              </a:rPr>
              <a:t> سم بسیار خطرناکی است، زیرا که با استفاده اکسیژن در سطح سلولی تداخل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می‌کند</a:t>
            </a:r>
            <a:r>
              <a:rPr lang="fa-IR" sz="1200" dirty="0">
                <a:effectLst/>
                <a:latin typeface="Calibri" panose="020F0502020204030204" pitchFamily="34" charset="0"/>
                <a:ea typeface="Calibri" panose="020F0502020204030204" pitchFamily="34" charset="0"/>
                <a:cs typeface="B Nazanin" panose="00000400000000000000" pitchFamily="2" charset="-78"/>
              </a:rPr>
              <a:t> و باعث ایجاد </a:t>
            </a:r>
            <a:r>
              <a:rPr lang="fa-IR" sz="1200" dirty="0" err="1">
                <a:effectLst/>
                <a:latin typeface="Calibri" panose="020F0502020204030204" pitchFamily="34" charset="0"/>
                <a:ea typeface="Calibri" panose="020F0502020204030204" pitchFamily="34" charset="0"/>
                <a:cs typeface="B Nazanin" panose="00000400000000000000" pitchFamily="2" charset="-78"/>
              </a:rPr>
              <a:t>هایپوکسی</a:t>
            </a:r>
            <a:r>
              <a:rPr lang="fa-IR" sz="1200" dirty="0">
                <a:effectLst/>
                <a:latin typeface="Calibri" panose="020F0502020204030204" pitchFamily="34" charset="0"/>
                <a:ea typeface="Calibri" panose="020F0502020204030204" pitchFamily="34" charset="0"/>
                <a:cs typeface="B Nazanin" panose="00000400000000000000" pitchFamily="2" charset="-78"/>
              </a:rPr>
              <a:t> شدید در سطح سلولی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 در واقع </a:t>
            </a:r>
            <a:r>
              <a:rPr lang="fa-IR" sz="1200" dirty="0" err="1">
                <a:effectLst/>
                <a:latin typeface="Calibri" panose="020F0502020204030204" pitchFamily="34" charset="0"/>
                <a:ea typeface="Calibri" panose="020F0502020204030204" pitchFamily="34" charset="0"/>
                <a:cs typeface="B Nazanin" panose="00000400000000000000" pitchFamily="2" charset="-78"/>
              </a:rPr>
              <a:t>سیانید</a:t>
            </a:r>
            <a:r>
              <a:rPr lang="fa-IR" sz="1200" dirty="0">
                <a:effectLst/>
                <a:latin typeface="Calibri" panose="020F0502020204030204" pitchFamily="34" charset="0"/>
                <a:ea typeface="Calibri" panose="020F0502020204030204" pitchFamily="34" charset="0"/>
                <a:cs typeface="B Nazanin" panose="00000400000000000000" pitchFamily="2" charset="-78"/>
              </a:rPr>
              <a:t> یک عامل خفگی سلولی است که موجب توقف فعالیت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میتوکندری</a:t>
            </a:r>
            <a:r>
              <a:rPr lang="fa-IR" sz="1200" dirty="0">
                <a:effectLst/>
                <a:latin typeface="Calibri" panose="020F0502020204030204" pitchFamily="34" charset="0"/>
                <a:ea typeface="Calibri" panose="020F0502020204030204" pitchFamily="34" charset="0"/>
                <a:cs typeface="B Nazanin" panose="00000400000000000000" pitchFamily="2" charset="-78"/>
              </a:rPr>
              <a:t> و شروع متابولیسم بی هوازی سلولی می گردد. </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112</a:t>
            </a:fld>
            <a:endParaRPr lang="en-US"/>
          </a:p>
        </p:txBody>
      </p:sp>
    </p:spTree>
    <p:extLst>
      <p:ext uri="{BB962C8B-B14F-4D97-AF65-F5344CB8AC3E}">
        <p14:creationId xmlns:p14="http://schemas.microsoft.com/office/powerpoint/2010/main" val="10081100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a:r>
              <a:rPr lang="en-US" sz="1200" dirty="0">
                <a:effectLst/>
                <a:latin typeface="B Nazanin" panose="00000400000000000000" pitchFamily="2" charset="-78"/>
                <a:ea typeface="Calibri" panose="020F0502020204030204" pitchFamily="34" charset="0"/>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زنبورهای عسل </a:t>
            </a:r>
            <a:r>
              <a:rPr lang="fa-IR" sz="1200" dirty="0" err="1">
                <a:effectLst/>
                <a:latin typeface="B Nazanin" panose="00000400000000000000" pitchFamily="2" charset="-78"/>
                <a:ea typeface="Calibri" panose="020F0502020204030204" pitchFamily="34" charset="0"/>
                <a:cs typeface="B Nazanin" panose="00000400000000000000" pitchFamily="2" charset="-78"/>
              </a:rPr>
              <a:t>می‌توانند</a:t>
            </a:r>
            <a:r>
              <a:rPr lang="fa-IR" sz="1200" dirty="0">
                <a:effectLst/>
                <a:latin typeface="B Nazanin" panose="00000400000000000000" pitchFamily="2" charset="-78"/>
                <a:ea typeface="Calibri" panose="020F0502020204030204" pitchFamily="34" charset="0"/>
                <a:cs typeface="B Nazanin" panose="00000400000000000000" pitchFamily="2" charset="-78"/>
              </a:rPr>
              <a:t> فقط </a:t>
            </a:r>
            <a:r>
              <a:rPr lang="fa-IR" sz="1200" dirty="0" err="1">
                <a:effectLst/>
                <a:latin typeface="B Nazanin" panose="00000400000000000000" pitchFamily="2" charset="-78"/>
                <a:ea typeface="Calibri" panose="020F0502020204030204" pitchFamily="34" charset="0"/>
                <a:cs typeface="B Nazanin" panose="00000400000000000000" pitchFamily="2" charset="-78"/>
              </a:rPr>
              <a:t>یک‌بار</a:t>
            </a:r>
            <a:r>
              <a:rPr lang="fa-IR" sz="1200" dirty="0">
                <a:effectLst/>
                <a:latin typeface="B Nazanin" panose="00000400000000000000" pitchFamily="2" charset="-78"/>
                <a:ea typeface="Calibri" panose="020F0502020204030204" pitchFamily="34" charset="0"/>
                <a:cs typeface="B Nazanin" panose="00000400000000000000" pitchFamily="2" charset="-78"/>
              </a:rPr>
              <a:t> نیش بزنند، سپس نیش خود را از دست </a:t>
            </a:r>
            <a:r>
              <a:rPr lang="fa-IR" sz="1200" dirty="0" err="1">
                <a:effectLst/>
                <a:latin typeface="B Nazanin" panose="00000400000000000000" pitchFamily="2" charset="-78"/>
                <a:ea typeface="Calibri" panose="020F0502020204030204" pitchFamily="34" charset="0"/>
                <a:cs typeface="B Nazanin" panose="00000400000000000000" pitchFamily="2" charset="-78"/>
              </a:rPr>
              <a:t>می‌دهند</a:t>
            </a:r>
            <a:r>
              <a:rPr lang="fa-IR" sz="1200" dirty="0">
                <a:effectLst/>
                <a:latin typeface="B Nazanin" panose="00000400000000000000" pitchFamily="2" charset="-78"/>
                <a:ea typeface="Calibri" panose="020F0502020204030204" pitchFamily="34" charset="0"/>
                <a:cs typeface="B Nazanin" panose="00000400000000000000" pitchFamily="2" charset="-78"/>
              </a:rPr>
              <a:t>، اما زنبورهای نازک بال، زنبورهای سرخ و زنبورهای زرد </a:t>
            </a:r>
            <a:r>
              <a:rPr lang="fa-IR" sz="1200" dirty="0" err="1">
                <a:effectLst/>
                <a:latin typeface="B Nazanin" panose="00000400000000000000" pitchFamily="2" charset="-78"/>
                <a:ea typeface="Calibri" panose="020F0502020204030204" pitchFamily="34" charset="0"/>
                <a:cs typeface="B Nazanin" panose="00000400000000000000" pitchFamily="2" charset="-78"/>
              </a:rPr>
              <a:t>می‌توانند</a:t>
            </a:r>
            <a:r>
              <a:rPr lang="fa-IR" sz="1200" dirty="0">
                <a:effectLst/>
                <a:latin typeface="B Nazanin" panose="00000400000000000000" pitchFamily="2" charset="-78"/>
                <a:ea typeface="Calibri" panose="020F0502020204030204" pitchFamily="34" charset="0"/>
                <a:cs typeface="B Nazanin" panose="00000400000000000000" pitchFamily="2" charset="-78"/>
              </a:rPr>
              <a:t> مکرر نیش بزنند.</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119</a:t>
            </a:fld>
            <a:endParaRPr lang="en-US"/>
          </a:p>
        </p:txBody>
      </p:sp>
    </p:spTree>
    <p:extLst>
      <p:ext uri="{BB962C8B-B14F-4D97-AF65-F5344CB8AC3E}">
        <p14:creationId xmlns:p14="http://schemas.microsoft.com/office/powerpoint/2010/main" val="45831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sz="1200" kern="1200" dirty="0">
                <a:solidFill>
                  <a:schemeClr val="tx1"/>
                </a:solidFill>
                <a:effectLst/>
                <a:latin typeface="+mn-lt"/>
                <a:ea typeface="+mn-ea"/>
                <a:cs typeface="B Nazanin" panose="00000400000000000000" pitchFamily="2" charset="-78"/>
              </a:rPr>
              <a:t>این داروها همچنین با </a:t>
            </a:r>
            <a:r>
              <a:rPr lang="fa-IR" sz="1200" kern="1200" dirty="0" err="1">
                <a:solidFill>
                  <a:schemeClr val="tx1"/>
                </a:solidFill>
                <a:effectLst/>
                <a:latin typeface="+mn-lt"/>
                <a:ea typeface="+mn-ea"/>
                <a:cs typeface="B Nazanin" panose="00000400000000000000" pitchFamily="2" charset="-78"/>
              </a:rPr>
              <a:t>شارکول</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فعال‌شده</a:t>
            </a:r>
            <a:r>
              <a:rPr lang="fa-IR" sz="1200" kern="1200" dirty="0">
                <a:solidFill>
                  <a:schemeClr val="tx1"/>
                </a:solidFill>
                <a:effectLst/>
                <a:latin typeface="+mn-lt"/>
                <a:ea typeface="+mn-ea"/>
                <a:cs typeface="B Nazanin" panose="00000400000000000000" pitchFamily="2" charset="-78"/>
              </a:rPr>
              <a:t> باند شده و دفع سم خورده شده از روده را تسریع </a:t>
            </a:r>
            <a:r>
              <a:rPr lang="fa-IR" sz="1200" kern="1200" dirty="0" err="1">
                <a:solidFill>
                  <a:schemeClr val="tx1"/>
                </a:solidFill>
                <a:effectLst/>
                <a:latin typeface="+mn-lt"/>
                <a:ea typeface="+mn-ea"/>
                <a:cs typeface="B Nazanin" panose="00000400000000000000" pitchFamily="2" charset="-78"/>
              </a:rPr>
              <a:t>می‌کنند</a:t>
            </a:r>
            <a:r>
              <a:rPr lang="fa-IR" sz="1200" kern="1200" dirty="0">
                <a:solidFill>
                  <a:schemeClr val="tx1"/>
                </a:solidFill>
                <a:effectLst/>
                <a:latin typeface="+mn-lt"/>
                <a:ea typeface="+mn-ea"/>
                <a:cs typeface="B Nazanin" panose="00000400000000000000" pitchFamily="2" charset="-78"/>
              </a:rPr>
              <a:t>. </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35</a:t>
            </a:fld>
            <a:endParaRPr lang="en-US"/>
          </a:p>
        </p:txBody>
      </p:sp>
    </p:spTree>
    <p:extLst>
      <p:ext uri="{BB962C8B-B14F-4D97-AF65-F5344CB8AC3E}">
        <p14:creationId xmlns:p14="http://schemas.microsoft.com/office/powerpoint/2010/main" val="2999080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dirty="0" err="1">
                <a:effectLst/>
                <a:latin typeface="Calibri" panose="020F0502020204030204" pitchFamily="34" charset="0"/>
                <a:ea typeface="Calibri" panose="020F0502020204030204" pitchFamily="34" charset="0"/>
                <a:cs typeface="B Nazanin" panose="00000400000000000000" pitchFamily="2" charset="-78"/>
              </a:rPr>
              <a:t>درصورتی‌که</a:t>
            </a:r>
            <a:r>
              <a:rPr lang="fa-IR" sz="1200" dirty="0">
                <a:effectLst/>
                <a:latin typeface="Calibri" panose="020F0502020204030204" pitchFamily="34" charset="0"/>
                <a:ea typeface="Calibri" panose="020F0502020204030204" pitchFamily="34" charset="0"/>
                <a:cs typeface="B Nazanin" panose="00000400000000000000" pitchFamily="2" charset="-78"/>
              </a:rPr>
              <a:t> قفسه سینه بیمار بالا و پایین </a:t>
            </a:r>
            <a:r>
              <a:rPr lang="fa-IR" sz="1200" dirty="0" err="1">
                <a:effectLst/>
                <a:latin typeface="Calibri" panose="020F0502020204030204" pitchFamily="34" charset="0"/>
                <a:ea typeface="Calibri" panose="020F0502020204030204" pitchFamily="34" charset="0"/>
                <a:cs typeface="B Nazanin" panose="00000400000000000000" pitchFamily="2" charset="-78"/>
              </a:rPr>
              <a:t>نمی‌شود</a:t>
            </a:r>
            <a:r>
              <a:rPr lang="fa-IR" sz="1200" dirty="0">
                <a:effectLst/>
                <a:latin typeface="Calibri" panose="020F0502020204030204" pitchFamily="34" charset="0"/>
                <a:ea typeface="Calibri" panose="020F0502020204030204" pitchFamily="34" charset="0"/>
                <a:cs typeface="B Nazanin" panose="00000400000000000000" pitchFamily="2" charset="-78"/>
              </a:rPr>
              <a:t> و بیمار تنفس ندارد (آپنه تنفسی) </a:t>
            </a:r>
            <a:r>
              <a:rPr lang="fa-IR" sz="1200" dirty="0" err="1">
                <a:effectLst/>
                <a:latin typeface="Calibri" panose="020F0502020204030204" pitchFamily="34" charset="0"/>
                <a:ea typeface="Calibri" panose="020F0502020204030204" pitchFamily="34" charset="0"/>
                <a:cs typeface="B Nazanin" panose="00000400000000000000" pitchFamily="2" charset="-78"/>
              </a:rPr>
              <a:t>فوراً</a:t>
            </a:r>
            <a:r>
              <a:rPr lang="fa-IR" sz="1200" dirty="0">
                <a:effectLst/>
                <a:latin typeface="Calibri" panose="020F0502020204030204" pitchFamily="34" charset="0"/>
                <a:ea typeface="Calibri" panose="020F0502020204030204" pitchFamily="34" charset="0"/>
                <a:cs typeface="B Nazanin" panose="00000400000000000000" pitchFamily="2" charset="-78"/>
              </a:rPr>
              <a:t> باید تهویه کمکی را با استفاده از یک ماسک </a:t>
            </a:r>
            <a:r>
              <a:rPr lang="fa-IR" sz="1200" dirty="0" err="1">
                <a:effectLst/>
                <a:latin typeface="Calibri" panose="020F0502020204030204" pitchFamily="34" charset="0"/>
                <a:ea typeface="Calibri" panose="020F0502020204030204" pitchFamily="34" charset="0"/>
                <a:cs typeface="B Nazanin" panose="00000400000000000000" pitchFamily="2" charset="-78"/>
              </a:rPr>
              <a:t>کیسه‌ای</a:t>
            </a:r>
            <a:r>
              <a:rPr lang="fa-IR" sz="1200" dirty="0">
                <a:effectLst/>
                <a:latin typeface="Calibri" panose="020F0502020204030204" pitchFamily="34" charset="0"/>
                <a:ea typeface="Calibri" panose="020F0502020204030204" pitchFamily="34" charset="0"/>
                <a:cs typeface="B Nazanin" panose="00000400000000000000" pitchFamily="2" charset="-78"/>
              </a:rPr>
              <a:t> دریچه دار (</a:t>
            </a:r>
            <a:r>
              <a:rPr lang="en-US" sz="1200" dirty="0">
                <a:effectLst/>
                <a:latin typeface="Calibri" panose="020F0502020204030204" pitchFamily="34" charset="0"/>
                <a:ea typeface="Calibri" panose="020F0502020204030204" pitchFamily="34" charset="0"/>
                <a:cs typeface="B Nazanin" panose="00000400000000000000" pitchFamily="2" charset="-78"/>
              </a:rPr>
              <a:t>BMV</a:t>
            </a:r>
            <a:r>
              <a:rPr lang="fa-IR" sz="1200" dirty="0">
                <a:effectLst/>
                <a:latin typeface="Calibri" panose="020F0502020204030204" pitchFamily="34" charset="0"/>
                <a:ea typeface="Calibri" panose="020F0502020204030204" pitchFamily="34" charset="0"/>
                <a:cs typeface="B Nazanin" panose="00000400000000000000" pitchFamily="2" charset="-78"/>
              </a:rPr>
              <a:t>) متصل به اکسیژن برقرار کرده و بعد ارزیابی را ادامه دهید.</a:t>
            </a: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تعداد تنفس بیمار در دقیقه (بزرگسالان، اطفال و نوزادان) باید مشخص شود. در بیماران دچار </a:t>
            </a:r>
            <a:r>
              <a:rPr lang="fa-IR" sz="1200" dirty="0" err="1">
                <a:effectLst/>
                <a:latin typeface="Calibri" panose="020F0502020204030204" pitchFamily="34" charset="0"/>
                <a:ea typeface="Calibri" panose="020F0502020204030204" pitchFamily="34" charset="0"/>
                <a:cs typeface="B Nazanin" panose="00000400000000000000" pitchFamily="2" charset="-78"/>
              </a:rPr>
              <a:t>اورژانس‌های</a:t>
            </a:r>
            <a:r>
              <a:rPr lang="fa-IR" sz="1200" dirty="0">
                <a:effectLst/>
                <a:latin typeface="Calibri" panose="020F0502020204030204" pitchFamily="34" charset="0"/>
                <a:ea typeface="Calibri" panose="020F0502020204030204" pitchFamily="34" charset="0"/>
                <a:cs typeface="B Nazanin" panose="00000400000000000000" pitchFamily="2" charset="-78"/>
              </a:rPr>
              <a:t> تنفسی، ابتدا تنفس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به‌صورت</a:t>
            </a:r>
            <a:r>
              <a:rPr lang="fa-IR" sz="1200" dirty="0">
                <a:effectLst/>
                <a:latin typeface="Calibri" panose="020F0502020204030204" pitchFamily="34" charset="0"/>
                <a:ea typeface="Calibri" panose="020F0502020204030204" pitchFamily="34" charset="0"/>
                <a:cs typeface="B Nazanin" panose="00000400000000000000" pitchFamily="2" charset="-78"/>
              </a:rPr>
              <a:t> تند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تاکی‌پنه</a:t>
            </a:r>
            <a:r>
              <a:rPr lang="fa-IR" sz="1200" dirty="0">
                <a:effectLst/>
                <a:latin typeface="Calibri" panose="020F0502020204030204" pitchFamily="34" charset="0"/>
                <a:ea typeface="Calibri" panose="020F0502020204030204" pitchFamily="34" charset="0"/>
                <a:cs typeface="B Nazanin" panose="00000400000000000000" pitchFamily="2" charset="-78"/>
              </a:rPr>
              <a:t>) است که در صورت ادامه روند تنگی نفس و عدم اصلاح آن تبدیل به تنفس کند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برادی</a:t>
            </a:r>
            <a:r>
              <a:rPr lang="fa-IR" sz="1200" dirty="0">
                <a:effectLst/>
                <a:latin typeface="Calibri" panose="020F0502020204030204" pitchFamily="34" charset="0"/>
                <a:ea typeface="Calibri" panose="020F0502020204030204" pitchFamily="34" charset="0"/>
                <a:cs typeface="B Nazanin" panose="00000400000000000000" pitchFamily="2" charset="-78"/>
              </a:rPr>
              <a:t> پنه) شده که باید </a:t>
            </a:r>
            <a:r>
              <a:rPr lang="fa-IR" sz="1200" dirty="0" err="1">
                <a:effectLst/>
                <a:latin typeface="Calibri" panose="020F0502020204030204" pitchFamily="34" charset="0"/>
                <a:ea typeface="Calibri" panose="020F0502020204030204" pitchFamily="34" charset="0"/>
                <a:cs typeface="B Nazanin" panose="00000400000000000000" pitchFamily="2" charset="-78"/>
              </a:rPr>
              <a:t>فوراً</a:t>
            </a:r>
            <a:r>
              <a:rPr lang="fa-IR" sz="1200" dirty="0">
                <a:effectLst/>
                <a:latin typeface="Calibri" panose="020F0502020204030204" pitchFamily="34" charset="0"/>
                <a:ea typeface="Calibri" panose="020F0502020204030204" pitchFamily="34" charset="0"/>
                <a:cs typeface="B Nazanin" panose="00000400000000000000" pitchFamily="2" charset="-78"/>
              </a:rPr>
              <a:t> تهویه با استفاده از </a:t>
            </a:r>
            <a:r>
              <a:rPr lang="en-US" sz="1200" dirty="0">
                <a:effectLst/>
                <a:latin typeface="Calibri" panose="020F0502020204030204" pitchFamily="34" charset="0"/>
                <a:ea typeface="Calibri" panose="020F0502020204030204" pitchFamily="34" charset="0"/>
                <a:cs typeface="B Nazanin" panose="00000400000000000000" pitchFamily="2" charset="-78"/>
              </a:rPr>
              <a:t>BMV</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شروع شود.</a:t>
            </a:r>
          </a:p>
          <a:p>
            <a:pPr marL="0" marR="0" algn="just" rtl="1">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ارزیابی وضعیت تنفسی بیمار، عمق تنفس باید مورد ارزیابی قرارگرفته و مشخص شود که آیا عمق تنفس بیمار نرمال است یا </a:t>
            </a:r>
            <a:r>
              <a:rPr lang="fa-IR" sz="1200" dirty="0" err="1">
                <a:effectLst/>
                <a:latin typeface="Calibri" panose="020F0502020204030204" pitchFamily="34" charset="0"/>
                <a:ea typeface="Calibri" panose="020F0502020204030204" pitchFamily="34" charset="0"/>
                <a:cs typeface="B Nazanin" panose="00000400000000000000" pitchFamily="2" charset="-78"/>
              </a:rPr>
              <a:t>تنفس‌ها</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به‌صورت</a:t>
            </a:r>
            <a:r>
              <a:rPr lang="fa-IR" sz="1200" dirty="0">
                <a:effectLst/>
                <a:latin typeface="Calibri" panose="020F0502020204030204" pitchFamily="34" charset="0"/>
                <a:ea typeface="Calibri" panose="020F0502020204030204" pitchFamily="34" charset="0"/>
                <a:cs typeface="B Nazanin" panose="00000400000000000000" pitchFamily="2" charset="-78"/>
              </a:rPr>
              <a:t> سطحی (</a:t>
            </a:r>
            <a:r>
              <a:rPr lang="en-US" sz="1200" dirty="0">
                <a:effectLst/>
                <a:latin typeface="Calibri" panose="020F0502020204030204" pitchFamily="34" charset="0"/>
                <a:ea typeface="Calibri" panose="020F0502020204030204" pitchFamily="34" charset="0"/>
                <a:cs typeface="B Nazanin" panose="00000400000000000000" pitchFamily="2" charset="-78"/>
              </a:rPr>
              <a:t>Shallow</a:t>
            </a:r>
            <a:r>
              <a:rPr lang="fa-IR" sz="1200" dirty="0">
                <a:effectLst/>
                <a:latin typeface="Calibri" panose="020F0502020204030204" pitchFamily="34" charset="0"/>
                <a:ea typeface="Calibri" panose="020F0502020204030204" pitchFamily="34" charset="0"/>
                <a:cs typeface="B Nazanin" panose="00000400000000000000" pitchFamily="2" charset="-78"/>
              </a:rPr>
              <a:t>) است. در صورت وجود تنفس سطحی باید </a:t>
            </a:r>
            <a:r>
              <a:rPr lang="fa-IR" sz="1200" dirty="0" err="1">
                <a:effectLst/>
                <a:latin typeface="Calibri" panose="020F0502020204030204" pitchFamily="34" charset="0"/>
                <a:ea typeface="Calibri" panose="020F0502020204030204" pitchFamily="34" charset="0"/>
                <a:cs typeface="B Nazanin" panose="00000400000000000000" pitchFamily="2" charset="-78"/>
              </a:rPr>
              <a:t>فوراً</a:t>
            </a:r>
            <a:r>
              <a:rPr lang="fa-IR" sz="1200" dirty="0">
                <a:effectLst/>
                <a:latin typeface="Calibri" panose="020F0502020204030204" pitchFamily="34" charset="0"/>
                <a:ea typeface="Calibri" panose="020F0502020204030204" pitchFamily="34" charset="0"/>
                <a:cs typeface="B Nazanin" panose="00000400000000000000" pitchFamily="2" charset="-78"/>
              </a:rPr>
              <a:t> تهویه با استفاده از </a:t>
            </a:r>
            <a:r>
              <a:rPr lang="en-US" sz="1200" dirty="0">
                <a:effectLst/>
                <a:latin typeface="Calibri" panose="020F0502020204030204" pitchFamily="34" charset="0"/>
                <a:ea typeface="Calibri" panose="020F0502020204030204" pitchFamily="34" charset="0"/>
                <a:cs typeface="B Nazanin" panose="00000400000000000000" pitchFamily="2" charset="-78"/>
              </a:rPr>
              <a:t>BMV</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شروع شود.</a:t>
            </a: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سمع ریه ها  باید به وسیله گوشی پزشکی و از نظر وجود صداهای تنفسی نرمال و مساوی یا نامساوی بودن (</a:t>
            </a:r>
            <a:r>
              <a:rPr lang="en-US" sz="1200" dirty="0">
                <a:effectLst/>
                <a:latin typeface="Calibri" panose="020F0502020204030204" pitchFamily="34" charset="0"/>
                <a:ea typeface="Calibri" panose="020F0502020204030204" pitchFamily="34" charset="0"/>
                <a:cs typeface="B Nazanin" panose="00000400000000000000" pitchFamily="2" charset="-78"/>
              </a:rPr>
              <a:t>equal / un-equal</a:t>
            </a:r>
            <a:r>
              <a:rPr lang="fa-IR" sz="1200" dirty="0">
                <a:effectLst/>
                <a:latin typeface="Calibri" panose="020F0502020204030204" pitchFamily="34" charset="0"/>
                <a:ea typeface="Calibri" panose="020F0502020204030204" pitchFamily="34" charset="0"/>
                <a:cs typeface="B Nazanin" panose="00000400000000000000" pitchFamily="2" charset="-78"/>
              </a:rPr>
              <a:t>)، و همچنین وجود صداهای تنفسی غیر طبیعی و همچنین از نظر علائم </a:t>
            </a:r>
            <a:r>
              <a:rPr lang="fa-IR" sz="1200" dirty="0" err="1">
                <a:effectLst/>
                <a:latin typeface="Calibri" panose="020F0502020204030204" pitchFamily="34" charset="0"/>
                <a:ea typeface="Calibri" panose="020F0502020204030204" pitchFamily="34" charset="0"/>
                <a:cs typeface="B Nazanin" panose="00000400000000000000" pitchFamily="2" charset="-78"/>
              </a:rPr>
              <a:t>آسپیراسیون</a:t>
            </a:r>
            <a:r>
              <a:rPr lang="fa-IR" sz="1200" dirty="0">
                <a:effectLst/>
                <a:latin typeface="Calibri" panose="020F0502020204030204" pitchFamily="34" charset="0"/>
                <a:ea typeface="Calibri" panose="020F0502020204030204" pitchFamily="34" charset="0"/>
                <a:cs typeface="B Nazanin" panose="00000400000000000000" pitchFamily="2" charset="-78"/>
              </a:rPr>
              <a:t> انجام شود</a:t>
            </a:r>
            <a:r>
              <a:rPr lang="fa-IR" sz="1200" b="1" dirty="0">
                <a:effectLst/>
                <a:latin typeface="Calibri" panose="020F0502020204030204" pitchFamily="34" charset="0"/>
                <a:ea typeface="Calibri" panose="020F0502020204030204" pitchFamily="34" charset="0"/>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fa-IR" sz="1200" dirty="0">
              <a:effectLst/>
              <a:latin typeface="B Nazanin" panose="00000400000000000000" pitchFamily="2" charset="-78"/>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125</a:t>
            </a:fld>
            <a:endParaRPr lang="en-US"/>
          </a:p>
        </p:txBody>
      </p:sp>
    </p:spTree>
    <p:extLst>
      <p:ext uri="{BB962C8B-B14F-4D97-AF65-F5344CB8AC3E}">
        <p14:creationId xmlns:p14="http://schemas.microsoft.com/office/powerpoint/2010/main" val="31662704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صورتیکه بیمار تنفس کند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برادی</a:t>
            </a:r>
            <a:r>
              <a:rPr lang="fa-IR" sz="1200" dirty="0">
                <a:effectLst/>
                <a:latin typeface="Calibri" panose="020F0502020204030204" pitchFamily="34" charset="0"/>
                <a:ea typeface="Calibri" panose="020F0502020204030204" pitchFamily="34" charset="0"/>
                <a:cs typeface="B Nazanin" panose="00000400000000000000" pitchFamily="2" charset="-78"/>
              </a:rPr>
              <a:t> پنه)، تنفس تند (تاکی پنه) تنفس سطحی ((</a:t>
            </a:r>
            <a:r>
              <a:rPr lang="en-US" sz="1200" dirty="0">
                <a:effectLst/>
                <a:latin typeface="Calibri" panose="020F0502020204030204" pitchFamily="34" charset="0"/>
                <a:ea typeface="Calibri" panose="020F0502020204030204" pitchFamily="34" charset="0"/>
                <a:cs typeface="B Nazanin" panose="00000400000000000000" pitchFamily="2" charset="-78"/>
              </a:rPr>
              <a:t>Shallow</a:t>
            </a:r>
            <a:r>
              <a:rPr lang="fa-IR" sz="1200" dirty="0">
                <a:effectLst/>
                <a:latin typeface="Calibri" panose="020F0502020204030204" pitchFamily="34" charset="0"/>
                <a:ea typeface="Calibri" panose="020F0502020204030204" pitchFamily="34" charset="0"/>
                <a:cs typeface="B Nazanin" panose="00000400000000000000" pitchFamily="2" charset="-78"/>
              </a:rPr>
              <a:t>) و غیر موثر داشت و با استفاده از اکسیژن رسانی به وسیله ماسک، بهبودی پیدا نکرد باید </a:t>
            </a:r>
            <a:r>
              <a:rPr lang="fa-IR" sz="1200" dirty="0" err="1">
                <a:effectLst/>
                <a:latin typeface="Calibri" panose="020F0502020204030204" pitchFamily="34" charset="0"/>
                <a:ea typeface="Calibri" panose="020F0502020204030204" pitchFamily="34" charset="0"/>
                <a:cs typeface="B Nazanin" panose="00000400000000000000" pitchFamily="2" charset="-78"/>
              </a:rPr>
              <a:t>ونتیلاسیون</a:t>
            </a:r>
            <a:r>
              <a:rPr lang="fa-IR" sz="1200" dirty="0">
                <a:effectLst/>
                <a:latin typeface="Calibri" panose="020F0502020204030204" pitchFamily="34" charset="0"/>
                <a:ea typeface="Calibri" panose="020F0502020204030204" pitchFamily="34" charset="0"/>
                <a:cs typeface="B Nazanin" panose="00000400000000000000" pitchFamily="2" charset="-78"/>
              </a:rPr>
              <a:t> با استفاده از  تهویه کمکی (</a:t>
            </a:r>
            <a:r>
              <a:rPr lang="en-US" sz="1200" dirty="0">
                <a:effectLst/>
                <a:latin typeface="Calibri" panose="020F0502020204030204" pitchFamily="34" charset="0"/>
                <a:ea typeface="Calibri" panose="020F0502020204030204" pitchFamily="34" charset="0"/>
                <a:cs typeface="B Nazanin" panose="00000400000000000000" pitchFamily="2" charset="-78"/>
              </a:rPr>
              <a:t>BMV</a:t>
            </a:r>
            <a:r>
              <a:rPr lang="fa-IR" sz="1200" dirty="0">
                <a:effectLst/>
                <a:latin typeface="Calibri" panose="020F0502020204030204" pitchFamily="34" charset="0"/>
                <a:ea typeface="Calibri" panose="020F0502020204030204" pitchFamily="34" charset="0"/>
                <a:cs typeface="B Nazanin" panose="00000400000000000000" pitchFamily="2" charset="-78"/>
              </a:rPr>
              <a:t>) و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آمبوبگ</a:t>
            </a:r>
            <a:r>
              <a:rPr lang="fa-IR" sz="1200" dirty="0">
                <a:effectLst/>
                <a:latin typeface="Calibri" panose="020F0502020204030204" pitchFamily="34" charset="0"/>
                <a:ea typeface="Calibri" panose="020F0502020204030204" pitchFamily="34" charset="0"/>
                <a:cs typeface="B Nazanin" panose="00000400000000000000" pitchFamily="2" charset="-78"/>
              </a:rPr>
              <a:t> ماسک انجام شود. در صورت امکان بیمار را </a:t>
            </a:r>
            <a:r>
              <a:rPr lang="fa-IR" sz="1200" dirty="0" err="1">
                <a:effectLst/>
                <a:latin typeface="Calibri" panose="020F0502020204030204" pitchFamily="34" charset="0"/>
                <a:ea typeface="Calibri" panose="020F0502020204030204" pitchFamily="34" charset="0"/>
                <a:cs typeface="B Nazanin" panose="00000400000000000000" pitchFamily="2" charset="-78"/>
              </a:rPr>
              <a:t>اینتوبه</a:t>
            </a:r>
            <a:r>
              <a:rPr lang="fa-IR" sz="1200" dirty="0">
                <a:effectLst/>
                <a:latin typeface="Calibri" panose="020F0502020204030204" pitchFamily="34" charset="0"/>
                <a:ea typeface="Calibri" panose="020F0502020204030204" pitchFamily="34" charset="0"/>
                <a:cs typeface="B Nazanin" panose="00000400000000000000" pitchFamily="2" charset="-78"/>
              </a:rPr>
              <a:t>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126</a:t>
            </a:fld>
            <a:endParaRPr lang="en-US"/>
          </a:p>
        </p:txBody>
      </p:sp>
    </p:spTree>
    <p:extLst>
      <p:ext uri="{BB962C8B-B14F-4D97-AF65-F5344CB8AC3E}">
        <p14:creationId xmlns:p14="http://schemas.microsoft.com/office/powerpoint/2010/main" val="39431722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 ابتدا نبض رادیال بیمار را لمس کنید. اگر مصدوم نبض رادیال نداشت، نبض کاروتید را لمس کنید. اگر نبض کاروتید و </a:t>
            </a:r>
            <a:r>
              <a:rPr lang="fa-IR" sz="1200" dirty="0" err="1">
                <a:effectLst/>
                <a:latin typeface="Calibri" panose="020F0502020204030204" pitchFamily="34" charset="0"/>
                <a:ea typeface="Calibri" panose="020F0502020204030204" pitchFamily="34" charset="0"/>
                <a:cs typeface="B Nazanin" panose="00000400000000000000" pitchFamily="2" charset="-78"/>
              </a:rPr>
              <a:t>فمورال</a:t>
            </a:r>
            <a:r>
              <a:rPr lang="fa-IR" sz="1200" dirty="0">
                <a:effectLst/>
                <a:latin typeface="Calibri" panose="020F0502020204030204" pitchFamily="34" charset="0"/>
                <a:ea typeface="Calibri" panose="020F0502020204030204" pitchFamily="34" charset="0"/>
                <a:cs typeface="B Nazanin" panose="00000400000000000000" pitchFamily="2" charset="-78"/>
              </a:rPr>
              <a:t> در </a:t>
            </a:r>
            <a:r>
              <a:rPr lang="fa-IR" sz="1200" dirty="0" err="1">
                <a:effectLst/>
                <a:latin typeface="Calibri" panose="020F0502020204030204" pitchFamily="34" charset="0"/>
                <a:ea typeface="Calibri" panose="020F0502020204030204" pitchFamily="34" charset="0"/>
                <a:cs typeface="B Nazanin" panose="00000400000000000000" pitchFamily="2" charset="-78"/>
              </a:rPr>
              <a:t>مصدومی</a:t>
            </a:r>
            <a:r>
              <a:rPr lang="fa-IR" sz="1200" dirty="0">
                <a:effectLst/>
                <a:latin typeface="Calibri" panose="020F0502020204030204" pitchFamily="34" charset="0"/>
                <a:ea typeface="Calibri" panose="020F0502020204030204" pitchFamily="34" charset="0"/>
                <a:cs typeface="B Nazanin" panose="00000400000000000000" pitchFamily="2" charset="-78"/>
              </a:rPr>
              <a:t> قابل لمس نباشد، دلیل بر آن است که دچار ایست قلبی و ریوی شده است. که باید فورا </a:t>
            </a:r>
            <a:r>
              <a:rPr lang="en-US" sz="1200" dirty="0">
                <a:effectLst/>
                <a:latin typeface="Calibri" panose="020F0502020204030204" pitchFamily="34" charset="0"/>
                <a:ea typeface="Calibri" panose="020F0502020204030204" pitchFamily="34" charset="0"/>
                <a:cs typeface="B Nazanin" panose="00000400000000000000" pitchFamily="2" charset="-78"/>
              </a:rPr>
              <a:t>CPR </a:t>
            </a:r>
            <a:r>
              <a:rPr lang="fa-IR" sz="1200" dirty="0">
                <a:effectLst/>
                <a:latin typeface="Calibri" panose="020F0502020204030204" pitchFamily="34" charset="0"/>
                <a:ea typeface="Calibri" panose="020F0502020204030204" pitchFamily="34" charset="0"/>
                <a:cs typeface="B Nazanin" panose="00000400000000000000" pitchFamily="2" charset="-78"/>
              </a:rPr>
              <a:t> را شروع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درصورتیکه بیمار نبض رادیال داشت، نبض </a:t>
            </a:r>
            <a:r>
              <a:rPr lang="fa-IR" sz="1200" dirty="0" err="1">
                <a:effectLst/>
                <a:latin typeface="Calibri" panose="020F0502020204030204" pitchFamily="34" charset="0"/>
                <a:ea typeface="Calibri" panose="020F0502020204030204" pitchFamily="34" charset="0"/>
                <a:cs typeface="B Nazanin" panose="00000400000000000000" pitchFamily="2" charset="-78"/>
              </a:rPr>
              <a:t>رااز</a:t>
            </a:r>
            <a:r>
              <a:rPr lang="fa-IR" sz="1200" dirty="0">
                <a:effectLst/>
                <a:latin typeface="Calibri" panose="020F0502020204030204" pitchFamily="34" charset="0"/>
                <a:ea typeface="Calibri" panose="020F0502020204030204" pitchFamily="34" charset="0"/>
                <a:cs typeface="B Nazanin" panose="00000400000000000000" pitchFamily="2" charset="-78"/>
              </a:rPr>
              <a:t> نظر موارد زیر ارزیابی کنید :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 سرعت نبض (</a:t>
            </a:r>
            <a:r>
              <a:rPr lang="en-US" sz="1200" dirty="0">
                <a:effectLst/>
                <a:latin typeface="Calibri" panose="020F0502020204030204" pitchFamily="34" charset="0"/>
                <a:ea typeface="Calibri" panose="020F0502020204030204" pitchFamily="34" charset="0"/>
                <a:cs typeface="B Nazanin" panose="00000400000000000000" pitchFamily="2" charset="-78"/>
              </a:rPr>
              <a:t>Rate</a:t>
            </a:r>
            <a:r>
              <a:rPr lang="fa-IR" sz="1200" dirty="0">
                <a:effectLst/>
                <a:latin typeface="Calibri" panose="020F0502020204030204" pitchFamily="34" charset="0"/>
                <a:ea typeface="Calibri" panose="020F0502020204030204" pitchFamily="34" charset="0"/>
                <a:cs typeface="B Nazanin" panose="00000400000000000000" pitchFamily="2" charset="-78"/>
              </a:rPr>
              <a:t>): مشخص کنید که آیا سرعت نبض مصدوم سریع/نرمال /کند است.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 قدرت نبض (</a:t>
            </a:r>
            <a:r>
              <a:rPr lang="en-US" sz="1200" dirty="0">
                <a:effectLst/>
                <a:latin typeface="Calibri" panose="020F0502020204030204" pitchFamily="34" charset="0"/>
                <a:ea typeface="Calibri" panose="020F0502020204030204" pitchFamily="34" charset="0"/>
                <a:cs typeface="B Nazanin" panose="00000400000000000000" pitchFamily="2" charset="-78"/>
              </a:rPr>
              <a:t>Volume</a:t>
            </a:r>
            <a:r>
              <a:rPr lang="fa-IR" sz="1200" dirty="0">
                <a:effectLst/>
                <a:latin typeface="Calibri" panose="020F0502020204030204" pitchFamily="34" charset="0"/>
                <a:ea typeface="Calibri" panose="020F0502020204030204" pitchFamily="34" charset="0"/>
                <a:cs typeface="B Nazanin" panose="00000400000000000000" pitchFamily="2" charset="-78"/>
              </a:rPr>
              <a:t>) : مشخص کنید که آیا قدرت نبض مصدوم قوی/ضعیف است. وجود نبض ضعیف و نخی همراه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تاکیکاردی</a:t>
            </a:r>
            <a:r>
              <a:rPr lang="fa-IR" sz="1200" dirty="0">
                <a:effectLst/>
                <a:latin typeface="Calibri" panose="020F0502020204030204" pitchFamily="34" charset="0"/>
                <a:ea typeface="Calibri" panose="020F0502020204030204" pitchFamily="34" charset="0"/>
                <a:cs typeface="B Nazanin" panose="00000400000000000000" pitchFamily="2" charset="-78"/>
              </a:rPr>
              <a:t> بیانگر احتمال وقوع شوک در بیمار است که باید مد نظر باشد</a:t>
            </a:r>
            <a:r>
              <a:rPr lang="fa-IR" sz="1200" b="1" dirty="0">
                <a:effectLst/>
                <a:latin typeface="Calibri" panose="020F0502020204030204" pitchFamily="34" charset="0"/>
                <a:ea typeface="Calibri" panose="020F0502020204030204" pitchFamily="34" charset="0"/>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171450" marR="0" indent="-171450" algn="just" rtl="1">
              <a:lnSpc>
                <a:spcPct val="115000"/>
              </a:lnSpc>
              <a:spcBef>
                <a:spcPts val="0"/>
              </a:spcBef>
              <a:spcAft>
                <a:spcPts val="1000"/>
              </a:spcAft>
              <a:buFontTx/>
              <a:buChar char="-"/>
            </a:pPr>
            <a:r>
              <a:rPr lang="fa-IR" sz="1200" dirty="0">
                <a:effectLst/>
                <a:latin typeface="Calibri" panose="020F0502020204030204" pitchFamily="34" charset="0"/>
                <a:ea typeface="Calibri" panose="020F0502020204030204" pitchFamily="34" charset="0"/>
                <a:cs typeface="B Nazanin" panose="00000400000000000000" pitchFamily="2" charset="-78"/>
              </a:rPr>
              <a:t>ریتم یا آهنگ نبض را از نظر منظم یا نامنظم بودن بررسی کنید. در این بیماران خصوصاً بیمار مسموم با داروهای </a:t>
            </a:r>
            <a:r>
              <a:rPr lang="fa-IR" sz="1200" dirty="0" err="1">
                <a:effectLst/>
                <a:latin typeface="Calibri" panose="020F0502020204030204" pitchFamily="34" charset="0"/>
                <a:ea typeface="Calibri" panose="020F0502020204030204" pitchFamily="34" charset="0"/>
                <a:cs typeface="B Nazanin" panose="00000400000000000000" pitchFamily="2" charset="-78"/>
              </a:rPr>
              <a:t>ضدافسردگی</a:t>
            </a:r>
            <a:r>
              <a:rPr lang="fa-IR" sz="1200" dirty="0">
                <a:effectLst/>
                <a:latin typeface="Calibri" panose="020F0502020204030204" pitchFamily="34" charset="0"/>
                <a:ea typeface="Calibri" panose="020F0502020204030204" pitchFamily="34" charset="0"/>
                <a:cs typeface="B Nazanin" panose="00000400000000000000" pitchFamily="2" charset="-78"/>
              </a:rPr>
              <a:t> سه </a:t>
            </a:r>
            <a:r>
              <a:rPr lang="fa-IR" sz="1200" dirty="0" err="1">
                <a:effectLst/>
                <a:latin typeface="Calibri" panose="020F0502020204030204" pitchFamily="34" charset="0"/>
                <a:ea typeface="Calibri" panose="020F0502020204030204" pitchFamily="34" charset="0"/>
                <a:cs typeface="B Nazanin" panose="00000400000000000000" pitchFamily="2" charset="-78"/>
              </a:rPr>
              <a:t>حلقه‌ای</a:t>
            </a:r>
            <a:r>
              <a:rPr lang="fa-IR" sz="1200" dirty="0">
                <a:effectLst/>
                <a:latin typeface="Calibri" panose="020F0502020204030204" pitchFamily="34" charset="0"/>
                <a:ea typeface="Calibri" panose="020F0502020204030204" pitchFamily="34" charset="0"/>
                <a:cs typeface="B Nazanin" panose="00000400000000000000" pitchFamily="2" charset="-78"/>
              </a:rPr>
              <a:t>، بیمار مسموم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ارگانوفسفرها</a:t>
            </a:r>
            <a:r>
              <a:rPr lang="fa-IR" sz="1200" dirty="0">
                <a:effectLst/>
                <a:latin typeface="Calibri" panose="020F0502020204030204" pitchFamily="34" charset="0"/>
                <a:ea typeface="Calibri" panose="020F0502020204030204" pitchFamily="34" charset="0"/>
                <a:cs typeface="B Nazanin" panose="00000400000000000000" pitchFamily="2" charset="-78"/>
              </a:rPr>
              <a:t> ها، بیماران مسموم با کاهش سطح هوشیاری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بدحال</a:t>
            </a:r>
            <a:r>
              <a:rPr lang="fa-IR" sz="1200" dirty="0">
                <a:effectLst/>
                <a:latin typeface="Calibri" panose="020F0502020204030204" pitchFamily="34" charset="0"/>
                <a:ea typeface="Calibri" panose="020F0502020204030204" pitchFamily="34" charset="0"/>
                <a:cs typeface="B Nazanin" panose="00000400000000000000" pitchFamily="2" charset="-78"/>
              </a:rPr>
              <a:t> را مانیتورینگ قلبی کنید و ریتم قلب بیمار را </a:t>
            </a:r>
            <a:r>
              <a:rPr lang="fa-IR" sz="1200" dirty="0" err="1">
                <a:effectLst/>
                <a:latin typeface="Calibri" panose="020F0502020204030204" pitchFamily="34" charset="0"/>
                <a:ea typeface="Calibri" panose="020F0502020204030204" pitchFamily="34" charset="0"/>
                <a:cs typeface="B Nazanin" panose="00000400000000000000" pitchFamily="2" charset="-78"/>
              </a:rPr>
              <a:t>ازنظر</a:t>
            </a:r>
            <a:r>
              <a:rPr lang="fa-IR" sz="1200" dirty="0">
                <a:effectLst/>
                <a:latin typeface="Calibri" panose="020F0502020204030204" pitchFamily="34" charset="0"/>
                <a:ea typeface="Calibri" panose="020F0502020204030204" pitchFamily="34" charset="0"/>
                <a:cs typeface="B Nazanin" panose="00000400000000000000" pitchFamily="2" charset="-78"/>
              </a:rPr>
              <a:t> وجود آریتمی ها بررسی کنید و در صورت بروز هر نوع آریتمی اقدام لازم را انجام دهید و در صورت ایست قلبی </a:t>
            </a:r>
            <a:r>
              <a:rPr lang="en-US" sz="1200" dirty="0">
                <a:effectLst/>
                <a:latin typeface="Calibri" panose="020F0502020204030204" pitchFamily="34" charset="0"/>
                <a:ea typeface="Calibri" panose="020F0502020204030204" pitchFamily="34" charset="0"/>
                <a:cs typeface="B Nazanin" panose="00000400000000000000" pitchFamily="2" charset="-78"/>
              </a:rPr>
              <a:t>CPR</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را شروع کنید.</a:t>
            </a:r>
            <a:endParaRPr lang="en-US" sz="1200" dirty="0">
              <a:effectLst/>
              <a:latin typeface="B Nazanin" panose="00000400000000000000" pitchFamily="2" charset="-78"/>
              <a:ea typeface="Calibri" panose="020F0502020204030204" pitchFamily="34" charset="0"/>
              <a:cs typeface="+mn-cs"/>
            </a:endParaRPr>
          </a:p>
          <a:p>
            <a:pPr marL="171450" marR="0" indent="-171450" algn="just" rtl="1">
              <a:lnSpc>
                <a:spcPct val="115000"/>
              </a:lnSpc>
              <a:spcBef>
                <a:spcPts val="0"/>
              </a:spcBef>
              <a:spcAft>
                <a:spcPts val="1000"/>
              </a:spcAft>
              <a:buFontTx/>
              <a:buChar char="-"/>
            </a:pPr>
            <a:endParaRPr lang="fa-IR" sz="1200" dirty="0">
              <a:effectLst/>
              <a:latin typeface="B Nazanin" panose="00000400000000000000" pitchFamily="2" charset="-78"/>
              <a:ea typeface="Calibri" panose="020F0502020204030204" pitchFamily="34" charset="0"/>
              <a:cs typeface="B Nazanin" panose="00000400000000000000" pitchFamily="2" charset="-78"/>
            </a:endParaRPr>
          </a:p>
          <a:p>
            <a:pPr marL="171450" marR="0" indent="-171450" algn="just" rtl="1">
              <a:lnSpc>
                <a:spcPct val="115000"/>
              </a:lnSpc>
              <a:spcBef>
                <a:spcPts val="0"/>
              </a:spcBef>
              <a:spcAft>
                <a:spcPts val="1000"/>
              </a:spcAft>
              <a:buFontTx/>
              <a:buChar char="-"/>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127</a:t>
            </a:fld>
            <a:endParaRPr lang="en-US"/>
          </a:p>
        </p:txBody>
      </p:sp>
    </p:spTree>
    <p:extLst>
      <p:ext uri="{BB962C8B-B14F-4D97-AF65-F5344CB8AC3E}">
        <p14:creationId xmlns:p14="http://schemas.microsoft.com/office/powerpoint/2010/main" val="22867869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صورتیکه بیمار علائم گردش خون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ناپایداری</a:t>
            </a:r>
            <a:r>
              <a:rPr lang="fa-IR" sz="1200" dirty="0">
                <a:effectLst/>
                <a:latin typeface="Calibri" panose="020F0502020204030204" pitchFamily="34" charset="0"/>
                <a:ea typeface="Calibri" panose="020F0502020204030204" pitchFamily="34" charset="0"/>
                <a:cs typeface="B Nazanin" panose="00000400000000000000" pitchFamily="2" charset="-78"/>
              </a:rPr>
              <a:t> نظیر نبض رادیال ضعیف، پوست سرد و رنگ پریده و افت فشار خون کمتر از 90 میلی متر جیوه دارد، می توان با هماهنگی پزشک مرکز،  نرمال </a:t>
            </a:r>
            <a:r>
              <a:rPr lang="fa-IR" sz="1200" dirty="0" err="1">
                <a:effectLst/>
                <a:latin typeface="Calibri" panose="020F0502020204030204" pitchFamily="34" charset="0"/>
                <a:ea typeface="Calibri" panose="020F0502020204030204" pitchFamily="34" charset="0"/>
                <a:cs typeface="B Nazanin" panose="00000400000000000000" pitchFamily="2" charset="-78"/>
              </a:rPr>
              <a:t>سالین</a:t>
            </a:r>
            <a:r>
              <a:rPr lang="fa-IR" sz="1200" dirty="0">
                <a:effectLst/>
                <a:latin typeface="Calibri" panose="020F0502020204030204" pitchFamily="34" charset="0"/>
                <a:ea typeface="Calibri" panose="020F0502020204030204" pitchFamily="34" charset="0"/>
                <a:cs typeface="B Nazanin" panose="00000400000000000000" pitchFamily="2" charset="-78"/>
              </a:rPr>
              <a:t> را با دوز اولیه 1000 میلی لیتر به صورت  </a:t>
            </a:r>
            <a:r>
              <a:rPr lang="fa-IR" sz="1200" dirty="0" err="1">
                <a:effectLst/>
                <a:latin typeface="Calibri" panose="020F0502020204030204" pitchFamily="34" charset="0"/>
                <a:ea typeface="Calibri" panose="020F0502020204030204" pitchFamily="34" charset="0"/>
                <a:cs typeface="B Nazanin" panose="00000400000000000000" pitchFamily="2" charset="-78"/>
              </a:rPr>
              <a:t>بولوس</a:t>
            </a:r>
            <a:r>
              <a:rPr lang="fa-IR" sz="1200" dirty="0">
                <a:effectLst/>
                <a:latin typeface="Calibri" panose="020F0502020204030204" pitchFamily="34" charset="0"/>
                <a:ea typeface="Calibri" panose="020F0502020204030204" pitchFamily="34" charset="0"/>
                <a:cs typeface="B Nazanin" panose="00000400000000000000" pitchFamily="2" charset="-78"/>
              </a:rPr>
              <a:t> تجویز کرد. اگر تجویز این مقدار اثر بخش نبود با ارزیابی دوباره بیمار (</a:t>
            </a:r>
            <a:r>
              <a:rPr lang="en-US" sz="1200" dirty="0">
                <a:effectLst/>
                <a:latin typeface="Calibri" panose="020F0502020204030204" pitchFamily="34" charset="0"/>
                <a:ea typeface="Calibri" panose="020F0502020204030204" pitchFamily="34" charset="0"/>
                <a:cs typeface="B Nazanin" panose="00000400000000000000" pitchFamily="2" charset="-78"/>
              </a:rPr>
              <a:t>BP&lt;80</a:t>
            </a:r>
            <a:r>
              <a:rPr lang="fa-IR" sz="1200" dirty="0">
                <a:effectLst/>
                <a:latin typeface="Calibri" panose="020F0502020204030204" pitchFamily="34" charset="0"/>
                <a:ea typeface="Calibri" panose="020F0502020204030204" pitchFamily="34" charset="0"/>
                <a:cs typeface="B Nazanin" panose="00000400000000000000" pitchFamily="2" charset="-78"/>
              </a:rPr>
              <a:t> و عدم وجود تنگی نفس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رال</a:t>
            </a:r>
            <a:r>
              <a:rPr lang="fa-IR" sz="1200" dirty="0">
                <a:effectLst/>
                <a:latin typeface="Calibri" panose="020F0502020204030204" pitchFamily="34" charset="0"/>
                <a:ea typeface="Calibri" panose="020F0502020204030204" pitchFamily="34" charset="0"/>
                <a:cs typeface="B Nazanin" panose="00000400000000000000" pitchFamily="2" charset="-78"/>
              </a:rPr>
              <a:t> ریوی و ...)، و در صورت نیاز این دوز قابل تکرار است</a:t>
            </a:r>
            <a:r>
              <a:rPr lang="en-US" sz="1200" dirty="0">
                <a:effectLst/>
                <a:latin typeface="Calibri" panose="020F0502020204030204" pitchFamily="34" charset="0"/>
                <a:ea typeface="Calibri" panose="020F0502020204030204" pitchFamily="34" charset="0"/>
                <a:cs typeface="B Nazanin" panose="00000400000000000000" pitchFamily="2" charset="-78"/>
              </a:rPr>
              <a:t>.</a:t>
            </a:r>
          </a:p>
          <a:p>
            <a:pPr algn="r"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128</a:t>
            </a:fld>
            <a:endParaRPr lang="en-US"/>
          </a:p>
        </p:txBody>
      </p:sp>
    </p:spTree>
    <p:extLst>
      <p:ext uri="{BB962C8B-B14F-4D97-AF65-F5344CB8AC3E}">
        <p14:creationId xmlns:p14="http://schemas.microsoft.com/office/powerpoint/2010/main" val="37037986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rtl="1">
              <a:lnSpc>
                <a:spcPct val="115000"/>
              </a:lnSpc>
              <a:spcBef>
                <a:spcPts val="0"/>
              </a:spcBef>
              <a:spcAft>
                <a:spcPts val="1000"/>
              </a:spcAft>
              <a:buFont typeface="Symbol" panose="05050102010706020507" pitchFamily="18" charset="2"/>
              <a:buChar char=""/>
            </a:pPr>
            <a:r>
              <a:rPr lang="fa-IR" sz="1200" b="1" dirty="0">
                <a:effectLst/>
                <a:latin typeface="Calibri" panose="020F0502020204030204" pitchFamily="34" charset="0"/>
                <a:ea typeface="Calibri" panose="020F0502020204030204" pitchFamily="34" charset="0"/>
                <a:cs typeface="B Nazanin" panose="00000400000000000000" pitchFamily="2" charset="-78"/>
              </a:rPr>
              <a:t>ارزیابی سطح هوشیاری : </a:t>
            </a:r>
            <a:r>
              <a:rPr lang="fa-IR" sz="1200" dirty="0">
                <a:effectLst/>
                <a:latin typeface="Calibri" panose="020F0502020204030204" pitchFamily="34" charset="0"/>
                <a:ea typeface="Calibri" panose="020F0502020204030204" pitchFamily="34" charset="0"/>
                <a:cs typeface="B Nazanin" panose="00000400000000000000" pitchFamily="2" charset="-78"/>
              </a:rPr>
              <a:t>سطح هوشیاری بیمار را براساس معیار </a:t>
            </a:r>
            <a:r>
              <a:rPr lang="en-US" sz="1200" dirty="0">
                <a:effectLst/>
                <a:latin typeface="Calibri" panose="020F0502020204030204" pitchFamily="34" charset="0"/>
                <a:ea typeface="Calibri" panose="020F0502020204030204" pitchFamily="34" charset="0"/>
                <a:cs typeface="B Nazanin" panose="00000400000000000000" pitchFamily="2" charset="-78"/>
              </a:rPr>
              <a:t>AVPU</a:t>
            </a:r>
            <a:r>
              <a:rPr lang="fa-IR" sz="1200" dirty="0">
                <a:effectLst/>
                <a:latin typeface="Calibri" panose="020F0502020204030204" pitchFamily="34" charset="0"/>
                <a:ea typeface="Calibri" panose="020F0502020204030204" pitchFamily="34" charset="0"/>
                <a:cs typeface="B Nazanin" panose="00000400000000000000" pitchFamily="2" charset="-78"/>
              </a:rPr>
              <a:t> و یا معیار </a:t>
            </a:r>
            <a:r>
              <a:rPr lang="en-US" sz="1200" dirty="0">
                <a:effectLst/>
                <a:latin typeface="Calibri" panose="020F0502020204030204" pitchFamily="34" charset="0"/>
                <a:ea typeface="Calibri" panose="020F0502020204030204" pitchFamily="34" charset="0"/>
                <a:cs typeface="B Nazanin" panose="00000400000000000000" pitchFamily="2" charset="-78"/>
              </a:rPr>
              <a:t>GCS</a:t>
            </a:r>
            <a:r>
              <a:rPr lang="fa-IR" sz="1200" dirty="0">
                <a:effectLst/>
                <a:latin typeface="Calibri" panose="020F0502020204030204" pitchFamily="34" charset="0"/>
                <a:ea typeface="Calibri" panose="020F0502020204030204" pitchFamily="34" charset="0"/>
                <a:cs typeface="B Nazanin" panose="00000400000000000000" pitchFamily="2" charset="-78"/>
              </a:rPr>
              <a:t> مشخص کنید</a:t>
            </a:r>
            <a:r>
              <a:rPr lang="fa-IR" sz="1200" b="1" dirty="0">
                <a:effectLst/>
                <a:latin typeface="Calibri" panose="020F0502020204030204" pitchFamily="34" charset="0"/>
                <a:ea typeface="Calibri" panose="020F0502020204030204" pitchFamily="34" charset="0"/>
                <a:cs typeface="B Nazanin" panose="00000400000000000000" pitchFamily="2" charset="-78"/>
              </a:rPr>
              <a:t>.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کاهش یا عدم پاسخ مصدوم به محرک ها (افت هوشیاری) نشان دهنده وجود احتمال بالقوه مشکل تهدید کننده حیات است که در تشخیص شرایط</a:t>
            </a:r>
            <a:r>
              <a:rPr lang="fa-IR" sz="1200" b="1" dirty="0">
                <a:effectLst/>
                <a:latin typeface="Calibri" panose="020F0502020204030204" pitchFamily="34" charset="0"/>
                <a:ea typeface="Calibri" panose="020F0502020204030204" pitchFamily="34" charset="0"/>
                <a:cs typeface="B Nazanin" panose="00000400000000000000" pitchFamily="2" charset="-78"/>
              </a:rPr>
              <a:t> </a:t>
            </a:r>
            <a:r>
              <a:rPr lang="fa-IR" sz="1200" dirty="0">
                <a:effectLst/>
                <a:latin typeface="Calibri" panose="020F0502020204030204" pitchFamily="34" charset="0"/>
                <a:ea typeface="Calibri" panose="020F0502020204030204" pitchFamily="34" charset="0"/>
                <a:cs typeface="B Nazanin" panose="00000400000000000000" pitchFamily="2" charset="-78"/>
              </a:rPr>
              <a:t>اضطراری و بحرانی بیمار</a:t>
            </a:r>
            <a:r>
              <a:rPr lang="fa-IR" sz="1200" b="1" dirty="0">
                <a:effectLst/>
                <a:latin typeface="Calibri" panose="020F0502020204030204" pitchFamily="34" charset="0"/>
                <a:ea typeface="Calibri" panose="020F0502020204030204" pitchFamily="34" charset="0"/>
                <a:cs typeface="B Nazanin" panose="00000400000000000000" pitchFamily="2" charset="-78"/>
              </a:rPr>
              <a:t> </a:t>
            </a:r>
            <a:r>
              <a:rPr lang="fa-IR" sz="1200" dirty="0">
                <a:effectLst/>
                <a:latin typeface="Calibri" panose="020F0502020204030204" pitchFamily="34" charset="0"/>
                <a:ea typeface="Calibri" panose="020F0502020204030204" pitchFamily="34" charset="0"/>
                <a:cs typeface="B Nazanin" panose="00000400000000000000" pitchFamily="2" charset="-78"/>
              </a:rPr>
              <a:t>کمک کننده است. همچنین کاهش سطح هوشیاری (</a:t>
            </a:r>
            <a:r>
              <a:rPr lang="en-US" sz="1200" dirty="0">
                <a:effectLst/>
                <a:latin typeface="Calibri" panose="020F0502020204030204" pitchFamily="34" charset="0"/>
                <a:ea typeface="Calibri" panose="020F0502020204030204" pitchFamily="34" charset="0"/>
                <a:cs typeface="B Nazanin" panose="00000400000000000000" pitchFamily="2" charset="-78"/>
              </a:rPr>
              <a:t>LOC</a:t>
            </a:r>
            <a:r>
              <a:rPr lang="fa-IR" sz="1200" dirty="0">
                <a:effectLst/>
                <a:latin typeface="Calibri" panose="020F0502020204030204" pitchFamily="34" charset="0"/>
                <a:ea typeface="Calibri" panose="020F0502020204030204" pitchFamily="34" charset="0"/>
                <a:cs typeface="B Nazanin" panose="00000400000000000000" pitchFamily="2" charset="-78"/>
              </a:rPr>
              <a:t>)،  بیمار</a:t>
            </a:r>
            <a:r>
              <a:rPr lang="fa-IR" sz="1200" b="1"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پرخاشگر</a:t>
            </a:r>
            <a:r>
              <a:rPr lang="fa-IR" sz="1200" dirty="0">
                <a:effectLst/>
                <a:latin typeface="Calibri" panose="020F0502020204030204" pitchFamily="34" charset="0"/>
                <a:ea typeface="Calibri" panose="020F0502020204030204" pitchFamily="34" charset="0"/>
                <a:cs typeface="B Nazanin" panose="00000400000000000000" pitchFamily="2" charset="-78"/>
              </a:rPr>
              <a:t>، مهاجم و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ناهمکار</a:t>
            </a:r>
            <a:r>
              <a:rPr lang="fa-IR" sz="1200" dirty="0">
                <a:effectLst/>
                <a:latin typeface="Calibri" panose="020F0502020204030204" pitchFamily="34" charset="0"/>
                <a:ea typeface="Calibri" panose="020F0502020204030204" pitchFamily="34" charset="0"/>
                <a:cs typeface="B Nazanin" panose="00000400000000000000" pitchFamily="2" charset="-78"/>
              </a:rPr>
              <a:t> را به عنوان بیمار دچار </a:t>
            </a:r>
            <a:r>
              <a:rPr lang="fa-IR" sz="1200" dirty="0" err="1">
                <a:effectLst/>
                <a:latin typeface="Calibri" panose="020F0502020204030204" pitchFamily="34" charset="0"/>
                <a:ea typeface="Calibri" panose="020F0502020204030204" pitchFamily="34" charset="0"/>
                <a:cs typeface="B Nazanin" panose="00000400000000000000" pitchFamily="2" charset="-78"/>
              </a:rPr>
              <a:t>هایپوکسی</a:t>
            </a:r>
            <a:r>
              <a:rPr lang="fa-IR" sz="1200" dirty="0">
                <a:effectLst/>
                <a:latin typeface="Calibri" panose="020F0502020204030204" pitchFamily="34" charset="0"/>
                <a:ea typeface="Calibri" panose="020F0502020204030204" pitchFamily="34" charset="0"/>
                <a:cs typeface="B Nazanin" panose="00000400000000000000" pitchFamily="2" charset="-78"/>
              </a:rPr>
              <a:t> در نظر گرفت تا زمانیکه خلاف آن ثابت شود.</a:t>
            </a:r>
            <a:r>
              <a:rPr lang="fa-IR" sz="1200" b="1" dirty="0">
                <a:effectLst/>
                <a:latin typeface="Calibri" panose="020F0502020204030204" pitchFamily="34" charset="0"/>
                <a:ea typeface="Calibri" panose="020F0502020204030204" pitchFamily="34" charset="0"/>
                <a:cs typeface="B Nazanin" panose="00000400000000000000" pitchFamily="2" charset="-78"/>
              </a:rPr>
              <a:t>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1200" b="1" dirty="0">
                <a:effectLst/>
                <a:latin typeface="Calibri" panose="020F0502020204030204" pitchFamily="34" charset="0"/>
                <a:ea typeface="Calibri" panose="020F0502020204030204" pitchFamily="34" charset="0"/>
                <a:cs typeface="B Nazanin" panose="00000400000000000000" pitchFamily="2" charset="-78"/>
              </a:rPr>
              <a:t>ارزیابی وضعیت مردمک ها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مردمک های بیمار را از نظر سایز و اندازه و همچنین از نظر واکنش (</a:t>
            </a:r>
            <a:r>
              <a:rPr lang="fa-IR" sz="1200" dirty="0" err="1">
                <a:effectLst/>
                <a:latin typeface="Calibri" panose="020F0502020204030204" pitchFamily="34" charset="0"/>
                <a:ea typeface="Calibri" panose="020F0502020204030204" pitchFamily="34" charset="0"/>
                <a:cs typeface="B Nazanin" panose="00000400000000000000" pitchFamily="2" charset="-78"/>
              </a:rPr>
              <a:t>رفلکس</a:t>
            </a:r>
            <a:r>
              <a:rPr lang="fa-IR" sz="1200" dirty="0">
                <a:effectLst/>
                <a:latin typeface="Calibri" panose="020F0502020204030204" pitchFamily="34" charset="0"/>
                <a:ea typeface="Calibri" panose="020F0502020204030204" pitchFamily="34" charset="0"/>
                <a:cs typeface="B Nazanin" panose="00000400000000000000" pitchFamily="2" charset="-78"/>
              </a:rPr>
              <a:t> ) به نور و </a:t>
            </a:r>
            <a:r>
              <a:rPr lang="fa-IR" sz="1200" dirty="0" err="1">
                <a:effectLst/>
                <a:latin typeface="Calibri" panose="020F0502020204030204" pitchFamily="34" charset="0"/>
                <a:ea typeface="Calibri" panose="020F0502020204030204" pitchFamily="34" charset="0"/>
                <a:cs typeface="B Nazanin" panose="00000400000000000000" pitchFamily="2" charset="-78"/>
              </a:rPr>
              <a:t>قرینگی</a:t>
            </a:r>
            <a:r>
              <a:rPr lang="fa-IR" sz="1200" dirty="0">
                <a:effectLst/>
                <a:latin typeface="Calibri" panose="020F0502020204030204" pitchFamily="34" charset="0"/>
                <a:ea typeface="Calibri" panose="020F0502020204030204" pitchFamily="34" charset="0"/>
                <a:cs typeface="B Nazanin" panose="00000400000000000000" pitchFamily="2" charset="-78"/>
              </a:rPr>
              <a:t> کنترل </a:t>
            </a:r>
            <a:r>
              <a:rPr lang="fa-IR" sz="1200" dirty="0" err="1">
                <a:effectLst/>
                <a:latin typeface="Calibri" panose="020F0502020204030204" pitchFamily="34" charset="0"/>
                <a:ea typeface="Calibri" panose="020F0502020204030204" pitchFamily="34" charset="0"/>
                <a:cs typeface="B Nazanin" panose="00000400000000000000" pitchFamily="2" charset="-78"/>
              </a:rPr>
              <a:t>کنید.وجود</a:t>
            </a:r>
            <a:r>
              <a:rPr lang="fa-IR" sz="1200" dirty="0">
                <a:effectLst/>
                <a:latin typeface="Calibri" panose="020F0502020204030204" pitchFamily="34" charset="0"/>
                <a:ea typeface="Calibri" panose="020F0502020204030204" pitchFamily="34" charset="0"/>
                <a:cs typeface="B Nazanin" panose="00000400000000000000" pitchFamily="2" charset="-78"/>
              </a:rPr>
              <a:t> مردمک های </a:t>
            </a:r>
            <a:r>
              <a:rPr lang="fa-IR" sz="1200" dirty="0" err="1">
                <a:effectLst/>
                <a:latin typeface="Calibri" panose="020F0502020204030204" pitchFamily="34" charset="0"/>
                <a:ea typeface="Calibri" panose="020F0502020204030204" pitchFamily="34" charset="0"/>
                <a:cs typeface="B Nazanin" panose="00000400000000000000" pitchFamily="2" charset="-78"/>
              </a:rPr>
              <a:t>نامتساوی</a:t>
            </a:r>
            <a:r>
              <a:rPr lang="fa-IR" sz="1200" dirty="0">
                <a:effectLst/>
                <a:latin typeface="Calibri" panose="020F0502020204030204" pitchFamily="34" charset="0"/>
                <a:ea typeface="Calibri" panose="020F0502020204030204" pitchFamily="34" charset="0"/>
                <a:cs typeface="B Nazanin" panose="00000400000000000000" pitchFamily="2" charset="-78"/>
              </a:rPr>
              <a:t> در یک بیمار بیهوش ممکن است دلیل بر آسیب مغزی به دنبال </a:t>
            </a:r>
            <a:r>
              <a:rPr lang="fa-IR" sz="1200" dirty="0" err="1">
                <a:effectLst/>
                <a:latin typeface="Calibri" panose="020F0502020204030204" pitchFamily="34" charset="0"/>
                <a:ea typeface="Calibri" panose="020F0502020204030204" pitchFamily="34" charset="0"/>
                <a:cs typeface="B Nazanin" panose="00000400000000000000" pitchFamily="2" charset="-78"/>
              </a:rPr>
              <a:t>هایپوکسی</a:t>
            </a:r>
            <a:r>
              <a:rPr lang="fa-IR" sz="1200" dirty="0">
                <a:effectLst/>
                <a:latin typeface="Calibri" panose="020F0502020204030204" pitchFamily="34" charset="0"/>
                <a:ea typeface="Calibri" panose="020F0502020204030204" pitchFamily="34" charset="0"/>
                <a:cs typeface="B Nazanin" panose="00000400000000000000" pitchFamily="2" charset="-78"/>
              </a:rPr>
              <a:t> و سایر ضایعات مغزی و همچنین تاثیر داروهای مورد استفاده باشد.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1200" b="1" dirty="0">
                <a:effectLst/>
                <a:latin typeface="Calibri" panose="020F0502020204030204" pitchFamily="34" charset="0"/>
                <a:ea typeface="Calibri" panose="020F0502020204030204" pitchFamily="34" charset="0"/>
                <a:cs typeface="B Nazanin" panose="00000400000000000000" pitchFamily="2" charset="-78"/>
              </a:rPr>
              <a:t>ارزیابی حس و حرکت اندام ها</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این مرحله بر اساس تست های تشخیصی جهت ارزیابی حس و حرکت می توان نواحی اسیب دیده در </a:t>
            </a:r>
            <a:r>
              <a:rPr lang="en-US" sz="1200" dirty="0" err="1">
                <a:effectLst/>
                <a:latin typeface="Calibri" panose="020F0502020204030204" pitchFamily="34" charset="0"/>
                <a:ea typeface="Calibri" panose="020F0502020204030204" pitchFamily="34" charset="0"/>
                <a:cs typeface="B Nazanin" panose="00000400000000000000" pitchFamily="2" charset="-78"/>
              </a:rPr>
              <a:t>cns</a:t>
            </a:r>
            <a:r>
              <a:rPr lang="fa-IR" sz="1200" dirty="0">
                <a:effectLst/>
                <a:latin typeface="Calibri" panose="020F0502020204030204" pitchFamily="34" charset="0"/>
                <a:ea typeface="Calibri" panose="020F0502020204030204" pitchFamily="34" charset="0"/>
                <a:cs typeface="B Nazanin" panose="00000400000000000000" pitchFamily="2" charset="-78"/>
              </a:rPr>
              <a:t> را مشخص کرده و  از این نواحی که احتیاج به بررسی بیشتر دارند مراقبت کرد.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129</a:t>
            </a:fld>
            <a:endParaRPr lang="en-US"/>
          </a:p>
        </p:txBody>
      </p:sp>
    </p:spTree>
    <p:extLst>
      <p:ext uri="{BB962C8B-B14F-4D97-AF65-F5344CB8AC3E}">
        <p14:creationId xmlns:p14="http://schemas.microsoft.com/office/powerpoint/2010/main" val="24271331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کنترل علائم حیاتی مصدوم شامل </a:t>
            </a:r>
            <a:r>
              <a:rPr lang="en-US" sz="1200" dirty="0">
                <a:effectLst/>
                <a:latin typeface="Calibri" panose="020F0502020204030204" pitchFamily="34" charset="0"/>
                <a:ea typeface="Calibri" panose="020F0502020204030204" pitchFamily="34" charset="0"/>
                <a:cs typeface="B Nazanin" panose="00000400000000000000" pitchFamily="2" charset="-78"/>
              </a:rPr>
              <a:t>PR</a:t>
            </a:r>
            <a:r>
              <a:rPr lang="fa-IR" sz="1200" dirty="0">
                <a:effectLst/>
                <a:latin typeface="Calibri" panose="020F0502020204030204" pitchFamily="34" charset="0"/>
                <a:ea typeface="Calibri" panose="020F0502020204030204" pitchFamily="34" charset="0"/>
                <a:cs typeface="B Nazanin" panose="00000400000000000000" pitchFamily="2" charset="-78"/>
              </a:rPr>
              <a:t>،</a:t>
            </a:r>
            <a:r>
              <a:rPr lang="en-US" sz="1200" dirty="0">
                <a:effectLst/>
                <a:latin typeface="Calibri" panose="020F0502020204030204" pitchFamily="34" charset="0"/>
                <a:ea typeface="Calibri" panose="020F0502020204030204" pitchFamily="34" charset="0"/>
                <a:cs typeface="B Nazanin" panose="00000400000000000000" pitchFamily="2" charset="-78"/>
              </a:rPr>
              <a:t>BP</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en-US" sz="1200" dirty="0">
                <a:effectLst/>
                <a:latin typeface="Calibri" panose="020F0502020204030204" pitchFamily="34" charset="0"/>
                <a:ea typeface="Calibri" panose="020F0502020204030204" pitchFamily="34" charset="0"/>
                <a:cs typeface="B Nazanin" panose="00000400000000000000" pitchFamily="2" charset="-78"/>
              </a:rPr>
              <a:t>RR</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en-US" sz="1200" dirty="0">
                <a:effectLst/>
                <a:latin typeface="Calibri" panose="020F0502020204030204" pitchFamily="34" charset="0"/>
                <a:ea typeface="Calibri" panose="020F0502020204030204" pitchFamily="34" charset="0"/>
                <a:cs typeface="B Nazanin" panose="00000400000000000000" pitchFamily="2" charset="-78"/>
              </a:rPr>
              <a:t>SPO2</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و حتی در صورت نیاز </a:t>
            </a:r>
            <a:r>
              <a:rPr lang="en-US" sz="1200" dirty="0">
                <a:effectLst/>
                <a:latin typeface="Calibri" panose="020F0502020204030204" pitchFamily="34" charset="0"/>
                <a:ea typeface="Calibri" panose="020F0502020204030204" pitchFamily="34" charset="0"/>
                <a:cs typeface="B Nazanin" panose="00000400000000000000" pitchFamily="2" charset="-78"/>
              </a:rPr>
              <a:t>BS</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را کنترل و ثبت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در تمام بیماران دچار مسمومیت که اختلال در سطح هوشیاری دارند، </a:t>
            </a:r>
            <a:r>
              <a:rPr lang="en-US" sz="1200" dirty="0">
                <a:effectLst/>
                <a:latin typeface="Calibri" panose="020F0502020204030204" pitchFamily="34" charset="0"/>
                <a:ea typeface="Calibri" panose="020F0502020204030204" pitchFamily="34" charset="0"/>
                <a:cs typeface="B Nazanin" panose="00000400000000000000" pitchFamily="2" charset="-78"/>
              </a:rPr>
              <a:t>BS</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گلوکومتری</a:t>
            </a:r>
            <a:r>
              <a:rPr lang="fa-IR" sz="1200" dirty="0">
                <a:effectLst/>
                <a:latin typeface="Calibri" panose="020F0502020204030204" pitchFamily="34" charset="0"/>
                <a:ea typeface="Calibri" panose="020F0502020204030204" pitchFamily="34" charset="0"/>
                <a:cs typeface="B Nazanin" panose="00000400000000000000" pitchFamily="2" charset="-78"/>
              </a:rPr>
              <a:t> را به عنوان </a:t>
            </a:r>
            <a:r>
              <a:rPr lang="en-US" sz="1200" dirty="0">
                <a:effectLst/>
                <a:latin typeface="Calibri" panose="020F0502020204030204" pitchFamily="34" charset="0"/>
                <a:ea typeface="Calibri" panose="020F0502020204030204" pitchFamily="34" charset="0"/>
                <a:cs typeface="B Nazanin" panose="00000400000000000000" pitchFamily="2" charset="-78"/>
              </a:rPr>
              <a:t>V.S</a:t>
            </a:r>
            <a:r>
              <a:rPr lang="fa-IR" sz="1200" dirty="0">
                <a:effectLst/>
                <a:latin typeface="Calibri" panose="020F0502020204030204" pitchFamily="34" charset="0"/>
                <a:ea typeface="Calibri" panose="020F0502020204030204" pitchFamily="34" charset="0"/>
                <a:cs typeface="B Nazanin" panose="00000400000000000000" pitchFamily="2" charset="-78"/>
              </a:rPr>
              <a:t> کنترل کنید و در صورت وجود </a:t>
            </a:r>
            <a:r>
              <a:rPr lang="fa-IR" sz="1200" dirty="0" err="1">
                <a:effectLst/>
                <a:latin typeface="Calibri" panose="020F0502020204030204" pitchFamily="34" charset="0"/>
                <a:ea typeface="Calibri" panose="020F0502020204030204" pitchFamily="34" charset="0"/>
                <a:cs typeface="B Nazanin" panose="00000400000000000000" pitchFamily="2" charset="-78"/>
              </a:rPr>
              <a:t>هیپوگلیسمی</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دکستروز</a:t>
            </a:r>
            <a:r>
              <a:rPr lang="fa-IR" sz="1200" dirty="0">
                <a:effectLst/>
                <a:latin typeface="Calibri" panose="020F0502020204030204" pitchFamily="34" charset="0"/>
                <a:ea typeface="Calibri" panose="020F0502020204030204" pitchFamily="34" charset="0"/>
                <a:cs typeface="B Nazanin" panose="00000400000000000000" pitchFamily="2" charset="-78"/>
              </a:rPr>
              <a:t> تجویز کنید .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به عبارتی دیگر، در اورژانس های مسمومیت، </a:t>
            </a:r>
            <a:r>
              <a:rPr lang="fa-IR" sz="1200" dirty="0" err="1">
                <a:effectLst/>
                <a:latin typeface="Calibri" panose="020F0502020204030204" pitchFamily="34" charset="0"/>
                <a:ea typeface="Calibri" panose="020F0502020204030204" pitchFamily="34" charset="0"/>
                <a:cs typeface="B Nazanin" panose="00000400000000000000" pitchFamily="2" charset="-78"/>
              </a:rPr>
              <a:t>دکستروز</a:t>
            </a:r>
            <a:r>
              <a:rPr lang="fa-IR" sz="1200" dirty="0">
                <a:effectLst/>
                <a:latin typeface="Calibri" panose="020F0502020204030204" pitchFamily="34" charset="0"/>
                <a:ea typeface="Calibri" panose="020F0502020204030204" pitchFamily="34" charset="0"/>
                <a:cs typeface="B Nazanin" panose="00000400000000000000" pitchFamily="2" charset="-78"/>
              </a:rPr>
              <a:t> برای تمامی بیماران دچار کاهش سطح هوشیاری تجویز می شود مگر اینکه </a:t>
            </a:r>
            <a:r>
              <a:rPr lang="fa-IR" sz="1200" dirty="0" err="1">
                <a:effectLst/>
                <a:latin typeface="Calibri" panose="020F0502020204030204" pitchFamily="34" charset="0"/>
                <a:ea typeface="Calibri" panose="020F0502020204030204" pitchFamily="34" charset="0"/>
                <a:cs typeface="B Nazanin" panose="00000400000000000000" pitchFamily="2" charset="-78"/>
              </a:rPr>
              <a:t>هیپوگلیسمی</a:t>
            </a:r>
            <a:r>
              <a:rPr lang="fa-IR" sz="1200" dirty="0">
                <a:effectLst/>
                <a:latin typeface="Calibri" panose="020F0502020204030204" pitchFamily="34" charset="0"/>
                <a:ea typeface="Calibri" panose="020F0502020204030204" pitchFamily="34" charset="0"/>
                <a:cs typeface="B Nazanin" panose="00000400000000000000" pitchFamily="2" charset="-78"/>
              </a:rPr>
              <a:t>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گلوکومتری</a:t>
            </a:r>
            <a:r>
              <a:rPr lang="fa-IR" sz="1200" dirty="0">
                <a:effectLst/>
                <a:latin typeface="Calibri" panose="020F0502020204030204" pitchFamily="34" charset="0"/>
                <a:ea typeface="Calibri" panose="020F0502020204030204" pitchFamily="34" charset="0"/>
                <a:cs typeface="B Nazanin" panose="00000400000000000000" pitchFamily="2" charset="-78"/>
              </a:rPr>
              <a:t> از تشخیص افتراقی حذف گردد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err="1">
                <a:effectLst/>
                <a:latin typeface="Calibri" panose="020F0502020204030204" pitchFamily="34" charset="0"/>
                <a:ea typeface="Calibri" panose="020F0502020204030204" pitchFamily="34" charset="0"/>
                <a:cs typeface="B Nazanin" panose="00000400000000000000" pitchFamily="2" charset="-78"/>
              </a:rPr>
              <a:t>دکستروز</a:t>
            </a:r>
            <a:r>
              <a:rPr lang="fa-IR" sz="1200" dirty="0">
                <a:effectLst/>
                <a:latin typeface="Calibri" panose="020F0502020204030204" pitchFamily="34" charset="0"/>
                <a:ea typeface="Calibri" panose="020F0502020204030204" pitchFamily="34" charset="0"/>
                <a:cs typeface="B Nazanin" panose="00000400000000000000" pitchFamily="2" charset="-78"/>
              </a:rPr>
              <a:t> را با دوز اولیه زیر تجویز نمایید: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بالغین:  </a:t>
            </a:r>
            <a:r>
              <a:rPr lang="fa-IR" sz="1200" dirty="0" err="1">
                <a:effectLst/>
                <a:latin typeface="Calibri" panose="020F0502020204030204" pitchFamily="34" charset="0"/>
                <a:ea typeface="Calibri" panose="020F0502020204030204" pitchFamily="34" charset="0"/>
                <a:cs typeface="B Nazanin" panose="00000400000000000000" pitchFamily="2" charset="-78"/>
              </a:rPr>
              <a:t>دکستروز</a:t>
            </a:r>
            <a:r>
              <a:rPr lang="fa-IR" sz="1200" dirty="0">
                <a:effectLst/>
                <a:latin typeface="Calibri" panose="020F0502020204030204" pitchFamily="34" charset="0"/>
                <a:ea typeface="Calibri" panose="020F0502020204030204" pitchFamily="34" charset="0"/>
                <a:cs typeface="B Nazanin" panose="00000400000000000000" pitchFamily="2" charset="-78"/>
              </a:rPr>
              <a:t> 50%، 50 میلی لیتر معادل 25 گرم به صورت داخل وریدی</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اطفال: </a:t>
            </a:r>
            <a:r>
              <a:rPr lang="fa-IR" sz="1200" dirty="0" err="1">
                <a:effectLst/>
                <a:latin typeface="Calibri" panose="020F0502020204030204" pitchFamily="34" charset="0"/>
                <a:ea typeface="Calibri" panose="020F0502020204030204" pitchFamily="34" charset="0"/>
                <a:cs typeface="B Nazanin" panose="00000400000000000000" pitchFamily="2" charset="-78"/>
              </a:rPr>
              <a:t>دکستروز</a:t>
            </a:r>
            <a:r>
              <a:rPr lang="fa-IR" sz="1200" dirty="0">
                <a:effectLst/>
                <a:latin typeface="Calibri" panose="020F0502020204030204" pitchFamily="34" charset="0"/>
                <a:ea typeface="Calibri" panose="020F0502020204030204" pitchFamily="34" charset="0"/>
                <a:cs typeface="B Nazanin" panose="00000400000000000000" pitchFamily="2" charset="-78"/>
              </a:rPr>
              <a:t> 25%، 2 میلی </a:t>
            </a:r>
            <a:r>
              <a:rPr lang="fa-IR" sz="1200" dirty="0" err="1">
                <a:effectLst/>
                <a:latin typeface="Calibri" panose="020F0502020204030204" pitchFamily="34" charset="0"/>
                <a:ea typeface="Calibri" panose="020F0502020204030204" pitchFamily="34" charset="0"/>
                <a:cs typeface="B Nazanin" panose="00000400000000000000" pitchFamily="2" charset="-78"/>
              </a:rPr>
              <a:t>لیتربه</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ازای</a:t>
            </a:r>
            <a:r>
              <a:rPr lang="fa-IR" sz="1200" dirty="0">
                <a:effectLst/>
                <a:latin typeface="Calibri" panose="020F0502020204030204" pitchFamily="34" charset="0"/>
                <a:ea typeface="Calibri" panose="020F0502020204030204" pitchFamily="34" charset="0"/>
                <a:cs typeface="B Nazanin" panose="00000400000000000000" pitchFamily="2" charset="-78"/>
              </a:rPr>
              <a:t> هر کیلو وزن بدن به صورت داخل وریدی</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131</a:t>
            </a:fld>
            <a:endParaRPr lang="en-US"/>
          </a:p>
        </p:txBody>
      </p:sp>
    </p:spTree>
    <p:extLst>
      <p:ext uri="{BB962C8B-B14F-4D97-AF65-F5344CB8AC3E}">
        <p14:creationId xmlns:p14="http://schemas.microsoft.com/office/powerpoint/2010/main" val="15641309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15000"/>
              </a:lnSpc>
              <a:spcBef>
                <a:spcPts val="0"/>
              </a:spcBef>
              <a:spcAft>
                <a:spcPts val="100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7) ارزیابی مجدد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بیماران مسموم بسیار سریع رو به وخامت می روند. بیماری که در ابتدا بیدار و هوشیار است می تواند خیلی سریع بیهوش شود و دچار سرکوب یا ایست تنفسی گردد. در بیماران دچار اورژانس های مسمومیت، </a:t>
            </a:r>
            <a:r>
              <a:rPr lang="fa-IR" sz="1200" dirty="0" err="1">
                <a:effectLst/>
                <a:latin typeface="Calibri" panose="020F0502020204030204" pitchFamily="34" charset="0"/>
                <a:ea typeface="Calibri" panose="020F0502020204030204" pitchFamily="34" charset="0"/>
                <a:cs typeface="B Nazanin" panose="00000400000000000000" pitchFamily="2" charset="-78"/>
              </a:rPr>
              <a:t>مکررا</a:t>
            </a:r>
            <a:r>
              <a:rPr lang="fa-IR" sz="1200" dirty="0">
                <a:effectLst/>
                <a:latin typeface="Calibri" panose="020F0502020204030204" pitchFamily="34" charset="0"/>
                <a:ea typeface="Calibri" panose="020F0502020204030204" pitchFamily="34" charset="0"/>
                <a:cs typeface="B Nazanin" panose="00000400000000000000" pitchFamily="2" charset="-78"/>
              </a:rPr>
              <a:t> وضعیت هوشیاری و روانی بیمار را ارزیابی کنید. تغییر در وضعیت هوشیاری و روانی بیمار نشان دهنده شرایط بحرانی بیمار است. است. </a:t>
            </a:r>
            <a:r>
              <a:rPr lang="fa-IR" sz="1200" dirty="0" err="1">
                <a:effectLst/>
                <a:latin typeface="Calibri" panose="020F0502020204030204" pitchFamily="34" charset="0"/>
                <a:ea typeface="Calibri" panose="020F0502020204030204" pitchFamily="34" charset="0"/>
                <a:cs typeface="B Nazanin" panose="00000400000000000000" pitchFamily="2" charset="-78"/>
              </a:rPr>
              <a:t>مکررا</a:t>
            </a:r>
            <a:r>
              <a:rPr lang="fa-IR" sz="1200" dirty="0">
                <a:effectLst/>
                <a:latin typeface="Calibri" panose="020F0502020204030204" pitchFamily="34" charset="0"/>
                <a:ea typeface="Calibri" panose="020F0502020204030204" pitchFamily="34" charset="0"/>
                <a:cs typeface="B Nazanin" panose="00000400000000000000" pitchFamily="2" charset="-78"/>
              </a:rPr>
              <a:t> راه هوایی بیمار را ارزیابی کنید و از با </a:t>
            </a:r>
            <a:r>
              <a:rPr lang="fa-IR" sz="1200" dirty="0" err="1">
                <a:effectLst/>
                <a:latin typeface="Calibri" panose="020F0502020204030204" pitchFamily="34" charset="0"/>
                <a:ea typeface="Calibri" panose="020F0502020204030204" pitchFamily="34" charset="0"/>
                <a:cs typeface="B Nazanin" panose="00000400000000000000" pitchFamily="2" charset="-78"/>
              </a:rPr>
              <a:t>زبودن</a:t>
            </a:r>
            <a:r>
              <a:rPr lang="fa-IR" sz="1200" dirty="0">
                <a:effectLst/>
                <a:latin typeface="Calibri" panose="020F0502020204030204" pitchFamily="34" charset="0"/>
                <a:ea typeface="Calibri" panose="020F0502020204030204" pitchFamily="34" charset="0"/>
                <a:cs typeface="B Nazanin" panose="00000400000000000000" pitchFamily="2" charset="-78"/>
              </a:rPr>
              <a:t> راه هوایی مطمئن شوید. کارایی تنفس و تهویه بیمار ا پایش کنید و در صورت نیاز اکسیژن </a:t>
            </a:r>
            <a:r>
              <a:rPr lang="fa-IR" sz="1200" dirty="0" err="1">
                <a:effectLst/>
                <a:latin typeface="Calibri" panose="020F0502020204030204" pitchFamily="34" charset="0"/>
                <a:ea typeface="Calibri" panose="020F0502020204030204" pitchFamily="34" charset="0"/>
                <a:cs typeface="B Nazanin" panose="00000400000000000000" pitchFamily="2" charset="-78"/>
              </a:rPr>
              <a:t>وتهویه</a:t>
            </a:r>
            <a:r>
              <a:rPr lang="fa-IR" sz="1200" dirty="0">
                <a:effectLst/>
                <a:latin typeface="Calibri" panose="020F0502020204030204" pitchFamily="34" charset="0"/>
                <a:ea typeface="Calibri" panose="020F0502020204030204" pitchFamily="34" charset="0"/>
                <a:cs typeface="B Nazanin" panose="00000400000000000000" pitchFamily="2" charset="-78"/>
              </a:rPr>
              <a:t> کمکی را برای بیمار تجویز کنید.</a:t>
            </a:r>
            <a:r>
              <a:rPr lang="ar-SA" sz="1200" dirty="0">
                <a:effectLst/>
                <a:latin typeface="Calibri" panose="020F0502020204030204" pitchFamily="34" charset="0"/>
                <a:ea typeface="Calibri" panose="020F0502020204030204" pitchFamily="34" charset="0"/>
                <a:cs typeface="B Nazanin" panose="00000400000000000000" pitchFamily="2" charset="-78"/>
              </a:rPr>
              <a:t> به طور کلی، ارزیابی و کنترل سطح هوشیاری،</a:t>
            </a:r>
            <a:r>
              <a:rPr lang="en-US" sz="1200" dirty="0">
                <a:effectLst/>
                <a:latin typeface="Calibri" panose="020F0502020204030204" pitchFamily="34" charset="0"/>
                <a:ea typeface="Calibri" panose="020F0502020204030204" pitchFamily="34" charset="0"/>
                <a:cs typeface="B Nazanin" panose="00000400000000000000" pitchFamily="2" charset="-78"/>
              </a:rPr>
              <a:t>ABC</a:t>
            </a:r>
            <a:r>
              <a:rPr lang="fa-IR" sz="1200" dirty="0">
                <a:effectLst/>
                <a:latin typeface="Calibri" panose="020F0502020204030204" pitchFamily="34" charset="0"/>
                <a:ea typeface="Calibri" panose="020F0502020204030204" pitchFamily="34" charset="0"/>
                <a:cs typeface="B Nazanin" panose="00000400000000000000" pitchFamily="2" charset="-78"/>
              </a:rPr>
              <a:t> و </a:t>
            </a:r>
            <a:r>
              <a:rPr lang="ar-SA" sz="1200" dirty="0">
                <a:effectLst/>
                <a:latin typeface="Calibri" panose="020F0502020204030204" pitchFamily="34" charset="0"/>
                <a:ea typeface="Calibri" panose="020F0502020204030204" pitchFamily="34" charset="0"/>
                <a:cs typeface="B Nazanin" panose="00000400000000000000" pitchFamily="2" charset="-78"/>
              </a:rPr>
              <a:t> علائم حیاتی حین </a:t>
            </a:r>
            <a:r>
              <a:rPr lang="fa-IR" sz="1200" dirty="0">
                <a:effectLst/>
                <a:latin typeface="Calibri" panose="020F0502020204030204" pitchFamily="34" charset="0"/>
                <a:ea typeface="Calibri" panose="020F0502020204030204" pitchFamily="34" charset="0"/>
                <a:cs typeface="B Nazanin" panose="00000400000000000000" pitchFamily="2" charset="-78"/>
              </a:rPr>
              <a:t>را هر 5 دقیقه </a:t>
            </a:r>
            <a:r>
              <a:rPr lang="fa-IR" sz="1200" dirty="0" err="1">
                <a:effectLst/>
                <a:latin typeface="Calibri" panose="020F0502020204030204" pitchFamily="34" charset="0"/>
                <a:ea typeface="Calibri" panose="020F0502020204030204" pitchFamily="34" charset="0"/>
                <a:cs typeface="B Nazanin" panose="00000400000000000000" pitchFamily="2" charset="-78"/>
              </a:rPr>
              <a:t>دربیماران</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باشرایط</a:t>
            </a:r>
            <a:r>
              <a:rPr lang="fa-IR" sz="1200" dirty="0">
                <a:effectLst/>
                <a:latin typeface="Calibri" panose="020F0502020204030204" pitchFamily="34" charset="0"/>
                <a:ea typeface="Calibri" panose="020F0502020204030204" pitchFamily="34" charset="0"/>
                <a:cs typeface="B Nazanin" panose="00000400000000000000" pitchFamily="2" charset="-78"/>
              </a:rPr>
              <a:t> تهدید کننده حیات </a:t>
            </a:r>
            <a:r>
              <a:rPr lang="fa-IR" sz="1200" dirty="0" err="1">
                <a:effectLst/>
                <a:latin typeface="Calibri" panose="020F0502020204030204" pitchFamily="34" charset="0"/>
                <a:ea typeface="Calibri" panose="020F0502020204030204" pitchFamily="34" charset="0"/>
                <a:cs typeface="B Nazanin" panose="00000400000000000000" pitchFamily="2" charset="-78"/>
              </a:rPr>
              <a:t>وهر</a:t>
            </a:r>
            <a:r>
              <a:rPr lang="fa-IR" sz="1200" dirty="0">
                <a:effectLst/>
                <a:latin typeface="Calibri" panose="020F0502020204030204" pitchFamily="34" charset="0"/>
                <a:ea typeface="Calibri" panose="020F0502020204030204" pitchFamily="34" charset="0"/>
                <a:cs typeface="B Nazanin" panose="00000400000000000000" pitchFamily="2" charset="-78"/>
              </a:rPr>
              <a:t> 15 دقیقه برای سایر بیماران به عمل آورید.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a:t>
            </a:r>
            <a:r>
              <a:rPr lang="fa-IR" sz="1200" b="1" dirty="0">
                <a:effectLst/>
                <a:latin typeface="Calibri" panose="020F0502020204030204" pitchFamily="34" charset="0"/>
                <a:ea typeface="Calibri" panose="020F0502020204030204" pitchFamily="34" charset="0"/>
                <a:cs typeface="B Nazanin" panose="00000400000000000000" pitchFamily="2" charset="-78"/>
              </a:rPr>
              <a:t>8) ارتباط با مراکز درمانی مقصد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طی ارتباط مستقیم با مرکز درمانی مقصد و یا از طریق </a:t>
            </a:r>
            <a:r>
              <a:rPr lang="fa-IR" sz="1200" dirty="0" err="1">
                <a:effectLst/>
                <a:latin typeface="Calibri" panose="020F0502020204030204" pitchFamily="34" charset="0"/>
                <a:ea typeface="Calibri" panose="020F0502020204030204" pitchFamily="34" charset="0"/>
                <a:cs typeface="B Nazanin" panose="00000400000000000000" pitchFamily="2" charset="-78"/>
              </a:rPr>
              <a:t>دیسپچ</a:t>
            </a:r>
            <a:r>
              <a:rPr lang="fa-IR" sz="1200" dirty="0">
                <a:effectLst/>
                <a:latin typeface="Calibri" panose="020F0502020204030204" pitchFamily="34" charset="0"/>
                <a:ea typeface="Calibri" panose="020F0502020204030204" pitchFamily="34" charset="0"/>
                <a:cs typeface="B Nazanin" panose="00000400000000000000" pitchFamily="2" charset="-78"/>
              </a:rPr>
              <a:t>، مرکز </a:t>
            </a:r>
            <a:r>
              <a:rPr lang="fa-IR" sz="1200" dirty="0" err="1">
                <a:effectLst/>
                <a:latin typeface="Calibri" panose="020F0502020204030204" pitchFamily="34" charset="0"/>
                <a:ea typeface="Calibri" panose="020F0502020204030204" pitchFamily="34" charset="0"/>
                <a:cs typeface="B Nazanin" panose="00000400000000000000" pitchFamily="2" charset="-78"/>
              </a:rPr>
              <a:t>تحویل‌گیرنده</a:t>
            </a:r>
            <a:r>
              <a:rPr lang="fa-IR" sz="1200" dirty="0">
                <a:effectLst/>
                <a:latin typeface="Calibri" panose="020F0502020204030204" pitchFamily="34" charset="0"/>
                <a:ea typeface="Calibri" panose="020F0502020204030204" pitchFamily="34" charset="0"/>
                <a:cs typeface="B Nazanin" panose="00000400000000000000" pitchFamily="2" charset="-78"/>
              </a:rPr>
              <a:t> را باید هر چه زودتر در جریان قرارداد، طوری که </a:t>
            </a:r>
            <a:r>
              <a:rPr lang="fa-IR" sz="1200" dirty="0" err="1">
                <a:effectLst/>
                <a:latin typeface="Calibri" panose="020F0502020204030204" pitchFamily="34" charset="0"/>
                <a:ea typeface="Calibri" panose="020F0502020204030204" pitchFamily="34" charset="0"/>
                <a:cs typeface="B Nazanin" panose="00000400000000000000" pitchFamily="2" charset="-78"/>
              </a:rPr>
              <a:t>آن‌ها</a:t>
            </a:r>
            <a:r>
              <a:rPr lang="fa-IR" sz="1200" dirty="0">
                <a:effectLst/>
                <a:latin typeface="Calibri" panose="020F0502020204030204" pitchFamily="34" charset="0"/>
                <a:ea typeface="Calibri" panose="020F0502020204030204" pitchFamily="34" charset="0"/>
                <a:cs typeface="B Nazanin" panose="00000400000000000000" pitchFamily="2" charset="-78"/>
              </a:rPr>
              <a:t> بتوانند </a:t>
            </a:r>
            <a:r>
              <a:rPr lang="fa-IR" sz="1200" dirty="0" err="1">
                <a:effectLst/>
                <a:latin typeface="Calibri" panose="020F0502020204030204" pitchFamily="34" charset="0"/>
                <a:ea typeface="Calibri" panose="020F0502020204030204" pitchFamily="34" charset="0"/>
                <a:cs typeface="B Nazanin" panose="00000400000000000000" pitchFamily="2" charset="-78"/>
              </a:rPr>
              <a:t>آمادگی‌های</a:t>
            </a:r>
            <a:r>
              <a:rPr lang="fa-IR" sz="1200" dirty="0">
                <a:effectLst/>
                <a:latin typeface="Calibri" panose="020F0502020204030204" pitchFamily="34" charset="0"/>
                <a:ea typeface="Calibri" panose="020F0502020204030204" pitchFamily="34" charset="0"/>
                <a:cs typeface="B Nazanin" panose="00000400000000000000" pitchFamily="2" charset="-78"/>
              </a:rPr>
              <a:t> لازم را تا زمان رسیدن مصدوم پیدا کنند. این ارتباط و گزارش </a:t>
            </a:r>
            <a:r>
              <a:rPr lang="fa-IR" sz="1200" dirty="0" err="1">
                <a:effectLst/>
                <a:latin typeface="Calibri" panose="020F0502020204030204" pitchFamily="34" charset="0"/>
                <a:ea typeface="Calibri" panose="020F0502020204030204" pitchFamily="34" charset="0"/>
                <a:cs typeface="B Nazanin" panose="00000400000000000000" pitchFamily="2" charset="-78"/>
              </a:rPr>
              <a:t>می‌تواند</a:t>
            </a:r>
            <a:r>
              <a:rPr lang="fa-IR" sz="1200" dirty="0">
                <a:effectLst/>
                <a:latin typeface="Calibri" panose="020F0502020204030204" pitchFamily="34" charset="0"/>
                <a:ea typeface="Calibri" panose="020F0502020204030204" pitchFamily="34" charset="0"/>
                <a:cs typeface="B Nazanin" panose="00000400000000000000" pitchFamily="2" charset="-78"/>
              </a:rPr>
              <a:t> از طریق رادیویی (</a:t>
            </a:r>
            <a:r>
              <a:rPr lang="fa-IR" sz="1200" dirty="0" err="1">
                <a:effectLst/>
                <a:latin typeface="Calibri" panose="020F0502020204030204" pitchFamily="34" charset="0"/>
                <a:ea typeface="Calibri" panose="020F0502020204030204" pitchFamily="34" charset="0"/>
                <a:cs typeface="B Nazanin" panose="00000400000000000000" pitchFamily="2" charset="-78"/>
              </a:rPr>
              <a:t>بی‌سیم</a:t>
            </a:r>
            <a:r>
              <a:rPr lang="fa-IR" sz="1200" dirty="0">
                <a:effectLst/>
                <a:latin typeface="Calibri" panose="020F0502020204030204" pitchFamily="34" charset="0"/>
                <a:ea typeface="Calibri" panose="020F0502020204030204" pitchFamily="34" charset="0"/>
                <a:cs typeface="B Nazanin" panose="00000400000000000000" pitchFamily="2" charset="-78"/>
              </a:rPr>
              <a:t>) یا از طریق تلفنی انجام شود و باید دربرگیرنده ماهیت بیماری، </a:t>
            </a:r>
            <a:r>
              <a:rPr lang="en-US" sz="1200" dirty="0">
                <a:effectLst/>
                <a:latin typeface="Calibri" panose="020F0502020204030204" pitchFamily="34" charset="0"/>
                <a:ea typeface="Calibri" panose="020F0502020204030204" pitchFamily="34" charset="0"/>
                <a:cs typeface="B Nazanin" panose="00000400000000000000" pitchFamily="2" charset="-78"/>
              </a:rPr>
              <a:t>GCS</a:t>
            </a:r>
            <a:r>
              <a:rPr lang="en-US" sz="1200" dirty="0">
                <a:effectLst/>
                <a:latin typeface="B Nazanin" panose="00000400000000000000" pitchFamily="2" charset="-78"/>
                <a:ea typeface="Calibri" panose="020F0502020204030204" pitchFamily="34" charset="0"/>
                <a:cs typeface="B Nazanin" panose="00000400000000000000" pitchFamily="2" charset="-78"/>
              </a:rPr>
              <a:t> </a:t>
            </a:r>
            <a:r>
              <a:rPr lang="fa-IR" sz="1200" dirty="0">
                <a:effectLst/>
                <a:latin typeface="B Nazanin" panose="00000400000000000000" pitchFamily="2" charset="-78"/>
                <a:ea typeface="Calibri" panose="020F0502020204030204" pitchFamily="34" charset="0"/>
                <a:cs typeface="B Nazanin" panose="00000400000000000000" pitchFamily="2" charset="-78"/>
              </a:rPr>
              <a:t>و علائم حیاتی اولیه، هرگونه تغییر وضع در زمان انتقال و سایر علائم خطیر و پاسخ بیمار به اقدامات مراقبتی اولیه باشد.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با بیمارستان یا مرکز مسمومیت راجع به نوع مسمومیت و سم </a:t>
            </a:r>
            <a:r>
              <a:rPr lang="fa-IR" sz="1200" dirty="0" err="1">
                <a:effectLst/>
                <a:latin typeface="Calibri" panose="020F0502020204030204" pitchFamily="34" charset="0"/>
                <a:ea typeface="Calibri" panose="020F0502020204030204" pitchFamily="34" charset="0"/>
                <a:cs typeface="B Nazanin" panose="00000400000000000000" pitchFamily="2" charset="-78"/>
              </a:rPr>
              <a:t>مصرف‌شده</a:t>
            </a:r>
            <a:r>
              <a:rPr lang="fa-IR" sz="1200" dirty="0">
                <a:effectLst/>
                <a:latin typeface="Calibri" panose="020F0502020204030204" pitchFamily="34" charset="0"/>
                <a:ea typeface="Calibri" panose="020F0502020204030204" pitchFamily="34" charset="0"/>
                <a:cs typeface="B Nazanin" panose="00000400000000000000" pitchFamily="2" charset="-78"/>
              </a:rPr>
              <a:t> هماهنگ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err="1">
                <a:effectLst/>
                <a:latin typeface="Calibri" panose="020F0502020204030204" pitchFamily="34" charset="0"/>
                <a:ea typeface="Calibri" panose="020F0502020204030204" pitchFamily="34" charset="0"/>
                <a:cs typeface="B Nazanin" panose="00000400000000000000" pitchFamily="2" charset="-78"/>
              </a:rPr>
              <a:t>درصورتی‌که</a:t>
            </a:r>
            <a:r>
              <a:rPr lang="fa-IR" sz="1200" dirty="0">
                <a:effectLst/>
                <a:latin typeface="Calibri" panose="020F0502020204030204" pitchFamily="34" charset="0"/>
                <a:ea typeface="Calibri" panose="020F0502020204030204" pitchFamily="34" charset="0"/>
                <a:cs typeface="B Nazanin" panose="00000400000000000000" pitchFamily="2" charset="-78"/>
              </a:rPr>
              <a:t> ماده خطرناک نباشد و </a:t>
            </a:r>
            <a:r>
              <a:rPr lang="fa-IR" sz="1200" dirty="0" err="1">
                <a:effectLst/>
                <a:latin typeface="Calibri" panose="020F0502020204030204" pitchFamily="34" charset="0"/>
                <a:ea typeface="Calibri" panose="020F0502020204030204" pitchFamily="34" charset="0"/>
                <a:cs typeface="B Nazanin" panose="00000400000000000000" pitchFamily="2" charset="-78"/>
              </a:rPr>
              <a:t>ازنظر</a:t>
            </a:r>
            <a:r>
              <a:rPr lang="fa-IR" sz="1200" dirty="0">
                <a:effectLst/>
                <a:latin typeface="Calibri" panose="020F0502020204030204" pitchFamily="34" charset="0"/>
                <a:ea typeface="Calibri" panose="020F0502020204030204" pitchFamily="34" charset="0"/>
                <a:cs typeface="B Nazanin" panose="00000400000000000000" pitchFamily="2" charset="-78"/>
              </a:rPr>
              <a:t> ایمنی امکان آن باشد </a:t>
            </a:r>
            <a:r>
              <a:rPr lang="fa-IR" sz="1200" dirty="0" err="1">
                <a:effectLst/>
                <a:latin typeface="Calibri" panose="020F0502020204030204" pitchFamily="34" charset="0"/>
                <a:ea typeface="Calibri" panose="020F0502020204030204" pitchFamily="34" charset="0"/>
                <a:cs typeface="B Nazanin" panose="00000400000000000000" pitchFamily="2" charset="-78"/>
              </a:rPr>
              <a:t>مقادیری</a:t>
            </a:r>
            <a:r>
              <a:rPr lang="fa-IR" sz="1200" dirty="0">
                <a:effectLst/>
                <a:latin typeface="Calibri" panose="020F0502020204030204" pitchFamily="34" charset="0"/>
                <a:ea typeface="Calibri" panose="020F0502020204030204" pitchFamily="34" charset="0"/>
                <a:cs typeface="B Nazanin" panose="00000400000000000000" pitchFamily="2" charset="-78"/>
              </a:rPr>
              <a:t> نمونه از ماده را همراه خود به بیمارستان ببرید. همه ظرف، </a:t>
            </a:r>
            <a:r>
              <a:rPr lang="fa-IR" sz="1200" dirty="0" err="1">
                <a:effectLst/>
                <a:latin typeface="Calibri" panose="020F0502020204030204" pitchFamily="34" charset="0"/>
                <a:ea typeface="Calibri" panose="020F0502020204030204" pitchFamily="34" charset="0"/>
                <a:cs typeface="B Nazanin" panose="00000400000000000000" pitchFamily="2" charset="-78"/>
              </a:rPr>
              <a:t>بطری‌ها</a:t>
            </a:r>
            <a:r>
              <a:rPr lang="fa-IR" sz="1200" dirty="0">
                <a:effectLst/>
                <a:latin typeface="Calibri" panose="020F0502020204030204" pitchFamily="34" charset="0"/>
                <a:ea typeface="Calibri" panose="020F0502020204030204" pitchFamily="34" charset="0"/>
                <a:cs typeface="B Nazanin" panose="00000400000000000000" pitchFamily="2" charset="-78"/>
              </a:rPr>
              <a:t>، </a:t>
            </a:r>
            <a:r>
              <a:rPr lang="fa-IR" sz="1200" dirty="0" err="1">
                <a:effectLst/>
                <a:latin typeface="Calibri" panose="020F0502020204030204" pitchFamily="34" charset="0"/>
                <a:ea typeface="Calibri" panose="020F0502020204030204" pitchFamily="34" charset="0"/>
                <a:cs typeface="B Nazanin" panose="00000400000000000000" pitchFamily="2" charset="-78"/>
              </a:rPr>
              <a:t>برچسب‌ها</a:t>
            </a:r>
            <a:r>
              <a:rPr lang="fa-IR" sz="1200" dirty="0">
                <a:effectLst/>
                <a:latin typeface="Calibri" panose="020F0502020204030204" pitchFamily="34" charset="0"/>
                <a:ea typeface="Calibri" panose="020F0502020204030204" pitchFamily="34" charset="0"/>
                <a:cs typeface="B Nazanin" panose="00000400000000000000" pitchFamily="2" charset="-78"/>
              </a:rPr>
              <a:t>، یا شواهد دیگر از مواد سمی را به مرکز پذیرش کننده بیمار بیاورید. اگر بیمار دچار گزش یا گزیدگی شده است، سعی کنید حشره، خزنده، یا حیوانی را که باعث آسیب شده است را شناسایی کنید. بدون اینکه در صورت </a:t>
            </a:r>
            <a:r>
              <a:rPr lang="fa-IR" sz="1200" dirty="0" err="1">
                <a:effectLst/>
                <a:latin typeface="Calibri" panose="020F0502020204030204" pitchFamily="34" charset="0"/>
                <a:ea typeface="Calibri" panose="020F0502020204030204" pitchFamily="34" charset="0"/>
                <a:cs typeface="B Nazanin" panose="00000400000000000000" pitchFamily="2" charset="-78"/>
              </a:rPr>
              <a:t>زنده‌بودن</a:t>
            </a:r>
            <a:r>
              <a:rPr lang="fa-IR" sz="1200" dirty="0">
                <a:effectLst/>
                <a:latin typeface="Calibri" panose="020F0502020204030204" pitchFamily="34" charset="0"/>
                <a:ea typeface="Calibri" panose="020F0502020204030204" pitchFamily="34" charset="0"/>
                <a:cs typeface="B Nazanin" panose="00000400000000000000" pitchFamily="2" charset="-78"/>
              </a:rPr>
              <a:t>، آنقدر نزدیک شوید که خودتان را به خطر بیندازید. اگر هم مرده است، آن را به همراه بیمار به مرکز پذیرش کننده بیاورید.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9) </a:t>
            </a:r>
            <a:r>
              <a:rPr lang="fa-IR" sz="1200" b="1" dirty="0" err="1">
                <a:effectLst/>
                <a:latin typeface="Calibri" panose="020F0502020204030204" pitchFamily="34" charset="0"/>
                <a:ea typeface="Calibri" panose="020F0502020204030204" pitchFamily="34" charset="0"/>
                <a:cs typeface="B Nazanin" panose="00000400000000000000" pitchFamily="2" charset="-78"/>
              </a:rPr>
              <a:t>مستندسازی</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r" rtl="1">
              <a:lnSpc>
                <a:spcPct val="115000"/>
              </a:lnSpc>
              <a:spcBef>
                <a:spcPts val="0"/>
              </a:spcBef>
              <a:spcAft>
                <a:spcPts val="1000"/>
              </a:spcAft>
            </a:pPr>
            <a:r>
              <a:rPr lang="fa-IR" sz="1200" dirty="0">
                <a:effectLst/>
                <a:latin typeface="Calibri" panose="020F0502020204030204" pitchFamily="34" charset="0"/>
                <a:ea typeface="Calibri" panose="020F0502020204030204" pitchFamily="34" charset="0"/>
                <a:cs typeface="B Nazanin" panose="00000400000000000000" pitchFamily="2" charset="-78"/>
              </a:rPr>
              <a:t>ضمن </a:t>
            </a:r>
            <a:r>
              <a:rPr lang="fa-IR" sz="1200" dirty="0" err="1">
                <a:effectLst/>
                <a:latin typeface="Calibri" panose="020F0502020204030204" pitchFamily="34" charset="0"/>
                <a:ea typeface="Calibri" panose="020F0502020204030204" pitchFamily="34" charset="0"/>
                <a:cs typeface="B Nazanin" panose="00000400000000000000" pitchFamily="2" charset="-78"/>
              </a:rPr>
              <a:t>مستندسازی</a:t>
            </a:r>
            <a:r>
              <a:rPr lang="fa-IR" sz="1200" dirty="0">
                <a:effectLst/>
                <a:latin typeface="Calibri" panose="020F0502020204030204" pitchFamily="34" charset="0"/>
                <a:ea typeface="Calibri" panose="020F0502020204030204" pitchFamily="34" charset="0"/>
                <a:cs typeface="B Nazanin" panose="00000400000000000000" pitchFamily="2" charset="-78"/>
              </a:rPr>
              <a:t> تمامی </a:t>
            </a:r>
            <a:r>
              <a:rPr lang="fa-IR" sz="1200" dirty="0" err="1">
                <a:effectLst/>
                <a:latin typeface="Calibri" panose="020F0502020204030204" pitchFamily="34" charset="0"/>
                <a:ea typeface="Calibri" panose="020F0502020204030204" pitchFamily="34" charset="0"/>
                <a:cs typeface="B Nazanin" panose="00000400000000000000" pitchFamily="2" charset="-78"/>
              </a:rPr>
              <a:t>یافته‌ها</a:t>
            </a:r>
            <a:r>
              <a:rPr lang="fa-IR" sz="1200" dirty="0">
                <a:effectLst/>
                <a:latin typeface="Calibri" panose="020F0502020204030204" pitchFamily="34" charset="0"/>
                <a:ea typeface="Calibri" panose="020F0502020204030204" pitchFamily="34" charset="0"/>
                <a:cs typeface="B Nazanin" panose="00000400000000000000" pitchFamily="2" charset="-78"/>
              </a:rPr>
              <a:t> در برگه مأموریت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به‌صورت</a:t>
            </a:r>
            <a:r>
              <a:rPr lang="fa-IR" sz="1200" dirty="0">
                <a:effectLst/>
                <a:latin typeface="Calibri" panose="020F0502020204030204" pitchFamily="34" charset="0"/>
                <a:ea typeface="Calibri" panose="020F0502020204030204" pitchFamily="34" charset="0"/>
                <a:cs typeface="B Nazanin" panose="00000400000000000000" pitchFamily="2" charset="-78"/>
              </a:rPr>
              <a:t> کتبی، باید با اورژانس مقصد </a:t>
            </a:r>
            <a:r>
              <a:rPr lang="fa-IR" sz="1200" dirty="0" err="1">
                <a:effectLst/>
                <a:latin typeface="Calibri" panose="020F0502020204030204" pitchFamily="34" charset="0"/>
                <a:ea typeface="Calibri" panose="020F0502020204030204" pitchFamily="34" charset="0"/>
                <a:cs typeface="B Nazanin" panose="00000400000000000000" pitchFamily="2" charset="-78"/>
              </a:rPr>
              <a:t>به‌طور</a:t>
            </a:r>
            <a:r>
              <a:rPr lang="fa-IR" sz="1200" dirty="0">
                <a:effectLst/>
                <a:latin typeface="Calibri" panose="020F0502020204030204" pitchFamily="34" charset="0"/>
                <a:ea typeface="Calibri" panose="020F0502020204030204" pitchFamily="34" charset="0"/>
                <a:cs typeface="B Nazanin" panose="00000400000000000000" pitchFamily="2" charset="-78"/>
              </a:rPr>
              <a:t> مستقیم یا از طریق </a:t>
            </a:r>
            <a:r>
              <a:rPr lang="fa-IR" sz="1200" dirty="0" err="1">
                <a:effectLst/>
                <a:latin typeface="Calibri" panose="020F0502020204030204" pitchFamily="34" charset="0"/>
                <a:ea typeface="Calibri" panose="020F0502020204030204" pitchFamily="34" charset="0"/>
                <a:cs typeface="B Nazanin" panose="00000400000000000000" pitchFamily="2" charset="-78"/>
              </a:rPr>
              <a:t>دیسپچ</a:t>
            </a:r>
            <a:r>
              <a:rPr lang="fa-IR" sz="1200" dirty="0">
                <a:effectLst/>
                <a:latin typeface="Calibri" panose="020F0502020204030204" pitchFamily="34" charset="0"/>
                <a:ea typeface="Calibri" panose="020F0502020204030204" pitchFamily="34" charset="0"/>
                <a:cs typeface="B Nazanin" panose="00000400000000000000" pitchFamily="2" charset="-78"/>
              </a:rPr>
              <a:t> ارتباط برقرار نموده و خلاصه وضعیت بیمار را به مقصد اعلام کنید (شفاهی)</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l" rtl="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136</a:t>
            </a:fld>
            <a:endParaRPr lang="en-US"/>
          </a:p>
        </p:txBody>
      </p:sp>
    </p:spTree>
    <p:extLst>
      <p:ext uri="{BB962C8B-B14F-4D97-AF65-F5344CB8AC3E}">
        <p14:creationId xmlns:p14="http://schemas.microsoft.com/office/powerpoint/2010/main" val="136501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r" rtl="1">
              <a:buNone/>
            </a:pPr>
            <a:r>
              <a:rPr lang="fa-IR" sz="1200" dirty="0">
                <a:cs typeface="B Nazanin" panose="00000400000000000000" pitchFamily="2" charset="-78"/>
              </a:rPr>
              <a:t>با استفاده </a:t>
            </a:r>
            <a:r>
              <a:rPr lang="fa-IR" sz="1200" dirty="0" err="1">
                <a:cs typeface="B Nazanin" panose="00000400000000000000" pitchFamily="2" charset="-78"/>
              </a:rPr>
              <a:t>ازهموپرفیوژن</a:t>
            </a:r>
            <a:r>
              <a:rPr lang="fa-IR" sz="1200" dirty="0">
                <a:cs typeface="B Nazanin" panose="00000400000000000000" pitchFamily="2" charset="-78"/>
              </a:rPr>
              <a:t> مواد با وزن </a:t>
            </a:r>
            <a:r>
              <a:rPr lang="fa-IR" sz="1200" dirty="0" err="1">
                <a:cs typeface="B Nazanin" panose="00000400000000000000" pitchFamily="2" charset="-78"/>
              </a:rPr>
              <a:t>مولکولی</a:t>
            </a:r>
            <a:r>
              <a:rPr lang="fa-IR" sz="1200" dirty="0">
                <a:cs typeface="B Nazanin" panose="00000400000000000000" pitchFamily="2" charset="-78"/>
              </a:rPr>
              <a:t> بالاتر و اتصال به پروتئین بیشتر بیشتر قابلیت دفع به وسیله دیالیز را پیدا می کنند. سمومی که با این روش پاکسازی می شوند باید قابلیت جذب به </a:t>
            </a:r>
            <a:r>
              <a:rPr lang="fa-IR" sz="1200" dirty="0" err="1">
                <a:cs typeface="B Nazanin" panose="00000400000000000000" pitchFamily="2" charset="-78"/>
              </a:rPr>
              <a:t>شارکول</a:t>
            </a:r>
            <a:r>
              <a:rPr lang="fa-IR" sz="1200" dirty="0">
                <a:cs typeface="B Nazanin" panose="00000400000000000000" pitchFamily="2" charset="-78"/>
              </a:rPr>
              <a:t> و حجم توزیع کم داشته باشند.  </a:t>
            </a:r>
            <a:endParaRPr lang="en-US" sz="1200" dirty="0"/>
          </a:p>
          <a:p>
            <a:pPr marL="0" indent="0" algn="r" rtl="1">
              <a:buNone/>
            </a:pPr>
            <a:endParaRPr lang="en-US" sz="1400" dirty="0"/>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40</a:t>
            </a:fld>
            <a:endParaRPr lang="en-US"/>
          </a:p>
        </p:txBody>
      </p:sp>
    </p:spTree>
    <p:extLst>
      <p:ext uri="{BB962C8B-B14F-4D97-AF65-F5344CB8AC3E}">
        <p14:creationId xmlns:p14="http://schemas.microsoft.com/office/powerpoint/2010/main" val="4163317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sz="1200" kern="1200" dirty="0">
                <a:solidFill>
                  <a:schemeClr val="tx1"/>
                </a:solidFill>
                <a:effectLst/>
                <a:latin typeface="+mn-lt"/>
                <a:ea typeface="+mn-ea"/>
                <a:cs typeface="B Nazanin" panose="00000400000000000000" pitchFamily="2" charset="-78"/>
              </a:rPr>
              <a:t>. با قلیایی کردن ادرار، </a:t>
            </a:r>
            <a:r>
              <a:rPr lang="en-US" sz="1200" kern="1200" dirty="0">
                <a:solidFill>
                  <a:schemeClr val="tx1"/>
                </a:solidFill>
                <a:effectLst/>
                <a:latin typeface="+mn-lt"/>
                <a:ea typeface="+mn-ea"/>
                <a:cs typeface="+mn-cs"/>
              </a:rPr>
              <a:t>PH</a:t>
            </a:r>
            <a:r>
              <a:rPr lang="fa-IR" sz="1200" kern="1200" dirty="0">
                <a:solidFill>
                  <a:schemeClr val="tx1"/>
                </a:solidFill>
                <a:effectLst/>
                <a:latin typeface="+mn-lt"/>
                <a:ea typeface="+mn-ea"/>
                <a:cs typeface="B Nazanin" panose="00000400000000000000" pitchFamily="2" charset="-78"/>
              </a:rPr>
              <a:t> ادرار به طور قابل توجهی بالا می رود. سموم اسیدی که در فرم غیر </a:t>
            </a:r>
            <a:r>
              <a:rPr lang="fa-IR" sz="1200" kern="1200" dirty="0" err="1">
                <a:solidFill>
                  <a:schemeClr val="tx1"/>
                </a:solidFill>
                <a:effectLst/>
                <a:latin typeface="+mn-lt"/>
                <a:ea typeface="+mn-ea"/>
                <a:cs typeface="B Nazanin" panose="00000400000000000000" pitchFamily="2" charset="-78"/>
              </a:rPr>
              <a:t>یونیزه</a:t>
            </a:r>
            <a:r>
              <a:rPr lang="fa-IR" sz="1200" kern="1200" dirty="0">
                <a:solidFill>
                  <a:schemeClr val="tx1"/>
                </a:solidFill>
                <a:effectLst/>
                <a:latin typeface="+mn-lt"/>
                <a:ea typeface="+mn-ea"/>
                <a:cs typeface="B Nazanin" panose="00000400000000000000" pitchFamily="2" charset="-78"/>
              </a:rPr>
              <a:t> از خون به درون ادرار ترشح شده، در محیط قلیایی ادرار به فرم </a:t>
            </a:r>
            <a:r>
              <a:rPr lang="fa-IR" sz="1200" kern="1200" dirty="0" err="1">
                <a:solidFill>
                  <a:schemeClr val="tx1"/>
                </a:solidFill>
                <a:effectLst/>
                <a:latin typeface="+mn-lt"/>
                <a:ea typeface="+mn-ea"/>
                <a:cs typeface="B Nazanin" panose="00000400000000000000" pitchFamily="2" charset="-78"/>
              </a:rPr>
              <a:t>یونیزه</a:t>
            </a:r>
            <a:r>
              <a:rPr lang="fa-IR" sz="1200" kern="1200" dirty="0">
                <a:solidFill>
                  <a:schemeClr val="tx1"/>
                </a:solidFill>
                <a:effectLst/>
                <a:latin typeface="+mn-lt"/>
                <a:ea typeface="+mn-ea"/>
                <a:cs typeface="B Nazanin" panose="00000400000000000000" pitchFamily="2" charset="-78"/>
              </a:rPr>
              <a:t> تبدیل شده و قابلیت </a:t>
            </a:r>
            <a:r>
              <a:rPr lang="fa-IR" sz="1200" kern="1200" dirty="0" err="1">
                <a:solidFill>
                  <a:schemeClr val="tx1"/>
                </a:solidFill>
                <a:effectLst/>
                <a:latin typeface="+mn-lt"/>
                <a:ea typeface="+mn-ea"/>
                <a:cs typeface="B Nazanin" panose="00000400000000000000" pitchFamily="2" charset="-78"/>
              </a:rPr>
              <a:t>بازجذب</a:t>
            </a:r>
            <a:r>
              <a:rPr lang="fa-IR" sz="1200" kern="1200" dirty="0">
                <a:solidFill>
                  <a:schemeClr val="tx1"/>
                </a:solidFill>
                <a:effectLst/>
                <a:latin typeface="+mn-lt"/>
                <a:ea typeface="+mn-ea"/>
                <a:cs typeface="B Nazanin" panose="00000400000000000000" pitchFamily="2" charset="-78"/>
              </a:rPr>
              <a:t> را زا دست می دهند و امکان دفع پیدا می کنند. </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41</a:t>
            </a:fld>
            <a:endParaRPr lang="en-US"/>
          </a:p>
        </p:txBody>
      </p:sp>
    </p:spTree>
    <p:extLst>
      <p:ext uri="{BB962C8B-B14F-4D97-AF65-F5344CB8AC3E}">
        <p14:creationId xmlns:p14="http://schemas.microsoft.com/office/powerpoint/2010/main" val="1789017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نکته </a:t>
            </a:r>
            <a:r>
              <a:rPr lang="fa-IR" sz="1200" dirty="0" err="1">
                <a:cs typeface="B Nazanin" panose="00000400000000000000" pitchFamily="2" charset="-78"/>
              </a:rPr>
              <a:t>قابل‌توجه</a:t>
            </a:r>
            <a:r>
              <a:rPr lang="fa-IR" sz="1200" dirty="0">
                <a:cs typeface="B Nazanin" panose="00000400000000000000" pitchFamily="2" charset="-78"/>
              </a:rPr>
              <a:t> اینکه، در یک فرد دچار مسمومیت خطرناک شاید در ابتدا </a:t>
            </a:r>
            <a:r>
              <a:rPr lang="fa-IR" sz="1200" dirty="0" err="1">
                <a:cs typeface="B Nazanin" panose="00000400000000000000" pitchFamily="2" charset="-78"/>
              </a:rPr>
              <a:t>نشانه‌ها</a:t>
            </a:r>
            <a:r>
              <a:rPr lang="fa-IR" sz="1200" dirty="0">
                <a:cs typeface="B Nazanin" panose="00000400000000000000" pitchFamily="2" charset="-78"/>
              </a:rPr>
              <a:t> و علائم کمی داشته باشد یا اصلاً نداشته باشد؛ بنابراین نباید شدت اورژانسی بودن را بر اساس </a:t>
            </a:r>
            <a:r>
              <a:rPr lang="fa-IR" sz="1200" dirty="0" err="1">
                <a:cs typeface="B Nazanin" panose="00000400000000000000" pitchFamily="2" charset="-78"/>
              </a:rPr>
              <a:t>نشانه‌ها</a:t>
            </a:r>
            <a:r>
              <a:rPr lang="fa-IR" sz="1200" dirty="0">
                <a:cs typeface="B Nazanin" panose="00000400000000000000" pitchFamily="2" charset="-78"/>
              </a:rPr>
              <a:t> و علائم اولیه </a:t>
            </a:r>
            <a:r>
              <a:rPr lang="fa-IR" sz="1200" dirty="0" err="1">
                <a:cs typeface="B Nazanin" panose="00000400000000000000" pitchFamily="2" charset="-78"/>
              </a:rPr>
              <a:t>به‌تنهایی</a:t>
            </a:r>
            <a:r>
              <a:rPr lang="fa-IR" sz="1200" dirty="0">
                <a:cs typeface="B Nazanin" panose="00000400000000000000" pitchFamily="2" charset="-78"/>
              </a:rPr>
              <a:t> سنجید.</a:t>
            </a:r>
            <a:endParaRPr lang="en-US" sz="1200" dirty="0"/>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45</a:t>
            </a:fld>
            <a:endParaRPr lang="en-US"/>
          </a:p>
        </p:txBody>
      </p:sp>
    </p:spTree>
    <p:extLst>
      <p:ext uri="{BB962C8B-B14F-4D97-AF65-F5344CB8AC3E}">
        <p14:creationId xmlns:p14="http://schemas.microsoft.com/office/powerpoint/2010/main" val="3226694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 به ‌عنوان‌ مثال در معرض قرار گرفتن فقط 5/2 درصد سطح بدن با اسید </a:t>
            </a:r>
            <a:r>
              <a:rPr lang="fa-IR" sz="1200" dirty="0" err="1">
                <a:cs typeface="B Nazanin" panose="00000400000000000000" pitchFamily="2" charset="-78"/>
              </a:rPr>
              <a:t>هیدروفلوریک</a:t>
            </a:r>
            <a:r>
              <a:rPr lang="fa-IR" sz="1200" dirty="0">
                <a:cs typeface="B Nazanin" panose="00000400000000000000" pitchFamily="2" charset="-78"/>
              </a:rPr>
              <a:t> 100 درصد، </a:t>
            </a:r>
            <a:r>
              <a:rPr lang="fa-IR" sz="1200" dirty="0" err="1">
                <a:cs typeface="B Nazanin" panose="00000400000000000000" pitchFamily="2" charset="-78"/>
              </a:rPr>
              <a:t>می‌تواند</a:t>
            </a:r>
            <a:r>
              <a:rPr lang="fa-IR" sz="1200" dirty="0">
                <a:cs typeface="B Nazanin" panose="00000400000000000000" pitchFamily="2" charset="-78"/>
              </a:rPr>
              <a:t> باعث مرگ شود. گاهی یک ماده مثل اسپری لیدوکائین که معمولاً جذب پوستی کمی دارد در نوزادان به دلیل پوست لطیف سریعاً </a:t>
            </a:r>
            <a:r>
              <a:rPr lang="fa-IR" sz="1200" dirty="0" err="1">
                <a:cs typeface="B Nazanin" panose="00000400000000000000" pitchFamily="2" charset="-78"/>
              </a:rPr>
              <a:t>جذب‌شده</a:t>
            </a:r>
            <a:r>
              <a:rPr lang="fa-IR" sz="1200" dirty="0">
                <a:cs typeface="B Nazanin" panose="00000400000000000000" pitchFamily="2" charset="-78"/>
              </a:rPr>
              <a:t> و مسمومیت شدید </a:t>
            </a:r>
            <a:r>
              <a:rPr lang="fa-IR" sz="1200" dirty="0" err="1">
                <a:cs typeface="B Nazanin" panose="00000400000000000000" pitchFamily="2" charset="-78"/>
              </a:rPr>
              <a:t>می‌دهد</a:t>
            </a:r>
            <a:r>
              <a:rPr lang="fa-IR" sz="1200" dirty="0">
                <a:cs typeface="B Nazanin" panose="00000400000000000000" pitchFamily="2" charset="-78"/>
              </a:rPr>
              <a:t>.</a:t>
            </a:r>
            <a:endParaRPr lang="en-US" sz="1200" dirty="0"/>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50</a:t>
            </a:fld>
            <a:endParaRPr lang="en-US"/>
          </a:p>
        </p:txBody>
      </p:sp>
    </p:spTree>
    <p:extLst>
      <p:ext uri="{BB962C8B-B14F-4D97-AF65-F5344CB8AC3E}">
        <p14:creationId xmlns:p14="http://schemas.microsoft.com/office/powerpoint/2010/main" val="374463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sz="1200" kern="1200" dirty="0" err="1">
                <a:solidFill>
                  <a:schemeClr val="tx1"/>
                </a:solidFill>
                <a:effectLst/>
                <a:latin typeface="+mn-lt"/>
                <a:ea typeface="+mn-ea"/>
                <a:cs typeface="B Nazanin" panose="00000400000000000000" pitchFamily="2" charset="-78"/>
              </a:rPr>
              <a:t>بنزودیازپین‌ها</a:t>
            </a:r>
            <a:r>
              <a:rPr lang="fa-IR" sz="1200" kern="1200" dirty="0">
                <a:solidFill>
                  <a:schemeClr val="tx1"/>
                </a:solidFill>
                <a:effectLst/>
                <a:latin typeface="+mn-lt"/>
                <a:ea typeface="+mn-ea"/>
                <a:cs typeface="B Nazanin" panose="00000400000000000000" pitchFamily="2" charset="-78"/>
              </a:rPr>
              <a:t> با اتصال به گیرنده های </a:t>
            </a:r>
            <a:r>
              <a:rPr lang="en-US" sz="1200" kern="1200" dirty="0">
                <a:solidFill>
                  <a:schemeClr val="tx1"/>
                </a:solidFill>
                <a:effectLst/>
                <a:latin typeface="+mn-lt"/>
                <a:ea typeface="+mn-ea"/>
                <a:cs typeface="+mn-cs"/>
              </a:rPr>
              <a:t>GABA</a:t>
            </a:r>
            <a:r>
              <a:rPr lang="fa-IR" sz="1200" kern="1200" dirty="0">
                <a:solidFill>
                  <a:schemeClr val="tx1"/>
                </a:solidFill>
                <a:effectLst/>
                <a:latin typeface="+mn-lt"/>
                <a:ea typeface="+mn-ea"/>
                <a:cs typeface="B Nazanin" panose="00000400000000000000" pitchFamily="2" charset="-78"/>
              </a:rPr>
              <a:t> در سیستم عصبی مرکزی (</a:t>
            </a:r>
            <a:r>
              <a:rPr lang="en-US" sz="1200" kern="1200" dirty="0">
                <a:solidFill>
                  <a:schemeClr val="tx1"/>
                </a:solidFill>
                <a:effectLst/>
                <a:latin typeface="+mn-lt"/>
                <a:ea typeface="+mn-ea"/>
                <a:cs typeface="+mn-cs"/>
              </a:rPr>
              <a:t>CNS</a:t>
            </a:r>
            <a:r>
              <a:rPr lang="fa-IR" sz="1200" kern="1200" dirty="0">
                <a:solidFill>
                  <a:schemeClr val="tx1"/>
                </a:solidFill>
                <a:effectLst/>
                <a:latin typeface="+mn-lt"/>
                <a:ea typeface="+mn-ea"/>
                <a:cs typeface="B Nazanin" panose="00000400000000000000" pitchFamily="2" charset="-78"/>
              </a:rPr>
              <a:t>) موجب مهار سیستم فعال کننده </a:t>
            </a:r>
            <a:r>
              <a:rPr lang="fa-IR" sz="1200" kern="1200" dirty="0" err="1">
                <a:solidFill>
                  <a:schemeClr val="tx1"/>
                </a:solidFill>
                <a:effectLst/>
                <a:latin typeface="+mn-lt"/>
                <a:ea typeface="+mn-ea"/>
                <a:cs typeface="B Nazanin" panose="00000400000000000000" pitchFamily="2" charset="-78"/>
              </a:rPr>
              <a:t>رتیکولار</a:t>
            </a:r>
            <a:r>
              <a:rPr lang="fa-IR" sz="1200" kern="1200" dirty="0">
                <a:solidFill>
                  <a:schemeClr val="tx1"/>
                </a:solidFill>
                <a:effectLst/>
                <a:latin typeface="+mn-lt"/>
                <a:ea typeface="+mn-ea"/>
                <a:cs typeface="B Nazanin" panose="00000400000000000000" pitchFamily="2" charset="-78"/>
              </a:rPr>
              <a:t> می گردند. به خاطر پیچیده بودن گیرنده های </a:t>
            </a:r>
            <a:r>
              <a:rPr lang="en-US" sz="1200" kern="1200" dirty="0">
                <a:solidFill>
                  <a:schemeClr val="tx1"/>
                </a:solidFill>
                <a:effectLst/>
                <a:latin typeface="+mn-lt"/>
                <a:ea typeface="+mn-ea"/>
                <a:cs typeface="+mn-cs"/>
              </a:rPr>
              <a:t>GABA</a:t>
            </a:r>
            <a:r>
              <a:rPr lang="fa-IR" sz="1200" kern="1200" dirty="0">
                <a:solidFill>
                  <a:schemeClr val="tx1"/>
                </a:solidFill>
                <a:effectLst/>
                <a:latin typeface="+mn-lt"/>
                <a:ea typeface="+mn-ea"/>
                <a:cs typeface="B Nazanin" panose="00000400000000000000" pitchFamily="2" charset="-78"/>
              </a:rPr>
              <a:t>، </a:t>
            </a:r>
            <a:r>
              <a:rPr lang="fa-IR" sz="1200" kern="1200" dirty="0" err="1">
                <a:solidFill>
                  <a:schemeClr val="tx1"/>
                </a:solidFill>
                <a:effectLst/>
                <a:latin typeface="+mn-lt"/>
                <a:ea typeface="+mn-ea"/>
                <a:cs typeface="B Nazanin" panose="00000400000000000000" pitchFamily="2" charset="-78"/>
              </a:rPr>
              <a:t>بنزودیازپین</a:t>
            </a:r>
            <a:r>
              <a:rPr lang="fa-IR" sz="1200" kern="1200" dirty="0">
                <a:solidFill>
                  <a:schemeClr val="tx1"/>
                </a:solidFill>
                <a:effectLst/>
                <a:latin typeface="+mn-lt"/>
                <a:ea typeface="+mn-ea"/>
                <a:cs typeface="B Nazanin" panose="00000400000000000000" pitchFamily="2" charset="-78"/>
              </a:rPr>
              <a:t> های متفاوت از راه های خاص اثر می کنند. </a:t>
            </a:r>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52</a:t>
            </a:fld>
            <a:endParaRPr lang="en-US"/>
          </a:p>
        </p:txBody>
      </p:sp>
    </p:spTree>
    <p:extLst>
      <p:ext uri="{BB962C8B-B14F-4D97-AF65-F5344CB8AC3E}">
        <p14:creationId xmlns:p14="http://schemas.microsoft.com/office/powerpoint/2010/main" val="261605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cs typeface="B Nazanin" panose="00000400000000000000" pitchFamily="2" charset="-78"/>
              </a:rPr>
              <a:t>توجه داشته باشید که در صورت اعتیاد بیمار به </a:t>
            </a:r>
            <a:r>
              <a:rPr lang="fa-IR" sz="1200" dirty="0" err="1">
                <a:cs typeface="B Nazanin" panose="00000400000000000000" pitchFamily="2" charset="-78"/>
              </a:rPr>
              <a:t>بنزودیازپین‌ها</a:t>
            </a:r>
            <a:r>
              <a:rPr lang="fa-IR" sz="1200" dirty="0">
                <a:cs typeface="B Nazanin" panose="00000400000000000000" pitchFamily="2" charset="-78"/>
              </a:rPr>
              <a:t> و همچنین استفاده </a:t>
            </a:r>
            <a:r>
              <a:rPr lang="fa-IR" sz="1200" dirty="0" err="1">
                <a:cs typeface="B Nazanin" panose="00000400000000000000" pitchFamily="2" charset="-78"/>
              </a:rPr>
              <a:t>هم‌زمان</a:t>
            </a:r>
            <a:r>
              <a:rPr lang="fa-IR" sz="1200" dirty="0">
                <a:cs typeface="B Nazanin" panose="00000400000000000000" pitchFamily="2" charset="-78"/>
              </a:rPr>
              <a:t> از داروهای </a:t>
            </a:r>
            <a:r>
              <a:rPr lang="fa-IR" sz="1200" dirty="0" err="1">
                <a:cs typeface="B Nazanin" panose="00000400000000000000" pitchFamily="2" charset="-78"/>
              </a:rPr>
              <a:t>ضدافسردگی‌های</a:t>
            </a:r>
            <a:r>
              <a:rPr lang="fa-IR" sz="1200" dirty="0">
                <a:cs typeface="B Nazanin" panose="00000400000000000000" pitchFamily="2" charset="-78"/>
              </a:rPr>
              <a:t> سه </a:t>
            </a:r>
            <a:r>
              <a:rPr lang="fa-IR" sz="1200" dirty="0" err="1">
                <a:cs typeface="B Nazanin" panose="00000400000000000000" pitchFamily="2" charset="-78"/>
              </a:rPr>
              <a:t>حلقه‌ای</a:t>
            </a:r>
            <a:r>
              <a:rPr lang="fa-IR" sz="1200" dirty="0">
                <a:cs typeface="B Nazanin" panose="00000400000000000000" pitchFamily="2" charset="-78"/>
              </a:rPr>
              <a:t>، تجویز </a:t>
            </a:r>
            <a:r>
              <a:rPr lang="fa-IR" sz="1200" dirty="0" err="1">
                <a:cs typeface="B Nazanin" panose="00000400000000000000" pitchFamily="2" charset="-78"/>
              </a:rPr>
              <a:t>فلومازنیل</a:t>
            </a:r>
            <a:r>
              <a:rPr lang="fa-IR" sz="1200" dirty="0">
                <a:cs typeface="B Nazanin" panose="00000400000000000000" pitchFamily="2" charset="-78"/>
              </a:rPr>
              <a:t> </a:t>
            </a:r>
            <a:r>
              <a:rPr lang="fa-IR" sz="1200" dirty="0" err="1">
                <a:cs typeface="B Nazanin" panose="00000400000000000000" pitchFamily="2" charset="-78"/>
              </a:rPr>
              <a:t>می‌تواند</a:t>
            </a:r>
            <a:r>
              <a:rPr lang="fa-IR" sz="1200" dirty="0">
                <a:cs typeface="B Nazanin" panose="00000400000000000000" pitchFamily="2" charset="-78"/>
              </a:rPr>
              <a:t> باعث ایجاد تشنج در بیمار </a:t>
            </a:r>
            <a:r>
              <a:rPr lang="fa-IR" sz="1200" dirty="0" err="1">
                <a:cs typeface="B Nazanin" panose="00000400000000000000" pitchFamily="2" charset="-78"/>
              </a:rPr>
              <a:t>می‌شود</a:t>
            </a:r>
            <a:r>
              <a:rPr lang="fa-IR" sz="1200" dirty="0">
                <a:cs typeface="B Nazanin" panose="00000400000000000000" pitchFamily="2" charset="-78"/>
              </a:rPr>
              <a:t>؛ بنابراین به خاطر پایین بودن میزان </a:t>
            </a:r>
            <a:r>
              <a:rPr lang="fa-IR" sz="1200" dirty="0" err="1">
                <a:cs typeface="B Nazanin" panose="00000400000000000000" pitchFamily="2" charset="-78"/>
              </a:rPr>
              <a:t>مرگ‌ومیر</a:t>
            </a:r>
            <a:r>
              <a:rPr lang="fa-IR" sz="1200" dirty="0">
                <a:cs typeface="B Nazanin" panose="00000400000000000000" pitchFamily="2" charset="-78"/>
              </a:rPr>
              <a:t> </a:t>
            </a:r>
            <a:r>
              <a:rPr lang="fa-IR" sz="1200" dirty="0" err="1">
                <a:cs typeface="B Nazanin" panose="00000400000000000000" pitchFamily="2" charset="-78"/>
              </a:rPr>
              <a:t>بنزودیازپین‌ها</a:t>
            </a:r>
            <a:r>
              <a:rPr lang="fa-IR" sz="1200" dirty="0">
                <a:cs typeface="B Nazanin" panose="00000400000000000000" pitchFamily="2" charset="-78"/>
              </a:rPr>
              <a:t> باید بااحتیاط از </a:t>
            </a:r>
            <a:r>
              <a:rPr lang="fa-IR" sz="1200" dirty="0" err="1">
                <a:cs typeface="B Nazanin" panose="00000400000000000000" pitchFamily="2" charset="-78"/>
              </a:rPr>
              <a:t>فلومازنیل</a:t>
            </a:r>
            <a:r>
              <a:rPr lang="fa-IR" sz="1200" dirty="0">
                <a:cs typeface="B Nazanin" panose="00000400000000000000" pitchFamily="2" charset="-78"/>
              </a:rPr>
              <a:t> استفاده شود.</a:t>
            </a:r>
            <a:endParaRPr lang="en-US" sz="1200" dirty="0"/>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AE67FCA9-CC31-4158-B79B-B85A2B7E93D4}" type="slidenum">
              <a:rPr lang="en-US" smtClean="0"/>
              <a:t>53</a:t>
            </a:fld>
            <a:endParaRPr lang="en-US"/>
          </a:p>
        </p:txBody>
      </p:sp>
    </p:spTree>
    <p:extLst>
      <p:ext uri="{BB962C8B-B14F-4D97-AF65-F5344CB8AC3E}">
        <p14:creationId xmlns:p14="http://schemas.microsoft.com/office/powerpoint/2010/main" val="3029654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136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5657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lvl1pPr>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6542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17"/>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9225663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48" name="Shape 48"/>
          <p:cNvSpPr>
            <a:spLocks noGrp="1"/>
          </p:cNvSpPr>
          <p:nvPr>
            <p:ph type="body" idx="1"/>
          </p:nvPr>
        </p:nvSpPr>
        <p:spPr>
          <a:prstGeom prst="rect">
            <a:avLst/>
          </a:prstGeo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9" name="Shape 49"/>
          <p:cNvSpPr>
            <a:spLocks noGrp="1"/>
          </p:cNvSpPr>
          <p:nvPr>
            <p:ph type="title"/>
          </p:nvPr>
        </p:nvSpPr>
        <p:spPr>
          <a:prstGeom prst="rect">
            <a:avLst/>
          </a:prstGeom>
        </p:spPr>
        <p:txBody>
          <a:bodyPr/>
          <a:lstStyle>
            <a:lvl1pPr>
              <a:defRPr/>
            </a:lvl1pPr>
          </a:lstStyle>
          <a:p>
            <a:pPr lvl="0"/>
            <a:r>
              <a:rPr lang="en-US" dirty="0"/>
              <a:t>Click to edit Master title style</a:t>
            </a:r>
            <a:endParaRPr dirty="0"/>
          </a:p>
        </p:txBody>
      </p:sp>
      <p:sp>
        <p:nvSpPr>
          <p:cNvPr id="4" name="Shape 50"/>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1953264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lvl1pPr>
              <a:defRPr/>
            </a:lvl1pPr>
          </a:lstStyle>
          <a:p>
            <a:r>
              <a:rPr lang="en-US" dirty="0"/>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defRPr/>
            </a:lvl1p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8021ED-29B8-4876-AAD0-EF346CD41495}" type="slidenum">
              <a:rPr lang="ar-SA"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72456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4141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23306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80877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40318" y="2505075"/>
            <a:ext cx="5158316" cy="3684588"/>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717" cy="3684588"/>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692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9230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79671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33829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84084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lum/>
          </a:blip>
          <a:srcRect/>
          <a:stretch>
            <a:fillRect t="-17000" b="-17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ltLang="en-US" dirty="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ltLang="en-US" dirty="0"/>
              <a:t>Haga clic para modificar el estilo de texto del patrón</a:t>
            </a:r>
          </a:p>
          <a:p>
            <a:pPr lvl="1"/>
            <a:r>
              <a:rPr lang="es-ES" altLang="en-US" dirty="0"/>
              <a:t>Segundo nivel</a:t>
            </a:r>
          </a:p>
          <a:p>
            <a:pPr lvl="2"/>
            <a:r>
              <a:rPr lang="es-ES" altLang="en-US" dirty="0"/>
              <a:t>Tercer nivel</a:t>
            </a:r>
          </a:p>
          <a:p>
            <a:pPr lvl="3"/>
            <a:r>
              <a:rPr lang="es-ES" altLang="en-US" dirty="0"/>
              <a:t>Cuarto nivel</a:t>
            </a:r>
          </a:p>
          <a:p>
            <a:pPr lvl="4"/>
            <a:r>
              <a:rPr lang="es-ES" altLang="en-US" dirty="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cs typeface="B Nazanin" panose="00000400000000000000" pitchFamily="2" charset="-78"/>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cs typeface="B Nazanin" panose="00000400000000000000" pitchFamily="2" charset="-78"/>
              </a:defRPr>
            </a:lvl1pPr>
          </a:lstStyle>
          <a:p>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cs typeface="B Nazanin" panose="00000400000000000000" pitchFamily="2" charset="-78"/>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85974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1" fontAlgn="base" hangingPunct="1">
        <a:spcBef>
          <a:spcPct val="0"/>
        </a:spcBef>
        <a:spcAft>
          <a:spcPct val="0"/>
        </a:spcAft>
        <a:defRPr sz="4400" kern="1200">
          <a:solidFill>
            <a:schemeClr val="tx2"/>
          </a:solidFill>
          <a:latin typeface="+mj-lt"/>
          <a:ea typeface="+mj-ea"/>
          <a:cs typeface="B Nazanin" panose="00000400000000000000" pitchFamily="2" charset="-78"/>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B Nazanin" panose="00000400000000000000" pitchFamily="2" charset="-78"/>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B Nazanin" panose="00000400000000000000" pitchFamily="2" charset="-78"/>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B Nazanin" panose="00000400000000000000" pitchFamily="2" charset="-78"/>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B Nazanin" panose="00000400000000000000" pitchFamily="2" charset="-78"/>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9045" y="0"/>
            <a:ext cx="9144000" cy="1434028"/>
          </a:xfrm>
        </p:spPr>
        <p:txBody>
          <a:bodyPr/>
          <a:lstStyle/>
          <a:p>
            <a:r>
              <a:rPr lang="fa-IR" b="1" dirty="0">
                <a:solidFill>
                  <a:srgbClr val="0070C0"/>
                </a:solidFill>
                <a:cs typeface="B Titr" panose="00000700000000000000" pitchFamily="2" charset="-78"/>
              </a:rPr>
              <a:t>اورژانس های مسمومیت</a:t>
            </a:r>
            <a:endParaRPr lang="en-GB" b="1" dirty="0">
              <a:solidFill>
                <a:srgbClr val="0070C0"/>
              </a:solidFill>
              <a:cs typeface="B Titr" panose="00000700000000000000" pitchFamily="2" charset="-78"/>
            </a:endParaRPr>
          </a:p>
        </p:txBody>
      </p:sp>
      <p:pic>
        <p:nvPicPr>
          <p:cNvPr id="1025" name="Picture 1" descr="page1image24871120">
            <a:extLst>
              <a:ext uri="{FF2B5EF4-FFF2-40B4-BE49-F238E27FC236}">
                <a16:creationId xmlns="" xmlns:a16="http://schemas.microsoft.com/office/drawing/2014/main" id="{AFF00AD0-D92F-F94A-AC48-2B1DC69D5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392" y="1633637"/>
            <a:ext cx="53213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 xmlns:a16="http://schemas.microsoft.com/office/drawing/2014/main" id="{576E8B28-BE2B-0A41-9536-04E3E49FD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2900" y="3839307"/>
            <a:ext cx="2959100" cy="2743200"/>
          </a:xfrm>
          <a:prstGeom prst="rect">
            <a:avLst/>
          </a:prstGeom>
        </p:spPr>
      </p:pic>
      <p:sp>
        <p:nvSpPr>
          <p:cNvPr id="3" name="Rectangle 2">
            <a:extLst>
              <a:ext uri="{FF2B5EF4-FFF2-40B4-BE49-F238E27FC236}">
                <a16:creationId xmlns="" xmlns:a16="http://schemas.microsoft.com/office/drawing/2014/main" id="{25D36878-1956-734F-B246-D1F1771810D6}"/>
              </a:ext>
            </a:extLst>
          </p:cNvPr>
          <p:cNvSpPr/>
          <p:nvPr/>
        </p:nvSpPr>
        <p:spPr>
          <a:xfrm>
            <a:off x="4558713" y="5687180"/>
            <a:ext cx="3090911" cy="369332"/>
          </a:xfrm>
          <a:prstGeom prst="rect">
            <a:avLst/>
          </a:prstGeom>
        </p:spPr>
        <p:txBody>
          <a:bodyPr wrap="none">
            <a:spAutoFit/>
          </a:bodyPr>
          <a:lstStyle/>
          <a:p>
            <a:r>
              <a:rPr lang="fa-IR" dirty="0">
                <a:effectLst>
                  <a:reflection blurRad="6350" stA="55000" endA="50" endPos="85000" dist="60007" dir="5400000" sy="-100000" algn="bl" rotWithShape="0"/>
                </a:effectLst>
                <a:cs typeface="B Titr" panose="00000700000000000000" pitchFamily="2" charset="-78"/>
              </a:rPr>
              <a:t>مدیریت بحران </a:t>
            </a:r>
            <a:r>
              <a:rPr lang="fa-IR" dirty="0" err="1">
                <a:effectLst>
                  <a:reflection blurRad="6350" stA="55000" endA="50" endPos="85000" dist="60007" dir="5400000" sy="-100000" algn="bl" rotWithShape="0"/>
                </a:effectLst>
                <a:cs typeface="B Titr" panose="00000700000000000000" pitchFamily="2" charset="-78"/>
              </a:rPr>
              <a:t>درحوادث</a:t>
            </a:r>
            <a:r>
              <a:rPr lang="fa-IR" dirty="0">
                <a:effectLst>
                  <a:reflection blurRad="6350" stA="55000" endA="50" endPos="85000" dist="60007" dir="5400000" sy="-100000" algn="bl" rotWithShape="0"/>
                </a:effectLst>
                <a:cs typeface="B Titr" panose="00000700000000000000" pitchFamily="2" charset="-78"/>
              </a:rPr>
              <a:t> غیر مترقبه</a:t>
            </a:r>
            <a:endParaRPr lang="en-US" dirty="0">
              <a:effectLst>
                <a:reflection blurRad="6350" stA="55000" endA="50" endPos="85000" dist="60007" dir="5400000" sy="-100000" algn="bl" rotWithShape="0"/>
              </a:effectLst>
              <a:cs typeface="B Titr" panose="00000700000000000000" pitchFamily="2" charset="-78"/>
            </a:endParaRPr>
          </a:p>
        </p:txBody>
      </p:sp>
    </p:spTree>
    <p:extLst>
      <p:ext uri="{BB962C8B-B14F-4D97-AF65-F5344CB8AC3E}">
        <p14:creationId xmlns:p14="http://schemas.microsoft.com/office/powerpoint/2010/main" val="1881337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مسمومیت های عمدی</a:t>
            </a:r>
          </a:p>
        </p:txBody>
      </p:sp>
      <p:sp>
        <p:nvSpPr>
          <p:cNvPr id="3" name="Content Placeholder 2"/>
          <p:cNvSpPr>
            <a:spLocks noGrp="1"/>
          </p:cNvSpPr>
          <p:nvPr>
            <p:ph idx="1"/>
          </p:nvPr>
        </p:nvSpPr>
        <p:spPr/>
        <p:txBody>
          <a:bodyPr>
            <a:normAutofit/>
          </a:bodyPr>
          <a:lstStyle/>
          <a:p>
            <a:pPr algn="just" rtl="1">
              <a:lnSpc>
                <a:spcPct val="150000"/>
              </a:lnSpc>
            </a:pPr>
            <a:r>
              <a:rPr lang="fa-IR" sz="1800" b="1" dirty="0"/>
              <a:t>اقدام به خودکشی: </a:t>
            </a:r>
          </a:p>
          <a:p>
            <a:pPr marL="0" indent="0" algn="just" rtl="1">
              <a:lnSpc>
                <a:spcPct val="150000"/>
              </a:lnSpc>
              <a:buNone/>
            </a:pPr>
            <a:r>
              <a:rPr lang="fa-IR" sz="1800" b="1" dirty="0"/>
              <a:t>در بعضی موارد افرادی که تصمیم به خودکشی دارند، غالباً </a:t>
            </a:r>
            <a:r>
              <a:rPr lang="fa-IR" sz="1800" b="1" dirty="0" err="1"/>
              <a:t>ماده‌ای</a:t>
            </a:r>
            <a:r>
              <a:rPr lang="fa-IR" sz="1800" b="1" dirty="0"/>
              <a:t> را مصرف </a:t>
            </a:r>
            <a:r>
              <a:rPr lang="fa-IR" sz="1800" b="1" dirty="0" err="1"/>
              <a:t>می‌کنند</a:t>
            </a:r>
            <a:r>
              <a:rPr lang="fa-IR" sz="1800" b="1" dirty="0"/>
              <a:t> که ممکن است اثرات سمی آن ماده و یا مصرف </a:t>
            </a:r>
            <a:r>
              <a:rPr lang="fa-IR" sz="1800" b="1" dirty="0" err="1"/>
              <a:t>بیش‌ازحد</a:t>
            </a:r>
            <a:r>
              <a:rPr lang="fa-IR" sz="1800" b="1" dirty="0"/>
              <a:t> آن باعث آسیب به بدن وی شود.</a:t>
            </a:r>
          </a:p>
          <a:p>
            <a:pPr algn="just" rtl="1">
              <a:lnSpc>
                <a:spcPct val="150000"/>
              </a:lnSpc>
            </a:pPr>
            <a:r>
              <a:rPr lang="fa-IR" sz="1800" b="1" dirty="0"/>
              <a:t>تجاوز و قتل: </a:t>
            </a:r>
          </a:p>
          <a:p>
            <a:pPr marL="0" indent="0" algn="just" rtl="1">
              <a:lnSpc>
                <a:spcPct val="150000"/>
              </a:lnSpc>
              <a:buNone/>
            </a:pPr>
            <a:r>
              <a:rPr lang="fa-IR" sz="1800" b="1" dirty="0"/>
              <a:t>گاهی اوقات مسمومیت به ‌وسیله مواد سمی، توسط افرادی دیگر به ‌قصد تجاوز و یا قتل به بیمار یا قربانی تحمیل </a:t>
            </a:r>
            <a:r>
              <a:rPr lang="fa-IR" sz="1800" b="1" dirty="0" err="1"/>
              <a:t>می‌شود</a:t>
            </a:r>
            <a:r>
              <a:rPr lang="fa-IR" sz="1800" b="1" dirty="0"/>
              <a:t>.</a:t>
            </a:r>
          </a:p>
          <a:p>
            <a:pPr algn="just" rtl="1">
              <a:lnSpc>
                <a:spcPct val="150000"/>
              </a:lnSpc>
            </a:pPr>
            <a:r>
              <a:rPr lang="fa-IR" sz="1800" b="1" dirty="0"/>
              <a:t>تفریحی: </a:t>
            </a:r>
          </a:p>
          <a:p>
            <a:pPr marL="0" indent="0" algn="just" rtl="1">
              <a:lnSpc>
                <a:spcPct val="150000"/>
              </a:lnSpc>
              <a:buNone/>
            </a:pPr>
            <a:r>
              <a:rPr lang="fa-IR" sz="1800" b="1" dirty="0"/>
              <a:t>مثل </a:t>
            </a:r>
            <a:r>
              <a:rPr lang="fa-IR" sz="1800" b="1" dirty="0" err="1"/>
              <a:t>مخدرها</a:t>
            </a:r>
            <a:r>
              <a:rPr lang="fa-IR" sz="1800" b="1" dirty="0"/>
              <a:t> توسط افراد معتاد یا مصرف </a:t>
            </a:r>
            <a:r>
              <a:rPr lang="fa-IR" sz="1800" b="1" dirty="0" err="1"/>
              <a:t>توهم‌زاها</a:t>
            </a:r>
            <a:r>
              <a:rPr lang="fa-IR" sz="1800" b="1" dirty="0"/>
              <a:t> و </a:t>
            </a:r>
            <a:r>
              <a:rPr lang="fa-IR" sz="1800" b="1" dirty="0" err="1"/>
              <a:t>آمفتامین‌ها</a:t>
            </a:r>
            <a:r>
              <a:rPr lang="fa-IR" sz="1800" b="1" dirty="0"/>
              <a:t> در </a:t>
            </a:r>
            <a:r>
              <a:rPr lang="fa-IR" sz="1800" b="1" dirty="0" err="1"/>
              <a:t>مهمانی‌ها</a:t>
            </a:r>
            <a:endParaRPr lang="fa-IR" sz="1800" b="1" dirty="0"/>
          </a:p>
          <a:p>
            <a:pPr algn="just" rtl="1">
              <a:lnSpc>
                <a:spcPct val="150000"/>
              </a:lnSpc>
            </a:pPr>
            <a:r>
              <a:rPr lang="fa-IR" sz="1800" b="1" dirty="0"/>
              <a:t>سوء مصرف مواد:</a:t>
            </a:r>
          </a:p>
          <a:p>
            <a:pPr marL="0" indent="0" algn="just" rtl="1">
              <a:lnSpc>
                <a:spcPct val="150000"/>
              </a:lnSpc>
              <a:buNone/>
            </a:pPr>
            <a:r>
              <a:rPr lang="fa-IR" sz="1800" b="1" dirty="0"/>
              <a:t> سوء مصرف مواد هم به معنی سوءاستفاده غالباً آگاهانه از هر </a:t>
            </a:r>
            <a:r>
              <a:rPr lang="fa-IR" sz="1800" b="1" dirty="0" err="1"/>
              <a:t>ماده‌ای</a:t>
            </a:r>
            <a:r>
              <a:rPr lang="fa-IR" sz="1800" b="1" dirty="0"/>
              <a:t> است که اثرات مطلوبی داشته باشد.</a:t>
            </a:r>
          </a:p>
          <a:p>
            <a:pPr algn="just" rtl="1">
              <a:lnSpc>
                <a:spcPct val="150000"/>
              </a:lnSpc>
            </a:pPr>
            <a:endParaRPr lang="fa-IR" sz="1800" b="1" dirty="0"/>
          </a:p>
        </p:txBody>
      </p:sp>
      <p:pic>
        <p:nvPicPr>
          <p:cNvPr id="5" name="Picture 4">
            <a:extLst>
              <a:ext uri="{FF2B5EF4-FFF2-40B4-BE49-F238E27FC236}">
                <a16:creationId xmlns="" xmlns:a16="http://schemas.microsoft.com/office/drawing/2014/main" id="{C888A7A9-0BC6-FA44-91F0-8C957BADF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195" y="4445198"/>
            <a:ext cx="2518019" cy="16809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85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اسیدها</a:t>
            </a:r>
            <a:r>
              <a:rPr lang="fa-IR" sz="2400" b="1" dirty="0">
                <a:solidFill>
                  <a:srgbClr val="000000"/>
                </a:solidFill>
                <a:latin typeface="Calibri" panose="020F0502020204030204" pitchFamily="34" charset="0"/>
                <a:ea typeface="Calibri" panose="020F0502020204030204" pitchFamily="34" charset="0"/>
                <a:cs typeface="+mj-cs"/>
              </a:rPr>
              <a:t> و بازها</a:t>
            </a:r>
            <a:endParaRPr lang="en-US" dirty="0">
              <a:cs typeface="+mj-cs"/>
            </a:endParaRPr>
          </a:p>
        </p:txBody>
      </p:sp>
      <p:sp>
        <p:nvSpPr>
          <p:cNvPr id="3" name="Content Placeholder 2"/>
          <p:cNvSpPr>
            <a:spLocks noGrp="1"/>
          </p:cNvSpPr>
          <p:nvPr>
            <p:ph idx="1"/>
          </p:nvPr>
        </p:nvSpPr>
        <p:spPr>
          <a:xfrm>
            <a:off x="609600" y="1290235"/>
            <a:ext cx="10972800" cy="5203555"/>
          </a:xfrm>
        </p:spPr>
        <p:txBody>
          <a:bodyPr/>
          <a:lstStyle/>
          <a:p>
            <a:pPr marL="0" marR="0" indent="0" algn="just" rtl="1">
              <a:lnSpc>
                <a:spcPct val="115000"/>
              </a:lnSpc>
              <a:spcBef>
                <a:spcPts val="0"/>
              </a:spcBef>
              <a:spcAft>
                <a:spcPts val="1000"/>
              </a:spcAft>
              <a:buNone/>
            </a:pPr>
            <a:r>
              <a:rPr lang="fa-IR" sz="2000" b="1" dirty="0" err="1">
                <a:latin typeface="Calibri" panose="020F0502020204030204" pitchFamily="34" charset="0"/>
                <a:ea typeface="Calibri" panose="020F0502020204030204" pitchFamily="34" charset="0"/>
                <a:cs typeface="B Nazanin" panose="00000400000000000000" pitchFamily="2" charset="-78"/>
              </a:rPr>
              <a:t>نشانه‌ها</a:t>
            </a:r>
            <a:r>
              <a:rPr lang="fa-IR" sz="2000" b="1" dirty="0">
                <a:latin typeface="Calibri" panose="020F0502020204030204" pitchFamily="34" charset="0"/>
                <a:ea typeface="Calibri" panose="020F0502020204030204" pitchFamily="34" charset="0"/>
                <a:cs typeface="B Nazanin" panose="00000400000000000000" pitchFamily="2" charset="-78"/>
              </a:rPr>
              <a:t> و علائم کلی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اسیدها</a:t>
            </a:r>
            <a:r>
              <a:rPr lang="fa-IR" sz="2000" b="1" dirty="0">
                <a:latin typeface="Calibri" panose="020F0502020204030204" pitchFamily="34" charset="0"/>
                <a:ea typeface="Calibri" panose="020F0502020204030204" pitchFamily="34" charset="0"/>
                <a:cs typeface="B Nazanin" panose="00000400000000000000" pitchFamily="2" charset="-78"/>
              </a:rPr>
              <a:t> و قلیا </a:t>
            </a:r>
            <a:r>
              <a:rPr lang="fa-IR" sz="20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2000" b="1" dirty="0">
                <a:latin typeface="Calibri" panose="020F0502020204030204" pitchFamily="34" charset="0"/>
                <a:ea typeface="Calibri" panose="020F0502020204030204" pitchFamily="34" charset="0"/>
                <a:cs typeface="B Nazanin" panose="00000400000000000000" pitchFamily="2" charset="-78"/>
              </a:rPr>
              <a:t> از:</a:t>
            </a: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سوختگی اطراف دهان، </a:t>
            </a:r>
            <a:r>
              <a:rPr lang="fa-IR" sz="2000" dirty="0" err="1">
                <a:latin typeface="Calibri" panose="020F0502020204030204" pitchFamily="34" charset="0"/>
                <a:ea typeface="Calibri" panose="020F0502020204030204" pitchFamily="34" charset="0"/>
                <a:cs typeface="B Nazanin" panose="00000400000000000000" pitchFamily="2" charset="-78"/>
              </a:rPr>
              <a:t>لب‌ها</a:t>
            </a:r>
            <a:r>
              <a:rPr lang="fa-IR" sz="2000" dirty="0">
                <a:latin typeface="Calibri" panose="020F0502020204030204" pitchFamily="34" charset="0"/>
                <a:ea typeface="Calibri" panose="020F0502020204030204" pitchFamily="34" charset="0"/>
                <a:cs typeface="B Nazanin" panose="00000400000000000000" pitchFamily="2" charset="-78"/>
              </a:rPr>
              <a:t> و اطراف صورت</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درد در </a:t>
            </a:r>
            <a:r>
              <a:rPr lang="fa-IR" sz="2000" dirty="0" err="1">
                <a:latin typeface="Calibri" panose="020F0502020204030204" pitchFamily="34" charset="0"/>
                <a:ea typeface="Calibri" panose="020F0502020204030204" pitchFamily="34" charset="0"/>
                <a:cs typeface="B Nazanin" panose="00000400000000000000" pitchFamily="2" charset="-78"/>
              </a:rPr>
              <a:t>لب‌ها</a:t>
            </a:r>
            <a:r>
              <a:rPr lang="fa-IR" sz="2000" dirty="0">
                <a:latin typeface="Calibri" panose="020F0502020204030204" pitchFamily="34" charset="0"/>
                <a:ea typeface="Calibri" panose="020F0502020204030204" pitchFamily="34" charset="0"/>
                <a:cs typeface="B Nazanin" panose="00000400000000000000" pitchFamily="2" charset="-78"/>
              </a:rPr>
              <a:t>، دهان، حلق، گلو و شکم</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دیسفاژی</a:t>
            </a:r>
            <a:r>
              <a:rPr lang="fa-IR" sz="2000" dirty="0">
                <a:latin typeface="Calibri" panose="020F0502020204030204" pitchFamily="34" charset="0"/>
                <a:ea typeface="Calibri" panose="020F0502020204030204" pitchFamily="34" charset="0"/>
                <a:cs typeface="B Nazanin" panose="00000400000000000000" pitchFamily="2" charset="-78"/>
              </a:rPr>
              <a:t> یا </a:t>
            </a:r>
            <a:r>
              <a:rPr lang="fa-IR" sz="2000" dirty="0" err="1">
                <a:latin typeface="Calibri" panose="020F0502020204030204" pitchFamily="34" charset="0"/>
                <a:ea typeface="Calibri" panose="020F0502020204030204" pitchFamily="34" charset="0"/>
                <a:cs typeface="B Nazanin" panose="00000400000000000000" pitchFamily="2" charset="-78"/>
              </a:rPr>
              <a:t>بلع</a:t>
            </a:r>
            <a:r>
              <a:rPr lang="fa-IR" sz="2000" dirty="0">
                <a:latin typeface="Calibri" panose="020F0502020204030204" pitchFamily="34" charset="0"/>
                <a:ea typeface="Calibri" panose="020F0502020204030204" pitchFamily="34" charset="0"/>
                <a:cs typeface="B Nazanin" panose="00000400000000000000" pitchFamily="2" charset="-78"/>
              </a:rPr>
              <a:t> دردناک و ریزش آب از دهان</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سرازیر شدن بزاق دهان</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هماتمز</a:t>
            </a:r>
            <a:r>
              <a:rPr lang="fa-IR" sz="2000" dirty="0">
                <a:latin typeface="Calibri" panose="020F0502020204030204" pitchFamily="34" charset="0"/>
                <a:ea typeface="Calibri" panose="020F0502020204030204" pitchFamily="34" charset="0"/>
                <a:cs typeface="B Nazanin" panose="00000400000000000000" pitchFamily="2" charset="-78"/>
              </a:rPr>
              <a:t> (استفراغ خونی)</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گرفتگی صدا یا صحبت کردن دشوار</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استریدور</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تنگی نفس (کوتاه بودن تنفس)</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 شواهدی از شوک ناشی از خونریزی به دنبال سوراخ شدن مری و معده. (کاهش </a:t>
            </a:r>
            <a:r>
              <a:rPr lang="fa-IR" sz="2000" dirty="0" err="1">
                <a:latin typeface="Calibri" panose="020F0502020204030204" pitchFamily="34" charset="0"/>
                <a:ea typeface="Calibri" panose="020F0502020204030204" pitchFamily="34" charset="0"/>
                <a:cs typeface="B Nazanin" panose="00000400000000000000" pitchFamily="2" charset="-78"/>
              </a:rPr>
              <a:t>فشارخون</a:t>
            </a:r>
            <a:r>
              <a:rPr lang="fa-IR" sz="2000" dirty="0">
                <a:latin typeface="Calibri" panose="020F0502020204030204" pitchFamily="34" charset="0"/>
                <a:ea typeface="Calibri" panose="020F0502020204030204" pitchFamily="34" charset="0"/>
                <a:cs typeface="B Nazanin" panose="00000400000000000000" pitchFamily="2" charset="-78"/>
              </a:rPr>
              <a:t>، تاکی کاردی، پوست </a:t>
            </a:r>
            <a:r>
              <a:rPr lang="fa-IR" sz="2000" dirty="0" err="1">
                <a:latin typeface="Calibri" panose="020F0502020204030204" pitchFamily="34" charset="0"/>
                <a:ea typeface="Calibri" panose="020F0502020204030204" pitchFamily="34" charset="0"/>
                <a:cs typeface="B Nazanin" panose="00000400000000000000" pitchFamily="2" charset="-78"/>
              </a:rPr>
              <a:t>رنگ‌پریده</a:t>
            </a:r>
            <a:r>
              <a:rPr lang="fa-IR" sz="2000" dirty="0">
                <a:latin typeface="Calibri" panose="020F0502020204030204" pitchFamily="34" charset="0"/>
                <a:ea typeface="Calibri" panose="020F0502020204030204" pitchFamily="34" charset="0"/>
                <a:cs typeface="B Nazanin" panose="00000400000000000000" pitchFamily="2" charset="-78"/>
              </a:rPr>
              <a:t> و خنک، افت هوشیاری)</a:t>
            </a:r>
            <a:endParaRPr lang="en-US" sz="2000" dirty="0">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pPr>
            <a:endParaRPr lang="en-US" sz="20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368187709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اسیدها</a:t>
            </a:r>
            <a:r>
              <a:rPr lang="fa-IR" sz="2400" b="1" dirty="0">
                <a:solidFill>
                  <a:srgbClr val="000000"/>
                </a:solidFill>
                <a:latin typeface="Calibri" panose="020F0502020204030204" pitchFamily="34" charset="0"/>
                <a:ea typeface="Calibri" panose="020F0502020204030204" pitchFamily="34" charset="0"/>
                <a:cs typeface="+mj-cs"/>
              </a:rPr>
              <a:t> و بازها</a:t>
            </a: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b="1" dirty="0">
                <a:latin typeface="Calibri" panose="020F0502020204030204" pitchFamily="34" charset="0"/>
                <a:ea typeface="Calibri" panose="020F0502020204030204" pitchFamily="34" charset="0"/>
                <a:cs typeface="B Nazanin" panose="00000400000000000000" pitchFamily="2" charset="-78"/>
              </a:rPr>
              <a:t>توجه:</a:t>
            </a:r>
          </a:p>
          <a:p>
            <a:pPr marL="114300" marR="0" indent="-457200" algn="just" rtl="1">
              <a:lnSpc>
                <a:spcPct val="115000"/>
              </a:lnSpc>
              <a:spcBef>
                <a:spcPts val="0"/>
              </a:spcBef>
              <a:spcAft>
                <a:spcPts val="1000"/>
              </a:spcAft>
              <a:buFont typeface="Wingdings" panose="05000000000000000000" pitchFamily="2" charset="2"/>
              <a:buChar char="v"/>
            </a:pPr>
            <a:r>
              <a:rPr lang="fa-IR" dirty="0">
                <a:latin typeface="Calibri" panose="020F0502020204030204" pitchFamily="34" charset="0"/>
                <a:ea typeface="Calibri" panose="020F0502020204030204" pitchFamily="34" charset="0"/>
                <a:cs typeface="B Nazanin" panose="00000400000000000000" pitchFamily="2" charset="-78"/>
              </a:rPr>
              <a:t> </a:t>
            </a:r>
            <a:r>
              <a:rPr lang="fa-IR" dirty="0">
                <a:solidFill>
                  <a:srgbClr val="7030A0"/>
                </a:solidFill>
                <a:latin typeface="Calibri" panose="020F0502020204030204" pitchFamily="34" charset="0"/>
                <a:ea typeface="Calibri" panose="020F0502020204030204" pitchFamily="34" charset="0"/>
                <a:cs typeface="B Nazanin" panose="00000400000000000000" pitchFamily="2" charset="-78"/>
              </a:rPr>
              <a:t>به‌ هیچ‌ وجه بیمارانی که مواد </a:t>
            </a:r>
            <a:r>
              <a:rPr lang="fa-IR" dirty="0" err="1">
                <a:solidFill>
                  <a:srgbClr val="7030A0"/>
                </a:solidFill>
                <a:latin typeface="Calibri" panose="020F0502020204030204" pitchFamily="34" charset="0"/>
                <a:ea typeface="Calibri" panose="020F0502020204030204" pitchFamily="34" charset="0"/>
                <a:cs typeface="B Nazanin" panose="00000400000000000000" pitchFamily="2" charset="-78"/>
              </a:rPr>
              <a:t>سوزاننده</a:t>
            </a:r>
            <a:r>
              <a:rPr lang="fa-IR"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7030A0"/>
                </a:solidFill>
                <a:latin typeface="Calibri" panose="020F0502020204030204" pitchFamily="34" charset="0"/>
                <a:ea typeface="Calibri" panose="020F0502020204030204" pitchFamily="34" charset="0"/>
                <a:cs typeface="B Nazanin" panose="00000400000000000000" pitchFamily="2" charset="-78"/>
              </a:rPr>
              <a:t>خورده‌اند</a:t>
            </a:r>
            <a:r>
              <a:rPr lang="fa-IR" dirty="0">
                <a:solidFill>
                  <a:srgbClr val="7030A0"/>
                </a:solidFill>
                <a:latin typeface="Calibri" panose="020F0502020204030204" pitchFamily="34" charset="0"/>
                <a:ea typeface="Calibri" panose="020F0502020204030204" pitchFamily="34" charset="0"/>
                <a:cs typeface="B Nazanin" panose="00000400000000000000" pitchFamily="2" charset="-78"/>
              </a:rPr>
              <a:t> را وادار به استفراغ نکنید، زیرا منجر به تماس دوباره مواد </a:t>
            </a:r>
            <a:r>
              <a:rPr lang="fa-IR" dirty="0" err="1">
                <a:solidFill>
                  <a:srgbClr val="7030A0"/>
                </a:solidFill>
                <a:latin typeface="Calibri" panose="020F0502020204030204" pitchFamily="34" charset="0"/>
                <a:ea typeface="Calibri" panose="020F0502020204030204" pitchFamily="34" charset="0"/>
                <a:cs typeface="B Nazanin" panose="00000400000000000000" pitchFamily="2" charset="-78"/>
              </a:rPr>
              <a:t>سوزاننده</a:t>
            </a:r>
            <a:r>
              <a:rPr lang="fa-IR" dirty="0">
                <a:solidFill>
                  <a:srgbClr val="7030A0"/>
                </a:solidFill>
                <a:latin typeface="Calibri" panose="020F0502020204030204" pitchFamily="34" charset="0"/>
                <a:ea typeface="Calibri" panose="020F0502020204030204" pitchFamily="34" charset="0"/>
                <a:cs typeface="B Nazanin" panose="00000400000000000000" pitchFamily="2" charset="-78"/>
              </a:rPr>
              <a:t> با مخاط دهان </a:t>
            </a:r>
            <a:r>
              <a:rPr lang="fa-IR" dirty="0" err="1">
                <a:solidFill>
                  <a:srgbClr val="7030A0"/>
                </a:solidFill>
                <a:latin typeface="Calibri" panose="020F0502020204030204" pitchFamily="34" charset="0"/>
                <a:ea typeface="Calibri" panose="020F0502020204030204" pitchFamily="34" charset="0"/>
                <a:cs typeface="B Nazanin" panose="00000400000000000000" pitchFamily="2" charset="-78"/>
              </a:rPr>
              <a:t>می‌شود</a:t>
            </a:r>
            <a:r>
              <a:rPr lang="fa-IR" dirty="0">
                <a:solidFill>
                  <a:srgbClr val="7030A0"/>
                </a:solidFill>
                <a:latin typeface="Calibri" panose="020F0502020204030204" pitchFamily="34" charset="0"/>
                <a:ea typeface="Calibri" panose="020F0502020204030204" pitchFamily="34" charset="0"/>
                <a:cs typeface="B Nazanin" panose="00000400000000000000" pitchFamily="2" charset="-78"/>
              </a:rPr>
              <a:t>.</a:t>
            </a:r>
            <a:endParaRPr lang="en-US" dirty="0">
              <a:solidFill>
                <a:srgbClr val="7030A0"/>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14016549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اسیدها</a:t>
            </a:r>
            <a:r>
              <a:rPr lang="fa-IR" sz="2400" b="1" dirty="0">
                <a:solidFill>
                  <a:srgbClr val="000000"/>
                </a:solidFill>
                <a:latin typeface="Calibri" panose="020F0502020204030204" pitchFamily="34" charset="0"/>
                <a:ea typeface="Calibri" panose="020F0502020204030204" pitchFamily="34" charset="0"/>
                <a:cs typeface="+mj-cs"/>
              </a:rPr>
              <a:t> و بازها</a:t>
            </a:r>
            <a:endParaRPr lang="en-US" dirty="0">
              <a:cs typeface="+mj-cs"/>
            </a:endParaRPr>
          </a:p>
        </p:txBody>
      </p:sp>
      <p:sp>
        <p:nvSpPr>
          <p:cNvPr id="3" name="Content Placeholder 2"/>
          <p:cNvSpPr>
            <a:spLocks noGrp="1"/>
          </p:cNvSpPr>
          <p:nvPr>
            <p:ph idx="1"/>
          </p:nvPr>
        </p:nvSpPr>
        <p:spPr>
          <a:xfrm>
            <a:off x="609600" y="1143000"/>
            <a:ext cx="10972800" cy="5087319"/>
          </a:xfrm>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اقدامات درمانی در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اسیدها</a:t>
            </a:r>
            <a:r>
              <a:rPr lang="fa-IR" sz="2000" b="1" dirty="0">
                <a:latin typeface="Calibri" panose="020F0502020204030204" pitchFamily="34" charset="0"/>
                <a:ea typeface="Calibri" panose="020F0502020204030204" pitchFamily="34" charset="0"/>
                <a:cs typeface="B Nazanin" panose="00000400000000000000" pitchFamily="2" charset="-78"/>
              </a:rPr>
              <a:t> و بازها:</a:t>
            </a:r>
            <a:endParaRPr lang="en-US" sz="20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ارزیابی و ایمنی صحنه</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دستورالعمل ایمنی صحنه را انجام دهید، مراقب باشید که خود شما و سایر کارکنان با مواد تماس پیدا نکند.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دور کردن سریع بیمار از محل مسمومیت</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همه </a:t>
            </a:r>
            <a:r>
              <a:rPr lang="fa-IR" sz="1800" dirty="0" err="1">
                <a:latin typeface="Calibri" panose="020F0502020204030204" pitchFamily="34" charset="0"/>
                <a:ea typeface="Calibri" panose="020F0502020204030204" pitchFamily="34" charset="0"/>
                <a:cs typeface="B Nazanin" panose="00000400000000000000" pitchFamily="2" charset="-78"/>
              </a:rPr>
              <a:t>لباس‌ها</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زیورآلات</a:t>
            </a:r>
            <a:r>
              <a:rPr lang="fa-IR" sz="1800" dirty="0">
                <a:latin typeface="Calibri" panose="020F0502020204030204" pitchFamily="34" charset="0"/>
                <a:ea typeface="Calibri" panose="020F0502020204030204" pitchFamily="34" charset="0"/>
                <a:cs typeface="B Nazanin" panose="00000400000000000000" pitchFamily="2" charset="-78"/>
              </a:rPr>
              <a:t> را پیش از درمان سوختگی خارج کنید.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تمیز کردن سریع بیمار از مواد اسیدی و قلیایی</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پوست و </a:t>
            </a:r>
            <a:r>
              <a:rPr lang="fa-IR" sz="1800" dirty="0" err="1">
                <a:latin typeface="Calibri" panose="020F0502020204030204" pitchFamily="34" charset="0"/>
                <a:ea typeface="Calibri" panose="020F0502020204030204" pitchFamily="34" charset="0"/>
                <a:cs typeface="B Nazanin" panose="00000400000000000000" pitchFamily="2" charset="-78"/>
              </a:rPr>
              <a:t>چشم‌ها</a:t>
            </a:r>
            <a:r>
              <a:rPr lang="fa-IR" sz="1800" dirty="0">
                <a:latin typeface="Calibri" panose="020F0502020204030204" pitchFamily="34" charset="0"/>
                <a:ea typeface="Calibri" panose="020F0502020204030204" pitchFamily="34" charset="0"/>
                <a:cs typeface="B Nazanin" panose="00000400000000000000" pitchFamily="2" charset="-78"/>
              </a:rPr>
              <a:t> را با حجم و شدت بالای آب شستشو دهید</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en-US" sz="1800" dirty="0">
                <a:latin typeface="Calibri" panose="020F0502020204030204" pitchFamily="34" charset="0"/>
                <a:ea typeface="Calibri" panose="020F0502020204030204" pitchFamily="34" charset="0"/>
                <a:cs typeface="B Nazanin" panose="00000400000000000000" pitchFamily="2" charset="-78"/>
              </a:rPr>
              <a:t>ABC</a:t>
            </a:r>
            <a:r>
              <a:rPr lang="fa-IR" sz="1800" dirty="0">
                <a:latin typeface="Calibri" panose="020F0502020204030204" pitchFamily="34" charset="0"/>
                <a:ea typeface="Calibri" panose="020F0502020204030204" pitchFamily="34" charset="0"/>
                <a:cs typeface="B Nazanin" panose="00000400000000000000" pitchFamily="2" charset="-78"/>
              </a:rPr>
              <a:t> بیمار </a:t>
            </a:r>
            <a:r>
              <a:rPr lang="fa-IR" sz="1800" dirty="0" err="1">
                <a:latin typeface="Calibri" panose="020F0502020204030204" pitchFamily="34" charset="0"/>
                <a:ea typeface="Calibri" panose="020F0502020204030204" pitchFamily="34" charset="0"/>
                <a:cs typeface="B Nazanin" panose="00000400000000000000" pitchFamily="2" charset="-78"/>
              </a:rPr>
              <a:t>راحفظ</a:t>
            </a:r>
            <a:r>
              <a:rPr lang="fa-IR" sz="1800" dirty="0">
                <a:latin typeface="Calibri" panose="020F0502020204030204" pitchFamily="34" charset="0"/>
                <a:ea typeface="Calibri" panose="020F0502020204030204" pitchFamily="34" charset="0"/>
                <a:cs typeface="B Nazanin" panose="00000400000000000000" pitchFamily="2" charset="-78"/>
              </a:rPr>
              <a:t> کنید.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حفظ راه هوایی اولویت اول هست</a:t>
            </a:r>
            <a:endParaRPr lang="en-US" sz="18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3677316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اسیدها</a:t>
            </a:r>
            <a:r>
              <a:rPr lang="fa-IR" sz="2400" b="1" dirty="0">
                <a:solidFill>
                  <a:srgbClr val="000000"/>
                </a:solidFill>
                <a:latin typeface="Calibri" panose="020F0502020204030204" pitchFamily="34" charset="0"/>
                <a:ea typeface="Calibri" panose="020F0502020204030204" pitchFamily="34" charset="0"/>
                <a:cs typeface="+mj-cs"/>
              </a:rPr>
              <a:t> و بازها</a:t>
            </a: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در مسمومیت با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اسیدها</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بازها: (ادامه)</a:t>
            </a:r>
            <a:endParaRPr lang="en-US" sz="2000" dirty="0">
              <a:solidFill>
                <a:srgbClr val="000000"/>
              </a:solidFill>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مدیریت راه هوایی ممکن است به علت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آسیب‌های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بافتی مشکل شده باشد. استفاده از راه هوایی کور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بادید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غیرمستقیم) مانند </a:t>
            </a:r>
            <a:r>
              <a:rPr lang="en-US" sz="1800" dirty="0" err="1">
                <a:latin typeface="Calibri" panose="020F0502020204030204" pitchFamily="34" charset="0"/>
                <a:ea typeface="Calibri" panose="020F0502020204030204" pitchFamily="34" charset="0"/>
                <a:cs typeface="B Nazanin" panose="00000400000000000000" pitchFamily="2" charset="-78"/>
              </a:rPr>
              <a:t>combitube</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ممنوع     است. شاید لازم باشد </a:t>
            </a:r>
            <a:r>
              <a:rPr lang="fa-IR" sz="1800" dirty="0" err="1">
                <a:latin typeface="B Nazanin" panose="00000400000000000000" pitchFamily="2" charset="-78"/>
                <a:ea typeface="Calibri" panose="020F0502020204030204" pitchFamily="34" charset="0"/>
              </a:rPr>
              <a:t>کریکوتیروتومی</a:t>
            </a:r>
            <a:r>
              <a:rPr lang="fa-IR" sz="1800" dirty="0">
                <a:latin typeface="B Nazanin" panose="00000400000000000000" pitchFamily="2" charset="-78"/>
                <a:ea typeface="Calibri" panose="020F0502020204030204" pitchFamily="34" charset="0"/>
              </a:rPr>
              <a:t> سوزنی انجام دهید.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شارکول</a:t>
            </a:r>
            <a:r>
              <a:rPr lang="fa-IR" sz="1800" dirty="0">
                <a:latin typeface="Calibri" panose="020F0502020204030204" pitchFamily="34" charset="0"/>
                <a:ea typeface="Calibri" panose="020F0502020204030204" pitchFamily="34" charset="0"/>
                <a:cs typeface="B Nazanin" panose="00000400000000000000" pitchFamily="2" charset="-78"/>
              </a:rPr>
              <a:t> فعال کاربردی در درمان </a:t>
            </a:r>
            <a:r>
              <a:rPr lang="fa-IR" sz="1800" dirty="0" err="1">
                <a:latin typeface="Calibri" panose="020F0502020204030204" pitchFamily="34" charset="0"/>
                <a:ea typeface="Calibri" panose="020F0502020204030204" pitchFamily="34" charset="0"/>
                <a:cs typeface="B Nazanin" panose="00000400000000000000" pitchFamily="2" charset="-78"/>
              </a:rPr>
              <a:t>بلع</a:t>
            </a:r>
            <a:r>
              <a:rPr lang="fa-IR" sz="1800" dirty="0">
                <a:latin typeface="Calibri" panose="020F0502020204030204" pitchFamily="34" charset="0"/>
                <a:ea typeface="Calibri" panose="020F0502020204030204" pitchFamily="34" charset="0"/>
                <a:cs typeface="B Nazanin" panose="00000400000000000000" pitchFamily="2" charset="-78"/>
              </a:rPr>
              <a:t> مواد </a:t>
            </a:r>
            <a:r>
              <a:rPr lang="fa-IR" sz="1800" dirty="0" err="1">
                <a:latin typeface="Calibri" panose="020F0502020204030204" pitchFamily="34" charset="0"/>
                <a:ea typeface="Calibri" panose="020F0502020204030204" pitchFamily="34" charset="0"/>
                <a:cs typeface="B Nazanin" panose="00000400000000000000" pitchFamily="2" charset="-78"/>
              </a:rPr>
              <a:t>سوزاننده</a:t>
            </a:r>
            <a:r>
              <a:rPr lang="fa-IR" sz="1800" dirty="0">
                <a:latin typeface="Calibri" panose="020F0502020204030204" pitchFamily="34" charset="0"/>
                <a:ea typeface="Calibri" panose="020F0502020204030204" pitchFamily="34" charset="0"/>
                <a:cs typeface="B Nazanin" panose="00000400000000000000" pitchFamily="2" charset="-78"/>
              </a:rPr>
              <a:t> ندارد.</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استفاده از آب جهت رقیق کردن یا شستشوی ذرات جامد قلیایی چسبیده به وی توصیه </a:t>
            </a:r>
            <a:r>
              <a:rPr lang="fa-IR" sz="1800" dirty="0" err="1">
                <a:latin typeface="Calibri" panose="020F0502020204030204" pitchFamily="34" charset="0"/>
                <a:ea typeface="Calibri" panose="020F0502020204030204" pitchFamily="34" charset="0"/>
                <a:cs typeface="B Nazanin" panose="00000400000000000000" pitchFamily="2" charset="-78"/>
              </a:rPr>
              <a:t>نمی‌شود</a:t>
            </a:r>
            <a:r>
              <a:rPr lang="fa-IR" sz="1800" dirty="0">
                <a:latin typeface="Calibri" panose="020F0502020204030204" pitchFamily="34" charset="0"/>
                <a:ea typeface="Calibri" panose="020F0502020204030204" pitchFamily="34" charset="0"/>
                <a:cs typeface="B Nazanin" panose="00000400000000000000" pitchFamily="2" charset="-78"/>
              </a:rPr>
              <a:t>. با مرکز مسمومیت و راهنمای پزشکی مشورت کنید.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بیمار را به یک مرکز سوختگی منتقل کنید.</a:t>
            </a:r>
            <a:endParaRPr lang="en-US" sz="1800" dirty="0">
              <a:latin typeface="Calibri" panose="020F0502020204030204" pitchFamily="34" charset="0"/>
              <a:ea typeface="Calibri" panose="020F0502020204030204" pitchFamily="34" charset="0"/>
            </a:endParaRPr>
          </a:p>
          <a:p>
            <a:pPr marL="0" lvl="0" indent="0" algn="r">
              <a:buNone/>
            </a:pPr>
            <a:endParaRPr lang="en-US" sz="1800" dirty="0">
              <a:solidFill>
                <a:srgbClr val="000000"/>
              </a:solidFill>
            </a:endParaRPr>
          </a:p>
          <a:p>
            <a:endParaRPr lang="en-US" dirty="0"/>
          </a:p>
        </p:txBody>
      </p:sp>
    </p:spTree>
    <p:extLst>
      <p:ext uri="{BB962C8B-B14F-4D97-AF65-F5344CB8AC3E}">
        <p14:creationId xmlns:p14="http://schemas.microsoft.com/office/powerpoint/2010/main" val="319440111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هیدروکربن‌ها</a:t>
            </a:r>
            <a:r>
              <a:rPr lang="fa-IR" sz="2400" b="1" dirty="0">
                <a:latin typeface="Calibri" panose="020F0502020204030204" pitchFamily="34" charset="0"/>
                <a:ea typeface="Calibri" panose="020F0502020204030204" pitchFamily="34" charset="0"/>
                <a:cs typeface="+mj-cs"/>
              </a:rPr>
              <a:t> یا محصولات نفتی</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marR="0" algn="just" rtl="1">
              <a:lnSpc>
                <a:spcPct val="115000"/>
              </a:lnSpc>
              <a:spcBef>
                <a:spcPts val="0"/>
              </a:spcBef>
              <a:spcAft>
                <a:spcPts val="1000"/>
              </a:spcAft>
            </a:pPr>
            <a:r>
              <a:rPr lang="fa-IR" sz="1800"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1800" dirty="0">
                <a:latin typeface="Calibri" panose="020F0502020204030204" pitchFamily="34" charset="0"/>
                <a:ea typeface="Calibri" panose="020F0502020204030204" pitchFamily="34" charset="0"/>
                <a:cs typeface="B Nazanin" panose="00000400000000000000" pitchFamily="2" charset="-78"/>
              </a:rPr>
              <a:t> موادی هستند که از نفت خام، </a:t>
            </a:r>
            <a:r>
              <a:rPr lang="fa-IR" sz="1800" dirty="0" err="1">
                <a:latin typeface="Calibri" panose="020F0502020204030204" pitchFamily="34" charset="0"/>
                <a:ea typeface="Calibri" panose="020F0502020204030204" pitchFamily="34" charset="0"/>
                <a:cs typeface="B Nazanin" panose="00000400000000000000" pitchFamily="2" charset="-78"/>
              </a:rPr>
              <a:t>زغال‌سنگ</a:t>
            </a:r>
            <a:r>
              <a:rPr lang="fa-IR" sz="1800" dirty="0">
                <a:latin typeface="Calibri" panose="020F0502020204030204" pitchFamily="34" charset="0"/>
                <a:ea typeface="Calibri" panose="020F0502020204030204" pitchFamily="34" charset="0"/>
                <a:cs typeface="B Nazanin" panose="00000400000000000000" pitchFamily="2" charset="-78"/>
              </a:rPr>
              <a:t> یا منابع گیاهی تولید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این محصولات معمولاً در نفت سفید، نفت، </a:t>
            </a:r>
            <a:r>
              <a:rPr lang="fa-IR" sz="1800" dirty="0" err="1">
                <a:latin typeface="Calibri" panose="020F0502020204030204" pitchFamily="34" charset="0"/>
                <a:ea typeface="Calibri" panose="020F0502020204030204" pitchFamily="34" charset="0"/>
                <a:cs typeface="B Nazanin" panose="00000400000000000000" pitchFamily="2" charset="-78"/>
              </a:rPr>
              <a:t>تربانتین</a:t>
            </a:r>
            <a:r>
              <a:rPr lang="fa-IR" sz="1800" dirty="0">
                <a:latin typeface="Calibri" panose="020F0502020204030204" pitchFamily="34" charset="0"/>
                <a:ea typeface="Calibri" panose="020F0502020204030204" pitchFamily="34" charset="0"/>
                <a:cs typeface="B Nazanin" panose="00000400000000000000" pitchFamily="2" charset="-78"/>
              </a:rPr>
              <a:t>، روغن معدنی، </a:t>
            </a:r>
            <a:r>
              <a:rPr lang="fa-IR" sz="1800" dirty="0" err="1">
                <a:latin typeface="Calibri" panose="020F0502020204030204" pitchFamily="34" charset="0"/>
                <a:ea typeface="Calibri" panose="020F0502020204030204" pitchFamily="34" charset="0"/>
                <a:cs typeface="B Nazanin" panose="00000400000000000000" pitchFamily="2" charset="-78"/>
              </a:rPr>
              <a:t>تولوئن</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بنزن</a:t>
            </a:r>
            <a:r>
              <a:rPr lang="fa-IR" sz="1800" dirty="0">
                <a:latin typeface="Calibri" panose="020F0502020204030204" pitchFamily="34" charset="0"/>
                <a:ea typeface="Calibri" panose="020F0502020204030204" pitchFamily="34" charset="0"/>
                <a:cs typeface="B Nazanin" panose="00000400000000000000" pitchFamily="2" charset="-78"/>
              </a:rPr>
              <a:t> یافت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این مواد معمولاً در محصولات نگهداری شده در خانه از قبیل </a:t>
            </a:r>
            <a:r>
              <a:rPr lang="fa-IR" sz="1800" dirty="0" err="1">
                <a:latin typeface="Calibri" panose="020F0502020204030204" pitchFamily="34" charset="0"/>
                <a:ea typeface="Calibri" panose="020F0502020204030204" pitchFamily="34" charset="0"/>
                <a:cs typeface="B Nazanin" panose="00000400000000000000" pitchFamily="2" charset="-78"/>
              </a:rPr>
              <a:t>پاک‌کننده</a:t>
            </a:r>
            <a:r>
              <a:rPr lang="fa-IR" sz="1800" dirty="0">
                <a:latin typeface="Calibri" panose="020F0502020204030204" pitchFamily="34" charset="0"/>
                <a:ea typeface="Calibri" panose="020F0502020204030204" pitchFamily="34" charset="0"/>
                <a:cs typeface="B Nazanin" panose="00000400000000000000" pitchFamily="2" charset="-78"/>
              </a:rPr>
              <a:t> های </a:t>
            </a:r>
            <a:r>
              <a:rPr lang="fa-IR" sz="1800" dirty="0" err="1">
                <a:latin typeface="Calibri" panose="020F0502020204030204" pitchFamily="34" charset="0"/>
                <a:ea typeface="Calibri" panose="020F0502020204030204" pitchFamily="34" charset="0"/>
                <a:cs typeface="B Nazanin" panose="00000400000000000000" pitchFamily="2" charset="-78"/>
              </a:rPr>
              <a:t>خشکشویی</a:t>
            </a:r>
            <a:r>
              <a:rPr lang="fa-IR" sz="1800" dirty="0">
                <a:latin typeface="Calibri" panose="020F0502020204030204" pitchFamily="34" charset="0"/>
                <a:ea typeface="Calibri" panose="020F0502020204030204" pitchFamily="34" charset="0"/>
                <a:cs typeface="B Nazanin" panose="00000400000000000000" pitchFamily="2" charset="-78"/>
              </a:rPr>
              <a:t>، فندک، </a:t>
            </a:r>
            <a:r>
              <a:rPr lang="fa-IR" sz="1800" dirty="0" err="1">
                <a:latin typeface="Calibri" panose="020F0502020204030204" pitchFamily="34" charset="0"/>
                <a:ea typeface="Calibri" panose="020F0502020204030204" pitchFamily="34" charset="0"/>
                <a:cs typeface="B Nazanin" panose="00000400000000000000" pitchFamily="2" charset="-78"/>
              </a:rPr>
              <a:t>چسب‌ها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رنگ‌ها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لوبریکانت</a:t>
            </a:r>
            <a:r>
              <a:rPr lang="fa-IR" sz="1800" dirty="0">
                <a:latin typeface="Calibri" panose="020F0502020204030204" pitchFamily="34" charset="0"/>
                <a:ea typeface="Calibri" panose="020F0502020204030204" pitchFamily="34" charset="0"/>
                <a:cs typeface="B Nazanin" panose="00000400000000000000" pitchFamily="2" charset="-78"/>
              </a:rPr>
              <a:t> ها، مواد جلا دهنده، لکه برها، </a:t>
            </a:r>
            <a:r>
              <a:rPr lang="fa-IR" sz="1800" dirty="0" err="1">
                <a:latin typeface="Calibri" panose="020F0502020204030204" pitchFamily="34" charset="0"/>
                <a:ea typeface="Calibri" panose="020F0502020204030204" pitchFamily="34" charset="0"/>
                <a:cs typeface="B Nazanin" panose="00000400000000000000" pitchFamily="2" charset="-78"/>
              </a:rPr>
              <a:t>لوازم‌آرایشی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آفت‌کش‌ها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حلال‌ها</a:t>
            </a:r>
            <a:r>
              <a:rPr lang="fa-IR" sz="1800" dirty="0">
                <a:latin typeface="Calibri" panose="020F0502020204030204" pitchFamily="34" charset="0"/>
                <a:ea typeface="Calibri" panose="020F0502020204030204" pitchFamily="34" charset="0"/>
                <a:cs typeface="B Nazanin" panose="00000400000000000000" pitchFamily="2" charset="-78"/>
              </a:rPr>
              <a:t> و آئروسل </a:t>
            </a:r>
            <a:r>
              <a:rPr lang="fa-IR" sz="1800" dirty="0" err="1">
                <a:latin typeface="Calibri" panose="020F0502020204030204" pitchFamily="34" charset="0"/>
                <a:ea typeface="Calibri" panose="020F0502020204030204" pitchFamily="34" charset="0"/>
                <a:cs typeface="B Nazanin" panose="00000400000000000000" pitchFamily="2" charset="-78"/>
              </a:rPr>
              <a:t>پروپلانت</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فلروکرین</a:t>
            </a:r>
            <a:r>
              <a:rPr lang="fa-IR" sz="1800" dirty="0">
                <a:latin typeface="Calibri" panose="020F0502020204030204" pitchFamily="34" charset="0"/>
                <a:ea typeface="Calibri" panose="020F0502020204030204" pitchFamily="34" charset="0"/>
                <a:cs typeface="B Nazanin" panose="00000400000000000000" pitchFamily="2" charset="-78"/>
              </a:rPr>
              <a:t>) یافت شوند. </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مسمومیت شاید توسط خوردن، استنشاق یا جذب از طریق پوست رخ دهد.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اثرات مسمومیت </a:t>
            </a:r>
            <a:r>
              <a:rPr lang="fa-IR" sz="2000" b="1"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2000" b="1" dirty="0">
                <a:latin typeface="Calibri" panose="020F0502020204030204" pitchFamily="34" charset="0"/>
                <a:ea typeface="Calibri" panose="020F0502020204030204" pitchFamily="34" charset="0"/>
                <a:cs typeface="B Nazanin" panose="00000400000000000000" pitchFamily="2" charset="-78"/>
              </a:rPr>
              <a:t> از دو طریق می باشد :</a:t>
            </a:r>
          </a:p>
          <a:p>
            <a:pPr marL="0" marR="0" algn="just" rtl="1">
              <a:lnSpc>
                <a:spcPct val="115000"/>
              </a:lnSpc>
              <a:spcBef>
                <a:spcPts val="0"/>
              </a:spcBef>
              <a:spcAft>
                <a:spcPts val="1000"/>
              </a:spcAft>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آسپیراسیون</a:t>
            </a:r>
            <a:r>
              <a:rPr lang="fa-IR" sz="1800" dirty="0">
                <a:latin typeface="Calibri" panose="020F0502020204030204" pitchFamily="34" charset="0"/>
                <a:ea typeface="Calibri" panose="020F0502020204030204" pitchFamily="34" charset="0"/>
                <a:cs typeface="B Nazanin" panose="00000400000000000000" pitchFamily="2" charset="-78"/>
              </a:rPr>
              <a:t> ریوی </a:t>
            </a:r>
          </a:p>
          <a:p>
            <a:pPr marL="0" marR="0" algn="just" rtl="1">
              <a:lnSpc>
                <a:spcPct val="115000"/>
              </a:lnSpc>
              <a:spcBef>
                <a:spcPts val="0"/>
              </a:spcBef>
              <a:spcAft>
                <a:spcPts val="1000"/>
              </a:spcAft>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جذب سیستمیک</a:t>
            </a:r>
            <a:endParaRPr lang="en-US" sz="1800" dirty="0"/>
          </a:p>
        </p:txBody>
      </p:sp>
      <p:pic>
        <p:nvPicPr>
          <p:cNvPr id="5" name="Picture 4">
            <a:extLst>
              <a:ext uri="{FF2B5EF4-FFF2-40B4-BE49-F238E27FC236}">
                <a16:creationId xmlns="" xmlns:a16="http://schemas.microsoft.com/office/drawing/2014/main" id="{180A8E7A-4717-EB4B-B774-8645642BA4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541" y="3838418"/>
            <a:ext cx="2819889" cy="200309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718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112" y="7750"/>
            <a:ext cx="10972800" cy="1143000"/>
          </a:xfrm>
        </p:spPr>
        <p:txBody>
          <a:bodyPr/>
          <a:lstStyle/>
          <a:p>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هیدروکربن‌ها</a:t>
            </a:r>
            <a:r>
              <a:rPr lang="fa-IR" sz="2400" b="1" dirty="0">
                <a:latin typeface="Calibri" panose="020F0502020204030204" pitchFamily="34" charset="0"/>
                <a:ea typeface="Calibri" panose="020F0502020204030204" pitchFamily="34" charset="0"/>
                <a:cs typeface="+mj-cs"/>
              </a:rPr>
              <a:t> یا محصولات نفتی</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a:xfrm>
            <a:off x="501112" y="1150750"/>
            <a:ext cx="10972800" cy="5250050"/>
          </a:xfrm>
        </p:spPr>
        <p:txBody>
          <a:bodyPr/>
          <a:lstStyle/>
          <a:p>
            <a:pPr marL="0" indent="0" algn="r" rtl="1">
              <a:buNone/>
            </a:pPr>
            <a:r>
              <a:rPr lang="fa-IR" sz="2000" b="1" dirty="0" err="1">
                <a:latin typeface="Calibri" panose="020F0502020204030204" pitchFamily="34" charset="0"/>
                <a:ea typeface="Calibri" panose="020F0502020204030204" pitchFamily="34" charset="0"/>
                <a:cs typeface="B Nazanin" panose="00000400000000000000" pitchFamily="2" charset="-78"/>
              </a:rPr>
              <a:t>نشانه‌ها</a:t>
            </a:r>
            <a:r>
              <a:rPr lang="fa-IR" sz="2000" b="1" dirty="0">
                <a:latin typeface="Calibri" panose="020F0502020204030204" pitchFamily="34" charset="0"/>
                <a:ea typeface="Calibri" panose="020F0502020204030204" pitchFamily="34" charset="0"/>
                <a:cs typeface="B Nazanin" panose="00000400000000000000" pitchFamily="2" charset="-78"/>
              </a:rPr>
              <a:t> و علائم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2000" b="1" dirty="0">
                <a:latin typeface="Calibri" panose="020F0502020204030204" pitchFamily="34" charset="0"/>
                <a:ea typeface="Calibri" panose="020F0502020204030204" pitchFamily="34" charset="0"/>
                <a:cs typeface="B Nazanin" panose="00000400000000000000" pitchFamily="2" charset="-78"/>
              </a:rPr>
              <a:t> از:</a:t>
            </a:r>
          </a:p>
          <a:p>
            <a:pPr marR="0" algn="just" rtl="1">
              <a:lnSpc>
                <a:spcPct val="115000"/>
              </a:lnSpc>
              <a:spcBef>
                <a:spcPts val="0"/>
              </a:spcBef>
              <a:spcAft>
                <a:spcPts val="1000"/>
              </a:spcAft>
              <a:buFont typeface="Wingdings" panose="05000000000000000000" pitchFamily="2" charset="2"/>
              <a:buChar char="Ø"/>
            </a:pPr>
            <a:r>
              <a:rPr lang="fa-IR" sz="2000" dirty="0">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latin typeface="Calibri" panose="020F0502020204030204" pitchFamily="34" charset="0"/>
                <a:ea typeface="Calibri" panose="020F0502020204030204" pitchFamily="34" charset="0"/>
                <a:cs typeface="B Nazanin" panose="00000400000000000000" pitchFamily="2" charset="-78"/>
              </a:rPr>
              <a:t>نشانه‌های</a:t>
            </a:r>
            <a:r>
              <a:rPr lang="fa-IR" sz="2000" dirty="0">
                <a:latin typeface="Calibri" panose="020F0502020204030204" pitchFamily="34" charset="0"/>
                <a:ea typeface="Calibri" panose="020F0502020204030204" pitchFamily="34" charset="0"/>
                <a:cs typeface="B Nazanin" panose="00000400000000000000" pitchFamily="2" charset="-78"/>
              </a:rPr>
              <a:t> دستگاه عصبی شامل:</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سرخوشی، عدم تعادل، هذیان، </a:t>
            </a:r>
            <a:r>
              <a:rPr lang="fa-IR" sz="2000" dirty="0" err="1">
                <a:latin typeface="Calibri" panose="020F0502020204030204" pitchFamily="34" charset="0"/>
                <a:ea typeface="Calibri" panose="020F0502020204030204" pitchFamily="34" charset="0"/>
                <a:cs typeface="B Nazanin" panose="00000400000000000000" pitchFamily="2" charset="-78"/>
              </a:rPr>
              <a:t>نیستاگموس</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وزوز</a:t>
            </a:r>
            <a:r>
              <a:rPr lang="fa-IR" sz="2000" dirty="0">
                <a:latin typeface="Calibri" panose="020F0502020204030204" pitchFamily="34" charset="0"/>
                <a:ea typeface="Calibri" panose="020F0502020204030204" pitchFamily="34" charset="0"/>
                <a:cs typeface="B Nazanin" panose="00000400000000000000" pitchFamily="2" charset="-78"/>
              </a:rPr>
              <a:t> گوش، دوبینی، کری، تشنج و تب و تغییر وضعیت هوشیاری تا کما</a:t>
            </a:r>
          </a:p>
          <a:p>
            <a:pPr marL="0" marR="0" indent="0" algn="just" rtl="1">
              <a:lnSpc>
                <a:spcPct val="115000"/>
              </a:lnSpc>
              <a:spcBef>
                <a:spcPts val="0"/>
              </a:spcBef>
              <a:spcAft>
                <a:spcPts val="1000"/>
              </a:spcAft>
              <a:buNone/>
            </a:pPr>
            <a:endParaRPr lang="fa-IR"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latin typeface="Calibri" panose="020F0502020204030204" pitchFamily="34" charset="0"/>
                <a:ea typeface="Calibri" panose="020F0502020204030204" pitchFamily="34" charset="0"/>
                <a:cs typeface="B Nazanin" panose="00000400000000000000" pitchFamily="2" charset="-78"/>
              </a:rPr>
              <a:t>نشانه‌های</a:t>
            </a:r>
            <a:r>
              <a:rPr lang="fa-IR" sz="2000" dirty="0">
                <a:latin typeface="Calibri" panose="020F0502020204030204" pitchFamily="34" charset="0"/>
                <a:ea typeface="Calibri" panose="020F0502020204030204" pitchFamily="34" charset="0"/>
                <a:cs typeface="B Nazanin" panose="00000400000000000000" pitchFamily="2" charset="-78"/>
              </a:rPr>
              <a:t> دستگاه ریوی شامل:</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درصورت </a:t>
            </a:r>
            <a:r>
              <a:rPr lang="fa-IR" sz="2000" dirty="0" err="1">
                <a:latin typeface="Calibri" panose="020F0502020204030204" pitchFamily="34" charset="0"/>
                <a:ea typeface="Calibri" panose="020F0502020204030204" pitchFamily="34" charset="0"/>
                <a:cs typeface="B Nazanin" panose="00000400000000000000" pitchFamily="2" charset="-78"/>
              </a:rPr>
              <a:t>آسپیراسیون</a:t>
            </a:r>
            <a:r>
              <a:rPr lang="fa-IR" sz="2000" dirty="0">
                <a:latin typeface="Calibri" panose="020F0502020204030204" pitchFamily="34" charset="0"/>
                <a:ea typeface="Calibri" panose="020F0502020204030204" pitchFamily="34" charset="0"/>
                <a:cs typeface="B Nazanin" panose="00000400000000000000" pitchFamily="2" charset="-78"/>
              </a:rPr>
              <a:t> تنگی نفس </a:t>
            </a:r>
            <a:r>
              <a:rPr lang="fa-IR" sz="2000" dirty="0" err="1">
                <a:latin typeface="Calibri" panose="020F0502020204030204" pitchFamily="34" charset="0"/>
                <a:ea typeface="Calibri" panose="020F0502020204030204" pitchFamily="34" charset="0"/>
                <a:cs typeface="B Nazanin" panose="00000400000000000000" pitchFamily="2" charset="-78"/>
              </a:rPr>
              <a:t>ویز</a:t>
            </a:r>
            <a:r>
              <a:rPr lang="fa-IR" sz="2000" dirty="0">
                <a:latin typeface="Calibri" panose="020F0502020204030204" pitchFamily="34" charset="0"/>
                <a:ea typeface="Calibri" panose="020F0502020204030204" pitchFamily="34" charset="0"/>
                <a:cs typeface="B Nazanin" panose="00000400000000000000" pitchFamily="2" charset="-78"/>
              </a:rPr>
              <a:t> و سرفه و </a:t>
            </a:r>
            <a:r>
              <a:rPr lang="fa-IR" sz="2000" dirty="0" err="1">
                <a:latin typeface="Calibri" panose="020F0502020204030204" pitchFamily="34" charset="0"/>
                <a:ea typeface="Calibri" panose="020F0502020204030204" pitchFamily="34" charset="0"/>
                <a:cs typeface="B Nazanin" panose="00000400000000000000" pitchFamily="2" charset="-78"/>
              </a:rPr>
              <a:t>استریدور</a:t>
            </a:r>
            <a:r>
              <a:rPr lang="fa-IR" sz="2000" dirty="0">
                <a:latin typeface="Calibri" panose="020F0502020204030204" pitchFamily="34" charset="0"/>
                <a:ea typeface="Calibri" panose="020F0502020204030204" pitchFamily="34" charset="0"/>
                <a:cs typeface="B Nazanin" panose="00000400000000000000" pitchFamily="2" charset="-78"/>
              </a:rPr>
              <a:t>، احساس خفه شدن، </a:t>
            </a:r>
            <a:r>
              <a:rPr lang="fa-IR" sz="2000" dirty="0" err="1">
                <a:latin typeface="Calibri" panose="020F0502020204030204" pitchFamily="34" charset="0"/>
                <a:ea typeface="Calibri" panose="020F0502020204030204" pitchFamily="34" charset="0"/>
                <a:cs typeface="B Nazanin" panose="00000400000000000000" pitchFamily="2" charset="-78"/>
              </a:rPr>
              <a:t>تاکی‌پنه</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هموپتزی</a:t>
            </a:r>
            <a:r>
              <a:rPr lang="fa-IR" sz="2000" dirty="0">
                <a:latin typeface="Calibri" panose="020F0502020204030204" pitchFamily="34" charset="0"/>
                <a:ea typeface="Calibri" panose="020F0502020204030204" pitchFamily="34" charset="0"/>
                <a:cs typeface="B Nazanin" panose="00000400000000000000" pitchFamily="2" charset="-78"/>
              </a:rPr>
              <a:t> (خلط خونی)، </a:t>
            </a:r>
            <a:r>
              <a:rPr lang="fa-IR" sz="2000" dirty="0" err="1">
                <a:latin typeface="Calibri" panose="020F0502020204030204" pitchFamily="34" charset="0"/>
                <a:ea typeface="Calibri" panose="020F0502020204030204" pitchFamily="34" charset="0"/>
                <a:cs typeface="B Nazanin" panose="00000400000000000000" pitchFamily="2" charset="-78"/>
              </a:rPr>
              <a:t>ادم</a:t>
            </a:r>
            <a:r>
              <a:rPr lang="fa-IR" sz="2000" dirty="0">
                <a:latin typeface="Calibri" panose="020F0502020204030204" pitchFamily="34" charset="0"/>
                <a:ea typeface="Calibri" panose="020F0502020204030204" pitchFamily="34" charset="0"/>
                <a:cs typeface="B Nazanin" panose="00000400000000000000" pitchFamily="2" charset="-78"/>
              </a:rPr>
              <a:t> ریه، </a:t>
            </a:r>
            <a:r>
              <a:rPr lang="fa-IR" sz="2000" dirty="0" err="1">
                <a:latin typeface="Calibri" panose="020F0502020204030204" pitchFamily="34" charset="0"/>
                <a:ea typeface="Calibri" panose="020F0502020204030204" pitchFamily="34" charset="0"/>
                <a:cs typeface="B Nazanin" panose="00000400000000000000" pitchFamily="2" charset="-78"/>
              </a:rPr>
              <a:t>آتلکتازی</a:t>
            </a:r>
            <a:r>
              <a:rPr lang="fa-IR" sz="2000" dirty="0">
                <a:latin typeface="Calibri" panose="020F0502020204030204" pitchFamily="34" charset="0"/>
                <a:ea typeface="Calibri" panose="020F0502020204030204" pitchFamily="34" charset="0"/>
                <a:cs typeface="B Nazanin" panose="00000400000000000000" pitchFamily="2" charset="-78"/>
              </a:rPr>
              <a:t>، پنوموتوراکس</a:t>
            </a: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Ø"/>
            </a:pPr>
            <a:r>
              <a:rPr lang="fa-IR" sz="2000" dirty="0">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latin typeface="Calibri" panose="020F0502020204030204" pitchFamily="34" charset="0"/>
                <a:ea typeface="Calibri" panose="020F0502020204030204" pitchFamily="34" charset="0"/>
                <a:cs typeface="B Nazanin" panose="00000400000000000000" pitchFamily="2" charset="-78"/>
              </a:rPr>
              <a:t>نشانه‌های</a:t>
            </a:r>
            <a:r>
              <a:rPr lang="fa-IR" sz="2000" dirty="0">
                <a:latin typeface="Calibri" panose="020F0502020204030204" pitchFamily="34" charset="0"/>
                <a:ea typeface="Calibri" panose="020F0502020204030204" pitchFamily="34" charset="0"/>
                <a:cs typeface="B Nazanin" panose="00000400000000000000" pitchFamily="2" charset="-78"/>
              </a:rPr>
              <a:t> دستگاه قلبی و عروقی شامل:</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اختلال در ریتم قلب نظیر </a:t>
            </a:r>
            <a:r>
              <a:rPr lang="fa-IR" sz="2000" dirty="0" err="1">
                <a:latin typeface="Calibri" panose="020F0502020204030204" pitchFamily="34" charset="0"/>
                <a:ea typeface="Calibri" panose="020F0502020204030204" pitchFamily="34" charset="0"/>
                <a:cs typeface="B Nazanin" panose="00000400000000000000" pitchFamily="2" charset="-78"/>
              </a:rPr>
              <a:t>تاکیکاردی</a:t>
            </a:r>
            <a:r>
              <a:rPr lang="fa-IR" sz="2000" dirty="0">
                <a:latin typeface="Calibri" panose="020F0502020204030204" pitchFamily="34" charset="0"/>
                <a:ea typeface="Calibri" panose="020F0502020204030204" pitchFamily="34" charset="0"/>
                <a:cs typeface="B Nazanin" panose="00000400000000000000" pitchFamily="2" charset="-78"/>
              </a:rPr>
              <a:t> بطنی، </a:t>
            </a:r>
            <a:r>
              <a:rPr lang="fa-IR" sz="2000" dirty="0" err="1">
                <a:latin typeface="Calibri" panose="020F0502020204030204" pitchFamily="34" charset="0"/>
                <a:ea typeface="Calibri" panose="020F0502020204030204" pitchFamily="34" charset="0"/>
                <a:cs typeface="B Nazanin" panose="00000400000000000000" pitchFamily="2" charset="-78"/>
              </a:rPr>
              <a:t>فیبریلاسیون</a:t>
            </a:r>
            <a:r>
              <a:rPr lang="fa-IR" sz="2000" dirty="0">
                <a:latin typeface="Calibri" panose="020F0502020204030204" pitchFamily="34" charset="0"/>
                <a:ea typeface="Calibri" panose="020F0502020204030204" pitchFamily="34" charset="0"/>
                <a:cs typeface="B Nazanin" panose="00000400000000000000" pitchFamily="2" charset="-78"/>
              </a:rPr>
              <a:t> بطنی و </a:t>
            </a:r>
            <a:r>
              <a:rPr lang="fa-IR" sz="2000" dirty="0" err="1">
                <a:latin typeface="Calibri" panose="020F0502020204030204" pitchFamily="34" charset="0"/>
                <a:ea typeface="Calibri" panose="020F0502020204030204" pitchFamily="34" charset="0"/>
                <a:cs typeface="B Nazanin" panose="00000400000000000000" pitchFamily="2" charset="-78"/>
              </a:rPr>
              <a:t>آسیستول</a:t>
            </a:r>
            <a:endParaRPr lang="en-US" sz="2000" dirty="0">
              <a:latin typeface="Calibri" panose="020F0502020204030204" pitchFamily="34" charset="0"/>
              <a:ea typeface="Calibri" panose="020F0502020204030204" pitchFamily="34" charset="0"/>
            </a:endParaRPr>
          </a:p>
          <a:p>
            <a:pPr algn="r" rtl="1"/>
            <a:endParaRPr lang="en-US" sz="2000" dirty="0"/>
          </a:p>
        </p:txBody>
      </p:sp>
    </p:spTree>
    <p:extLst>
      <p:ext uri="{BB962C8B-B14F-4D97-AF65-F5344CB8AC3E}">
        <p14:creationId xmlns:p14="http://schemas.microsoft.com/office/powerpoint/2010/main" val="16591759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هیدروکربن‌ها</a:t>
            </a:r>
            <a:r>
              <a:rPr lang="fa-IR" sz="2400" b="1" dirty="0">
                <a:solidFill>
                  <a:srgbClr val="000000"/>
                </a:solidFill>
                <a:latin typeface="Calibri" panose="020F0502020204030204" pitchFamily="34" charset="0"/>
                <a:ea typeface="Calibri" panose="020F0502020204030204" pitchFamily="34" charset="0"/>
                <a:cs typeface="+mj-cs"/>
              </a:rPr>
              <a:t> یا محصولات نفتی</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135252"/>
            <a:ext cx="10972800" cy="4525963"/>
          </a:xfrm>
        </p:spPr>
        <p:txBody>
          <a:bodyPr/>
          <a:lstStyle/>
          <a:p>
            <a:pPr marL="0" lvl="0" indent="0" algn="just" rtl="1">
              <a:lnSpc>
                <a:spcPct val="115000"/>
              </a:lnSpc>
              <a:spcBef>
                <a:spcPts val="0"/>
              </a:spcBef>
              <a:spcAft>
                <a:spcPts val="1000"/>
              </a:spcAft>
              <a:buNone/>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نشانه‌ها</a:t>
            </a:r>
            <a:r>
              <a:rPr lang="fa-IR" sz="2000" b="1" dirty="0">
                <a:latin typeface="Calibri" panose="020F0502020204030204" pitchFamily="34" charset="0"/>
                <a:ea typeface="Calibri" panose="020F0502020204030204" pitchFamily="34" charset="0"/>
                <a:cs typeface="B Nazanin" panose="00000400000000000000" pitchFamily="2" charset="-78"/>
              </a:rPr>
              <a:t> و علائم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2000" b="1" dirty="0">
                <a:latin typeface="Calibri" panose="020F0502020204030204" pitchFamily="34" charset="0"/>
                <a:ea typeface="Calibri" panose="020F0502020204030204" pitchFamily="34" charset="0"/>
                <a:cs typeface="B Nazanin" panose="00000400000000000000" pitchFamily="2" charset="-78"/>
              </a:rPr>
              <a:t> از: (ادامه)</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Bef>
                <a:spcPts val="0"/>
              </a:spcBef>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نشانه‌های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دستگاه گوارشی و ادراری شامل:</a:t>
            </a:r>
            <a:endParaRPr lang="en-US" sz="20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تهوع و استفراغ با بوی محصولات نفتی، درد شکم و آروغ زدن، اسهال خونی، اختلالات کبدی،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پروتئین‌اوری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هماچوری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کلیه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توبولر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کلیه</a:t>
            </a:r>
          </a:p>
          <a:p>
            <a:pPr marL="0" lvl="0" indent="0" algn="just" rtl="1">
              <a:lnSpc>
                <a:spcPct val="115000"/>
              </a:lnSpc>
              <a:spcBef>
                <a:spcPts val="0"/>
              </a:spcBef>
              <a:spcAft>
                <a:spcPts val="1000"/>
              </a:spcAft>
              <a:buNone/>
            </a:pPr>
            <a:endParaRPr lang="en-US" sz="20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نشانه‌های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دستگاه خونی شامل:</a:t>
            </a:r>
            <a:endParaRPr lang="en-US" sz="20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 انعقادی،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همولیز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گلبول‌ها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آنمی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آپلاستیک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لوسمی</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en-US" sz="20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نشانه‌های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دستگاه پوستی شامل:</a:t>
            </a:r>
            <a:endParaRPr lang="en-US" sz="20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اریتم</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پاپول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وزیکول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سوختگی‌ها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خصوصاً در اطراف دهان و ناحیه تماس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پیداکرده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نکروز پوست</a:t>
            </a:r>
            <a:endParaRPr lang="en-US" sz="2000" dirty="0">
              <a:solidFill>
                <a:srgbClr val="000000"/>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6781065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هیدروکربن‌ها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یا محصولات نفتی</a:t>
            </a:r>
            <a:r>
              <a:rPr lang="en-US" sz="2400" dirty="0">
                <a:solidFill>
                  <a:srgbClr val="000000"/>
                </a:solidFill>
                <a:latin typeface="Calibri" panose="020F0502020204030204" pitchFamily="34" charset="0"/>
                <a:ea typeface="Calibri" panose="020F0502020204030204" pitchFamily="34" charset="0"/>
              </a:rPr>
              <a:t/>
            </a:r>
            <a:br>
              <a:rPr lang="en-US" sz="2400" dirty="0">
                <a:solidFill>
                  <a:srgbClr val="000000"/>
                </a:solidFill>
                <a:latin typeface="Calibri" panose="020F0502020204030204" pitchFamily="34" charset="0"/>
                <a:ea typeface="Calibri" panose="020F0502020204030204" pitchFamily="34" charset="0"/>
              </a:rPr>
            </a:br>
            <a:endParaRPr lang="en-US" dirty="0"/>
          </a:p>
        </p:txBody>
      </p:sp>
      <p:sp>
        <p:nvSpPr>
          <p:cNvPr id="3" name="Content Placeholder 2"/>
          <p:cNvSpPr>
            <a:spLocks noGrp="1"/>
          </p:cNvSpPr>
          <p:nvPr>
            <p:ph idx="1"/>
          </p:nvPr>
        </p:nvSpPr>
        <p:spPr/>
        <p:txBody>
          <a:bodyPr/>
          <a:lstStyle/>
          <a:p>
            <a:pPr marL="0" marR="0" algn="just" rtl="1">
              <a:lnSpc>
                <a:spcPct val="115000"/>
              </a:lnSpc>
              <a:spcBef>
                <a:spcPts val="0"/>
              </a:spcBef>
              <a:spcAft>
                <a:spcPts val="1000"/>
              </a:spcAft>
            </a:pPr>
            <a:r>
              <a:rPr lang="fa-IR" sz="2000" b="1" dirty="0">
                <a:latin typeface="Calibri" panose="020F0502020204030204" pitchFamily="34" charset="0"/>
                <a:ea typeface="Calibri" panose="020F0502020204030204" pitchFamily="34" charset="0"/>
                <a:cs typeface="B Nazanin" panose="00000400000000000000" pitchFamily="2" charset="-78"/>
              </a:rPr>
              <a:t>اقدامات درمانی در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2000" b="1" dirty="0">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ارزیابی و ایمنی صحنه</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دور کردن سریع بیمار از محل مسمومیت و درآوردن </a:t>
            </a:r>
            <a:r>
              <a:rPr lang="fa-IR" sz="1800" dirty="0" err="1">
                <a:latin typeface="Calibri" panose="020F0502020204030204" pitchFamily="34" charset="0"/>
                <a:ea typeface="Calibri" panose="020F0502020204030204" pitchFamily="34" charset="0"/>
                <a:cs typeface="B Nazanin" panose="00000400000000000000" pitchFamily="2" charset="-78"/>
              </a:rPr>
              <a:t>لباس‌های</a:t>
            </a:r>
            <a:r>
              <a:rPr lang="fa-IR" sz="1800" dirty="0">
                <a:latin typeface="Calibri" panose="020F0502020204030204" pitchFamily="34" charset="0"/>
                <a:ea typeface="Calibri" panose="020F0502020204030204" pitchFamily="34" charset="0"/>
                <a:cs typeface="B Nazanin" panose="00000400000000000000" pitchFamily="2" charset="-78"/>
              </a:rPr>
              <a:t> بیمار، شستشو با آب و صابون</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حفظ </a:t>
            </a:r>
            <a:r>
              <a:rPr lang="en-US" sz="1800" dirty="0">
                <a:latin typeface="Calibri" panose="020F0502020204030204" pitchFamily="34" charset="0"/>
                <a:ea typeface="Calibri" panose="020F0502020204030204" pitchFamily="34" charset="0"/>
                <a:cs typeface="B Nazanin" panose="00000400000000000000" pitchFamily="2" charset="-78"/>
              </a:rPr>
              <a:t>ABC</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بیمار: حفظ راه هوایی بسیار مهم هست. </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وضعیت مناسب بیمار جهت جلوگیری از </a:t>
            </a:r>
            <a:r>
              <a:rPr lang="fa-IR" sz="1800" dirty="0" err="1">
                <a:latin typeface="Calibri" panose="020F0502020204030204" pitchFamily="34" charset="0"/>
                <a:ea typeface="Calibri" panose="020F0502020204030204" pitchFamily="34" charset="0"/>
                <a:cs typeface="B Nazanin" panose="00000400000000000000" pitchFamily="2" charset="-78"/>
              </a:rPr>
              <a:t>آسپیراسیون</a:t>
            </a:r>
            <a:r>
              <a:rPr lang="fa-IR" sz="1800" dirty="0">
                <a:latin typeface="Calibri" panose="020F0502020204030204" pitchFamily="34" charset="0"/>
                <a:ea typeface="Calibri" panose="020F0502020204030204" pitchFamily="34" charset="0"/>
                <a:cs typeface="B Nazanin" panose="00000400000000000000" pitchFamily="2" charset="-78"/>
              </a:rPr>
              <a:t> مواد خورده شده</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شستشو و </a:t>
            </a:r>
            <a:r>
              <a:rPr lang="fa-IR" sz="1800" dirty="0" err="1">
                <a:latin typeface="Calibri" panose="020F0502020204030204" pitchFamily="34" charset="0"/>
                <a:ea typeface="Calibri" panose="020F0502020204030204" pitchFamily="34" charset="0"/>
                <a:cs typeface="B Nazanin" panose="00000400000000000000" pitchFamily="2" charset="-78"/>
              </a:rPr>
              <a:t>لاواژ</a:t>
            </a:r>
            <a:r>
              <a:rPr lang="fa-IR" sz="1800" dirty="0">
                <a:latin typeface="Calibri" panose="020F0502020204030204" pitchFamily="34" charset="0"/>
                <a:ea typeface="Calibri" panose="020F0502020204030204" pitchFamily="34" charset="0"/>
                <a:cs typeface="B Nazanin" panose="00000400000000000000" pitchFamily="2" charset="-78"/>
              </a:rPr>
              <a:t> و تخلیه مواد از معده توصیه </a:t>
            </a:r>
            <a:r>
              <a:rPr lang="fa-IR" sz="1800" dirty="0" err="1">
                <a:latin typeface="Calibri" panose="020F0502020204030204" pitchFamily="34" charset="0"/>
                <a:ea typeface="Calibri" panose="020F0502020204030204" pitchFamily="34" charset="0"/>
                <a:cs typeface="B Nazanin" panose="00000400000000000000" pitchFamily="2" charset="-78"/>
              </a:rPr>
              <a:t>نمی‌شود</a:t>
            </a:r>
            <a:r>
              <a:rPr lang="fa-IR" sz="1800" dirty="0">
                <a:latin typeface="Calibri" panose="020F0502020204030204" pitchFamily="34" charset="0"/>
                <a:ea typeface="Calibri" panose="020F0502020204030204" pitchFamily="34" charset="0"/>
                <a:cs typeface="B Nazanin" panose="00000400000000000000" pitchFamily="2" charset="-78"/>
              </a:rPr>
              <a:t> مگر همراه با </a:t>
            </a:r>
            <a:r>
              <a:rPr lang="fa-IR" sz="1800" dirty="0" err="1">
                <a:latin typeface="Calibri" panose="020F0502020204030204" pitchFamily="34" charset="0"/>
                <a:ea typeface="Calibri" panose="020F0502020204030204" pitchFamily="34" charset="0"/>
                <a:cs typeface="B Nazanin" panose="00000400000000000000" pitchFamily="2" charset="-78"/>
              </a:rPr>
              <a:t>هیدروکربن‌ها</a:t>
            </a:r>
            <a:r>
              <a:rPr lang="fa-IR" sz="1800" dirty="0">
                <a:latin typeface="Calibri" panose="020F0502020204030204" pitchFamily="34" charset="0"/>
                <a:ea typeface="Calibri" panose="020F0502020204030204" pitchFamily="34" charset="0"/>
                <a:cs typeface="B Nazanin" panose="00000400000000000000" pitchFamily="2" charset="-78"/>
              </a:rPr>
              <a:t> مواد </a:t>
            </a:r>
            <a:r>
              <a:rPr lang="fa-IR" sz="1800" dirty="0" err="1">
                <a:latin typeface="Calibri" panose="020F0502020204030204" pitchFamily="34" charset="0"/>
                <a:ea typeface="Calibri" panose="020F0502020204030204" pitchFamily="34" charset="0"/>
                <a:cs typeface="B Nazanin" panose="00000400000000000000" pitchFamily="2" charset="-78"/>
              </a:rPr>
              <a:t>توکسیک</a:t>
            </a:r>
            <a:r>
              <a:rPr lang="fa-IR" sz="1800" dirty="0">
                <a:latin typeface="Calibri" panose="020F0502020204030204" pitchFamily="34" charset="0"/>
                <a:ea typeface="Calibri" panose="020F0502020204030204" pitchFamily="34" charset="0"/>
                <a:cs typeface="B Nazanin" panose="00000400000000000000" pitchFamily="2" charset="-78"/>
              </a:rPr>
              <a:t> دیگری مصرف شود. در این صورت قبل از تعبیه </a:t>
            </a:r>
            <a:r>
              <a:rPr lang="en-US" sz="1800" dirty="0">
                <a:latin typeface="Calibri" panose="020F0502020204030204" pitchFamily="34" charset="0"/>
                <a:ea typeface="Calibri" panose="020F0502020204030204" pitchFamily="34" charset="0"/>
                <a:cs typeface="B Nazanin" panose="00000400000000000000" pitchFamily="2" charset="-78"/>
              </a:rPr>
              <a:t>NGT</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و شستشوی معده، بیمار باید </a:t>
            </a:r>
            <a:r>
              <a:rPr lang="fa-IR" sz="1800" dirty="0" err="1">
                <a:latin typeface="B Nazanin" panose="00000400000000000000" pitchFamily="2" charset="-78"/>
                <a:ea typeface="Calibri" panose="020F0502020204030204" pitchFamily="34" charset="0"/>
              </a:rPr>
              <a:t>لوله‌گذاری</a:t>
            </a:r>
            <a:r>
              <a:rPr lang="fa-IR" sz="1800" dirty="0">
                <a:latin typeface="B Nazanin" panose="00000400000000000000" pitchFamily="2" charset="-78"/>
                <a:ea typeface="Calibri" panose="020F0502020204030204" pitchFamily="34" charset="0"/>
              </a:rPr>
              <a:t> داخل تراشه شود تا از </a:t>
            </a:r>
            <a:r>
              <a:rPr lang="fa-IR" sz="1800" dirty="0" err="1">
                <a:latin typeface="B Nazanin" panose="00000400000000000000" pitchFamily="2" charset="-78"/>
                <a:ea typeface="Calibri" panose="020F0502020204030204" pitchFamily="34" charset="0"/>
              </a:rPr>
              <a:t>آسپیراسیون</a:t>
            </a:r>
            <a:r>
              <a:rPr lang="fa-IR" sz="1800" dirty="0">
                <a:latin typeface="B Nazanin" panose="00000400000000000000" pitchFamily="2" charset="-78"/>
                <a:ea typeface="Calibri" panose="020F0502020204030204" pitchFamily="34" charset="0"/>
              </a:rPr>
              <a:t> جلوگیری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استفاده از </a:t>
            </a:r>
            <a:r>
              <a:rPr lang="fa-IR" sz="1800" dirty="0" err="1">
                <a:latin typeface="Calibri" panose="020F0502020204030204" pitchFamily="34" charset="0"/>
                <a:ea typeface="Calibri" panose="020F0502020204030204" pitchFamily="34" charset="0"/>
                <a:cs typeface="B Nazanin" panose="00000400000000000000" pitchFamily="2" charset="-78"/>
              </a:rPr>
              <a:t>آنتی‌بیوتیک</a:t>
            </a:r>
            <a:r>
              <a:rPr lang="fa-IR" sz="1800" dirty="0">
                <a:latin typeface="Calibri" panose="020F0502020204030204" pitchFamily="34" charset="0"/>
                <a:ea typeface="Calibri" panose="020F0502020204030204" pitchFamily="34" charset="0"/>
                <a:cs typeface="B Nazanin" panose="00000400000000000000" pitchFamily="2" charset="-78"/>
              </a:rPr>
              <a:t> و استروئیدها </a:t>
            </a:r>
            <a:r>
              <a:rPr lang="fa-IR" sz="1800" dirty="0" err="1">
                <a:latin typeface="Calibri" panose="020F0502020204030204" pitchFamily="34" charset="0"/>
                <a:ea typeface="Calibri" panose="020F0502020204030204" pitchFamily="34" charset="0"/>
                <a:cs typeface="B Nazanin" panose="00000400000000000000" pitchFamily="2" charset="-78"/>
              </a:rPr>
              <a:t>به‌صورت</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پروفیلاکسی</a:t>
            </a:r>
            <a:r>
              <a:rPr lang="fa-IR" sz="1800" dirty="0">
                <a:latin typeface="Calibri" panose="020F0502020204030204" pitchFamily="34" charset="0"/>
                <a:ea typeface="Calibri" panose="020F0502020204030204" pitchFamily="34" charset="0"/>
                <a:cs typeface="B Nazanin" panose="00000400000000000000" pitchFamily="2" charset="-78"/>
              </a:rPr>
              <a:t> استفاده </a:t>
            </a:r>
            <a:r>
              <a:rPr lang="fa-IR" sz="1800" dirty="0" err="1">
                <a:latin typeface="Calibri" panose="020F0502020204030204" pitchFamily="34" charset="0"/>
                <a:ea typeface="Calibri" panose="020F0502020204030204" pitchFamily="34" charset="0"/>
                <a:cs typeface="B Nazanin" panose="00000400000000000000" pitchFamily="2" charset="-78"/>
              </a:rPr>
              <a:t>نمی‌شود</a:t>
            </a:r>
            <a:r>
              <a:rPr lang="fa-IR" sz="1800" dirty="0">
                <a:latin typeface="Calibri" panose="020F0502020204030204" pitchFamily="34" charset="0"/>
                <a:ea typeface="Calibri" panose="020F0502020204030204" pitchFamily="34" charset="0"/>
                <a:cs typeface="B Nazanin" panose="00000400000000000000" pitchFamily="2" charset="-78"/>
              </a:rPr>
              <a:t>.</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7062664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مونوکسید کربن</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cs typeface="B Nazanin" panose="00000400000000000000" pitchFamily="2" charset="-78"/>
              </a:rPr>
              <a:t>مونوکسید کربن گازی است </a:t>
            </a:r>
            <a:r>
              <a:rPr lang="fa-IR" sz="1800" dirty="0" err="1">
                <a:latin typeface="Calibri" panose="020F0502020204030204" pitchFamily="34" charset="0"/>
                <a:ea typeface="Calibri" panose="020F0502020204030204" pitchFamily="34" charset="0"/>
                <a:cs typeface="B Nazanin" panose="00000400000000000000" pitchFamily="2" charset="-78"/>
              </a:rPr>
              <a:t>بی‌رنگ</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بی‌بو</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بی‌مزه</a:t>
            </a:r>
            <a:r>
              <a:rPr lang="fa-IR" sz="1800" dirty="0">
                <a:latin typeface="Calibri" panose="020F0502020204030204" pitchFamily="34" charset="0"/>
                <a:ea typeface="Calibri" panose="020F0502020204030204" pitchFamily="34" charset="0"/>
                <a:cs typeface="B Nazanin" panose="00000400000000000000" pitchFamily="2" charset="-78"/>
              </a:rPr>
              <a:t> و کاملاً غیر </a:t>
            </a:r>
            <a:r>
              <a:rPr lang="fa-IR" sz="1800" dirty="0" err="1">
                <a:latin typeface="Calibri" panose="020F0502020204030204" pitchFamily="34" charset="0"/>
                <a:ea typeface="Calibri" panose="020F0502020204030204" pitchFamily="34" charset="0"/>
                <a:cs typeface="B Nazanin" panose="00000400000000000000" pitchFamily="2" charset="-78"/>
              </a:rPr>
              <a:t>تحریک‌کننده</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cs typeface="B Nazanin" panose="00000400000000000000" pitchFamily="2" charset="-78"/>
              </a:rPr>
              <a:t> از سوختن ناقص گاز طبیعی، بنزین، نفت، </a:t>
            </a:r>
            <a:r>
              <a:rPr lang="fa-IR" sz="1800" dirty="0" err="1">
                <a:latin typeface="Calibri" panose="020F0502020204030204" pitchFamily="34" charset="0"/>
                <a:ea typeface="Calibri" panose="020F0502020204030204" pitchFamily="34" charset="0"/>
                <a:cs typeface="B Nazanin" panose="00000400000000000000" pitchFamily="2" charset="-78"/>
              </a:rPr>
              <a:t>زغال‌سنگ</a:t>
            </a:r>
            <a:r>
              <a:rPr lang="fa-IR" sz="1800" dirty="0">
                <a:latin typeface="Calibri" panose="020F0502020204030204" pitchFamily="34" charset="0"/>
                <a:ea typeface="Calibri" panose="020F0502020204030204" pitchFamily="34" charset="0"/>
                <a:cs typeface="B Nazanin" panose="00000400000000000000" pitchFamily="2" charset="-78"/>
              </a:rPr>
              <a:t> پلاستیک و چوب ایجاد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cs typeface="B Nazanin" panose="00000400000000000000" pitchFamily="2" charset="-78"/>
              </a:rPr>
              <a:t> این گاز سالانه افراد زیادی را به کام مرگ </a:t>
            </a:r>
            <a:r>
              <a:rPr lang="fa-IR" sz="1800" dirty="0" err="1">
                <a:latin typeface="Calibri" panose="020F0502020204030204" pitchFamily="34" charset="0"/>
                <a:ea typeface="Calibri" panose="020F0502020204030204" pitchFamily="34" charset="0"/>
                <a:cs typeface="B Nazanin" panose="00000400000000000000" pitchFamily="2" charset="-78"/>
              </a:rPr>
              <a:t>می‌کشاند</a:t>
            </a:r>
            <a:r>
              <a:rPr lang="fa-IR" sz="1800" dirty="0">
                <a:latin typeface="Calibri" panose="020F0502020204030204" pitchFamily="34" charset="0"/>
                <a:ea typeface="Calibri" panose="020F0502020204030204" pitchFamily="34" charset="0"/>
                <a:cs typeface="B Nazanin" panose="00000400000000000000" pitchFamily="2" charset="-78"/>
              </a:rPr>
              <a:t> و یا روانه بیمارستان </a:t>
            </a:r>
            <a:r>
              <a:rPr lang="fa-IR" sz="1800" dirty="0" err="1">
                <a:latin typeface="Calibri" panose="020F0502020204030204" pitchFamily="34" charset="0"/>
                <a:ea typeface="Calibri" panose="020F0502020204030204" pitchFamily="34" charset="0"/>
                <a:cs typeface="B Nazanin" panose="00000400000000000000" pitchFamily="2" charset="-78"/>
              </a:rPr>
              <a:t>می‌کند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cs typeface="B Nazanin" panose="00000400000000000000" pitchFamily="2" charset="-78"/>
              </a:rPr>
              <a:t> مسمومیت با مونوکسید کربن همچنین علت منجر به مرگ در میان افرادی است که دود ناشی از آتش را استنشاق </a:t>
            </a:r>
            <a:r>
              <a:rPr lang="fa-IR" sz="1800" dirty="0" err="1">
                <a:latin typeface="Calibri" panose="020F0502020204030204" pitchFamily="34" charset="0"/>
                <a:ea typeface="Calibri" panose="020F0502020204030204" pitchFamily="34" charset="0"/>
                <a:cs typeface="B Nazanin" panose="00000400000000000000" pitchFamily="2" charset="-78"/>
              </a:rPr>
              <a:t>می‌کنند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v"/>
            </a:pPr>
            <a:r>
              <a:rPr lang="fa-IR" sz="1800" dirty="0">
                <a:latin typeface="Calibri" panose="020F0502020204030204" pitchFamily="34" charset="0"/>
                <a:ea typeface="Calibri" panose="020F0502020204030204" pitchFamily="34" charset="0"/>
                <a:cs typeface="B Nazanin" panose="00000400000000000000" pitchFamily="2" charset="-78"/>
              </a:rPr>
              <a:t>منابع اولیه مونوکسید کربن وسایل </a:t>
            </a:r>
            <a:r>
              <a:rPr lang="fa-IR" sz="1800" dirty="0" err="1">
                <a:latin typeface="Calibri" panose="020F0502020204030204" pitchFamily="34" charset="0"/>
                <a:ea typeface="Calibri" panose="020F0502020204030204" pitchFamily="34" charset="0"/>
                <a:cs typeface="B Nazanin" panose="00000400000000000000" pitchFamily="2" charset="-78"/>
              </a:rPr>
              <a:t>گرم‌کننده</a:t>
            </a:r>
            <a:r>
              <a:rPr lang="fa-IR" sz="1800" dirty="0">
                <a:latin typeface="Calibri" panose="020F0502020204030204" pitchFamily="34" charset="0"/>
                <a:ea typeface="Calibri" panose="020F0502020204030204" pitchFamily="34" charset="0"/>
                <a:cs typeface="B Nazanin" panose="00000400000000000000" pitchFamily="2" charset="-78"/>
              </a:rPr>
              <a:t> خانگی، (شامل </a:t>
            </a:r>
            <a:r>
              <a:rPr lang="fa-IR" sz="1800" dirty="0" err="1">
                <a:latin typeface="Calibri" panose="020F0502020204030204" pitchFamily="34" charset="0"/>
                <a:ea typeface="Calibri" panose="020F0502020204030204" pitchFamily="34" charset="0"/>
                <a:cs typeface="B Nazanin" panose="00000400000000000000" pitchFamily="2" charset="-78"/>
              </a:rPr>
              <a:t>اجاق‌ها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شومینه‌های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سوزاننده</a:t>
            </a:r>
            <a:r>
              <a:rPr lang="fa-IR" sz="1800" dirty="0">
                <a:latin typeface="Calibri" panose="020F0502020204030204" pitchFamily="34" charset="0"/>
                <a:ea typeface="Calibri" panose="020F0502020204030204" pitchFamily="34" charset="0"/>
                <a:cs typeface="B Nazanin" panose="00000400000000000000" pitchFamily="2" charset="-78"/>
              </a:rPr>
              <a:t> چوب) و دودهای </a:t>
            </a:r>
            <a:r>
              <a:rPr lang="fa-IR" sz="1800" dirty="0" err="1">
                <a:latin typeface="Calibri" panose="020F0502020204030204" pitchFamily="34" charset="0"/>
                <a:ea typeface="Calibri" panose="020F0502020204030204" pitchFamily="34" charset="0"/>
                <a:cs typeface="B Nazanin" panose="00000400000000000000" pitchFamily="2" charset="-78"/>
              </a:rPr>
              <a:t>خارج‌شده</a:t>
            </a:r>
            <a:r>
              <a:rPr lang="fa-IR" sz="1800" dirty="0">
                <a:latin typeface="Calibri" panose="020F0502020204030204" pitchFamily="34" charset="0"/>
                <a:ea typeface="Calibri" panose="020F0502020204030204" pitchFamily="34" charset="0"/>
                <a:cs typeface="B Nazanin" panose="00000400000000000000" pitchFamily="2" charset="-78"/>
              </a:rPr>
              <a:t> از </a:t>
            </a:r>
            <a:r>
              <a:rPr lang="fa-IR" sz="1800" dirty="0" err="1">
                <a:latin typeface="Calibri" panose="020F0502020204030204" pitchFamily="34" charset="0"/>
                <a:ea typeface="Calibri" panose="020F0502020204030204" pitchFamily="34" charset="0"/>
                <a:cs typeface="B Nazanin" panose="00000400000000000000" pitchFamily="2" charset="-78"/>
              </a:rPr>
              <a:t>اگزوز</a:t>
            </a:r>
            <a:r>
              <a:rPr lang="fa-IR" sz="1800" dirty="0">
                <a:latin typeface="Calibri" panose="020F0502020204030204" pitchFamily="34" charset="0"/>
                <a:ea typeface="Calibri" panose="020F0502020204030204" pitchFamily="34" charset="0"/>
                <a:cs typeface="B Nazanin" panose="00000400000000000000" pitchFamily="2" charset="-78"/>
              </a:rPr>
              <a:t> اتومبیل هستند. </a:t>
            </a:r>
          </a:p>
          <a:p>
            <a:pPr marR="0" algn="just" rtl="1">
              <a:lnSpc>
                <a:spcPct val="115000"/>
              </a:lnSpc>
              <a:spcBef>
                <a:spcPts val="0"/>
              </a:spcBef>
              <a:spcAft>
                <a:spcPts val="1000"/>
              </a:spcAft>
              <a:buFont typeface="Wingdings" panose="05000000000000000000" pitchFamily="2" charset="2"/>
              <a:buChar char="v"/>
            </a:pPr>
            <a:r>
              <a:rPr lang="fa-IR" sz="1800" dirty="0">
                <a:latin typeface="Calibri" panose="020F0502020204030204" pitchFamily="34" charset="0"/>
                <a:ea typeface="Calibri" panose="020F0502020204030204" pitchFamily="34" charset="0"/>
                <a:cs typeface="B Nazanin" panose="00000400000000000000" pitchFamily="2" charset="-78"/>
              </a:rPr>
              <a:t>منابع شایع دیگر </a:t>
            </a:r>
            <a:r>
              <a:rPr lang="fa-IR" sz="1800" dirty="0" err="1">
                <a:latin typeface="Calibri" panose="020F0502020204030204" pitchFamily="34" charset="0"/>
                <a:ea typeface="Calibri" panose="020F0502020204030204" pitchFamily="34" charset="0"/>
                <a:cs typeface="B Nazanin" panose="00000400000000000000" pitchFamily="2" charset="-78"/>
              </a:rPr>
              <a:t>کباب‌پزهای</a:t>
            </a:r>
            <a:r>
              <a:rPr lang="fa-IR" sz="1800" dirty="0">
                <a:latin typeface="Calibri" panose="020F0502020204030204" pitchFamily="34" charset="0"/>
                <a:ea typeface="Calibri" panose="020F0502020204030204" pitchFamily="34" charset="0"/>
                <a:cs typeface="B Nazanin" panose="00000400000000000000" pitchFamily="2" charset="-78"/>
              </a:rPr>
              <a:t> زغالی، </a:t>
            </a:r>
            <a:r>
              <a:rPr lang="fa-IR" sz="1800" dirty="0" err="1">
                <a:latin typeface="Calibri" panose="020F0502020204030204" pitchFamily="34" charset="0"/>
                <a:ea typeface="Calibri" panose="020F0502020204030204" pitchFamily="34" charset="0"/>
                <a:cs typeface="B Nazanin" panose="00000400000000000000" pitchFamily="2" charset="-78"/>
              </a:rPr>
              <a:t>شارکول</a:t>
            </a:r>
            <a:r>
              <a:rPr lang="fa-IR" sz="1800" dirty="0">
                <a:latin typeface="Calibri" panose="020F0502020204030204" pitchFamily="34" charset="0"/>
                <a:ea typeface="Calibri" panose="020F0502020204030204" pitchFamily="34" charset="0"/>
                <a:cs typeface="B Nazanin" panose="00000400000000000000" pitchFamily="2" charset="-78"/>
              </a:rPr>
              <a:t> های قالبی، </a:t>
            </a:r>
            <a:r>
              <a:rPr lang="fa-IR" sz="1800" dirty="0" err="1">
                <a:latin typeface="Calibri" panose="020F0502020204030204" pitchFamily="34" charset="0"/>
                <a:ea typeface="Calibri" panose="020F0502020204030204" pitchFamily="34" charset="0"/>
                <a:cs typeface="B Nazanin" panose="00000400000000000000" pitchFamily="2" charset="-78"/>
              </a:rPr>
              <a:t>فرهای</a:t>
            </a:r>
            <a:r>
              <a:rPr lang="fa-IR" sz="1800" dirty="0">
                <a:latin typeface="Calibri" panose="020F0502020204030204" pitchFamily="34" charset="0"/>
                <a:ea typeface="Calibri" panose="020F0502020204030204" pitchFamily="34" charset="0"/>
                <a:cs typeface="B Nazanin" panose="00000400000000000000" pitchFamily="2" charset="-78"/>
              </a:rPr>
              <a:t> آشپزخانه، دود سیگار و... است.</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3754024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مونوکسید کربن</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dirty="0">
                <a:latin typeface="Calibri" panose="020F0502020204030204" pitchFamily="34" charset="0"/>
                <a:ea typeface="Calibri" panose="020F0502020204030204" pitchFamily="34" charset="0"/>
                <a:cs typeface="B Nazanin" panose="00000400000000000000" pitchFamily="2" charset="-78"/>
              </a:rPr>
              <a:t>نکته :</a:t>
            </a:r>
          </a:p>
          <a:p>
            <a:pPr marL="114300" marR="0" indent="-457200" algn="just" rtl="1">
              <a:lnSpc>
                <a:spcPct val="115000"/>
              </a:lnSpc>
              <a:spcBef>
                <a:spcPts val="0"/>
              </a:spcBef>
              <a:spcAft>
                <a:spcPts val="1000"/>
              </a:spcAft>
              <a:buFont typeface="Wingdings" panose="05000000000000000000" pitchFamily="2" charset="2"/>
              <a:buChar char="v"/>
            </a:pP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علائم اولیه مسمومیت با مونوکسید کربن به علت اینکه در فصل سرد بیشتر پیش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می‌آید</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ممکن است با سرماخوردگی اشتباه گرفته شود.</a:t>
            </a:r>
            <a:endParaRPr lang="en-US" sz="2000" b="1" dirty="0">
              <a:solidFill>
                <a:srgbClr val="7030A0"/>
              </a:solidFill>
              <a:latin typeface="Calibri" panose="020F0502020204030204" pitchFamily="34" charset="0"/>
              <a:ea typeface="Calibri" panose="020F0502020204030204" pitchFamily="34" charset="0"/>
            </a:endParaRPr>
          </a:p>
          <a:p>
            <a:pPr algn="r"/>
            <a:endParaRPr lang="en-US" dirty="0"/>
          </a:p>
        </p:txBody>
      </p:sp>
      <p:pic>
        <p:nvPicPr>
          <p:cNvPr id="5" name="Picture 4">
            <a:extLst>
              <a:ext uri="{FF2B5EF4-FFF2-40B4-BE49-F238E27FC236}">
                <a16:creationId xmlns="" xmlns:a16="http://schemas.microsoft.com/office/drawing/2014/main" id="{A3904753-500E-2E47-934D-3DEE59595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4278" y="3347454"/>
            <a:ext cx="5814646" cy="296127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1656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راه های ورود سم به بدن</a:t>
            </a:r>
          </a:p>
        </p:txBody>
      </p:sp>
      <p:sp>
        <p:nvSpPr>
          <p:cNvPr id="3" name="Content Placeholder 2"/>
          <p:cNvSpPr>
            <a:spLocks noGrp="1"/>
          </p:cNvSpPr>
          <p:nvPr>
            <p:ph idx="1"/>
          </p:nvPr>
        </p:nvSpPr>
        <p:spPr/>
        <p:txBody>
          <a:bodyPr>
            <a:normAutofit/>
          </a:bodyPr>
          <a:lstStyle/>
          <a:p>
            <a:pPr algn="just" rtl="1">
              <a:lnSpc>
                <a:spcPct val="150000"/>
              </a:lnSpc>
            </a:pPr>
            <a:r>
              <a:rPr lang="fa-IR" sz="1800" b="1" dirty="0"/>
              <a:t>مواد سمی </a:t>
            </a:r>
            <a:r>
              <a:rPr lang="fa-IR" sz="1800" b="1" dirty="0" err="1"/>
              <a:t>می‌توانند</a:t>
            </a:r>
            <a:r>
              <a:rPr lang="fa-IR" sz="1800" b="1" dirty="0"/>
              <a:t> از طریق خوراکی، استنشاقی، پوستی و مخاطی، تزریقی، گزیدگی و گزیدگی سمی وارد بدن شده و باعث ایجاد انواع مسمومیت ها را به صورت زیر شوند: </a:t>
            </a:r>
          </a:p>
          <a:p>
            <a:pPr algn="just" rtl="1">
              <a:lnSpc>
                <a:spcPct val="150000"/>
              </a:lnSpc>
            </a:pPr>
            <a:r>
              <a:rPr lang="fa-IR" sz="1800" b="1" dirty="0"/>
              <a:t>مسمومیت فوق حاد: چند ثانیه تا چند دقیقه</a:t>
            </a:r>
          </a:p>
          <a:p>
            <a:pPr algn="just" rtl="1">
              <a:lnSpc>
                <a:spcPct val="150000"/>
              </a:lnSpc>
            </a:pPr>
            <a:r>
              <a:rPr lang="fa-IR" sz="1800" b="1" dirty="0"/>
              <a:t>مسمومیت حاد: چند دقیقه تا چند ساعت</a:t>
            </a:r>
          </a:p>
          <a:p>
            <a:pPr algn="just" rtl="1">
              <a:lnSpc>
                <a:spcPct val="150000"/>
              </a:lnSpc>
            </a:pPr>
            <a:r>
              <a:rPr lang="fa-IR" sz="1800" b="1" dirty="0"/>
              <a:t>مسمومیت تحت مزمن: چند هفته تا چند ماه</a:t>
            </a:r>
          </a:p>
          <a:p>
            <a:pPr algn="just" rtl="1">
              <a:lnSpc>
                <a:spcPct val="150000"/>
              </a:lnSpc>
            </a:pPr>
            <a:r>
              <a:rPr lang="fa-IR" sz="1800" b="1" dirty="0"/>
              <a:t>مسمومیت مزمن: متعاقب تماس طولانی با مقادیر کم سم در مدت چند سال اتفاق می افتند. </a:t>
            </a:r>
          </a:p>
          <a:p>
            <a:pPr algn="just" rtl="1">
              <a:lnSpc>
                <a:spcPct val="150000"/>
              </a:lnSpc>
            </a:pPr>
            <a:endParaRPr lang="fa-IR" sz="1800" b="1" dirty="0"/>
          </a:p>
        </p:txBody>
      </p:sp>
    </p:spTree>
    <p:extLst>
      <p:ext uri="{BB962C8B-B14F-4D97-AF65-F5344CB8AC3E}">
        <p14:creationId xmlns:p14="http://schemas.microsoft.com/office/powerpoint/2010/main" val="379675772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مونوکسید کربن</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571500"/>
            <a:ext cx="10972800" cy="5922290"/>
          </a:xfrm>
        </p:spPr>
        <p:txBody>
          <a:bodyPr/>
          <a:lstStyle/>
          <a:p>
            <a:pPr marL="0" marR="0" indent="0" algn="just" rtl="1">
              <a:lnSpc>
                <a:spcPct val="115000"/>
              </a:lnSpc>
              <a:spcBef>
                <a:spcPts val="0"/>
              </a:spcBef>
              <a:spcAft>
                <a:spcPts val="1000"/>
              </a:spcAft>
              <a:buNone/>
            </a:pPr>
            <a:r>
              <a:rPr lang="fa-IR" sz="1800" b="1" dirty="0" err="1">
                <a:latin typeface="Calibri" panose="020F0502020204030204" pitchFamily="34" charset="0"/>
                <a:ea typeface="Calibri" panose="020F0502020204030204" pitchFamily="34" charset="0"/>
                <a:cs typeface="B Nazanin" panose="00000400000000000000" pitchFamily="2" charset="-78"/>
              </a:rPr>
              <a:t>شایع‌ترین</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b="1" dirty="0" err="1">
                <a:latin typeface="Calibri" panose="020F0502020204030204" pitchFamily="34" charset="0"/>
                <a:ea typeface="Calibri" panose="020F0502020204030204" pitchFamily="34" charset="0"/>
                <a:cs typeface="B Nazanin" panose="00000400000000000000" pitchFamily="2" charset="-78"/>
              </a:rPr>
              <a:t>نشانه‌ها</a:t>
            </a:r>
            <a:r>
              <a:rPr lang="fa-IR" sz="1800" b="1" dirty="0">
                <a:latin typeface="Calibri" panose="020F0502020204030204" pitchFamily="34" charset="0"/>
                <a:ea typeface="Calibri" panose="020F0502020204030204" pitchFamily="34" charset="0"/>
                <a:cs typeface="B Nazanin" panose="00000400000000000000" pitchFamily="2" charset="-78"/>
              </a:rPr>
              <a:t> و علائم مسمومیت با مونوکسید کربن </a:t>
            </a:r>
            <a:r>
              <a:rPr lang="fa-IR" sz="18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1800" b="1" dirty="0">
                <a:latin typeface="Calibri" panose="020F0502020204030204" pitchFamily="34" charset="0"/>
                <a:ea typeface="Calibri" panose="020F0502020204030204" pitchFamily="34" charset="0"/>
                <a:cs typeface="B Nazanin" panose="00000400000000000000" pitchFamily="2" charset="-78"/>
              </a:rPr>
              <a:t> از:</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سردرد و سرگیجه</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تهوع و استفراغ</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a:t>
            </a:r>
            <a:r>
              <a:rPr lang="fa-IR" sz="1600" dirty="0" err="1">
                <a:latin typeface="Calibri" panose="020F0502020204030204" pitchFamily="34" charset="0"/>
                <a:ea typeface="Calibri" panose="020F0502020204030204" pitchFamily="34" charset="0"/>
                <a:cs typeface="B Nazanin" panose="00000400000000000000" pitchFamily="2" charset="-78"/>
              </a:rPr>
              <a:t>تاکی‌پنه</a:t>
            </a:r>
            <a:r>
              <a:rPr lang="fa-IR" sz="1600" dirty="0">
                <a:latin typeface="Calibri" panose="020F0502020204030204" pitchFamily="34" charset="0"/>
                <a:ea typeface="Calibri" panose="020F0502020204030204" pitchFamily="34" charset="0"/>
                <a:cs typeface="B Nazanin" panose="00000400000000000000" pitchFamily="2" charset="-78"/>
              </a:rPr>
              <a:t> (تنفس سریع) و افت تنفس</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a:t>
            </a:r>
            <a:r>
              <a:rPr lang="fa-IR" sz="1600" dirty="0" err="1">
                <a:latin typeface="Calibri" panose="020F0502020204030204" pitchFamily="34" charset="0"/>
                <a:ea typeface="Calibri" panose="020F0502020204030204" pitchFamily="34" charset="0"/>
                <a:cs typeface="B Nazanin" panose="00000400000000000000" pitchFamily="2" charset="-78"/>
              </a:rPr>
              <a:t>تاکیکاردی</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اختلال حافظه</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a:t>
            </a:r>
            <a:r>
              <a:rPr lang="fa-IR" sz="1600" dirty="0" err="1">
                <a:latin typeface="Calibri" panose="020F0502020204030204" pitchFamily="34" charset="0"/>
                <a:ea typeface="Calibri" panose="020F0502020204030204" pitchFamily="34" charset="0"/>
                <a:cs typeface="B Nazanin" panose="00000400000000000000" pitchFamily="2" charset="-78"/>
              </a:rPr>
              <a:t>بی‌قراری</a:t>
            </a:r>
            <a:r>
              <a:rPr lang="fa-IR" sz="1600" dirty="0">
                <a:latin typeface="Calibri" panose="020F0502020204030204" pitchFamily="34" charset="0"/>
                <a:ea typeface="Calibri" panose="020F0502020204030204" pitchFamily="34" charset="0"/>
                <a:cs typeface="B Nazanin" panose="00000400000000000000" pitchFamily="2" charset="-78"/>
              </a:rPr>
              <a:t> و اختلال در قضاوت</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علائم و </a:t>
            </a:r>
            <a:r>
              <a:rPr lang="fa-IR" sz="1800" b="1" dirty="0" err="1">
                <a:latin typeface="Calibri" panose="020F0502020204030204" pitchFamily="34" charset="0"/>
                <a:ea typeface="Calibri" panose="020F0502020204030204" pitchFamily="34" charset="0"/>
                <a:cs typeface="B Nazanin" panose="00000400000000000000" pitchFamily="2" charset="-78"/>
              </a:rPr>
              <a:t>نشانه‌های</a:t>
            </a:r>
            <a:r>
              <a:rPr lang="fa-IR" sz="1800" b="1" dirty="0">
                <a:latin typeface="Calibri" panose="020F0502020204030204" pitchFamily="34" charset="0"/>
                <a:ea typeface="Calibri" panose="020F0502020204030204" pitchFamily="34" charset="0"/>
                <a:cs typeface="B Nazanin" panose="00000400000000000000" pitchFamily="2" charset="-78"/>
              </a:rPr>
              <a:t> مسمومیت شدید نظیر:</a:t>
            </a:r>
            <a:endParaRPr lang="en-US" sz="1800" b="1"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درد سینه</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a:t>
            </a:r>
            <a:r>
              <a:rPr lang="fa-IR" sz="1600" dirty="0" err="1">
                <a:latin typeface="Calibri" panose="020F0502020204030204" pitchFamily="34" charset="0"/>
                <a:ea typeface="Calibri" panose="020F0502020204030204" pitchFamily="34" charset="0"/>
                <a:cs typeface="B Nazanin" panose="00000400000000000000" pitchFamily="2" charset="-78"/>
              </a:rPr>
              <a:t>آتاکسی</a:t>
            </a:r>
            <a:r>
              <a:rPr lang="fa-IR" sz="1600" dirty="0">
                <a:latin typeface="Calibri" panose="020F0502020204030204" pitchFamily="34" charset="0"/>
                <a:ea typeface="Calibri" panose="020F0502020204030204" pitchFamily="34" charset="0"/>
                <a:cs typeface="B Nazanin" panose="00000400000000000000" pitchFamily="2" charset="-78"/>
              </a:rPr>
              <a:t> (عدم تعادل)</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تغییر در وضعیت هوشیاری (در ابتدا </a:t>
            </a:r>
            <a:r>
              <a:rPr lang="fa-IR" sz="1600" dirty="0" err="1">
                <a:latin typeface="Calibri" panose="020F0502020204030204" pitchFamily="34" charset="0"/>
                <a:ea typeface="Calibri" panose="020F0502020204030204" pitchFamily="34" charset="0"/>
                <a:cs typeface="B Nazanin" panose="00000400000000000000" pitchFamily="2" charset="-78"/>
              </a:rPr>
              <a:t>به‌صورت</a:t>
            </a:r>
            <a:r>
              <a:rPr lang="fa-IR" sz="1600" dirty="0">
                <a:latin typeface="Calibri" panose="020F0502020204030204" pitchFamily="34" charset="0"/>
                <a:ea typeface="Calibri" panose="020F0502020204030204" pitchFamily="34" charset="0"/>
                <a:cs typeface="B Nazanin" panose="00000400000000000000" pitchFamily="2" charset="-78"/>
              </a:rPr>
              <a:t> گیجی، سپس بیهوشی تا کما)</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نارسایی کلیه در </a:t>
            </a:r>
            <a:r>
              <a:rPr lang="fa-IR" sz="1600" dirty="0" err="1">
                <a:latin typeface="Calibri" panose="020F0502020204030204" pitchFamily="34" charset="0"/>
                <a:ea typeface="Calibri" panose="020F0502020204030204" pitchFamily="34" charset="0"/>
                <a:cs typeface="B Nazanin" panose="00000400000000000000" pitchFamily="2" charset="-78"/>
              </a:rPr>
              <a:t>تماس‌های</a:t>
            </a:r>
            <a:r>
              <a:rPr lang="fa-IR" sz="1600" dirty="0">
                <a:latin typeface="Calibri" panose="020F0502020204030204" pitchFamily="34" charset="0"/>
                <a:ea typeface="Calibri" panose="020F0502020204030204" pitchFamily="34" charset="0"/>
                <a:cs typeface="B Nazanin" panose="00000400000000000000" pitchFamily="2" charset="-78"/>
              </a:rPr>
              <a:t> طولانی</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a:t>
            </a:r>
            <a:r>
              <a:rPr lang="fa-IR" sz="1600" dirty="0" err="1">
                <a:latin typeface="Calibri" panose="020F0502020204030204" pitchFamily="34" charset="0"/>
                <a:ea typeface="Calibri" panose="020F0502020204030204" pitchFamily="34" charset="0"/>
                <a:cs typeface="B Nazanin" panose="00000400000000000000" pitchFamily="2" charset="-78"/>
              </a:rPr>
              <a:t>تشنج‌های</a:t>
            </a:r>
            <a:r>
              <a:rPr lang="fa-IR" sz="1600" dirty="0">
                <a:latin typeface="Calibri" panose="020F0502020204030204" pitchFamily="34" charset="0"/>
                <a:ea typeface="Calibri" panose="020F0502020204030204" pitchFamily="34" charset="0"/>
                <a:cs typeface="B Nazanin" panose="00000400000000000000" pitchFamily="2" charset="-78"/>
              </a:rPr>
              <a:t> حرکتی</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600" dirty="0">
                <a:latin typeface="Calibri" panose="020F0502020204030204" pitchFamily="34" charset="0"/>
                <a:ea typeface="Calibri" panose="020F0502020204030204" pitchFamily="34" charset="0"/>
                <a:cs typeface="B Nazanin" panose="00000400000000000000" pitchFamily="2" charset="-78"/>
              </a:rPr>
              <a:t>- مرگ</a:t>
            </a:r>
            <a:endParaRPr lang="en-US" sz="16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en-US" dirty="0"/>
          </a:p>
        </p:txBody>
      </p:sp>
      <p:pic>
        <p:nvPicPr>
          <p:cNvPr id="5" name="Picture 4">
            <a:extLst>
              <a:ext uri="{FF2B5EF4-FFF2-40B4-BE49-F238E27FC236}">
                <a16:creationId xmlns="" xmlns:a16="http://schemas.microsoft.com/office/drawing/2014/main" id="{983C8806-E60F-EA4B-A5AD-02752CC0F3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955431"/>
            <a:ext cx="4875829" cy="307765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9647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مونوکسید کربن</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501112" y="1104255"/>
            <a:ext cx="10972800" cy="5257799"/>
          </a:xfrm>
        </p:spPr>
        <p:txBody>
          <a:bodyPr/>
          <a:lstStyle/>
          <a:p>
            <a:pPr marL="0" marR="0" indent="0" algn="r"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اقدامات درمانی در مسمومیت با مونوکسید کربن:</a:t>
            </a:r>
          </a:p>
          <a:p>
            <a:pPr marL="0" marR="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ارزیابی و ایمنی صحنه</a:t>
            </a:r>
            <a:endParaRPr lang="en-US" sz="2000" dirty="0">
              <a:latin typeface="Calibri" panose="020F0502020204030204" pitchFamily="34" charset="0"/>
              <a:ea typeface="Calibri" panose="020F0502020204030204" pitchFamily="34" charset="0"/>
            </a:endParaRPr>
          </a:p>
          <a:p>
            <a:pPr marL="0" marR="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ارزیابی صحنه شامل شناسایی سریع عامل خطر و فعال کردن منابع لازم و در صورت امکان خارج کردن بیماران و خودتان از صحنه </a:t>
            </a:r>
            <a:r>
              <a:rPr lang="fa-IR" sz="2000" dirty="0" err="1">
                <a:latin typeface="Calibri" panose="020F0502020204030204" pitchFamily="34" charset="0"/>
                <a:ea typeface="Calibri" panose="020F0502020204030204" pitchFamily="34" charset="0"/>
                <a:cs typeface="B Nazanin" panose="00000400000000000000" pitchFamily="2" charset="-78"/>
              </a:rPr>
              <a:t>می‌باشد</a:t>
            </a:r>
            <a:r>
              <a:rPr lang="fa-IR" sz="2000" dirty="0">
                <a:latin typeface="Calibri" panose="020F0502020204030204" pitchFamily="34" charset="0"/>
                <a:ea typeface="Calibri" panose="020F0502020204030204" pitchFamily="34" charset="0"/>
                <a:cs typeface="B Nazanin" panose="00000400000000000000" pitchFamily="2" charset="-78"/>
              </a:rPr>
              <a:t>.</a:t>
            </a:r>
          </a:p>
          <a:p>
            <a:pPr marL="0" marR="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 به یاد داشته باشید که بیماران ممکن است بیشتر از یک نفر باشند، پس باید کل ساختمان را جستجو کرد.</a:t>
            </a:r>
            <a:endParaRPr lang="en-US" sz="2000" dirty="0">
              <a:latin typeface="Calibri" panose="020F0502020204030204" pitchFamily="34" charset="0"/>
              <a:ea typeface="Calibri" panose="020F0502020204030204" pitchFamily="34" charset="0"/>
            </a:endParaRPr>
          </a:p>
          <a:p>
            <a:pPr marL="0" marR="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 دور کردن سریع بیمار از محل مسمومیت و قرار دادن در هوای آزاد</a:t>
            </a:r>
            <a:endParaRPr lang="en-US" sz="2000" dirty="0">
              <a:latin typeface="Calibri" panose="020F0502020204030204" pitchFamily="34" charset="0"/>
              <a:ea typeface="Calibri" panose="020F0502020204030204" pitchFamily="34" charset="0"/>
            </a:endParaRPr>
          </a:p>
          <a:p>
            <a:pPr marL="0" marR="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 حفظ </a:t>
            </a:r>
            <a:r>
              <a:rPr lang="en-US" sz="2000" dirty="0">
                <a:latin typeface="Calibri" panose="020F0502020204030204" pitchFamily="34" charset="0"/>
                <a:ea typeface="Calibri" panose="020F0502020204030204" pitchFamily="34" charset="0"/>
                <a:cs typeface="B Nazanin" panose="00000400000000000000" pitchFamily="2" charset="-78"/>
              </a:rPr>
              <a:t>ABC</a:t>
            </a:r>
            <a:r>
              <a:rPr lang="en-US" sz="2000" dirty="0">
                <a:latin typeface="B Nazanin" panose="00000400000000000000" pitchFamily="2" charset="-78"/>
                <a:ea typeface="Calibri" panose="020F0502020204030204" pitchFamily="34" charset="0"/>
              </a:rPr>
              <a:t> </a:t>
            </a:r>
            <a:r>
              <a:rPr lang="fa-IR" sz="2000" dirty="0">
                <a:latin typeface="B Nazanin" panose="00000400000000000000" pitchFamily="2" charset="-78"/>
                <a:ea typeface="Calibri" panose="020F0502020204030204" pitchFamily="34" charset="0"/>
              </a:rPr>
              <a:t>بیمار</a:t>
            </a:r>
            <a:endParaRPr lang="en-US" sz="2000" dirty="0">
              <a:latin typeface="Calibri" panose="020F0502020204030204" pitchFamily="34" charset="0"/>
              <a:ea typeface="Calibri" panose="020F0502020204030204" pitchFamily="34" charset="0"/>
            </a:endParaRPr>
          </a:p>
          <a:p>
            <a:pPr algn="r" rtl="1"/>
            <a:r>
              <a:rPr lang="fa-IR" sz="2000" dirty="0">
                <a:latin typeface="Calibri" panose="020F0502020204030204" pitchFamily="34" charset="0"/>
                <a:ea typeface="Calibri" panose="020F0502020204030204" pitchFamily="34" charset="0"/>
                <a:cs typeface="B Nazanin" panose="00000400000000000000" pitchFamily="2" charset="-78"/>
              </a:rPr>
              <a:t>برای همه بیماران دچار مسمومیت با مونوکسید کربن، اکسیژن از طریق ماسک </a:t>
            </a:r>
            <a:r>
              <a:rPr lang="en-US" sz="2000" dirty="0">
                <a:latin typeface="Calibri" panose="020F0502020204030204" pitchFamily="34" charset="0"/>
                <a:ea typeface="Calibri" panose="020F0502020204030204" pitchFamily="34" charset="0"/>
                <a:cs typeface="B Nazanin" panose="00000400000000000000" pitchFamily="2" charset="-78"/>
              </a:rPr>
              <a:t>non rebreather</a:t>
            </a:r>
            <a:r>
              <a:rPr lang="en-US" sz="2000" dirty="0">
                <a:latin typeface="B Nazanin" panose="00000400000000000000" pitchFamily="2" charset="-78"/>
                <a:ea typeface="Calibri" panose="020F0502020204030204" pitchFamily="34" charset="0"/>
              </a:rPr>
              <a:t> </a:t>
            </a:r>
            <a:r>
              <a:rPr lang="fa-IR" sz="2000" dirty="0">
                <a:latin typeface="B Nazanin" panose="00000400000000000000" pitchFamily="2" charset="-78"/>
                <a:ea typeface="Calibri" panose="020F0502020204030204" pitchFamily="34" charset="0"/>
              </a:rPr>
              <a:t>تجویز شود. </a:t>
            </a:r>
          </a:p>
          <a:p>
            <a:pPr algn="r" rtl="1"/>
            <a:r>
              <a:rPr lang="fa-IR" sz="2000" dirty="0" err="1">
                <a:latin typeface="Calibri" panose="020F0502020204030204" pitchFamily="34" charset="0"/>
                <a:ea typeface="Calibri" panose="020F0502020204030204" pitchFamily="34" charset="0"/>
                <a:cs typeface="B Nazanin" panose="00000400000000000000" pitchFamily="2" charset="-78"/>
              </a:rPr>
              <a:t>پالس‌اکسیمتری</a:t>
            </a:r>
            <a:r>
              <a:rPr lang="fa-IR" sz="2000" dirty="0">
                <a:latin typeface="Calibri" panose="020F0502020204030204" pitchFamily="34" charset="0"/>
                <a:ea typeface="Calibri" panose="020F0502020204030204" pitchFamily="34" charset="0"/>
                <a:cs typeface="B Nazanin" panose="00000400000000000000" pitchFamily="2" charset="-78"/>
              </a:rPr>
              <a:t> و رنگ پوست </a:t>
            </a:r>
            <a:r>
              <a:rPr lang="fa-IR" sz="2000" dirty="0" err="1">
                <a:latin typeface="Calibri" panose="020F0502020204030204" pitchFamily="34" charset="0"/>
                <a:ea typeface="Calibri" panose="020F0502020204030204" pitchFamily="34" charset="0"/>
                <a:cs typeface="B Nazanin" panose="00000400000000000000" pitchFamily="2" charset="-78"/>
              </a:rPr>
              <a:t>شاخص‌های</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غیرقابل‌اعتماد</a:t>
            </a:r>
            <a:r>
              <a:rPr lang="fa-IR" sz="2000" dirty="0">
                <a:latin typeface="Calibri" panose="020F0502020204030204" pitchFamily="34" charset="0"/>
                <a:ea typeface="Calibri" panose="020F0502020204030204" pitchFamily="34" charset="0"/>
                <a:cs typeface="B Nazanin" panose="00000400000000000000" pitchFamily="2" charset="-78"/>
              </a:rPr>
              <a:t> برای ارزیابی </a:t>
            </a:r>
            <a:r>
              <a:rPr lang="fa-IR" sz="2000" dirty="0" err="1">
                <a:latin typeface="Calibri" panose="020F0502020204030204" pitchFamily="34" charset="0"/>
                <a:ea typeface="Calibri" panose="020F0502020204030204" pitchFamily="34" charset="0"/>
                <a:cs typeface="B Nazanin" panose="00000400000000000000" pitchFamily="2" charset="-78"/>
              </a:rPr>
              <a:t>اکسیژناسیون</a:t>
            </a:r>
            <a:r>
              <a:rPr lang="fa-IR" sz="2000" dirty="0">
                <a:latin typeface="Calibri" panose="020F0502020204030204" pitchFamily="34" charset="0"/>
                <a:ea typeface="Calibri" panose="020F0502020204030204" pitchFamily="34" charset="0"/>
                <a:cs typeface="B Nazanin" panose="00000400000000000000" pitchFamily="2" charset="-78"/>
              </a:rPr>
              <a:t> در این بیماران </a:t>
            </a:r>
            <a:r>
              <a:rPr lang="fa-IR" sz="2000" dirty="0" err="1">
                <a:latin typeface="Calibri" panose="020F0502020204030204" pitchFamily="34" charset="0"/>
                <a:ea typeface="Calibri" panose="020F0502020204030204" pitchFamily="34" charset="0"/>
                <a:cs typeface="B Nazanin" panose="00000400000000000000" pitchFamily="2" charset="-78"/>
              </a:rPr>
              <a:t>می‌باشند</a:t>
            </a:r>
            <a:r>
              <a:rPr lang="fa-IR" sz="2000" dirty="0">
                <a:latin typeface="Calibri" panose="020F0502020204030204" pitchFamily="34" charset="0"/>
                <a:ea typeface="Calibri" panose="020F0502020204030204" pitchFamily="34" charset="0"/>
                <a:cs typeface="B Nazanin" panose="00000400000000000000" pitchFamily="2" charset="-78"/>
              </a:rPr>
              <a:t>.</a:t>
            </a:r>
          </a:p>
          <a:p>
            <a:pPr algn="r" rtl="1"/>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نیمه‌عمر</a:t>
            </a:r>
            <a:r>
              <a:rPr lang="fa-IR" sz="2000" dirty="0">
                <a:latin typeface="Calibri" panose="020F0502020204030204" pitchFamily="34" charset="0"/>
                <a:ea typeface="Calibri" panose="020F0502020204030204" pitchFamily="34" charset="0"/>
                <a:cs typeface="B Nazanin" panose="00000400000000000000" pitchFamily="2" charset="-78"/>
              </a:rPr>
              <a:t> مونوکسید کربن در هوای اتاق 3 تا 4 ساعت است.</a:t>
            </a:r>
          </a:p>
          <a:p>
            <a:pPr algn="r" rtl="1"/>
            <a:r>
              <a:rPr lang="fa-IR" sz="2000" dirty="0">
                <a:latin typeface="Calibri" panose="020F0502020204030204" pitchFamily="34" charset="0"/>
                <a:ea typeface="Calibri" panose="020F0502020204030204" pitchFamily="34" charset="0"/>
                <a:cs typeface="B Nazanin" panose="00000400000000000000" pitchFamily="2" charset="-78"/>
              </a:rPr>
              <a:t> اکسیژن با جریان بالا </a:t>
            </a:r>
            <a:r>
              <a:rPr lang="fa-IR" sz="2000" dirty="0" err="1">
                <a:latin typeface="Calibri" panose="020F0502020204030204" pitchFamily="34" charset="0"/>
                <a:ea typeface="Calibri" panose="020F0502020204030204" pitchFamily="34" charset="0"/>
                <a:cs typeface="B Nazanin" panose="00000400000000000000" pitchFamily="2" charset="-78"/>
              </a:rPr>
              <a:t>نیمه‌عمر</a:t>
            </a:r>
            <a:r>
              <a:rPr lang="fa-IR" sz="2000" dirty="0">
                <a:latin typeface="Calibri" panose="020F0502020204030204" pitchFamily="34" charset="0"/>
                <a:ea typeface="Calibri" panose="020F0502020204030204" pitchFamily="34" charset="0"/>
                <a:cs typeface="B Nazanin" panose="00000400000000000000" pitchFamily="2" charset="-78"/>
              </a:rPr>
              <a:t> را به 90-30 دقیقه و اکسیژن </a:t>
            </a:r>
            <a:r>
              <a:rPr lang="fa-IR" sz="2000" dirty="0" err="1">
                <a:latin typeface="Calibri" panose="020F0502020204030204" pitchFamily="34" charset="0"/>
                <a:ea typeface="Calibri" panose="020F0502020204030204" pitchFamily="34" charset="0"/>
                <a:cs typeface="B Nazanin" panose="00000400000000000000" pitchFamily="2" charset="-78"/>
              </a:rPr>
              <a:t>هایپرباریک</a:t>
            </a:r>
            <a:r>
              <a:rPr lang="fa-IR" sz="2000" dirty="0">
                <a:latin typeface="Calibri" panose="020F0502020204030204" pitchFamily="34" charset="0"/>
                <a:ea typeface="Calibri" panose="020F0502020204030204" pitchFamily="34" charset="0"/>
                <a:cs typeface="B Nazanin" panose="00000400000000000000" pitchFamily="2" charset="-78"/>
              </a:rPr>
              <a:t> که </a:t>
            </a:r>
            <a:r>
              <a:rPr lang="fa-IR" sz="2000" dirty="0" err="1">
                <a:latin typeface="Calibri" panose="020F0502020204030204" pitchFamily="34" charset="0"/>
                <a:ea typeface="Calibri" panose="020F0502020204030204" pitchFamily="34" charset="0"/>
                <a:cs typeface="B Nazanin" panose="00000400000000000000" pitchFamily="2" charset="-78"/>
              </a:rPr>
              <a:t>نیمه‌عمر</a:t>
            </a:r>
            <a:r>
              <a:rPr lang="fa-IR" sz="2000" dirty="0">
                <a:latin typeface="Calibri" panose="020F0502020204030204" pitchFamily="34" charset="0"/>
                <a:ea typeface="Calibri" panose="020F0502020204030204" pitchFamily="34" charset="0"/>
                <a:cs typeface="B Nazanin" panose="00000400000000000000" pitchFamily="2" charset="-78"/>
              </a:rPr>
              <a:t> آن را به میزان شدیدی کاهش </a:t>
            </a:r>
            <a:r>
              <a:rPr lang="fa-IR" sz="2000" dirty="0" err="1">
                <a:latin typeface="Calibri" panose="020F0502020204030204" pitchFamily="34" charset="0"/>
                <a:ea typeface="Calibri" panose="020F0502020204030204" pitchFamily="34" charset="0"/>
                <a:cs typeface="B Nazanin" panose="00000400000000000000" pitchFamily="2" charset="-78"/>
              </a:rPr>
              <a:t>می‌دهد</a:t>
            </a:r>
            <a:r>
              <a:rPr lang="fa-IR" sz="2000" dirty="0">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endParaRPr>
          </a:p>
          <a:p>
            <a:pPr algn="r" rtl="1"/>
            <a:endParaRPr lang="en-US" dirty="0"/>
          </a:p>
        </p:txBody>
      </p:sp>
    </p:spTree>
    <p:extLst>
      <p:ext uri="{BB962C8B-B14F-4D97-AF65-F5344CB8AC3E}">
        <p14:creationId xmlns:p14="http://schemas.microsoft.com/office/powerpoint/2010/main" val="159974181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سیانید</a:t>
            </a:r>
            <a:endParaRPr lang="en-US" sz="2400" dirty="0">
              <a:cs typeface="+mj-cs"/>
            </a:endParaRPr>
          </a:p>
        </p:txBody>
      </p:sp>
      <p:sp>
        <p:nvSpPr>
          <p:cNvPr id="3" name="Content Placeholder 2"/>
          <p:cNvSpPr>
            <a:spLocks noGrp="1"/>
          </p:cNvSpPr>
          <p:nvPr>
            <p:ph idx="1"/>
          </p:nvPr>
        </p:nvSpPr>
        <p:spPr/>
        <p:txBody>
          <a:bodyPr/>
          <a:lstStyle/>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مرگ طی چند ثانیه تا چند دقیقه بعد از استنشاق یا </a:t>
            </a:r>
            <a:r>
              <a:rPr lang="fa-IR" sz="1800" dirty="0" err="1">
                <a:latin typeface="Calibri" panose="020F0502020204030204" pitchFamily="34" charset="0"/>
                <a:ea typeface="Calibri" panose="020F0502020204030204" pitchFamily="34" charset="0"/>
                <a:cs typeface="B Nazanin" panose="00000400000000000000" pitchFamily="2" charset="-78"/>
              </a:rPr>
              <a:t>بلع</a:t>
            </a:r>
            <a:r>
              <a:rPr lang="fa-IR" sz="1800" dirty="0">
                <a:latin typeface="Calibri" panose="020F0502020204030204" pitchFamily="34" charset="0"/>
                <a:ea typeface="Calibri" panose="020F0502020204030204" pitchFamily="34" charset="0"/>
                <a:cs typeface="B Nazanin" panose="00000400000000000000" pitchFamily="2" charset="-78"/>
              </a:rPr>
              <a:t> آن و طی چند دقیقه تا چند ساعت بعد از جذب پوستی اتفاق می افتد. </a:t>
            </a: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این سم </a:t>
            </a:r>
            <a:r>
              <a:rPr lang="fa-IR" sz="1800" dirty="0" err="1">
                <a:latin typeface="Calibri" panose="020F0502020204030204" pitchFamily="34" charset="0"/>
                <a:ea typeface="Calibri" panose="020F0502020204030204" pitchFamily="34" charset="0"/>
                <a:cs typeface="B Nazanin" panose="00000400000000000000" pitchFamily="2" charset="-78"/>
              </a:rPr>
              <a:t>می‌تواند</a:t>
            </a:r>
            <a:r>
              <a:rPr lang="fa-IR" sz="1800" dirty="0">
                <a:latin typeface="Calibri" panose="020F0502020204030204" pitchFamily="34" charset="0"/>
                <a:ea typeface="Calibri" panose="020F0502020204030204" pitchFamily="34" charset="0"/>
                <a:cs typeface="B Nazanin" panose="00000400000000000000" pitchFamily="2" charset="-78"/>
              </a:rPr>
              <a:t> از طریق خوردن، استنشاق، جذب و تزریق وارد بدن شود.</a:t>
            </a: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 منابع این نوع سم در هسته‌ و دانه میوه ها، </a:t>
            </a:r>
            <a:r>
              <a:rPr lang="fa-IR" sz="1800" dirty="0" err="1">
                <a:latin typeface="Calibri" panose="020F0502020204030204" pitchFamily="34" charset="0"/>
                <a:ea typeface="Calibri" panose="020F0502020204030204" pitchFamily="34" charset="0"/>
                <a:cs typeface="B Nazanin" panose="00000400000000000000" pitchFamily="2" charset="-78"/>
              </a:rPr>
              <a:t>سم‌های</a:t>
            </a:r>
            <a:r>
              <a:rPr lang="fa-IR" sz="1800" dirty="0">
                <a:latin typeface="Calibri" panose="020F0502020204030204" pitchFamily="34" charset="0"/>
                <a:ea typeface="Calibri" panose="020F0502020204030204" pitchFamily="34" charset="0"/>
                <a:cs typeface="B Nazanin" panose="00000400000000000000" pitchFamily="2" charset="-78"/>
              </a:rPr>
              <a:t> کشنده جوندگان، </a:t>
            </a:r>
            <a:r>
              <a:rPr lang="fa-IR" sz="1800" dirty="0" err="1">
                <a:latin typeface="Calibri" panose="020F0502020204030204" pitchFamily="34" charset="0"/>
                <a:ea typeface="Calibri" panose="020F0502020204030204" pitchFamily="34" charset="0"/>
                <a:cs typeface="B Nazanin" panose="00000400000000000000" pitchFamily="2" charset="-78"/>
              </a:rPr>
              <a:t>براق‌کننده‌ها</a:t>
            </a:r>
            <a:r>
              <a:rPr lang="fa-IR" sz="1800" dirty="0">
                <a:latin typeface="Calibri" panose="020F0502020204030204" pitchFamily="34" charset="0"/>
                <a:ea typeface="Calibri" panose="020F0502020204030204" pitchFamily="34" charset="0"/>
                <a:cs typeface="B Nazanin" panose="00000400000000000000" pitchFamily="2" charset="-78"/>
              </a:rPr>
              <a:t> یا </a:t>
            </a:r>
            <a:r>
              <a:rPr lang="fa-IR" sz="1800" dirty="0" err="1">
                <a:latin typeface="Calibri" panose="020F0502020204030204" pitchFamily="34" charset="0"/>
                <a:ea typeface="Calibri" panose="020F0502020204030204" pitchFamily="34" charset="0"/>
                <a:cs typeface="B Nazanin" panose="00000400000000000000" pitchFamily="2" charset="-78"/>
              </a:rPr>
              <a:t>پولیش</a:t>
            </a:r>
            <a:r>
              <a:rPr lang="fa-IR" sz="1800" dirty="0">
                <a:latin typeface="Calibri" panose="020F0502020204030204" pitchFamily="34" charset="0"/>
                <a:ea typeface="Calibri" panose="020F0502020204030204" pitchFamily="34" charset="0"/>
                <a:cs typeface="B Nazanin" panose="00000400000000000000" pitchFamily="2" charset="-78"/>
              </a:rPr>
              <a:t> نقره، </a:t>
            </a:r>
            <a:r>
              <a:rPr lang="fa-IR" sz="1800" dirty="0" err="1">
                <a:latin typeface="Calibri" panose="020F0502020204030204" pitchFamily="34" charset="0"/>
                <a:ea typeface="Calibri" panose="020F0502020204030204" pitchFamily="34" charset="0"/>
                <a:cs typeface="B Nazanin" panose="00000400000000000000" pitchFamily="2" charset="-78"/>
              </a:rPr>
              <a:t>اکرلیک</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نایلون</a:t>
            </a:r>
            <a:r>
              <a:rPr lang="fa-IR" sz="1800" dirty="0">
                <a:latin typeface="Calibri" panose="020F0502020204030204" pitchFamily="34" charset="0"/>
                <a:ea typeface="Calibri" panose="020F0502020204030204" pitchFamily="34" charset="0"/>
                <a:cs typeface="B Nazanin" panose="00000400000000000000" pitchFamily="2" charset="-78"/>
              </a:rPr>
              <a:t>، پشم، کتان، محصولات پلاستیکی، کاغذ، چوب و بعضی محصولات خانگی دیگر یافت شوند. </a:t>
            </a:r>
          </a:p>
          <a:p>
            <a:pPr algn="r" rtl="1">
              <a:buFont typeface="Wingdings" panose="05000000000000000000" pitchFamily="2" charset="2"/>
              <a:buChar char="ü"/>
            </a:pPr>
            <a:r>
              <a:rPr lang="fa-IR" sz="1800" dirty="0" err="1">
                <a:latin typeface="Calibri" panose="020F0502020204030204" pitchFamily="34" charset="0"/>
                <a:ea typeface="Calibri" panose="020F0502020204030204" pitchFamily="34" charset="0"/>
                <a:cs typeface="B Nazanin" panose="00000400000000000000" pitchFamily="2" charset="-78"/>
              </a:rPr>
              <a:t>نمک‌های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سیانید</a:t>
            </a:r>
            <a:r>
              <a:rPr lang="fa-IR" sz="1800" dirty="0">
                <a:latin typeface="Calibri" panose="020F0502020204030204" pitchFamily="34" charset="0"/>
                <a:ea typeface="Calibri" panose="020F0502020204030204" pitchFamily="34" charset="0"/>
                <a:cs typeface="B Nazanin" panose="00000400000000000000" pitchFamily="2" charset="-78"/>
              </a:rPr>
              <a:t> و درمان </a:t>
            </a:r>
            <a:r>
              <a:rPr lang="fa-IR" sz="1800" dirty="0" err="1">
                <a:latin typeface="Calibri" panose="020F0502020204030204" pitchFamily="34" charset="0"/>
                <a:ea typeface="Calibri" panose="020F0502020204030204" pitchFamily="34" charset="0"/>
                <a:cs typeface="B Nazanin" panose="00000400000000000000" pitchFamily="2" charset="-78"/>
              </a:rPr>
              <a:t>طولانی‌مدت</a:t>
            </a:r>
            <a:r>
              <a:rPr lang="fa-IR" sz="1800" dirty="0">
                <a:latin typeface="Calibri" panose="020F0502020204030204" pitchFamily="34" charset="0"/>
                <a:ea typeface="Calibri" panose="020F0502020204030204" pitchFamily="34" charset="0"/>
                <a:cs typeface="B Nazanin" panose="00000400000000000000" pitchFamily="2" charset="-78"/>
              </a:rPr>
              <a:t> با </a:t>
            </a:r>
            <a:r>
              <a:rPr lang="fa-IR" sz="1800" dirty="0" err="1">
                <a:latin typeface="Calibri" panose="020F0502020204030204" pitchFamily="34" charset="0"/>
                <a:ea typeface="Calibri" panose="020F0502020204030204" pitchFamily="34" charset="0"/>
                <a:cs typeface="B Nazanin" panose="00000400000000000000" pitchFamily="2" charset="-78"/>
              </a:rPr>
              <a:t>نیتروپرسایدسدیم</a:t>
            </a:r>
            <a:r>
              <a:rPr lang="fa-IR" sz="1800" dirty="0">
                <a:latin typeface="Calibri" panose="020F0502020204030204" pitchFamily="34" charset="0"/>
                <a:ea typeface="Calibri" panose="020F0502020204030204" pitchFamily="34" charset="0"/>
                <a:cs typeface="B Nazanin" panose="00000400000000000000" pitchFamily="2" charset="-78"/>
              </a:rPr>
              <a:t> از منابع دیگر </a:t>
            </a:r>
            <a:r>
              <a:rPr lang="fa-IR" sz="1800" dirty="0" err="1">
                <a:latin typeface="Calibri" panose="020F0502020204030204" pitchFamily="34" charset="0"/>
                <a:ea typeface="Calibri" panose="020F0502020204030204" pitchFamily="34" charset="0"/>
                <a:cs typeface="B Nazanin" panose="00000400000000000000" pitchFamily="2" charset="-78"/>
              </a:rPr>
              <a:t>سیانید</a:t>
            </a:r>
            <a:r>
              <a:rPr lang="fa-IR" sz="1800" dirty="0">
                <a:latin typeface="Calibri" panose="020F0502020204030204" pitchFamily="34" charset="0"/>
                <a:ea typeface="Calibri" panose="020F0502020204030204" pitchFamily="34" charset="0"/>
                <a:cs typeface="B Nazanin" panose="00000400000000000000" pitchFamily="2" charset="-78"/>
              </a:rPr>
              <a:t> هستند.. </a:t>
            </a:r>
            <a:endParaRPr lang="en-US" sz="1800" dirty="0"/>
          </a:p>
        </p:txBody>
      </p:sp>
    </p:spTree>
    <p:extLst>
      <p:ext uri="{BB962C8B-B14F-4D97-AF65-F5344CB8AC3E}">
        <p14:creationId xmlns:p14="http://schemas.microsoft.com/office/powerpoint/2010/main" val="32521645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سیانید</a:t>
            </a:r>
            <a:endParaRPr lang="en-US" dirty="0">
              <a:cs typeface="+mj-cs"/>
            </a:endParaRPr>
          </a:p>
        </p:txBody>
      </p:sp>
      <p:sp>
        <p:nvSpPr>
          <p:cNvPr id="3" name="Content Placeholder 2"/>
          <p:cNvSpPr>
            <a:spLocks noGrp="1"/>
          </p:cNvSpPr>
          <p:nvPr>
            <p:ph idx="1"/>
          </p:nvPr>
        </p:nvSpPr>
        <p:spPr/>
        <p:txBody>
          <a:bodyPr/>
          <a:lstStyle/>
          <a:p>
            <a:pPr marL="0" marR="0" indent="0" algn="r" rtl="1">
              <a:lnSpc>
                <a:spcPct val="115000"/>
              </a:lnSpc>
              <a:spcBef>
                <a:spcPts val="0"/>
              </a:spcBef>
              <a:spcAft>
                <a:spcPts val="1000"/>
              </a:spcAft>
              <a:buNone/>
            </a:pPr>
            <a:r>
              <a:rPr lang="fa-IR" sz="1800" b="1" dirty="0" err="1">
                <a:latin typeface="Calibri" panose="020F0502020204030204" pitchFamily="34" charset="0"/>
                <a:ea typeface="Calibri" panose="020F0502020204030204" pitchFamily="34" charset="0"/>
                <a:cs typeface="B Nazanin" panose="00000400000000000000" pitchFamily="2" charset="-78"/>
              </a:rPr>
              <a:t>نشانه‌ها</a:t>
            </a:r>
            <a:r>
              <a:rPr lang="fa-IR" sz="1800" b="1" dirty="0">
                <a:latin typeface="Calibri" panose="020F0502020204030204" pitchFamily="34" charset="0"/>
                <a:ea typeface="Calibri" panose="020F0502020204030204" pitchFamily="34" charset="0"/>
                <a:cs typeface="B Nazanin" panose="00000400000000000000" pitchFamily="2" charset="-78"/>
              </a:rPr>
              <a:t> و علائم مسمومیت با </a:t>
            </a:r>
            <a:r>
              <a:rPr lang="fa-IR" sz="1800" b="1" dirty="0" err="1">
                <a:latin typeface="Calibri" panose="020F0502020204030204" pitchFamily="34" charset="0"/>
                <a:ea typeface="Calibri" panose="020F0502020204030204" pitchFamily="34" charset="0"/>
                <a:cs typeface="B Nazanin" panose="00000400000000000000" pitchFamily="2" charset="-78"/>
              </a:rPr>
              <a:t>سیانید</a:t>
            </a:r>
            <a:r>
              <a:rPr lang="fa-IR" sz="1800" b="1" dirty="0">
                <a:latin typeface="Calibri" panose="020F0502020204030204" pitchFamily="34" charset="0"/>
                <a:ea typeface="Calibri" panose="020F0502020204030204" pitchFamily="34" charset="0"/>
                <a:cs typeface="B Nazanin" panose="00000400000000000000" pitchFamily="2" charset="-78"/>
              </a:rPr>
              <a:t> :</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مسمومیت با </a:t>
            </a:r>
            <a:r>
              <a:rPr lang="fa-IR" sz="1800" dirty="0" err="1">
                <a:latin typeface="Calibri" panose="020F0502020204030204" pitchFamily="34" charset="0"/>
                <a:ea typeface="Calibri" panose="020F0502020204030204" pitchFamily="34" charset="0"/>
                <a:cs typeface="B Nazanin" panose="00000400000000000000" pitchFamily="2" charset="-78"/>
              </a:rPr>
              <a:t>سیانید</a:t>
            </a:r>
            <a:r>
              <a:rPr lang="fa-IR" sz="1800" dirty="0">
                <a:latin typeface="Calibri" panose="020F0502020204030204" pitchFamily="34" charset="0"/>
                <a:ea typeface="Calibri" panose="020F0502020204030204" pitchFamily="34" charset="0"/>
                <a:cs typeface="B Nazanin" panose="00000400000000000000" pitchFamily="2" charset="-78"/>
              </a:rPr>
              <a:t> با دوزهای زیاد شاید باعث مرگ در عرض چند دقیقه شود. ا</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مکان دارد بیمار از </a:t>
            </a:r>
            <a:r>
              <a:rPr lang="fa-IR" sz="1800" dirty="0" err="1">
                <a:latin typeface="Calibri" panose="020F0502020204030204" pitchFamily="34" charset="0"/>
                <a:ea typeface="Calibri" panose="020F0502020204030204" pitchFamily="34" charset="0"/>
                <a:cs typeface="B Nazanin" panose="00000400000000000000" pitchFamily="2" charset="-78"/>
              </a:rPr>
              <a:t>نشانه‌ها</a:t>
            </a:r>
            <a:r>
              <a:rPr lang="fa-IR" sz="1800" dirty="0">
                <a:latin typeface="Calibri" panose="020F0502020204030204" pitchFamily="34" charset="0"/>
                <a:ea typeface="Calibri" panose="020F0502020204030204" pitchFamily="34" charset="0"/>
                <a:cs typeface="B Nazanin" panose="00000400000000000000" pitchFamily="2" charset="-78"/>
              </a:rPr>
              <a:t> و علائم زودرس سریعاً به اثرات شدیدتر پیشرفت کند. </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نشانه ها و علائم بازتابی از </a:t>
            </a:r>
            <a:r>
              <a:rPr lang="fa-IR" sz="1800" dirty="0" err="1">
                <a:latin typeface="Calibri" panose="020F0502020204030204" pitchFamily="34" charset="0"/>
                <a:ea typeface="Calibri" panose="020F0502020204030204" pitchFamily="34" charset="0"/>
                <a:cs typeface="B Nazanin" panose="00000400000000000000" pitchFamily="2" charset="-78"/>
              </a:rPr>
              <a:t>هیپوکسی</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اسیدوز</a:t>
            </a:r>
            <a:r>
              <a:rPr lang="fa-IR" sz="1800" dirty="0">
                <a:latin typeface="Calibri" panose="020F0502020204030204" pitchFamily="34" charset="0"/>
                <a:ea typeface="Calibri" panose="020F0502020204030204" pitchFamily="34" charset="0"/>
                <a:cs typeface="B Nazanin" panose="00000400000000000000" pitchFamily="2" charset="-78"/>
              </a:rPr>
              <a:t> علی رغم وجود اکسیژن است. </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 در شرایطی که تماس مختصر یا مزمن بوده است یا شروع آن تاخیری بوده است علائم بیشتر شامل : ضعف، خستگی، سردرد، گیجی، حواس </a:t>
            </a:r>
            <a:r>
              <a:rPr lang="fa-IR" sz="1800" dirty="0" err="1">
                <a:latin typeface="Calibri" panose="020F0502020204030204" pitchFamily="34" charset="0"/>
                <a:ea typeface="Calibri" panose="020F0502020204030204" pitchFamily="34" charset="0"/>
                <a:cs typeface="B Nazanin" panose="00000400000000000000" pitchFamily="2" charset="-78"/>
              </a:rPr>
              <a:t>پرتی</a:t>
            </a:r>
            <a:r>
              <a:rPr lang="fa-IR" sz="1800" dirty="0">
                <a:latin typeface="Calibri" panose="020F0502020204030204" pitchFamily="34" charset="0"/>
                <a:ea typeface="Calibri" panose="020F0502020204030204" pitchFamily="34" charset="0"/>
                <a:cs typeface="B Nazanin" panose="00000400000000000000" pitchFamily="2" charset="-78"/>
              </a:rPr>
              <a:t>، تشنج، تنگی نفس، </a:t>
            </a:r>
            <a:r>
              <a:rPr lang="fa-IR" sz="1800" dirty="0" err="1">
                <a:latin typeface="Calibri" panose="020F0502020204030204" pitchFamily="34" charset="0"/>
                <a:ea typeface="Calibri" panose="020F0502020204030204" pitchFamily="34" charset="0"/>
                <a:cs typeface="B Nazanin" panose="00000400000000000000" pitchFamily="2" charset="-78"/>
              </a:rPr>
              <a:t>ادم</a:t>
            </a:r>
            <a:r>
              <a:rPr lang="fa-IR" sz="1800" dirty="0">
                <a:latin typeface="Calibri" panose="020F0502020204030204" pitchFamily="34" charset="0"/>
                <a:ea typeface="Calibri" panose="020F0502020204030204" pitchFamily="34" charset="0"/>
                <a:cs typeface="B Nazanin" panose="00000400000000000000" pitchFamily="2" charset="-78"/>
              </a:rPr>
              <a:t> ریه، اختلال ریتم قلبی، </a:t>
            </a:r>
            <a:r>
              <a:rPr lang="fa-IR" sz="1800" dirty="0" err="1">
                <a:latin typeface="Calibri" panose="020F0502020204030204" pitchFamily="34" charset="0"/>
                <a:ea typeface="Calibri" panose="020F0502020204030204" pitchFamily="34" charset="0"/>
                <a:cs typeface="B Nazanin" panose="00000400000000000000" pitchFamily="2" charset="-78"/>
              </a:rPr>
              <a:t>هیپوتانسیون</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اسیدوز</a:t>
            </a:r>
            <a:r>
              <a:rPr lang="fa-IR" sz="1800" dirty="0">
                <a:latin typeface="Calibri" panose="020F0502020204030204" pitchFamily="34" charset="0"/>
                <a:ea typeface="Calibri" panose="020F0502020204030204" pitchFamily="34" charset="0"/>
                <a:cs typeface="B Nazanin" panose="00000400000000000000" pitchFamily="2" charset="-78"/>
              </a:rPr>
              <a:t> و کما می باشد</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 بوی بادام تلخ ممکن است از آن استشمام شود، ولی یافته قابل اعتمادی نیست زیرا ممکن است بسیاری از مردم متوجه آن نشوند. </a:t>
            </a:r>
          </a:p>
          <a:p>
            <a:pPr marR="0" algn="r"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cs typeface="B Nazanin" panose="00000400000000000000" pitchFamily="2" charset="-78"/>
              </a:rPr>
              <a:t>پالس </a:t>
            </a:r>
            <a:r>
              <a:rPr lang="fa-IR" sz="1800" dirty="0" err="1">
                <a:latin typeface="Calibri" panose="020F0502020204030204" pitchFamily="34" charset="0"/>
                <a:ea typeface="Calibri" panose="020F0502020204030204" pitchFamily="34" charset="0"/>
                <a:cs typeface="B Nazanin" panose="00000400000000000000" pitchFamily="2" charset="-78"/>
              </a:rPr>
              <a:t>اکسیمتری</a:t>
            </a:r>
            <a:r>
              <a:rPr lang="fa-IR" sz="1800" dirty="0">
                <a:latin typeface="Calibri" panose="020F0502020204030204" pitchFamily="34" charset="0"/>
                <a:ea typeface="Calibri" panose="020F0502020204030204" pitchFamily="34" charset="0"/>
                <a:cs typeface="B Nazanin" panose="00000400000000000000" pitchFamily="2" charset="-78"/>
              </a:rPr>
              <a:t> ممکن است بالا باشد زیرا سطح اکسیژن بالا است ولی در سطح معمولی قابل استفاده نیست. </a:t>
            </a:r>
            <a:endParaRPr lang="en-US" sz="1800" dirty="0">
              <a:latin typeface="Calibri" panose="020F0502020204030204" pitchFamily="34" charset="0"/>
              <a:ea typeface="Calibri" panose="020F0502020204030204" pitchFamily="34" charset="0"/>
            </a:endParaRPr>
          </a:p>
          <a:p>
            <a:pPr algn="r"/>
            <a:endParaRPr lang="en-US" sz="1800" dirty="0"/>
          </a:p>
        </p:txBody>
      </p:sp>
    </p:spTree>
    <p:extLst>
      <p:ext uri="{BB962C8B-B14F-4D97-AF65-F5344CB8AC3E}">
        <p14:creationId xmlns:p14="http://schemas.microsoft.com/office/powerpoint/2010/main" val="23760905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سیانید</a:t>
            </a:r>
            <a:endParaRPr lang="en-US" dirty="0">
              <a:cs typeface="+mj-cs"/>
            </a:endParaRPr>
          </a:p>
        </p:txBody>
      </p:sp>
      <p:sp>
        <p:nvSpPr>
          <p:cNvPr id="3" name="Content Placeholder 2"/>
          <p:cNvSpPr>
            <a:spLocks noGrp="1"/>
          </p:cNvSpPr>
          <p:nvPr>
            <p:ph idx="1"/>
          </p:nvPr>
        </p:nvSpPr>
        <p:spPr/>
        <p:txBody>
          <a:bodyPr/>
          <a:lstStyle/>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اقدامات درمانی شامل ارزیابی صحنه و حفظ </a:t>
            </a:r>
            <a:r>
              <a:rPr lang="en-US" sz="1800" dirty="0">
                <a:latin typeface="Calibri" panose="020F0502020204030204" pitchFamily="34" charset="0"/>
                <a:ea typeface="Calibri" panose="020F0502020204030204" pitchFamily="34" charset="0"/>
                <a:cs typeface="B Nazanin" panose="00000400000000000000" pitchFamily="2" charset="-78"/>
              </a:rPr>
              <a:t>ABC</a:t>
            </a:r>
            <a:r>
              <a:rPr lang="fa-IR" sz="1800" dirty="0">
                <a:latin typeface="Calibri" panose="020F0502020204030204" pitchFamily="34" charset="0"/>
                <a:ea typeface="Calibri" panose="020F0502020204030204" pitchFamily="34" charset="0"/>
                <a:cs typeface="B Nazanin" panose="00000400000000000000" pitchFamily="2" charset="-78"/>
              </a:rPr>
              <a:t> بیمار است.</a:t>
            </a:r>
            <a:endParaRPr lang="en-US" sz="1800" dirty="0">
              <a:latin typeface="Calibri" panose="020F0502020204030204" pitchFamily="34" charset="0"/>
              <a:ea typeface="Calibri" panose="020F0502020204030204" pitchFamily="34" charset="0"/>
            </a:endParaRPr>
          </a:p>
          <a:p>
            <a:pPr marR="0" algn="r" rtl="1">
              <a:lnSpc>
                <a:spcPct val="115000"/>
              </a:lnSpc>
              <a:spcBef>
                <a:spcPts val="0"/>
              </a:spcBef>
              <a:spcAft>
                <a:spcPts val="1000"/>
              </a:spcAft>
              <a:buFont typeface="Wingdings" panose="05000000000000000000" pitchFamily="2" charset="2"/>
              <a:buChar char="q"/>
            </a:pPr>
            <a:r>
              <a:rPr lang="fa-IR" sz="1800" dirty="0">
                <a:latin typeface="Calibri" panose="020F0502020204030204" pitchFamily="34" charset="0"/>
                <a:ea typeface="Calibri" panose="020F0502020204030204" pitchFamily="34" charset="0"/>
                <a:cs typeface="B Nazanin" panose="00000400000000000000" pitchFamily="2" charset="-78"/>
              </a:rPr>
              <a:t>استفاده از دو نوع آنتی </a:t>
            </a:r>
            <a:r>
              <a:rPr lang="fa-IR" sz="1800" dirty="0" err="1">
                <a:latin typeface="Calibri" panose="020F0502020204030204" pitchFamily="34" charset="0"/>
                <a:ea typeface="Calibri" panose="020F0502020204030204" pitchFamily="34" charset="0"/>
                <a:cs typeface="B Nazanin" panose="00000400000000000000" pitchFamily="2" charset="-78"/>
              </a:rPr>
              <a:t>دت</a:t>
            </a:r>
            <a:r>
              <a:rPr lang="fa-IR" sz="1800" dirty="0">
                <a:latin typeface="Calibri" panose="020F0502020204030204" pitchFamily="34" charset="0"/>
                <a:ea typeface="Calibri" panose="020F0502020204030204" pitchFamily="34" charset="0"/>
                <a:cs typeface="B Nazanin" panose="00000400000000000000" pitchFamily="2" charset="-78"/>
              </a:rPr>
              <a:t> در دسترس شامل : </a:t>
            </a:r>
            <a:r>
              <a:rPr lang="fa-IR" sz="1800" dirty="0" err="1">
                <a:latin typeface="Calibri" panose="020F0502020204030204" pitchFamily="34" charset="0"/>
                <a:ea typeface="Calibri" panose="020F0502020204030204" pitchFamily="34" charset="0"/>
                <a:cs typeface="B Nazanin" panose="00000400000000000000" pitchFamily="2" charset="-78"/>
              </a:rPr>
              <a:t>هیدروکسی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کوبولامین</a:t>
            </a:r>
            <a:r>
              <a:rPr lang="fa-IR" sz="1800" dirty="0">
                <a:latin typeface="Calibri" panose="020F0502020204030204" pitchFamily="34" charset="0"/>
                <a:ea typeface="Calibri" panose="020F0502020204030204" pitchFamily="34" charset="0"/>
                <a:cs typeface="B Nazanin" panose="00000400000000000000" pitchFamily="2" charset="-78"/>
              </a:rPr>
              <a:t> (ویتامین </a:t>
            </a:r>
            <a:r>
              <a:rPr lang="en-US" sz="1800" dirty="0">
                <a:latin typeface="Calibri" panose="020F0502020204030204" pitchFamily="34" charset="0"/>
                <a:ea typeface="Calibri" panose="020F0502020204030204" pitchFamily="34" charset="0"/>
                <a:cs typeface="B Nazanin" panose="00000400000000000000" pitchFamily="2" charset="-78"/>
              </a:rPr>
              <a:t>B12</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R="0" algn="r" rtl="1">
              <a:lnSpc>
                <a:spcPct val="115000"/>
              </a:lnSpc>
              <a:spcBef>
                <a:spcPts val="0"/>
              </a:spcBef>
              <a:spcAft>
                <a:spcPts val="1000"/>
              </a:spcAft>
              <a:buFont typeface="Wingdings" panose="05000000000000000000" pitchFamily="2" charset="2"/>
              <a:buChar char="q"/>
            </a:pPr>
            <a:r>
              <a:rPr lang="fa-IR" sz="1800" dirty="0">
                <a:latin typeface="Calibri" panose="020F0502020204030204" pitchFamily="34" charset="0"/>
                <a:ea typeface="Calibri" panose="020F0502020204030204" pitchFamily="34" charset="0"/>
                <a:cs typeface="B Nazanin" panose="00000400000000000000" pitchFamily="2" charset="-78"/>
              </a:rPr>
              <a:t>کیت سه قسمتی </a:t>
            </a:r>
            <a:r>
              <a:rPr lang="fa-IR" sz="1800" dirty="0" err="1">
                <a:latin typeface="Calibri" panose="020F0502020204030204" pitchFamily="34" charset="0"/>
                <a:ea typeface="Calibri" panose="020F0502020204030204" pitchFamily="34" charset="0"/>
                <a:cs typeface="B Nazanin" panose="00000400000000000000" pitchFamily="2" charset="-78"/>
              </a:rPr>
              <a:t>آنتی‌دت</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سیانید</a:t>
            </a:r>
            <a:r>
              <a:rPr lang="fa-IR" sz="1800" dirty="0">
                <a:latin typeface="Calibri" panose="020F0502020204030204" pitchFamily="34" charset="0"/>
                <a:ea typeface="Calibri" panose="020F0502020204030204" pitchFamily="34" charset="0"/>
                <a:cs typeface="B Nazanin" panose="00000400000000000000" pitchFamily="2" charset="-78"/>
              </a:rPr>
              <a:t> شامل  :آنتی </a:t>
            </a:r>
            <a:r>
              <a:rPr lang="fa-IR" sz="1800" dirty="0" err="1">
                <a:latin typeface="Calibri" panose="020F0502020204030204" pitchFamily="34" charset="0"/>
                <a:ea typeface="Calibri" panose="020F0502020204030204" pitchFamily="34" charset="0"/>
                <a:cs typeface="B Nazanin" panose="00000400000000000000" pitchFamily="2" charset="-78"/>
              </a:rPr>
              <a:t>نیترا</a:t>
            </a:r>
            <a:r>
              <a:rPr lang="fa-IR" sz="1800" dirty="0">
                <a:latin typeface="Calibri" panose="020F0502020204030204" pitchFamily="34" charset="0"/>
                <a:ea typeface="Calibri" panose="020F0502020204030204" pitchFamily="34" charset="0"/>
                <a:cs typeface="B Nazanin" panose="00000400000000000000" pitchFamily="2" charset="-78"/>
              </a:rPr>
              <a:t>، سدیم </a:t>
            </a:r>
            <a:r>
              <a:rPr lang="fa-IR" sz="1800" dirty="0" err="1">
                <a:latin typeface="Calibri" panose="020F0502020204030204" pitchFamily="34" charset="0"/>
                <a:ea typeface="Calibri" panose="020F0502020204030204" pitchFamily="34" charset="0"/>
                <a:cs typeface="B Nazanin" panose="00000400000000000000" pitchFamily="2" charset="-78"/>
              </a:rPr>
              <a:t>نیتریت</a:t>
            </a:r>
            <a:r>
              <a:rPr lang="fa-IR" sz="1800" dirty="0">
                <a:latin typeface="Calibri" panose="020F0502020204030204" pitchFamily="34" charset="0"/>
                <a:ea typeface="Calibri" panose="020F0502020204030204" pitchFamily="34" charset="0"/>
                <a:cs typeface="B Nazanin" panose="00000400000000000000" pitchFamily="2" charset="-78"/>
              </a:rPr>
              <a:t> و سدیم </a:t>
            </a:r>
            <a:r>
              <a:rPr lang="fa-IR" sz="1800" dirty="0" err="1">
                <a:latin typeface="Calibri" panose="020F0502020204030204" pitchFamily="34" charset="0"/>
                <a:ea typeface="Calibri" panose="020F0502020204030204" pitchFamily="34" charset="0"/>
                <a:cs typeface="B Nazanin" panose="00000400000000000000" pitchFamily="2" charset="-78"/>
              </a:rPr>
              <a:t>تیوسولفات</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بیمار را سریعا به مرکز درمانی مناسب منتقل نمایید. </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8083158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مواد شوینده</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مسمومیت با مواد شوینده :</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مسمومیت با مواد شوینده نظیر </a:t>
            </a:r>
            <a:r>
              <a:rPr lang="fa-IR" sz="1800" dirty="0" err="1">
                <a:latin typeface="Calibri" panose="020F0502020204030204" pitchFamily="34" charset="0"/>
                <a:ea typeface="Calibri" panose="020F0502020204030204" pitchFamily="34" charset="0"/>
                <a:cs typeface="B Nazanin" panose="00000400000000000000" pitchFamily="2" charset="-78"/>
              </a:rPr>
              <a:t>پاک‌کننده‌ها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سفیدکننده‌ها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وایتکس</a:t>
            </a:r>
            <a:r>
              <a:rPr lang="fa-IR" sz="1800" dirty="0">
                <a:latin typeface="Calibri" panose="020F0502020204030204" pitchFamily="34" charset="0"/>
                <a:ea typeface="Calibri" panose="020F0502020204030204" pitchFamily="34" charset="0"/>
                <a:cs typeface="B Nazanin" panose="00000400000000000000" pitchFamily="2" charset="-78"/>
              </a:rPr>
              <a:t> و...</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علائم و </a:t>
            </a:r>
            <a:r>
              <a:rPr lang="fa-IR" sz="1800" dirty="0" err="1">
                <a:latin typeface="Calibri" panose="020F0502020204030204" pitchFamily="34" charset="0"/>
                <a:ea typeface="Calibri" panose="020F0502020204030204" pitchFamily="34" charset="0"/>
                <a:cs typeface="B Nazanin" panose="00000400000000000000" pitchFamily="2" charset="-78"/>
              </a:rPr>
              <a:t>نشانه‌های</a:t>
            </a:r>
            <a:r>
              <a:rPr lang="fa-IR" sz="1800" dirty="0">
                <a:latin typeface="Calibri" panose="020F0502020204030204" pitchFamily="34" charset="0"/>
                <a:ea typeface="Calibri" panose="020F0502020204030204" pitchFamily="34" charset="0"/>
                <a:cs typeface="B Nazanin" panose="00000400000000000000" pitchFamily="2" charset="-78"/>
              </a:rPr>
              <a:t> آن شامل  : سرفه، سوزش بینی و گلو، تنگی نفس همراه با سردرد و سرگیجه و تهوع استفراغ است.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اقدامات درمانی شامل ارزیابی صحنه و حفظ </a:t>
            </a:r>
            <a:r>
              <a:rPr lang="en-US" sz="1800" dirty="0">
                <a:latin typeface="Calibri" panose="020F0502020204030204" pitchFamily="34" charset="0"/>
                <a:ea typeface="Calibri" panose="020F0502020204030204" pitchFamily="34" charset="0"/>
                <a:cs typeface="B Nazanin" panose="00000400000000000000" pitchFamily="2" charset="-78"/>
              </a:rPr>
              <a:t>ABC</a:t>
            </a:r>
            <a:r>
              <a:rPr lang="fa-IR" sz="1800" dirty="0">
                <a:latin typeface="Calibri" panose="020F0502020204030204" pitchFamily="34" charset="0"/>
                <a:ea typeface="Calibri" panose="020F0502020204030204" pitchFamily="34" charset="0"/>
                <a:cs typeface="B Nazanin" panose="00000400000000000000" pitchFamily="2" charset="-78"/>
              </a:rPr>
              <a:t> بیمار است.</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شستشوی معده ممنوع هست. </a:t>
            </a:r>
          </a:p>
          <a:p>
            <a:pPr marL="0" marR="0" indent="0" algn="just" rtl="1">
              <a:lnSpc>
                <a:spcPct val="115000"/>
              </a:lnSpc>
              <a:spcBef>
                <a:spcPts val="0"/>
              </a:spcBef>
              <a:spcAft>
                <a:spcPts val="1000"/>
              </a:spcAft>
              <a:buNone/>
            </a:pPr>
            <a:r>
              <a:rPr lang="fa-IR" sz="1800" dirty="0" err="1">
                <a:latin typeface="Calibri" panose="020F0502020204030204" pitchFamily="34" charset="0"/>
                <a:ea typeface="Calibri" panose="020F0502020204030204" pitchFamily="34" charset="0"/>
                <a:cs typeface="B Nazanin" panose="00000400000000000000" pitchFamily="2" charset="-78"/>
              </a:rPr>
              <a:t>شارکول</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فایده‌ای</a:t>
            </a:r>
            <a:r>
              <a:rPr lang="fa-IR" sz="1800" dirty="0">
                <a:latin typeface="Calibri" panose="020F0502020204030204" pitchFamily="34" charset="0"/>
                <a:ea typeface="Calibri" panose="020F0502020204030204" pitchFamily="34" charset="0"/>
                <a:cs typeface="B Nazanin" panose="00000400000000000000" pitchFamily="2" charset="-78"/>
              </a:rPr>
              <a:t> ندارد</a:t>
            </a:r>
            <a:endParaRPr lang="en-US" sz="1800" dirty="0">
              <a:latin typeface="Calibri" panose="020F0502020204030204" pitchFamily="34" charset="0"/>
              <a:ea typeface="Calibri" panose="020F0502020204030204" pitchFamily="34" charset="0"/>
            </a:endParaRPr>
          </a:p>
          <a:p>
            <a:endParaRPr lang="en-US" dirty="0"/>
          </a:p>
        </p:txBody>
      </p:sp>
      <p:pic>
        <p:nvPicPr>
          <p:cNvPr id="5" name="Picture 4">
            <a:extLst>
              <a:ext uri="{FF2B5EF4-FFF2-40B4-BE49-F238E27FC236}">
                <a16:creationId xmlns="" xmlns:a16="http://schemas.microsoft.com/office/drawing/2014/main" id="{5D0C4214-1E91-C34D-963E-D828558A3E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502027"/>
            <a:ext cx="5181600" cy="28067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65041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dirty="0">
                <a:latin typeface="Calibri" panose="020F0502020204030204" pitchFamily="34" charset="0"/>
                <a:ea typeface="Calibri" panose="020F0502020204030204" pitchFamily="34" charset="0"/>
                <a:cs typeface="+mj-cs"/>
              </a:rPr>
              <a:t> </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r>
              <a:rPr lang="fa-IR" sz="2400" b="1" dirty="0">
                <a:latin typeface="Calibri" panose="020F0502020204030204" pitchFamily="34" charset="0"/>
                <a:ea typeface="Calibri" panose="020F0502020204030204" pitchFamily="34" charset="0"/>
                <a:cs typeface="+mj-cs"/>
              </a:rPr>
              <a:t>مسمومیت غذایی</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algn="r" rtl="1"/>
            <a:r>
              <a:rPr lang="fa-IR" sz="1800" dirty="0">
                <a:latin typeface="Calibri" panose="020F0502020204030204" pitchFamily="34" charset="0"/>
                <a:ea typeface="Calibri" panose="020F0502020204030204" pitchFamily="34" charset="0"/>
                <a:cs typeface="B Nazanin" panose="00000400000000000000" pitchFamily="2" charset="-78"/>
              </a:rPr>
              <a:t>این نوع </a:t>
            </a:r>
            <a:r>
              <a:rPr lang="fa-IR" sz="1800" dirty="0" err="1">
                <a:latin typeface="Calibri" panose="020F0502020204030204" pitchFamily="34" charset="0"/>
                <a:ea typeface="Calibri" panose="020F0502020204030204" pitchFamily="34" charset="0"/>
                <a:cs typeface="B Nazanin" panose="00000400000000000000" pitchFamily="2" charset="-78"/>
              </a:rPr>
              <a:t>مسمومیت‌ها</a:t>
            </a:r>
            <a:r>
              <a:rPr lang="fa-IR" sz="1800" dirty="0">
                <a:latin typeface="Calibri" panose="020F0502020204030204" pitchFamily="34" charset="0"/>
                <a:ea typeface="Calibri" panose="020F0502020204030204" pitchFamily="34" charset="0"/>
                <a:cs typeface="B Nazanin" panose="00000400000000000000" pitchFamily="2" charset="-78"/>
              </a:rPr>
              <a:t> معمولاً با خوردن غذای آلوده به باکتری یا </a:t>
            </a:r>
            <a:r>
              <a:rPr lang="fa-IR" sz="1800" dirty="0" err="1">
                <a:latin typeface="Calibri" panose="020F0502020204030204" pitchFamily="34" charset="0"/>
                <a:ea typeface="Calibri" panose="020F0502020204030204" pitchFamily="34" charset="0"/>
                <a:cs typeface="B Nazanin" panose="00000400000000000000" pitchFamily="2" charset="-78"/>
              </a:rPr>
              <a:t>توکسین‌ها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سم‌هایی</a:t>
            </a:r>
            <a:r>
              <a:rPr lang="fa-IR" sz="1800" dirty="0">
                <a:latin typeface="Calibri" panose="020F0502020204030204" pitchFamily="34" charset="0"/>
                <a:ea typeface="Calibri" panose="020F0502020204030204" pitchFamily="34" charset="0"/>
                <a:cs typeface="B Nazanin" panose="00000400000000000000" pitchFamily="2" charset="-78"/>
              </a:rPr>
              <a:t> که توسط باکتری تولید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 ایجاد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a:t>
            </a:r>
          </a:p>
          <a:p>
            <a:pPr algn="r" rtl="1"/>
            <a:endParaRPr lang="fa-IR" sz="1800" dirty="0">
              <a:latin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علائم و </a:t>
            </a:r>
            <a:r>
              <a:rPr lang="fa-IR" sz="1800" b="1" dirty="0" err="1">
                <a:latin typeface="Calibri" panose="020F0502020204030204" pitchFamily="34" charset="0"/>
                <a:ea typeface="Calibri" panose="020F0502020204030204" pitchFamily="34" charset="0"/>
                <a:cs typeface="B Nazanin" panose="00000400000000000000" pitchFamily="2" charset="-78"/>
              </a:rPr>
              <a:t>نشانه‌های</a:t>
            </a:r>
            <a:r>
              <a:rPr lang="fa-IR" sz="1800" b="1" dirty="0">
                <a:latin typeface="Calibri" panose="020F0502020204030204" pitchFamily="34" charset="0"/>
                <a:ea typeface="Calibri" panose="020F0502020204030204" pitchFamily="34" charset="0"/>
                <a:cs typeface="B Nazanin" panose="00000400000000000000" pitchFamily="2" charset="-78"/>
              </a:rPr>
              <a:t> مسمومیت غذایی </a:t>
            </a:r>
            <a:r>
              <a:rPr lang="fa-IR" sz="18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1800" b="1" dirty="0">
                <a:latin typeface="Calibri" panose="020F0502020204030204" pitchFamily="34" charset="0"/>
                <a:ea typeface="Calibri" panose="020F0502020204030204" pitchFamily="34" charset="0"/>
                <a:cs typeface="B Nazanin" panose="00000400000000000000" pitchFamily="2" charset="-78"/>
              </a:rPr>
              <a:t> از:</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تهوع و استفراغ</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درد شکم</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اسهال و افزایش صداهای شکمی</a:t>
            </a:r>
            <a:endParaRPr lang="en-US" sz="1800" dirty="0">
              <a:latin typeface="Calibri" panose="020F0502020204030204" pitchFamily="34" charset="0"/>
              <a:ea typeface="Calibri" panose="020F0502020204030204" pitchFamily="34" charset="0"/>
            </a:endParaRPr>
          </a:p>
          <a:p>
            <a:pPr algn="r" rtl="1"/>
            <a:endParaRPr lang="en-US" sz="1800" dirty="0"/>
          </a:p>
        </p:txBody>
      </p:sp>
      <p:pic>
        <p:nvPicPr>
          <p:cNvPr id="5" name="Picture 4">
            <a:extLst>
              <a:ext uri="{FF2B5EF4-FFF2-40B4-BE49-F238E27FC236}">
                <a16:creationId xmlns="" xmlns:a16="http://schemas.microsoft.com/office/drawing/2014/main" id="{C5CF7ACE-24FC-5A4C-89B5-A4CF62F3B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6369" y="2851150"/>
            <a:ext cx="4949581" cy="32876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37007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latin typeface="Calibri" panose="020F0502020204030204" pitchFamily="34" charset="0"/>
                <a:ea typeface="Calibri" panose="020F0502020204030204" pitchFamily="34" charset="0"/>
                <a:cs typeface="+mj-cs"/>
              </a:rPr>
              <a:t>مسمومیت‌ها</a:t>
            </a:r>
            <a:r>
              <a:rPr lang="fa-IR" sz="2400" b="1" dirty="0">
                <a:latin typeface="Calibri" panose="020F0502020204030204" pitchFamily="34" charset="0"/>
                <a:ea typeface="Calibri" panose="020F0502020204030204" pitchFamily="34" charset="0"/>
                <a:cs typeface="+mj-cs"/>
              </a:rPr>
              <a:t>:</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در برخورد کلی با مسمومیت ها باید به موارد زیر توجه کرد : </a:t>
            </a:r>
            <a:endParaRPr lang="en-US" sz="2000" b="1"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ارزیابی صحنه و دور کردن بیمار از محیط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 ارزیابی اولیه و برطرف کردن شرایط تهدید کننده حیات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 جلوگیری از جذب بیشتر ماده سمی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 افزایش دفع سموم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درمان های اختصاصی و </a:t>
            </a:r>
            <a:r>
              <a:rPr lang="fa-IR" sz="1800" dirty="0" err="1">
                <a:latin typeface="Calibri" panose="020F0502020204030204" pitchFamily="34" charset="0"/>
                <a:ea typeface="Calibri" panose="020F0502020204030204" pitchFamily="34" charset="0"/>
                <a:cs typeface="B Nazanin" panose="00000400000000000000" pitchFamily="2" charset="-78"/>
              </a:rPr>
              <a:t>استتفاده</a:t>
            </a:r>
            <a:r>
              <a:rPr lang="fa-IR" sz="1800" dirty="0">
                <a:latin typeface="Calibri" panose="020F0502020204030204" pitchFamily="34" charset="0"/>
                <a:ea typeface="Calibri" panose="020F0502020204030204" pitchFamily="34" charset="0"/>
                <a:cs typeface="B Nazanin" panose="00000400000000000000" pitchFamily="2" charset="-78"/>
              </a:rPr>
              <a:t> از آنتی </a:t>
            </a:r>
            <a:r>
              <a:rPr lang="fa-IR" sz="1800" dirty="0" err="1">
                <a:latin typeface="Calibri" panose="020F0502020204030204" pitchFamily="34" charset="0"/>
                <a:ea typeface="Calibri" panose="020F0502020204030204" pitchFamily="34" charset="0"/>
                <a:cs typeface="B Nazanin" panose="00000400000000000000" pitchFamily="2" charset="-78"/>
              </a:rPr>
              <a:t>دت</a:t>
            </a:r>
            <a:r>
              <a:rPr lang="fa-IR" sz="1800" dirty="0">
                <a:latin typeface="Calibri" panose="020F0502020204030204" pitchFamily="34" charset="0"/>
                <a:ea typeface="Calibri" panose="020F0502020204030204" pitchFamily="34" charset="0"/>
                <a:cs typeface="B Nazanin" panose="00000400000000000000" pitchFamily="2" charset="-78"/>
              </a:rPr>
              <a:t> ها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mj-lt"/>
              <a:buAutoNum type="arabicPeriod"/>
            </a:pPr>
            <a:r>
              <a:rPr lang="fa-IR" sz="1800" dirty="0">
                <a:latin typeface="Calibri" panose="020F0502020204030204" pitchFamily="34" charset="0"/>
                <a:ea typeface="Calibri" panose="020F0502020204030204" pitchFamily="34" charset="0"/>
                <a:cs typeface="B Nazanin" panose="00000400000000000000" pitchFamily="2" charset="-78"/>
              </a:rPr>
              <a:t> پیشگیری از مسمومیت مجدد</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403754829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latin typeface="Calibri" panose="020F0502020204030204" pitchFamily="34" charset="0"/>
                <a:ea typeface="Calibri" panose="020F0502020204030204" pitchFamily="34" charset="0"/>
                <a:cs typeface="+mj-cs"/>
              </a:rPr>
              <a:t>مسمومیت‌ها</a:t>
            </a:r>
            <a:r>
              <a:rPr lang="fa-IR" sz="2400" b="1" dirty="0">
                <a:latin typeface="Calibri" panose="020F0502020204030204" pitchFamily="34" charset="0"/>
                <a:ea typeface="Calibri" panose="020F0502020204030204" pitchFamily="34" charset="0"/>
                <a:cs typeface="+mj-cs"/>
              </a:rPr>
              <a:t>:</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1) احتیاطات مربوط به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BSI</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را رعایت کنید.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برای جلوگیری از برخورد با سموم مختلف </a:t>
            </a:r>
            <a:r>
              <a:rPr lang="fa-IR" sz="2000" dirty="0">
                <a:latin typeface="Calibri" panose="020F0502020204030204" pitchFamily="34" charset="0"/>
                <a:ea typeface="Calibri" panose="020F0502020204030204" pitchFamily="34" charset="0"/>
                <a:cs typeface="B Nazanin" panose="00000400000000000000" pitchFamily="2" charset="-78"/>
              </a:rPr>
              <a:t>بهتر است قبل از وارد شدن به صحنه حتماً از </a:t>
            </a:r>
            <a:r>
              <a:rPr lang="fa-IR" sz="2000" dirty="0" err="1">
                <a:latin typeface="Calibri" panose="020F0502020204030204" pitchFamily="34" charset="0"/>
                <a:ea typeface="Calibri" panose="020F0502020204030204" pitchFamily="34" charset="0"/>
                <a:cs typeface="B Nazanin" panose="00000400000000000000" pitchFamily="2" charset="-78"/>
              </a:rPr>
              <a:t>ماسک‌های</a:t>
            </a:r>
            <a:r>
              <a:rPr lang="fa-IR" sz="2000" dirty="0">
                <a:latin typeface="Calibri" panose="020F0502020204030204" pitchFamily="34" charset="0"/>
                <a:ea typeface="Calibri" panose="020F0502020204030204" pitchFamily="34" charset="0"/>
                <a:cs typeface="B Nazanin" panose="00000400000000000000" pitchFamily="2" charset="-78"/>
              </a:rPr>
              <a:t> محافظ صورت، عینک و همچنین </a:t>
            </a:r>
            <a:r>
              <a:rPr lang="fa-IR" sz="1800" dirty="0">
                <a:latin typeface="Calibri" panose="020F0502020204030204" pitchFamily="34" charset="0"/>
                <a:ea typeface="Calibri" panose="020F0502020204030204" pitchFamily="34" charset="0"/>
                <a:cs typeface="B Nazanin" panose="00000400000000000000" pitchFamily="2" charset="-78"/>
              </a:rPr>
              <a:t>دستکش لاتکس یا پلاستیکی و در صورت لزوم از گان و ... استفاده کنید.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2) ارزیابی از صحنه حادثه (</a:t>
            </a:r>
            <a:r>
              <a:rPr lang="en-US" sz="2000" b="1" dirty="0">
                <a:latin typeface="Calibri" panose="020F0502020204030204" pitchFamily="34" charset="0"/>
                <a:ea typeface="Calibri" panose="020F0502020204030204" pitchFamily="34" charset="0"/>
                <a:cs typeface="B Nazanin" panose="00000400000000000000" pitchFamily="2" charset="-78"/>
              </a:rPr>
              <a:t>scene assessment</a:t>
            </a:r>
            <a:r>
              <a:rPr lang="fa-IR" sz="2000" b="1" dirty="0">
                <a:latin typeface="Calibri" panose="020F0502020204030204" pitchFamily="34" charset="0"/>
                <a:ea typeface="Calibri" panose="020F0502020204030204" pitchFamily="34" charset="0"/>
                <a:cs typeface="B Nazanin" panose="00000400000000000000" pitchFamily="2" charset="-78"/>
              </a:rPr>
              <a:t>) به عمل آورید</a:t>
            </a:r>
            <a:r>
              <a:rPr lang="fa-IR" b="1" dirty="0">
                <a:latin typeface="Calibri" panose="020F0502020204030204" pitchFamily="34" charset="0"/>
                <a:ea typeface="Calibri" panose="020F0502020204030204" pitchFamily="34" charset="0"/>
                <a:cs typeface="B Nazanin" panose="00000400000000000000" pitchFamily="2" charset="-78"/>
              </a:rPr>
              <a:t>.</a:t>
            </a:r>
          </a:p>
          <a:p>
            <a:pPr marL="0" lvl="0" indent="0" algn="just" rtl="1">
              <a:lnSpc>
                <a:spcPct val="115000"/>
              </a:lnSpc>
              <a:spcBef>
                <a:spcPts val="0"/>
              </a:spcBef>
              <a:spcAft>
                <a:spcPts val="1000"/>
              </a:spcAft>
              <a:buNone/>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مرحله ارزیابی صحنه به موارد زیر توجه کنید:</a:t>
            </a: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 از ایمنی و امنیت صحنه مطمئن شوید.</a:t>
            </a: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ب) ماهیت بیماری (</a:t>
            </a:r>
            <a:r>
              <a:rPr lang="en-US"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Nature of illness</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را مشخص کنید.</a:t>
            </a:r>
            <a:endParaRPr lang="en-US" sz="18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ج)دور کردن بیمار از محل مسمومیت</a:t>
            </a: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د)درخواست آمبولانس اضافه (</a:t>
            </a:r>
            <a:r>
              <a:rPr lang="en-US"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ALS</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تعداد بیماران بیشتر</a:t>
            </a:r>
            <a:endParaRPr lang="en-US" sz="1800" b="1" dirty="0">
              <a:solidFill>
                <a:srgbClr val="000000"/>
              </a:solidFill>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fa-IR" b="1"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25078869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119754"/>
            <a:ext cx="10972800" cy="4525963"/>
          </a:xfrm>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2) ارزیابی از صحنه حادثه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scene assessment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به عمل آورید</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 از ایمنی و امنیت صحنه مطمئن شوید :</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در صورت ایمن بودن صحنه </a:t>
            </a:r>
            <a:r>
              <a:rPr lang="fa-IR" sz="1800" dirty="0" err="1">
                <a:latin typeface="Calibri" panose="020F0502020204030204" pitchFamily="34" charset="0"/>
                <a:ea typeface="Calibri" panose="020F0502020204030204" pitchFamily="34" charset="0"/>
                <a:cs typeface="B Nazanin" panose="00000400000000000000" pitchFamily="2" charset="-78"/>
              </a:rPr>
              <a:t>می‌توانید</a:t>
            </a:r>
            <a:r>
              <a:rPr lang="fa-IR" sz="1800" dirty="0">
                <a:latin typeface="Calibri" panose="020F0502020204030204" pitchFamily="34" charset="0"/>
                <a:ea typeface="Calibri" panose="020F0502020204030204" pitchFamily="34" charset="0"/>
                <a:cs typeface="B Nazanin" panose="00000400000000000000" pitchFamily="2" charset="-78"/>
              </a:rPr>
              <a:t> وارد صحنه شوید </a:t>
            </a:r>
            <a:r>
              <a:rPr lang="fa-IR" sz="1800" dirty="0" err="1">
                <a:latin typeface="Calibri" panose="020F0502020204030204" pitchFamily="34" charset="0"/>
                <a:ea typeface="Calibri" panose="020F0502020204030204" pitchFamily="34" charset="0"/>
                <a:cs typeface="B Nazanin" panose="00000400000000000000" pitchFamily="2" charset="-78"/>
              </a:rPr>
              <a:t>درغیراین‌صورت</a:t>
            </a:r>
            <a:r>
              <a:rPr lang="fa-IR" sz="1800" dirty="0">
                <a:latin typeface="Calibri" panose="020F0502020204030204" pitchFamily="34" charset="0"/>
                <a:ea typeface="Calibri" panose="020F0502020204030204" pitchFamily="34" charset="0"/>
                <a:cs typeface="B Nazanin" panose="00000400000000000000" pitchFamily="2" charset="-78"/>
              </a:rPr>
              <a:t> باید منتظر بمانید تا شرایط ایمن برای شما توسط عوامل امدادی دیگر نظیر </a:t>
            </a:r>
            <a:r>
              <a:rPr lang="fa-IR" sz="1800" dirty="0" err="1">
                <a:latin typeface="Calibri" panose="020F0502020204030204" pitchFamily="34" charset="0"/>
                <a:ea typeface="Calibri" panose="020F0502020204030204" pitchFamily="34" charset="0"/>
                <a:cs typeface="B Nazanin" panose="00000400000000000000" pitchFamily="2" charset="-78"/>
              </a:rPr>
              <a:t>آتش‌نشانی</a:t>
            </a:r>
            <a:r>
              <a:rPr lang="fa-IR" sz="1800" dirty="0">
                <a:latin typeface="Calibri" panose="020F0502020204030204" pitchFamily="34" charset="0"/>
                <a:ea typeface="Calibri" panose="020F0502020204030204" pitchFamily="34" charset="0"/>
                <a:cs typeface="B Nazanin" panose="00000400000000000000" pitchFamily="2" charset="-78"/>
              </a:rPr>
              <a:t>، پلیس و ... فراهم شود.</a:t>
            </a:r>
            <a:endParaRPr lang="en-US" sz="18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نکته:</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L="0" marR="0" algn="just" rtl="1">
              <a:lnSpc>
                <a:spcPct val="115000"/>
              </a:lnSpc>
              <a:spcBef>
                <a:spcPts val="0"/>
              </a:spcBef>
              <a:spcAft>
                <a:spcPts val="1000"/>
              </a:spcAft>
              <a:buFont typeface="Wingdings" panose="05000000000000000000" pitchFamily="2" charset="2"/>
              <a:buChar char="v"/>
            </a:pPr>
            <a:r>
              <a:rPr lang="fa-IR" sz="1800" b="1" dirty="0">
                <a:solidFill>
                  <a:srgbClr val="7030A0"/>
                </a:solidFill>
                <a:latin typeface="Calibri" panose="020F0502020204030204" pitchFamily="34" charset="0"/>
                <a:ea typeface="Calibri" panose="020F0502020204030204" pitchFamily="34" charset="0"/>
                <a:cs typeface="B Nazanin" panose="00000400000000000000" pitchFamily="2" charset="-78"/>
              </a:rPr>
              <a:t>بعضی از گازها نظیر مونوکسید کربن </a:t>
            </a:r>
            <a:r>
              <a:rPr lang="fa-IR" sz="18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می‌توانند</a:t>
            </a:r>
            <a:r>
              <a:rPr lang="fa-IR" sz="1800" b="1" dirty="0">
                <a:solidFill>
                  <a:srgbClr val="7030A0"/>
                </a:solidFill>
                <a:latin typeface="Calibri" panose="020F0502020204030204" pitchFamily="34" charset="0"/>
                <a:ea typeface="Calibri" panose="020F0502020204030204" pitchFamily="34" charset="0"/>
                <a:cs typeface="B Nazanin" panose="00000400000000000000" pitchFamily="2" charset="-78"/>
              </a:rPr>
              <a:t> بدون بو و رنگ باشند؛ بنابراین به یاد داشته باشید که عدم وجود بو </a:t>
            </a:r>
            <a:r>
              <a:rPr lang="fa-IR" sz="18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نمی‌تواند</a:t>
            </a:r>
            <a:r>
              <a:rPr lang="fa-IR" sz="1800" b="1" dirty="0">
                <a:solidFill>
                  <a:srgbClr val="7030A0"/>
                </a:solidFill>
                <a:latin typeface="Calibri" panose="020F0502020204030204" pitchFamily="34" charset="0"/>
                <a:ea typeface="Calibri" panose="020F0502020204030204" pitchFamily="34" charset="0"/>
                <a:cs typeface="B Nazanin" panose="00000400000000000000" pitchFamily="2" charset="-78"/>
              </a:rPr>
              <a:t> ایمن بودن هوای صحنه را برای شما تضمین کند.</a:t>
            </a:r>
          </a:p>
          <a:p>
            <a:pPr marL="0" marR="0" algn="just" rtl="1">
              <a:lnSpc>
                <a:spcPct val="115000"/>
              </a:lnSpc>
              <a:spcBef>
                <a:spcPts val="0"/>
              </a:spcBef>
              <a:spcAft>
                <a:spcPts val="1000"/>
              </a:spcAft>
              <a:buFont typeface="Wingdings" panose="05000000000000000000" pitchFamily="2" charset="2"/>
              <a:buChar char="v"/>
            </a:pPr>
            <a:endParaRPr lang="fa-IR" sz="1800" b="1" dirty="0">
              <a:solidFill>
                <a:srgbClr val="7030A0"/>
              </a:solidFill>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در مورد نیش یا گزش، خودتان را از آسیب و بیمار را از تزریق تکراری محافظت کنید. </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بیمار را از </a:t>
            </a:r>
            <a:r>
              <a:rPr lang="fa-IR" sz="1800" dirty="0" err="1">
                <a:latin typeface="Calibri" panose="020F0502020204030204" pitchFamily="34" charset="0"/>
                <a:ea typeface="Calibri" panose="020F0502020204030204" pitchFamily="34" charset="0"/>
                <a:cs typeface="B Nazanin" panose="00000400000000000000" pitchFamily="2" charset="-78"/>
              </a:rPr>
              <a:t>حشراتی</a:t>
            </a:r>
            <a:r>
              <a:rPr lang="fa-IR" sz="1800" dirty="0">
                <a:latin typeface="Calibri" panose="020F0502020204030204" pitchFamily="34" charset="0"/>
                <a:ea typeface="Calibri" panose="020F0502020204030204" pitchFamily="34" charset="0"/>
                <a:cs typeface="B Nazanin" panose="00000400000000000000" pitchFamily="2" charset="-78"/>
              </a:rPr>
              <a:t> که هنوز در حال پرواز هستند، دور کنید</a:t>
            </a:r>
            <a:endParaRPr lang="en-US" sz="1800" b="1" dirty="0">
              <a:solidFill>
                <a:srgbClr val="7030A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104478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علائم ناشی از مسمومیت ها</a:t>
            </a:r>
          </a:p>
        </p:txBody>
      </p:sp>
      <p:sp>
        <p:nvSpPr>
          <p:cNvPr id="3" name="Content Placeholder 2"/>
          <p:cNvSpPr>
            <a:spLocks noGrp="1"/>
          </p:cNvSpPr>
          <p:nvPr>
            <p:ph idx="1"/>
          </p:nvPr>
        </p:nvSpPr>
        <p:spPr>
          <a:xfrm>
            <a:off x="937846" y="1417638"/>
            <a:ext cx="10972800" cy="4525963"/>
          </a:xfrm>
        </p:spPr>
        <p:txBody>
          <a:bodyPr>
            <a:normAutofit/>
          </a:bodyPr>
          <a:lstStyle/>
          <a:p>
            <a:pPr marL="0" indent="0" algn="just" rtl="1">
              <a:lnSpc>
                <a:spcPct val="150000"/>
              </a:lnSpc>
              <a:buNone/>
            </a:pPr>
            <a:r>
              <a:rPr lang="fa-IR" sz="1800" b="1" dirty="0"/>
              <a:t>علائم مسمومیت شامل طیف وسیعی است که شامل بی علامت تا مرگ می باشد و هر علامتی ممکن هست بروز کند. دسته بندی علائم مسمومیت  با  چند مجموعه علائم هست که به عنوان </a:t>
            </a:r>
            <a:r>
              <a:rPr lang="fa-IR" sz="1800" b="1" dirty="0" err="1"/>
              <a:t>تاکسیدرم</a:t>
            </a:r>
            <a:r>
              <a:rPr lang="fa-IR" sz="1800" b="1" dirty="0"/>
              <a:t> می شناسند. اما شایع ترین و مهمترین علائمی که متعاقب بروز مسمومیت های حاد دارویی و یا شیمیایی در بیمار ایجاد می شوند عبارتند از:</a:t>
            </a:r>
          </a:p>
          <a:p>
            <a:pPr algn="just" rtl="1">
              <a:lnSpc>
                <a:spcPct val="150000"/>
              </a:lnSpc>
            </a:pPr>
            <a:r>
              <a:rPr lang="fa-IR" sz="1800" b="1" dirty="0"/>
              <a:t>علائم عمومی: ضعف، بی حالی، تب، تعریق و رنگ پریدگی</a:t>
            </a:r>
          </a:p>
          <a:p>
            <a:pPr algn="just" rtl="1">
              <a:lnSpc>
                <a:spcPct val="150000"/>
              </a:lnSpc>
            </a:pPr>
            <a:r>
              <a:rPr lang="fa-IR" sz="1800" b="1" dirty="0"/>
              <a:t>علائم گوارشی: بی اشتهایی، تهوع ، استفراغ، دردهای شکمی، اسهال، سوختگی دهان و حلق</a:t>
            </a:r>
          </a:p>
          <a:p>
            <a:pPr algn="just" rtl="1">
              <a:lnSpc>
                <a:spcPct val="150000"/>
              </a:lnSpc>
            </a:pPr>
            <a:r>
              <a:rPr lang="fa-IR" sz="1800" b="1" dirty="0"/>
              <a:t>علائم عصبی: سردرد، سرگیجه، دو بینی، کرختی، بی قراری، پرخاشگری، کاهش سطح هوشیاری و تشنج</a:t>
            </a:r>
          </a:p>
          <a:p>
            <a:pPr algn="just" rtl="1">
              <a:lnSpc>
                <a:spcPct val="150000"/>
              </a:lnSpc>
            </a:pPr>
            <a:r>
              <a:rPr lang="fa-IR" sz="1800" b="1" dirty="0"/>
              <a:t>علائم قلبی و ریوی: تپش قلب، درد قفسه صدری، سرفه، تنگی نفس، سختی نفس</a:t>
            </a:r>
          </a:p>
          <a:p>
            <a:pPr algn="just" rtl="1">
              <a:lnSpc>
                <a:spcPct val="150000"/>
              </a:lnSpc>
            </a:pPr>
            <a:r>
              <a:rPr lang="fa-IR" sz="1800" b="1" dirty="0"/>
              <a:t>علائم پوستی: تغییر رنگ لب ها، </a:t>
            </a:r>
            <a:r>
              <a:rPr lang="fa-IR" sz="1800" b="1" dirty="0" err="1"/>
              <a:t>بثورات</a:t>
            </a:r>
            <a:r>
              <a:rPr lang="fa-IR" sz="1800" b="1" dirty="0"/>
              <a:t> پوستی، تاول های پوستی، تغییر رنگ پوست، سوختگی پوست </a:t>
            </a:r>
          </a:p>
        </p:txBody>
      </p:sp>
      <p:pic>
        <p:nvPicPr>
          <p:cNvPr id="5" name="Picture 4">
            <a:extLst>
              <a:ext uri="{FF2B5EF4-FFF2-40B4-BE49-F238E27FC236}">
                <a16:creationId xmlns="" xmlns:a16="http://schemas.microsoft.com/office/drawing/2014/main" id="{F02DC7C3-639A-8544-8C26-34796626A6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352800"/>
            <a:ext cx="3001108" cy="29424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1546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6150"/>
            <a:ext cx="10972800" cy="1143000"/>
          </a:xfrm>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737650"/>
            <a:ext cx="10972800" cy="5895625"/>
          </a:xfrm>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2) ارزیابی از صحنه حادثه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scene assessment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به عمل آورید</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ب) ماهیت بیماری (</a:t>
            </a:r>
            <a:r>
              <a:rPr lang="en-US" sz="1800" b="1" dirty="0">
                <a:latin typeface="Calibri" panose="020F0502020204030204" pitchFamily="34" charset="0"/>
                <a:ea typeface="Calibri" panose="020F0502020204030204" pitchFamily="34" charset="0"/>
                <a:cs typeface="B Nazanin" panose="00000400000000000000" pitchFamily="2" charset="-78"/>
              </a:rPr>
              <a:t>Nature of illness</a:t>
            </a:r>
            <a:r>
              <a:rPr lang="fa-IR" sz="1800" b="1" dirty="0">
                <a:latin typeface="Calibri" panose="020F0502020204030204" pitchFamily="34" charset="0"/>
                <a:ea typeface="Calibri" panose="020F0502020204030204" pitchFamily="34" charset="0"/>
                <a:cs typeface="B Nazanin" panose="00000400000000000000" pitchFamily="2" charset="-78"/>
              </a:rPr>
              <a:t>) را مشخص کنید:</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وضعیت و محل قرارگیری بیمار</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ابتلای بیش از یک بیمار</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بسته‌ها</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بطری‌های</a:t>
            </a:r>
            <a:r>
              <a:rPr lang="fa-IR" sz="1800" dirty="0">
                <a:latin typeface="Calibri" panose="020F0502020204030204" pitchFamily="34" charset="0"/>
                <a:ea typeface="Calibri" panose="020F0502020204030204" pitchFamily="34" charset="0"/>
                <a:cs typeface="B Nazanin" panose="00000400000000000000" pitchFamily="2" charset="-78"/>
              </a:rPr>
              <a:t> خالی دارو و سم و...</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r>
              <a:rPr lang="fa-IR" sz="1800" dirty="0">
                <a:latin typeface="Calibri" panose="020F0502020204030204" pitchFamily="34" charset="0"/>
                <a:ea typeface="Calibri" panose="020F0502020204030204" pitchFamily="34" charset="0"/>
                <a:cs typeface="B Nazanin" panose="00000400000000000000" pitchFamily="2" charset="-78"/>
              </a:rPr>
              <a:t>بوهای </a:t>
            </a:r>
            <a:r>
              <a:rPr lang="fa-IR" sz="1800" dirty="0" err="1">
                <a:latin typeface="Calibri" panose="020F0502020204030204" pitchFamily="34" charset="0"/>
                <a:ea typeface="Calibri" panose="020F0502020204030204" pitchFamily="34" charset="0"/>
                <a:cs typeface="B Nazanin" panose="00000400000000000000" pitchFamily="2" charset="-78"/>
              </a:rPr>
              <a:t>عجیب‌وغریب</a:t>
            </a: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وسایل مربوط به مصرف مواد مخدر و الکل</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دودها، بخارها و </a:t>
            </a:r>
            <a:r>
              <a:rPr lang="fa-IR" sz="1800" dirty="0" err="1">
                <a:latin typeface="Calibri" panose="020F0502020204030204" pitchFamily="34" charset="0"/>
                <a:ea typeface="Calibri" panose="020F0502020204030204" pitchFamily="34" charset="0"/>
                <a:cs typeface="B Nazanin" panose="00000400000000000000" pitchFamily="2" charset="-78"/>
              </a:rPr>
              <a:t>آئروسل‌های</a:t>
            </a:r>
            <a:r>
              <a:rPr lang="fa-IR" sz="1800" dirty="0">
                <a:latin typeface="Calibri" panose="020F0502020204030204" pitchFamily="34" charset="0"/>
                <a:ea typeface="Calibri" panose="020F0502020204030204" pitchFamily="34" charset="0"/>
                <a:cs typeface="B Nazanin" panose="00000400000000000000" pitchFamily="2" charset="-78"/>
              </a:rPr>
              <a:t> موجود در صحنه</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-وجود اثرات سم </a:t>
            </a:r>
            <a:r>
              <a:rPr lang="fa-IR" sz="1800" dirty="0" err="1">
                <a:latin typeface="Calibri" panose="020F0502020204030204" pitchFamily="34" charset="0"/>
                <a:ea typeface="Calibri" panose="020F0502020204030204" pitchFamily="34" charset="0"/>
                <a:cs typeface="B Nazanin" panose="00000400000000000000" pitchFamily="2" charset="-78"/>
              </a:rPr>
              <a:t>به‌صورت</a:t>
            </a:r>
            <a:r>
              <a:rPr lang="fa-IR" sz="1800" dirty="0">
                <a:latin typeface="Calibri" panose="020F0502020204030204" pitchFamily="34" charset="0"/>
                <a:ea typeface="Calibri" panose="020F0502020204030204" pitchFamily="34" charset="0"/>
                <a:cs typeface="B Nazanin" panose="00000400000000000000" pitchFamily="2" charset="-78"/>
              </a:rPr>
              <a:t> مایع یا پودر روی سطح بدن بیمار یا اطراف دهان یا لب یا قطعه </a:t>
            </a:r>
            <a:r>
              <a:rPr lang="fa-IR" sz="1800" dirty="0" err="1">
                <a:latin typeface="Calibri" panose="020F0502020204030204" pitchFamily="34" charset="0"/>
                <a:ea typeface="Calibri" panose="020F0502020204030204" pitchFamily="34" charset="0"/>
                <a:cs typeface="B Nazanin" panose="00000400000000000000" pitchFamily="2" charset="-78"/>
              </a:rPr>
              <a:t>هایی</a:t>
            </a:r>
            <a:r>
              <a:rPr lang="fa-IR" sz="1800" dirty="0">
                <a:latin typeface="Calibri" panose="020F0502020204030204" pitchFamily="34" charset="0"/>
                <a:ea typeface="Calibri" panose="020F0502020204030204" pitchFamily="34" charset="0"/>
                <a:cs typeface="B Nazanin" panose="00000400000000000000" pitchFamily="2" charset="-78"/>
              </a:rPr>
              <a:t> از گیاهان</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-وجود حشرات، مارها و سایر موجودات زهردار دیگر در محل گزش</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مردمک‌های</a:t>
            </a:r>
            <a:r>
              <a:rPr lang="fa-IR" sz="1800" dirty="0">
                <a:latin typeface="Calibri" panose="020F0502020204030204" pitchFamily="34" charset="0"/>
                <a:ea typeface="Calibri" panose="020F0502020204030204" pitchFamily="34" charset="0"/>
                <a:cs typeface="B Nazanin" panose="00000400000000000000" pitchFamily="2" charset="-78"/>
              </a:rPr>
              <a:t> تنگ و یا گشاد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وجود </a:t>
            </a:r>
            <a:r>
              <a:rPr lang="fa-IR" sz="1800" dirty="0" err="1">
                <a:latin typeface="Calibri" panose="020F0502020204030204" pitchFamily="34" charset="0"/>
                <a:ea typeface="Calibri" panose="020F0502020204030204" pitchFamily="34" charset="0"/>
                <a:cs typeface="B Nazanin" panose="00000400000000000000" pitchFamily="2" charset="-78"/>
              </a:rPr>
              <a:t>اورژانس‌های</a:t>
            </a:r>
            <a:r>
              <a:rPr lang="fa-IR" sz="1800" dirty="0">
                <a:latin typeface="Calibri" panose="020F0502020204030204" pitchFamily="34" charset="0"/>
                <a:ea typeface="Calibri" panose="020F0502020204030204" pitchFamily="34" charset="0"/>
                <a:cs typeface="B Nazanin" panose="00000400000000000000" pitchFamily="2" charset="-78"/>
              </a:rPr>
              <a:t> رفتاری و تغییر سطح هوشیاری</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Tree>
    <p:extLst>
      <p:ext uri="{BB962C8B-B14F-4D97-AF65-F5344CB8AC3E}">
        <p14:creationId xmlns:p14="http://schemas.microsoft.com/office/powerpoint/2010/main" val="299027065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197245"/>
            <a:ext cx="10972800" cy="4525963"/>
          </a:xfrm>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2) ارزیابی از صحنه حادثه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scene assessment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به عمل آورید</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0" lvl="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ج)دور کردن بیمار از محل مسمومیت:</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L="0" lvl="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در موارد </a:t>
            </a:r>
            <a:r>
              <a:rPr lang="fa-IR" sz="1800" dirty="0" err="1">
                <a:latin typeface="Calibri" panose="020F0502020204030204" pitchFamily="34" charset="0"/>
                <a:ea typeface="Calibri" panose="020F0502020204030204" pitchFamily="34" charset="0"/>
                <a:cs typeface="B Nazanin" panose="00000400000000000000" pitchFamily="2" charset="-78"/>
              </a:rPr>
              <a:t>زیرسریعاً</a:t>
            </a:r>
            <a:r>
              <a:rPr lang="fa-IR" sz="1800" dirty="0">
                <a:latin typeface="Calibri" panose="020F0502020204030204" pitchFamily="34" charset="0"/>
                <a:ea typeface="Calibri" panose="020F0502020204030204" pitchFamily="34" charset="0"/>
                <a:cs typeface="B Nazanin" panose="00000400000000000000" pitchFamily="2" charset="-78"/>
              </a:rPr>
              <a:t> بیمار را از محل مسمومیت دور کرده و بیمار ار به محلی آزاد انتقال دهید:</a:t>
            </a:r>
          </a:p>
          <a:p>
            <a:pPr lvl="0" algn="just" rtl="1">
              <a:lnSpc>
                <a:spcPct val="115000"/>
              </a:lnSpc>
              <a:spcBef>
                <a:spcPts val="0"/>
              </a:spcBef>
              <a:spcAft>
                <a:spcPts val="1000"/>
              </a:spcAft>
              <a:buFont typeface="Courier New" panose="02070309020205020404" pitchFamily="49" charset="0"/>
              <a:buChar char="o"/>
            </a:pPr>
            <a:r>
              <a:rPr lang="fa-IR" sz="1800" dirty="0" err="1">
                <a:latin typeface="Calibri" panose="020F0502020204030204" pitchFamily="34" charset="0"/>
                <a:ea typeface="Calibri" panose="020F0502020204030204" pitchFamily="34" charset="0"/>
                <a:cs typeface="B Nazanin" panose="00000400000000000000" pitchFamily="2" charset="-78"/>
              </a:rPr>
              <a:t>مونوکسیدکربن</a:t>
            </a:r>
            <a:endParaRPr lang="fa-IR" sz="1800" dirty="0">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Bef>
                <a:spcPts val="0"/>
              </a:spcBef>
              <a:spcAft>
                <a:spcPts val="1000"/>
              </a:spcAft>
              <a:buFont typeface="Courier New" panose="02070309020205020404" pitchFamily="49" charset="0"/>
              <a:buChar char="o"/>
            </a:pPr>
            <a:r>
              <a:rPr lang="fa-IR" sz="1800" dirty="0">
                <a:latin typeface="Calibri" panose="020F0502020204030204" pitchFamily="34" charset="0"/>
                <a:ea typeface="Calibri" panose="020F0502020204030204" pitchFamily="34" charset="0"/>
                <a:cs typeface="B Nazanin" panose="00000400000000000000" pitchFamily="2" charset="-78"/>
              </a:rPr>
              <a:t>گازهای شیمیایی و سمی</a:t>
            </a:r>
          </a:p>
          <a:p>
            <a:pPr lvl="0" algn="just" rtl="1">
              <a:lnSpc>
                <a:spcPct val="115000"/>
              </a:lnSpc>
              <a:spcBef>
                <a:spcPts val="0"/>
              </a:spcBef>
              <a:spcAft>
                <a:spcPts val="1000"/>
              </a:spcAft>
              <a:buFont typeface="Courier New" panose="02070309020205020404" pitchFamily="49" charset="0"/>
              <a:buChar char="o"/>
            </a:pPr>
            <a:r>
              <a:rPr lang="fa-IR" sz="1800" dirty="0">
                <a:latin typeface="Calibri" panose="020F0502020204030204" pitchFamily="34" charset="0"/>
                <a:ea typeface="Calibri" panose="020F0502020204030204" pitchFamily="34" charset="0"/>
                <a:cs typeface="B Nazanin" panose="00000400000000000000" pitchFamily="2" charset="-78"/>
              </a:rPr>
              <a:t> مواد مخرب اسیدی و قلیایی</a:t>
            </a:r>
          </a:p>
          <a:p>
            <a:pPr lvl="0" algn="just" rtl="1">
              <a:lnSpc>
                <a:spcPct val="115000"/>
              </a:lnSpc>
              <a:spcBef>
                <a:spcPts val="0"/>
              </a:spcBef>
              <a:spcAft>
                <a:spcPts val="1000"/>
              </a:spcAft>
              <a:buFont typeface="Courier New" panose="02070309020205020404" pitchFamily="49" charset="0"/>
              <a:buChar char="o"/>
            </a:pPr>
            <a:r>
              <a:rPr lang="fa-IR" sz="1800" dirty="0">
                <a:latin typeface="Calibri" panose="020F0502020204030204" pitchFamily="34" charset="0"/>
                <a:ea typeface="Calibri" panose="020F0502020204030204" pitchFamily="34" charset="0"/>
                <a:cs typeface="B Nazanin" panose="00000400000000000000" pitchFamily="2" charset="-78"/>
              </a:rPr>
              <a:t>سموم گیاهی</a:t>
            </a:r>
          </a:p>
          <a:p>
            <a:pPr lvl="0" algn="just" rtl="1">
              <a:lnSpc>
                <a:spcPct val="115000"/>
              </a:lnSpc>
              <a:spcBef>
                <a:spcPts val="0"/>
              </a:spcBef>
              <a:spcAft>
                <a:spcPts val="1000"/>
              </a:spcAft>
              <a:buFont typeface="Courier New" panose="02070309020205020404" pitchFamily="49" charset="0"/>
              <a:buChar char="o"/>
            </a:pPr>
            <a:r>
              <a:rPr lang="fa-IR" sz="1800" dirty="0">
                <a:latin typeface="Calibri" panose="020F0502020204030204" pitchFamily="34" charset="0"/>
                <a:ea typeface="Calibri" panose="020F0502020204030204" pitchFamily="34" charset="0"/>
                <a:cs typeface="B Nazanin" panose="00000400000000000000" pitchFamily="2" charset="-78"/>
              </a:rPr>
              <a:t>جانوران گزنده و... </a:t>
            </a:r>
          </a:p>
          <a:p>
            <a:pPr lvl="0" algn="just" rtl="1">
              <a:lnSpc>
                <a:spcPct val="115000"/>
              </a:lnSpc>
              <a:spcBef>
                <a:spcPts val="0"/>
              </a:spcBef>
              <a:spcAft>
                <a:spcPts val="1000"/>
              </a:spcAft>
              <a:buFont typeface="Courier New" panose="02070309020205020404" pitchFamily="49" charset="0"/>
              <a:buChar char="o"/>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د)درخواست آمبولانس اضافه (</a:t>
            </a:r>
            <a:r>
              <a:rPr lang="en-US"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ALS</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تعداد بیماران بیشتر </a:t>
            </a:r>
            <a:endParaRPr lang="en-US" sz="1800" b="1"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Courier New" panose="02070309020205020404" pitchFamily="49" charset="0"/>
              <a:buChar char="o"/>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27279574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3</a:t>
            </a:r>
            <a:r>
              <a:rPr lang="fa-IR" sz="2000" b="1" dirty="0">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latin typeface="Calibri" panose="020F0502020204030204" pitchFamily="34" charset="0"/>
                <a:ea typeface="Calibri" panose="020F0502020204030204" pitchFamily="34" charset="0"/>
                <a:cs typeface="B Nazanin" panose="00000400000000000000" pitchFamily="2" charset="-78"/>
              </a:rPr>
              <a:t> ABCD</a:t>
            </a:r>
            <a:r>
              <a:rPr lang="en-US" sz="2000" b="1" dirty="0">
                <a:latin typeface="B Nazanin" panose="00000400000000000000" pitchFamily="2" charset="-78"/>
                <a:ea typeface="Calibri" panose="020F0502020204030204" pitchFamily="34" charset="0"/>
              </a:rPr>
              <a:t> </a:t>
            </a:r>
            <a:r>
              <a:rPr lang="fa-IR" sz="2000" b="1" dirty="0">
                <a:latin typeface="B Nazanin" panose="00000400000000000000" pitchFamily="2" charset="-78"/>
                <a:ea typeface="Calibri" panose="020F0502020204030204" pitchFamily="34" charset="0"/>
              </a:rPr>
              <a:t>اجرا کنید.</a:t>
            </a:r>
          </a:p>
          <a:p>
            <a:pPr marL="0" marR="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Airway</a:t>
            </a:r>
            <a:r>
              <a:rPr lang="fa-IR" sz="2000" b="1" dirty="0">
                <a:latin typeface="Calibri" panose="020F0502020204030204" pitchFamily="34" charset="0"/>
                <a:ea typeface="Calibri" panose="020F0502020204030204" pitchFamily="34" charset="0"/>
                <a:cs typeface="B Nazanin" panose="00000400000000000000" pitchFamily="2" charset="-78"/>
              </a:rPr>
              <a:t>: وضعیت راه هوایی بیمار را ارزیابی و حفظ کنید.</a:t>
            </a:r>
          </a:p>
          <a:p>
            <a:pPr lvl="0" algn="just" rtl="1">
              <a:lnSpc>
                <a:spcPct val="115000"/>
              </a:lnSpc>
              <a:spcBef>
                <a:spcPts val="0"/>
              </a:spcBef>
              <a:spcAft>
                <a:spcPts val="1000"/>
              </a:spcAft>
              <a:buFont typeface="Symbol" panose="05050102010706020507" pitchFamily="18" charset="2"/>
              <a:buChar char=""/>
            </a:pPr>
            <a:r>
              <a:rPr lang="fa-IR" sz="2000" dirty="0">
                <a:latin typeface="Calibri" panose="020F0502020204030204" pitchFamily="34" charset="0"/>
                <a:ea typeface="Calibri" panose="020F0502020204030204" pitchFamily="34" charset="0"/>
                <a:cs typeface="B Nazanin" panose="00000400000000000000" pitchFamily="2" charset="-78"/>
              </a:rPr>
              <a:t>بررسی </a:t>
            </a:r>
            <a:r>
              <a:rPr lang="fa-IR" sz="2000" dirty="0" err="1">
                <a:latin typeface="Calibri" panose="020F0502020204030204" pitchFamily="34" charset="0"/>
                <a:ea typeface="Calibri" panose="020F0502020204030204" pitchFamily="34" charset="0"/>
                <a:cs typeface="B Nazanin" panose="00000400000000000000" pitchFamily="2" charset="-78"/>
              </a:rPr>
              <a:t>رفلکس</a:t>
            </a:r>
            <a:r>
              <a:rPr lang="fa-IR" sz="2000" dirty="0">
                <a:latin typeface="Calibri" panose="020F0502020204030204" pitchFamily="34" charset="0"/>
                <a:ea typeface="Calibri" panose="020F0502020204030204" pitchFamily="34" charset="0"/>
                <a:cs typeface="B Nazanin" panose="00000400000000000000" pitchFamily="2" charset="-78"/>
              </a:rPr>
              <a:t> راه هوایی با </a:t>
            </a:r>
            <a:r>
              <a:rPr lang="fa-IR" sz="2000" dirty="0" err="1">
                <a:latin typeface="Calibri" panose="020F0502020204030204" pitchFamily="34" charset="0"/>
                <a:ea typeface="Calibri" panose="020F0502020204030204" pitchFamily="34" charset="0"/>
                <a:cs typeface="B Nazanin" panose="00000400000000000000" pitchFamily="2" charset="-78"/>
              </a:rPr>
              <a:t>رفلکس</a:t>
            </a:r>
            <a:r>
              <a:rPr lang="fa-IR" sz="2000" dirty="0">
                <a:latin typeface="Calibri" panose="020F0502020204030204" pitchFamily="34" charset="0"/>
                <a:ea typeface="Calibri" panose="020F0502020204030204" pitchFamily="34" charset="0"/>
                <a:cs typeface="B Nazanin" panose="00000400000000000000" pitchFamily="2" charset="-78"/>
              </a:rPr>
              <a:t> سرفه، </a:t>
            </a:r>
            <a:r>
              <a:rPr lang="en-US" sz="2000" dirty="0">
                <a:latin typeface="Calibri" panose="020F0502020204030204" pitchFamily="34" charset="0"/>
                <a:ea typeface="Calibri" panose="020F0502020204030204" pitchFamily="34" charset="0"/>
                <a:cs typeface="B Nazanin" panose="00000400000000000000" pitchFamily="2" charset="-78"/>
              </a:rPr>
              <a:t>gag</a:t>
            </a:r>
            <a:r>
              <a:rPr lang="fa-IR" sz="2000" dirty="0">
                <a:latin typeface="Calibri" panose="020F0502020204030204" pitchFamily="34" charset="0"/>
                <a:ea typeface="Calibri" panose="020F0502020204030204" pitchFamily="34" charset="0"/>
                <a:cs typeface="B Nazanin" panose="00000400000000000000" pitchFamily="2" charset="-78"/>
              </a:rPr>
              <a:t> و ...</a:t>
            </a: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Symbol" panose="05050102010706020507" pitchFamily="18" charset="2"/>
              <a:buChar char=""/>
            </a:pPr>
            <a:r>
              <a:rPr lang="fa-IR" sz="2000" dirty="0">
                <a:latin typeface="Calibri" panose="020F0502020204030204" pitchFamily="34" charset="0"/>
                <a:ea typeface="Calibri" panose="020F0502020204030204" pitchFamily="34" charset="0"/>
                <a:cs typeface="B Nazanin" panose="00000400000000000000" pitchFamily="2" charset="-78"/>
              </a:rPr>
              <a:t>جهت باز کردن راه هوایی در بیماران دچار کاهش سطح هوشیاری؛ از مانور سر عقب - چانه بالا استفاده کنید.</a:t>
            </a: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Symbol" panose="05050102010706020507" pitchFamily="18" charset="2"/>
              <a:buChar char=""/>
            </a:pPr>
            <a:r>
              <a:rPr lang="fa-IR" sz="2000" dirty="0" err="1">
                <a:latin typeface="Calibri" panose="020F0502020204030204" pitchFamily="34" charset="0"/>
                <a:ea typeface="Calibri" panose="020F0502020204030204" pitchFamily="34" charset="0"/>
                <a:cs typeface="B Nazanin" panose="00000400000000000000" pitchFamily="2" charset="-78"/>
              </a:rPr>
              <a:t>خارج‌سازی</a:t>
            </a:r>
            <a:r>
              <a:rPr lang="fa-IR" sz="2000" dirty="0">
                <a:latin typeface="Calibri" panose="020F0502020204030204" pitchFamily="34" charset="0"/>
                <a:ea typeface="Calibri" panose="020F0502020204030204" pitchFamily="34" charset="0"/>
                <a:cs typeface="B Nazanin" panose="00000400000000000000" pitchFamily="2" charset="-78"/>
              </a:rPr>
              <a:t> ترشحات و سایر مواد در راه هوایی</a:t>
            </a:r>
          </a:p>
          <a:p>
            <a:pPr lvl="0" algn="just" rtl="1">
              <a:lnSpc>
                <a:spcPct val="115000"/>
              </a:lnSpc>
              <a:spcBef>
                <a:spcPts val="0"/>
              </a:spcBef>
              <a:spcAft>
                <a:spcPts val="1000"/>
              </a:spcAft>
              <a:buFont typeface="Symbol" panose="05050102010706020507" pitchFamily="18" charset="2"/>
              <a:buChar char=""/>
            </a:pPr>
            <a:r>
              <a:rPr lang="fa-IR" sz="2000" dirty="0">
                <a:latin typeface="Calibri" panose="020F0502020204030204" pitchFamily="34" charset="0"/>
                <a:ea typeface="Calibri" panose="020F0502020204030204" pitchFamily="34" charset="0"/>
                <a:cs typeface="B Nazanin" panose="00000400000000000000" pitchFamily="2" charset="-78"/>
              </a:rPr>
              <a:t>حفظ و نگهداری راه هوایی:</a:t>
            </a:r>
            <a:endParaRPr lang="en-US" sz="2000" dirty="0">
              <a:latin typeface="Calibri" panose="020F0502020204030204" pitchFamily="34" charset="0"/>
              <a:ea typeface="Calibri" panose="020F0502020204030204" pitchFamily="34" charset="0"/>
            </a:endParaRPr>
          </a:p>
          <a:p>
            <a:pPr marL="457200" marR="0" indent="-457200" algn="just" rtl="1">
              <a:lnSpc>
                <a:spcPct val="115000"/>
              </a:lnSpc>
              <a:spcBef>
                <a:spcPts val="0"/>
              </a:spcBef>
              <a:spcAft>
                <a:spcPts val="1000"/>
              </a:spcAft>
              <a:buFont typeface="+mj-lt"/>
              <a:buAutoNum type="alphaLcParenR"/>
            </a:pPr>
            <a:r>
              <a:rPr lang="fa-IR" sz="2000" dirty="0">
                <a:latin typeface="Calibri" panose="020F0502020204030204" pitchFamily="34" charset="0"/>
                <a:ea typeface="Calibri" panose="020F0502020204030204" pitchFamily="34" charset="0"/>
                <a:cs typeface="B Nazanin" panose="00000400000000000000" pitchFamily="2" charset="-78"/>
              </a:rPr>
              <a:t>. جهت باز </a:t>
            </a:r>
            <a:r>
              <a:rPr lang="fa-IR" sz="2000" dirty="0" err="1">
                <a:latin typeface="Calibri" panose="020F0502020204030204" pitchFamily="34" charset="0"/>
                <a:ea typeface="Calibri" panose="020F0502020204030204" pitchFamily="34" charset="0"/>
                <a:cs typeface="B Nazanin" panose="00000400000000000000" pitchFamily="2" charset="-78"/>
              </a:rPr>
              <a:t>نگه‌داشتن</a:t>
            </a:r>
            <a:r>
              <a:rPr lang="fa-IR" sz="2000" dirty="0">
                <a:latin typeface="Calibri" panose="020F0502020204030204" pitchFamily="34" charset="0"/>
                <a:ea typeface="Calibri" panose="020F0502020204030204" pitchFamily="34" charset="0"/>
                <a:cs typeface="B Nazanin" panose="00000400000000000000" pitchFamily="2" charset="-78"/>
              </a:rPr>
              <a:t> راه هوایی در صورت نیاز </a:t>
            </a:r>
            <a:r>
              <a:rPr lang="fa-IR" sz="2000" dirty="0" err="1">
                <a:latin typeface="Calibri" panose="020F0502020204030204" pitchFamily="34" charset="0"/>
                <a:ea typeface="Calibri" panose="020F0502020204030204" pitchFamily="34" charset="0"/>
                <a:cs typeface="B Nazanin" panose="00000400000000000000" pitchFamily="2" charset="-78"/>
              </a:rPr>
              <a:t>می‌توان</a:t>
            </a:r>
            <a:r>
              <a:rPr lang="fa-IR" sz="2000" dirty="0">
                <a:latin typeface="Calibri" panose="020F0502020204030204" pitchFamily="34" charset="0"/>
                <a:ea typeface="Calibri" panose="020F0502020204030204" pitchFamily="34" charset="0"/>
                <a:cs typeface="B Nazanin" panose="00000400000000000000" pitchFamily="2" charset="-78"/>
              </a:rPr>
              <a:t> از وسایل کمکی نظیر راه هوایی دهانی- حلقی (</a:t>
            </a:r>
            <a:r>
              <a:rPr lang="en-US" sz="2000" dirty="0">
                <a:latin typeface="Calibri" panose="020F0502020204030204" pitchFamily="34" charset="0"/>
                <a:ea typeface="Calibri" panose="020F0502020204030204" pitchFamily="34" charset="0"/>
                <a:cs typeface="B Nazanin" panose="00000400000000000000" pitchFamily="2" charset="-78"/>
              </a:rPr>
              <a:t>OPA</a:t>
            </a:r>
            <a:r>
              <a:rPr lang="fa-IR" sz="2000" dirty="0">
                <a:latin typeface="Calibri" panose="020F0502020204030204" pitchFamily="34" charset="0"/>
                <a:ea typeface="Calibri" panose="020F0502020204030204" pitchFamily="34" charset="0"/>
                <a:cs typeface="B Nazanin" panose="00000400000000000000" pitchFamily="2" charset="-78"/>
              </a:rPr>
              <a:t>) راه هوایی بینی- حلقی (</a:t>
            </a:r>
            <a:r>
              <a:rPr lang="en-US" sz="2000" dirty="0">
                <a:latin typeface="Calibri" panose="020F0502020204030204" pitchFamily="34" charset="0"/>
                <a:ea typeface="Calibri" panose="020F0502020204030204" pitchFamily="34" charset="0"/>
                <a:cs typeface="B Nazanin" panose="00000400000000000000" pitchFamily="2" charset="-78"/>
              </a:rPr>
              <a:t>NPA</a:t>
            </a:r>
            <a:r>
              <a:rPr lang="fa-IR" sz="2000" dirty="0">
                <a:latin typeface="Calibri" panose="020F0502020204030204" pitchFamily="34" charset="0"/>
                <a:ea typeface="Calibri" panose="020F0502020204030204" pitchFamily="34" charset="0"/>
                <a:cs typeface="B Nazanin" panose="00000400000000000000" pitchFamily="2" charset="-78"/>
              </a:rPr>
              <a:t>) استفاده کرد.</a:t>
            </a:r>
          </a:p>
          <a:p>
            <a:pPr marL="457200" marR="0" indent="-457200" algn="just" rtl="1">
              <a:lnSpc>
                <a:spcPct val="115000"/>
              </a:lnSpc>
              <a:spcBef>
                <a:spcPts val="0"/>
              </a:spcBef>
              <a:spcAft>
                <a:spcPts val="1000"/>
              </a:spcAft>
              <a:buFont typeface="+mj-lt"/>
              <a:buAutoNum type="alphaLcParenR"/>
            </a:pPr>
            <a:r>
              <a:rPr lang="fa-IR" sz="2000" dirty="0">
                <a:latin typeface="Calibri" panose="020F0502020204030204" pitchFamily="34" charset="0"/>
                <a:ea typeface="Calibri" panose="020F0502020204030204" pitchFamily="34" charset="0"/>
                <a:cs typeface="B Nazanin" panose="00000400000000000000" pitchFamily="2" charset="-78"/>
              </a:rPr>
              <a:t> در صورت شکست این اقدامات در باز کردن و یا باز </a:t>
            </a:r>
            <a:r>
              <a:rPr lang="fa-IR" sz="2000" dirty="0" err="1">
                <a:latin typeface="Calibri" panose="020F0502020204030204" pitchFamily="34" charset="0"/>
                <a:ea typeface="Calibri" panose="020F0502020204030204" pitchFamily="34" charset="0"/>
                <a:cs typeface="B Nazanin" panose="00000400000000000000" pitchFamily="2" charset="-78"/>
              </a:rPr>
              <a:t>نگه‌داشتن</a:t>
            </a:r>
            <a:r>
              <a:rPr lang="fa-IR" sz="2000" dirty="0">
                <a:latin typeface="Calibri" panose="020F0502020204030204" pitchFamily="34" charset="0"/>
                <a:ea typeface="Calibri" panose="020F0502020204030204" pitchFamily="34" charset="0"/>
                <a:cs typeface="B Nazanin" panose="00000400000000000000" pitchFamily="2" charset="-78"/>
              </a:rPr>
              <a:t> راه هوایی، ممکن است اداره پیشرفته راه هوایی نظیر </a:t>
            </a:r>
            <a:r>
              <a:rPr lang="fa-IR" sz="2000" dirty="0" err="1">
                <a:latin typeface="Calibri" panose="020F0502020204030204" pitchFamily="34" charset="0"/>
                <a:ea typeface="Calibri" panose="020F0502020204030204" pitchFamily="34" charset="0"/>
                <a:cs typeface="B Nazanin" panose="00000400000000000000" pitchFamily="2" charset="-78"/>
              </a:rPr>
              <a:t>لوله‌گذاری</a:t>
            </a:r>
            <a:r>
              <a:rPr lang="fa-IR" sz="2000" dirty="0">
                <a:latin typeface="Calibri" panose="020F0502020204030204" pitchFamily="34" charset="0"/>
                <a:ea typeface="Calibri" panose="020F0502020204030204" pitchFamily="34" charset="0"/>
                <a:cs typeface="B Nazanin" panose="00000400000000000000" pitchFamily="2" charset="-78"/>
              </a:rPr>
              <a:t> داخل تراشه (</a:t>
            </a:r>
            <a:r>
              <a:rPr lang="en-US" sz="2000" dirty="0">
                <a:latin typeface="Calibri" panose="020F0502020204030204" pitchFamily="34" charset="0"/>
                <a:ea typeface="Calibri" panose="020F0502020204030204" pitchFamily="34" charset="0"/>
                <a:cs typeface="B Nazanin" panose="00000400000000000000" pitchFamily="2" charset="-78"/>
              </a:rPr>
              <a:t>ETT</a:t>
            </a:r>
            <a:r>
              <a:rPr lang="fa-IR" sz="2000" dirty="0">
                <a:latin typeface="Calibri" panose="020F0502020204030204" pitchFamily="34" charset="0"/>
                <a:ea typeface="Calibri" panose="020F0502020204030204" pitchFamily="34" charset="0"/>
                <a:cs typeface="B Nazanin" panose="00000400000000000000" pitchFamily="2" charset="-78"/>
              </a:rPr>
              <a:t>)، ماسک </a:t>
            </a:r>
            <a:r>
              <a:rPr lang="fa-IR" sz="2000" dirty="0" err="1">
                <a:latin typeface="Calibri" panose="020F0502020204030204" pitchFamily="34" charset="0"/>
                <a:ea typeface="Calibri" panose="020F0502020204030204" pitchFamily="34" charset="0"/>
                <a:cs typeface="B Nazanin" panose="00000400000000000000" pitchFamily="2" charset="-78"/>
              </a:rPr>
              <a:t>لارنژیال</a:t>
            </a:r>
            <a:r>
              <a:rPr lang="fa-IR" sz="2000" dirty="0">
                <a:latin typeface="Calibri" panose="020F0502020204030204" pitchFamily="34" charset="0"/>
                <a:ea typeface="Calibri" panose="020F0502020204030204" pitchFamily="34" charset="0"/>
                <a:cs typeface="B Nazanin" panose="00000400000000000000" pitchFamily="2" charset="-78"/>
              </a:rPr>
              <a:t> (</a:t>
            </a:r>
            <a:r>
              <a:rPr lang="en-US" sz="2000" dirty="0">
                <a:latin typeface="Calibri" panose="020F0502020204030204" pitchFamily="34" charset="0"/>
                <a:ea typeface="Calibri" panose="020F0502020204030204" pitchFamily="34" charset="0"/>
                <a:cs typeface="B Nazanin" panose="00000400000000000000" pitchFamily="2" charset="-78"/>
              </a:rPr>
              <a:t>LMA</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اجتناب‌ناپذیر</a:t>
            </a:r>
            <a:r>
              <a:rPr lang="fa-IR" sz="2000" dirty="0">
                <a:latin typeface="Calibri" panose="020F0502020204030204" pitchFamily="34" charset="0"/>
                <a:ea typeface="Calibri" panose="020F0502020204030204" pitchFamily="34" charset="0"/>
                <a:cs typeface="B Nazanin" panose="00000400000000000000" pitchFamily="2" charset="-78"/>
              </a:rPr>
              <a:t> باشد.</a:t>
            </a: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Symbol" panose="05050102010706020507" pitchFamily="18" charset="2"/>
              <a:buChar char=""/>
            </a:pP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19731019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5734372" y="1600201"/>
            <a:ext cx="5848027" cy="4525963"/>
          </a:xfrm>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اندیکاسیون های لوله گذاری داخل تراشه در مسمومیت ها : </a:t>
            </a: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a:latin typeface="Calibri" panose="020F0502020204030204" pitchFamily="34" charset="0"/>
                <a:ea typeface="Calibri" panose="020F0502020204030204" pitchFamily="34" charset="0"/>
                <a:cs typeface="B Nazanin" panose="00000400000000000000" pitchFamily="2" charset="-78"/>
              </a:rPr>
              <a:t>انسداد حاد راه هوایی فوقانی</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en-US" sz="1600" dirty="0">
                <a:latin typeface="B Nazanin" panose="00000400000000000000" pitchFamily="2" charset="-78"/>
                <a:ea typeface="Calibri" panose="020F0502020204030204" pitchFamily="34" charset="0"/>
              </a:rPr>
              <a:t> </a:t>
            </a:r>
            <a:r>
              <a:rPr lang="fa-IR" sz="1600" dirty="0" err="1">
                <a:latin typeface="B Nazanin" panose="00000400000000000000" pitchFamily="2" charset="-78"/>
                <a:ea typeface="Calibri" panose="020F0502020204030204" pitchFamily="34" charset="0"/>
              </a:rPr>
              <a:t>بلع</a:t>
            </a:r>
            <a:r>
              <a:rPr lang="fa-IR" sz="1600" dirty="0">
                <a:latin typeface="B Nazanin" panose="00000400000000000000" pitchFamily="2" charset="-78"/>
                <a:ea typeface="Calibri" panose="020F0502020204030204" pitchFamily="34" charset="0"/>
              </a:rPr>
              <a:t> مواد </a:t>
            </a:r>
            <a:r>
              <a:rPr lang="fa-IR" sz="1600" dirty="0" err="1">
                <a:latin typeface="B Nazanin" panose="00000400000000000000" pitchFamily="2" charset="-78"/>
                <a:ea typeface="Calibri" panose="020F0502020204030204" pitchFamily="34" charset="0"/>
              </a:rPr>
              <a:t>سوزاننده</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a:latin typeface="Calibri" panose="020F0502020204030204" pitchFamily="34" charset="0"/>
                <a:ea typeface="Calibri" panose="020F0502020204030204" pitchFamily="34" charset="0"/>
                <a:cs typeface="B Nazanin" panose="00000400000000000000" pitchFamily="2" charset="-78"/>
              </a:rPr>
              <a:t>استنشاق مواد </a:t>
            </a:r>
            <a:r>
              <a:rPr lang="fa-IR" sz="1600" dirty="0" err="1">
                <a:latin typeface="Calibri" panose="020F0502020204030204" pitchFamily="34" charset="0"/>
                <a:ea typeface="Calibri" panose="020F0502020204030204" pitchFamily="34" charset="0"/>
                <a:cs typeface="B Nazanin" panose="00000400000000000000" pitchFamily="2" charset="-78"/>
              </a:rPr>
              <a:t>سوزاننده</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a:latin typeface="Calibri" panose="020F0502020204030204" pitchFamily="34" charset="0"/>
                <a:ea typeface="Calibri" panose="020F0502020204030204" pitchFamily="34" charset="0"/>
                <a:cs typeface="B Nazanin" panose="00000400000000000000" pitchFamily="2" charset="-78"/>
              </a:rPr>
              <a:t>گزیدگی ها</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a:latin typeface="Calibri" panose="020F0502020204030204" pitchFamily="34" charset="0"/>
                <a:ea typeface="Calibri" panose="020F0502020204030204" pitchFamily="34" charset="0"/>
                <a:cs typeface="B Nazanin" panose="00000400000000000000" pitchFamily="2" charset="-78"/>
              </a:rPr>
              <a:t>واکنش آنافیلاکتیک</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a:latin typeface="Calibri" panose="020F0502020204030204" pitchFamily="34" charset="0"/>
                <a:ea typeface="Calibri" panose="020F0502020204030204" pitchFamily="34" charset="0"/>
                <a:cs typeface="B Nazanin" panose="00000400000000000000" pitchFamily="2" charset="-78"/>
              </a:rPr>
              <a:t>افزایش ترشحات راه های </a:t>
            </a:r>
            <a:r>
              <a:rPr lang="fa-IR" sz="1600" dirty="0" err="1">
                <a:latin typeface="Calibri" panose="020F0502020204030204" pitchFamily="34" charset="0"/>
                <a:ea typeface="Calibri" panose="020F0502020204030204" pitchFamily="34" charset="0"/>
                <a:cs typeface="B Nazanin" panose="00000400000000000000" pitchFamily="2" charset="-78"/>
              </a:rPr>
              <a:t>هوایی:ادم</a:t>
            </a:r>
            <a:r>
              <a:rPr lang="fa-IR" sz="1600" dirty="0">
                <a:latin typeface="Calibri" panose="020F0502020204030204" pitchFamily="34" charset="0"/>
                <a:ea typeface="Calibri" panose="020F0502020204030204" pitchFamily="34" charset="0"/>
                <a:cs typeface="B Nazanin" panose="00000400000000000000" pitchFamily="2" charset="-78"/>
              </a:rPr>
              <a:t> ریوی</a:t>
            </a:r>
            <a:endParaRPr lang="en-US" sz="16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600" dirty="0" err="1">
                <a:latin typeface="Calibri" panose="020F0502020204030204" pitchFamily="34" charset="0"/>
                <a:ea typeface="Calibri" panose="020F0502020204030204" pitchFamily="34" charset="0"/>
                <a:cs typeface="B Nazanin" panose="00000400000000000000" pitchFamily="2" charset="-78"/>
              </a:rPr>
              <a:t>برونکوره</a:t>
            </a:r>
            <a:endParaRPr lang="en-US" sz="16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2000" b="1" dirty="0">
              <a:solidFill>
                <a:srgbClr val="000000"/>
              </a:solidFill>
              <a:latin typeface="B Nazanin" panose="00000400000000000000" pitchFamily="2" charset="-78"/>
              <a:ea typeface="Calibri" panose="020F0502020204030204" pitchFamily="34" charset="0"/>
            </a:endParaRPr>
          </a:p>
          <a:p>
            <a:endParaRPr lang="en-US" dirty="0"/>
          </a:p>
        </p:txBody>
      </p:sp>
      <p:sp>
        <p:nvSpPr>
          <p:cNvPr id="4" name="Rectangle 3"/>
          <p:cNvSpPr/>
          <p:nvPr/>
        </p:nvSpPr>
        <p:spPr>
          <a:xfrm>
            <a:off x="-640597" y="2467803"/>
            <a:ext cx="6096000" cy="3326039"/>
          </a:xfrm>
          <a:prstGeom prst="rect">
            <a:avLst/>
          </a:prstGeom>
        </p:spPr>
        <p:txBody>
          <a:bodyPr>
            <a:spAutoFit/>
          </a:bodyPr>
          <a:lstStyle/>
          <a:p>
            <a:pPr lvl="0" algn="just" rtl="1" fontAlgn="base">
              <a:lnSpc>
                <a:spcPct val="115000"/>
              </a:lnSpc>
              <a:spcAft>
                <a:spcPts val="1000"/>
              </a:spcAft>
              <a:tabLst>
                <a:tab pos="228600" algn="l"/>
              </a:tabLs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از بین رفتن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راه های هوایی: </a:t>
            </a:r>
            <a:endPar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دپرسیون</a:t>
            </a: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 شدید</a:t>
            </a:r>
            <a:r>
              <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rPr>
              <a:t>CNS</a:t>
            </a: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آسیب های عروق مغزی( مسمومیت با </a:t>
            </a: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کوکایین</a:t>
            </a: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حملات تشنجی پایدار</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نارسایی تنفسی</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آسپیراسیون</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fontAlgn="base">
              <a:lnSpc>
                <a:spcPct val="115000"/>
              </a:lnSpc>
              <a:spcAft>
                <a:spcPts val="1000"/>
              </a:spcAft>
              <a:buFont typeface="Times New Roman" panose="02020603050405020304" pitchFamily="18" charset="0"/>
              <a:buChar char="•"/>
              <a:tabLst>
                <a:tab pos="228600" algn="l"/>
              </a:tabLst>
            </a:pP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هیپوکاپنی</a:t>
            </a:r>
            <a:endPar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0519461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endParaRPr lang="en-US" sz="2000" b="1" dirty="0">
              <a:solidFill>
                <a:srgbClr val="000000"/>
              </a:solidFill>
              <a:latin typeface="B Nazanin" panose="00000400000000000000" pitchFamily="2" charset="-78"/>
              <a:ea typeface="Calibri" panose="020F0502020204030204" pitchFamily="34" charset="0"/>
            </a:endParaRPr>
          </a:p>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وضعیت راه هوایی بیمار را ارزیابی و حفظ کنید.</a:t>
            </a:r>
          </a:p>
          <a:p>
            <a:pPr marL="0" lvl="0" indent="0" algn="just" rtl="1">
              <a:lnSpc>
                <a:spcPct val="115000"/>
              </a:lnSpc>
              <a:spcBef>
                <a:spcPts val="0"/>
              </a:spcBef>
              <a:spcAft>
                <a:spcPts val="1000"/>
              </a:spcAft>
              <a:buNone/>
            </a:pPr>
            <a:endParaRPr lang="fa-IR" sz="2000" b="1" dirty="0">
              <a:solidFill>
                <a:srgbClr val="000000"/>
              </a:solidFill>
              <a:latin typeface="B Nazanin" panose="00000400000000000000" pitchFamily="2" charset="-78"/>
              <a:ea typeface="Calibri" panose="020F0502020204030204" pitchFamily="34" charset="0"/>
            </a:endParaRPr>
          </a:p>
          <a:p>
            <a:pPr marL="0" lvl="0" indent="0" algn="just" rtl="1">
              <a:lnSpc>
                <a:spcPct val="115000"/>
              </a:lnSpc>
              <a:spcBef>
                <a:spcPts val="0"/>
              </a:spcBef>
              <a:spcAft>
                <a:spcPts val="1000"/>
              </a:spcAft>
              <a:buNone/>
            </a:pPr>
            <a:endParaRPr lang="fa-IR" sz="2000" b="1"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شایعترین علت مرگ در بیماران دچار مسمومیت :</a:t>
            </a:r>
          </a:p>
          <a:p>
            <a:pPr marL="0" marR="0" algn="just" rtl="1">
              <a:lnSpc>
                <a:spcPct val="115000"/>
              </a:lnSpc>
              <a:spcBef>
                <a:spcPts val="0"/>
              </a:spcBef>
              <a:spcAft>
                <a:spcPts val="1000"/>
              </a:spcAft>
              <a:buFont typeface="Wingdings" panose="05000000000000000000" pitchFamily="2" charset="2"/>
              <a:buChar char="ü"/>
            </a:pPr>
            <a:r>
              <a:rPr lang="fa-IR" sz="2000" b="1" dirty="0">
                <a:latin typeface="Calibri" panose="020F0502020204030204" pitchFamily="34" charset="0"/>
                <a:ea typeface="Calibri" panose="020F0502020204030204" pitchFamily="34" charset="0"/>
                <a:cs typeface="B Nazanin" panose="00000400000000000000" pitchFamily="2" charset="-78"/>
              </a:rPr>
              <a:t>بسته شدن مسیر تنفسی ناشی </a:t>
            </a:r>
            <a:r>
              <a:rPr lang="fa-IR" sz="2000" b="1" dirty="0" err="1">
                <a:latin typeface="Calibri" panose="020F0502020204030204" pitchFamily="34" charset="0"/>
                <a:ea typeface="Calibri" panose="020F0502020204030204" pitchFamily="34" charset="0"/>
                <a:cs typeface="B Nazanin" panose="00000400000000000000" pitchFamily="2" charset="-78"/>
              </a:rPr>
              <a:t>ازافتادن</a:t>
            </a:r>
            <a:r>
              <a:rPr lang="fa-IR" sz="2000" b="1" dirty="0">
                <a:latin typeface="Calibri" panose="020F0502020204030204" pitchFamily="34" charset="0"/>
                <a:ea typeface="Calibri" panose="020F0502020204030204" pitchFamily="34" charset="0"/>
                <a:cs typeface="B Nazanin" panose="00000400000000000000" pitchFamily="2" charset="-78"/>
              </a:rPr>
              <a:t> زبان به انتهای حلق </a:t>
            </a:r>
          </a:p>
          <a:p>
            <a:pPr marL="0" marR="0" algn="just" rtl="1">
              <a:lnSpc>
                <a:spcPct val="115000"/>
              </a:lnSpc>
              <a:spcBef>
                <a:spcPts val="0"/>
              </a:spcBef>
              <a:spcAft>
                <a:spcPts val="1000"/>
              </a:spcAft>
              <a:buFont typeface="Wingdings" panose="05000000000000000000" pitchFamily="2" charset="2"/>
              <a:buChar char="ü"/>
            </a:pP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آسپیراسیون</a:t>
            </a:r>
            <a:r>
              <a:rPr lang="fa-IR" sz="2000" b="1" dirty="0">
                <a:latin typeface="Calibri" panose="020F0502020204030204" pitchFamily="34" charset="0"/>
                <a:ea typeface="Calibri" panose="020F0502020204030204" pitchFamily="34" charset="0"/>
                <a:cs typeface="B Nazanin" panose="00000400000000000000" pitchFamily="2" charset="-78"/>
              </a:rPr>
              <a:t> محتویات معده</a:t>
            </a:r>
            <a:endParaRPr lang="en-US" dirty="0"/>
          </a:p>
        </p:txBody>
      </p:sp>
    </p:spTree>
    <p:extLst>
      <p:ext uri="{BB962C8B-B14F-4D97-AF65-F5344CB8AC3E}">
        <p14:creationId xmlns:p14="http://schemas.microsoft.com/office/powerpoint/2010/main" val="273627284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endParaRPr lang="en-US" sz="2000" b="1" dirty="0">
              <a:solidFill>
                <a:srgbClr val="000000"/>
              </a:solidFill>
              <a:latin typeface="B Nazanin" panose="00000400000000000000" pitchFamily="2" charset="-78"/>
              <a:ea typeface="Calibri" panose="020F0502020204030204" pitchFamily="34" charset="0"/>
            </a:endParaRPr>
          </a:p>
          <a:p>
            <a:pPr marL="0" marR="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Breathing</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en-US" sz="2000" b="1" dirty="0">
                <a:latin typeface="Calibri" panose="020F0502020204030204" pitchFamily="34" charset="0"/>
                <a:ea typeface="Calibri" panose="020F0502020204030204" pitchFamily="34" charset="0"/>
                <a:cs typeface="B Nazanin" panose="00000400000000000000" pitchFamily="2" charset="-78"/>
              </a:rPr>
              <a:t>:</a:t>
            </a:r>
            <a:r>
              <a:rPr lang="fa-IR" sz="2000" b="1" dirty="0">
                <a:latin typeface="Calibri" panose="020F0502020204030204" pitchFamily="34" charset="0"/>
                <a:ea typeface="Calibri" panose="020F0502020204030204" pitchFamily="34" charset="0"/>
                <a:cs typeface="B Nazanin" panose="00000400000000000000" pitchFamily="2" charset="-78"/>
              </a:rPr>
              <a:t> وضعیت تنفس بیمار را ارزیابی و حفظ کنید.</a:t>
            </a:r>
          </a:p>
          <a:p>
            <a:pPr lvl="0" algn="just" rtl="1">
              <a:lnSpc>
                <a:spcPct val="115000"/>
              </a:lnSpc>
              <a:spcBef>
                <a:spcPts val="0"/>
              </a:spcBef>
              <a:spcAft>
                <a:spcPts val="1000"/>
              </a:spcAft>
              <a:buFont typeface="Wingdings" panose="05000000000000000000" pitchFamily="2" charset="2"/>
              <a:buChar char="Ø"/>
            </a:pPr>
            <a:r>
              <a:rPr lang="fa-IR" sz="2000" b="1" dirty="0">
                <a:latin typeface="Calibri" panose="020F0502020204030204" pitchFamily="34" charset="0"/>
                <a:ea typeface="Calibri" panose="020F0502020204030204" pitchFamily="34" charset="0"/>
                <a:cs typeface="B Nazanin" panose="00000400000000000000" pitchFamily="2" charset="-78"/>
              </a:rPr>
              <a:t>مشاهده قفسه سینه (</a:t>
            </a:r>
            <a:r>
              <a:rPr lang="en-US" sz="2000" b="1" dirty="0">
                <a:latin typeface="Calibri" panose="020F0502020204030204" pitchFamily="34" charset="0"/>
                <a:ea typeface="Calibri" panose="020F0502020204030204" pitchFamily="34" charset="0"/>
                <a:cs typeface="B Nazanin" panose="00000400000000000000" pitchFamily="2" charset="-78"/>
              </a:rPr>
              <a:t>LOOK</a:t>
            </a:r>
            <a:r>
              <a:rPr lang="fa-IR" sz="2000" b="1" dirty="0">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r>
              <a:rPr lang="fa-IR" sz="2000" b="1" dirty="0">
                <a:latin typeface="Calibri" panose="020F0502020204030204" pitchFamily="34" charset="0"/>
                <a:ea typeface="Calibri" panose="020F0502020204030204" pitchFamily="34" charset="0"/>
                <a:cs typeface="B Nazanin" panose="00000400000000000000" pitchFamily="2" charset="-78"/>
              </a:rPr>
              <a:t>بالا و پایین شدن قفسه سینه</a:t>
            </a:r>
          </a:p>
          <a:p>
            <a:pPr marR="0" algn="just" rtl="1">
              <a:lnSpc>
                <a:spcPct val="115000"/>
              </a:lnSpc>
              <a:spcBef>
                <a:spcPts val="0"/>
              </a:spcBef>
              <a:spcAft>
                <a:spcPts val="1000"/>
              </a:spcAft>
              <a:buFontTx/>
              <a:buChar char="-"/>
            </a:pPr>
            <a:r>
              <a:rPr lang="fa-IR" sz="2000" b="1" dirty="0">
                <a:latin typeface="Calibri" panose="020F0502020204030204" pitchFamily="34" charset="0"/>
                <a:ea typeface="Calibri" panose="020F0502020204030204" pitchFamily="34" charset="0"/>
                <a:cs typeface="B Nazanin" panose="00000400000000000000" pitchFamily="2" charset="-78"/>
              </a:rPr>
              <a:t>تعداد تنفس بیمار</a:t>
            </a:r>
          </a:p>
          <a:p>
            <a:pPr marR="0" algn="just" rtl="1">
              <a:lnSpc>
                <a:spcPct val="115000"/>
              </a:lnSpc>
              <a:spcBef>
                <a:spcPts val="0"/>
              </a:spcBef>
              <a:spcAft>
                <a:spcPts val="1000"/>
              </a:spcAft>
              <a:buFontTx/>
              <a:buChar char="-"/>
            </a:pPr>
            <a:r>
              <a:rPr lang="fa-IR" sz="2000" b="1" dirty="0">
                <a:latin typeface="Calibri" panose="020F0502020204030204" pitchFamily="34" charset="0"/>
                <a:ea typeface="Calibri" panose="020F0502020204030204" pitchFamily="34" charset="0"/>
                <a:cs typeface="B Nazanin" panose="00000400000000000000" pitchFamily="2" charset="-78"/>
              </a:rPr>
              <a:t>- عمق تنفس مصدوم</a:t>
            </a:r>
          </a:p>
          <a:p>
            <a:pPr lvl="0" algn="just" rtl="1">
              <a:lnSpc>
                <a:spcPct val="115000"/>
              </a:lnSpc>
              <a:spcBef>
                <a:spcPts val="0"/>
              </a:spcBef>
              <a:spcAft>
                <a:spcPts val="1000"/>
              </a:spcAft>
              <a:buFont typeface="Wingdings" panose="05000000000000000000" pitchFamily="2" charset="2"/>
              <a:buChar char="Ø"/>
            </a:pPr>
            <a:r>
              <a:rPr lang="fa-IR" sz="2000" b="1" dirty="0">
                <a:latin typeface="Calibri" panose="020F0502020204030204" pitchFamily="34" charset="0"/>
                <a:ea typeface="Calibri" panose="020F0502020204030204" pitchFamily="34" charset="0"/>
                <a:cs typeface="B Nazanin" panose="00000400000000000000" pitchFamily="2" charset="-78"/>
              </a:rPr>
              <a:t>سمع کردن قفسه سینه (</a:t>
            </a:r>
            <a:r>
              <a:rPr lang="en-US" sz="2000" b="1" dirty="0">
                <a:latin typeface="Calibri" panose="020F0502020204030204" pitchFamily="34" charset="0"/>
                <a:ea typeface="Calibri" panose="020F0502020204030204" pitchFamily="34" charset="0"/>
                <a:cs typeface="B Nazanin" panose="00000400000000000000" pitchFamily="2" charset="-78"/>
              </a:rPr>
              <a:t>Listen</a:t>
            </a:r>
            <a:r>
              <a:rPr lang="fa-IR" sz="2000" b="1" dirty="0">
                <a:latin typeface="Calibri" panose="020F0502020204030204" pitchFamily="34" charset="0"/>
                <a:ea typeface="Calibri" panose="020F0502020204030204" pitchFamily="34" charset="0"/>
                <a:cs typeface="B Nazanin" panose="00000400000000000000" pitchFamily="2" charset="-78"/>
              </a:rPr>
              <a:t>)</a:t>
            </a:r>
          </a:p>
          <a:p>
            <a:pPr lvl="0" algn="just" rtl="1">
              <a:lnSpc>
                <a:spcPct val="115000"/>
              </a:lnSpc>
              <a:spcBef>
                <a:spcPts val="0"/>
              </a:spcBef>
              <a:spcAft>
                <a:spcPts val="1000"/>
              </a:spcAft>
              <a:buFont typeface="Wingdings" panose="05000000000000000000" pitchFamily="2" charset="2"/>
              <a:buChar char="Ø"/>
            </a:pPr>
            <a:r>
              <a:rPr lang="fa-IR" sz="2000" b="1" dirty="0">
                <a:latin typeface="Calibri" panose="020F0502020204030204" pitchFamily="34" charset="0"/>
                <a:ea typeface="Calibri" panose="020F0502020204030204" pitchFamily="34" charset="0"/>
                <a:cs typeface="B Nazanin" panose="00000400000000000000" pitchFamily="2" charset="-78"/>
              </a:rPr>
              <a:t>تجویز اکسیژن کمکی و اضافی </a:t>
            </a:r>
          </a:p>
          <a:p>
            <a:pPr lvl="0" algn="just" rtl="1">
              <a:lnSpc>
                <a:spcPct val="115000"/>
              </a:lnSpc>
              <a:spcBef>
                <a:spcPts val="0"/>
              </a:spcBef>
              <a:spcAft>
                <a:spcPts val="1000"/>
              </a:spcAft>
              <a:buFont typeface="Wingdings" panose="05000000000000000000" pitchFamily="2" charset="2"/>
              <a:buChar char="Ø"/>
            </a:pP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Symbol" panose="05050102010706020507" pitchFamily="18" charset="2"/>
              <a:buChar char=""/>
            </a:pP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endParaRPr lang="en-US" sz="20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2000" b="1" dirty="0">
              <a:solidFill>
                <a:srgbClr val="000000"/>
              </a:solidFill>
              <a:latin typeface="B Nazanin" panose="00000400000000000000" pitchFamily="2" charset="-78"/>
              <a:ea typeface="Calibri" panose="020F0502020204030204" pitchFamily="34" charset="0"/>
            </a:endParaRPr>
          </a:p>
          <a:p>
            <a:endParaRPr lang="en-US" dirty="0"/>
          </a:p>
        </p:txBody>
      </p:sp>
    </p:spTree>
    <p:extLst>
      <p:ext uri="{BB962C8B-B14F-4D97-AF65-F5344CB8AC3E}">
        <p14:creationId xmlns:p14="http://schemas.microsoft.com/office/powerpoint/2010/main" val="376562637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212743"/>
            <a:ext cx="10972800" cy="4525963"/>
          </a:xfrm>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endParaRPr lang="en-US" sz="2000" b="1" dirty="0">
              <a:solidFill>
                <a:srgbClr val="000000"/>
              </a:solidFill>
              <a:latin typeface="B Nazanin" panose="00000400000000000000" pitchFamily="2" charset="-78"/>
              <a:ea typeface="Calibri" panose="020F0502020204030204" pitchFamily="34" charset="0"/>
            </a:endParaRPr>
          </a:p>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Breathing</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وضعیت تنفس بیمار را ارزیابی و حفظ کنید.</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Bef>
                <a:spcPts val="0"/>
              </a:spcBef>
              <a:spcAft>
                <a:spcPts val="1000"/>
              </a:spcAft>
              <a:buFont typeface="Arial" panose="020B0604020202020204" pitchFamily="34" charset="0"/>
              <a:buChar char="•"/>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ماسک اکسیژن ساده به میزان :    8 تا 10 لیتر در دقیقه </a:t>
            </a:r>
          </a:p>
          <a:p>
            <a:pPr lvl="0" algn="just" rtl="1">
              <a:lnSpc>
                <a:spcPct val="115000"/>
              </a:lnSpc>
              <a:spcBef>
                <a:spcPts val="0"/>
              </a:spcBef>
              <a:spcAft>
                <a:spcPts val="1000"/>
              </a:spcAft>
              <a:buFont typeface="Arial" panose="020B0604020202020204" pitchFamily="34" charset="0"/>
              <a:buChar char="•"/>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 ماسک ذخیره دار : 15- 10 </a:t>
            </a: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لیتراکسیژن</a:t>
            </a: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دردقیقه</a:t>
            </a: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Bef>
                <a:spcPts val="0"/>
              </a:spcBef>
              <a:spcAft>
                <a:spcPts val="1000"/>
              </a:spcAft>
              <a:buFont typeface="Arial" panose="020B0604020202020204" pitchFamily="34" charset="0"/>
              <a:buChar char="•"/>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با استفاده از پالس اکسیمتر می تواند درصد اکسیژن را تایید کرد.  </a:t>
            </a:r>
          </a:p>
          <a:p>
            <a:pPr lvl="0" algn="just" rtl="1">
              <a:lnSpc>
                <a:spcPct val="115000"/>
              </a:lnSpc>
              <a:spcBef>
                <a:spcPts val="0"/>
              </a:spcBef>
              <a:spcAft>
                <a:spcPts val="1000"/>
              </a:spcAft>
              <a:buFont typeface="Arial" panose="020B0604020202020204" pitchFamily="34" charset="0"/>
              <a:buChar char="•"/>
            </a:pP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درصد مطلوب بهتر است </a:t>
            </a:r>
            <a:r>
              <a:rPr lang="en-US" sz="1600" dirty="0">
                <a:solidFill>
                  <a:srgbClr val="000000"/>
                </a:solidFill>
                <a:latin typeface="Calibri" panose="020F0502020204030204" pitchFamily="34" charset="0"/>
                <a:ea typeface="Calibri" panose="020F0502020204030204" pitchFamily="34" charset="0"/>
                <a:cs typeface="B Nazanin" panose="00000400000000000000" pitchFamily="2" charset="-78"/>
              </a:rPr>
              <a:t>Spo2 = % 94 </a:t>
            </a:r>
            <a:r>
              <a:rPr lang="fa-IR" sz="16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بیشتر باشد. </a:t>
            </a:r>
          </a:p>
          <a:p>
            <a:pPr marL="0" lvl="0" algn="just" rtl="1">
              <a:lnSpc>
                <a:spcPct val="115000"/>
              </a:lnSpc>
              <a:spcBef>
                <a:spcPts val="0"/>
              </a:spcBef>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موارد مشکوک با مسمومیت با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co</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اکسیژن 100% تجویز نمایید</a:t>
            </a:r>
          </a:p>
          <a:p>
            <a:pPr marL="0" lvl="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نکته :</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L="0" marR="0" algn="just" rtl="1">
              <a:lnSpc>
                <a:spcPct val="115000"/>
              </a:lnSpc>
              <a:spcBef>
                <a:spcPts val="0"/>
              </a:spcBef>
              <a:spcAft>
                <a:spcPts val="1000"/>
              </a:spcAft>
              <a:buFont typeface="Wingdings" panose="05000000000000000000" pitchFamily="2" charset="2"/>
              <a:buChar char="v"/>
            </a:pPr>
            <a:r>
              <a:rPr lang="ar-SA"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اگر در اورژانس های مسمومیت علت لوله گذاری فقط حفظ راه هوایی است، به بیمار اجازه دهید تا خود تنفس نماید و تنها اکسیژن مرطوب برای او تجویز نمایید.</a:t>
            </a:r>
            <a:endParaRPr lang="en-US" sz="2000" b="1" dirty="0">
              <a:solidFill>
                <a:srgbClr val="7030A0"/>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87647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a:xfrm>
            <a:off x="609600" y="1154166"/>
            <a:ext cx="10972800" cy="4525963"/>
          </a:xfrm>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p>
          <a:p>
            <a:pPr marL="0" marR="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Circulation</a:t>
            </a:r>
            <a:r>
              <a:rPr lang="fa-IR" sz="2000" b="1" dirty="0">
                <a:latin typeface="Calibri" panose="020F0502020204030204" pitchFamily="34" charset="0"/>
                <a:ea typeface="Calibri" panose="020F0502020204030204" pitchFamily="34" charset="0"/>
                <a:cs typeface="B Nazanin" panose="00000400000000000000" pitchFamily="2" charset="-78"/>
              </a:rPr>
              <a:t> : ارزیابی و حفظ گردش خون :</a:t>
            </a: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Arial" panose="020B0604020202020204" pitchFamily="34" charset="0"/>
              <a:buChar char="•"/>
            </a:pPr>
            <a:r>
              <a:rPr lang="fa-IR" sz="2000" b="1" dirty="0">
                <a:latin typeface="Calibri" panose="020F0502020204030204" pitchFamily="34" charset="0"/>
                <a:ea typeface="Calibri" panose="020F0502020204030204" pitchFamily="34" charset="0"/>
                <a:cs typeface="B Nazanin" panose="00000400000000000000" pitchFamily="2" charset="-78"/>
              </a:rPr>
              <a:t>ارزیابی نبض </a:t>
            </a:r>
            <a:r>
              <a:rPr lang="en-US" sz="2000" b="1"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درصورتیکه بیمار نبض رادیال داشت، نبض </a:t>
            </a:r>
            <a:r>
              <a:rPr lang="fa-IR" sz="2000" dirty="0" err="1">
                <a:latin typeface="Calibri" panose="020F0502020204030204" pitchFamily="34" charset="0"/>
                <a:ea typeface="Calibri" panose="020F0502020204030204" pitchFamily="34" charset="0"/>
                <a:cs typeface="B Nazanin" panose="00000400000000000000" pitchFamily="2" charset="-78"/>
              </a:rPr>
              <a:t>رااز</a:t>
            </a:r>
            <a:r>
              <a:rPr lang="fa-IR" sz="2000" dirty="0">
                <a:latin typeface="Calibri" panose="020F0502020204030204" pitchFamily="34" charset="0"/>
                <a:ea typeface="Calibri" panose="020F0502020204030204" pitchFamily="34" charset="0"/>
                <a:cs typeface="B Nazanin" panose="00000400000000000000" pitchFamily="2" charset="-78"/>
              </a:rPr>
              <a:t> نظر موارد زیر ارزیابی کنید : </a:t>
            </a:r>
            <a:endParaRPr lang="en-US" sz="2000" dirty="0">
              <a:latin typeface="Calibri" panose="020F0502020204030204" pitchFamily="34" charset="0"/>
              <a:ea typeface="Calibri" panose="020F0502020204030204" pitchFamily="34" charset="0"/>
            </a:endParaRPr>
          </a:p>
          <a:p>
            <a:pPr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 سرعت نبض (</a:t>
            </a:r>
            <a:r>
              <a:rPr lang="en-US" sz="2000" dirty="0">
                <a:latin typeface="Calibri" panose="020F0502020204030204" pitchFamily="34" charset="0"/>
                <a:ea typeface="Calibri" panose="020F0502020204030204" pitchFamily="34" charset="0"/>
                <a:cs typeface="B Nazanin" panose="00000400000000000000" pitchFamily="2" charset="-78"/>
              </a:rPr>
              <a:t>Rate</a:t>
            </a:r>
            <a:r>
              <a:rPr lang="fa-IR" sz="2000" dirty="0">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 قدرت نبض (</a:t>
            </a:r>
            <a:r>
              <a:rPr lang="en-US" sz="2000" dirty="0">
                <a:latin typeface="Calibri" panose="020F0502020204030204" pitchFamily="34" charset="0"/>
                <a:ea typeface="Calibri" panose="020F0502020204030204" pitchFamily="34" charset="0"/>
                <a:cs typeface="B Nazanin" panose="00000400000000000000" pitchFamily="2" charset="-78"/>
              </a:rPr>
              <a:t>Volume</a:t>
            </a:r>
            <a:r>
              <a:rPr lang="fa-IR" sz="2000" dirty="0">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Arial" panose="020B0604020202020204" pitchFamily="34" charset="0"/>
              <a:buChar char="•"/>
            </a:pPr>
            <a:r>
              <a:rPr lang="fa-IR" sz="2000" b="1" dirty="0">
                <a:latin typeface="Calibri" panose="020F0502020204030204" pitchFamily="34" charset="0"/>
                <a:ea typeface="Calibri" panose="020F0502020204030204" pitchFamily="34" charset="0"/>
                <a:cs typeface="B Nazanin" panose="00000400000000000000" pitchFamily="2" charset="-78"/>
              </a:rPr>
              <a:t>ارزیابی وضعیت پوست :</a:t>
            </a:r>
          </a:p>
          <a:p>
            <a:pPr marL="0" marR="0"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رنگ پوست</a:t>
            </a:r>
          </a:p>
          <a:p>
            <a:pPr marL="0" marR="0"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درجه حرارت و رطوبت پوست </a:t>
            </a:r>
          </a:p>
          <a:p>
            <a:pPr marL="0" marR="0"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وضعیت </a:t>
            </a:r>
            <a:r>
              <a:rPr lang="fa-IR" sz="2000" dirty="0" err="1">
                <a:latin typeface="Calibri" panose="020F0502020204030204" pitchFamily="34" charset="0"/>
                <a:ea typeface="Calibri" panose="020F0502020204030204" pitchFamily="34" charset="0"/>
                <a:cs typeface="B Nazanin" panose="00000400000000000000" pitchFamily="2" charset="-78"/>
              </a:rPr>
              <a:t>پرشدگی</a:t>
            </a:r>
            <a:r>
              <a:rPr lang="fa-IR" sz="2000" dirty="0">
                <a:latin typeface="Calibri" panose="020F0502020204030204" pitchFamily="34" charset="0"/>
                <a:ea typeface="Calibri" panose="020F0502020204030204" pitchFamily="34" charset="0"/>
                <a:cs typeface="B Nazanin" panose="00000400000000000000" pitchFamily="2" charset="-78"/>
              </a:rPr>
              <a:t> مویرگی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a:t>
            </a:r>
            <a:r>
              <a:rPr lang="fa-IR" sz="2000"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7030A0"/>
                </a:solidFill>
                <a:latin typeface="Calibri" panose="020F0502020204030204" pitchFamily="34" charset="0"/>
                <a:ea typeface="Calibri" panose="020F0502020204030204" pitchFamily="34" charset="0"/>
              </a:rPr>
              <a:t>داروی ضد آریتمی خط اول درمان نیست و با کنترل </a:t>
            </a:r>
            <a:r>
              <a:rPr lang="fa-IR" sz="2000" b="1" dirty="0" err="1">
                <a:solidFill>
                  <a:srgbClr val="7030A0"/>
                </a:solidFill>
                <a:latin typeface="Calibri" panose="020F0502020204030204" pitchFamily="34" charset="0"/>
                <a:ea typeface="Calibri" panose="020F0502020204030204" pitchFamily="34" charset="0"/>
              </a:rPr>
              <a:t>هیپوکسی</a:t>
            </a:r>
            <a:r>
              <a:rPr lang="fa-IR" sz="2000" b="1" dirty="0">
                <a:solidFill>
                  <a:srgbClr val="7030A0"/>
                </a:solidFill>
                <a:latin typeface="Calibri" panose="020F0502020204030204" pitchFamily="34" charset="0"/>
                <a:ea typeface="Calibri" panose="020F0502020204030204" pitchFamily="34" charset="0"/>
              </a:rPr>
              <a:t> و اختلال اسید باز کنترل می شود.</a:t>
            </a:r>
            <a:endParaRPr lang="en-US" sz="2000" b="1" dirty="0">
              <a:solidFill>
                <a:srgbClr val="7030A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en-US" sz="2000" b="1" dirty="0">
              <a:solidFill>
                <a:srgbClr val="000000"/>
              </a:solidFill>
              <a:latin typeface="B Nazanin" panose="00000400000000000000" pitchFamily="2" charset="-78"/>
              <a:ea typeface="Calibri" panose="020F0502020204030204" pitchFamily="34" charset="0"/>
            </a:endParaRPr>
          </a:p>
          <a:p>
            <a:endParaRPr lang="en-US" dirty="0"/>
          </a:p>
        </p:txBody>
      </p:sp>
    </p:spTree>
    <p:extLst>
      <p:ext uri="{BB962C8B-B14F-4D97-AF65-F5344CB8AC3E}">
        <p14:creationId xmlns:p14="http://schemas.microsoft.com/office/powerpoint/2010/main" val="171823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 calcmode="lin" valueType="num">
                                      <p:cBhvr additive="base">
                                        <p:cTn id="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082" y="274638"/>
            <a:ext cx="10972800" cy="1143000"/>
          </a:xfrm>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166248"/>
            <a:ext cx="10972800" cy="4525963"/>
          </a:xfrm>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rPr>
              <a:t>3</a:t>
            </a:r>
            <a:r>
              <a:rPr lang="fa-IR" sz="2000" b="1" dirty="0">
                <a:solidFill>
                  <a:srgbClr val="000000"/>
                </a:solidFill>
                <a:latin typeface="Calibri" panose="020F0502020204030204" pitchFamily="34" charset="0"/>
                <a:ea typeface="Calibri" panose="020F0502020204030204" pitchFamily="34" charset="0"/>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p>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rPr>
              <a:t>Circulation</a:t>
            </a:r>
            <a:r>
              <a:rPr lang="fa-IR" sz="2000" b="1" dirty="0">
                <a:solidFill>
                  <a:srgbClr val="000000"/>
                </a:solidFill>
                <a:latin typeface="Calibri" panose="020F0502020204030204" pitchFamily="34" charset="0"/>
                <a:ea typeface="Calibri" panose="020F0502020204030204" pitchFamily="34" charset="0"/>
              </a:rPr>
              <a:t> : ارزیابی و حفظ گردش خون :</a:t>
            </a:r>
            <a:endParaRPr lang="en-US" sz="2000" b="1"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rPr>
              <a:t>مدیریت و درمان شوک</a:t>
            </a:r>
            <a:r>
              <a:rPr lang="en-US" sz="2000" b="1" dirty="0">
                <a:latin typeface="Calibri" panose="020F0502020204030204" pitchFamily="34" charset="0"/>
                <a:ea typeface="Calibri" panose="020F0502020204030204" pitchFamily="34" charset="0"/>
              </a:rPr>
              <a:t> :</a:t>
            </a:r>
          </a:p>
          <a:p>
            <a:pPr marL="0" marR="0" algn="just" rtl="1">
              <a:lnSpc>
                <a:spcPct val="115000"/>
              </a:lnSpc>
              <a:spcBef>
                <a:spcPts val="0"/>
              </a:spcBef>
              <a:spcAft>
                <a:spcPts val="1000"/>
              </a:spcAft>
              <a:buFont typeface="Wingdings" panose="05000000000000000000" pitchFamily="2" charset="2"/>
              <a:buChar char="ü"/>
            </a:pPr>
            <a:r>
              <a:rPr lang="fa-IR" sz="2000" dirty="0">
                <a:latin typeface="Calibri" panose="020F0502020204030204" pitchFamily="34" charset="0"/>
                <a:ea typeface="Calibri" panose="020F0502020204030204" pitchFamily="34" charset="0"/>
              </a:rPr>
              <a:t>پوست سرد، رنگ پریده و مرطوب در بیماران نشان دهنده وجود اختلال در وضعیت گردش خون بیمار</a:t>
            </a:r>
            <a:r>
              <a:rPr lang="en-US" sz="2000" dirty="0">
                <a:latin typeface="Calibri" panose="020F0502020204030204" pitchFamily="34" charset="0"/>
                <a:ea typeface="Calibri" panose="020F0502020204030204" pitchFamily="34" charset="0"/>
              </a:rPr>
              <a:t> </a:t>
            </a:r>
            <a:r>
              <a:rPr lang="fa-IR" sz="2000" dirty="0">
                <a:latin typeface="Calibri" panose="020F0502020204030204" pitchFamily="34" charset="0"/>
                <a:ea typeface="Calibri" panose="020F0502020204030204" pitchFamily="34" charset="0"/>
              </a:rPr>
              <a:t>و وجود شوک است. </a:t>
            </a:r>
            <a:endParaRPr lang="en-US" sz="2000" dirty="0">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buFont typeface="Wingdings" panose="05000000000000000000" pitchFamily="2" charset="2"/>
              <a:buChar char="ü"/>
            </a:pP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1)تعبیه راه وریدی :</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از بیمار به وسیله </a:t>
            </a:r>
            <a:r>
              <a:rPr lang="fa-IR" sz="2000" dirty="0" err="1">
                <a:latin typeface="Calibri" panose="020F0502020204030204" pitchFamily="34" charset="0"/>
                <a:ea typeface="Calibri" panose="020F0502020204030204" pitchFamily="34" charset="0"/>
              </a:rPr>
              <a:t>آنژیوکت</a:t>
            </a:r>
            <a:r>
              <a:rPr lang="fa-IR" sz="2000" dirty="0">
                <a:latin typeface="Calibri" panose="020F0502020204030204" pitchFamily="34" charset="0"/>
                <a:ea typeface="Calibri" panose="020F0502020204030204" pitchFamily="34" charset="0"/>
              </a:rPr>
              <a:t> یک یا دو مسیر وریدی مطمئن جهت تزریق دارو یا سرم بگیرید.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2)</a:t>
            </a:r>
            <a:r>
              <a:rPr lang="fa-IR" sz="2000" b="1" dirty="0">
                <a:latin typeface="Calibri" panose="020F0502020204030204" pitchFamily="34" charset="0"/>
                <a:ea typeface="Calibri" panose="020F0502020204030204" pitchFamily="34" charset="0"/>
              </a:rPr>
              <a:t> ) </a:t>
            </a:r>
            <a:r>
              <a:rPr lang="fa-IR" sz="2000" dirty="0" err="1">
                <a:latin typeface="Calibri" panose="020F0502020204030204" pitchFamily="34" charset="0"/>
                <a:ea typeface="Calibri" panose="020F0502020204030204" pitchFamily="34" charset="0"/>
              </a:rPr>
              <a:t>انفوزیون</a:t>
            </a:r>
            <a:r>
              <a:rPr lang="fa-IR" sz="2000" dirty="0">
                <a:latin typeface="Calibri" panose="020F0502020204030204" pitchFamily="34" charset="0"/>
                <a:ea typeface="Calibri" panose="020F0502020204030204" pitchFamily="34" charset="0"/>
              </a:rPr>
              <a:t> مایعات : </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در صورت وجود علائم شوک، </a:t>
            </a:r>
            <a:r>
              <a:rPr lang="fa-IR" sz="2000" dirty="0" err="1">
                <a:latin typeface="Calibri" panose="020F0502020204030204" pitchFamily="34" charset="0"/>
                <a:ea typeface="Calibri" panose="020F0502020204030204" pitchFamily="34" charset="0"/>
              </a:rPr>
              <a:t>انفوزیون</a:t>
            </a:r>
            <a:r>
              <a:rPr lang="fa-IR" sz="2000" b="1" dirty="0">
                <a:latin typeface="Calibri" panose="020F0502020204030204" pitchFamily="34" charset="0"/>
                <a:ea typeface="Calibri" panose="020F0502020204030204" pitchFamily="34" charset="0"/>
              </a:rPr>
              <a:t> </a:t>
            </a:r>
            <a:r>
              <a:rPr lang="fa-IR" sz="2000" dirty="0">
                <a:latin typeface="Calibri" panose="020F0502020204030204" pitchFamily="34" charset="0"/>
                <a:ea typeface="Calibri" panose="020F0502020204030204" pitchFamily="34" charset="0"/>
              </a:rPr>
              <a:t>مایعات باید انجام شود. </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بهترین محلول برای جایگزینی مایعات از دست رفته بدن، محلول های </a:t>
            </a:r>
            <a:r>
              <a:rPr lang="fa-IR" sz="2000" dirty="0" err="1">
                <a:latin typeface="Calibri" panose="020F0502020204030204" pitchFamily="34" charset="0"/>
                <a:ea typeface="Calibri" panose="020F0502020204030204" pitchFamily="34" charset="0"/>
              </a:rPr>
              <a:t>کریستالوئیدی</a:t>
            </a:r>
            <a:r>
              <a:rPr lang="fa-IR" sz="2000" dirty="0">
                <a:latin typeface="Calibri" panose="020F0502020204030204" pitchFamily="34" charset="0"/>
                <a:ea typeface="Calibri" panose="020F0502020204030204" pitchFamily="34" charset="0"/>
              </a:rPr>
              <a:t> هستند. </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91019835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اولیه بیمار را بر اساس اولویت</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ABCD</a:t>
            </a:r>
            <a:r>
              <a:rPr lang="en-US" sz="2000" b="1" dirty="0">
                <a:solidFill>
                  <a:srgbClr val="000000"/>
                </a:solidFill>
                <a:latin typeface="B Nazanin" panose="00000400000000000000" pitchFamily="2" charset="-78"/>
                <a:ea typeface="Calibri" panose="020F0502020204030204" pitchFamily="34" charset="0"/>
              </a:rPr>
              <a:t> </a:t>
            </a:r>
            <a:r>
              <a:rPr lang="fa-IR" sz="2000" b="1" dirty="0">
                <a:solidFill>
                  <a:srgbClr val="000000"/>
                </a:solidFill>
                <a:latin typeface="B Nazanin" panose="00000400000000000000" pitchFamily="2" charset="-78"/>
                <a:ea typeface="Calibri" panose="020F0502020204030204" pitchFamily="34" charset="0"/>
              </a:rPr>
              <a:t>اجرا کنید.</a:t>
            </a:r>
          </a:p>
          <a:p>
            <a:pPr marL="0" marR="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Disability</a:t>
            </a:r>
            <a:r>
              <a:rPr lang="fa-IR" sz="2000" b="1" dirty="0">
                <a:latin typeface="Calibri" panose="020F0502020204030204" pitchFamily="34" charset="0"/>
                <a:ea typeface="Calibri" panose="020F0502020204030204" pitchFamily="34" charset="0"/>
                <a:cs typeface="B Nazanin" panose="00000400000000000000" pitchFamily="2" charset="-78"/>
              </a:rPr>
              <a:t> (ناتوانی) :  ارزیابی وضعیت نرولوژیک :</a:t>
            </a:r>
          </a:p>
          <a:p>
            <a:pPr marR="0" algn="just" rtl="1">
              <a:lnSpc>
                <a:spcPct val="115000"/>
              </a:lnSpc>
              <a:spcBef>
                <a:spcPts val="0"/>
              </a:spcBef>
              <a:spcAft>
                <a:spcPts val="1000"/>
              </a:spcAft>
              <a:buFont typeface="Wingdings" panose="05000000000000000000" pitchFamily="2" charset="2"/>
              <a:buChar char="Ø"/>
            </a:pPr>
            <a:r>
              <a:rPr lang="fa-IR" sz="2000" dirty="0">
                <a:latin typeface="Calibri" panose="020F0502020204030204" pitchFamily="34" charset="0"/>
                <a:ea typeface="Calibri" panose="020F0502020204030204" pitchFamily="34" charset="0"/>
                <a:cs typeface="B Nazanin" panose="00000400000000000000" pitchFamily="2" charset="-78"/>
              </a:rPr>
              <a:t>ارزیابی سطح هوشیاری </a:t>
            </a:r>
          </a:p>
          <a:p>
            <a:pPr lvl="0" algn="just" rtl="1">
              <a:lnSpc>
                <a:spcPct val="115000"/>
              </a:lnSpc>
              <a:spcBef>
                <a:spcPts val="0"/>
              </a:spcBef>
              <a:spcAft>
                <a:spcPts val="1000"/>
              </a:spcAft>
              <a:buFont typeface="Wingdings" panose="05000000000000000000" pitchFamily="2" charset="2"/>
              <a:buChar char="Ø"/>
            </a:pPr>
            <a:r>
              <a:rPr lang="fa-IR" sz="2000" dirty="0">
                <a:latin typeface="Calibri" panose="020F0502020204030204" pitchFamily="34" charset="0"/>
                <a:ea typeface="Calibri" panose="020F0502020204030204" pitchFamily="34" charset="0"/>
                <a:cs typeface="B Nazanin" panose="00000400000000000000" pitchFamily="2" charset="-78"/>
              </a:rPr>
              <a:t>ارزیابی وضعیت مردمک ها </a:t>
            </a: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Wingdings" panose="05000000000000000000" pitchFamily="2" charset="2"/>
              <a:buChar char="Ø"/>
            </a:pPr>
            <a:r>
              <a:rPr lang="fa-IR" sz="2000" dirty="0">
                <a:latin typeface="Calibri" panose="020F0502020204030204" pitchFamily="34" charset="0"/>
                <a:ea typeface="Calibri" panose="020F0502020204030204" pitchFamily="34" charset="0"/>
                <a:cs typeface="B Nazanin" panose="00000400000000000000" pitchFamily="2" charset="-78"/>
              </a:rPr>
              <a:t>ارزیابی حس و حرکت اندام ها</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fa-IR" sz="2000" b="1"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endParaRPr lang="en-US" dirty="0"/>
          </a:p>
        </p:txBody>
      </p:sp>
      <p:pic>
        <p:nvPicPr>
          <p:cNvPr id="5" name="Picture 4">
            <a:extLst>
              <a:ext uri="{FF2B5EF4-FFF2-40B4-BE49-F238E27FC236}">
                <a16:creationId xmlns="" xmlns:a16="http://schemas.microsoft.com/office/drawing/2014/main" id="{BA6C3D6D-6C48-E148-8560-6F567940C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676" y="2227384"/>
            <a:ext cx="5235324" cy="36385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6004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تعریف و انواع </a:t>
            </a:r>
            <a:r>
              <a:rPr lang="fa-IR" sz="2400" dirty="0" err="1">
                <a:cs typeface="B Titr" pitchFamily="2" charset="-78"/>
              </a:rPr>
              <a:t>تاکسیدروم</a:t>
            </a:r>
            <a:endParaRPr lang="fa-IR" sz="2400" dirty="0">
              <a:cs typeface="B Titr"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مجموعه علائم و </a:t>
            </a:r>
            <a:r>
              <a:rPr lang="fa-IR" sz="1800" b="1" dirty="0" err="1"/>
              <a:t>نشانه‌های</a:t>
            </a:r>
            <a:r>
              <a:rPr lang="fa-IR" sz="1800" b="1" dirty="0"/>
              <a:t> بالینی مرتبط با مصرف یک نوع ماده سمی را </a:t>
            </a:r>
            <a:r>
              <a:rPr lang="fa-IR" sz="1800" b="1" dirty="0" err="1"/>
              <a:t>تاکسیدروم</a:t>
            </a:r>
            <a:r>
              <a:rPr lang="fa-IR" sz="1800" b="1" dirty="0"/>
              <a:t> </a:t>
            </a:r>
            <a:r>
              <a:rPr lang="fa-IR" sz="1800" b="1" dirty="0" err="1"/>
              <a:t>می‌گویند</a:t>
            </a:r>
            <a:r>
              <a:rPr lang="fa-IR" sz="1800" b="1" dirty="0"/>
              <a:t>. در اینجا به چند </a:t>
            </a:r>
            <a:r>
              <a:rPr lang="fa-IR" sz="1800" b="1" dirty="0" err="1"/>
              <a:t>تاکسیدروم</a:t>
            </a:r>
            <a:r>
              <a:rPr lang="fa-IR" sz="1800" b="1" dirty="0"/>
              <a:t> شایع اشاره </a:t>
            </a:r>
            <a:r>
              <a:rPr lang="fa-IR" sz="1800" b="1" dirty="0" err="1"/>
              <a:t>می‌شود</a:t>
            </a:r>
            <a:r>
              <a:rPr lang="fa-IR" sz="1800" b="1" dirty="0"/>
              <a:t>.</a:t>
            </a:r>
          </a:p>
          <a:p>
            <a:pPr marL="0" indent="0" algn="just" rtl="1">
              <a:lnSpc>
                <a:spcPct val="150000"/>
              </a:lnSpc>
              <a:buNone/>
            </a:pPr>
            <a:endParaRPr lang="fa-IR" sz="1800" b="1" dirty="0"/>
          </a:p>
          <a:p>
            <a:pPr marL="0" indent="0" algn="just" rtl="1">
              <a:lnSpc>
                <a:spcPct val="150000"/>
              </a:lnSpc>
              <a:buNone/>
            </a:pPr>
            <a:r>
              <a:rPr lang="fa-IR" sz="1800" b="1" dirty="0" err="1"/>
              <a:t>تاکسیدروم</a:t>
            </a:r>
            <a:r>
              <a:rPr lang="fa-IR" sz="1800" b="1" dirty="0"/>
              <a:t> </a:t>
            </a:r>
            <a:r>
              <a:rPr lang="fa-IR" sz="1800" b="1" dirty="0" err="1"/>
              <a:t>کولینرژیک</a:t>
            </a:r>
            <a:r>
              <a:rPr lang="fa-IR" sz="1800" b="1" dirty="0"/>
              <a:t> : </a:t>
            </a:r>
          </a:p>
          <a:p>
            <a:pPr marL="0" indent="0" algn="just" rtl="1">
              <a:lnSpc>
                <a:spcPct val="150000"/>
              </a:lnSpc>
              <a:buNone/>
            </a:pPr>
            <a:r>
              <a:rPr lang="fa-IR" sz="1800" b="1" dirty="0"/>
              <a:t>علائم شایع: گیجی، سرکوب </a:t>
            </a:r>
            <a:r>
              <a:rPr lang="en-GB" sz="1800" b="1" dirty="0"/>
              <a:t>CNS، </a:t>
            </a:r>
            <a:r>
              <a:rPr lang="fa-IR" sz="1800" b="1" dirty="0" err="1"/>
              <a:t>برادیکاردی</a:t>
            </a:r>
            <a:r>
              <a:rPr lang="fa-IR" sz="1800" b="1" dirty="0"/>
              <a:t>/</a:t>
            </a:r>
            <a:r>
              <a:rPr lang="fa-IR" sz="1800" b="1" dirty="0" err="1"/>
              <a:t>تاکیکاردی</a:t>
            </a:r>
            <a:r>
              <a:rPr lang="fa-IR" sz="1800" b="1" dirty="0"/>
              <a:t>، </a:t>
            </a:r>
            <a:r>
              <a:rPr lang="fa-IR" sz="1800" b="1" dirty="0" err="1"/>
              <a:t>میوز</a:t>
            </a:r>
            <a:r>
              <a:rPr lang="fa-IR" sz="1800" b="1" dirty="0"/>
              <a:t> و یا </a:t>
            </a:r>
            <a:r>
              <a:rPr lang="fa-IR" sz="1800" b="1" dirty="0" err="1"/>
              <a:t>میدریاز</a:t>
            </a:r>
            <a:r>
              <a:rPr lang="fa-IR" sz="1800" b="1" dirty="0"/>
              <a:t>، تشنج، ترشح زیاد بزاق و اشک، افزایش ادرار، افزایش حرکات روده و اسهال ، لرزش عضلانی، احساس خفگی، </a:t>
            </a:r>
          </a:p>
          <a:p>
            <a:pPr marL="0" indent="0" algn="just" rtl="1">
              <a:lnSpc>
                <a:spcPct val="150000"/>
              </a:lnSpc>
              <a:buNone/>
            </a:pPr>
            <a:r>
              <a:rPr lang="fa-IR" sz="1800" b="1" dirty="0"/>
              <a:t>دلایل شایع : مسمومیت با </a:t>
            </a:r>
            <a:r>
              <a:rPr lang="fa-IR" sz="1800" b="1" dirty="0" err="1"/>
              <a:t>ارگانوفسفره</a:t>
            </a:r>
            <a:r>
              <a:rPr lang="fa-IR" sz="1800" b="1" dirty="0"/>
              <a:t> ها و </a:t>
            </a:r>
            <a:r>
              <a:rPr lang="fa-IR" sz="1800" b="1" dirty="0" err="1"/>
              <a:t>کاربامات</a:t>
            </a:r>
            <a:r>
              <a:rPr lang="fa-IR" sz="1800" b="1" dirty="0"/>
              <a:t> ها، </a:t>
            </a:r>
            <a:r>
              <a:rPr lang="fa-IR" sz="1800" b="1" dirty="0" err="1"/>
              <a:t>ادروفونیم</a:t>
            </a:r>
            <a:r>
              <a:rPr lang="fa-IR" sz="1800" b="1" dirty="0"/>
              <a:t>، بعضی قارچ ها و ...</a:t>
            </a:r>
          </a:p>
          <a:p>
            <a:pPr marL="0" indent="0" algn="just" rtl="1">
              <a:lnSpc>
                <a:spcPct val="150000"/>
              </a:lnSpc>
              <a:buNone/>
            </a:pPr>
            <a:endParaRPr lang="fa-IR" sz="1800" b="1" dirty="0"/>
          </a:p>
        </p:txBody>
      </p:sp>
    </p:spTree>
    <p:extLst>
      <p:ext uri="{BB962C8B-B14F-4D97-AF65-F5344CB8AC3E}">
        <p14:creationId xmlns:p14="http://schemas.microsoft.com/office/powerpoint/2010/main" val="418018449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4)تصمیم گیری جهت انتقال بیمار به مرکز درمانی  (بر اساس شرایط بحرانی یا غیر بحرانی بودن) :</a:t>
            </a:r>
          </a:p>
          <a:p>
            <a:pPr marR="0" algn="just" rtl="1">
              <a:lnSpc>
                <a:spcPct val="115000"/>
              </a:lnSpc>
              <a:spcBef>
                <a:spcPts val="0"/>
              </a:spcBef>
              <a:spcAft>
                <a:spcPts val="1000"/>
              </a:spcAft>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در شرایط بحرانی باید ادامه اقدامات را در حین انتقال به مرکز درمانی انجام داد. </a:t>
            </a:r>
          </a:p>
          <a:p>
            <a:pPr marR="0" algn="just" rtl="1">
              <a:lnSpc>
                <a:spcPct val="115000"/>
              </a:lnSpc>
              <a:spcBef>
                <a:spcPts val="0"/>
              </a:spcBef>
              <a:spcAft>
                <a:spcPts val="1000"/>
              </a:spcAft>
              <a:buFont typeface="Wingdings" panose="05000000000000000000" pitchFamily="2" charset="2"/>
              <a:buChar char="ü"/>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R="0" algn="just" rtl="1">
              <a:lnSpc>
                <a:spcPct val="115000"/>
              </a:lnSpc>
              <a:spcBef>
                <a:spcPts val="0"/>
              </a:spcBef>
              <a:spcAft>
                <a:spcPts val="1000"/>
              </a:spcAft>
              <a:buFont typeface="Wingdings" panose="05000000000000000000" pitchFamily="2" charset="2"/>
              <a:buChar char="ü"/>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R="0" algn="just" rtl="1">
              <a:lnSpc>
                <a:spcPct val="115000"/>
              </a:lnSpc>
              <a:spcBef>
                <a:spcPts val="0"/>
              </a:spcBef>
              <a:spcAft>
                <a:spcPts val="1000"/>
              </a:spcAft>
              <a:buFont typeface="Wingdings" panose="05000000000000000000" pitchFamily="2" charset="2"/>
              <a:buChar char="ü"/>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5) ارزیابی ثانویه بیمار (</a:t>
            </a:r>
            <a:r>
              <a:rPr lang="en-US" sz="1800" b="1" dirty="0">
                <a:latin typeface="Calibri" panose="020F0502020204030204" pitchFamily="34" charset="0"/>
                <a:ea typeface="Calibri" panose="020F0502020204030204" pitchFamily="34" charset="0"/>
                <a:cs typeface="B Nazanin" panose="00000400000000000000" pitchFamily="2" charset="-78"/>
              </a:rPr>
              <a:t>Secondary assessment</a:t>
            </a:r>
            <a:r>
              <a:rPr lang="fa-IR" sz="1800" b="1" dirty="0">
                <a:latin typeface="Calibri" panose="020F0502020204030204" pitchFamily="34" charset="0"/>
                <a:ea typeface="Calibri" panose="020F0502020204030204" pitchFamily="34" charset="0"/>
                <a:cs typeface="B Nazanin" panose="00000400000000000000" pitchFamily="2" charset="-78"/>
              </a:rPr>
              <a:t>) را اجرا کنید :</a:t>
            </a: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الف) اخذ </a:t>
            </a:r>
            <a:r>
              <a:rPr lang="fa-IR" sz="1800" dirty="0" err="1">
                <a:latin typeface="Calibri" panose="020F0502020204030204" pitchFamily="34" charset="0"/>
                <a:ea typeface="Calibri" panose="020F0502020204030204" pitchFamily="34" charset="0"/>
                <a:cs typeface="B Nazanin" panose="00000400000000000000" pitchFamily="2" charset="-78"/>
              </a:rPr>
              <a:t>شرح‌حال</a:t>
            </a:r>
            <a:r>
              <a:rPr lang="fa-IR" sz="1800" dirty="0">
                <a:latin typeface="Calibri" panose="020F0502020204030204" pitchFamily="34" charset="0"/>
                <a:ea typeface="Calibri" panose="020F0502020204030204" pitchFamily="34" charset="0"/>
                <a:cs typeface="B Nazanin" panose="00000400000000000000" pitchFamily="2" charset="-78"/>
              </a:rPr>
              <a:t> مجدد بر اساس </a:t>
            </a:r>
            <a:r>
              <a:rPr lang="en-US" sz="1800" dirty="0">
                <a:latin typeface="Calibri" panose="020F0502020204030204" pitchFamily="34" charset="0"/>
                <a:ea typeface="Calibri" panose="020F0502020204030204" pitchFamily="34" charset="0"/>
                <a:cs typeface="B Nazanin" panose="00000400000000000000" pitchFamily="2" charset="-78"/>
              </a:rPr>
              <a:t>SAMPLE</a:t>
            </a: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en-US" sz="1800" dirty="0">
                <a:latin typeface="B Nazanin" panose="00000400000000000000" pitchFamily="2" charset="-78"/>
                <a:ea typeface="Calibri" panose="020F0502020204030204" pitchFamily="34" charset="0"/>
              </a:rPr>
              <a:t>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ü"/>
            </a:pP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70044606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5) ارزیابی ثانویه بیمار (</a:t>
            </a:r>
            <a:r>
              <a:rPr lang="en-US"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Secondary assessment</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را اجرا کنید : (ادامه)</a:t>
            </a:r>
          </a:p>
          <a:p>
            <a:pPr marL="0" lvl="0" indent="0" algn="just" rtl="1">
              <a:lnSpc>
                <a:spcPct val="115000"/>
              </a:lnSpc>
              <a:spcBef>
                <a:spcPts val="0"/>
              </a:spcBef>
              <a:spcAft>
                <a:spcPts val="1000"/>
              </a:spcAft>
              <a:buNone/>
            </a:pPr>
            <a:r>
              <a:rPr lang="en-US" sz="2000" b="1" dirty="0">
                <a:latin typeface="Calibri" panose="020F0502020204030204" pitchFamily="34" charset="0"/>
                <a:ea typeface="Calibri" panose="020F0502020204030204" pitchFamily="34" charset="0"/>
                <a:cs typeface="B Nazanin" panose="00000400000000000000" pitchFamily="2" charset="-78"/>
              </a:rPr>
              <a:t>SAMPLE</a:t>
            </a:r>
            <a:r>
              <a:rPr lang="en-US" sz="2000" b="1" dirty="0">
                <a:latin typeface="B Nazanin" panose="00000400000000000000" pitchFamily="2" charset="-78"/>
                <a:ea typeface="Calibri" panose="020F0502020204030204" pitchFamily="34" charset="0"/>
              </a:rPr>
              <a:t> </a:t>
            </a:r>
            <a:r>
              <a:rPr lang="fa-IR" sz="2000" b="1" dirty="0">
                <a:latin typeface="B Nazanin" panose="00000400000000000000" pitchFamily="2" charset="-78"/>
                <a:ea typeface="Calibri" panose="020F0502020204030204" pitchFamily="34" charset="0"/>
              </a:rPr>
              <a:t> :</a:t>
            </a:r>
          </a:p>
          <a:p>
            <a:pPr marL="0" lvl="0" indent="0" algn="just" rtl="1">
              <a:lnSpc>
                <a:spcPct val="115000"/>
              </a:lnSpc>
              <a:spcBef>
                <a:spcPts val="0"/>
              </a:spcBef>
              <a:spcAft>
                <a:spcPts val="1000"/>
              </a:spcAft>
              <a:buNone/>
            </a:pPr>
            <a:r>
              <a:rPr lang="en-US" sz="1800" dirty="0">
                <a:latin typeface="Calibri" panose="020F0502020204030204" pitchFamily="34" charset="0"/>
                <a:ea typeface="Calibri" panose="020F0502020204030204" pitchFamily="34" charset="0"/>
                <a:cs typeface="B Nazanin" panose="00000400000000000000" pitchFamily="2" charset="-78"/>
              </a:rPr>
              <a:t>Allergies</a:t>
            </a:r>
            <a:r>
              <a:rPr lang="fa-IR" sz="1800" dirty="0">
                <a:latin typeface="Calibri" panose="020F0502020204030204" pitchFamily="34" charset="0"/>
                <a:ea typeface="Calibri" panose="020F0502020204030204" pitchFamily="34" charset="0"/>
                <a:cs typeface="B Nazanin" panose="00000400000000000000" pitchFamily="2" charset="-78"/>
              </a:rPr>
              <a:t>:  سابقه آلرژی، خصوصاً نسبت به داروها</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en-US" sz="1800" dirty="0">
                <a:latin typeface="Calibri" panose="020F0502020204030204" pitchFamily="34" charset="0"/>
                <a:ea typeface="Calibri" panose="020F0502020204030204" pitchFamily="34" charset="0"/>
                <a:cs typeface="B Nazanin" panose="00000400000000000000" pitchFamily="2" charset="-78"/>
              </a:rPr>
              <a:t>Medications</a:t>
            </a:r>
            <a:r>
              <a:rPr lang="fa-IR" sz="1800" dirty="0">
                <a:latin typeface="Calibri" panose="020F0502020204030204" pitchFamily="34" charset="0"/>
                <a:ea typeface="Calibri" panose="020F0502020204030204" pitchFamily="34" charset="0"/>
                <a:cs typeface="B Nazanin" panose="00000400000000000000" pitchFamily="2" charset="-78"/>
              </a:rPr>
              <a:t>:  داروهای </a:t>
            </a:r>
            <a:r>
              <a:rPr lang="fa-IR" sz="1800" dirty="0" err="1">
                <a:latin typeface="Calibri" panose="020F0502020204030204" pitchFamily="34" charset="0"/>
                <a:ea typeface="Calibri" panose="020F0502020204030204" pitchFamily="34" charset="0"/>
                <a:cs typeface="B Nazanin" panose="00000400000000000000" pitchFamily="2" charset="-78"/>
              </a:rPr>
              <a:t>نسخه‌ای</a:t>
            </a:r>
            <a:r>
              <a:rPr lang="fa-IR" sz="1800" dirty="0">
                <a:latin typeface="Calibri" panose="020F0502020204030204" pitchFamily="34" charset="0"/>
                <a:ea typeface="Calibri" panose="020F0502020204030204" pitchFamily="34" charset="0"/>
                <a:cs typeface="B Nazanin" panose="00000400000000000000" pitchFamily="2" charset="-78"/>
              </a:rPr>
              <a:t> و غیر </a:t>
            </a:r>
            <a:r>
              <a:rPr lang="fa-IR" sz="1800" dirty="0" err="1">
                <a:latin typeface="Calibri" panose="020F0502020204030204" pitchFamily="34" charset="0"/>
                <a:ea typeface="Calibri" panose="020F0502020204030204" pitchFamily="34" charset="0"/>
                <a:cs typeface="B Nazanin" panose="00000400000000000000" pitchFamily="2" charset="-78"/>
              </a:rPr>
              <a:t>نسخه‌ای</a:t>
            </a:r>
            <a:r>
              <a:rPr lang="fa-IR" sz="1800" dirty="0">
                <a:latin typeface="Calibri" panose="020F0502020204030204" pitchFamily="34" charset="0"/>
                <a:ea typeface="Calibri" panose="020F0502020204030204" pitchFamily="34" charset="0"/>
                <a:cs typeface="B Nazanin" panose="00000400000000000000" pitchFamily="2" charset="-78"/>
              </a:rPr>
              <a:t> که مصدوم مرتب مصرف </a:t>
            </a:r>
            <a:r>
              <a:rPr lang="fa-IR" sz="1800" dirty="0" err="1">
                <a:latin typeface="Calibri" panose="020F0502020204030204" pitchFamily="34" charset="0"/>
                <a:ea typeface="Calibri" panose="020F0502020204030204" pitchFamily="34" charset="0"/>
                <a:cs typeface="B Nazanin" panose="00000400000000000000" pitchFamily="2" charset="-78"/>
              </a:rPr>
              <a:t>می‌کرده</a:t>
            </a:r>
            <a:r>
              <a:rPr lang="fa-IR" sz="1800" dirty="0">
                <a:latin typeface="Calibri" panose="020F0502020204030204" pitchFamily="34" charset="0"/>
                <a:ea typeface="Calibri" panose="020F0502020204030204" pitchFamily="34" charset="0"/>
                <a:cs typeface="B Nazanin" panose="00000400000000000000" pitchFamily="2" charset="-78"/>
              </a:rPr>
              <a:t> است.</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en-US" sz="1800" dirty="0">
                <a:latin typeface="Calibri" panose="020F0502020204030204" pitchFamily="34" charset="0"/>
                <a:ea typeface="Calibri" panose="020F0502020204030204" pitchFamily="34" charset="0"/>
                <a:cs typeface="B Nazanin" panose="00000400000000000000" pitchFamily="2" charset="-78"/>
              </a:rPr>
              <a:t>Past medical and surgical history</a:t>
            </a:r>
            <a:r>
              <a:rPr lang="fa-IR" sz="1800" dirty="0">
                <a:latin typeface="Calibri" panose="020F0502020204030204" pitchFamily="34" charset="0"/>
                <a:ea typeface="Calibri" panose="020F0502020204030204" pitchFamily="34" charset="0"/>
                <a:cs typeface="B Nazanin" panose="00000400000000000000" pitchFamily="2" charset="-78"/>
              </a:rPr>
              <a:t>:  سابقه پزشکی و جراحی گذشته، </a:t>
            </a:r>
          </a:p>
          <a:p>
            <a:pPr marL="0" marR="0" indent="0" algn="r" rtl="1">
              <a:lnSpc>
                <a:spcPct val="115000"/>
              </a:lnSpc>
              <a:spcBef>
                <a:spcPts val="0"/>
              </a:spcBef>
              <a:spcAft>
                <a:spcPts val="1000"/>
              </a:spcAft>
              <a:buNone/>
            </a:pPr>
            <a:r>
              <a:rPr lang="en-US" sz="1800" dirty="0">
                <a:latin typeface="Calibri" panose="020F0502020204030204" pitchFamily="34" charset="0"/>
                <a:ea typeface="Calibri" panose="020F0502020204030204" pitchFamily="34" charset="0"/>
                <a:cs typeface="B Nazanin" panose="00000400000000000000" pitchFamily="2" charset="-78"/>
              </a:rPr>
              <a:t>Last Meal</a:t>
            </a:r>
            <a:r>
              <a:rPr lang="fa-IR" sz="1800" dirty="0">
                <a:latin typeface="Calibri" panose="020F0502020204030204" pitchFamily="34" charset="0"/>
                <a:ea typeface="Calibri" panose="020F0502020204030204" pitchFamily="34" charset="0"/>
                <a:cs typeface="B Nazanin" panose="00000400000000000000" pitchFamily="2" charset="-78"/>
              </a:rPr>
              <a:t>: آخرین وعده غذایی که مصدوم خورده است.</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بسیاری از مصدومان </a:t>
            </a:r>
            <a:r>
              <a:rPr lang="fa-IR" sz="1800" dirty="0" err="1">
                <a:latin typeface="Calibri" panose="020F0502020204030204" pitchFamily="34" charset="0"/>
                <a:ea typeface="Calibri" panose="020F0502020204030204" pitchFamily="34" charset="0"/>
                <a:cs typeface="B Nazanin" panose="00000400000000000000" pitchFamily="2" charset="-78"/>
              </a:rPr>
              <a:t>ترومایی</a:t>
            </a:r>
            <a:r>
              <a:rPr lang="fa-IR" sz="1800" dirty="0">
                <a:latin typeface="Calibri" panose="020F0502020204030204" pitchFamily="34" charset="0"/>
                <a:ea typeface="Calibri" panose="020F0502020204030204" pitchFamily="34" charset="0"/>
                <a:cs typeface="B Nazanin" panose="00000400000000000000" pitchFamily="2" charset="-78"/>
              </a:rPr>
              <a:t> نیاز به جراحی پیدا </a:t>
            </a:r>
            <a:r>
              <a:rPr lang="fa-IR" sz="1800" dirty="0" err="1">
                <a:latin typeface="Calibri" panose="020F0502020204030204" pitchFamily="34" charset="0"/>
                <a:ea typeface="Calibri" panose="020F0502020204030204" pitchFamily="34" charset="0"/>
                <a:cs typeface="B Nazanin" panose="00000400000000000000" pitchFamily="2" charset="-78"/>
              </a:rPr>
              <a:t>می‌کنند</a:t>
            </a:r>
            <a:r>
              <a:rPr lang="fa-IR" sz="1800" dirty="0">
                <a:latin typeface="Calibri" panose="020F0502020204030204" pitchFamily="34" charset="0"/>
                <a:ea typeface="Calibri" panose="020F0502020204030204" pitchFamily="34" charset="0"/>
                <a:cs typeface="B Nazanin" panose="00000400000000000000" pitchFamily="2" charset="-78"/>
              </a:rPr>
              <a:t> و غذایی که </a:t>
            </a:r>
            <a:r>
              <a:rPr lang="fa-IR" sz="1800" dirty="0" err="1">
                <a:latin typeface="Calibri" panose="020F0502020204030204" pitchFamily="34" charset="0"/>
                <a:ea typeface="Calibri" panose="020F0502020204030204" pitchFamily="34" charset="0"/>
                <a:cs typeface="B Nazanin" panose="00000400000000000000" pitchFamily="2" charset="-78"/>
              </a:rPr>
              <a:t>اخیراً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خورده‌اند</a:t>
            </a:r>
            <a:r>
              <a:rPr lang="fa-IR" sz="1800" dirty="0">
                <a:latin typeface="Calibri" panose="020F0502020204030204" pitchFamily="34" charset="0"/>
                <a:ea typeface="Calibri" panose="020F0502020204030204" pitchFamily="34" charset="0"/>
                <a:cs typeface="B Nazanin" panose="00000400000000000000" pitchFamily="2" charset="-78"/>
              </a:rPr>
              <a:t>، خطر </a:t>
            </a:r>
            <a:r>
              <a:rPr lang="fa-IR" sz="1800" dirty="0" err="1">
                <a:latin typeface="Calibri" panose="020F0502020204030204" pitchFamily="34" charset="0"/>
                <a:ea typeface="Calibri" panose="020F0502020204030204" pitchFamily="34" charset="0"/>
                <a:cs typeface="B Nazanin" panose="00000400000000000000" pitchFamily="2" charset="-78"/>
              </a:rPr>
              <a:t>آسپیراسیون</a:t>
            </a:r>
            <a:r>
              <a:rPr lang="fa-IR" sz="1800" dirty="0">
                <a:latin typeface="Calibri" panose="020F0502020204030204" pitchFamily="34" charset="0"/>
                <a:ea typeface="Calibri" panose="020F0502020204030204" pitchFamily="34" charset="0"/>
                <a:cs typeface="B Nazanin" panose="00000400000000000000" pitchFamily="2" charset="-78"/>
              </a:rPr>
              <a:t> را در زمان هوشبری افزایش </a:t>
            </a:r>
            <a:r>
              <a:rPr lang="fa-IR" sz="1800" dirty="0" err="1">
                <a:latin typeface="Calibri" panose="020F0502020204030204" pitchFamily="34" charset="0"/>
                <a:ea typeface="Calibri" panose="020F0502020204030204" pitchFamily="34" charset="0"/>
                <a:cs typeface="B Nazanin" panose="00000400000000000000" pitchFamily="2" charset="-78"/>
              </a:rPr>
              <a:t>می‌دهد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indent="0" algn="r" rtl="1">
              <a:lnSpc>
                <a:spcPct val="115000"/>
              </a:lnSpc>
              <a:spcBef>
                <a:spcPts val="0"/>
              </a:spcBef>
              <a:spcAft>
                <a:spcPts val="1000"/>
              </a:spcAft>
              <a:buNone/>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dirty="0">
                <a:solidFill>
                  <a:srgbClr val="000000"/>
                </a:solidFill>
                <a:latin typeface="B Nazanin" panose="00000400000000000000" pitchFamily="2" charset="-78"/>
                <a:ea typeface="Calibri" panose="020F0502020204030204" pitchFamily="34" charset="0"/>
              </a:rPr>
              <a:t>ب) کنترل علائم حیاتی بیمار</a:t>
            </a:r>
            <a:endParaRPr lang="en-US" sz="18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ج) انجام معاینات دقیق از سر تا پا</a:t>
            </a:r>
            <a:endParaRPr lang="en-US" sz="1800" dirty="0">
              <a:solidFill>
                <a:srgbClr val="000000"/>
              </a:solidFill>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01593128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6) ادامه </a:t>
            </a:r>
            <a:r>
              <a:rPr lang="fa-IR" sz="2000" b="1" dirty="0" err="1">
                <a:latin typeface="Calibri" panose="020F0502020204030204" pitchFamily="34" charset="0"/>
                <a:ea typeface="Calibri" panose="020F0502020204030204" pitchFamily="34" charset="0"/>
                <a:cs typeface="B Nazanin" panose="00000400000000000000" pitchFamily="2" charset="-78"/>
              </a:rPr>
              <a:t>مراقبت‌های</a:t>
            </a:r>
            <a:r>
              <a:rPr lang="fa-IR" sz="2000" b="1" dirty="0">
                <a:latin typeface="Calibri" panose="020F0502020204030204" pitchFamily="34" charset="0"/>
                <a:ea typeface="Calibri" panose="020F0502020204030204" pitchFamily="34" charset="0"/>
                <a:cs typeface="B Nazanin" panose="00000400000000000000" pitchFamily="2" charset="-78"/>
              </a:rPr>
              <a:t> درمانی و حمایتی مصدوم را حین اعزام به مرکز درمانی انجام دهید :</a:t>
            </a: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استفاده از آنتی </a:t>
            </a:r>
            <a:r>
              <a:rPr lang="fa-IR" sz="2000" b="1" dirty="0" err="1">
                <a:latin typeface="Calibri" panose="020F0502020204030204" pitchFamily="34" charset="0"/>
                <a:ea typeface="Calibri" panose="020F0502020204030204" pitchFamily="34" charset="0"/>
                <a:cs typeface="B Nazanin" panose="00000400000000000000" pitchFamily="2" charset="-78"/>
              </a:rPr>
              <a:t>دت</a:t>
            </a:r>
            <a:r>
              <a:rPr lang="fa-IR" sz="2000" b="1" dirty="0">
                <a:latin typeface="Calibri" panose="020F0502020204030204" pitchFamily="34" charset="0"/>
                <a:ea typeface="Calibri" panose="020F0502020204030204" pitchFamily="34" charset="0"/>
                <a:cs typeface="B Nazanin" panose="00000400000000000000" pitchFamily="2" charset="-78"/>
              </a:rPr>
              <a:t> ها در صورت دسترس:</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تجویز </a:t>
            </a:r>
            <a:r>
              <a:rPr lang="fa-IR" sz="2000" b="1" dirty="0" err="1">
                <a:latin typeface="Calibri" panose="020F0502020204030204" pitchFamily="34" charset="0"/>
                <a:ea typeface="Calibri" panose="020F0502020204030204" pitchFamily="34" charset="0"/>
                <a:cs typeface="B Nazanin" panose="00000400000000000000" pitchFamily="2" charset="-78"/>
              </a:rPr>
              <a:t>نالوکسان</a:t>
            </a:r>
            <a:r>
              <a:rPr lang="fa-IR" sz="2000" b="1" dirty="0">
                <a:latin typeface="Calibri" panose="020F0502020204030204" pitchFamily="34" charset="0"/>
                <a:ea typeface="Calibri" panose="020F0502020204030204" pitchFamily="34" charset="0"/>
                <a:cs typeface="B Nazanin" panose="00000400000000000000" pitchFamily="2" charset="-78"/>
              </a:rPr>
              <a:t> : </a:t>
            </a:r>
            <a:r>
              <a:rPr lang="fa-IR" sz="2000" dirty="0">
                <a:latin typeface="Calibri" panose="020F0502020204030204" pitchFamily="34" charset="0"/>
                <a:ea typeface="Calibri" panose="020F0502020204030204" pitchFamily="34" charset="0"/>
                <a:cs typeface="B Nazanin" panose="00000400000000000000" pitchFamily="2" charset="-78"/>
              </a:rPr>
              <a:t>آمپول </a:t>
            </a:r>
            <a:r>
              <a:rPr lang="fa-IR" sz="2000" dirty="0" err="1">
                <a:latin typeface="Calibri" panose="020F0502020204030204" pitchFamily="34" charset="0"/>
                <a:ea typeface="Calibri" panose="020F0502020204030204" pitchFamily="34" charset="0"/>
                <a:cs typeface="B Nazanin" panose="00000400000000000000" pitchFamily="2" charset="-78"/>
              </a:rPr>
              <a:t>نالوکسان</a:t>
            </a:r>
            <a:r>
              <a:rPr lang="fa-IR" sz="2000" dirty="0">
                <a:latin typeface="Calibri" panose="020F0502020204030204" pitchFamily="34" charset="0"/>
                <a:ea typeface="Calibri" panose="020F0502020204030204" pitchFamily="34" charset="0"/>
                <a:cs typeface="B Nazanin" panose="00000400000000000000" pitchFamily="2" charset="-78"/>
              </a:rPr>
              <a:t> د</a:t>
            </a:r>
            <a:r>
              <a:rPr lang="fa-IR" sz="2000" b="1" dirty="0">
                <a:latin typeface="Calibri" panose="020F0502020204030204" pitchFamily="34" charset="0"/>
                <a:ea typeface="Calibri" panose="020F0502020204030204" pitchFamily="34" charset="0"/>
                <a:cs typeface="B Nazanin" panose="00000400000000000000" pitchFamily="2" charset="-78"/>
              </a:rPr>
              <a:t>ر </a:t>
            </a:r>
            <a:r>
              <a:rPr lang="fa-IR" sz="2000" dirty="0">
                <a:latin typeface="Calibri" panose="020F0502020204030204" pitchFamily="34" charset="0"/>
                <a:ea typeface="Calibri" panose="020F0502020204030204" pitchFamily="34" charset="0"/>
                <a:cs typeface="B Nazanin" panose="00000400000000000000" pitchFamily="2" charset="-78"/>
              </a:rPr>
              <a:t>تمامی بیماران با کاهش سطح هوشیاری، </a:t>
            </a:r>
            <a:r>
              <a:rPr lang="fa-IR" sz="2000" dirty="0" err="1">
                <a:latin typeface="Calibri" panose="020F0502020204030204" pitchFamily="34" charset="0"/>
                <a:ea typeface="Calibri" panose="020F0502020204030204" pitchFamily="34" charset="0"/>
                <a:cs typeface="B Nazanin" panose="00000400000000000000" pitchFamily="2" charset="-78"/>
              </a:rPr>
              <a:t>دپرسیون</a:t>
            </a:r>
            <a:r>
              <a:rPr lang="fa-IR" sz="2000" dirty="0">
                <a:latin typeface="Calibri" panose="020F0502020204030204" pitchFamily="34" charset="0"/>
                <a:ea typeface="Calibri" panose="020F0502020204030204" pitchFamily="34" charset="0"/>
                <a:cs typeface="B Nazanin" panose="00000400000000000000" pitchFamily="2" charset="-78"/>
              </a:rPr>
              <a:t> تنفسی، مردمک </a:t>
            </a:r>
            <a:r>
              <a:rPr lang="fa-IR" sz="2000" dirty="0" err="1">
                <a:latin typeface="Calibri" panose="020F0502020204030204" pitchFamily="34" charset="0"/>
                <a:ea typeface="Calibri" panose="020F0502020204030204" pitchFamily="34" charset="0"/>
                <a:cs typeface="B Nazanin" panose="00000400000000000000" pitchFamily="2" charset="-78"/>
              </a:rPr>
              <a:t>میوز</a:t>
            </a:r>
            <a:r>
              <a:rPr lang="fa-IR" sz="2000" dirty="0">
                <a:latin typeface="Calibri" panose="020F0502020204030204" pitchFamily="34" charset="0"/>
                <a:ea typeface="Calibri" panose="020F0502020204030204" pitchFamily="34" charset="0"/>
                <a:cs typeface="B Nazanin" panose="00000400000000000000" pitchFamily="2" charset="-78"/>
              </a:rPr>
              <a:t> و سابقه مصرف </a:t>
            </a:r>
            <a:r>
              <a:rPr lang="fa-IR" sz="2000" dirty="0" err="1">
                <a:latin typeface="Calibri" panose="020F0502020204030204" pitchFamily="34" charset="0"/>
                <a:ea typeface="Calibri" panose="020F0502020204030204" pitchFamily="34" charset="0"/>
                <a:cs typeface="B Nazanin" panose="00000400000000000000" pitchFamily="2" charset="-78"/>
              </a:rPr>
              <a:t>اپیوم</a:t>
            </a:r>
            <a:r>
              <a:rPr lang="fa-IR" sz="2000" dirty="0">
                <a:latin typeface="Calibri" panose="020F0502020204030204" pitchFamily="34" charset="0"/>
                <a:ea typeface="Calibri" panose="020F0502020204030204" pitchFamily="34" charset="0"/>
                <a:cs typeface="B Nazanin" panose="00000400000000000000" pitchFamily="2" charset="-78"/>
              </a:rPr>
              <a:t> تجویز می گردد.</a:t>
            </a:r>
            <a:r>
              <a:rPr lang="fa-IR" sz="2000" b="1" dirty="0">
                <a:latin typeface="Calibri" panose="020F0502020204030204" pitchFamily="34" charset="0"/>
                <a:ea typeface="Calibri" panose="020F0502020204030204" pitchFamily="34" charset="0"/>
                <a:cs typeface="B Nazanin" panose="00000400000000000000" pitchFamily="2" charset="-78"/>
              </a:rPr>
              <a:t> </a:t>
            </a:r>
          </a:p>
          <a:p>
            <a:pPr marL="0" marR="0" indent="0" algn="just" rtl="1">
              <a:lnSpc>
                <a:spcPct val="115000"/>
              </a:lnSpc>
              <a:spcBef>
                <a:spcPts val="0"/>
              </a:spcBef>
              <a:spcAft>
                <a:spcPts val="1000"/>
              </a:spcAft>
              <a:buNone/>
            </a:pPr>
            <a:endParaRPr lang="fa-IR" sz="2000" b="1" dirty="0">
              <a:latin typeface="Calibri" panose="020F0502020204030204" pitchFamily="34" charset="0"/>
              <a:ea typeface="Calibri" panose="020F0502020204030204" pitchFamily="34" charset="0"/>
              <a:cs typeface="B Nazanin" panose="00000400000000000000" pitchFamily="2" charset="-78"/>
            </a:endParaRPr>
          </a:p>
          <a:p>
            <a:pPr marR="0" algn="just" rtl="1">
              <a:lnSpc>
                <a:spcPct val="115000"/>
              </a:lnSpc>
              <a:spcBef>
                <a:spcPts val="0"/>
              </a:spcBef>
              <a:spcAft>
                <a:spcPts val="1000"/>
              </a:spcAft>
              <a:buFontTx/>
              <a:buChar char="-"/>
            </a:pPr>
            <a:r>
              <a:rPr lang="fa-IR" sz="2000" b="1" dirty="0" err="1">
                <a:latin typeface="Calibri" panose="020F0502020204030204" pitchFamily="34" charset="0"/>
                <a:ea typeface="Calibri" panose="020F0502020204030204" pitchFamily="34" charset="0"/>
                <a:cs typeface="B Nazanin" panose="00000400000000000000" pitchFamily="2" charset="-78"/>
              </a:rPr>
              <a:t>تجویزآتروپین</a:t>
            </a:r>
            <a:r>
              <a:rPr lang="fa-IR" sz="2000" b="1" dirty="0">
                <a:latin typeface="Calibri" panose="020F0502020204030204" pitchFamily="34" charset="0"/>
                <a:ea typeface="Calibri" panose="020F0502020204030204" pitchFamily="34" charset="0"/>
                <a:cs typeface="B Nazanin" panose="00000400000000000000" pitchFamily="2" charset="-78"/>
              </a:rPr>
              <a:t> و یا </a:t>
            </a:r>
            <a:r>
              <a:rPr lang="fa-IR" sz="2000" b="1" dirty="0" err="1">
                <a:latin typeface="Calibri" panose="020F0502020204030204" pitchFamily="34" charset="0"/>
                <a:ea typeface="Calibri" panose="020F0502020204030204" pitchFamily="34" charset="0"/>
                <a:cs typeface="B Nazanin" panose="00000400000000000000" pitchFamily="2" charset="-78"/>
              </a:rPr>
              <a:t>پرالیدوکسیم</a:t>
            </a:r>
            <a:r>
              <a:rPr lang="fa-IR" sz="2000" b="1" dirty="0">
                <a:latin typeface="Calibri" panose="020F0502020204030204" pitchFamily="34" charset="0"/>
                <a:ea typeface="Calibri" panose="020F0502020204030204" pitchFamily="34" charset="0"/>
                <a:cs typeface="B Nazanin" panose="00000400000000000000" pitchFamily="2" charset="-78"/>
              </a:rPr>
              <a:t> : </a:t>
            </a:r>
            <a:r>
              <a:rPr lang="fa-IR" sz="2000" dirty="0">
                <a:latin typeface="Calibri" panose="020F0502020204030204" pitchFamily="34" charset="0"/>
                <a:ea typeface="Calibri" panose="020F0502020204030204" pitchFamily="34" charset="0"/>
                <a:cs typeface="B Nazanin" panose="00000400000000000000" pitchFamily="2" charset="-78"/>
              </a:rPr>
              <a:t>آمپول </a:t>
            </a:r>
            <a:r>
              <a:rPr lang="fa-IR" sz="2000" dirty="0" err="1">
                <a:latin typeface="Calibri" panose="020F0502020204030204" pitchFamily="34" charset="0"/>
                <a:ea typeface="Calibri" panose="020F0502020204030204" pitchFamily="34" charset="0"/>
                <a:cs typeface="B Nazanin" panose="00000400000000000000" pitchFamily="2" charset="-78"/>
              </a:rPr>
              <a:t>آتروپین</a:t>
            </a:r>
            <a:r>
              <a:rPr lang="fa-IR" sz="2000" dirty="0">
                <a:latin typeface="Calibri" panose="020F0502020204030204" pitchFamily="34" charset="0"/>
                <a:ea typeface="Calibri" panose="020F0502020204030204" pitchFamily="34" charset="0"/>
                <a:cs typeface="B Nazanin" panose="00000400000000000000" pitchFamily="2" charset="-78"/>
              </a:rPr>
              <a:t> یا </a:t>
            </a:r>
            <a:r>
              <a:rPr lang="fa-IR" sz="2000" dirty="0" err="1">
                <a:latin typeface="Calibri" panose="020F0502020204030204" pitchFamily="34" charset="0"/>
                <a:ea typeface="Calibri" panose="020F0502020204030204" pitchFamily="34" charset="0"/>
                <a:cs typeface="B Nazanin" panose="00000400000000000000" pitchFamily="2" charset="-78"/>
              </a:rPr>
              <a:t>پرالیدوکسیم</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فعال‌کننده</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کولین‌استراز</a:t>
            </a:r>
            <a:r>
              <a:rPr lang="fa-IR" sz="2000" dirty="0">
                <a:latin typeface="Calibri" panose="020F0502020204030204" pitchFamily="34" charset="0"/>
                <a:ea typeface="Calibri" panose="020F0502020204030204" pitchFamily="34" charset="0"/>
                <a:cs typeface="B Nazanin" panose="00000400000000000000" pitchFamily="2" charset="-78"/>
              </a:rPr>
              <a:t>) در صورت مسمومیت با سموم مهارکننده </a:t>
            </a:r>
            <a:r>
              <a:rPr lang="fa-IR" sz="2000" dirty="0" err="1">
                <a:latin typeface="Calibri" panose="020F0502020204030204" pitchFamily="34" charset="0"/>
                <a:ea typeface="Calibri" panose="020F0502020204030204" pitchFamily="34" charset="0"/>
                <a:cs typeface="B Nazanin" panose="00000400000000000000" pitchFamily="2" charset="-78"/>
              </a:rPr>
              <a:t>کولین‌استراز</a:t>
            </a:r>
            <a:r>
              <a:rPr lang="fa-IR" sz="2000" dirty="0">
                <a:latin typeface="Calibri" panose="020F0502020204030204" pitchFamily="34" charset="0"/>
                <a:ea typeface="Calibri" panose="020F0502020204030204" pitchFamily="34" charset="0"/>
                <a:cs typeface="B Nazanin" panose="00000400000000000000" pitchFamily="2" charset="-78"/>
              </a:rPr>
              <a:t> نظیر </a:t>
            </a:r>
            <a:r>
              <a:rPr lang="fa-IR" sz="2000" dirty="0" err="1">
                <a:latin typeface="Calibri" panose="020F0502020204030204" pitchFamily="34" charset="0"/>
                <a:ea typeface="Calibri" panose="020F0502020204030204" pitchFamily="34" charset="0"/>
                <a:cs typeface="B Nazanin" panose="00000400000000000000" pitchFamily="2" charset="-78"/>
              </a:rPr>
              <a:t>ارگانوفسفرها</a:t>
            </a:r>
            <a:r>
              <a:rPr lang="fa-IR" sz="2000" dirty="0">
                <a:latin typeface="Calibri" panose="020F0502020204030204" pitchFamily="34" charset="0"/>
                <a:ea typeface="Calibri" panose="020F0502020204030204" pitchFamily="34" charset="0"/>
                <a:cs typeface="B Nazanin" panose="00000400000000000000" pitchFamily="2" charset="-78"/>
              </a:rPr>
              <a:t> ها، گازهای اعصاب، </a:t>
            </a:r>
            <a:r>
              <a:rPr lang="fa-IR" sz="2000" dirty="0" err="1">
                <a:latin typeface="Calibri" panose="020F0502020204030204" pitchFamily="34" charset="0"/>
                <a:ea typeface="Calibri" panose="020F0502020204030204" pitchFamily="34" charset="0"/>
                <a:cs typeface="B Nazanin" panose="00000400000000000000" pitchFamily="2" charset="-78"/>
              </a:rPr>
              <a:t>کاربامات‌ها</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p>
          <a:p>
            <a:pPr marR="0" algn="just" rtl="1">
              <a:lnSpc>
                <a:spcPct val="115000"/>
              </a:lnSpc>
              <a:spcBef>
                <a:spcPts val="0"/>
              </a:spcBef>
              <a:spcAft>
                <a:spcPts val="1000"/>
              </a:spcAft>
              <a:buFontTx/>
              <a:buChar char="-"/>
            </a:pPr>
            <a:endParaRPr lang="en-US" sz="20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r>
              <a:rPr lang="fa-IR" sz="2000" b="1" dirty="0">
                <a:latin typeface="Calibri" panose="020F0502020204030204" pitchFamily="34" charset="0"/>
                <a:ea typeface="Calibri" panose="020F0502020204030204" pitchFamily="34" charset="0"/>
                <a:cs typeface="B Nazanin" panose="00000400000000000000" pitchFamily="2" charset="-78"/>
              </a:rPr>
              <a:t>تجویز آمپول </a:t>
            </a:r>
            <a:r>
              <a:rPr lang="fa-IR" sz="2000" b="1" dirty="0" err="1">
                <a:latin typeface="Calibri" panose="020F0502020204030204" pitchFamily="34" charset="0"/>
                <a:ea typeface="Calibri" panose="020F0502020204030204" pitchFamily="34" charset="0"/>
                <a:cs typeface="B Nazanin" panose="00000400000000000000" pitchFamily="2" charset="-78"/>
              </a:rPr>
              <a:t>آتروپین</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آمپول </a:t>
            </a:r>
            <a:r>
              <a:rPr lang="fa-IR" sz="2000" dirty="0" err="1">
                <a:latin typeface="Calibri" panose="020F0502020204030204" pitchFamily="34" charset="0"/>
                <a:ea typeface="Calibri" panose="020F0502020204030204" pitchFamily="34" charset="0"/>
                <a:cs typeface="B Nazanin" panose="00000400000000000000" pitchFamily="2" charset="-78"/>
              </a:rPr>
              <a:t>آتروپین</a:t>
            </a:r>
            <a:r>
              <a:rPr lang="fa-IR" sz="2000" dirty="0">
                <a:latin typeface="Calibri" panose="020F0502020204030204" pitchFamily="34" charset="0"/>
                <a:ea typeface="Calibri" panose="020F0502020204030204" pitchFamily="34" charset="0"/>
                <a:cs typeface="B Nazanin" panose="00000400000000000000" pitchFamily="2" charset="-78"/>
              </a:rPr>
              <a:t> در مسمومیت با داروهای </a:t>
            </a:r>
            <a:r>
              <a:rPr lang="fa-IR" sz="2000" dirty="0" err="1">
                <a:latin typeface="Calibri" panose="020F0502020204030204" pitchFamily="34" charset="0"/>
                <a:ea typeface="Calibri" panose="020F0502020204030204" pitchFamily="34" charset="0"/>
                <a:cs typeface="B Nazanin" panose="00000400000000000000" pitchFamily="2" charset="-78"/>
              </a:rPr>
              <a:t>کولینرژیک</a:t>
            </a:r>
            <a:r>
              <a:rPr lang="fa-IR" sz="2000" dirty="0">
                <a:latin typeface="Calibri" panose="020F0502020204030204" pitchFamily="34" charset="0"/>
                <a:ea typeface="Calibri" panose="020F0502020204030204" pitchFamily="34" charset="0"/>
                <a:cs typeface="B Nazanin" panose="00000400000000000000" pitchFamily="2" charset="-78"/>
              </a:rPr>
              <a:t> نظیر </a:t>
            </a:r>
            <a:r>
              <a:rPr lang="fa-IR" sz="2000" dirty="0" err="1">
                <a:latin typeface="Calibri" panose="020F0502020204030204" pitchFamily="34" charset="0"/>
                <a:ea typeface="Calibri" panose="020F0502020204030204" pitchFamily="34" charset="0"/>
                <a:cs typeface="B Nazanin" panose="00000400000000000000" pitchFamily="2" charset="-78"/>
              </a:rPr>
              <a:t>فیزوستیگمین</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نئوستیگمین</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پیروستیگمین</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پیلوکارپین</a:t>
            </a:r>
            <a:r>
              <a:rPr lang="fa-IR" sz="2000" dirty="0">
                <a:latin typeface="Calibri" panose="020F0502020204030204" pitchFamily="34" charset="0"/>
                <a:ea typeface="Calibri" panose="020F0502020204030204" pitchFamily="34" charset="0"/>
                <a:cs typeface="B Nazanin" panose="00000400000000000000" pitchFamily="2" charset="-78"/>
              </a:rPr>
              <a:t> و </a:t>
            </a:r>
            <a:r>
              <a:rPr lang="fa-IR" sz="2000" dirty="0" err="1">
                <a:latin typeface="Calibri" panose="020F0502020204030204" pitchFamily="34" charset="0"/>
                <a:ea typeface="Calibri" panose="020F0502020204030204" pitchFamily="34" charset="0"/>
                <a:cs typeface="B Nazanin" panose="00000400000000000000" pitchFamily="2" charset="-78"/>
              </a:rPr>
              <a:t>بتانکول</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p>
          <a:p>
            <a:pPr marR="0" algn="just" rtl="1">
              <a:lnSpc>
                <a:spcPct val="115000"/>
              </a:lnSpc>
              <a:spcBef>
                <a:spcPts val="0"/>
              </a:spcBef>
              <a:spcAft>
                <a:spcPts val="1000"/>
              </a:spcAft>
              <a:buFontTx/>
              <a:buChar char="-"/>
            </a:pP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a:t>
            </a:r>
            <a:endParaRPr lang="fa-IR" sz="20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217264273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6) ادامه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مراقبت‌های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درمانی و حمایتی مصدوم را حین اعزام به مرکز درمانی انجام دهید : (ادامه )</a:t>
            </a:r>
          </a:p>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آنتی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دت</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ها در صورت دسترس :</a:t>
            </a:r>
          </a:p>
          <a:p>
            <a:pPr marL="0" lvl="0" indent="0" algn="just" rtl="1">
              <a:lnSpc>
                <a:spcPct val="115000"/>
              </a:lnSpc>
              <a:spcBef>
                <a:spcPts val="0"/>
              </a:spcBef>
              <a:spcAft>
                <a:spcPts val="1000"/>
              </a:spcAft>
              <a:buNone/>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a:t>
            </a:r>
            <a:r>
              <a:rPr lang="fa-IR" sz="2000" b="1" dirty="0" err="1">
                <a:latin typeface="Calibri" panose="020F0502020204030204" pitchFamily="34" charset="0"/>
                <a:ea typeface="Calibri" panose="020F0502020204030204" pitchFamily="34" charset="0"/>
                <a:cs typeface="B Nazanin" panose="00000400000000000000" pitchFamily="2" charset="-78"/>
              </a:rPr>
              <a:t>تجویزآمپول</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تیامین</a:t>
            </a:r>
            <a:r>
              <a:rPr lang="fa-IR" sz="2000" dirty="0">
                <a:latin typeface="Calibri" panose="020F0502020204030204" pitchFamily="34" charset="0"/>
                <a:ea typeface="Calibri" panose="020F0502020204030204" pitchFamily="34" charset="0"/>
                <a:cs typeface="B Nazanin" panose="00000400000000000000" pitchFamily="2" charset="-78"/>
              </a:rPr>
              <a:t>:  آمپول </a:t>
            </a:r>
            <a:r>
              <a:rPr lang="fa-IR" sz="2000" dirty="0" err="1">
                <a:latin typeface="Calibri" panose="020F0502020204030204" pitchFamily="34" charset="0"/>
                <a:ea typeface="Calibri" panose="020F0502020204030204" pitchFamily="34" charset="0"/>
                <a:cs typeface="B Nazanin" panose="00000400000000000000" pitchFamily="2" charset="-78"/>
              </a:rPr>
              <a:t>تیامین</a:t>
            </a:r>
            <a:r>
              <a:rPr lang="fa-IR" sz="2000" dirty="0">
                <a:latin typeface="Calibri" panose="020F0502020204030204" pitchFamily="34" charset="0"/>
                <a:ea typeface="Calibri" panose="020F0502020204030204" pitchFamily="34" charset="0"/>
                <a:cs typeface="B Nazanin" panose="00000400000000000000" pitchFamily="2" charset="-78"/>
              </a:rPr>
              <a:t> درصورت مسمومیت مزمن با الکل یا </a:t>
            </a:r>
            <a:r>
              <a:rPr lang="fa-IR" sz="2000" dirty="0" err="1">
                <a:latin typeface="Calibri" panose="020F0502020204030204" pitchFamily="34" charset="0"/>
                <a:ea typeface="Calibri" panose="020F0502020204030204" pitchFamily="34" charset="0"/>
                <a:cs typeface="B Nazanin" panose="00000400000000000000" pitchFamily="2" charset="-78"/>
              </a:rPr>
              <a:t>اتانول</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 تجویز الکل سفید یا </a:t>
            </a:r>
            <a:r>
              <a:rPr lang="fa-IR" sz="2000" b="1" dirty="0" err="1">
                <a:latin typeface="Calibri" panose="020F0502020204030204" pitchFamily="34" charset="0"/>
                <a:ea typeface="Calibri" panose="020F0502020204030204" pitchFamily="34" charset="0"/>
                <a:cs typeface="B Nazanin" panose="00000400000000000000" pitchFamily="2" charset="-78"/>
              </a:rPr>
              <a:t>اتانول</a:t>
            </a:r>
            <a:r>
              <a:rPr lang="fa-IR" sz="2000" b="1" dirty="0">
                <a:latin typeface="Calibri" panose="020F0502020204030204" pitchFamily="34" charset="0"/>
                <a:ea typeface="Calibri" panose="020F0502020204030204" pitchFamily="34" charset="0"/>
                <a:cs typeface="B Nazanin" panose="00000400000000000000" pitchFamily="2" charset="-78"/>
              </a:rPr>
              <a:t> 80 درجه</a:t>
            </a:r>
            <a:r>
              <a:rPr lang="fa-IR" sz="2000" dirty="0">
                <a:latin typeface="Calibri" panose="020F0502020204030204" pitchFamily="34" charset="0"/>
                <a:ea typeface="Calibri" panose="020F0502020204030204" pitchFamily="34" charset="0"/>
                <a:cs typeface="B Nazanin" panose="00000400000000000000" pitchFamily="2" charset="-78"/>
              </a:rPr>
              <a:t> : الکل سفید در مسمومیت با </a:t>
            </a:r>
            <a:r>
              <a:rPr lang="fa-IR" sz="2000" dirty="0" err="1">
                <a:latin typeface="Calibri" panose="020F0502020204030204" pitchFamily="34" charset="0"/>
                <a:ea typeface="Calibri" panose="020F0502020204030204" pitchFamily="34" charset="0"/>
                <a:cs typeface="B Nazanin" panose="00000400000000000000" pitchFamily="2" charset="-78"/>
              </a:rPr>
              <a:t>متانول</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تجویزآمپول</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فلومازنیل</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 آمپول </a:t>
            </a:r>
            <a:r>
              <a:rPr lang="fa-IR" sz="2000" dirty="0" err="1">
                <a:latin typeface="Calibri" panose="020F0502020204030204" pitchFamily="34" charset="0"/>
                <a:ea typeface="Calibri" panose="020F0502020204030204" pitchFamily="34" charset="0"/>
                <a:cs typeface="B Nazanin" panose="00000400000000000000" pitchFamily="2" charset="-78"/>
              </a:rPr>
              <a:t>فلومازنیل</a:t>
            </a:r>
            <a:r>
              <a:rPr lang="fa-IR" sz="2000" dirty="0">
                <a:latin typeface="Calibri" panose="020F0502020204030204" pitchFamily="34" charset="0"/>
                <a:ea typeface="Calibri" panose="020F0502020204030204" pitchFamily="34" charset="0"/>
                <a:cs typeface="B Nazanin" panose="00000400000000000000" pitchFamily="2" charset="-78"/>
              </a:rPr>
              <a:t> درصورت مسمومیت خالص با </a:t>
            </a:r>
            <a:r>
              <a:rPr lang="fa-IR" sz="2000" dirty="0" err="1">
                <a:latin typeface="Calibri" panose="020F0502020204030204" pitchFamily="34" charset="0"/>
                <a:ea typeface="Calibri" panose="020F0502020204030204" pitchFamily="34" charset="0"/>
                <a:cs typeface="B Nazanin" panose="00000400000000000000" pitchFamily="2" charset="-78"/>
              </a:rPr>
              <a:t>بنزودیازپین‌ها</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 تجویز اکسیژن (</a:t>
            </a:r>
            <a:r>
              <a:rPr lang="en-US" sz="2000" b="1" dirty="0">
                <a:latin typeface="Calibri" panose="020F0502020204030204" pitchFamily="34" charset="0"/>
                <a:ea typeface="Calibri" panose="020F0502020204030204" pitchFamily="34" charset="0"/>
                <a:cs typeface="B Nazanin" panose="00000400000000000000" pitchFamily="2" charset="-78"/>
              </a:rPr>
              <a:t>O2</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اکسیژن در مسمومیت با مونوکسید کربن تجویز می شود.</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cs typeface="B Nazanin" panose="00000400000000000000" pitchFamily="2" charset="-78"/>
              </a:rPr>
              <a:t>-</a:t>
            </a:r>
            <a:r>
              <a:rPr lang="fa-IR" sz="2000" b="1" dirty="0">
                <a:latin typeface="Calibri" panose="020F0502020204030204" pitchFamily="34" charset="0"/>
                <a:ea typeface="Calibri" panose="020F0502020204030204" pitchFamily="34" charset="0"/>
                <a:cs typeface="B Nazanin" panose="00000400000000000000" pitchFamily="2" charset="-78"/>
              </a:rPr>
              <a:t> تجویز داروی ان استیل </a:t>
            </a:r>
            <a:r>
              <a:rPr lang="fa-IR" sz="2000" b="1" dirty="0" err="1">
                <a:latin typeface="Calibri" panose="020F0502020204030204" pitchFamily="34" charset="0"/>
                <a:ea typeface="Calibri" panose="020F0502020204030204" pitchFamily="34" charset="0"/>
                <a:cs typeface="B Nazanin" panose="00000400000000000000" pitchFamily="2" charset="-78"/>
              </a:rPr>
              <a:t>سیستئین</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en-US" sz="2000" b="1" dirty="0">
                <a:latin typeface="Calibri" panose="020F0502020204030204" pitchFamily="34" charset="0"/>
                <a:ea typeface="Calibri" panose="020F0502020204030204" pitchFamily="34" charset="0"/>
                <a:cs typeface="B Nazanin" panose="00000400000000000000" pitchFamily="2" charset="-78"/>
              </a:rPr>
              <a:t>ACC</a:t>
            </a:r>
            <a:r>
              <a:rPr lang="fa-IR" sz="2000" b="1" dirty="0">
                <a:latin typeface="Calibri" panose="020F0502020204030204" pitchFamily="34" charset="0"/>
                <a:ea typeface="Calibri" panose="020F0502020204030204" pitchFamily="34" charset="0"/>
                <a:cs typeface="B Nazanin" panose="00000400000000000000" pitchFamily="2" charset="-78"/>
              </a:rPr>
              <a:t>)</a:t>
            </a:r>
            <a:r>
              <a:rPr lang="fa-IR" sz="2000" dirty="0">
                <a:latin typeface="Calibri" panose="020F0502020204030204" pitchFamily="34" charset="0"/>
                <a:ea typeface="Calibri" panose="020F0502020204030204" pitchFamily="34" charset="0"/>
                <a:cs typeface="B Nazanin" panose="00000400000000000000" pitchFamily="2" charset="-78"/>
              </a:rPr>
              <a:t> : در مسمومیت با استامینوفن با دوز </a:t>
            </a:r>
            <a:r>
              <a:rPr lang="en-US" sz="2000" dirty="0">
                <a:latin typeface="Calibri" panose="020F0502020204030204" pitchFamily="34" charset="0"/>
                <a:ea typeface="Calibri" panose="020F0502020204030204" pitchFamily="34" charset="0"/>
                <a:cs typeface="B Nazanin" panose="00000400000000000000" pitchFamily="2" charset="-78"/>
              </a:rPr>
              <a:t>mg/kg </a:t>
            </a:r>
            <a:r>
              <a:rPr lang="en-US" sz="2000" dirty="0">
                <a:latin typeface="B Nazanin" panose="00000400000000000000" pitchFamily="2" charset="-78"/>
                <a:ea typeface="Calibri" panose="020F0502020204030204" pitchFamily="34" charset="0"/>
              </a:rPr>
              <a:t> </a:t>
            </a:r>
            <a:r>
              <a:rPr lang="en-US" sz="2000" dirty="0">
                <a:latin typeface="Calibri" panose="020F0502020204030204" pitchFamily="34" charset="0"/>
                <a:ea typeface="Calibri" panose="020F0502020204030204" pitchFamily="34" charset="0"/>
                <a:cs typeface="B Nazanin" panose="00000400000000000000" pitchFamily="2" charset="-78"/>
              </a:rPr>
              <a:t>140</a:t>
            </a:r>
            <a:r>
              <a:rPr lang="fa-IR" sz="20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20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Tree>
    <p:extLst>
      <p:ext uri="{BB962C8B-B14F-4D97-AF65-F5344CB8AC3E}">
        <p14:creationId xmlns:p14="http://schemas.microsoft.com/office/powerpoint/2010/main" val="426861814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6) ادامه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مراقبت‌های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درمانی و حمایتی مصدوم را حین اعزام به مرکز درمانی انجام دهید : (ادامه )</a:t>
            </a:r>
          </a:p>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آنتی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دت</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ها در صورت دسترس :</a:t>
            </a:r>
          </a:p>
          <a:p>
            <a:pPr marL="0" marR="0" indent="0" algn="r" rtl="1">
              <a:lnSpc>
                <a:spcPct val="115000"/>
              </a:lnSpc>
              <a:spcBef>
                <a:spcPts val="0"/>
              </a:spcBef>
              <a:spcAft>
                <a:spcPts val="1000"/>
              </a:spcAft>
              <a:buNone/>
            </a:pPr>
            <a:endParaRPr lang="fa-IR" sz="1800" b="1" dirty="0">
              <a:latin typeface="Calibri" panose="020F0502020204030204" pitchFamily="34" charset="0"/>
              <a:ea typeface="Calibri" panose="020F0502020204030204" pitchFamily="34" charset="0"/>
              <a:cs typeface="B Nazanin" panose="00000400000000000000" pitchFamily="2" charset="-78"/>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a:t>
            </a:r>
            <a:r>
              <a:rPr lang="fa-IR" sz="1800" b="1" dirty="0" err="1">
                <a:latin typeface="Calibri" panose="020F0502020204030204" pitchFamily="34" charset="0"/>
                <a:ea typeface="Calibri" panose="020F0502020204030204" pitchFamily="34" charset="0"/>
                <a:cs typeface="B Nazanin" panose="00000400000000000000" pitchFamily="2" charset="-78"/>
              </a:rPr>
              <a:t>فیزوستیگمین</a:t>
            </a:r>
            <a:r>
              <a:rPr lang="fa-IR" sz="1800" dirty="0">
                <a:latin typeface="Calibri" panose="020F0502020204030204" pitchFamily="34" charset="0"/>
                <a:ea typeface="Calibri" panose="020F0502020204030204" pitchFamily="34" charset="0"/>
                <a:cs typeface="B Nazanin" panose="00000400000000000000" pitchFamily="2" charset="-78"/>
              </a:rPr>
              <a:t> : </a:t>
            </a:r>
            <a:r>
              <a:rPr lang="fa-IR" sz="1800" dirty="0" err="1">
                <a:latin typeface="Calibri" panose="020F0502020204030204" pitchFamily="34" charset="0"/>
                <a:ea typeface="Calibri" panose="020F0502020204030204" pitchFamily="34" charset="0"/>
                <a:cs typeface="B Nazanin" panose="00000400000000000000" pitchFamily="2" charset="-78"/>
              </a:rPr>
              <a:t>فیزوستیگمین</a:t>
            </a:r>
            <a:r>
              <a:rPr lang="fa-IR" sz="1800" dirty="0">
                <a:latin typeface="Calibri" panose="020F0502020204030204" pitchFamily="34" charset="0"/>
                <a:ea typeface="Calibri" panose="020F0502020204030204" pitchFamily="34" charset="0"/>
                <a:cs typeface="B Nazanin" panose="00000400000000000000" pitchFamily="2" charset="-78"/>
              </a:rPr>
              <a:t> در مسمومیت با داروهای </a:t>
            </a:r>
            <a:r>
              <a:rPr lang="fa-IR" sz="1800" dirty="0" err="1">
                <a:latin typeface="Calibri" panose="020F0502020204030204" pitchFamily="34" charset="0"/>
                <a:ea typeface="Calibri" panose="020F0502020204030204" pitchFamily="34" charset="0"/>
                <a:cs typeface="B Nazanin" panose="00000400000000000000" pitchFamily="2" charset="-78"/>
              </a:rPr>
              <a:t>آنتی‌کلینرژیک</a:t>
            </a:r>
            <a:r>
              <a:rPr lang="fa-IR" sz="1800" dirty="0">
                <a:latin typeface="Calibri" panose="020F0502020204030204" pitchFamily="34" charset="0"/>
                <a:ea typeface="Calibri" panose="020F0502020204030204" pitchFamily="34" charset="0"/>
                <a:cs typeface="B Nazanin" panose="00000400000000000000" pitchFamily="2" charset="-78"/>
              </a:rPr>
              <a:t> نظیر </a:t>
            </a:r>
            <a:r>
              <a:rPr lang="fa-IR" sz="1800" dirty="0" err="1">
                <a:latin typeface="Calibri" panose="020F0502020204030204" pitchFamily="34" charset="0"/>
                <a:ea typeface="Calibri" panose="020F0502020204030204" pitchFamily="34" charset="0"/>
                <a:cs typeface="B Nazanin" panose="00000400000000000000" pitchFamily="2" charset="-78"/>
              </a:rPr>
              <a:t>آتروپین</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اسکوپولامین</a:t>
            </a:r>
            <a:r>
              <a:rPr lang="fa-IR" sz="1800" dirty="0">
                <a:latin typeface="Calibri" panose="020F0502020204030204" pitchFamily="34" charset="0"/>
                <a:ea typeface="Calibri" panose="020F0502020204030204" pitchFamily="34" charset="0"/>
                <a:cs typeface="B Nazanin" panose="00000400000000000000" pitchFamily="2" charset="-78"/>
              </a:rPr>
              <a:t> و همچنین داروهای </a:t>
            </a:r>
            <a:r>
              <a:rPr lang="fa-IR" sz="1800" dirty="0" err="1">
                <a:latin typeface="Calibri" panose="020F0502020204030204" pitchFamily="34" charset="0"/>
                <a:ea typeface="Calibri" panose="020F0502020204030204" pitchFamily="34" charset="0"/>
                <a:cs typeface="B Nazanin" panose="00000400000000000000" pitchFamily="2" charset="-78"/>
              </a:rPr>
              <a:t>ضدافسردگی</a:t>
            </a:r>
            <a:r>
              <a:rPr lang="fa-IR" sz="1800" dirty="0">
                <a:latin typeface="Calibri" panose="020F0502020204030204" pitchFamily="34" charset="0"/>
                <a:ea typeface="Calibri" panose="020F0502020204030204" pitchFamily="34" charset="0"/>
                <a:cs typeface="B Nazanin" panose="00000400000000000000" pitchFamily="2" charset="-78"/>
              </a:rPr>
              <a:t> سه </a:t>
            </a:r>
            <a:r>
              <a:rPr lang="fa-IR" sz="1800" dirty="0" err="1">
                <a:latin typeface="Calibri" panose="020F0502020204030204" pitchFamily="34" charset="0"/>
                <a:ea typeface="Calibri" panose="020F0502020204030204" pitchFamily="34" charset="0"/>
                <a:cs typeface="B Nazanin" panose="00000400000000000000" pitchFamily="2" charset="-78"/>
              </a:rPr>
              <a:t>حلقه‌ای</a:t>
            </a:r>
            <a:r>
              <a:rPr lang="fa-IR" sz="18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ویتامین </a:t>
            </a:r>
            <a:r>
              <a:rPr lang="en-US" sz="1800" b="1" dirty="0">
                <a:latin typeface="Calibri" panose="020F0502020204030204" pitchFamily="34" charset="0"/>
                <a:ea typeface="Calibri" panose="020F0502020204030204" pitchFamily="34" charset="0"/>
                <a:cs typeface="B Nazanin" panose="00000400000000000000" pitchFamily="2" charset="-78"/>
              </a:rPr>
              <a:t>K</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 ویتامین </a:t>
            </a:r>
            <a:r>
              <a:rPr lang="en-US" sz="1800" dirty="0">
                <a:latin typeface="Calibri" panose="020F0502020204030204" pitchFamily="34" charset="0"/>
                <a:ea typeface="Calibri" panose="020F0502020204030204" pitchFamily="34" charset="0"/>
                <a:cs typeface="B Nazanin" panose="00000400000000000000" pitchFamily="2" charset="-78"/>
              </a:rPr>
              <a:t>K</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در مسمومیت با </a:t>
            </a:r>
            <a:r>
              <a:rPr lang="fa-IR" sz="1800" dirty="0" err="1">
                <a:latin typeface="B Nazanin" panose="00000400000000000000" pitchFamily="2" charset="-78"/>
                <a:ea typeface="Calibri" panose="020F0502020204030204" pitchFamily="34" charset="0"/>
              </a:rPr>
              <a:t>آنتی‌کواگولانت</a:t>
            </a:r>
            <a:r>
              <a:rPr lang="fa-IR" sz="1800" dirty="0">
                <a:latin typeface="B Nazanin" panose="00000400000000000000" pitchFamily="2" charset="-78"/>
                <a:ea typeface="Calibri" panose="020F0502020204030204" pitchFamily="34" charset="0"/>
              </a:rPr>
              <a:t> ها نظیر </a:t>
            </a:r>
            <a:r>
              <a:rPr lang="fa-IR" sz="1800" dirty="0" err="1">
                <a:latin typeface="B Nazanin" panose="00000400000000000000" pitchFamily="2" charset="-78"/>
                <a:ea typeface="Calibri" panose="020F0502020204030204" pitchFamily="34" charset="0"/>
              </a:rPr>
              <a:t>وارفارین</a:t>
            </a:r>
            <a:r>
              <a:rPr lang="fa-IR" sz="1800" dirty="0">
                <a:latin typeface="B Nazanin" panose="00000400000000000000" pitchFamily="2" charset="-78"/>
                <a:ea typeface="Calibri" panose="020F0502020204030204" pitchFamily="34" charset="0"/>
              </a:rPr>
              <a:t> تجویز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a:t>
            </a:r>
            <a:r>
              <a:rPr lang="fa-IR" sz="1800" b="1" dirty="0" err="1">
                <a:latin typeface="Calibri" panose="020F0502020204030204" pitchFamily="34" charset="0"/>
                <a:ea typeface="Calibri" panose="020F0502020204030204" pitchFamily="34" charset="0"/>
                <a:cs typeface="B Nazanin" panose="00000400000000000000" pitchFamily="2" charset="-78"/>
              </a:rPr>
              <a:t>دکستروزهایپرتونیک</a:t>
            </a:r>
            <a:r>
              <a:rPr lang="fa-IR" sz="1800" b="1" dirty="0">
                <a:latin typeface="Calibri" panose="020F0502020204030204" pitchFamily="34" charset="0"/>
                <a:ea typeface="Calibri" panose="020F0502020204030204" pitchFamily="34" charset="0"/>
                <a:cs typeface="B Nazanin" panose="00000400000000000000" pitchFamily="2" charset="-78"/>
              </a:rPr>
              <a:t> : </a:t>
            </a:r>
            <a:r>
              <a:rPr lang="fa-IR" sz="1800" dirty="0" err="1">
                <a:latin typeface="Calibri" panose="020F0502020204030204" pitchFamily="34" charset="0"/>
                <a:ea typeface="Calibri" panose="020F0502020204030204" pitchFamily="34" charset="0"/>
                <a:cs typeface="B Nazanin" panose="00000400000000000000" pitchFamily="2" charset="-78"/>
              </a:rPr>
              <a:t>دکستروز</a:t>
            </a:r>
            <a:r>
              <a:rPr lang="fa-IR" sz="1800" dirty="0">
                <a:latin typeface="Calibri" panose="020F0502020204030204" pitchFamily="34" charset="0"/>
                <a:ea typeface="Calibri" panose="020F0502020204030204" pitchFamily="34" charset="0"/>
                <a:cs typeface="B Nazanin" panose="00000400000000000000" pitchFamily="2" charset="-78"/>
              </a:rPr>
              <a:t> 20 و 50 % در مسمومیت با داروهای کاهنده قند خون مثل انسولین تجویز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a:t>
            </a:r>
            <a:r>
              <a:rPr lang="fa-IR" sz="1800" b="1" dirty="0" err="1">
                <a:latin typeface="Calibri" panose="020F0502020204030204" pitchFamily="34" charset="0"/>
                <a:ea typeface="Calibri" panose="020F0502020204030204" pitchFamily="34" charset="0"/>
                <a:cs typeface="B Nazanin" panose="00000400000000000000" pitchFamily="2" charset="-78"/>
              </a:rPr>
              <a:t>گلوکاگون</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گلوکاگون</a:t>
            </a:r>
            <a:r>
              <a:rPr lang="fa-IR" sz="1800" dirty="0">
                <a:latin typeface="Calibri" panose="020F0502020204030204" pitchFamily="34" charset="0"/>
                <a:ea typeface="Calibri" panose="020F0502020204030204" pitchFamily="34" charset="0"/>
                <a:cs typeface="B Nazanin" panose="00000400000000000000" pitchFamily="2" charset="-78"/>
              </a:rPr>
              <a:t> در مسمومیت با بتا </a:t>
            </a:r>
            <a:r>
              <a:rPr lang="fa-IR" sz="1800" dirty="0" err="1">
                <a:latin typeface="Calibri" panose="020F0502020204030204" pitchFamily="34" charset="0"/>
                <a:ea typeface="Calibri" panose="020F0502020204030204" pitchFamily="34" charset="0"/>
                <a:cs typeface="B Nazanin" panose="00000400000000000000" pitchFamily="2" charset="-78"/>
              </a:rPr>
              <a:t>بلوکرها</a:t>
            </a:r>
            <a:r>
              <a:rPr lang="fa-IR" sz="1800" dirty="0">
                <a:latin typeface="Calibri" panose="020F0502020204030204" pitchFamily="34" charset="0"/>
                <a:ea typeface="Calibri" panose="020F0502020204030204" pitchFamily="34" charset="0"/>
                <a:cs typeface="B Nazanin" panose="00000400000000000000" pitchFamily="2" charset="-78"/>
              </a:rPr>
              <a:t> و بلوک کنده های کانال کلسیم تجویز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بی کربنات سدیم:</a:t>
            </a:r>
            <a:r>
              <a:rPr lang="fa-IR" sz="1800" dirty="0">
                <a:latin typeface="Calibri" panose="020F0502020204030204" pitchFamily="34" charset="0"/>
                <a:ea typeface="Calibri" panose="020F0502020204030204" pitchFamily="34" charset="0"/>
                <a:cs typeface="B Nazanin" panose="00000400000000000000" pitchFamily="2" charset="-78"/>
              </a:rPr>
              <a:t> بی کربنات در مسمومیت با بلوک کننده های کانال سدیم و قلیایی کردن ادرار تجویز می شود.</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32996761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6) ادامه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مراقبت‌های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درمانی و حمایتی مصدوم را حین اعزام به مرکز درمانی انجام دهید : (ادامه )</a:t>
            </a:r>
          </a:p>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آنتی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دت</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ها در صورت دسترس :</a:t>
            </a:r>
          </a:p>
          <a:p>
            <a:pPr marL="0" lvl="0" indent="0" algn="just" rtl="1">
              <a:lnSpc>
                <a:spcPct val="115000"/>
              </a:lnSpc>
              <a:spcBef>
                <a:spcPts val="0"/>
              </a:spcBef>
              <a:spcAft>
                <a:spcPts val="1000"/>
              </a:spcAft>
              <a:buNone/>
            </a:pPr>
            <a:endParaRPr lang="fa-IR" sz="1800" b="1" dirty="0">
              <a:latin typeface="Calibri" panose="020F0502020204030204" pitchFamily="34" charset="0"/>
              <a:ea typeface="Calibri" panose="020F0502020204030204" pitchFamily="34" charset="0"/>
              <a:cs typeface="B Nazanin" panose="00000400000000000000" pitchFamily="2" charset="-78"/>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سولفات </a:t>
            </a:r>
            <a:r>
              <a:rPr lang="fa-IR" sz="1800" b="1" dirty="0" err="1">
                <a:latin typeface="Calibri" panose="020F0502020204030204" pitchFamily="34" charset="0"/>
                <a:ea typeface="Calibri" panose="020F0502020204030204" pitchFamily="34" charset="0"/>
                <a:cs typeface="B Nazanin" panose="00000400000000000000" pitchFamily="2" charset="-78"/>
              </a:rPr>
              <a:t>پروتامین</a:t>
            </a:r>
            <a:r>
              <a:rPr lang="fa-IR" sz="1800" dirty="0">
                <a:latin typeface="Calibri" panose="020F0502020204030204" pitchFamily="34" charset="0"/>
                <a:ea typeface="Calibri" panose="020F0502020204030204" pitchFamily="34" charset="0"/>
                <a:cs typeface="B Nazanin" panose="00000400000000000000" pitchFamily="2" charset="-78"/>
              </a:rPr>
              <a:t> : سولفات </a:t>
            </a:r>
            <a:r>
              <a:rPr lang="fa-IR" sz="1800" dirty="0" err="1">
                <a:latin typeface="Calibri" panose="020F0502020204030204" pitchFamily="34" charset="0"/>
                <a:ea typeface="Calibri" panose="020F0502020204030204" pitchFamily="34" charset="0"/>
                <a:cs typeface="B Nazanin" panose="00000400000000000000" pitchFamily="2" charset="-78"/>
              </a:rPr>
              <a:t>پروتامین</a:t>
            </a:r>
            <a:r>
              <a:rPr lang="fa-IR" sz="1800" dirty="0">
                <a:latin typeface="Calibri" panose="020F0502020204030204" pitchFamily="34" charset="0"/>
                <a:ea typeface="Calibri" panose="020F0502020204030204" pitchFamily="34" charset="0"/>
                <a:cs typeface="B Nazanin" panose="00000400000000000000" pitchFamily="2" charset="-78"/>
              </a:rPr>
              <a:t> در مسمومیت با </a:t>
            </a:r>
            <a:r>
              <a:rPr lang="fa-IR" sz="1800" dirty="0" err="1">
                <a:latin typeface="Calibri" panose="020F0502020204030204" pitchFamily="34" charset="0"/>
                <a:ea typeface="Calibri" panose="020F0502020204030204" pitchFamily="34" charset="0"/>
                <a:cs typeface="B Nazanin" panose="00000400000000000000" pitchFamily="2" charset="-78"/>
              </a:rPr>
              <a:t>هپارین</a:t>
            </a:r>
            <a:r>
              <a:rPr lang="fa-IR" sz="1800" dirty="0">
                <a:latin typeface="Calibri" panose="020F0502020204030204" pitchFamily="34" charset="0"/>
                <a:ea typeface="Calibri" panose="020F0502020204030204" pitchFamily="34" charset="0"/>
                <a:cs typeface="B Nazanin" panose="00000400000000000000" pitchFamily="2" charset="-78"/>
              </a:rPr>
              <a:t> تجویز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a:t>
            </a:r>
            <a:r>
              <a:rPr lang="fa-IR" sz="1800" b="1" dirty="0" err="1">
                <a:latin typeface="Calibri" panose="020F0502020204030204" pitchFamily="34" charset="0"/>
                <a:ea typeface="Calibri" panose="020F0502020204030204" pitchFamily="34" charset="0"/>
                <a:cs typeface="B Nazanin" panose="00000400000000000000" pitchFamily="2" charset="-78"/>
              </a:rPr>
              <a:t>دفروکسامین</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دفروکسامین</a:t>
            </a:r>
            <a:r>
              <a:rPr lang="fa-IR" sz="1800" dirty="0">
                <a:latin typeface="Calibri" panose="020F0502020204030204" pitchFamily="34" charset="0"/>
                <a:ea typeface="Calibri" panose="020F0502020204030204" pitchFamily="34" charset="0"/>
                <a:cs typeface="B Nazanin" panose="00000400000000000000" pitchFamily="2" charset="-78"/>
              </a:rPr>
              <a:t> در مسمومیت با آهن تجویز می شود. </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تجویز </a:t>
            </a:r>
            <a:r>
              <a:rPr lang="fa-IR" sz="1800" b="1" dirty="0" err="1">
                <a:latin typeface="Calibri" panose="020F0502020204030204" pitchFamily="34" charset="0"/>
                <a:ea typeface="Calibri" panose="020F0502020204030204" pitchFamily="34" charset="0"/>
                <a:cs typeface="B Nazanin" panose="00000400000000000000" pitchFamily="2" charset="-78"/>
              </a:rPr>
              <a:t>پنیسیلامین</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b="1" dirty="0" err="1">
                <a:latin typeface="Calibri" panose="020F0502020204030204" pitchFamily="34" charset="0"/>
                <a:ea typeface="Calibri" panose="020F0502020204030204" pitchFamily="34" charset="0"/>
                <a:cs typeface="B Nazanin" panose="00000400000000000000" pitchFamily="2" charset="-78"/>
              </a:rPr>
              <a:t>دی‌مرکاپرول</a:t>
            </a:r>
            <a:r>
              <a:rPr lang="fa-IR" sz="1800" b="1" dirty="0">
                <a:latin typeface="Calibri" panose="020F0502020204030204" pitchFamily="34" charset="0"/>
                <a:ea typeface="Calibri" panose="020F0502020204030204" pitchFamily="34" charset="0"/>
                <a:cs typeface="B Nazanin" panose="00000400000000000000" pitchFamily="2" charset="-78"/>
              </a:rPr>
              <a:t> و دی سدیم </a:t>
            </a:r>
            <a:r>
              <a:rPr lang="fa-IR" sz="1800" b="1" dirty="0" err="1">
                <a:latin typeface="Calibri" panose="020F0502020204030204" pitchFamily="34" charset="0"/>
                <a:ea typeface="Calibri" panose="020F0502020204030204" pitchFamily="34" charset="0"/>
                <a:cs typeface="B Nazanin" panose="00000400000000000000" pitchFamily="2" charset="-78"/>
              </a:rPr>
              <a:t>ادات</a:t>
            </a:r>
            <a:r>
              <a:rPr lang="fa-IR" sz="1800" dirty="0">
                <a:latin typeface="Calibri" panose="020F0502020204030204" pitchFamily="34" charset="0"/>
                <a:ea typeface="Calibri" panose="020F0502020204030204" pitchFamily="34" charset="0"/>
                <a:cs typeface="B Nazanin" panose="00000400000000000000" pitchFamily="2" charset="-78"/>
              </a:rPr>
              <a:t> : این </a:t>
            </a:r>
            <a:r>
              <a:rPr lang="fa-IR" sz="1800" dirty="0" err="1">
                <a:latin typeface="Calibri" panose="020F0502020204030204" pitchFamily="34" charset="0"/>
                <a:ea typeface="Calibri" panose="020F0502020204030204" pitchFamily="34" charset="0"/>
                <a:cs typeface="B Nazanin" panose="00000400000000000000" pitchFamily="2" charset="-78"/>
              </a:rPr>
              <a:t>انتی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دت</a:t>
            </a:r>
            <a:r>
              <a:rPr lang="fa-IR" sz="1800" dirty="0">
                <a:latin typeface="Calibri" panose="020F0502020204030204" pitchFamily="34" charset="0"/>
                <a:ea typeface="Calibri" panose="020F0502020204030204" pitchFamily="34" charset="0"/>
                <a:cs typeface="B Nazanin" panose="00000400000000000000" pitchFamily="2" charset="-78"/>
              </a:rPr>
              <a:t> ها در مسمومیت با فلزات سنگین نظیر </a:t>
            </a:r>
            <a:r>
              <a:rPr lang="fa-IR" sz="1800" dirty="0" err="1">
                <a:latin typeface="Calibri" panose="020F0502020204030204" pitchFamily="34" charset="0"/>
                <a:ea typeface="Calibri" panose="020F0502020204030204" pitchFamily="34" charset="0"/>
                <a:cs typeface="B Nazanin" panose="00000400000000000000" pitchFamily="2" charset="-78"/>
              </a:rPr>
              <a:t>آرسنیک</a:t>
            </a:r>
            <a:r>
              <a:rPr lang="fa-IR" sz="1800" dirty="0">
                <a:latin typeface="Calibri" panose="020F0502020204030204" pitchFamily="34" charset="0"/>
                <a:ea typeface="Calibri" panose="020F0502020204030204" pitchFamily="34" charset="0"/>
                <a:cs typeface="B Nazanin" panose="00000400000000000000" pitchFamily="2" charset="-78"/>
              </a:rPr>
              <a:t> و سرب تجویز می شوند.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 کیت آنتی </a:t>
            </a:r>
            <a:r>
              <a:rPr lang="fa-IR" sz="1800" b="1" dirty="0" err="1">
                <a:latin typeface="Calibri" panose="020F0502020204030204" pitchFamily="34" charset="0"/>
                <a:ea typeface="Calibri" panose="020F0502020204030204" pitchFamily="34" charset="0"/>
                <a:cs typeface="B Nazanin" panose="00000400000000000000" pitchFamily="2" charset="-78"/>
              </a:rPr>
              <a:t>دوت</a:t>
            </a:r>
            <a:r>
              <a:rPr lang="fa-IR" sz="1800" b="1" dirty="0">
                <a:latin typeface="Calibri" panose="020F0502020204030204" pitchFamily="34" charset="0"/>
                <a:ea typeface="Calibri" panose="020F0502020204030204" pitchFamily="34" charset="0"/>
                <a:cs typeface="B Nazanin" panose="00000400000000000000" pitchFamily="2" charset="-78"/>
              </a:rPr>
              <a:t> مسمومیت با </a:t>
            </a:r>
            <a:r>
              <a:rPr lang="fa-IR" sz="1800" b="1" dirty="0" err="1">
                <a:latin typeface="Calibri" panose="020F0502020204030204" pitchFamily="34" charset="0"/>
                <a:ea typeface="Calibri" panose="020F0502020204030204" pitchFamily="34" charset="0"/>
                <a:cs typeface="B Nazanin" panose="00000400000000000000" pitchFamily="2" charset="-78"/>
              </a:rPr>
              <a:t>سیانید</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از این کیت در مسمومیت با </a:t>
            </a:r>
            <a:r>
              <a:rPr lang="fa-IR" sz="1800" dirty="0" err="1">
                <a:latin typeface="Calibri" panose="020F0502020204030204" pitchFamily="34" charset="0"/>
                <a:ea typeface="Calibri" panose="020F0502020204030204" pitchFamily="34" charset="0"/>
                <a:cs typeface="B Nazanin" panose="00000400000000000000" pitchFamily="2" charset="-78"/>
              </a:rPr>
              <a:t>سیانید</a:t>
            </a:r>
            <a:r>
              <a:rPr lang="fa-IR" sz="1800" dirty="0">
                <a:latin typeface="Calibri" panose="020F0502020204030204" pitchFamily="34" charset="0"/>
                <a:ea typeface="Calibri" panose="020F0502020204030204" pitchFamily="34" charset="0"/>
                <a:cs typeface="B Nazanin" panose="00000400000000000000" pitchFamily="2" charset="-78"/>
              </a:rPr>
              <a:t> استفاده می شود.</a:t>
            </a:r>
            <a:endParaRPr lang="en-US" sz="1800" dirty="0">
              <a:latin typeface="Calibri" panose="020F0502020204030204" pitchFamily="34" charset="0"/>
              <a:ea typeface="Calibri" panose="020F0502020204030204" pitchFamily="34" charset="0"/>
            </a:endParaRP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مراقب علائم حساسیت و شوک آنافیلاکسی در مسمومیت با گیاهان سمی </a:t>
            </a:r>
            <a:r>
              <a:rPr lang="fa-IR" sz="1800" dirty="0" err="1">
                <a:latin typeface="Calibri" panose="020F0502020204030204" pitchFamily="34" charset="0"/>
                <a:ea typeface="Calibri" panose="020F0502020204030204" pitchFamily="34" charset="0"/>
                <a:cs typeface="B Nazanin" panose="00000400000000000000" pitchFamily="2" charset="-78"/>
              </a:rPr>
              <a:t>گزیدگی‌ها</a:t>
            </a:r>
            <a:r>
              <a:rPr lang="fa-IR" sz="1800" dirty="0">
                <a:latin typeface="Calibri" panose="020F0502020204030204" pitchFamily="34" charset="0"/>
                <a:ea typeface="Calibri" panose="020F0502020204030204" pitchFamily="34" charset="0"/>
                <a:cs typeface="B Nazanin" panose="00000400000000000000" pitchFamily="2" charset="-78"/>
              </a:rPr>
              <a:t> باشید.</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41557146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اقدامات کلی پیش بیمارستانی در انواع </a:t>
            </a:r>
            <a:r>
              <a:rPr lang="fa-IR" sz="2400" b="1" dirty="0" err="1">
                <a:solidFill>
                  <a:srgbClr val="000000"/>
                </a:solidFill>
                <a:latin typeface="Calibri" panose="020F0502020204030204" pitchFamily="34" charset="0"/>
                <a:ea typeface="Calibri" panose="020F0502020204030204" pitchFamily="34" charset="0"/>
                <a:cs typeface="+mj-cs"/>
              </a:rPr>
              <a:t>مسمومیت‌ها</a:t>
            </a:r>
            <a:r>
              <a:rPr lang="fa-IR" sz="2400" b="1" dirty="0">
                <a:solidFill>
                  <a:srgbClr val="000000"/>
                </a:solidFill>
                <a:latin typeface="Calibri" panose="020F0502020204030204" pitchFamily="34" charset="0"/>
                <a:ea typeface="Calibri" panose="020F0502020204030204" pitchFamily="34" charset="0"/>
                <a:cs typeface="+mj-cs"/>
              </a:rPr>
              <a:t>:</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7) ارزیابی مجدد </a:t>
            </a:r>
          </a:p>
          <a:p>
            <a:pPr marL="0" marR="0" indent="0" algn="just" rtl="1">
              <a:lnSpc>
                <a:spcPct val="115000"/>
              </a:lnSpc>
              <a:spcBef>
                <a:spcPts val="0"/>
              </a:spcBef>
              <a:spcAft>
                <a:spcPts val="1000"/>
              </a:spcAft>
              <a:buNone/>
            </a:pPr>
            <a:endParaRPr lang="fa-IR" sz="1800" b="1"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8) ارتباط با مراکز درمانی مقصد</a:t>
            </a:r>
          </a:p>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9) </a:t>
            </a:r>
            <a:r>
              <a:rPr lang="fa-IR" sz="1800" b="1" dirty="0" err="1">
                <a:latin typeface="Calibri" panose="020F0502020204030204" pitchFamily="34" charset="0"/>
                <a:ea typeface="Calibri" panose="020F0502020204030204" pitchFamily="34" charset="0"/>
                <a:cs typeface="B Nazanin" panose="00000400000000000000" pitchFamily="2" charset="-78"/>
              </a:rPr>
              <a:t>مستندسازی</a:t>
            </a:r>
            <a:endParaRPr lang="en-US" sz="1800" dirty="0">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pPr>
            <a:endParaRPr lang="en-US"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3751227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1BBC8BDB-F703-2C49-AECE-AB525BDF0086}"/>
              </a:ext>
            </a:extLst>
          </p:cNvPr>
          <p:cNvPicPr>
            <a:picLocks noChangeAspect="1"/>
          </p:cNvPicPr>
          <p:nvPr/>
        </p:nvPicPr>
        <p:blipFill rotWithShape="1">
          <a:blip r:embed="rId2">
            <a:extLst>
              <a:ext uri="{28A0092B-C50C-407E-A947-70E740481C1C}">
                <a14:useLocalDpi xmlns:a14="http://schemas.microsoft.com/office/drawing/2010/main" val="0"/>
              </a:ext>
            </a:extLst>
          </a:blip>
          <a:srcRect r="658" b="11059"/>
          <a:stretch/>
        </p:blipFill>
        <p:spPr>
          <a:xfrm>
            <a:off x="0" y="0"/>
            <a:ext cx="12192000" cy="6858000"/>
          </a:xfrm>
          <a:prstGeom prst="rect">
            <a:avLst/>
          </a:prstGeom>
        </p:spPr>
      </p:pic>
      <p:sp>
        <p:nvSpPr>
          <p:cNvPr id="59397" name="Rectangle 5"/>
          <p:cNvSpPr>
            <a:spLocks noChangeArrowheads="1"/>
          </p:cNvSpPr>
          <p:nvPr/>
        </p:nvSpPr>
        <p:spPr bwMode="auto">
          <a:xfrm>
            <a:off x="2063261" y="432983"/>
            <a:ext cx="744644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a-IR" sz="6000" b="1" dirty="0">
                <a:latin typeface="Arial" pitchFamily="34" charset="0"/>
                <a:cs typeface="B Nazanin" panose="00000400000000000000" pitchFamily="2" charset="-78"/>
              </a:rPr>
              <a:t>شاد </a:t>
            </a:r>
            <a:r>
              <a:rPr lang="fa-IR" sz="6000" b="1" dirty="0" err="1">
                <a:latin typeface="Arial" pitchFamily="34" charset="0"/>
                <a:cs typeface="B Nazanin" panose="00000400000000000000" pitchFamily="2" charset="-78"/>
              </a:rPr>
              <a:t>وخوشبخت</a:t>
            </a:r>
            <a:r>
              <a:rPr lang="fa-IR" sz="6000" b="1" dirty="0">
                <a:latin typeface="Arial" pitchFamily="34" charset="0"/>
                <a:cs typeface="B Nazanin" panose="00000400000000000000" pitchFamily="2" charset="-78"/>
              </a:rPr>
              <a:t> باشید</a:t>
            </a:r>
          </a:p>
        </p:txBody>
      </p:sp>
    </p:spTree>
    <p:extLst>
      <p:ext uri="{BB962C8B-B14F-4D97-AF65-F5344CB8AC3E}">
        <p14:creationId xmlns:p14="http://schemas.microsoft.com/office/powerpoint/2010/main" val="2475685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تعریف و انواع </a:t>
            </a:r>
            <a:r>
              <a:rPr lang="fa-IR" sz="2400" dirty="0" err="1">
                <a:cs typeface="B Titr" pitchFamily="2" charset="-78"/>
              </a:rPr>
              <a:t>تاکسیدروم</a:t>
            </a:r>
            <a:endParaRPr lang="fa-IR" sz="2400" dirty="0">
              <a:cs typeface="B Titr"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err="1"/>
              <a:t>تاکسیدروم</a:t>
            </a:r>
            <a:r>
              <a:rPr lang="fa-IR" sz="1800" b="1" dirty="0"/>
              <a:t> آنتی </a:t>
            </a:r>
            <a:r>
              <a:rPr lang="fa-IR" sz="1800" b="1" dirty="0" err="1"/>
              <a:t>کولینرژیک</a:t>
            </a:r>
            <a:r>
              <a:rPr lang="fa-IR" sz="1800" b="1" dirty="0"/>
              <a:t>: </a:t>
            </a:r>
          </a:p>
          <a:p>
            <a:pPr marL="0" indent="0" algn="just" rtl="1">
              <a:lnSpc>
                <a:spcPct val="150000"/>
              </a:lnSpc>
              <a:buNone/>
            </a:pPr>
            <a:r>
              <a:rPr lang="fa-IR" sz="1800" b="1" dirty="0"/>
              <a:t>علائم شایع : </a:t>
            </a:r>
            <a:r>
              <a:rPr lang="fa-IR" sz="1800" b="1" dirty="0" err="1"/>
              <a:t>دلیریوم</a:t>
            </a:r>
            <a:r>
              <a:rPr lang="fa-IR" sz="1800" b="1" dirty="0"/>
              <a:t>، پوست خشک و </a:t>
            </a:r>
            <a:r>
              <a:rPr lang="fa-IR" sz="1800" b="1" dirty="0" err="1"/>
              <a:t>برافروخته</a:t>
            </a:r>
            <a:r>
              <a:rPr lang="fa-IR" sz="1800" b="1" dirty="0"/>
              <a:t> و خشکی دهان، </a:t>
            </a:r>
            <a:r>
              <a:rPr lang="fa-IR" sz="1800" b="1" dirty="0" err="1"/>
              <a:t>میوکلونوس،افزایش</a:t>
            </a:r>
            <a:r>
              <a:rPr lang="fa-IR" sz="1800" b="1" dirty="0"/>
              <a:t> مختصر دمای بدن، احتباس ادراری،   کاهش حرکات و صداهای روده ای، </a:t>
            </a:r>
            <a:r>
              <a:rPr lang="fa-IR" sz="1800" b="1" dirty="0" err="1"/>
              <a:t>تاکیکاردی</a:t>
            </a:r>
            <a:r>
              <a:rPr lang="fa-IR" sz="1800" b="1" dirty="0"/>
              <a:t> و افزایش </a:t>
            </a:r>
            <a:r>
              <a:rPr lang="fa-IR" sz="1800" b="1" dirty="0" err="1"/>
              <a:t>فشارخون</a:t>
            </a:r>
            <a:r>
              <a:rPr lang="fa-IR" sz="1800" b="1" dirty="0"/>
              <a:t>، </a:t>
            </a:r>
            <a:r>
              <a:rPr lang="fa-IR" sz="1800" b="1" dirty="0" err="1"/>
              <a:t>میدریاز</a:t>
            </a:r>
            <a:r>
              <a:rPr lang="fa-IR" sz="1800" b="1" dirty="0"/>
              <a:t>، تشنج، دیس ریتمی های قلبی </a:t>
            </a:r>
          </a:p>
          <a:p>
            <a:pPr marL="0" indent="0" algn="just" rtl="1">
              <a:lnSpc>
                <a:spcPct val="150000"/>
              </a:lnSpc>
              <a:buNone/>
            </a:pPr>
            <a:r>
              <a:rPr lang="fa-IR" sz="1800" b="1" dirty="0"/>
              <a:t>دلایل شایع : </a:t>
            </a:r>
            <a:r>
              <a:rPr lang="fa-IR" sz="1800" b="1" dirty="0" err="1"/>
              <a:t>آتروپین</a:t>
            </a:r>
            <a:r>
              <a:rPr lang="fa-IR" sz="1800" b="1" dirty="0"/>
              <a:t>، داروهای ضد پارکینسون، آنتی هیستامین ها، </a:t>
            </a:r>
            <a:r>
              <a:rPr lang="fa-IR" sz="1800" b="1" dirty="0" err="1"/>
              <a:t>اسکوپولامین</a:t>
            </a:r>
            <a:r>
              <a:rPr lang="fa-IR" sz="1800" b="1" dirty="0"/>
              <a:t>، شل کننده های عضلانی، بسیاری از گیاهان </a:t>
            </a:r>
          </a:p>
          <a:p>
            <a:pPr marL="0" indent="0" algn="just" rtl="1">
              <a:lnSpc>
                <a:spcPct val="150000"/>
              </a:lnSpc>
              <a:buNone/>
            </a:pPr>
            <a:endParaRPr lang="fa-IR" sz="1800" b="1" dirty="0"/>
          </a:p>
          <a:p>
            <a:pPr marL="0" indent="0" algn="just" rtl="1">
              <a:lnSpc>
                <a:spcPct val="150000"/>
              </a:lnSpc>
              <a:buNone/>
            </a:pPr>
            <a:r>
              <a:rPr lang="fa-IR" sz="1800" b="1" dirty="0"/>
              <a:t> </a:t>
            </a:r>
            <a:r>
              <a:rPr lang="fa-IR" sz="1800" b="1" dirty="0" err="1"/>
              <a:t>تاکسیدروم</a:t>
            </a:r>
            <a:r>
              <a:rPr lang="fa-IR" sz="1800" b="1" dirty="0"/>
              <a:t> </a:t>
            </a:r>
            <a:r>
              <a:rPr lang="fa-IR" sz="1800" b="1" dirty="0" err="1"/>
              <a:t>سمپاتومیمتیک</a:t>
            </a:r>
            <a:r>
              <a:rPr lang="fa-IR" sz="1800" b="1" dirty="0"/>
              <a:t>: </a:t>
            </a:r>
          </a:p>
          <a:p>
            <a:pPr marL="0" indent="0" algn="just" rtl="1">
              <a:lnSpc>
                <a:spcPct val="150000"/>
              </a:lnSpc>
              <a:buNone/>
            </a:pPr>
            <a:r>
              <a:rPr lang="fa-IR" sz="1800" b="1" dirty="0"/>
              <a:t>علائم شایع:  هذیان، بدگمانی، تعریق، افزایش حرارت بدن، </a:t>
            </a:r>
            <a:r>
              <a:rPr lang="fa-IR" sz="1800" b="1" dirty="0" err="1"/>
              <a:t>میدریاز</a:t>
            </a:r>
            <a:r>
              <a:rPr lang="fa-IR" sz="1800" b="1" dirty="0"/>
              <a:t>، </a:t>
            </a:r>
            <a:r>
              <a:rPr lang="fa-IR" sz="1800" b="1" dirty="0" err="1"/>
              <a:t>تاکیکاردی</a:t>
            </a:r>
            <a:r>
              <a:rPr lang="fa-IR" sz="1800" b="1" dirty="0"/>
              <a:t> (یا </a:t>
            </a:r>
            <a:r>
              <a:rPr lang="fa-IR" sz="1800" b="1" dirty="0" err="1"/>
              <a:t>برادی</a:t>
            </a:r>
            <a:r>
              <a:rPr lang="fa-IR" sz="1800" b="1" dirty="0"/>
              <a:t> کاردی دز مواد آلفا </a:t>
            </a:r>
            <a:r>
              <a:rPr lang="fa-IR" sz="1800" b="1" dirty="0" err="1"/>
              <a:t>آگونیست</a:t>
            </a:r>
            <a:r>
              <a:rPr lang="fa-IR" sz="1800" b="1" dirty="0"/>
              <a:t> خالص)،  و افزایش </a:t>
            </a:r>
            <a:r>
              <a:rPr lang="fa-IR" sz="1800" b="1" dirty="0" err="1"/>
              <a:t>فشارخون</a:t>
            </a:r>
            <a:r>
              <a:rPr lang="fa-IR" sz="1800" b="1" dirty="0"/>
              <a:t> (کاهش فشار خون در موارد شدید)، تشنج، راست شدن موها، </a:t>
            </a:r>
            <a:r>
              <a:rPr lang="fa-IR" sz="1800" b="1" dirty="0" err="1"/>
              <a:t>هیپرپیرکسی</a:t>
            </a:r>
            <a:r>
              <a:rPr lang="fa-IR" sz="1800" b="1" dirty="0"/>
              <a:t>، </a:t>
            </a:r>
            <a:r>
              <a:rPr lang="fa-IR" sz="1800" b="1" dirty="0" err="1"/>
              <a:t>هیپررفلکسی</a:t>
            </a:r>
            <a:r>
              <a:rPr lang="fa-IR" sz="1800" b="1" dirty="0"/>
              <a:t>، دیس ریتمی های قلبی</a:t>
            </a:r>
          </a:p>
          <a:p>
            <a:pPr marL="0" indent="0" algn="just" rtl="1">
              <a:lnSpc>
                <a:spcPct val="150000"/>
              </a:lnSpc>
              <a:buNone/>
            </a:pPr>
            <a:r>
              <a:rPr lang="fa-IR" sz="1800" b="1" dirty="0"/>
              <a:t>دلایل شایع : مصرف آمفتامین ها  مشتقات آن ، </a:t>
            </a:r>
            <a:r>
              <a:rPr lang="fa-IR" sz="1800" b="1" dirty="0" err="1"/>
              <a:t>کوکایین</a:t>
            </a:r>
            <a:r>
              <a:rPr lang="fa-IR" sz="1800" b="1" dirty="0"/>
              <a:t>، ضد </a:t>
            </a:r>
            <a:r>
              <a:rPr lang="fa-IR" sz="1800" b="1" dirty="0" err="1"/>
              <a:t>احتقان</a:t>
            </a:r>
            <a:r>
              <a:rPr lang="fa-IR" sz="1800" b="1" dirty="0"/>
              <a:t> ها و ...</a:t>
            </a:r>
          </a:p>
          <a:p>
            <a:pPr marL="0" indent="0" algn="just" rtl="1">
              <a:lnSpc>
                <a:spcPct val="150000"/>
              </a:lnSpc>
              <a:buNone/>
            </a:pPr>
            <a:endParaRPr lang="fa-IR" sz="1800" b="1" dirty="0"/>
          </a:p>
        </p:txBody>
      </p:sp>
    </p:spTree>
    <p:extLst>
      <p:ext uri="{BB962C8B-B14F-4D97-AF65-F5344CB8AC3E}">
        <p14:creationId xmlns:p14="http://schemas.microsoft.com/office/powerpoint/2010/main" val="1356969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تعریف و انواع </a:t>
            </a:r>
            <a:r>
              <a:rPr lang="fa-IR" sz="2400" dirty="0" err="1">
                <a:cs typeface="B Titr" pitchFamily="2" charset="-78"/>
              </a:rPr>
              <a:t>تاکسیدروم</a:t>
            </a:r>
            <a:endParaRPr lang="fa-IR" sz="2400" dirty="0">
              <a:cs typeface="B Titr"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err="1"/>
              <a:t>تاکسیدروم</a:t>
            </a:r>
            <a:r>
              <a:rPr lang="fa-IR" sz="1800" b="1" dirty="0"/>
              <a:t> </a:t>
            </a:r>
            <a:r>
              <a:rPr lang="fa-IR" sz="1800" b="1" dirty="0" err="1"/>
              <a:t>سداتیو</a:t>
            </a:r>
            <a:r>
              <a:rPr lang="fa-IR" sz="1800" b="1" dirty="0"/>
              <a:t>- </a:t>
            </a:r>
            <a:r>
              <a:rPr lang="fa-IR" sz="1800" b="1" dirty="0" err="1"/>
              <a:t>هیپنوتیک</a:t>
            </a:r>
            <a:r>
              <a:rPr lang="fa-IR" sz="1800" b="1" dirty="0"/>
              <a:t> و </a:t>
            </a:r>
            <a:r>
              <a:rPr lang="fa-IR" sz="1800" b="1" dirty="0" err="1"/>
              <a:t>اپیویید</a:t>
            </a:r>
            <a:r>
              <a:rPr lang="fa-IR" sz="1800" b="1" dirty="0"/>
              <a:t>: </a:t>
            </a:r>
          </a:p>
          <a:p>
            <a:pPr marL="0" indent="0" algn="just" rtl="1">
              <a:lnSpc>
                <a:spcPct val="150000"/>
              </a:lnSpc>
              <a:buNone/>
            </a:pPr>
            <a:r>
              <a:rPr lang="fa-IR" sz="1800" b="1" dirty="0"/>
              <a:t>علائم شایع: کاهش سطح هوشیاری، سرکوب تنفس، </a:t>
            </a:r>
            <a:r>
              <a:rPr lang="fa-IR" sz="1800" b="1" dirty="0" err="1"/>
              <a:t>میوز</a:t>
            </a:r>
            <a:r>
              <a:rPr lang="fa-IR" sz="1800" b="1" dirty="0"/>
              <a:t>، کاهش فشار خون، </a:t>
            </a:r>
            <a:r>
              <a:rPr lang="fa-IR" sz="1800" b="1" dirty="0" err="1"/>
              <a:t>برادی</a:t>
            </a:r>
            <a:r>
              <a:rPr lang="fa-IR" sz="1800" b="1" dirty="0"/>
              <a:t> کاردی، </a:t>
            </a:r>
            <a:r>
              <a:rPr lang="fa-IR" sz="1800" b="1" dirty="0" err="1"/>
              <a:t>هیپوترمی</a:t>
            </a:r>
            <a:r>
              <a:rPr lang="fa-IR" sz="1800" b="1" dirty="0"/>
              <a:t>، </a:t>
            </a:r>
            <a:r>
              <a:rPr lang="fa-IR" sz="1800" b="1" dirty="0" err="1"/>
              <a:t>ادم</a:t>
            </a:r>
            <a:r>
              <a:rPr lang="fa-IR" sz="1800" b="1" dirty="0"/>
              <a:t> ریه، </a:t>
            </a:r>
            <a:r>
              <a:rPr lang="fa-IR" sz="1800" b="1" dirty="0" err="1"/>
              <a:t>هیپورفلکسی</a:t>
            </a:r>
            <a:r>
              <a:rPr lang="fa-IR" sz="1800" b="1" dirty="0"/>
              <a:t>، کاهش صداهای روده ای</a:t>
            </a:r>
          </a:p>
          <a:p>
            <a:pPr marL="0" indent="0" algn="just" rtl="1">
              <a:lnSpc>
                <a:spcPct val="150000"/>
              </a:lnSpc>
              <a:buNone/>
            </a:pPr>
            <a:r>
              <a:rPr lang="fa-IR" sz="1800" b="1" dirty="0"/>
              <a:t>دلایل شایع : مصرف </a:t>
            </a:r>
            <a:r>
              <a:rPr lang="fa-IR" sz="1800" b="1" dirty="0" err="1"/>
              <a:t>نارکوتیک</a:t>
            </a:r>
            <a:r>
              <a:rPr lang="fa-IR" sz="1800" b="1" dirty="0"/>
              <a:t> ها، </a:t>
            </a:r>
            <a:r>
              <a:rPr lang="fa-IR" sz="1800" b="1" dirty="0" err="1"/>
              <a:t>بنزودیازپین</a:t>
            </a:r>
            <a:r>
              <a:rPr lang="fa-IR" sz="1800" b="1" dirty="0"/>
              <a:t> ها، </a:t>
            </a:r>
            <a:r>
              <a:rPr lang="fa-IR" sz="1800" b="1" dirty="0" err="1"/>
              <a:t>اتانول</a:t>
            </a:r>
            <a:r>
              <a:rPr lang="fa-IR" sz="1800" b="1" dirty="0"/>
              <a:t>، </a:t>
            </a:r>
            <a:r>
              <a:rPr lang="fa-IR" sz="1800" b="1" dirty="0" err="1"/>
              <a:t>کلونیدین</a:t>
            </a:r>
            <a:r>
              <a:rPr lang="fa-IR" sz="1800" b="1" dirty="0"/>
              <a:t> و ...</a:t>
            </a:r>
          </a:p>
          <a:p>
            <a:pPr marL="0" indent="0" algn="just" rtl="1">
              <a:lnSpc>
                <a:spcPct val="150000"/>
              </a:lnSpc>
              <a:buNone/>
            </a:pPr>
            <a:r>
              <a:rPr lang="fa-IR" sz="1800" b="1" dirty="0" err="1"/>
              <a:t>تاکسیدروم</a:t>
            </a:r>
            <a:r>
              <a:rPr lang="fa-IR" sz="1800" b="1" dirty="0"/>
              <a:t> </a:t>
            </a:r>
            <a:r>
              <a:rPr lang="fa-IR" sz="1800" b="1" dirty="0" err="1"/>
              <a:t>سروتونینرژیک</a:t>
            </a:r>
            <a:r>
              <a:rPr lang="fa-IR" sz="1800" b="1" dirty="0"/>
              <a:t> : </a:t>
            </a:r>
          </a:p>
          <a:p>
            <a:pPr marL="0" indent="0" algn="just" rtl="1">
              <a:lnSpc>
                <a:spcPct val="150000"/>
              </a:lnSpc>
              <a:buNone/>
            </a:pPr>
            <a:r>
              <a:rPr lang="fa-IR" sz="1800" b="1" dirty="0"/>
              <a:t>علائم شایع: کاهش سطح هوشیاری، افزایش </a:t>
            </a:r>
            <a:r>
              <a:rPr lang="fa-IR" sz="1800" b="1" dirty="0" err="1"/>
              <a:t>تون</a:t>
            </a:r>
            <a:r>
              <a:rPr lang="fa-IR" sz="1800" b="1" dirty="0"/>
              <a:t> عضلانی، </a:t>
            </a:r>
            <a:r>
              <a:rPr lang="fa-IR" sz="1800" b="1" dirty="0" err="1"/>
              <a:t>هیپررفلکسی</a:t>
            </a:r>
            <a:r>
              <a:rPr lang="fa-IR" sz="1800" b="1" dirty="0"/>
              <a:t>، </a:t>
            </a:r>
            <a:r>
              <a:rPr lang="fa-IR" sz="1800" b="1" dirty="0" err="1"/>
              <a:t>هیپرترمی</a:t>
            </a:r>
            <a:r>
              <a:rPr lang="fa-IR" sz="1800" b="1" dirty="0"/>
              <a:t> </a:t>
            </a:r>
          </a:p>
          <a:p>
            <a:pPr marL="0" indent="0" algn="just" rtl="1">
              <a:lnSpc>
                <a:spcPct val="150000"/>
              </a:lnSpc>
              <a:buNone/>
            </a:pPr>
            <a:r>
              <a:rPr lang="fa-IR" sz="1800" b="1" dirty="0"/>
              <a:t>دلایل شایع : مصرف داروهای </a:t>
            </a:r>
            <a:r>
              <a:rPr lang="en-GB" sz="1800" b="1" dirty="0"/>
              <a:t>MAOIs </a:t>
            </a:r>
            <a:r>
              <a:rPr lang="fa-IR" sz="1800" b="1" dirty="0"/>
              <a:t> (مهار کننده های </a:t>
            </a:r>
            <a:r>
              <a:rPr lang="fa-IR" sz="1800" b="1" dirty="0" err="1"/>
              <a:t>منوآمینو</a:t>
            </a:r>
            <a:r>
              <a:rPr lang="fa-IR" sz="1800" b="1" dirty="0"/>
              <a:t> </a:t>
            </a:r>
            <a:r>
              <a:rPr lang="fa-IR" sz="1800" b="1" dirty="0" err="1"/>
              <a:t>اکسیداز</a:t>
            </a:r>
            <a:r>
              <a:rPr lang="fa-IR" sz="1800" b="1" dirty="0"/>
              <a:t>)، داروهای </a:t>
            </a:r>
            <a:r>
              <a:rPr lang="en-GB" sz="1800" b="1" dirty="0"/>
              <a:t>SSRIs </a:t>
            </a:r>
            <a:r>
              <a:rPr lang="fa-IR" sz="1800" b="1" dirty="0"/>
              <a:t> (مهار کننده های انتخابی </a:t>
            </a:r>
            <a:r>
              <a:rPr lang="fa-IR" sz="1800" b="1" dirty="0" err="1"/>
              <a:t>بازجذب</a:t>
            </a:r>
            <a:r>
              <a:rPr lang="fa-IR" sz="1800" b="1" dirty="0"/>
              <a:t> </a:t>
            </a:r>
            <a:r>
              <a:rPr lang="fa-IR" sz="1800" b="1" dirty="0" err="1"/>
              <a:t>سروتونین</a:t>
            </a:r>
            <a:r>
              <a:rPr lang="fa-IR" sz="1800" b="1" dirty="0"/>
              <a:t>)، مصرف </a:t>
            </a:r>
            <a:r>
              <a:rPr lang="fa-IR" sz="1800" b="1" dirty="0" err="1"/>
              <a:t>پتدین</a:t>
            </a:r>
            <a:r>
              <a:rPr lang="fa-IR" sz="1800" b="1" dirty="0"/>
              <a:t>، </a:t>
            </a:r>
            <a:r>
              <a:rPr lang="fa-IR" sz="1800" b="1" dirty="0" err="1"/>
              <a:t>کاربامازپین</a:t>
            </a:r>
            <a:r>
              <a:rPr lang="fa-IR" sz="1800" b="1" dirty="0"/>
              <a:t>، آمفتامین و ... </a:t>
            </a:r>
          </a:p>
          <a:p>
            <a:pPr marL="0" indent="0" algn="just" rtl="1">
              <a:lnSpc>
                <a:spcPct val="150000"/>
              </a:lnSpc>
              <a:buNone/>
            </a:pPr>
            <a:endParaRPr lang="fa-IR" sz="1800" b="1" dirty="0"/>
          </a:p>
        </p:txBody>
      </p:sp>
    </p:spTree>
    <p:extLst>
      <p:ext uri="{BB962C8B-B14F-4D97-AF65-F5344CB8AC3E}">
        <p14:creationId xmlns:p14="http://schemas.microsoft.com/office/powerpoint/2010/main" val="3284224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در مسمومیت ها </a:t>
            </a: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آلودگی زدایی شامل جداسازی سم از بیمار و بیمار از سم است. </a:t>
            </a:r>
          </a:p>
          <a:p>
            <a:pPr marL="0" indent="0" algn="just" rtl="1">
              <a:lnSpc>
                <a:spcPct val="150000"/>
              </a:lnSpc>
              <a:buNone/>
            </a:pPr>
            <a:r>
              <a:rPr lang="fa-IR" sz="1800" b="1" dirty="0"/>
              <a:t>سمومی که خارج از بدن هستند باید به سرعت به وسیله شستشو و اقدامات دیگر از بدن جدا شوند. </a:t>
            </a:r>
          </a:p>
          <a:p>
            <a:pPr marL="0" indent="0" algn="just" rtl="1">
              <a:lnSpc>
                <a:spcPct val="150000"/>
              </a:lnSpc>
              <a:buNone/>
            </a:pPr>
            <a:r>
              <a:rPr lang="fa-IR" sz="1800" b="1" dirty="0"/>
              <a:t>در مورد سموم داخل بدن هم باید سریعا از جذب آنها جلوگیری شده و دفع سم نیز به طریقی از دستگاه گوارش، خون و بافت ها تسهیل گردد. </a:t>
            </a:r>
          </a:p>
          <a:p>
            <a:pPr marL="0" indent="0" algn="just" rtl="1">
              <a:lnSpc>
                <a:spcPct val="150000"/>
              </a:lnSpc>
              <a:buNone/>
            </a:pPr>
            <a:r>
              <a:rPr lang="fa-IR" sz="1800" b="1" dirty="0"/>
              <a:t>آلودگی زدایی از  پوست، چشم، دستگاه گوارش، ادرار و خون انجام می گیرد.</a:t>
            </a:r>
          </a:p>
          <a:p>
            <a:pPr marL="0" indent="0" algn="just" rtl="1">
              <a:lnSpc>
                <a:spcPct val="150000"/>
              </a:lnSpc>
              <a:buNone/>
            </a:pPr>
            <a:endParaRPr lang="fa-IR" sz="1800" b="1" dirty="0"/>
          </a:p>
        </p:txBody>
      </p:sp>
    </p:spTree>
    <p:extLst>
      <p:ext uri="{BB962C8B-B14F-4D97-AF65-F5344CB8AC3E}">
        <p14:creationId xmlns:p14="http://schemas.microsoft.com/office/powerpoint/2010/main" val="2975773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پوست </a:t>
            </a:r>
          </a:p>
        </p:txBody>
      </p:sp>
      <p:sp>
        <p:nvSpPr>
          <p:cNvPr id="3" name="Content Placeholder 2"/>
          <p:cNvSpPr>
            <a:spLocks noGrp="1"/>
          </p:cNvSpPr>
          <p:nvPr>
            <p:ph idx="1"/>
          </p:nvPr>
        </p:nvSpPr>
        <p:spPr/>
        <p:txBody>
          <a:bodyPr>
            <a:normAutofit lnSpcReduction="10000"/>
          </a:bodyPr>
          <a:lstStyle/>
          <a:p>
            <a:pPr marL="0" indent="0" algn="just" rtl="1">
              <a:lnSpc>
                <a:spcPct val="150000"/>
              </a:lnSpc>
              <a:buNone/>
            </a:pPr>
            <a:r>
              <a:rPr lang="fa-IR" sz="1800" b="1" dirty="0"/>
              <a:t>پوست بیمار باید هر چه سریعتر از آلودگی و سم پاک‌ شود. زیرا بعضی از سموم قدرت جذب پوستی بالایی داشته و از طریق پوست جذب می شوند. همچنین بعضی سموم نظیر اسید و باز باعث تخریب و آسیب به پوست می شوند. </a:t>
            </a:r>
          </a:p>
          <a:p>
            <a:pPr marL="0" indent="0" algn="just" rtl="1">
              <a:lnSpc>
                <a:spcPct val="150000"/>
              </a:lnSpc>
              <a:buNone/>
            </a:pPr>
            <a:r>
              <a:rPr lang="fa-IR" sz="1800" b="1" dirty="0"/>
              <a:t>در آلودگی زدایی پوست به موارد زیر توجه کنید: </a:t>
            </a:r>
          </a:p>
          <a:p>
            <a:pPr algn="just" rtl="1">
              <a:lnSpc>
                <a:spcPct val="150000"/>
              </a:lnSpc>
            </a:pPr>
            <a:r>
              <a:rPr lang="fa-IR" sz="1800" b="1" dirty="0"/>
              <a:t>لباس های آلوده بیمار را از تن وی خارج نمایید.</a:t>
            </a:r>
          </a:p>
          <a:p>
            <a:pPr algn="just" rtl="1">
              <a:lnSpc>
                <a:spcPct val="150000"/>
              </a:lnSpc>
            </a:pPr>
            <a:r>
              <a:rPr lang="fa-IR" sz="1800" b="1" dirty="0"/>
              <a:t>نواحی آلوده را با آب یا نرمال </a:t>
            </a:r>
            <a:r>
              <a:rPr lang="fa-IR" sz="1800" b="1" dirty="0" err="1"/>
              <a:t>سالین</a:t>
            </a:r>
            <a:r>
              <a:rPr lang="fa-IR" sz="1800" b="1" dirty="0"/>
              <a:t> شستشو دهید و نواحی پشت گوش ها، زیر ناخن ها و نواحی چین پوستی را به دقت شستشو دهید.</a:t>
            </a:r>
          </a:p>
          <a:p>
            <a:pPr algn="just" rtl="1">
              <a:lnSpc>
                <a:spcPct val="150000"/>
              </a:lnSpc>
            </a:pPr>
            <a:r>
              <a:rPr lang="fa-IR" sz="1800" b="1" dirty="0"/>
              <a:t>در خصوص ترکیبات روغنی از شامپو یا صابون استفاده کنید.</a:t>
            </a:r>
          </a:p>
          <a:p>
            <a:pPr algn="just" rtl="1">
              <a:lnSpc>
                <a:spcPct val="150000"/>
              </a:lnSpc>
            </a:pPr>
            <a:r>
              <a:rPr lang="fa-IR" sz="1800" b="1" dirty="0"/>
              <a:t>در مسمومیت ‌</a:t>
            </a:r>
            <a:r>
              <a:rPr lang="fa-IR" sz="1800" b="1" dirty="0" err="1"/>
              <a:t>هایی</a:t>
            </a:r>
            <a:r>
              <a:rPr lang="fa-IR" sz="1800" b="1" dirty="0"/>
              <a:t> نظیر اسید و قلیا، بیمار را به مدت 20 دقیقه با آب بشویید.</a:t>
            </a:r>
          </a:p>
          <a:p>
            <a:pPr algn="just" rtl="1">
              <a:lnSpc>
                <a:spcPct val="150000"/>
              </a:lnSpc>
            </a:pPr>
            <a:r>
              <a:rPr lang="fa-IR" sz="1800" b="1" dirty="0"/>
              <a:t>عدم خنثی سازی پوست</a:t>
            </a:r>
          </a:p>
          <a:p>
            <a:pPr algn="just" rtl="1">
              <a:lnSpc>
                <a:spcPct val="150000"/>
              </a:lnSpc>
            </a:pPr>
            <a:r>
              <a:rPr lang="fa-IR" sz="1800" b="1" dirty="0"/>
              <a:t>در این مرحله باید مراقب بود که پرسنلی که آلودگی زدایی را انجام می دهند خود دچار مسمومیت نشوند. </a:t>
            </a:r>
          </a:p>
          <a:p>
            <a:pPr algn="just" rtl="1">
              <a:lnSpc>
                <a:spcPct val="150000"/>
              </a:lnSpc>
            </a:pPr>
            <a:r>
              <a:rPr lang="fa-IR" sz="1800" b="1" dirty="0"/>
              <a:t>تمام البسه، جواهرات و وسایلی که جهت خشک کردن بیمار استفاده می شود باید به عنوان زباله خطرناک مد نظر قرار گیرند. </a:t>
            </a:r>
          </a:p>
        </p:txBody>
      </p:sp>
    </p:spTree>
    <p:extLst>
      <p:ext uri="{BB962C8B-B14F-4D97-AF65-F5344CB8AC3E}">
        <p14:creationId xmlns:p14="http://schemas.microsoft.com/office/powerpoint/2010/main" val="30294934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چشم </a:t>
            </a: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چشم های بیمار باید هر چه سریعتر از آلودگی و سم خصوصا در مسمومیت های شیمیایی پاک‌ شود. زیرا  باعث آسیب به چشم ها می شوند. </a:t>
            </a:r>
          </a:p>
          <a:p>
            <a:pPr marL="0" indent="0" algn="just" rtl="1">
              <a:lnSpc>
                <a:spcPct val="150000"/>
              </a:lnSpc>
              <a:buNone/>
            </a:pPr>
            <a:r>
              <a:rPr lang="fa-IR" sz="1800" b="1" dirty="0"/>
              <a:t>در آلودگی زدایی پوست به موارد زیر توجه کنید: </a:t>
            </a:r>
          </a:p>
          <a:p>
            <a:pPr algn="just" rtl="1">
              <a:lnSpc>
                <a:spcPct val="150000"/>
              </a:lnSpc>
            </a:pPr>
            <a:r>
              <a:rPr lang="fa-IR" sz="1800" b="1" dirty="0"/>
              <a:t>شستشوی چشم باید با مقدار فراوان آب یا سرم شستشو انجام گیرد.</a:t>
            </a:r>
          </a:p>
          <a:p>
            <a:pPr algn="just" rtl="1">
              <a:lnSpc>
                <a:spcPct val="150000"/>
              </a:lnSpc>
            </a:pPr>
            <a:r>
              <a:rPr lang="fa-IR" sz="1800" b="1" dirty="0"/>
              <a:t>بی حسی چشم با استفاده از قطره های بی حس کننده نظیر </a:t>
            </a:r>
            <a:r>
              <a:rPr lang="fa-IR" sz="1800" b="1" dirty="0" err="1"/>
              <a:t>تتراکایین</a:t>
            </a:r>
            <a:r>
              <a:rPr lang="fa-IR" sz="1800" b="1" dirty="0"/>
              <a:t> جهت جلوگیری از رفع </a:t>
            </a:r>
            <a:r>
              <a:rPr lang="fa-IR" sz="1800" b="1" dirty="0" err="1"/>
              <a:t>بلفارواسپاسم</a:t>
            </a:r>
            <a:r>
              <a:rPr lang="fa-IR" sz="1800" b="1" dirty="0"/>
              <a:t> و شستشوی موثرتر مفید است. </a:t>
            </a:r>
          </a:p>
          <a:p>
            <a:pPr algn="just" rtl="1">
              <a:lnSpc>
                <a:spcPct val="150000"/>
              </a:lnSpc>
            </a:pPr>
            <a:r>
              <a:rPr lang="fa-IR" sz="1800" b="1" dirty="0"/>
              <a:t>در آلودگی چشم با وسیله مواد قلیایی، نیاز به شستشوی بیشتری است و گاهی مستلزم زمان زیاد شستشو است. </a:t>
            </a:r>
          </a:p>
        </p:txBody>
      </p:sp>
    </p:spTree>
    <p:extLst>
      <p:ext uri="{BB962C8B-B14F-4D97-AF65-F5344CB8AC3E}">
        <p14:creationId xmlns:p14="http://schemas.microsoft.com/office/powerpoint/2010/main" val="2835716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گوارشی </a:t>
            </a: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آلودگی زدایی گوارشی عموما به سه روش انجام می شود. این سه روش شامل موارد زیر است : </a:t>
            </a:r>
          </a:p>
          <a:p>
            <a:pPr marL="0" indent="0" algn="just" rtl="1">
              <a:lnSpc>
                <a:spcPct val="150000"/>
              </a:lnSpc>
              <a:buNone/>
            </a:pPr>
            <a:r>
              <a:rPr lang="fa-IR" sz="1800" b="1" dirty="0"/>
              <a:t>1- تخلیه سم از معده از طریق دهان </a:t>
            </a:r>
          </a:p>
          <a:p>
            <a:pPr marL="0" indent="0" algn="just" rtl="1">
              <a:lnSpc>
                <a:spcPct val="150000"/>
              </a:lnSpc>
              <a:buNone/>
            </a:pPr>
            <a:r>
              <a:rPr lang="fa-IR" sz="1800" b="1" dirty="0"/>
              <a:t>2- جلوگیری از جذب سم از روده </a:t>
            </a:r>
          </a:p>
          <a:p>
            <a:pPr marL="0" indent="0" algn="just" rtl="1">
              <a:lnSpc>
                <a:spcPct val="150000"/>
              </a:lnSpc>
              <a:buNone/>
            </a:pPr>
            <a:r>
              <a:rPr lang="fa-IR" sz="1800" b="1" dirty="0"/>
              <a:t>3- تسهیل تخلیه دستگاه گوارش </a:t>
            </a:r>
          </a:p>
        </p:txBody>
      </p:sp>
      <p:pic>
        <p:nvPicPr>
          <p:cNvPr id="5" name="Picture 4">
            <a:extLst>
              <a:ext uri="{FF2B5EF4-FFF2-40B4-BE49-F238E27FC236}">
                <a16:creationId xmlns="" xmlns:a16="http://schemas.microsoft.com/office/drawing/2014/main" id="{A982129A-1AAD-134C-9AE8-E3782D531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108" y="2665902"/>
            <a:ext cx="5380892" cy="34602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5436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cs typeface="B Titr" pitchFamily="2" charset="-78"/>
              </a:rPr>
              <a:t>مقدمه</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lvl="0" algn="r" rtl="1">
              <a:buFont typeface="Arial" pitchFamily="34" charset="0"/>
              <a:buChar char="•"/>
            </a:pPr>
            <a:endParaRPr lang="fa-IR" sz="1800" dirty="0"/>
          </a:p>
          <a:p>
            <a:pPr lvl="0" algn="r" rtl="1">
              <a:buFont typeface="Arial" pitchFamily="34" charset="0"/>
              <a:buChar char="•"/>
            </a:pPr>
            <a:r>
              <a:rPr lang="fa-IR" sz="1800" dirty="0"/>
              <a:t>روزانه افراد زیادی به ‌صورت اتفاقی و یا عمدی با موادی در تماس هستند که </a:t>
            </a:r>
            <a:r>
              <a:rPr lang="fa-IR" sz="1800" dirty="0" err="1"/>
              <a:t>می‌توانند</a:t>
            </a:r>
            <a:r>
              <a:rPr lang="fa-IR" sz="1800" dirty="0"/>
              <a:t> بالقوه سمی بوده و باعث ایجاد مسمومیت در آنها شود. تقریباً هر </a:t>
            </a:r>
            <a:r>
              <a:rPr lang="fa-IR" sz="1800" dirty="0" err="1"/>
              <a:t>ماده‌ای</a:t>
            </a:r>
            <a:r>
              <a:rPr lang="fa-IR" sz="1800" dirty="0"/>
              <a:t> را که در نظر </a:t>
            </a:r>
            <a:r>
              <a:rPr lang="fa-IR" sz="1800" dirty="0" err="1"/>
              <a:t>می‌گیرید</a:t>
            </a:r>
            <a:r>
              <a:rPr lang="fa-IR" sz="1800" dirty="0"/>
              <a:t> در بعضی از </a:t>
            </a:r>
            <a:r>
              <a:rPr lang="fa-IR" sz="1800" dirty="0" err="1"/>
              <a:t>وضعیت‌ها</a:t>
            </a:r>
            <a:r>
              <a:rPr lang="fa-IR" sz="1800" dirty="0"/>
              <a:t>، سمی است. همچنین مقادیر زیاد یک دارو، به ‌جای اثرات درمانی، می تواند اثرات سمی داشته باشد. </a:t>
            </a:r>
          </a:p>
          <a:p>
            <a:pPr lvl="0" algn="r" rtl="1">
              <a:buFont typeface="Arial" pitchFamily="34" charset="0"/>
              <a:buChar char="•"/>
            </a:pPr>
            <a:r>
              <a:rPr lang="fa-IR" sz="1800" dirty="0"/>
              <a:t>مرگ‌ و میر و آسیب ناشی از </a:t>
            </a:r>
            <a:r>
              <a:rPr lang="fa-IR" sz="1800" dirty="0" err="1"/>
              <a:t>مسمومیت‌ها</a:t>
            </a:r>
            <a:r>
              <a:rPr lang="fa-IR" sz="1800" dirty="0"/>
              <a:t> و </a:t>
            </a:r>
            <a:r>
              <a:rPr lang="fa-IR" sz="1800" dirty="0" err="1"/>
              <a:t>سوءمصرف</a:t>
            </a:r>
            <a:r>
              <a:rPr lang="fa-IR" sz="1800" dirty="0"/>
              <a:t> مواد در بالغین رو به افزایش است و سالانه تعداد زیادی از این افراد به علت تماس با انواع سموم و همچنین مصرف </a:t>
            </a:r>
            <a:r>
              <a:rPr lang="fa-IR" sz="1800" dirty="0" err="1"/>
              <a:t>بیش‌ازحد</a:t>
            </a:r>
            <a:r>
              <a:rPr lang="fa-IR" sz="1800" dirty="0"/>
              <a:t> و نادرست موادی نظیر داروها، مواد مخدر و ... جان خود را از دست </a:t>
            </a:r>
            <a:r>
              <a:rPr lang="fa-IR" sz="1800" dirty="0" err="1"/>
              <a:t>می‌دهند</a:t>
            </a:r>
            <a:r>
              <a:rPr lang="fa-IR" sz="1800" dirty="0"/>
              <a:t>. این در حالی است که میزان </a:t>
            </a:r>
            <a:r>
              <a:rPr lang="fa-IR" sz="1800" dirty="0" err="1"/>
              <a:t>مرگ‌ومیر</a:t>
            </a:r>
            <a:r>
              <a:rPr lang="fa-IR" sz="1800" dirty="0"/>
              <a:t> ناشی از </a:t>
            </a:r>
            <a:r>
              <a:rPr lang="fa-IR" sz="1800" dirty="0" err="1"/>
              <a:t>مسمومیت‌ها</a:t>
            </a:r>
            <a:r>
              <a:rPr lang="fa-IR" sz="1800" dirty="0"/>
              <a:t> در کودکان به علت استفاده از </a:t>
            </a:r>
            <a:r>
              <a:rPr lang="fa-IR" sz="1800" dirty="0" err="1"/>
              <a:t>درب‌های</a:t>
            </a:r>
            <a:r>
              <a:rPr lang="fa-IR" sz="1800" dirty="0"/>
              <a:t> اطمینان برای </a:t>
            </a:r>
            <a:r>
              <a:rPr lang="fa-IR" sz="1800" dirty="0" err="1"/>
              <a:t>بطری‌های</a:t>
            </a:r>
            <a:r>
              <a:rPr lang="fa-IR" sz="1800" dirty="0"/>
              <a:t> دارو و ظروف </a:t>
            </a:r>
            <a:r>
              <a:rPr lang="fa-IR" sz="1800" dirty="0" err="1"/>
              <a:t>نگه‌دارنده</a:t>
            </a:r>
            <a:r>
              <a:rPr lang="fa-IR" sz="1800" dirty="0"/>
              <a:t> </a:t>
            </a:r>
            <a:r>
              <a:rPr lang="fa-IR" sz="1800" dirty="0" err="1"/>
              <a:t>کاهش‌یافته</a:t>
            </a:r>
            <a:r>
              <a:rPr lang="fa-IR" sz="1800" dirty="0"/>
              <a:t> است.</a:t>
            </a:r>
          </a:p>
          <a:p>
            <a:pPr algn="r" rtl="1">
              <a:buNone/>
            </a:pPr>
            <a:endParaRPr lang="en-US" sz="1800" dirty="0"/>
          </a:p>
        </p:txBody>
      </p:sp>
      <p:pic>
        <p:nvPicPr>
          <p:cNvPr id="4" name="Picture 3">
            <a:extLst>
              <a:ext uri="{FF2B5EF4-FFF2-40B4-BE49-F238E27FC236}">
                <a16:creationId xmlns="" xmlns:a16="http://schemas.microsoft.com/office/drawing/2014/main" id="{625649E1-27CE-DD4E-9D6E-0326EBA05A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6586" y="4087833"/>
            <a:ext cx="5251938" cy="20383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5715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گوارشی </a:t>
            </a: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1- تخلیه سم از معده از طریق دهان:</a:t>
            </a:r>
          </a:p>
          <a:p>
            <a:pPr marL="0" indent="0" algn="just" rtl="1">
              <a:lnSpc>
                <a:spcPct val="150000"/>
              </a:lnSpc>
              <a:buNone/>
            </a:pPr>
            <a:r>
              <a:rPr lang="fa-IR" sz="1800" b="1" dirty="0"/>
              <a:t>به دو روش زیر انجام می شود: </a:t>
            </a:r>
          </a:p>
          <a:p>
            <a:pPr marL="0" indent="0" algn="just" rtl="1">
              <a:lnSpc>
                <a:spcPct val="150000"/>
              </a:lnSpc>
              <a:buNone/>
            </a:pPr>
            <a:r>
              <a:rPr lang="fa-IR" sz="1800" b="1" dirty="0"/>
              <a:t>الف) تخلیه سم از معده  از طریق شستشوی معده (</a:t>
            </a:r>
            <a:r>
              <a:rPr lang="fa-IR" sz="1800" b="1" dirty="0" err="1"/>
              <a:t>لاواژ</a:t>
            </a:r>
            <a:r>
              <a:rPr lang="fa-IR" sz="1800" b="1" dirty="0"/>
              <a:t>)</a:t>
            </a:r>
          </a:p>
          <a:p>
            <a:pPr marL="0" indent="0" algn="just" rtl="1">
              <a:lnSpc>
                <a:spcPct val="150000"/>
              </a:lnSpc>
              <a:buNone/>
            </a:pPr>
            <a:r>
              <a:rPr lang="fa-IR" sz="1800" b="1" dirty="0"/>
              <a:t>ب) تخلیه سم از معده از طریق ایجاد استفراغ</a:t>
            </a:r>
          </a:p>
        </p:txBody>
      </p:sp>
    </p:spTree>
    <p:extLst>
      <p:ext uri="{BB962C8B-B14F-4D97-AF65-F5344CB8AC3E}">
        <p14:creationId xmlns:p14="http://schemas.microsoft.com/office/powerpoint/2010/main" val="20409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آلودگی زدایی گوارشی </a:t>
            </a: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1800" b="1" dirty="0"/>
              <a:t>الف) تخلیه سم از معده  از طریق شستشوی معده (</a:t>
            </a:r>
            <a:r>
              <a:rPr lang="fa-IR" sz="1800" b="1" dirty="0" err="1"/>
              <a:t>لاواژ</a:t>
            </a:r>
            <a:r>
              <a:rPr lang="fa-IR" sz="1800" b="1" dirty="0"/>
              <a:t>)</a:t>
            </a:r>
          </a:p>
          <a:p>
            <a:pPr algn="just" rtl="1">
              <a:lnSpc>
                <a:spcPct val="150000"/>
              </a:lnSpc>
            </a:pPr>
            <a:r>
              <a:rPr lang="fa-IR" sz="1800" b="1" dirty="0"/>
              <a:t>شستشو معده یا </a:t>
            </a:r>
            <a:r>
              <a:rPr lang="fa-IR" sz="1800" b="1" dirty="0" err="1"/>
              <a:t>لاواژ</a:t>
            </a:r>
            <a:r>
              <a:rPr lang="fa-IR" sz="1800" b="1" dirty="0"/>
              <a:t>، روش اصلی تخلیه معده در شرایط اورژانس است.</a:t>
            </a:r>
          </a:p>
          <a:p>
            <a:pPr algn="just" rtl="1">
              <a:lnSpc>
                <a:spcPct val="150000"/>
              </a:lnSpc>
            </a:pPr>
            <a:r>
              <a:rPr lang="fa-IR" sz="1800" b="1" dirty="0"/>
              <a:t>این روش در بیمارانی که سموم را به طریق خوراکی مصرف </a:t>
            </a:r>
            <a:r>
              <a:rPr lang="fa-IR" sz="1800" b="1" dirty="0" err="1"/>
              <a:t>کرده‌اند</a:t>
            </a:r>
            <a:r>
              <a:rPr lang="fa-IR" sz="1800" b="1" dirty="0"/>
              <a:t>، انجام </a:t>
            </a:r>
            <a:r>
              <a:rPr lang="fa-IR" sz="1800" b="1" dirty="0" err="1"/>
              <a:t>می‌شود</a:t>
            </a:r>
            <a:r>
              <a:rPr lang="fa-IR" sz="1800" b="1" dirty="0"/>
              <a:t>.</a:t>
            </a:r>
          </a:p>
          <a:p>
            <a:pPr algn="just" rtl="1">
              <a:lnSpc>
                <a:spcPct val="150000"/>
              </a:lnSpc>
            </a:pPr>
            <a:r>
              <a:rPr lang="fa-IR" sz="1800" b="1" dirty="0"/>
              <a:t>اگر این عمل در یک ساعت ابتدایی بعد از خوردن سمومی که </a:t>
            </a:r>
            <a:r>
              <a:rPr lang="fa-IR" sz="1800" b="1" dirty="0" err="1"/>
              <a:t>تهدیدکننده</a:t>
            </a:r>
            <a:r>
              <a:rPr lang="fa-IR" sz="1800" b="1" dirty="0"/>
              <a:t> حیات هستند، انجام شود بسیار در روند کاهش عوارض و بهبود بیمار مؤثر است. </a:t>
            </a:r>
          </a:p>
          <a:p>
            <a:pPr algn="just" rtl="1">
              <a:lnSpc>
                <a:spcPct val="150000"/>
              </a:lnSpc>
            </a:pPr>
            <a:r>
              <a:rPr lang="fa-IR" sz="1800" b="1" dirty="0"/>
              <a:t>البته </a:t>
            </a:r>
            <a:r>
              <a:rPr lang="fa-IR" sz="1800" b="1" dirty="0" err="1"/>
              <a:t>لاواژ</a:t>
            </a:r>
            <a:r>
              <a:rPr lang="fa-IR" sz="1800" b="1" dirty="0"/>
              <a:t> در مسمومیت با سموم و داروهایی نظیر </a:t>
            </a:r>
            <a:r>
              <a:rPr lang="fa-IR" sz="1800" b="1" dirty="0" err="1"/>
              <a:t>سالیسیلات‌ها</a:t>
            </a:r>
            <a:r>
              <a:rPr lang="fa-IR" sz="1800" b="1" dirty="0"/>
              <a:t>، </a:t>
            </a:r>
            <a:r>
              <a:rPr lang="fa-IR" sz="1800" b="1" dirty="0" err="1"/>
              <a:t>باربیتورات‌ها</a:t>
            </a:r>
            <a:r>
              <a:rPr lang="fa-IR" sz="1800" b="1" dirty="0"/>
              <a:t>، </a:t>
            </a:r>
            <a:r>
              <a:rPr lang="fa-IR" sz="1800" b="1" dirty="0" err="1"/>
              <a:t>مپروبامات‌ها</a:t>
            </a:r>
            <a:r>
              <a:rPr lang="fa-IR" sz="1800" b="1" dirty="0"/>
              <a:t>، </a:t>
            </a:r>
            <a:r>
              <a:rPr lang="fa-IR" sz="1800" b="1" dirty="0" err="1"/>
              <a:t>نارکوتیک‌ها</a:t>
            </a:r>
            <a:r>
              <a:rPr lang="fa-IR" sz="1800" b="1" dirty="0"/>
              <a:t>، </a:t>
            </a:r>
            <a:r>
              <a:rPr lang="fa-IR" sz="1800" b="1" dirty="0" err="1"/>
              <a:t>آنتی‌کلینرژیک‌ها</a:t>
            </a:r>
            <a:r>
              <a:rPr lang="fa-IR" sz="1800" b="1" dirty="0"/>
              <a:t> و... که تخلیه معده را به تأخیر </a:t>
            </a:r>
            <a:r>
              <a:rPr lang="fa-IR" sz="1800" b="1" dirty="0" err="1"/>
              <a:t>می‌اندازند</a:t>
            </a:r>
            <a:r>
              <a:rPr lang="fa-IR" sz="1800" b="1" dirty="0"/>
              <a:t>، بعد از گذشت یک ساعت هم انجام </a:t>
            </a:r>
            <a:r>
              <a:rPr lang="fa-IR" sz="1800" b="1" dirty="0" err="1"/>
              <a:t>می‌شود</a:t>
            </a:r>
            <a:r>
              <a:rPr lang="fa-IR" sz="1800" b="1" dirty="0"/>
              <a:t> و موثر است.</a:t>
            </a:r>
          </a:p>
        </p:txBody>
      </p:sp>
    </p:spTree>
    <p:extLst>
      <p:ext uri="{BB962C8B-B14F-4D97-AF65-F5344CB8AC3E}">
        <p14:creationId xmlns:p14="http://schemas.microsoft.com/office/powerpoint/2010/main" val="5727241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1BAD61-3687-0D44-81D7-0B359B61D763}"/>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AC883098-19F4-BE4F-BEE3-25E11E54578B}"/>
              </a:ext>
            </a:extLst>
          </p:cNvPr>
          <p:cNvSpPr>
            <a:spLocks noGrp="1"/>
          </p:cNvSpPr>
          <p:nvPr>
            <p:ph idx="1"/>
          </p:nvPr>
        </p:nvSpPr>
        <p:spPr/>
        <p:txBody>
          <a:bodyPr/>
          <a:lstStyle/>
          <a:p>
            <a:pPr algn="r" rtl="1"/>
            <a:r>
              <a:rPr lang="fa-IR" sz="1800" b="1" dirty="0"/>
              <a:t>الف) تخلیه سم از معده  از طریق شستشوی معده (</a:t>
            </a:r>
            <a:r>
              <a:rPr lang="fa-IR" sz="1800" b="1" dirty="0" err="1"/>
              <a:t>لاواژ</a:t>
            </a:r>
            <a:r>
              <a:rPr lang="fa-IR" sz="1800" b="1" dirty="0"/>
              <a:t>)</a:t>
            </a:r>
            <a:endParaRPr lang="en-US" sz="1800" dirty="0"/>
          </a:p>
          <a:p>
            <a:pPr algn="r" rtl="1"/>
            <a:r>
              <a:rPr lang="fa-IR" sz="1800" dirty="0"/>
              <a:t>شستشوی یا </a:t>
            </a:r>
            <a:r>
              <a:rPr lang="fa-IR" sz="1800" dirty="0" err="1"/>
              <a:t>لاواژ</a:t>
            </a:r>
            <a:r>
              <a:rPr lang="fa-IR" sz="1800" dirty="0"/>
              <a:t> معده از طریق تعبیه لوله بینی- </a:t>
            </a:r>
            <a:r>
              <a:rPr lang="fa-IR" sz="1800" dirty="0" err="1"/>
              <a:t>معده‌ای</a:t>
            </a:r>
            <a:r>
              <a:rPr lang="fa-IR" sz="1800" dirty="0"/>
              <a:t> (</a:t>
            </a:r>
            <a:r>
              <a:rPr lang="en-US" sz="1800" dirty="0"/>
              <a:t>NGT</a:t>
            </a:r>
            <a:r>
              <a:rPr lang="fa-IR" sz="1800" dirty="0"/>
              <a:t>) انجام </a:t>
            </a:r>
            <a:r>
              <a:rPr lang="fa-IR" sz="1800" dirty="0" err="1"/>
              <a:t>می‌شود</a:t>
            </a:r>
            <a:r>
              <a:rPr lang="fa-IR" sz="1800" dirty="0"/>
              <a:t>.</a:t>
            </a:r>
            <a:endParaRPr lang="en-US" sz="1800" dirty="0"/>
          </a:p>
          <a:p>
            <a:pPr algn="r" rtl="1"/>
            <a:r>
              <a:rPr lang="fa-IR" sz="1800" dirty="0"/>
              <a:t> برای بیمارانی که قرص </a:t>
            </a:r>
            <a:r>
              <a:rPr lang="fa-IR" sz="1800" dirty="0" err="1"/>
              <a:t>خورده‌اند</a:t>
            </a:r>
            <a:r>
              <a:rPr lang="fa-IR" sz="1800" dirty="0"/>
              <a:t> لوله با سایز بزرگ و از طریق  بینی  تعبیه </a:t>
            </a:r>
            <a:r>
              <a:rPr lang="fa-IR" sz="1800" dirty="0" err="1"/>
              <a:t>می‌شود</a:t>
            </a:r>
            <a:r>
              <a:rPr lang="fa-IR" sz="1800" dirty="0"/>
              <a:t>. </a:t>
            </a:r>
            <a:endParaRPr lang="en-US" sz="1800" dirty="0"/>
          </a:p>
          <a:p>
            <a:pPr algn="r" rtl="1"/>
            <a:r>
              <a:rPr lang="fa-IR" sz="1800" dirty="0"/>
              <a:t>در اطفال </a:t>
            </a:r>
            <a:r>
              <a:rPr lang="fa-IR" sz="1800" dirty="0" err="1"/>
              <a:t>می‌توان</a:t>
            </a:r>
            <a:r>
              <a:rPr lang="fa-IR" sz="1800" dirty="0"/>
              <a:t> از لوله با سایز کوچک استفاده کرد.</a:t>
            </a:r>
            <a:endParaRPr lang="en-US" sz="1800" dirty="0"/>
          </a:p>
          <a:p>
            <a:pPr algn="r" rtl="1"/>
            <a:r>
              <a:rPr lang="fa-IR" sz="1800" dirty="0"/>
              <a:t> این عمل در حالت خوابیده به پهلوی چپ انجام می شود.</a:t>
            </a:r>
            <a:endParaRPr lang="en-US" sz="1800" dirty="0"/>
          </a:p>
          <a:p>
            <a:pPr marL="0" indent="0" algn="r" rtl="1">
              <a:buNone/>
            </a:pPr>
            <a:endParaRPr lang="en-US" sz="1800" dirty="0"/>
          </a:p>
          <a:p>
            <a:pPr algn="r" rtl="1">
              <a:buFont typeface="Wingdings" pitchFamily="2" charset="2"/>
              <a:buChar char="ü"/>
            </a:pPr>
            <a:r>
              <a:rPr lang="fa-IR" sz="1800" dirty="0"/>
              <a:t>قبل از اقدام به شستشوی معده باید ۳ سؤال اساسی را از خود بپرسیم. </a:t>
            </a:r>
            <a:endParaRPr lang="en-US" sz="1800" dirty="0"/>
          </a:p>
          <a:p>
            <a:pPr marL="0" indent="0" algn="r" rtl="1">
              <a:buNone/>
            </a:pPr>
            <a:r>
              <a:rPr lang="fa-IR" sz="1800" dirty="0"/>
              <a:t>۱- آیا این ماده باعث مسمومیت شدید خواهد شد؟</a:t>
            </a:r>
            <a:endParaRPr lang="en-US" sz="1800" dirty="0"/>
          </a:p>
          <a:p>
            <a:pPr marL="0" indent="0" algn="r" rtl="1">
              <a:buNone/>
            </a:pPr>
            <a:r>
              <a:rPr lang="fa-IR" sz="1800" dirty="0"/>
              <a:t> ۲- آیا شستشوی معده پیامد بالینی را تغییر خواهد داد</a:t>
            </a:r>
            <a:endParaRPr lang="en-US" sz="1800" dirty="0"/>
          </a:p>
          <a:p>
            <a:pPr marL="0" indent="0" algn="r" rtl="1">
              <a:buNone/>
            </a:pPr>
            <a:r>
              <a:rPr lang="fa-IR" sz="1800" dirty="0"/>
              <a:t> ۳- مقایسه خطر شستشوی معده در مقابل فایده آن</a:t>
            </a:r>
            <a:endParaRPr lang="en-US" sz="1800" dirty="0"/>
          </a:p>
          <a:p>
            <a:pPr algn="r" rtl="1"/>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2450686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5E8FF5-5DE6-524C-B846-402F8FCC4B09}"/>
              </a:ext>
            </a:extLst>
          </p:cNvPr>
          <p:cNvSpPr>
            <a:spLocks noGrp="1"/>
          </p:cNvSpPr>
          <p:nvPr>
            <p:ph type="title"/>
          </p:nvPr>
        </p:nvSpPr>
        <p:spPr/>
        <p:txBody>
          <a:bodyPr/>
          <a:lstStyle/>
          <a:p>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DCEF581C-AE42-744B-8F73-C7DB872048C0}"/>
              </a:ext>
            </a:extLst>
          </p:cNvPr>
          <p:cNvSpPr>
            <a:spLocks noGrp="1"/>
          </p:cNvSpPr>
          <p:nvPr>
            <p:ph idx="1"/>
          </p:nvPr>
        </p:nvSpPr>
        <p:spPr/>
        <p:txBody>
          <a:bodyPr/>
          <a:lstStyle/>
          <a:p>
            <a:pPr algn="r" rtl="1"/>
            <a:r>
              <a:rPr lang="fa-IR" b="1" dirty="0"/>
              <a:t>نکته:</a:t>
            </a:r>
            <a:r>
              <a:rPr lang="fa-IR" dirty="0"/>
              <a:t> شستشوی معده در سموم </a:t>
            </a:r>
            <a:r>
              <a:rPr lang="fa-IR" dirty="0" err="1"/>
              <a:t>تهدیدکننده</a:t>
            </a:r>
            <a:r>
              <a:rPr lang="fa-IR" dirty="0"/>
              <a:t> حیات که به میزان زیادی </a:t>
            </a:r>
            <a:r>
              <a:rPr lang="fa-IR" dirty="0" err="1"/>
              <a:t>مصرف‌شده</a:t>
            </a:r>
            <a:r>
              <a:rPr lang="fa-IR" dirty="0"/>
              <a:t> و آنتی </a:t>
            </a:r>
            <a:r>
              <a:rPr lang="fa-IR" dirty="0" err="1"/>
              <a:t>دوت</a:t>
            </a:r>
            <a:r>
              <a:rPr lang="fa-IR" dirty="0"/>
              <a:t> ندارد حتماً باید انجام ‌شود.</a:t>
            </a:r>
            <a:endParaRPr lang="en-US" dirty="0"/>
          </a:p>
          <a:p>
            <a:pPr algn="r" rtl="1"/>
            <a:endParaRPr lang="en-US" dirty="0"/>
          </a:p>
        </p:txBody>
      </p:sp>
    </p:spTree>
    <p:extLst>
      <p:ext uri="{BB962C8B-B14F-4D97-AF65-F5344CB8AC3E}">
        <p14:creationId xmlns:p14="http://schemas.microsoft.com/office/powerpoint/2010/main" val="2574272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0A0FB3-A6FA-884A-A157-70ECD73CA7E8}"/>
              </a:ext>
            </a:extLst>
          </p:cNvPr>
          <p:cNvSpPr>
            <a:spLocks noGrp="1"/>
          </p:cNvSpPr>
          <p:nvPr>
            <p:ph type="title"/>
          </p:nvPr>
        </p:nvSpPr>
        <p:spPr/>
        <p:txBody>
          <a:bodyPr/>
          <a:lstStyle/>
          <a:p>
            <a:r>
              <a:rPr lang="fa-IR" sz="2400" dirty="0">
                <a:cs typeface="B Titr" pitchFamily="2" charset="-78"/>
              </a:rPr>
              <a:t>آلودگی زدایی گوارشی </a:t>
            </a:r>
            <a:r>
              <a:rPr lang="en-US" sz="2400" dirty="0"/>
              <a:t/>
            </a:r>
            <a:br>
              <a:rPr lang="en-US" sz="2400" dirty="0"/>
            </a:br>
            <a:endParaRPr lang="en-US" sz="2400" dirty="0"/>
          </a:p>
        </p:txBody>
      </p:sp>
      <p:sp>
        <p:nvSpPr>
          <p:cNvPr id="3" name="Content Placeholder 2">
            <a:extLst>
              <a:ext uri="{FF2B5EF4-FFF2-40B4-BE49-F238E27FC236}">
                <a16:creationId xmlns="" xmlns:a16="http://schemas.microsoft.com/office/drawing/2014/main" id="{79A604A5-AA25-A14B-BAA9-C859B211644D}"/>
              </a:ext>
            </a:extLst>
          </p:cNvPr>
          <p:cNvSpPr>
            <a:spLocks noGrp="1"/>
          </p:cNvSpPr>
          <p:nvPr>
            <p:ph idx="1"/>
          </p:nvPr>
        </p:nvSpPr>
        <p:spPr>
          <a:xfrm>
            <a:off x="609600" y="1128409"/>
            <a:ext cx="10674485" cy="4997755"/>
          </a:xfrm>
        </p:spPr>
        <p:txBody>
          <a:bodyPr/>
          <a:lstStyle/>
          <a:p>
            <a:pPr marL="0" indent="0" algn="r">
              <a:buNone/>
            </a:pPr>
            <a:r>
              <a:rPr lang="fa-IR" dirty="0" err="1"/>
              <a:t>کنترااندیکاسیون</a:t>
            </a:r>
            <a:r>
              <a:rPr lang="fa-IR" dirty="0"/>
              <a:t> </a:t>
            </a:r>
            <a:r>
              <a:rPr lang="fa-IR" dirty="0" err="1"/>
              <a:t>لاواژ</a:t>
            </a:r>
            <a:r>
              <a:rPr lang="fa-IR" dirty="0"/>
              <a:t>: </a:t>
            </a:r>
            <a:endParaRPr lang="en-US" dirty="0"/>
          </a:p>
          <a:p>
            <a:pPr marL="0" indent="0" algn="r">
              <a:buNone/>
            </a:pPr>
            <a:endParaRPr lang="fa-IR" sz="2400" dirty="0"/>
          </a:p>
          <a:p>
            <a:pPr marL="0" indent="0" algn="r">
              <a:buNone/>
            </a:pPr>
            <a:r>
              <a:rPr lang="fa-IR" sz="2400" dirty="0"/>
              <a:t>- بیماری که امنیت راه هوایی وی تامین نشده باشد. </a:t>
            </a:r>
            <a:endParaRPr lang="en-US" sz="2400" dirty="0"/>
          </a:p>
          <a:p>
            <a:pPr marL="0" indent="0" algn="r">
              <a:buNone/>
            </a:pPr>
            <a:r>
              <a:rPr lang="fa-IR" sz="2400" dirty="0"/>
              <a:t>- مصرف موادی که سمیت ریوی آنها بیشتر از سمیت گوارشی آنهاست. نظیر مواد نفتی و </a:t>
            </a:r>
            <a:r>
              <a:rPr lang="fa-IR" sz="2400" dirty="0" err="1"/>
              <a:t>هیدروکربن‌ها</a:t>
            </a:r>
            <a:endParaRPr lang="en-US" sz="2400" dirty="0"/>
          </a:p>
          <a:p>
            <a:pPr marL="0" indent="0" algn="r">
              <a:buNone/>
            </a:pPr>
            <a:r>
              <a:rPr lang="fa-IR" sz="2400" dirty="0"/>
              <a:t>- مصرف مواد </a:t>
            </a:r>
            <a:r>
              <a:rPr lang="fa-IR" sz="2400" dirty="0" err="1"/>
              <a:t>سوزاننده</a:t>
            </a:r>
            <a:r>
              <a:rPr lang="fa-IR" sz="2400" dirty="0"/>
              <a:t> نظیر اسید و قلیایی </a:t>
            </a:r>
            <a:endParaRPr lang="en-US" sz="2400" dirty="0"/>
          </a:p>
          <a:p>
            <a:pPr marL="0" indent="0" algn="r">
              <a:buNone/>
            </a:pPr>
            <a:r>
              <a:rPr lang="fa-IR" sz="2400" dirty="0"/>
              <a:t>- خوردن مواد غیر سمی و غیر تهدید کننده حیات </a:t>
            </a:r>
            <a:endParaRPr lang="en-US" sz="2400" dirty="0"/>
          </a:p>
          <a:p>
            <a:pPr marL="0" indent="0" algn="l">
              <a:buNone/>
            </a:pPr>
            <a:endParaRPr lang="en-US" sz="2400" dirty="0"/>
          </a:p>
        </p:txBody>
      </p:sp>
    </p:spTree>
    <p:extLst>
      <p:ext uri="{BB962C8B-B14F-4D97-AF65-F5344CB8AC3E}">
        <p14:creationId xmlns:p14="http://schemas.microsoft.com/office/powerpoint/2010/main" val="2180707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B0D947-4D07-C946-8EEF-E9534F2CC5AE}"/>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4FE3D7D2-78C6-7C41-97C5-AA4847445BF1}"/>
              </a:ext>
            </a:extLst>
          </p:cNvPr>
          <p:cNvSpPr>
            <a:spLocks noGrp="1"/>
          </p:cNvSpPr>
          <p:nvPr>
            <p:ph idx="1"/>
          </p:nvPr>
        </p:nvSpPr>
        <p:spPr/>
        <p:txBody>
          <a:bodyPr/>
          <a:lstStyle/>
          <a:p>
            <a:pPr marL="0" indent="0" algn="r" rtl="1">
              <a:buNone/>
            </a:pPr>
            <a:r>
              <a:rPr lang="fa-IR" sz="2400" b="1" dirty="0"/>
              <a:t>عوارض شستشوی معده یا </a:t>
            </a:r>
            <a:r>
              <a:rPr lang="fa-IR" sz="2400" b="1" dirty="0" err="1"/>
              <a:t>لاواژ</a:t>
            </a:r>
            <a:r>
              <a:rPr lang="fa-IR" sz="2400" b="1" dirty="0"/>
              <a:t> :</a:t>
            </a:r>
            <a:r>
              <a:rPr lang="en-US" sz="2400" dirty="0"/>
              <a:t> </a:t>
            </a:r>
            <a:endParaRPr lang="fa-IR" sz="2400" dirty="0"/>
          </a:p>
          <a:p>
            <a:pPr marL="0" indent="0" algn="r" rtl="1">
              <a:buNone/>
            </a:pPr>
            <a:endParaRPr lang="fa-IR" sz="2400" dirty="0"/>
          </a:p>
          <a:p>
            <a:pPr marL="0" indent="0" algn="r" rtl="1">
              <a:buNone/>
            </a:pPr>
            <a:r>
              <a:rPr lang="fa-IR" sz="2400" dirty="0"/>
              <a:t>- تروما به بینی و خونریزی</a:t>
            </a:r>
            <a:endParaRPr lang="en-US" sz="2400" dirty="0"/>
          </a:p>
          <a:p>
            <a:pPr marL="0" indent="0" algn="r" rtl="1">
              <a:buNone/>
            </a:pPr>
            <a:r>
              <a:rPr lang="fa-IR" sz="2400" dirty="0"/>
              <a:t>- تروما به مری و معده </a:t>
            </a:r>
            <a:endParaRPr lang="en-US" sz="2400" dirty="0"/>
          </a:p>
          <a:p>
            <a:pPr marL="0" indent="0" algn="r" rtl="1">
              <a:buNone/>
            </a:pPr>
            <a:r>
              <a:rPr lang="fa-IR" sz="2400" dirty="0"/>
              <a:t>- </a:t>
            </a:r>
            <a:r>
              <a:rPr lang="fa-IR" sz="2400" dirty="0" err="1"/>
              <a:t>آسپیراسیون</a:t>
            </a:r>
            <a:endParaRPr lang="en-US" sz="2400" dirty="0"/>
          </a:p>
          <a:p>
            <a:pPr marL="0" indent="0" algn="r" rtl="1">
              <a:buNone/>
            </a:pPr>
            <a:r>
              <a:rPr lang="fa-IR" sz="2400" dirty="0"/>
              <a:t>- کاهش </a:t>
            </a:r>
            <a:r>
              <a:rPr lang="fa-IR" sz="2400" dirty="0" err="1"/>
              <a:t>اکسیژناسیون</a:t>
            </a:r>
            <a:r>
              <a:rPr lang="fa-IR" sz="2400" dirty="0"/>
              <a:t> حین انجام </a:t>
            </a:r>
            <a:r>
              <a:rPr lang="fa-IR" sz="2400" dirty="0" err="1"/>
              <a:t>پروسیجر</a:t>
            </a:r>
            <a:endParaRPr lang="en-US" sz="2400" dirty="0"/>
          </a:p>
          <a:p>
            <a:pPr marL="0" indent="0" algn="r" rtl="1">
              <a:buNone/>
            </a:pPr>
            <a:r>
              <a:rPr lang="fa-IR" sz="2400" dirty="0"/>
              <a:t>- اختلالات </a:t>
            </a:r>
            <a:r>
              <a:rPr lang="fa-IR" sz="2400" dirty="0" err="1"/>
              <a:t>الکترولیتی</a:t>
            </a:r>
            <a:r>
              <a:rPr lang="fa-IR" sz="2400" dirty="0"/>
              <a:t> و اسید و باز در شستشوی زیاد</a:t>
            </a:r>
            <a:endParaRPr lang="en-US" sz="2400" dirty="0"/>
          </a:p>
          <a:p>
            <a:pPr marL="0" indent="0" algn="r" rtl="1" eaLnBrk="1" fontAlgn="base" hangingPunct="1">
              <a:spcBef>
                <a:spcPct val="20000"/>
              </a:spcBef>
              <a:spcAft>
                <a:spcPct val="0"/>
              </a:spcAft>
              <a:buNone/>
            </a:pPr>
            <a:endParaRPr lang="en-US" sz="2400" dirty="0"/>
          </a:p>
        </p:txBody>
      </p:sp>
    </p:spTree>
    <p:extLst>
      <p:ext uri="{BB962C8B-B14F-4D97-AF65-F5344CB8AC3E}">
        <p14:creationId xmlns:p14="http://schemas.microsoft.com/office/powerpoint/2010/main" val="259860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46D8BD-7B40-914C-96C4-3009E56025ED}"/>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C8D388AB-BBD1-8E4E-A9EA-1EA071732896}"/>
              </a:ext>
            </a:extLst>
          </p:cNvPr>
          <p:cNvSpPr>
            <a:spLocks noGrp="1"/>
          </p:cNvSpPr>
          <p:nvPr>
            <p:ph idx="1"/>
          </p:nvPr>
        </p:nvSpPr>
        <p:spPr/>
        <p:txBody>
          <a:bodyPr/>
          <a:lstStyle/>
          <a:p>
            <a:pPr marL="0" indent="0" algn="r" rtl="1">
              <a:buNone/>
            </a:pPr>
            <a:r>
              <a:rPr lang="fa-IR" sz="2000" b="1" dirty="0" err="1"/>
              <a:t>ب</a:t>
            </a:r>
            <a:r>
              <a:rPr lang="fa-IR" sz="2000" b="1" dirty="0"/>
              <a:t>) تخلیه سم از معده از طریق ایجاد استفراغ :</a:t>
            </a:r>
          </a:p>
          <a:p>
            <a:pPr algn="r" rtl="1"/>
            <a:endParaRPr lang="fa-IR" sz="2000" dirty="0"/>
          </a:p>
          <a:p>
            <a:pPr algn="r" rtl="1"/>
            <a:r>
              <a:rPr lang="fa-IR" sz="1800" dirty="0"/>
              <a:t>تخلیه معده از طریق ایجاد استفراغ تقریباً منسوخ ‌شده است. </a:t>
            </a:r>
            <a:endParaRPr lang="en-US" sz="1800" dirty="0"/>
          </a:p>
          <a:p>
            <a:pPr algn="r" rtl="1"/>
            <a:r>
              <a:rPr lang="fa-IR" sz="1800" dirty="0"/>
              <a:t>به طور سنتی با استفاده از شربت </a:t>
            </a:r>
            <a:r>
              <a:rPr lang="fa-IR" sz="1800" dirty="0" err="1"/>
              <a:t>اپیکا</a:t>
            </a:r>
            <a:r>
              <a:rPr lang="fa-IR" sz="1800" dirty="0"/>
              <a:t> انجام می شود.</a:t>
            </a:r>
            <a:endParaRPr lang="en-US" sz="1800" dirty="0"/>
          </a:p>
          <a:p>
            <a:pPr algn="r" rtl="1"/>
            <a:r>
              <a:rPr lang="fa-IR" sz="1800" dirty="0"/>
              <a:t> استفاده از این دارو در بیمارستان بسیار محدود و شامل مصرف زیر یک ساعت سم در شرایط خاص است.</a:t>
            </a:r>
          </a:p>
          <a:p>
            <a:pPr algn="r" rtl="1"/>
            <a:r>
              <a:rPr lang="fa-IR" sz="1800" dirty="0"/>
              <a:t> </a:t>
            </a:r>
            <a:r>
              <a:rPr lang="fa-IR" sz="1800" dirty="0" err="1"/>
              <a:t>اپیکاک</a:t>
            </a:r>
            <a:r>
              <a:rPr lang="fa-IR" sz="1800" dirty="0"/>
              <a:t> با ایجاد استفراغ می تواند جلوی سایر اقدامات موثر مانند دادن </a:t>
            </a:r>
            <a:r>
              <a:rPr lang="fa-IR" sz="1800" dirty="0" err="1"/>
              <a:t>شارکول</a:t>
            </a:r>
            <a:r>
              <a:rPr lang="fa-IR" sz="1800" dirty="0"/>
              <a:t> یا استیل </a:t>
            </a:r>
            <a:r>
              <a:rPr lang="fa-IR" sz="1800" dirty="0" err="1"/>
              <a:t>سیستئین</a:t>
            </a:r>
            <a:r>
              <a:rPr lang="fa-IR" sz="1800" dirty="0"/>
              <a:t> </a:t>
            </a:r>
            <a:r>
              <a:rPr lang="fa-IR" sz="1800" dirty="0" err="1"/>
              <a:t>خوارکی</a:t>
            </a:r>
            <a:r>
              <a:rPr lang="fa-IR" sz="1800" dirty="0"/>
              <a:t> را بگیرد. </a:t>
            </a:r>
          </a:p>
          <a:p>
            <a:pPr algn="r" rtl="1"/>
            <a:r>
              <a:rPr lang="fa-IR" sz="1800" dirty="0"/>
              <a:t>در پیش بیمارستان هم در بعضی موارد نظیر دور بودن فاصله تا مرکز درمانی قابل استفاده است. </a:t>
            </a:r>
          </a:p>
          <a:p>
            <a:pPr algn="r" rtl="1"/>
            <a:endParaRPr lang="fa-IR" sz="1800" dirty="0"/>
          </a:p>
          <a:p>
            <a:pPr marL="0" indent="0" algn="r" rtl="1">
              <a:buNone/>
            </a:pPr>
            <a:r>
              <a:rPr lang="fa-IR" sz="2000" dirty="0"/>
              <a:t> دوز </a:t>
            </a:r>
            <a:r>
              <a:rPr lang="fa-IR" sz="2000" dirty="0" err="1"/>
              <a:t>اپیکا</a:t>
            </a:r>
            <a:r>
              <a:rPr lang="fa-IR" sz="2000" dirty="0"/>
              <a:t>:</a:t>
            </a:r>
          </a:p>
          <a:p>
            <a:pPr algn="r" rtl="1">
              <a:buFont typeface="Courier New" panose="02070309020205020404" pitchFamily="49" charset="0"/>
              <a:buChar char="o"/>
            </a:pPr>
            <a:r>
              <a:rPr lang="fa-IR" sz="1800" dirty="0"/>
              <a:t> در بالغین:  </a:t>
            </a:r>
            <a:r>
              <a:rPr lang="en-US" sz="1800" dirty="0"/>
              <a:t>cc</a:t>
            </a:r>
            <a:r>
              <a:rPr lang="fa-IR" sz="1800" dirty="0"/>
              <a:t>30 </a:t>
            </a:r>
          </a:p>
          <a:p>
            <a:pPr algn="r" rtl="1">
              <a:buFont typeface="Courier New" panose="02070309020205020404" pitchFamily="49" charset="0"/>
              <a:buChar char="o"/>
            </a:pPr>
            <a:r>
              <a:rPr lang="fa-IR" sz="1800" dirty="0"/>
              <a:t> در اطفال : </a:t>
            </a:r>
            <a:r>
              <a:rPr lang="en-US" sz="1800" dirty="0"/>
              <a:t>cc</a:t>
            </a:r>
            <a:r>
              <a:rPr lang="fa-IR" sz="1800" dirty="0"/>
              <a:t> 15 (اطفال 12-1 ساله) است که در صورت عدم بروز استفراغ طی 30 دقیقه می توان یک نوبت تکرار کرد.</a:t>
            </a:r>
          </a:p>
          <a:p>
            <a:pPr marL="0" indent="0" algn="r" rtl="1">
              <a:buNone/>
            </a:pPr>
            <a:endParaRPr lang="fa-IR" sz="1800" dirty="0"/>
          </a:p>
          <a:p>
            <a:pPr algn="r" rtl="1">
              <a:buFont typeface="Wingdings" pitchFamily="2" charset="2"/>
              <a:buChar char="v"/>
            </a:pPr>
            <a:r>
              <a:rPr lang="fa-IR" sz="1800" dirty="0"/>
              <a:t> از عوارض </a:t>
            </a:r>
            <a:r>
              <a:rPr lang="fa-IR" sz="1800" dirty="0" err="1"/>
              <a:t>اپیکا</a:t>
            </a:r>
            <a:r>
              <a:rPr lang="fa-IR" sz="1800" dirty="0"/>
              <a:t> می توان به </a:t>
            </a:r>
            <a:r>
              <a:rPr lang="fa-IR" sz="1800" dirty="0" err="1"/>
              <a:t>آسپیراسیون</a:t>
            </a:r>
            <a:r>
              <a:rPr lang="fa-IR" sz="1800" dirty="0"/>
              <a:t> و استفراغ های مکرر و مقاوم اشاره کرد. </a:t>
            </a:r>
            <a:endParaRPr lang="en-US" sz="1800" dirty="0"/>
          </a:p>
        </p:txBody>
      </p:sp>
      <p:pic>
        <p:nvPicPr>
          <p:cNvPr id="5" name="Picture 4">
            <a:extLst>
              <a:ext uri="{FF2B5EF4-FFF2-40B4-BE49-F238E27FC236}">
                <a16:creationId xmlns="" xmlns:a16="http://schemas.microsoft.com/office/drawing/2014/main" id="{5174F884-E31A-B543-B2E0-5919084DE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962" y="697415"/>
            <a:ext cx="2748084" cy="18055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97486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1082F9-DCD3-124C-A5D0-B2568AF95E4C}"/>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23231D55-C03B-9C4B-9BF0-D3E2A4452C87}"/>
              </a:ext>
            </a:extLst>
          </p:cNvPr>
          <p:cNvSpPr>
            <a:spLocks noGrp="1"/>
          </p:cNvSpPr>
          <p:nvPr>
            <p:ph idx="1"/>
          </p:nvPr>
        </p:nvSpPr>
        <p:spPr/>
        <p:txBody>
          <a:bodyPr/>
          <a:lstStyle/>
          <a:p>
            <a:pPr algn="r" rtl="1"/>
            <a:r>
              <a:rPr lang="fa-IR" sz="2000" b="1" dirty="0" err="1"/>
              <a:t>ب</a:t>
            </a:r>
            <a:r>
              <a:rPr lang="fa-IR" sz="2000" b="1" dirty="0"/>
              <a:t>) تخلیه سم از معده از طریق ایجاد استفراغ</a:t>
            </a:r>
            <a:endParaRPr lang="en-US" sz="2000" dirty="0"/>
          </a:p>
          <a:p>
            <a:pPr algn="r" rtl="1"/>
            <a:endParaRPr lang="fa-IR" sz="2400" dirty="0"/>
          </a:p>
          <a:p>
            <a:pPr algn="r" rtl="1"/>
            <a:r>
              <a:rPr lang="fa-IR" sz="2400" dirty="0"/>
              <a:t>در روش های دیگر، برای تحریک استفراغ </a:t>
            </a:r>
            <a:r>
              <a:rPr lang="fa-IR" sz="2400" dirty="0" err="1"/>
              <a:t>می‌توان</a:t>
            </a:r>
            <a:r>
              <a:rPr lang="fa-IR" sz="2400" dirty="0"/>
              <a:t> یک لیوان آب یا شیر یا </a:t>
            </a:r>
            <a:r>
              <a:rPr lang="fa-IR" sz="2400" dirty="0" err="1"/>
              <a:t>آب‌میوه</a:t>
            </a:r>
            <a:r>
              <a:rPr lang="fa-IR" sz="2400" dirty="0"/>
              <a:t> به بیمار داده و سپس با انگشت یا </a:t>
            </a:r>
            <a:r>
              <a:rPr lang="fa-IR" sz="2400" dirty="0" err="1"/>
              <a:t>آبسلانگ</a:t>
            </a:r>
            <a:r>
              <a:rPr lang="fa-IR" sz="2400" dirty="0"/>
              <a:t> ناحیه حلق و خلف زبان را تحریک کرد.</a:t>
            </a:r>
          </a:p>
          <a:p>
            <a:pPr algn="r" rtl="1"/>
            <a:endParaRPr lang="fa-IR" sz="2400" dirty="0"/>
          </a:p>
          <a:p>
            <a:pPr algn="r" rtl="1"/>
            <a:r>
              <a:rPr lang="fa-IR" sz="2400" dirty="0"/>
              <a:t> یا </a:t>
            </a:r>
            <a:r>
              <a:rPr lang="fa-IR" sz="2400" dirty="0" err="1"/>
              <a:t>می‌توان</a:t>
            </a:r>
            <a:r>
              <a:rPr lang="fa-IR" sz="2400" dirty="0"/>
              <a:t> یک قاشق </a:t>
            </a:r>
            <a:r>
              <a:rPr lang="fa-IR" sz="2400" dirty="0" err="1"/>
              <a:t>مرباخوری</a:t>
            </a:r>
            <a:r>
              <a:rPr lang="fa-IR" sz="2400" dirty="0"/>
              <a:t> نمک یا نصف قاشق </a:t>
            </a:r>
            <a:r>
              <a:rPr lang="fa-IR" sz="2400" dirty="0" err="1"/>
              <a:t>چای‌خوری</a:t>
            </a:r>
            <a:r>
              <a:rPr lang="fa-IR" sz="2400" dirty="0"/>
              <a:t> پودر خردل را در یک لیوان آب حل نمود و به بیمار خوراند و سپس </a:t>
            </a:r>
            <a:r>
              <a:rPr lang="fa-IR" sz="2400" dirty="0" err="1"/>
              <a:t>رفلکس</a:t>
            </a:r>
            <a:r>
              <a:rPr lang="fa-IR" sz="2400" dirty="0"/>
              <a:t> استفراغ را تحریک کرد.</a:t>
            </a:r>
            <a:r>
              <a:rPr lang="en-US" sz="2400" dirty="0"/>
              <a:t> </a:t>
            </a:r>
          </a:p>
        </p:txBody>
      </p:sp>
    </p:spTree>
    <p:extLst>
      <p:ext uri="{BB962C8B-B14F-4D97-AF65-F5344CB8AC3E}">
        <p14:creationId xmlns:p14="http://schemas.microsoft.com/office/powerpoint/2010/main" val="37301081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C8B07D-D8AE-F448-AE06-B871659E1B4F}"/>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6199616C-2E29-A24E-A61B-59DABED75BEE}"/>
              </a:ext>
            </a:extLst>
          </p:cNvPr>
          <p:cNvSpPr>
            <a:spLocks noGrp="1"/>
          </p:cNvSpPr>
          <p:nvPr>
            <p:ph idx="1"/>
          </p:nvPr>
        </p:nvSpPr>
        <p:spPr/>
        <p:txBody>
          <a:bodyPr/>
          <a:lstStyle/>
          <a:p>
            <a:pPr marL="0" indent="0" algn="r" rtl="1">
              <a:buNone/>
            </a:pPr>
            <a:r>
              <a:rPr lang="fa-IR" sz="2000" b="1" dirty="0"/>
              <a:t>در </a:t>
            </a:r>
            <a:r>
              <a:rPr lang="fa-IR" sz="2000" b="1" dirty="0" err="1"/>
              <a:t>مواردی</a:t>
            </a:r>
            <a:r>
              <a:rPr lang="fa-IR" sz="2000" b="1" dirty="0"/>
              <a:t> هم تخلیه معده از طریق ایجاد استفراغ ممنوع است و </a:t>
            </a:r>
            <a:r>
              <a:rPr lang="fa-IR" sz="2000" b="1" dirty="0" err="1"/>
              <a:t>کنترااندیکاسیون</a:t>
            </a:r>
            <a:r>
              <a:rPr lang="fa-IR" sz="2000" b="1" dirty="0"/>
              <a:t> دارد. این موارد </a:t>
            </a:r>
            <a:r>
              <a:rPr lang="fa-IR" sz="2000" b="1" dirty="0" err="1"/>
              <a:t>عبارت‌اند</a:t>
            </a:r>
            <a:r>
              <a:rPr lang="fa-IR" sz="2000" b="1" dirty="0"/>
              <a:t> از:</a:t>
            </a:r>
            <a:endParaRPr lang="en-US" sz="2000" dirty="0"/>
          </a:p>
          <a:p>
            <a:pPr marL="0" indent="0" algn="r" rtl="1">
              <a:buNone/>
            </a:pPr>
            <a:r>
              <a:rPr lang="fa-IR" sz="2400" dirty="0"/>
              <a:t>- مسمومیت با نفت و محصولات نفتی</a:t>
            </a:r>
            <a:endParaRPr lang="en-US" sz="2400" dirty="0"/>
          </a:p>
          <a:p>
            <a:pPr marL="0" indent="0" algn="r" rtl="1">
              <a:buNone/>
            </a:pPr>
            <a:r>
              <a:rPr lang="fa-IR" sz="2400" dirty="0"/>
              <a:t>- وجود کاهش سطح هوشیاری یا احتمال </a:t>
            </a:r>
            <a:r>
              <a:rPr lang="fa-IR" sz="2400" dirty="0" err="1"/>
              <a:t>قریب‌الوقوع</a:t>
            </a:r>
            <a:r>
              <a:rPr lang="fa-IR" sz="2400" dirty="0"/>
              <a:t> بودن آن</a:t>
            </a:r>
            <a:endParaRPr lang="en-US" sz="2400" dirty="0"/>
          </a:p>
          <a:p>
            <a:pPr marL="0" indent="0" algn="r" rtl="1">
              <a:buNone/>
            </a:pPr>
            <a:r>
              <a:rPr lang="fa-IR" sz="2400" dirty="0"/>
              <a:t>- مسمومیت با مواد اسیدی، قلیایی و نفت و ترکیبات نفتی</a:t>
            </a:r>
            <a:endParaRPr lang="en-US" sz="2400" dirty="0"/>
          </a:p>
          <a:p>
            <a:pPr marL="0" indent="0" algn="r" rtl="1">
              <a:buNone/>
            </a:pPr>
            <a:r>
              <a:rPr lang="fa-IR" sz="2400" dirty="0"/>
              <a:t>- تشنج یا مسمومیت با موادی که احتمال تشنج در آن وجود دارد.</a:t>
            </a:r>
            <a:endParaRPr lang="en-US" sz="2400" dirty="0"/>
          </a:p>
          <a:p>
            <a:pPr marL="0" indent="0" algn="r" rtl="1">
              <a:buNone/>
            </a:pPr>
            <a:r>
              <a:rPr lang="fa-IR" sz="2400" dirty="0"/>
              <a:t>- کاهش </a:t>
            </a:r>
            <a:r>
              <a:rPr lang="fa-IR" sz="2400" dirty="0" err="1"/>
              <a:t>رفلکس</a:t>
            </a:r>
            <a:r>
              <a:rPr lang="fa-IR" sz="2400" dirty="0"/>
              <a:t> </a:t>
            </a:r>
            <a:r>
              <a:rPr lang="en-US" sz="2400" dirty="0"/>
              <a:t>gag</a:t>
            </a:r>
          </a:p>
          <a:p>
            <a:pPr marL="0" indent="0" algn="r" rtl="1">
              <a:buNone/>
            </a:pPr>
            <a:r>
              <a:rPr lang="fa-IR" sz="2400" dirty="0"/>
              <a:t>- مسمومیت با داروهایی که قدرت زیادی در تضعیف سیستم عصبی مرکزی (</a:t>
            </a:r>
            <a:r>
              <a:rPr lang="en-US" sz="2400" dirty="0"/>
              <a:t>CNS</a:t>
            </a:r>
            <a:r>
              <a:rPr lang="fa-IR" sz="2400" dirty="0"/>
              <a:t>) دارند.</a:t>
            </a:r>
            <a:endParaRPr lang="en-US" sz="2400" dirty="0"/>
          </a:p>
          <a:p>
            <a:pPr marL="0" indent="0" algn="r" rtl="1" eaLnBrk="1" fontAlgn="base" hangingPunct="1">
              <a:spcBef>
                <a:spcPct val="20000"/>
              </a:spcBef>
              <a:spcAft>
                <a:spcPct val="0"/>
              </a:spcAft>
              <a:buNone/>
            </a:pPr>
            <a:endParaRPr lang="en-US" dirty="0"/>
          </a:p>
        </p:txBody>
      </p:sp>
    </p:spTree>
    <p:extLst>
      <p:ext uri="{BB962C8B-B14F-4D97-AF65-F5344CB8AC3E}">
        <p14:creationId xmlns:p14="http://schemas.microsoft.com/office/powerpoint/2010/main" val="23355256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9BEF0B-1297-864A-944B-C806E440C84E}"/>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D558A361-3447-E043-98A2-4275E28693CB}"/>
              </a:ext>
            </a:extLst>
          </p:cNvPr>
          <p:cNvSpPr>
            <a:spLocks noGrp="1"/>
          </p:cNvSpPr>
          <p:nvPr>
            <p:ph idx="1"/>
          </p:nvPr>
        </p:nvSpPr>
        <p:spPr/>
        <p:txBody>
          <a:bodyPr/>
          <a:lstStyle/>
          <a:p>
            <a:pPr marL="0" indent="0" algn="r" rtl="1">
              <a:buNone/>
            </a:pPr>
            <a:r>
              <a:rPr lang="fa-IR" sz="2000" b="1" dirty="0"/>
              <a:t>۲- جلوگیری از جذب سم از روده :</a:t>
            </a:r>
          </a:p>
          <a:p>
            <a:pPr algn="r" rtl="1">
              <a:buFont typeface="Arial" panose="020B0604020202020204" pitchFamily="34" charset="0"/>
              <a:buChar char="•"/>
            </a:pPr>
            <a:r>
              <a:rPr lang="fa-IR" sz="1800" dirty="0"/>
              <a:t>به وسیله </a:t>
            </a:r>
            <a:r>
              <a:rPr lang="fa-IR" sz="1800" b="1" dirty="0"/>
              <a:t>زغال </a:t>
            </a:r>
            <a:r>
              <a:rPr lang="fa-IR" sz="1800" b="1" dirty="0" err="1"/>
              <a:t>فعال‌شده</a:t>
            </a:r>
            <a:r>
              <a:rPr lang="fa-IR" sz="1800" b="1" dirty="0"/>
              <a:t> (</a:t>
            </a:r>
            <a:r>
              <a:rPr lang="fa-IR" sz="1800" b="1" dirty="0" err="1"/>
              <a:t>شارکول</a:t>
            </a:r>
            <a:r>
              <a:rPr lang="fa-IR" sz="1800" b="1" dirty="0"/>
              <a:t>) </a:t>
            </a:r>
            <a:r>
              <a:rPr lang="fa-IR" sz="1800" dirty="0"/>
              <a:t>انجام می گیرد.</a:t>
            </a:r>
          </a:p>
          <a:p>
            <a:pPr algn="r" rtl="1">
              <a:buFont typeface="Arial" panose="020B0604020202020204" pitchFamily="34" charset="0"/>
              <a:buChar char="•"/>
            </a:pPr>
            <a:r>
              <a:rPr lang="fa-IR" sz="1800" dirty="0" err="1"/>
              <a:t>شارکول</a:t>
            </a:r>
            <a:r>
              <a:rPr lang="fa-IR" sz="1800" dirty="0"/>
              <a:t> فعال برای بیمارانی استفاده </a:t>
            </a:r>
            <a:r>
              <a:rPr lang="fa-IR" sz="1800" dirty="0" err="1"/>
              <a:t>می‌شود</a:t>
            </a:r>
            <a:r>
              <a:rPr lang="fa-IR" sz="1800" dirty="0"/>
              <a:t> که برخی سموم خاص را از طریق دهان استفاده </a:t>
            </a:r>
            <a:r>
              <a:rPr lang="fa-IR" sz="1800" dirty="0" err="1"/>
              <a:t>کرده‌اند</a:t>
            </a:r>
            <a:r>
              <a:rPr lang="fa-IR" sz="1800" dirty="0"/>
              <a:t>. </a:t>
            </a:r>
          </a:p>
          <a:p>
            <a:pPr algn="r" rtl="1">
              <a:buFont typeface="Arial" panose="020B0604020202020204" pitchFamily="34" charset="0"/>
              <a:buChar char="•"/>
            </a:pPr>
            <a:r>
              <a:rPr lang="fa-IR" sz="1800" dirty="0"/>
              <a:t>این دارو زمانی مؤثر است که طی مدت یک ساعت پس از </a:t>
            </a:r>
            <a:r>
              <a:rPr lang="fa-IR" sz="1800" dirty="0" err="1"/>
              <a:t>بلع</a:t>
            </a:r>
            <a:r>
              <a:rPr lang="fa-IR" sz="1800" dirty="0"/>
              <a:t> برخی مواد سمی خاص استفاده شود.</a:t>
            </a:r>
          </a:p>
          <a:p>
            <a:pPr algn="r" rtl="1">
              <a:buFont typeface="Arial" panose="020B0604020202020204" pitchFamily="34" charset="0"/>
              <a:buChar char="•"/>
            </a:pPr>
            <a:endParaRPr lang="fa-IR" sz="1800" dirty="0"/>
          </a:p>
          <a:p>
            <a:pPr marL="0" indent="0" algn="r" rtl="1">
              <a:buNone/>
            </a:pPr>
            <a:r>
              <a:rPr lang="fa-IR" sz="2000" b="1" dirty="0"/>
              <a:t>دوز تجویز </a:t>
            </a:r>
            <a:r>
              <a:rPr lang="fa-IR" sz="2000" b="1" dirty="0" err="1"/>
              <a:t>شارکول</a:t>
            </a:r>
            <a:r>
              <a:rPr lang="fa-IR" sz="2000" b="1" dirty="0"/>
              <a:t> :</a:t>
            </a:r>
            <a:endParaRPr lang="en-US" sz="2000" dirty="0"/>
          </a:p>
          <a:p>
            <a:pPr marL="0" indent="0" algn="r" rtl="1">
              <a:buNone/>
            </a:pPr>
            <a:endParaRPr lang="en-US" sz="1800" dirty="0"/>
          </a:p>
          <a:p>
            <a:pPr algn="r" rtl="1">
              <a:buFont typeface="Arial" panose="020B0604020202020204" pitchFamily="34" charset="0"/>
              <a:buChar char="•"/>
            </a:pPr>
            <a:r>
              <a:rPr lang="fa-IR" sz="1800" dirty="0"/>
              <a:t>زغال </a:t>
            </a:r>
            <a:r>
              <a:rPr lang="fa-IR" sz="1800" dirty="0" err="1"/>
              <a:t>فعال‌شده</a:t>
            </a:r>
            <a:r>
              <a:rPr lang="fa-IR" sz="1800" dirty="0"/>
              <a:t> یا </a:t>
            </a:r>
            <a:r>
              <a:rPr lang="fa-IR" sz="1800" dirty="0" err="1"/>
              <a:t>شارکول</a:t>
            </a:r>
            <a:r>
              <a:rPr lang="fa-IR" sz="1800" dirty="0"/>
              <a:t> با دوز </a:t>
            </a:r>
            <a:r>
              <a:rPr lang="en-US" sz="1800" dirty="0"/>
              <a:t>gr/kg  1</a:t>
            </a:r>
            <a:r>
              <a:rPr lang="fa-IR" sz="1800" dirty="0"/>
              <a:t> </a:t>
            </a:r>
            <a:r>
              <a:rPr lang="fa-IR" sz="1800" dirty="0" err="1"/>
              <a:t>تجویزمی</a:t>
            </a:r>
            <a:r>
              <a:rPr lang="fa-IR" sz="1800" dirty="0"/>
              <a:t> شود.</a:t>
            </a:r>
          </a:p>
          <a:p>
            <a:pPr algn="r" rtl="1">
              <a:buFont typeface="Arial" panose="020B0604020202020204" pitchFamily="34" charset="0"/>
              <a:buChar char="•"/>
            </a:pPr>
            <a:r>
              <a:rPr lang="fa-IR" sz="1800" dirty="0"/>
              <a:t> دوز رایج بالغین ۵۰ گرم است. </a:t>
            </a:r>
          </a:p>
          <a:p>
            <a:pPr algn="r" rtl="1">
              <a:buFont typeface="Arial" panose="020B0604020202020204" pitchFamily="34" charset="0"/>
              <a:buChar char="•"/>
            </a:pPr>
            <a:r>
              <a:rPr lang="fa-IR" sz="1800" dirty="0"/>
              <a:t>گاهی لازم هست دوز </a:t>
            </a:r>
            <a:r>
              <a:rPr lang="fa-IR" sz="1800" dirty="0" err="1"/>
              <a:t>شارکول</a:t>
            </a:r>
            <a:r>
              <a:rPr lang="fa-IR" sz="1800" dirty="0"/>
              <a:t> تکرار شود.</a:t>
            </a:r>
          </a:p>
          <a:p>
            <a:pPr algn="r" rtl="1">
              <a:buFont typeface="Arial" panose="020B0604020202020204" pitchFamily="34" charset="0"/>
              <a:buChar char="•"/>
            </a:pPr>
            <a:r>
              <a:rPr lang="fa-IR" sz="1800" dirty="0"/>
              <a:t> دوز اول </a:t>
            </a:r>
            <a:r>
              <a:rPr lang="fa-IR" sz="1800" dirty="0" err="1"/>
              <a:t>شارکول</a:t>
            </a:r>
            <a:r>
              <a:rPr lang="fa-IR" sz="1800" dirty="0"/>
              <a:t> فعال در بالغین معمولا جهت کاهش ترانزیت روده،  همراه با یک مسهل نظیر سوربیتول یا سیترات منیزیم داده می شود.</a:t>
            </a:r>
          </a:p>
          <a:p>
            <a:pPr algn="r" rtl="1">
              <a:buFont typeface="Arial" panose="020B0604020202020204" pitchFamily="34" charset="0"/>
              <a:buChar char="•"/>
            </a:pPr>
            <a:r>
              <a:rPr lang="fa-IR" sz="1800" dirty="0"/>
              <a:t> البته جهت جلوگیری از اختلالات </a:t>
            </a:r>
            <a:r>
              <a:rPr lang="fa-IR" sz="1800" dirty="0" err="1"/>
              <a:t>الکترولیتی</a:t>
            </a:r>
            <a:r>
              <a:rPr lang="fa-IR" sz="1800" dirty="0"/>
              <a:t> شدید و از دست دادن شدید مایعات، تنها دوز اول همراه با مسهل داده می شود.   </a:t>
            </a:r>
            <a:endParaRPr lang="en-US" sz="1800" dirty="0"/>
          </a:p>
          <a:p>
            <a:pPr algn="r" rtl="1">
              <a:buFont typeface="Arial" panose="020B0604020202020204" pitchFamily="34" charset="0"/>
              <a:buChar char="•"/>
            </a:pPr>
            <a:endParaRPr lang="en-US" sz="2000" dirty="0"/>
          </a:p>
        </p:txBody>
      </p:sp>
    </p:spTree>
    <p:extLst>
      <p:ext uri="{BB962C8B-B14F-4D97-AF65-F5344CB8AC3E}">
        <p14:creationId xmlns:p14="http://schemas.microsoft.com/office/powerpoint/2010/main" val="1808250645"/>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تعاریف</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marL="0" lvl="0" indent="0" algn="just" rtl="1">
              <a:buNone/>
            </a:pPr>
            <a:r>
              <a:rPr lang="fa-IR" sz="1800" dirty="0"/>
              <a:t>مسمومیت (</a:t>
            </a:r>
            <a:r>
              <a:rPr lang="en-GB" sz="1800" dirty="0"/>
              <a:t>Poisoning</a:t>
            </a:r>
            <a:r>
              <a:rPr lang="fa-IR" sz="1800" dirty="0"/>
              <a:t>)</a:t>
            </a:r>
            <a:endParaRPr lang="en-GB" sz="1800" dirty="0"/>
          </a:p>
          <a:p>
            <a:pPr lvl="0" algn="just" rtl="1"/>
            <a:r>
              <a:rPr lang="fa-IR" sz="1800" dirty="0"/>
              <a:t>به هر گونه اختلال در عملکرد و یا ساختار ارگانیسم زنده که در اثر مواد سمی ایجاد شود مسمومیت می گویند.</a:t>
            </a:r>
          </a:p>
          <a:p>
            <a:pPr marL="0" lvl="0" indent="0" algn="just" rtl="1">
              <a:buNone/>
            </a:pPr>
            <a:endParaRPr lang="fa-IR" sz="1800" dirty="0"/>
          </a:p>
          <a:p>
            <a:pPr marL="0" lvl="0" indent="0" algn="just" rtl="1">
              <a:buNone/>
            </a:pPr>
            <a:r>
              <a:rPr lang="fa-IR" sz="1800" dirty="0"/>
              <a:t>سم (</a:t>
            </a:r>
            <a:r>
              <a:rPr lang="en-GB" sz="1800" dirty="0"/>
              <a:t>Poison</a:t>
            </a:r>
            <a:r>
              <a:rPr lang="fa-IR" sz="1800" dirty="0"/>
              <a:t>)</a:t>
            </a:r>
            <a:endParaRPr lang="en-GB" sz="1800" dirty="0"/>
          </a:p>
          <a:p>
            <a:pPr lvl="0" algn="just" rtl="1"/>
            <a:r>
              <a:rPr lang="fa-IR" sz="1800" dirty="0"/>
              <a:t>ماده ای است با منشا غیر زیستی که از طریق شیمیایی و یا فیزیکی باعث  بروز آسیب، بیماری و یا مرگ در موجودات زنده می شود.</a:t>
            </a:r>
          </a:p>
          <a:p>
            <a:pPr lvl="0" algn="just" rtl="1"/>
            <a:r>
              <a:rPr lang="fa-IR" sz="1800" dirty="0"/>
              <a:t>سموم </a:t>
            </a:r>
            <a:r>
              <a:rPr lang="fa-IR" sz="1800" dirty="0" err="1"/>
              <a:t>می‌توانند</a:t>
            </a:r>
            <a:r>
              <a:rPr lang="fa-IR" sz="1800" dirty="0"/>
              <a:t> به </a:t>
            </a:r>
            <a:r>
              <a:rPr lang="fa-IR" sz="1800" dirty="0" err="1"/>
              <a:t>حالت‌های</a:t>
            </a:r>
            <a:r>
              <a:rPr lang="fa-IR" sz="1800" dirty="0"/>
              <a:t> مختلف وارد بدن شده و از طریق تغییر در عملکرد متابولیسم سلولی یا از طریق تخریب </a:t>
            </a:r>
            <a:r>
              <a:rPr lang="fa-IR" sz="1800" dirty="0" err="1"/>
              <a:t>آن‌ها</a:t>
            </a:r>
            <a:r>
              <a:rPr lang="fa-IR" sz="1800" dirty="0"/>
              <a:t>، اثرات خود را اعمال کنند.</a:t>
            </a:r>
          </a:p>
          <a:p>
            <a:pPr algn="just" rtl="1"/>
            <a:endParaRPr lang="fa-IR" sz="1800" dirty="0"/>
          </a:p>
        </p:txBody>
      </p:sp>
      <p:pic>
        <p:nvPicPr>
          <p:cNvPr id="5" name="Picture 4">
            <a:extLst>
              <a:ext uri="{FF2B5EF4-FFF2-40B4-BE49-F238E27FC236}">
                <a16:creationId xmlns="" xmlns:a16="http://schemas.microsoft.com/office/drawing/2014/main" id="{477A9FF6-35EF-A940-863D-69FC8E5ED8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6246" y="4196862"/>
            <a:ext cx="3727937" cy="17618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5885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43B377-CACA-E84E-8750-E62730720943}"/>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1F66EC4A-A19E-C347-A810-D88CEFCBF144}"/>
              </a:ext>
            </a:extLst>
          </p:cNvPr>
          <p:cNvSpPr>
            <a:spLocks noGrp="1"/>
          </p:cNvSpPr>
          <p:nvPr>
            <p:ph idx="1"/>
          </p:nvPr>
        </p:nvSpPr>
        <p:spPr/>
        <p:txBody>
          <a:bodyPr/>
          <a:lstStyle/>
          <a:p>
            <a:pPr marL="0" indent="0" algn="r" rtl="1">
              <a:buNone/>
            </a:pPr>
            <a:r>
              <a:rPr lang="fa-IR" sz="2000" dirty="0" err="1"/>
              <a:t>شارکول</a:t>
            </a:r>
            <a:r>
              <a:rPr lang="fa-IR" sz="2000" dirty="0"/>
              <a:t> فعال با دوز متعدد در موارد زیر استفاده می شود: </a:t>
            </a:r>
          </a:p>
          <a:p>
            <a:pPr marL="0" indent="0" algn="r" rtl="1">
              <a:buNone/>
            </a:pPr>
            <a:r>
              <a:rPr lang="fa-IR" sz="2000" dirty="0"/>
              <a:t>- مصرف مقادیر بسیار زیاد ماده سمی</a:t>
            </a:r>
            <a:endParaRPr lang="en-US" sz="2000" dirty="0"/>
          </a:p>
          <a:p>
            <a:pPr marL="0" indent="0" algn="r" rtl="1">
              <a:buNone/>
            </a:pPr>
            <a:r>
              <a:rPr lang="fa-IR" sz="2000" dirty="0"/>
              <a:t>-  موادی که حرکت دستگاه گوارش را کند می کنند و تخلیه از معده را به تأخیر </a:t>
            </a:r>
            <a:r>
              <a:rPr lang="fa-IR" sz="2000" dirty="0" err="1"/>
              <a:t>می‌اندازند</a:t>
            </a:r>
            <a:endParaRPr lang="en-US" sz="2000" dirty="0"/>
          </a:p>
          <a:p>
            <a:pPr algn="r" rtl="1">
              <a:buFontTx/>
              <a:buChar char="-"/>
            </a:pPr>
            <a:r>
              <a:rPr lang="fa-IR" sz="2000" dirty="0"/>
              <a:t>موادی نظیر </a:t>
            </a:r>
            <a:r>
              <a:rPr lang="fa-IR" sz="2000" dirty="0" err="1"/>
              <a:t>سالیسیلات‌ها</a:t>
            </a:r>
            <a:r>
              <a:rPr lang="fa-IR" sz="2000" dirty="0"/>
              <a:t> که در معده تشکیل </a:t>
            </a:r>
            <a:r>
              <a:rPr lang="fa-IR" sz="2000" dirty="0" err="1"/>
              <a:t>بزوار</a:t>
            </a:r>
            <a:r>
              <a:rPr lang="fa-IR" sz="2000" dirty="0"/>
              <a:t> (</a:t>
            </a:r>
            <a:r>
              <a:rPr lang="en-US" sz="2000" dirty="0"/>
              <a:t>bezoar</a:t>
            </a:r>
            <a:r>
              <a:rPr lang="fa-IR" sz="2000" dirty="0"/>
              <a:t>) </a:t>
            </a:r>
            <a:r>
              <a:rPr lang="fa-IR" sz="2000" dirty="0" err="1"/>
              <a:t>می‌دهند</a:t>
            </a:r>
            <a:r>
              <a:rPr lang="fa-IR" sz="2000" dirty="0"/>
              <a:t>. </a:t>
            </a:r>
          </a:p>
          <a:p>
            <a:pPr algn="r" rtl="1">
              <a:buFontTx/>
              <a:buChar char="-"/>
            </a:pPr>
            <a:endParaRPr lang="fa-IR" sz="1800" dirty="0"/>
          </a:p>
          <a:p>
            <a:pPr algn="r" rtl="1">
              <a:buFont typeface="Wingdings" pitchFamily="2" charset="2"/>
              <a:buChar char="Ø"/>
            </a:pPr>
            <a:endParaRPr lang="en-US" sz="1800" dirty="0"/>
          </a:p>
          <a:p>
            <a:pPr algn="r" rtl="1">
              <a:buFont typeface="Wingdings" pitchFamily="2" charset="2"/>
              <a:buChar char="Ø"/>
            </a:pPr>
            <a:r>
              <a:rPr lang="fa-IR" sz="1800" dirty="0"/>
              <a:t>به طور معمول دوز اول </a:t>
            </a:r>
            <a:r>
              <a:rPr lang="fa-IR" sz="1800" dirty="0" err="1"/>
              <a:t>شارکول</a:t>
            </a:r>
            <a:r>
              <a:rPr lang="en-US" sz="1800" dirty="0"/>
              <a:t> gr/kg  1</a:t>
            </a:r>
            <a:r>
              <a:rPr lang="fa-IR" sz="1800" dirty="0"/>
              <a:t> است </a:t>
            </a:r>
          </a:p>
          <a:p>
            <a:pPr algn="r" rtl="1">
              <a:buFont typeface="Wingdings" pitchFamily="2" charset="2"/>
              <a:buChar char="Ø"/>
            </a:pPr>
            <a:r>
              <a:rPr lang="fa-IR" sz="1800" dirty="0"/>
              <a:t>دوز های بعدی </a:t>
            </a:r>
            <a:r>
              <a:rPr lang="en-US" sz="1800" dirty="0"/>
              <a:t>0.25-0.5 gr/kg</a:t>
            </a:r>
            <a:r>
              <a:rPr lang="fa-IR" sz="1800" dirty="0"/>
              <a:t> به فاصله هر 4-1 ساعت تجویز می شود. </a:t>
            </a:r>
          </a:p>
          <a:p>
            <a:pPr algn="r" rtl="1">
              <a:buFont typeface="Wingdings" pitchFamily="2" charset="2"/>
              <a:buChar char="Ø"/>
            </a:pPr>
            <a:r>
              <a:rPr lang="fa-IR" sz="1800" dirty="0"/>
              <a:t>جهت کاهش </a:t>
            </a:r>
            <a:r>
              <a:rPr lang="fa-IR" sz="1800" dirty="0" err="1"/>
              <a:t>اتساع</a:t>
            </a:r>
            <a:r>
              <a:rPr lang="fa-IR" sz="1800" dirty="0"/>
              <a:t> روده باید متعاقب هر دوز از </a:t>
            </a:r>
            <a:r>
              <a:rPr lang="fa-IR" sz="1800" dirty="0" err="1"/>
              <a:t>شارکول</a:t>
            </a:r>
            <a:r>
              <a:rPr lang="fa-IR" sz="1800" dirty="0"/>
              <a:t> فعال با دوز متعدد، محتویات معده تخلیه شود. </a:t>
            </a:r>
            <a:endParaRPr lang="en-US" sz="1800" dirty="0"/>
          </a:p>
          <a:p>
            <a:pPr marL="0" indent="0" algn="r" rtl="1">
              <a:buNone/>
            </a:pPr>
            <a:endParaRPr lang="en-US" sz="2000" dirty="0"/>
          </a:p>
        </p:txBody>
      </p:sp>
    </p:spTree>
    <p:extLst>
      <p:ext uri="{BB962C8B-B14F-4D97-AF65-F5344CB8AC3E}">
        <p14:creationId xmlns:p14="http://schemas.microsoft.com/office/powerpoint/2010/main" val="39094635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6B9A04-6E12-624A-B2EB-FE45BF2A425A}"/>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C4129E50-FDFC-C84C-A03A-94B1FB1AA600}"/>
              </a:ext>
            </a:extLst>
          </p:cNvPr>
          <p:cNvSpPr>
            <a:spLocks noGrp="1"/>
          </p:cNvSpPr>
          <p:nvPr>
            <p:ph idx="1"/>
          </p:nvPr>
        </p:nvSpPr>
        <p:spPr/>
        <p:txBody>
          <a:bodyPr/>
          <a:lstStyle/>
          <a:p>
            <a:pPr marL="0" indent="0" algn="r" rtl="1">
              <a:buNone/>
            </a:pPr>
            <a:r>
              <a:rPr lang="fa-IR" sz="2000" b="1" dirty="0" err="1"/>
              <a:t>کنترااندیکاسیون</a:t>
            </a:r>
            <a:r>
              <a:rPr lang="fa-IR" sz="2000" b="1" dirty="0"/>
              <a:t> </a:t>
            </a:r>
            <a:r>
              <a:rPr lang="fa-IR" sz="2000" b="1" dirty="0" err="1"/>
              <a:t>شارکول</a:t>
            </a:r>
            <a:r>
              <a:rPr lang="fa-IR" sz="2000" b="1" dirty="0"/>
              <a:t>:</a:t>
            </a:r>
          </a:p>
          <a:p>
            <a:pPr marL="0" indent="0" algn="r" rtl="1">
              <a:buNone/>
            </a:pPr>
            <a:endParaRPr lang="en-US" sz="2000" dirty="0"/>
          </a:p>
          <a:p>
            <a:pPr marL="0" indent="0" algn="r" rtl="1">
              <a:buNone/>
            </a:pPr>
            <a:r>
              <a:rPr lang="fa-IR" sz="1800" dirty="0" err="1"/>
              <a:t>شارکول</a:t>
            </a:r>
            <a:r>
              <a:rPr lang="fa-IR" sz="1800" dirty="0"/>
              <a:t> فعال در </a:t>
            </a:r>
            <a:r>
              <a:rPr lang="fa-IR" sz="1800" dirty="0" err="1"/>
              <a:t>مواردی</a:t>
            </a:r>
            <a:r>
              <a:rPr lang="fa-IR" sz="1800" dirty="0"/>
              <a:t> که بیمار دچار یکی از حالات زیر است نباید استفاده شود:</a:t>
            </a:r>
          </a:p>
          <a:p>
            <a:pPr marL="0" indent="0" algn="r" rtl="1">
              <a:buNone/>
            </a:pPr>
            <a:endParaRPr lang="en-US" sz="1800" dirty="0"/>
          </a:p>
          <a:p>
            <a:pPr marL="0" indent="0" algn="r" rtl="1">
              <a:buNone/>
            </a:pPr>
            <a:r>
              <a:rPr lang="fa-IR" sz="1800" dirty="0"/>
              <a:t>•کاهش سطح هوشیاری (ممکن است </a:t>
            </a:r>
            <a:r>
              <a:rPr lang="fa-IR" sz="1800" dirty="0" err="1"/>
              <a:t>آسپیراسیون</a:t>
            </a:r>
            <a:r>
              <a:rPr lang="fa-IR" sz="1800" dirty="0"/>
              <a:t> کند)</a:t>
            </a:r>
            <a:endParaRPr lang="en-US" sz="1800" dirty="0"/>
          </a:p>
          <a:p>
            <a:pPr marL="0" indent="0" algn="r" rtl="1">
              <a:buNone/>
            </a:pPr>
            <a:r>
              <a:rPr lang="fa-IR" sz="1800" dirty="0"/>
              <a:t>•</a:t>
            </a:r>
            <a:r>
              <a:rPr lang="fa-IR" sz="1800" dirty="0" err="1"/>
              <a:t>بلع</a:t>
            </a:r>
            <a:r>
              <a:rPr lang="fa-IR" sz="1800" dirty="0"/>
              <a:t> مواد اسیدی و قلیایی (مانند اسید </a:t>
            </a:r>
            <a:r>
              <a:rPr lang="fa-IR" sz="1800" dirty="0" err="1"/>
              <a:t>هیدروکلریک</a:t>
            </a:r>
            <a:r>
              <a:rPr lang="fa-IR" sz="1800" dirty="0"/>
              <a:t>، سفیدکننده، آمونیوم و </a:t>
            </a:r>
            <a:r>
              <a:rPr lang="fa-IR" sz="1800" dirty="0" err="1"/>
              <a:t>اتیل</a:t>
            </a:r>
            <a:r>
              <a:rPr lang="fa-IR" sz="1800" dirty="0"/>
              <a:t> الکل)</a:t>
            </a:r>
            <a:endParaRPr lang="en-US" sz="1800" dirty="0"/>
          </a:p>
          <a:p>
            <a:pPr marL="0" indent="0" algn="r" rtl="1">
              <a:buNone/>
            </a:pPr>
            <a:r>
              <a:rPr lang="fa-IR" sz="1800" dirty="0"/>
              <a:t>•بیمار قادر به </a:t>
            </a:r>
            <a:r>
              <a:rPr lang="fa-IR" sz="1800" dirty="0" err="1"/>
              <a:t>بلع</a:t>
            </a:r>
            <a:r>
              <a:rPr lang="fa-IR" sz="1800" dirty="0"/>
              <a:t> نباشد</a:t>
            </a:r>
            <a:endParaRPr lang="en-US" sz="1800" dirty="0"/>
          </a:p>
          <a:p>
            <a:pPr marL="0" indent="0" algn="r" rtl="1">
              <a:buNone/>
            </a:pPr>
            <a:r>
              <a:rPr lang="fa-IR" sz="1800" dirty="0"/>
              <a:t>•مصرف فلزات سنگین مثل آهن و سرب و... که باند </a:t>
            </a:r>
            <a:r>
              <a:rPr lang="fa-IR" sz="1800" dirty="0" err="1"/>
              <a:t>نمی‌شوند</a:t>
            </a:r>
            <a:endParaRPr lang="en-US" sz="1800" dirty="0"/>
          </a:p>
          <a:p>
            <a:pPr marL="0" indent="0" algn="r" rtl="1">
              <a:buNone/>
            </a:pPr>
            <a:r>
              <a:rPr lang="fa-IR" sz="1800" dirty="0"/>
              <a:t>•</a:t>
            </a:r>
            <a:r>
              <a:rPr lang="fa-IR" sz="1800" dirty="0" err="1"/>
              <a:t>الکل‌ها</a:t>
            </a:r>
            <a:r>
              <a:rPr lang="fa-IR" sz="1800" dirty="0"/>
              <a:t> که باند </a:t>
            </a:r>
            <a:r>
              <a:rPr lang="fa-IR" sz="1800" dirty="0" err="1"/>
              <a:t>نمی‌شوند</a:t>
            </a:r>
            <a:endParaRPr lang="en-US" sz="1800" dirty="0"/>
          </a:p>
          <a:p>
            <a:pPr algn="r" rtl="1">
              <a:buFont typeface="Wingdings" pitchFamily="2" charset="2"/>
              <a:buChar char="v"/>
            </a:pPr>
            <a:r>
              <a:rPr lang="fa-IR" sz="1800" dirty="0"/>
              <a:t>همچنین تجویز این ماده در کاهش صداها و حرکات روده در </a:t>
            </a:r>
            <a:r>
              <a:rPr lang="fa-IR" sz="1800" dirty="0" err="1"/>
              <a:t>ایلئوس</a:t>
            </a:r>
            <a:r>
              <a:rPr lang="fa-IR" sz="1800" dirty="0"/>
              <a:t> منع استفاده دارد.</a:t>
            </a: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607414106"/>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E13445-B6D8-8D4E-9AC0-F632DA48741F}"/>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3FB00114-0A74-3B42-8283-7D47F28DAC95}"/>
              </a:ext>
            </a:extLst>
          </p:cNvPr>
          <p:cNvSpPr>
            <a:spLocks noGrp="1"/>
          </p:cNvSpPr>
          <p:nvPr>
            <p:ph idx="1"/>
          </p:nvPr>
        </p:nvSpPr>
        <p:spPr/>
        <p:txBody>
          <a:bodyPr/>
          <a:lstStyle/>
          <a:p>
            <a:pPr marL="0" indent="0" algn="r" rtl="1">
              <a:buNone/>
            </a:pPr>
            <a:r>
              <a:rPr lang="fa-IR" sz="2000" b="1" dirty="0"/>
              <a:t>عوارض زغال </a:t>
            </a:r>
            <a:r>
              <a:rPr lang="fa-IR" sz="2000" b="1" dirty="0" err="1"/>
              <a:t>فعال‌شده</a:t>
            </a:r>
            <a:r>
              <a:rPr lang="fa-IR" sz="2000" b="1" dirty="0"/>
              <a:t> </a:t>
            </a:r>
            <a:r>
              <a:rPr lang="fa-IR" sz="2000" b="1" dirty="0" err="1"/>
              <a:t>عبارت‌اند</a:t>
            </a:r>
            <a:r>
              <a:rPr lang="fa-IR" sz="2000" b="1" dirty="0"/>
              <a:t> از:</a:t>
            </a:r>
          </a:p>
          <a:p>
            <a:pPr marL="0" indent="0" algn="r" rtl="1">
              <a:buNone/>
            </a:pPr>
            <a:endParaRPr lang="en-US" sz="2000" dirty="0"/>
          </a:p>
          <a:p>
            <a:pPr algn="r" rtl="1">
              <a:buFont typeface="Arial" panose="020B0604020202020204" pitchFamily="34" charset="0"/>
              <a:buChar char="•"/>
            </a:pPr>
            <a:r>
              <a:rPr lang="fa-IR" sz="1800" dirty="0" err="1"/>
              <a:t>شایع‌ترین</a:t>
            </a:r>
            <a:r>
              <a:rPr lang="fa-IR" sz="1800" dirty="0"/>
              <a:t> عارضه جانبی </a:t>
            </a:r>
            <a:r>
              <a:rPr lang="fa-IR" sz="1800" dirty="0" err="1"/>
              <a:t>شارکول</a:t>
            </a:r>
            <a:r>
              <a:rPr lang="fa-IR" sz="1800" dirty="0"/>
              <a:t>، سیاه شدن رنگ مدفوع </a:t>
            </a:r>
            <a:r>
              <a:rPr lang="fa-IR" sz="1800" dirty="0" err="1"/>
              <a:t>می‌باشد</a:t>
            </a:r>
            <a:r>
              <a:rPr lang="fa-IR" sz="1800" dirty="0"/>
              <a:t>. </a:t>
            </a:r>
          </a:p>
          <a:p>
            <a:pPr algn="r" rtl="1">
              <a:buFont typeface="Arial" panose="020B0604020202020204" pitchFamily="34" charset="0"/>
              <a:buChar char="•"/>
            </a:pPr>
            <a:r>
              <a:rPr lang="fa-IR" sz="1800" dirty="0"/>
              <a:t>برخی بیماران </a:t>
            </a:r>
            <a:r>
              <a:rPr lang="fa-IR" sz="1800" dirty="0" err="1"/>
              <a:t>به‌خصوص</a:t>
            </a:r>
            <a:r>
              <a:rPr lang="fa-IR" sz="1800" dirty="0"/>
              <a:t> </a:t>
            </a:r>
            <a:r>
              <a:rPr lang="fa-IR" sz="1800" dirty="0" err="1"/>
              <a:t>آن‌ها</a:t>
            </a:r>
            <a:r>
              <a:rPr lang="fa-IR" sz="1800" dirty="0"/>
              <a:t> که تهوع دارند ممکن است استفراغ کنند.</a:t>
            </a:r>
          </a:p>
          <a:p>
            <a:pPr algn="r" rtl="1">
              <a:buFont typeface="Arial" panose="020B0604020202020204" pitchFamily="34" charset="0"/>
              <a:buChar char="•"/>
            </a:pPr>
            <a:r>
              <a:rPr lang="fa-IR" sz="1800" dirty="0"/>
              <a:t> </a:t>
            </a:r>
            <a:r>
              <a:rPr lang="fa-IR" sz="1800" dirty="0" err="1"/>
              <a:t>درصورتی‌که</a:t>
            </a:r>
            <a:r>
              <a:rPr lang="fa-IR" sz="1800" dirty="0"/>
              <a:t> بیمار استفراغ کرد، دوز </a:t>
            </a:r>
            <a:r>
              <a:rPr lang="fa-IR" sz="1800" dirty="0" err="1"/>
              <a:t>شارکول</a:t>
            </a:r>
            <a:r>
              <a:rPr lang="fa-IR" sz="1800" dirty="0"/>
              <a:t> را یک نوبت دیگر تکرار کنید. </a:t>
            </a:r>
          </a:p>
          <a:p>
            <a:pPr algn="r" rtl="1">
              <a:buFont typeface="Arial" panose="020B0604020202020204" pitchFamily="34" charset="0"/>
              <a:buChar char="•"/>
            </a:pPr>
            <a:r>
              <a:rPr lang="fa-IR" sz="1800" dirty="0"/>
              <a:t>مراقب استفراغ مجد بیمار باشید و بیمار را در اسرع وقت منتقل کنید. </a:t>
            </a:r>
          </a:p>
          <a:p>
            <a:pPr algn="r" rtl="1">
              <a:buFont typeface="Arial" panose="020B0604020202020204" pitchFamily="34" charset="0"/>
              <a:buChar char="•"/>
            </a:pPr>
            <a:r>
              <a:rPr lang="fa-IR" sz="1800" dirty="0"/>
              <a:t>خطر </a:t>
            </a:r>
            <a:r>
              <a:rPr lang="fa-IR" sz="1800" dirty="0" err="1"/>
              <a:t>آسپیراسیون</a:t>
            </a:r>
            <a:r>
              <a:rPr lang="fa-IR" sz="1800" dirty="0"/>
              <a:t> </a:t>
            </a:r>
            <a:r>
              <a:rPr lang="fa-IR" sz="1800" dirty="0" err="1"/>
              <a:t>شارکول</a:t>
            </a:r>
            <a:r>
              <a:rPr lang="fa-IR" sz="1800" dirty="0"/>
              <a:t> در موارد کاهش هوشیاری و استفراغ وجود دارد که خطرناک </a:t>
            </a:r>
            <a:r>
              <a:rPr lang="fa-IR" sz="1800" dirty="0" err="1"/>
              <a:t>می‌باشد</a:t>
            </a:r>
            <a:r>
              <a:rPr lang="fa-IR" sz="1800" dirty="0"/>
              <a:t>. </a:t>
            </a:r>
          </a:p>
          <a:p>
            <a:pPr algn="r" rtl="1">
              <a:buFont typeface="Arial" panose="020B0604020202020204" pitchFamily="34" charset="0"/>
              <a:buChar char="•"/>
            </a:pPr>
            <a:r>
              <a:rPr lang="fa-IR" sz="1800" dirty="0"/>
              <a:t>سایر عوارض جانبی نادر هستند.</a:t>
            </a:r>
            <a:r>
              <a:rPr lang="en-US" sz="1800" dirty="0"/>
              <a:t> </a:t>
            </a:r>
          </a:p>
        </p:txBody>
      </p:sp>
    </p:spTree>
    <p:extLst>
      <p:ext uri="{BB962C8B-B14F-4D97-AF65-F5344CB8AC3E}">
        <p14:creationId xmlns:p14="http://schemas.microsoft.com/office/powerpoint/2010/main" val="3805507629"/>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3A2691-0788-B64C-8800-1E268ADEDCC6}"/>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8802F5BC-18A9-8644-851C-16E614290B4B}"/>
              </a:ext>
            </a:extLst>
          </p:cNvPr>
          <p:cNvSpPr>
            <a:spLocks noGrp="1"/>
          </p:cNvSpPr>
          <p:nvPr>
            <p:ph idx="1"/>
          </p:nvPr>
        </p:nvSpPr>
        <p:spPr/>
        <p:txBody>
          <a:bodyPr/>
          <a:lstStyle/>
          <a:p>
            <a:pPr marL="0" indent="0" algn="r" rtl="1">
              <a:buNone/>
            </a:pPr>
            <a:r>
              <a:rPr lang="fa-IR" sz="2400" b="1" dirty="0"/>
              <a:t>مراقبت ها در مصرف </a:t>
            </a:r>
            <a:r>
              <a:rPr lang="fa-IR" sz="2400" b="1" dirty="0" err="1"/>
              <a:t>شارکول</a:t>
            </a:r>
            <a:r>
              <a:rPr lang="fa-IR" sz="2400" b="1" dirty="0"/>
              <a:t> :</a:t>
            </a:r>
          </a:p>
          <a:p>
            <a:pPr marL="0" indent="0" algn="r" rtl="1">
              <a:buNone/>
            </a:pPr>
            <a:endParaRPr lang="fa-IR" sz="2400" b="1" dirty="0"/>
          </a:p>
          <a:p>
            <a:pPr algn="r" rtl="1"/>
            <a:r>
              <a:rPr lang="fa-IR" sz="2000" dirty="0"/>
              <a:t>در زمان استفاده از این دارو مطمئن شوید که سطح هوشیاری وی خوب هست یا راه هوایی بیمار </a:t>
            </a:r>
            <a:r>
              <a:rPr lang="fa-IR" sz="2000" dirty="0" err="1"/>
              <a:t>محافظت‌شده</a:t>
            </a:r>
            <a:r>
              <a:rPr lang="fa-IR" sz="2000" dirty="0"/>
              <a:t> هست تا بتواند مانع </a:t>
            </a:r>
            <a:r>
              <a:rPr lang="fa-IR" sz="2000" dirty="0" err="1"/>
              <a:t>آسپیراسیون</a:t>
            </a:r>
            <a:r>
              <a:rPr lang="fa-IR" sz="2000" dirty="0"/>
              <a:t> </a:t>
            </a:r>
            <a:r>
              <a:rPr lang="fa-IR" sz="2000" dirty="0" err="1"/>
              <a:t>شارکول</a:t>
            </a:r>
            <a:r>
              <a:rPr lang="fa-IR" sz="2000" dirty="0"/>
              <a:t> گردد. </a:t>
            </a:r>
          </a:p>
          <a:p>
            <a:pPr algn="r" rtl="1"/>
            <a:r>
              <a:rPr lang="fa-IR" sz="2000" dirty="0"/>
              <a:t>طی استفاده مراقب درد شکم و </a:t>
            </a:r>
            <a:r>
              <a:rPr lang="fa-IR" sz="2000" dirty="0" err="1"/>
              <a:t>دیستانسیون</a:t>
            </a:r>
            <a:r>
              <a:rPr lang="fa-IR" sz="2000" dirty="0"/>
              <a:t> آن باشید. </a:t>
            </a:r>
          </a:p>
          <a:p>
            <a:pPr algn="r" rtl="1"/>
            <a:r>
              <a:rPr lang="fa-IR" sz="2000" dirty="0"/>
              <a:t>مراقب استفراغ بیمار باشید و در صورت بروز با نشاندن بیمار یا به پهلو کردن آن مانع از </a:t>
            </a:r>
            <a:r>
              <a:rPr lang="fa-IR" sz="2000" dirty="0" err="1"/>
              <a:t>آسپیراسیون</a:t>
            </a:r>
            <a:r>
              <a:rPr lang="fa-IR" sz="2000" dirty="0"/>
              <a:t> شوید و ترشحات را </a:t>
            </a:r>
            <a:r>
              <a:rPr lang="fa-IR" sz="2000" dirty="0" err="1"/>
              <a:t>ساکشن</a:t>
            </a:r>
            <a:r>
              <a:rPr lang="fa-IR" sz="2000" dirty="0"/>
              <a:t> کنید.</a:t>
            </a:r>
            <a:endParaRPr lang="en-US" sz="2000" dirty="0"/>
          </a:p>
          <a:p>
            <a:pPr algn="r" rtl="1"/>
            <a:endParaRPr lang="en-US" sz="2400" dirty="0"/>
          </a:p>
          <a:p>
            <a:pPr marL="0" indent="0" algn="r" rtl="1" eaLnBrk="1" fontAlgn="base" hangingPunct="1">
              <a:spcBef>
                <a:spcPct val="20000"/>
              </a:spcBef>
              <a:spcAft>
                <a:spcPct val="0"/>
              </a:spcAft>
              <a:buNone/>
            </a:pPr>
            <a:endParaRPr lang="en-US" dirty="0"/>
          </a:p>
        </p:txBody>
      </p:sp>
    </p:spTree>
    <p:extLst>
      <p:ext uri="{BB962C8B-B14F-4D97-AF65-F5344CB8AC3E}">
        <p14:creationId xmlns:p14="http://schemas.microsoft.com/office/powerpoint/2010/main" val="2609061875"/>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3CAD65-A13E-FE48-9839-7B953DDB14D6}"/>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92316AB3-F429-B04D-89EB-113A912E31EA}"/>
              </a:ext>
            </a:extLst>
          </p:cNvPr>
          <p:cNvSpPr>
            <a:spLocks noGrp="1"/>
          </p:cNvSpPr>
          <p:nvPr>
            <p:ph idx="1"/>
          </p:nvPr>
        </p:nvSpPr>
        <p:spPr/>
        <p:txBody>
          <a:bodyPr/>
          <a:lstStyle/>
          <a:p>
            <a:pPr marL="0" indent="0" algn="r" rtl="1">
              <a:buNone/>
            </a:pPr>
            <a:r>
              <a:rPr lang="fa-IR" sz="2000" b="1" dirty="0"/>
              <a:t>3- تسهیل تخلیه دستگاه گوارش :</a:t>
            </a:r>
          </a:p>
          <a:p>
            <a:pPr marL="0" indent="0" algn="r" rtl="1">
              <a:buNone/>
            </a:pPr>
            <a:r>
              <a:rPr lang="fa-IR" sz="2000" dirty="0"/>
              <a:t>تسهیل تخلیه دستگاه گوارش به دو روش زیر انجام می گیرد : </a:t>
            </a:r>
          </a:p>
          <a:p>
            <a:pPr marL="0" indent="0" algn="r" rtl="1">
              <a:buNone/>
            </a:pPr>
            <a:endParaRPr lang="en-US" sz="2000" dirty="0"/>
          </a:p>
          <a:p>
            <a:pPr marL="0" indent="0" algn="r" rtl="1">
              <a:buNone/>
            </a:pPr>
            <a:r>
              <a:rPr lang="fa-IR" sz="1800" b="1" dirty="0"/>
              <a:t>الف) افزایش دفع سموم با استفاده از </a:t>
            </a:r>
            <a:r>
              <a:rPr lang="fa-IR" sz="1800" b="1" dirty="0" err="1"/>
              <a:t>مسهل‌ها</a:t>
            </a:r>
            <a:endParaRPr lang="en-US" sz="1800" dirty="0"/>
          </a:p>
          <a:p>
            <a:pPr marL="0" indent="0" algn="r" rtl="1">
              <a:buNone/>
            </a:pPr>
            <a:r>
              <a:rPr lang="fa-IR" sz="1800" b="1" dirty="0" err="1"/>
              <a:t>ب</a:t>
            </a:r>
            <a:r>
              <a:rPr lang="fa-IR" sz="1800" b="1" dirty="0"/>
              <a:t>) شستشوی کل دستگاه گوارش (</a:t>
            </a:r>
            <a:r>
              <a:rPr lang="en-US" sz="1800" b="1" dirty="0"/>
              <a:t>Whole-Bowel Irrigation</a:t>
            </a:r>
            <a:r>
              <a:rPr lang="fa-IR" sz="1800" b="1" dirty="0"/>
              <a:t>)</a:t>
            </a:r>
            <a:endParaRPr lang="en-US" sz="1800" dirty="0"/>
          </a:p>
        </p:txBody>
      </p:sp>
    </p:spTree>
    <p:extLst>
      <p:ext uri="{BB962C8B-B14F-4D97-AF65-F5344CB8AC3E}">
        <p14:creationId xmlns:p14="http://schemas.microsoft.com/office/powerpoint/2010/main" val="24995028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CE373E-F7DB-E840-8929-853812423140}"/>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DE17718B-AACD-E749-AC70-6B1E3122D5CA}"/>
              </a:ext>
            </a:extLst>
          </p:cNvPr>
          <p:cNvSpPr>
            <a:spLocks noGrp="1"/>
          </p:cNvSpPr>
          <p:nvPr>
            <p:ph idx="1"/>
          </p:nvPr>
        </p:nvSpPr>
        <p:spPr/>
        <p:txBody>
          <a:bodyPr/>
          <a:lstStyle/>
          <a:p>
            <a:pPr marL="0" indent="0" algn="r" rtl="1">
              <a:buNone/>
            </a:pPr>
            <a:r>
              <a:rPr lang="fa-IR" sz="2000" b="1" dirty="0"/>
              <a:t>الف) افزایش دفع سموم با استفاده از </a:t>
            </a:r>
            <a:r>
              <a:rPr lang="fa-IR" sz="2000" b="1" dirty="0" err="1"/>
              <a:t>مسهل‌ها</a:t>
            </a:r>
            <a:r>
              <a:rPr lang="fa-IR" sz="2000" b="1" dirty="0"/>
              <a:t> :</a:t>
            </a:r>
          </a:p>
          <a:p>
            <a:pPr marL="0" indent="0" algn="r" rtl="1">
              <a:buNone/>
            </a:pPr>
            <a:endParaRPr lang="en-US" sz="2000" dirty="0"/>
          </a:p>
          <a:p>
            <a:pPr algn="r" rtl="1"/>
            <a:r>
              <a:rPr lang="fa-IR" sz="1800" dirty="0"/>
              <a:t>جهت تسریع در حرکات دودی روده و افزایش دفع سموم خورده شده از </a:t>
            </a:r>
            <a:r>
              <a:rPr lang="fa-IR" sz="1800" dirty="0" err="1"/>
              <a:t>روده‌ها</a:t>
            </a:r>
            <a:r>
              <a:rPr lang="fa-IR" sz="1800" dirty="0"/>
              <a:t> خصوصاً زمانی که از زغال </a:t>
            </a:r>
            <a:r>
              <a:rPr lang="fa-IR" sz="1800" dirty="0" err="1"/>
              <a:t>فعال‌شده</a:t>
            </a:r>
            <a:r>
              <a:rPr lang="fa-IR" sz="1800" dirty="0"/>
              <a:t> یا </a:t>
            </a:r>
            <a:r>
              <a:rPr lang="fa-IR" sz="1800" dirty="0" err="1"/>
              <a:t>شارکول</a:t>
            </a:r>
            <a:r>
              <a:rPr lang="fa-IR" sz="1800" dirty="0"/>
              <a:t> </a:t>
            </a:r>
            <a:r>
              <a:rPr lang="fa-IR" sz="1800" dirty="0" err="1"/>
              <a:t>استفاده‌شده</a:t>
            </a:r>
            <a:r>
              <a:rPr lang="fa-IR" sz="1800" dirty="0"/>
              <a:t> (زغال </a:t>
            </a:r>
            <a:r>
              <a:rPr lang="fa-IR" sz="1800" dirty="0" err="1"/>
              <a:t>فعال‌شده</a:t>
            </a:r>
            <a:r>
              <a:rPr lang="fa-IR" sz="1800" dirty="0"/>
              <a:t> زمان ترانزیت </a:t>
            </a:r>
            <a:r>
              <a:rPr lang="fa-IR" sz="1800" dirty="0" err="1"/>
              <a:t>روده‌ها</a:t>
            </a:r>
            <a:r>
              <a:rPr lang="fa-IR" sz="1800" dirty="0"/>
              <a:t> را کاهش </a:t>
            </a:r>
            <a:r>
              <a:rPr lang="fa-IR" sz="1800" dirty="0" err="1"/>
              <a:t>می‌دهد</a:t>
            </a:r>
            <a:r>
              <a:rPr lang="fa-IR" sz="1800" dirty="0"/>
              <a:t>)</a:t>
            </a:r>
          </a:p>
          <a:p>
            <a:pPr algn="r" rtl="1"/>
            <a:r>
              <a:rPr lang="fa-IR" sz="1800" dirty="0"/>
              <a:t> از </a:t>
            </a:r>
            <a:r>
              <a:rPr lang="fa-IR" sz="1800" dirty="0" err="1"/>
              <a:t>مسهل‌های</a:t>
            </a:r>
            <a:r>
              <a:rPr lang="fa-IR" sz="1800" dirty="0"/>
              <a:t> </a:t>
            </a:r>
            <a:r>
              <a:rPr lang="fa-IR" sz="1800" dirty="0" err="1"/>
              <a:t>اسموتیک</a:t>
            </a:r>
            <a:r>
              <a:rPr lang="fa-IR" sz="1800" dirty="0"/>
              <a:t> نظیر سوربیتول 70% (</a:t>
            </a:r>
            <a:r>
              <a:rPr lang="en-US" sz="1800" dirty="0"/>
              <a:t>gr/kg</a:t>
            </a:r>
            <a:r>
              <a:rPr lang="fa-IR" sz="1800" dirty="0"/>
              <a:t>1) و سیترات منیزیم 10% (250 سی سی در بزرگسالان و 4 سی سی در اطفال) استفاده </a:t>
            </a:r>
            <a:r>
              <a:rPr lang="fa-IR" sz="1800" dirty="0" err="1"/>
              <a:t>می‌شود</a:t>
            </a:r>
            <a:r>
              <a:rPr lang="fa-IR" sz="1800" dirty="0"/>
              <a:t>. </a:t>
            </a:r>
          </a:p>
          <a:p>
            <a:pPr algn="r" rtl="1"/>
            <a:endParaRPr lang="fa-IR" sz="1800" dirty="0"/>
          </a:p>
          <a:p>
            <a:pPr marL="0" indent="0" algn="r" rtl="1">
              <a:buNone/>
            </a:pPr>
            <a:r>
              <a:rPr lang="fa-IR" sz="1800" dirty="0"/>
              <a:t>عوارض مسهل ها:</a:t>
            </a:r>
          </a:p>
          <a:p>
            <a:pPr algn="r" rtl="1"/>
            <a:r>
              <a:rPr lang="fa-IR" sz="1800" dirty="0"/>
              <a:t> شامل تهوع، درد شکم، کاهش حجم، اختلالات </a:t>
            </a:r>
            <a:r>
              <a:rPr lang="fa-IR" sz="1800" dirty="0" err="1"/>
              <a:t>الکترولیتی</a:t>
            </a:r>
            <a:r>
              <a:rPr lang="fa-IR" sz="1800" dirty="0"/>
              <a:t> می باشد. </a:t>
            </a:r>
            <a:endParaRPr lang="en-US" sz="1800" dirty="0"/>
          </a:p>
        </p:txBody>
      </p:sp>
    </p:spTree>
    <p:extLst>
      <p:ext uri="{BB962C8B-B14F-4D97-AF65-F5344CB8AC3E}">
        <p14:creationId xmlns:p14="http://schemas.microsoft.com/office/powerpoint/2010/main" val="34337697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5B12AC-0AA9-3B45-8665-26FAD11D03A7}"/>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D7B9C232-A3E6-4D40-B858-AB571156A2DF}"/>
              </a:ext>
            </a:extLst>
          </p:cNvPr>
          <p:cNvSpPr>
            <a:spLocks noGrp="1"/>
          </p:cNvSpPr>
          <p:nvPr>
            <p:ph idx="1"/>
          </p:nvPr>
        </p:nvSpPr>
        <p:spPr/>
        <p:txBody>
          <a:bodyPr/>
          <a:lstStyle/>
          <a:p>
            <a:pPr marL="0" indent="0" algn="r" rtl="1">
              <a:buNone/>
            </a:pPr>
            <a:r>
              <a:rPr lang="fa-IR" sz="2000" b="1" dirty="0"/>
              <a:t>تجویز </a:t>
            </a:r>
            <a:r>
              <a:rPr lang="fa-IR" sz="2000" b="1" dirty="0" err="1"/>
              <a:t>مسهل‌ها</a:t>
            </a:r>
            <a:r>
              <a:rPr lang="fa-IR" sz="2000" b="1" dirty="0"/>
              <a:t> در بعضی موارد منع مصرف دارند. این موارد </a:t>
            </a:r>
            <a:r>
              <a:rPr lang="fa-IR" sz="2000" b="1" dirty="0" err="1"/>
              <a:t>عبارت‌اند</a:t>
            </a:r>
            <a:r>
              <a:rPr lang="fa-IR" sz="2000" b="1" dirty="0"/>
              <a:t> از:</a:t>
            </a:r>
          </a:p>
          <a:p>
            <a:pPr marL="0" indent="0" algn="r" rtl="1">
              <a:buNone/>
            </a:pPr>
            <a:endParaRPr lang="fa-IR" sz="2000" b="1" dirty="0"/>
          </a:p>
          <a:p>
            <a:pPr marL="0" indent="0" algn="r" rtl="1">
              <a:buNone/>
            </a:pPr>
            <a:r>
              <a:rPr lang="fa-IR" sz="2000" dirty="0"/>
              <a:t>- </a:t>
            </a:r>
            <a:r>
              <a:rPr lang="fa-IR" sz="2000" dirty="0" err="1"/>
              <a:t>اسهال‌های</a:t>
            </a:r>
            <a:r>
              <a:rPr lang="fa-IR" sz="2000" dirty="0"/>
              <a:t> شدید</a:t>
            </a:r>
            <a:endParaRPr lang="en-US" sz="2000" dirty="0"/>
          </a:p>
          <a:p>
            <a:pPr marL="0" indent="0" algn="r" rtl="1">
              <a:buNone/>
            </a:pPr>
            <a:r>
              <a:rPr lang="fa-IR" sz="2000" dirty="0"/>
              <a:t>- انسداد روده</a:t>
            </a:r>
            <a:endParaRPr lang="en-US" sz="2000" dirty="0"/>
          </a:p>
          <a:p>
            <a:pPr marL="0" indent="0" algn="r" rtl="1">
              <a:buNone/>
            </a:pPr>
            <a:r>
              <a:rPr lang="fa-IR" sz="2000" dirty="0"/>
              <a:t>- صدمات شکم</a:t>
            </a:r>
            <a:endParaRPr lang="en-US" sz="2000" dirty="0"/>
          </a:p>
          <a:p>
            <a:pPr marL="0" indent="0" algn="r" rtl="1">
              <a:buNone/>
            </a:pPr>
            <a:r>
              <a:rPr lang="fa-IR" sz="2000" dirty="0"/>
              <a:t>- </a:t>
            </a:r>
            <a:r>
              <a:rPr lang="fa-IR" sz="2000" dirty="0" err="1"/>
              <a:t>ایلئوس</a:t>
            </a:r>
            <a:r>
              <a:rPr lang="fa-IR" sz="2000" dirty="0"/>
              <a:t> روده</a:t>
            </a:r>
            <a:endParaRPr lang="en-US" sz="2000" dirty="0"/>
          </a:p>
          <a:p>
            <a:pPr marL="0" indent="0" algn="r" rtl="1">
              <a:buNone/>
            </a:pPr>
            <a:r>
              <a:rPr lang="fa-IR" sz="2000" dirty="0"/>
              <a:t>- مسمومیت با مواد </a:t>
            </a:r>
            <a:r>
              <a:rPr lang="fa-IR" sz="2000" dirty="0" err="1"/>
              <a:t>سوزاننده</a:t>
            </a:r>
            <a:r>
              <a:rPr lang="fa-IR" sz="2000" dirty="0"/>
              <a:t> و  مخرب اسیدی و قلیایی</a:t>
            </a:r>
            <a:endParaRPr lang="en-US" sz="2000" dirty="0"/>
          </a:p>
          <a:p>
            <a:pPr marL="0" indent="0" algn="r" rtl="1">
              <a:buNone/>
            </a:pPr>
            <a:r>
              <a:rPr lang="fa-IR" sz="2000" dirty="0"/>
              <a:t>- کودکان زیر 5 سال </a:t>
            </a:r>
            <a:endParaRPr lang="en-US" sz="2000" dirty="0"/>
          </a:p>
          <a:p>
            <a:pPr algn="r" rtl="1"/>
            <a:endParaRPr lang="en-US" sz="20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30095570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5C8265-CEDB-9A4C-A271-FAB51C24C072}"/>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B863EBC1-AA99-4F4B-9B9C-46EF697FACC4}"/>
              </a:ext>
            </a:extLst>
          </p:cNvPr>
          <p:cNvSpPr>
            <a:spLocks noGrp="1"/>
          </p:cNvSpPr>
          <p:nvPr>
            <p:ph idx="1"/>
          </p:nvPr>
        </p:nvSpPr>
        <p:spPr/>
        <p:txBody>
          <a:bodyPr/>
          <a:lstStyle/>
          <a:p>
            <a:pPr marL="0" indent="0" algn="r" rtl="1">
              <a:buNone/>
            </a:pPr>
            <a:r>
              <a:rPr lang="fa-IR" sz="2000" b="1" dirty="0" err="1"/>
              <a:t>ب</a:t>
            </a:r>
            <a:r>
              <a:rPr lang="fa-IR" sz="2000" b="1" dirty="0"/>
              <a:t>) شستشوی کل دستگاه گوارش (</a:t>
            </a:r>
            <a:r>
              <a:rPr lang="en-US" sz="2000" b="1" dirty="0"/>
              <a:t>Whole-Bowel Irrigation</a:t>
            </a:r>
            <a:r>
              <a:rPr lang="fa-IR" sz="2000" b="1" dirty="0"/>
              <a:t>): </a:t>
            </a:r>
          </a:p>
          <a:p>
            <a:pPr algn="r" rtl="1"/>
            <a:r>
              <a:rPr lang="fa-IR" sz="1800" dirty="0"/>
              <a:t>در مسمومیت با فلزات سنگین بکار </a:t>
            </a:r>
            <a:r>
              <a:rPr lang="fa-IR" sz="1800" dirty="0" err="1"/>
              <a:t>می‌رود</a:t>
            </a:r>
            <a:endParaRPr lang="fa-IR" sz="1800" dirty="0"/>
          </a:p>
          <a:p>
            <a:pPr algn="r" rtl="1"/>
            <a:r>
              <a:rPr lang="fa-IR" sz="1800" dirty="0"/>
              <a:t> این عمل با دادن مقدار زیادی </a:t>
            </a:r>
            <a:r>
              <a:rPr lang="fa-IR" sz="1800" dirty="0" err="1"/>
              <a:t>پلی‌اتیلن</a:t>
            </a:r>
            <a:r>
              <a:rPr lang="fa-IR" sz="1800" dirty="0"/>
              <a:t> </a:t>
            </a:r>
            <a:r>
              <a:rPr lang="fa-IR" sz="1800" dirty="0" err="1"/>
              <a:t>گلیکول</a:t>
            </a:r>
            <a:r>
              <a:rPr lang="fa-IR" sz="1800" dirty="0"/>
              <a:t> (</a:t>
            </a:r>
            <a:r>
              <a:rPr lang="en-US" sz="1800" dirty="0"/>
              <a:t>PGE</a:t>
            </a:r>
            <a:r>
              <a:rPr lang="fa-IR" sz="1800" dirty="0"/>
              <a:t>) در محلول متعادل </a:t>
            </a:r>
            <a:r>
              <a:rPr lang="fa-IR" sz="1800" dirty="0" err="1"/>
              <a:t>الکترولیتی</a:t>
            </a:r>
            <a:r>
              <a:rPr lang="fa-IR" sz="1800" dirty="0"/>
              <a:t> انجام می شود</a:t>
            </a:r>
          </a:p>
          <a:p>
            <a:pPr algn="r" rtl="1"/>
            <a:endParaRPr lang="fa-IR" sz="1800" dirty="0"/>
          </a:p>
          <a:p>
            <a:pPr marL="0" indent="0" algn="r" rtl="1">
              <a:buNone/>
            </a:pPr>
            <a:r>
              <a:rPr lang="fa-IR" sz="1800" dirty="0"/>
              <a:t> دوز این ماده در شستشوی کامل :</a:t>
            </a:r>
          </a:p>
          <a:p>
            <a:pPr algn="r" rtl="1"/>
            <a:r>
              <a:rPr lang="en-US" sz="1800" dirty="0"/>
              <a:t>  L/h</a:t>
            </a:r>
            <a:r>
              <a:rPr lang="fa-IR" sz="1800" dirty="0"/>
              <a:t>۲ در بالغین </a:t>
            </a:r>
          </a:p>
          <a:p>
            <a:pPr algn="r" rtl="1"/>
            <a:r>
              <a:rPr lang="en-US" sz="1800" dirty="0"/>
              <a:t>cc/kg </a:t>
            </a:r>
            <a:r>
              <a:rPr lang="fa-IR" sz="1800" dirty="0"/>
              <a:t>250-50 در اطفال .</a:t>
            </a:r>
          </a:p>
          <a:p>
            <a:pPr algn="r" rtl="1"/>
            <a:endParaRPr lang="fa-IR" sz="1800" dirty="0"/>
          </a:p>
          <a:p>
            <a:pPr algn="r" rtl="1">
              <a:buFont typeface="Wingdings" pitchFamily="2" charset="2"/>
              <a:buChar char="v"/>
            </a:pPr>
            <a:r>
              <a:rPr lang="fa-IR" sz="1800" dirty="0"/>
              <a:t> شستشوی کامل دستگاه گوارش تا دفع مدفوع به صورت مایع شفاف انجام می شود. </a:t>
            </a:r>
          </a:p>
          <a:p>
            <a:pPr algn="r" rtl="1">
              <a:buFont typeface="Wingdings" pitchFamily="2" charset="2"/>
              <a:buChar char="v"/>
            </a:pPr>
            <a:r>
              <a:rPr lang="fa-IR" sz="1800" dirty="0"/>
              <a:t>عوارض شستشوی کامل شامل: نفخ شکم، </a:t>
            </a:r>
            <a:r>
              <a:rPr lang="fa-IR" sz="1800" dirty="0" err="1"/>
              <a:t>کرامپ</a:t>
            </a:r>
            <a:r>
              <a:rPr lang="fa-IR" sz="1800" dirty="0"/>
              <a:t> شکم و تحریک </a:t>
            </a:r>
            <a:r>
              <a:rPr lang="fa-IR" sz="1800" dirty="0" err="1"/>
              <a:t>رکتوم</a:t>
            </a:r>
            <a:r>
              <a:rPr lang="fa-IR" sz="1800" dirty="0"/>
              <a:t> به دنبال دفع مکرر مدفوع است. </a:t>
            </a:r>
            <a:endParaRPr lang="en-US" sz="1800" dirty="0"/>
          </a:p>
          <a:p>
            <a:pPr algn="r" rtl="1">
              <a:buFont typeface="Wingdings" pitchFamily="2" charset="2"/>
              <a:buChar char="v"/>
            </a:pPr>
            <a:endParaRPr lang="fa-IR" sz="1800" dirty="0"/>
          </a:p>
          <a:p>
            <a:pPr algn="r" rtl="1">
              <a:buFont typeface="Wingdings" pitchFamily="2" charset="2"/>
              <a:buChar char="v"/>
            </a:pPr>
            <a:endParaRPr lang="en-US" sz="1800" dirty="0"/>
          </a:p>
        </p:txBody>
      </p:sp>
    </p:spTree>
    <p:extLst>
      <p:ext uri="{BB962C8B-B14F-4D97-AF65-F5344CB8AC3E}">
        <p14:creationId xmlns:p14="http://schemas.microsoft.com/office/powerpoint/2010/main" val="11497671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5A9563-94C8-B445-852F-5443CB738F84}"/>
              </a:ext>
            </a:extLst>
          </p:cNvPr>
          <p:cNvSpPr>
            <a:spLocks noGrp="1"/>
          </p:cNvSpPr>
          <p:nvPr>
            <p:ph type="title"/>
          </p:nvPr>
        </p:nvSpPr>
        <p:spPr/>
        <p:txBody>
          <a:bodyPr/>
          <a:lstStyle/>
          <a:p>
            <a:pPr rtl="1"/>
            <a:r>
              <a:rPr lang="fa-IR" sz="2400" dirty="0">
                <a:cs typeface="B Titr" pitchFamily="2" charset="-78"/>
              </a:rPr>
              <a:t>آلودگی زدایی گوارشی </a:t>
            </a:r>
            <a:endParaRPr lang="en-US" sz="2400" dirty="0"/>
          </a:p>
        </p:txBody>
      </p:sp>
      <p:sp>
        <p:nvSpPr>
          <p:cNvPr id="3" name="Content Placeholder 2">
            <a:extLst>
              <a:ext uri="{FF2B5EF4-FFF2-40B4-BE49-F238E27FC236}">
                <a16:creationId xmlns="" xmlns:a16="http://schemas.microsoft.com/office/drawing/2014/main" id="{79A6F405-1DEC-FC41-9172-DE816EB75DBF}"/>
              </a:ext>
            </a:extLst>
          </p:cNvPr>
          <p:cNvSpPr>
            <a:spLocks noGrp="1"/>
          </p:cNvSpPr>
          <p:nvPr>
            <p:ph idx="1"/>
          </p:nvPr>
        </p:nvSpPr>
        <p:spPr/>
        <p:txBody>
          <a:bodyPr/>
          <a:lstStyle/>
          <a:p>
            <a:pPr marL="0" indent="0" algn="r" rtl="1">
              <a:buNone/>
            </a:pPr>
            <a:r>
              <a:rPr lang="fa-IR" sz="2000" b="1" dirty="0" err="1"/>
              <a:t>کنترااندیکاسیون</a:t>
            </a:r>
            <a:r>
              <a:rPr lang="fa-IR" sz="2000" b="1" dirty="0"/>
              <a:t> شستشوی کامل دستگاه گوارش شامل موارد زیر است : </a:t>
            </a:r>
          </a:p>
          <a:p>
            <a:pPr marL="0" indent="0" algn="r" rtl="1">
              <a:buNone/>
            </a:pPr>
            <a:r>
              <a:rPr lang="fa-IR" sz="1800" dirty="0"/>
              <a:t>- اسهال بودن بیمار </a:t>
            </a:r>
            <a:endParaRPr lang="en-US" sz="1800" dirty="0"/>
          </a:p>
          <a:p>
            <a:pPr marL="0" indent="0" algn="r" rtl="1">
              <a:buNone/>
            </a:pPr>
            <a:r>
              <a:rPr lang="fa-IR" sz="1800" dirty="0"/>
              <a:t>- سمومی که اسهال شدید ایجاد می کنند (به جز فلزات سنگین) </a:t>
            </a:r>
            <a:endParaRPr lang="en-US" sz="1800" dirty="0"/>
          </a:p>
          <a:p>
            <a:pPr algn="r" rtl="1">
              <a:buFontTx/>
              <a:buChar char="-"/>
            </a:pPr>
            <a:r>
              <a:rPr lang="fa-IR" sz="1800" dirty="0"/>
              <a:t>وجود انسداد روده یا عدم وجود صداهای روده ای </a:t>
            </a:r>
          </a:p>
          <a:p>
            <a:pPr algn="r" rtl="1">
              <a:buFontTx/>
              <a:buChar char="-"/>
            </a:pPr>
            <a:endParaRPr lang="fa-IR" sz="1800" dirty="0"/>
          </a:p>
          <a:p>
            <a:pPr algn="r" rtl="1">
              <a:buFontTx/>
              <a:buChar char="-"/>
            </a:pPr>
            <a:endParaRPr lang="en-US" sz="1800" dirty="0"/>
          </a:p>
          <a:p>
            <a:pPr marL="0" indent="0" algn="r" rtl="1">
              <a:buNone/>
            </a:pPr>
            <a:r>
              <a:rPr lang="fa-IR" sz="2000" b="1" dirty="0"/>
              <a:t>نکاتی در مورد آلودگی زدایی گوارشی : </a:t>
            </a:r>
          </a:p>
          <a:p>
            <a:pPr marL="0" indent="0" algn="r" rtl="1">
              <a:buNone/>
            </a:pPr>
            <a:r>
              <a:rPr lang="fa-IR" sz="1800" dirty="0"/>
              <a:t>- شستشو در مسمومیت بالای یک ساعت فایده  ندارد.</a:t>
            </a:r>
            <a:endParaRPr lang="en-US" sz="1800" dirty="0"/>
          </a:p>
          <a:p>
            <a:pPr marL="0" indent="0" algn="r" rtl="1">
              <a:buNone/>
            </a:pPr>
            <a:r>
              <a:rPr lang="fa-IR" sz="1800" dirty="0"/>
              <a:t>- شستشو باید با لوله </a:t>
            </a:r>
            <a:r>
              <a:rPr lang="fa-IR" sz="1800" dirty="0" err="1"/>
              <a:t>معدی</a:t>
            </a:r>
            <a:r>
              <a:rPr lang="fa-IR" sz="1800" dirty="0"/>
              <a:t>  که از راه دهان گذاشته می شود، انجام شود</a:t>
            </a:r>
            <a:endParaRPr lang="en-US" sz="1800" dirty="0"/>
          </a:p>
          <a:p>
            <a:pPr marL="0" indent="0" algn="r" rtl="1">
              <a:buNone/>
            </a:pPr>
            <a:r>
              <a:rPr lang="fa-IR" sz="1800" dirty="0"/>
              <a:t>- زغال فعال شده برای جلوگیری از جذب مواد سمی داده می شود</a:t>
            </a:r>
            <a:endParaRPr lang="en-US" sz="1800" dirty="0"/>
          </a:p>
          <a:p>
            <a:pPr marL="0" indent="0" algn="r" rtl="1">
              <a:buNone/>
            </a:pPr>
            <a:r>
              <a:rPr lang="fa-IR" sz="1800" dirty="0"/>
              <a:t>- در مسمومیت با مواد نفتی و اسیدی و قلیایی شستشوی معده ممنوع هست</a:t>
            </a:r>
            <a:endParaRPr lang="en-US" sz="1800" dirty="0"/>
          </a:p>
          <a:p>
            <a:pPr marL="0" indent="0" algn="r" rtl="1">
              <a:buNone/>
            </a:pPr>
            <a:r>
              <a:rPr lang="fa-IR" sz="1800" dirty="0"/>
              <a:t>- در مسمومیت با مواد نفتی و اسیدی و قلیایی شستشوی معده و فلزات سنگین ذغال فعال </a:t>
            </a:r>
            <a:r>
              <a:rPr lang="fa-IR" sz="1800" dirty="0" err="1"/>
              <a:t>نمی</a:t>
            </a:r>
            <a:r>
              <a:rPr lang="fa-IR" sz="1800" dirty="0"/>
              <a:t> دهیم.</a:t>
            </a:r>
            <a:endParaRPr lang="en-US" sz="1800" dirty="0"/>
          </a:p>
          <a:p>
            <a:pPr marL="0" indent="0" algn="r" rtl="1">
              <a:buNone/>
            </a:pPr>
            <a:r>
              <a:rPr lang="fa-IR" sz="1800" dirty="0"/>
              <a:t>-در اختلال هوشیاری </a:t>
            </a:r>
            <a:r>
              <a:rPr lang="fa-IR" sz="1800" dirty="0" err="1"/>
              <a:t>شارکول</a:t>
            </a:r>
            <a:r>
              <a:rPr lang="fa-IR" sz="1800" dirty="0"/>
              <a:t> ممنوع هست مگر بیمار </a:t>
            </a:r>
            <a:r>
              <a:rPr lang="fa-IR" sz="1800" dirty="0" err="1"/>
              <a:t>اینتوبه</a:t>
            </a:r>
            <a:r>
              <a:rPr lang="fa-IR" sz="1800" dirty="0"/>
              <a:t> شود.</a:t>
            </a:r>
            <a:endParaRPr lang="en-US" sz="1800" dirty="0"/>
          </a:p>
          <a:p>
            <a:pPr marL="0" indent="0" algn="r" rtl="1">
              <a:buNone/>
            </a:pPr>
            <a:endParaRPr lang="en-US" sz="1800" dirty="0"/>
          </a:p>
          <a:p>
            <a:pPr marL="0" indent="0" algn="r" rtl="1">
              <a:buNone/>
            </a:pP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23211260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24C95C-DE22-F547-B96E-29B61CC07DE3}"/>
              </a:ext>
            </a:extLst>
          </p:cNvPr>
          <p:cNvSpPr>
            <a:spLocks noGrp="1"/>
          </p:cNvSpPr>
          <p:nvPr>
            <p:ph type="title"/>
          </p:nvPr>
        </p:nvSpPr>
        <p:spPr/>
        <p:txBody>
          <a:bodyPr/>
          <a:lstStyle/>
          <a:p>
            <a:pPr rtl="1"/>
            <a:r>
              <a:rPr lang="fa-IR" sz="2400" b="1" dirty="0">
                <a:cs typeface="+mj-cs"/>
              </a:rPr>
              <a:t>آلودگی زدایی سموم جذب شده </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EF96FC5E-9F89-BC43-886B-BFD6A4E81790}"/>
              </a:ext>
            </a:extLst>
          </p:cNvPr>
          <p:cNvSpPr>
            <a:spLocks noGrp="1"/>
          </p:cNvSpPr>
          <p:nvPr>
            <p:ph idx="1"/>
          </p:nvPr>
        </p:nvSpPr>
        <p:spPr/>
        <p:txBody>
          <a:bodyPr/>
          <a:lstStyle/>
          <a:p>
            <a:pPr marL="0" indent="0" algn="r" rtl="1">
              <a:buNone/>
            </a:pPr>
            <a:r>
              <a:rPr lang="fa-IR" sz="2000" dirty="0"/>
              <a:t>آلودگی زدایی سموم جذب شده به روش های زیر و در شرایط بیمارستانی انجام می گیرد: </a:t>
            </a:r>
          </a:p>
          <a:p>
            <a:pPr marL="0" indent="0" algn="r" rtl="1">
              <a:buNone/>
            </a:pPr>
            <a:endParaRPr lang="en-US" sz="2000" dirty="0"/>
          </a:p>
          <a:p>
            <a:pPr marL="0" indent="0" algn="r" rtl="1">
              <a:buNone/>
            </a:pPr>
            <a:r>
              <a:rPr lang="fa-IR" sz="2000" b="1" dirty="0"/>
              <a:t>الف) </a:t>
            </a:r>
            <a:r>
              <a:rPr lang="fa-IR" sz="2000" b="1" dirty="0" err="1"/>
              <a:t>همودیالیز</a:t>
            </a:r>
            <a:r>
              <a:rPr lang="fa-IR" sz="2000" b="1" dirty="0"/>
              <a:t> </a:t>
            </a:r>
            <a:endParaRPr lang="en-US" sz="2000" dirty="0"/>
          </a:p>
          <a:p>
            <a:pPr marL="0" indent="0" algn="r" rtl="1">
              <a:buNone/>
            </a:pPr>
            <a:r>
              <a:rPr lang="fa-IR" sz="2000" b="1" dirty="0" err="1"/>
              <a:t>ب</a:t>
            </a:r>
            <a:r>
              <a:rPr lang="fa-IR" sz="2000" b="1" dirty="0"/>
              <a:t>) </a:t>
            </a:r>
            <a:r>
              <a:rPr lang="fa-IR" sz="2000" b="1" dirty="0" err="1"/>
              <a:t>هموپرفیوژن</a:t>
            </a:r>
            <a:r>
              <a:rPr lang="fa-IR" sz="2000" b="1" dirty="0"/>
              <a:t> </a:t>
            </a:r>
            <a:endParaRPr lang="en-US" sz="2000" dirty="0"/>
          </a:p>
          <a:p>
            <a:pPr marL="0" indent="0" algn="r" rtl="1">
              <a:buNone/>
            </a:pPr>
            <a:r>
              <a:rPr lang="fa-IR" sz="2000" b="1" dirty="0"/>
              <a:t>ج)قلیایی کردن ادرار  </a:t>
            </a:r>
            <a:endParaRPr lang="en-US" sz="2000" dirty="0"/>
          </a:p>
          <a:p>
            <a:pPr marL="342900" indent="-342900" algn="r" rtl="1" eaLnBrk="1" fontAlgn="base" hangingPunct="1">
              <a:spcBef>
                <a:spcPct val="20000"/>
              </a:spcBef>
              <a:spcAft>
                <a:spcPct val="0"/>
              </a:spcAft>
              <a:buChar char="•"/>
            </a:pPr>
            <a:endParaRPr lang="en-US" dirty="0"/>
          </a:p>
        </p:txBody>
      </p:sp>
      <p:pic>
        <p:nvPicPr>
          <p:cNvPr id="5" name="Picture 4">
            <a:extLst>
              <a:ext uri="{FF2B5EF4-FFF2-40B4-BE49-F238E27FC236}">
                <a16:creationId xmlns="" xmlns:a16="http://schemas.microsoft.com/office/drawing/2014/main" id="{7D8D75EF-E92D-5045-BD3D-DEB9A2261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631" y="3087933"/>
            <a:ext cx="4557347" cy="3038231"/>
          </a:xfrm>
          <a:prstGeom prst="ellipse">
            <a:avLst/>
          </a:prstGeom>
          <a:ln>
            <a:noFill/>
          </a:ln>
          <a:effectLst>
            <a:softEdge rad="112500"/>
          </a:effectLst>
        </p:spPr>
      </p:pic>
    </p:spTree>
    <p:extLst>
      <p:ext uri="{BB962C8B-B14F-4D97-AF65-F5344CB8AC3E}">
        <p14:creationId xmlns:p14="http://schemas.microsoft.com/office/powerpoint/2010/main" val="18884498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تعاریف</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marL="0" indent="0" algn="just" rtl="1">
              <a:buNone/>
            </a:pPr>
            <a:r>
              <a:rPr lang="fa-IR" sz="1800" dirty="0"/>
              <a:t>توکسین (</a:t>
            </a:r>
            <a:r>
              <a:rPr lang="en-GB" sz="1800" dirty="0"/>
              <a:t>Toxin</a:t>
            </a:r>
            <a:r>
              <a:rPr lang="fa-IR" sz="1800" dirty="0"/>
              <a:t>)</a:t>
            </a:r>
            <a:r>
              <a:rPr lang="en-GB" sz="1800" dirty="0"/>
              <a:t> </a:t>
            </a:r>
            <a:endParaRPr lang="fa-IR" sz="1800" dirty="0"/>
          </a:p>
          <a:p>
            <a:pPr marL="0" indent="0" algn="just" rtl="1">
              <a:buNone/>
            </a:pPr>
            <a:r>
              <a:rPr lang="fa-IR" sz="1800" dirty="0"/>
              <a:t>ماده ای است با منشا زیستی که توسط سلول و یا ارگانیسم زنده تولید می شود که معمولا از جنس پروتین می باشد. مانند سم کزاز و دیفتری</a:t>
            </a:r>
          </a:p>
          <a:p>
            <a:pPr marL="0" indent="0" algn="just" rtl="1">
              <a:buNone/>
            </a:pPr>
            <a:endParaRPr lang="fa-IR" sz="1800" dirty="0"/>
          </a:p>
          <a:p>
            <a:pPr marL="0" indent="0" algn="just" rtl="1">
              <a:buNone/>
            </a:pPr>
            <a:r>
              <a:rPr lang="fa-IR" sz="1800" dirty="0"/>
              <a:t>زهر (</a:t>
            </a:r>
            <a:r>
              <a:rPr lang="en-GB" sz="1800" dirty="0"/>
              <a:t>Venom</a:t>
            </a:r>
            <a:r>
              <a:rPr lang="fa-IR" sz="1800" dirty="0"/>
              <a:t>)</a:t>
            </a:r>
            <a:endParaRPr lang="en-GB" sz="1800" dirty="0"/>
          </a:p>
          <a:p>
            <a:pPr marL="0" indent="0" algn="just" rtl="1">
              <a:buNone/>
            </a:pPr>
            <a:r>
              <a:rPr lang="fa-IR" sz="1800" dirty="0"/>
              <a:t>ماده ای است سمی که در بافت یا غده ای اختصاصی در بدن جانوران تولید می شود.</a:t>
            </a:r>
          </a:p>
          <a:p>
            <a:pPr marL="0" indent="0" algn="just" rtl="1">
              <a:buNone/>
            </a:pPr>
            <a:endParaRPr lang="fa-IR" sz="1800" dirty="0"/>
          </a:p>
        </p:txBody>
      </p:sp>
      <p:pic>
        <p:nvPicPr>
          <p:cNvPr id="5" name="Picture 4">
            <a:extLst>
              <a:ext uri="{FF2B5EF4-FFF2-40B4-BE49-F238E27FC236}">
                <a16:creationId xmlns="" xmlns:a16="http://schemas.microsoft.com/office/drawing/2014/main" id="{4915D495-8581-2E45-8060-2A1BA877F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4240032"/>
            <a:ext cx="2932723" cy="2068695"/>
          </a:xfrm>
          <a:prstGeom prst="rect">
            <a:avLst/>
          </a:prstGeom>
        </p:spPr>
      </p:pic>
    </p:spTree>
    <p:extLst>
      <p:ext uri="{BB962C8B-B14F-4D97-AF65-F5344CB8AC3E}">
        <p14:creationId xmlns:p14="http://schemas.microsoft.com/office/powerpoint/2010/main" val="115978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510C73-DEF0-D249-A393-EAD8E650FE3D}"/>
              </a:ext>
            </a:extLst>
          </p:cNvPr>
          <p:cNvSpPr>
            <a:spLocks noGrp="1"/>
          </p:cNvSpPr>
          <p:nvPr>
            <p:ph type="title"/>
          </p:nvPr>
        </p:nvSpPr>
        <p:spPr/>
        <p:txBody>
          <a:bodyPr/>
          <a:lstStyle/>
          <a:p>
            <a:pPr rtl="1"/>
            <a:r>
              <a:rPr lang="fa-IR" sz="2400" b="1" dirty="0">
                <a:cs typeface="+mj-cs"/>
              </a:rPr>
              <a:t>آلودگی زدایی سموم جذب شده </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F0F48BBD-1B63-644D-A8EE-52D495B5808D}"/>
              </a:ext>
            </a:extLst>
          </p:cNvPr>
          <p:cNvSpPr>
            <a:spLocks noGrp="1"/>
          </p:cNvSpPr>
          <p:nvPr>
            <p:ph idx="1"/>
          </p:nvPr>
        </p:nvSpPr>
        <p:spPr/>
        <p:txBody>
          <a:bodyPr/>
          <a:lstStyle/>
          <a:p>
            <a:pPr marL="0" indent="0" algn="r" rtl="1">
              <a:buNone/>
            </a:pPr>
            <a:r>
              <a:rPr lang="fa-IR" sz="2000" b="1" dirty="0"/>
              <a:t>الف) </a:t>
            </a:r>
            <a:r>
              <a:rPr lang="fa-IR" sz="2000" b="1" dirty="0" err="1"/>
              <a:t>همودیالیز</a:t>
            </a:r>
            <a:r>
              <a:rPr lang="fa-IR" sz="2000" b="1" dirty="0"/>
              <a:t> :</a:t>
            </a:r>
          </a:p>
          <a:p>
            <a:pPr algn="r" rtl="1">
              <a:buFont typeface="Arial" panose="020B0604020202020204" pitchFamily="34" charset="0"/>
              <a:buChar char="•"/>
            </a:pPr>
            <a:r>
              <a:rPr lang="fa-IR" sz="1800" dirty="0" err="1"/>
              <a:t>همویالیز</a:t>
            </a:r>
            <a:r>
              <a:rPr lang="fa-IR" sz="1800" dirty="0"/>
              <a:t> در مسمومیت های تهدید کننده حیات که قابل دیالیز باشند، به کار می رود.</a:t>
            </a:r>
          </a:p>
          <a:p>
            <a:pPr algn="r" rtl="1">
              <a:buFont typeface="Arial" panose="020B0604020202020204" pitchFamily="34" charset="0"/>
              <a:buChar char="•"/>
            </a:pPr>
            <a:r>
              <a:rPr lang="fa-IR" sz="1800" dirty="0"/>
              <a:t>  در بعضی موارد نظیر </a:t>
            </a:r>
            <a:r>
              <a:rPr lang="fa-IR" sz="1800" dirty="0" err="1"/>
              <a:t>ناپایداری</a:t>
            </a:r>
            <a:r>
              <a:rPr lang="fa-IR" sz="1800" dirty="0"/>
              <a:t> </a:t>
            </a:r>
            <a:r>
              <a:rPr lang="fa-IR" sz="1800" dirty="0" err="1"/>
              <a:t>همودینامیک</a:t>
            </a:r>
            <a:r>
              <a:rPr lang="fa-IR" sz="1800" dirty="0"/>
              <a:t>، اختلالات هموراژیک شدید، و کودکان کم سن و سال </a:t>
            </a:r>
            <a:r>
              <a:rPr lang="fa-IR" sz="1800" dirty="0" err="1"/>
              <a:t>همدیالیز</a:t>
            </a:r>
            <a:r>
              <a:rPr lang="fa-IR" sz="1800" dirty="0"/>
              <a:t> قابل انجام نیست. </a:t>
            </a:r>
          </a:p>
          <a:p>
            <a:pPr algn="r" rtl="1">
              <a:buFont typeface="Arial" panose="020B0604020202020204" pitchFamily="34" charset="0"/>
              <a:buChar char="•"/>
            </a:pPr>
            <a:r>
              <a:rPr lang="fa-IR" sz="1800" dirty="0"/>
              <a:t>در کودکان کم سن که </a:t>
            </a:r>
            <a:r>
              <a:rPr lang="fa-IR" sz="1800" dirty="0" err="1"/>
              <a:t>نمی</a:t>
            </a:r>
            <a:r>
              <a:rPr lang="fa-IR" sz="1800" dirty="0"/>
              <a:t> توانند تحت </a:t>
            </a:r>
            <a:r>
              <a:rPr lang="fa-IR" sz="1800" dirty="0" err="1"/>
              <a:t>همودیالیز</a:t>
            </a:r>
            <a:r>
              <a:rPr lang="fa-IR" sz="1800" dirty="0"/>
              <a:t> قرار گیرند، باید </a:t>
            </a:r>
            <a:r>
              <a:rPr lang="fa-IR" sz="1800" dirty="0" err="1"/>
              <a:t>ترانسفوزیون</a:t>
            </a:r>
            <a:r>
              <a:rPr lang="fa-IR" sz="1800" dirty="0"/>
              <a:t> تعویضی مد نظر قرار گیرد.</a:t>
            </a:r>
          </a:p>
          <a:p>
            <a:pPr algn="r" rtl="1">
              <a:buFont typeface="Wingdings" pitchFamily="2" charset="2"/>
              <a:buChar char="v"/>
            </a:pPr>
            <a:r>
              <a:rPr lang="fa-IR" sz="1800" dirty="0"/>
              <a:t> عوارض </a:t>
            </a:r>
            <a:r>
              <a:rPr lang="fa-IR" sz="1800" dirty="0" err="1"/>
              <a:t>همودیالیز</a:t>
            </a:r>
            <a:r>
              <a:rPr lang="fa-IR" sz="1800" dirty="0"/>
              <a:t> شامل : تغییرات حجم، اختلالات </a:t>
            </a:r>
            <a:r>
              <a:rPr lang="fa-IR" sz="1800" dirty="0" err="1"/>
              <a:t>الکترولیتی</a:t>
            </a:r>
            <a:r>
              <a:rPr lang="fa-IR" sz="1800" dirty="0"/>
              <a:t>، عفونت، خونریزی سیستمیک و خونریزی از محل کاتتر است. </a:t>
            </a:r>
          </a:p>
          <a:p>
            <a:pPr algn="r" rtl="1">
              <a:buFont typeface="Wingdings" pitchFamily="2" charset="2"/>
              <a:buChar char="v"/>
            </a:pPr>
            <a:endParaRPr lang="fa-IR" sz="1800" dirty="0"/>
          </a:p>
          <a:p>
            <a:pPr algn="r" rtl="1">
              <a:buFont typeface="Wingdings" pitchFamily="2" charset="2"/>
              <a:buChar char="v"/>
            </a:pPr>
            <a:endParaRPr lang="en-US" sz="1800" dirty="0"/>
          </a:p>
          <a:p>
            <a:pPr marL="0" indent="0" algn="r" rtl="1">
              <a:buNone/>
            </a:pPr>
            <a:r>
              <a:rPr lang="fa-IR" sz="2000" b="1" dirty="0" err="1"/>
              <a:t>ب</a:t>
            </a:r>
            <a:r>
              <a:rPr lang="fa-IR" sz="2000" b="1" dirty="0"/>
              <a:t>) </a:t>
            </a:r>
            <a:r>
              <a:rPr lang="fa-IR" sz="2000" b="1" dirty="0" err="1"/>
              <a:t>هموپرفیوژن</a:t>
            </a:r>
            <a:r>
              <a:rPr lang="fa-IR" sz="2000" b="1" dirty="0"/>
              <a:t> :</a:t>
            </a:r>
          </a:p>
          <a:p>
            <a:pPr algn="r" rtl="1">
              <a:buFont typeface="Arial" panose="020B0604020202020204" pitchFamily="34" charset="0"/>
              <a:buChar char="•"/>
            </a:pPr>
            <a:r>
              <a:rPr lang="fa-IR" sz="1800" dirty="0" err="1"/>
              <a:t>هموپرفیوژن</a:t>
            </a:r>
            <a:r>
              <a:rPr lang="fa-IR" sz="1800" dirty="0"/>
              <a:t>، به استفاده از فیلتر </a:t>
            </a:r>
            <a:r>
              <a:rPr lang="fa-IR" sz="1800" dirty="0" err="1"/>
              <a:t>شارکول</a:t>
            </a:r>
            <a:r>
              <a:rPr lang="fa-IR" sz="1800" dirty="0"/>
              <a:t> فعال در مدار </a:t>
            </a:r>
            <a:r>
              <a:rPr lang="fa-IR" sz="1800" dirty="0" err="1"/>
              <a:t>همودیالیز</a:t>
            </a:r>
            <a:r>
              <a:rPr lang="fa-IR" sz="1800" dirty="0"/>
              <a:t> گفته می شود.</a:t>
            </a:r>
          </a:p>
          <a:p>
            <a:pPr marL="0" indent="0" algn="r" rtl="1">
              <a:buNone/>
            </a:pPr>
            <a:endParaRPr lang="en-US" sz="2000" dirty="0"/>
          </a:p>
          <a:p>
            <a:pPr marL="0" indent="0" algn="r" rtl="1">
              <a:buNone/>
            </a:pPr>
            <a:endParaRPr lang="en-US" sz="2000" dirty="0"/>
          </a:p>
          <a:p>
            <a:pPr marL="0" indent="0" algn="r" rtl="1" eaLnBrk="1" fontAlgn="base" hangingPunct="1">
              <a:spcBef>
                <a:spcPct val="20000"/>
              </a:spcBef>
              <a:spcAft>
                <a:spcPct val="0"/>
              </a:spcAft>
              <a:buNone/>
            </a:pPr>
            <a:endParaRPr lang="en-US" dirty="0"/>
          </a:p>
        </p:txBody>
      </p:sp>
    </p:spTree>
    <p:extLst>
      <p:ext uri="{BB962C8B-B14F-4D97-AF65-F5344CB8AC3E}">
        <p14:creationId xmlns:p14="http://schemas.microsoft.com/office/powerpoint/2010/main" val="19740531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AB5DF6-9FAE-7C4B-A56C-AF224E5E5D1A}"/>
              </a:ext>
            </a:extLst>
          </p:cNvPr>
          <p:cNvSpPr>
            <a:spLocks noGrp="1"/>
          </p:cNvSpPr>
          <p:nvPr>
            <p:ph type="title"/>
          </p:nvPr>
        </p:nvSpPr>
        <p:spPr/>
        <p:txBody>
          <a:bodyPr/>
          <a:lstStyle/>
          <a:p>
            <a:pPr rtl="1"/>
            <a:r>
              <a:rPr lang="fa-IR" sz="2400" b="1" dirty="0">
                <a:cs typeface="+mj-cs"/>
              </a:rPr>
              <a:t>آلودگی زدایی سموم جذب شده </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30E5A036-28E6-D24C-8E7E-4384AA018BC0}"/>
              </a:ext>
            </a:extLst>
          </p:cNvPr>
          <p:cNvSpPr>
            <a:spLocks noGrp="1"/>
          </p:cNvSpPr>
          <p:nvPr>
            <p:ph idx="1"/>
          </p:nvPr>
        </p:nvSpPr>
        <p:spPr/>
        <p:txBody>
          <a:bodyPr/>
          <a:lstStyle/>
          <a:p>
            <a:pPr marL="0" indent="0" algn="r" rtl="1">
              <a:buNone/>
            </a:pPr>
            <a:r>
              <a:rPr lang="fa-IR" sz="2000" b="1" dirty="0"/>
              <a:t>ج)قلیایی کردن ادرار  :</a:t>
            </a:r>
            <a:endParaRPr lang="en-US" sz="2000" dirty="0"/>
          </a:p>
          <a:p>
            <a:pPr algn="r" rtl="1"/>
            <a:r>
              <a:rPr lang="fa-IR" sz="1800" dirty="0"/>
              <a:t>قلیایی کردن ادرار  در مسمومیت </a:t>
            </a:r>
            <a:r>
              <a:rPr lang="fa-IR" sz="1800" dirty="0" err="1"/>
              <a:t>هایی</a:t>
            </a:r>
            <a:r>
              <a:rPr lang="fa-IR" sz="1800" dirty="0"/>
              <a:t> نظیر مسمومیت با </a:t>
            </a:r>
            <a:r>
              <a:rPr lang="fa-IR" sz="1800" dirty="0" err="1"/>
              <a:t>سالیسیلات</a:t>
            </a:r>
            <a:r>
              <a:rPr lang="fa-IR" sz="1800" dirty="0"/>
              <a:t> ها، </a:t>
            </a:r>
            <a:r>
              <a:rPr lang="fa-IR" sz="1800" dirty="0" err="1"/>
              <a:t>فنوباربتالها</a:t>
            </a:r>
            <a:r>
              <a:rPr lang="fa-IR" sz="1800" dirty="0"/>
              <a:t>، </a:t>
            </a:r>
            <a:r>
              <a:rPr lang="fa-IR" sz="1800" dirty="0" err="1"/>
              <a:t>لیتیوم</a:t>
            </a:r>
            <a:r>
              <a:rPr lang="fa-IR" sz="1800" dirty="0"/>
              <a:t> و ... سودمند است.</a:t>
            </a:r>
          </a:p>
          <a:p>
            <a:pPr algn="r" rtl="1"/>
            <a:r>
              <a:rPr lang="fa-IR" sz="1800" dirty="0"/>
              <a:t> قلیایی کردن ادرار با تجویز </a:t>
            </a:r>
            <a:r>
              <a:rPr lang="en-US" sz="1800" dirty="0"/>
              <a:t>1-2meq/kg</a:t>
            </a:r>
            <a:r>
              <a:rPr lang="fa-IR" sz="1800" dirty="0"/>
              <a:t> بی کربنات سدیم داخل وریدی به صورت </a:t>
            </a:r>
            <a:r>
              <a:rPr lang="fa-IR" sz="1800" dirty="0" err="1"/>
              <a:t>بلوس</a:t>
            </a:r>
            <a:r>
              <a:rPr lang="fa-IR" sz="1800" dirty="0"/>
              <a:t> و سپس </a:t>
            </a:r>
            <a:r>
              <a:rPr lang="fa-IR" sz="1800" dirty="0" err="1"/>
              <a:t>انفوزیون</a:t>
            </a:r>
            <a:r>
              <a:rPr lang="fa-IR" sz="1800" dirty="0"/>
              <a:t> مداوم بی کربنات ان با هدف </a:t>
            </a:r>
            <a:r>
              <a:rPr lang="en-US" sz="1800" dirty="0"/>
              <a:t>PH</a:t>
            </a:r>
            <a:r>
              <a:rPr lang="fa-IR" sz="1800" dirty="0"/>
              <a:t> ادرار بین </a:t>
            </a:r>
            <a:r>
              <a:rPr lang="en-US" sz="1800" dirty="0"/>
              <a:t>7.5- 8</a:t>
            </a:r>
            <a:r>
              <a:rPr lang="fa-IR" sz="1800" dirty="0"/>
              <a:t> انجام می شود.</a:t>
            </a:r>
          </a:p>
          <a:p>
            <a:pPr algn="r" rtl="1"/>
            <a:r>
              <a:rPr lang="fa-IR" sz="1800" dirty="0"/>
              <a:t> عوارض این عمل شامل: افزایش شدید حجم، تغییرات </a:t>
            </a:r>
            <a:r>
              <a:rPr lang="en-US" sz="1800" dirty="0"/>
              <a:t>PH</a:t>
            </a:r>
            <a:r>
              <a:rPr lang="fa-IR" sz="1800" dirty="0"/>
              <a:t> و </a:t>
            </a:r>
            <a:r>
              <a:rPr lang="fa-IR" sz="1800" dirty="0" err="1"/>
              <a:t>هایپوکالمی</a:t>
            </a:r>
            <a:r>
              <a:rPr lang="fa-IR" sz="1800" dirty="0"/>
              <a:t> است.</a:t>
            </a:r>
          </a:p>
          <a:p>
            <a:pPr algn="r" rtl="1"/>
            <a:r>
              <a:rPr lang="fa-IR" sz="1800" dirty="0"/>
              <a:t> این عمل در بیمارانی نظیر: نارسایی احتقانی قلب (</a:t>
            </a:r>
            <a:r>
              <a:rPr lang="en-US" sz="1800" dirty="0"/>
              <a:t>CHF</a:t>
            </a:r>
            <a:r>
              <a:rPr lang="fa-IR" sz="1800" dirty="0"/>
              <a:t>)، سیروز کبدی و نارسایی کلیه (</a:t>
            </a:r>
            <a:r>
              <a:rPr lang="fa-IR" sz="1800" dirty="0" err="1"/>
              <a:t>نمی</a:t>
            </a:r>
            <a:r>
              <a:rPr lang="fa-IR" sz="1800" dirty="0"/>
              <a:t> توانند اضافه حجم سدیم را تحمل کنند)، بیماران دچار </a:t>
            </a:r>
            <a:r>
              <a:rPr lang="fa-IR" sz="1800" dirty="0" err="1"/>
              <a:t>هایپوکالمی</a:t>
            </a:r>
            <a:r>
              <a:rPr lang="fa-IR" sz="1800" dirty="0"/>
              <a:t> و مصرف سمومی که به قلیایی کردن پاسخ </a:t>
            </a:r>
            <a:r>
              <a:rPr lang="fa-IR" sz="1800" dirty="0" err="1"/>
              <a:t>نمی</a:t>
            </a:r>
            <a:r>
              <a:rPr lang="fa-IR" sz="1800" dirty="0"/>
              <a:t> دهد، </a:t>
            </a:r>
            <a:r>
              <a:rPr lang="fa-IR" sz="1800" dirty="0" err="1"/>
              <a:t>کنترانیدکاسیون</a:t>
            </a:r>
            <a:r>
              <a:rPr lang="fa-IR" sz="1800" dirty="0"/>
              <a:t> دارد. </a:t>
            </a:r>
            <a:endParaRPr lang="en-US" sz="1800" dirty="0"/>
          </a:p>
          <a:p>
            <a:pPr algn="r" rtl="1"/>
            <a:endParaRPr lang="en-US" sz="1800" dirty="0"/>
          </a:p>
        </p:txBody>
      </p:sp>
    </p:spTree>
    <p:extLst>
      <p:ext uri="{BB962C8B-B14F-4D97-AF65-F5344CB8AC3E}">
        <p14:creationId xmlns:p14="http://schemas.microsoft.com/office/powerpoint/2010/main" val="21017779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942EDF-8B82-6448-9EA7-B579AE47ACEA}"/>
              </a:ext>
            </a:extLst>
          </p:cNvPr>
          <p:cNvSpPr>
            <a:spLocks noGrp="1"/>
          </p:cNvSpPr>
          <p:nvPr>
            <p:ph type="title"/>
          </p:nvPr>
        </p:nvSpPr>
        <p:spPr/>
        <p:txBody>
          <a:bodyPr/>
          <a:lstStyle/>
          <a:p>
            <a:pPr rtl="1"/>
            <a:r>
              <a:rPr lang="fa-IR" sz="2400" dirty="0">
                <a:cs typeface="+mj-cs"/>
              </a:rPr>
              <a:t> </a:t>
            </a:r>
            <a:r>
              <a:rPr lang="en-US" sz="2400" dirty="0">
                <a:cs typeface="+mj-cs"/>
              </a:rPr>
              <a:t/>
            </a:r>
            <a:br>
              <a:rPr lang="en-US" sz="2400" dirty="0">
                <a:cs typeface="+mj-cs"/>
              </a:rPr>
            </a:br>
            <a:r>
              <a:rPr lang="fa-IR" sz="2400" dirty="0">
                <a:cs typeface="+mj-cs"/>
              </a:rPr>
              <a:t>به طور کلی مسمومیت ها بر اساس راه ورود سم به بدن در چهار گروه قابل قابل بررسی هستند: </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5F86D74E-06D7-1B42-B483-A4416F1E243C}"/>
              </a:ext>
            </a:extLst>
          </p:cNvPr>
          <p:cNvSpPr>
            <a:spLocks noGrp="1"/>
          </p:cNvSpPr>
          <p:nvPr>
            <p:ph idx="1"/>
          </p:nvPr>
        </p:nvSpPr>
        <p:spPr/>
        <p:txBody>
          <a:bodyPr/>
          <a:lstStyle/>
          <a:p>
            <a:pPr marL="0" indent="0" algn="r" rtl="1">
              <a:buNone/>
            </a:pPr>
            <a:r>
              <a:rPr lang="fa-IR" sz="1800" b="1" dirty="0"/>
              <a:t>1) </a:t>
            </a:r>
            <a:r>
              <a:rPr lang="fa-IR" sz="1800" b="1" dirty="0" err="1"/>
              <a:t>مسمومیت‌های</a:t>
            </a:r>
            <a:r>
              <a:rPr lang="fa-IR" sz="1800" b="1" dirty="0"/>
              <a:t> خوراکی</a:t>
            </a:r>
            <a:endParaRPr lang="en-US" sz="1800" dirty="0"/>
          </a:p>
          <a:p>
            <a:pPr marL="0" indent="0" algn="r" rtl="1">
              <a:buNone/>
            </a:pPr>
            <a:r>
              <a:rPr lang="fa-IR" sz="1800" b="1" dirty="0"/>
              <a:t>2) </a:t>
            </a:r>
            <a:r>
              <a:rPr lang="fa-IR" sz="1800" b="1" dirty="0" err="1"/>
              <a:t>مسمومیت‌های</a:t>
            </a:r>
            <a:r>
              <a:rPr lang="fa-IR" sz="1800" b="1" dirty="0"/>
              <a:t> استنشاقی</a:t>
            </a:r>
            <a:endParaRPr lang="en-US" sz="1800" dirty="0"/>
          </a:p>
          <a:p>
            <a:pPr marL="0" indent="0" algn="r" rtl="1">
              <a:buNone/>
            </a:pPr>
            <a:r>
              <a:rPr lang="fa-IR" sz="1800" b="1" dirty="0"/>
              <a:t>3) </a:t>
            </a:r>
            <a:r>
              <a:rPr lang="fa-IR" sz="1800" b="1" dirty="0" err="1"/>
              <a:t>مسمومیت‌های</a:t>
            </a:r>
            <a:r>
              <a:rPr lang="fa-IR" sz="1800" b="1" dirty="0"/>
              <a:t> تزریقی</a:t>
            </a:r>
            <a:endParaRPr lang="en-US" sz="1800" dirty="0"/>
          </a:p>
          <a:p>
            <a:pPr marL="0" indent="0" algn="r" rtl="1">
              <a:buNone/>
            </a:pPr>
            <a:r>
              <a:rPr lang="fa-IR" sz="1800" b="1" dirty="0"/>
              <a:t>4) </a:t>
            </a:r>
            <a:r>
              <a:rPr lang="fa-IR" sz="1800" b="1" dirty="0" err="1"/>
              <a:t>مسمومیت‌های</a:t>
            </a:r>
            <a:r>
              <a:rPr lang="fa-IR" sz="1800" b="1" dirty="0"/>
              <a:t> پوستی</a:t>
            </a:r>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2307899662"/>
      </p:ext>
    </p:extLst>
  </p:cSld>
  <p:clrMapOvr>
    <a:masterClrMapping/>
  </p:clrMapOvr>
  <p:transition spd="slow">
    <p:comb/>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0A06BD-FAEC-1D4A-883D-E0369E2D58A9}"/>
              </a:ext>
            </a:extLst>
          </p:cNvPr>
          <p:cNvSpPr>
            <a:spLocks noGrp="1"/>
          </p:cNvSpPr>
          <p:nvPr>
            <p:ph type="title"/>
          </p:nvPr>
        </p:nvSpPr>
        <p:spPr>
          <a:xfrm>
            <a:off x="609600" y="63231"/>
            <a:ext cx="10972800" cy="1143000"/>
          </a:xfrm>
        </p:spPr>
        <p:txBody>
          <a:bodyPr/>
          <a:lstStyle/>
          <a:p>
            <a:pPr rtl="1"/>
            <a:r>
              <a:rPr lang="en-US" sz="2400" b="1" dirty="0">
                <a:cs typeface="+mj-cs"/>
              </a:rPr>
              <a:t>1</a:t>
            </a:r>
            <a:r>
              <a:rPr lang="fa-IR" sz="2400" b="1" dirty="0">
                <a:cs typeface="+mj-cs"/>
              </a:rPr>
              <a:t>) </a:t>
            </a:r>
            <a:r>
              <a:rPr lang="fa-IR" sz="2400" b="1" dirty="0" err="1">
                <a:cs typeface="+mj-cs"/>
              </a:rPr>
              <a:t>مسمومیت‌های</a:t>
            </a:r>
            <a:r>
              <a:rPr lang="fa-IR" sz="2400" b="1" dirty="0">
                <a:cs typeface="+mj-cs"/>
              </a:rPr>
              <a:t> خوراکی</a:t>
            </a:r>
            <a:r>
              <a:rPr lang="en-US" sz="2400" dirty="0">
                <a:cs typeface="+mj-cs"/>
              </a:rPr>
              <a:t> </a:t>
            </a:r>
          </a:p>
        </p:txBody>
      </p:sp>
      <p:sp>
        <p:nvSpPr>
          <p:cNvPr id="3" name="Content Placeholder 2">
            <a:extLst>
              <a:ext uri="{FF2B5EF4-FFF2-40B4-BE49-F238E27FC236}">
                <a16:creationId xmlns="" xmlns:a16="http://schemas.microsoft.com/office/drawing/2014/main" id="{263C9004-A5E7-304D-9067-48B32E1FB5A3}"/>
              </a:ext>
            </a:extLst>
          </p:cNvPr>
          <p:cNvSpPr>
            <a:spLocks noGrp="1"/>
          </p:cNvSpPr>
          <p:nvPr>
            <p:ph idx="1"/>
          </p:nvPr>
        </p:nvSpPr>
        <p:spPr>
          <a:xfrm>
            <a:off x="609600" y="1206230"/>
            <a:ext cx="11160868" cy="5651769"/>
          </a:xfrm>
        </p:spPr>
        <p:txBody>
          <a:bodyPr/>
          <a:lstStyle/>
          <a:p>
            <a:pPr algn="r" rtl="1"/>
            <a:r>
              <a:rPr lang="fa-IR" sz="1800" dirty="0" err="1"/>
              <a:t>مسمومیت‌هایی</a:t>
            </a:r>
            <a:r>
              <a:rPr lang="fa-IR" sz="1800" dirty="0"/>
              <a:t> هستند که از طریق خوردن سموم ایجاد </a:t>
            </a:r>
            <a:r>
              <a:rPr lang="fa-IR" sz="1800" dirty="0" err="1"/>
              <a:t>می‌شوند</a:t>
            </a:r>
            <a:r>
              <a:rPr lang="fa-IR" sz="1800" dirty="0"/>
              <a:t>. </a:t>
            </a:r>
            <a:endParaRPr lang="en-US" sz="1800" dirty="0"/>
          </a:p>
          <a:p>
            <a:pPr algn="r" rtl="1"/>
            <a:r>
              <a:rPr lang="fa-IR" sz="1800" dirty="0"/>
              <a:t>سم </a:t>
            </a:r>
            <a:r>
              <a:rPr lang="fa-IR" sz="1800" dirty="0" err="1"/>
              <a:t>می‌تواند</a:t>
            </a:r>
            <a:r>
              <a:rPr lang="fa-IR" sz="1800" dirty="0"/>
              <a:t> بلعیده و از طریق لوله گوارش (معده و روده) جذب شود. </a:t>
            </a:r>
            <a:endParaRPr lang="en-US" sz="1800" dirty="0"/>
          </a:p>
          <a:p>
            <a:pPr algn="r" rtl="1"/>
            <a:r>
              <a:rPr lang="fa-IR" sz="1800" dirty="0"/>
              <a:t>این راه </a:t>
            </a:r>
            <a:r>
              <a:rPr lang="fa-IR" sz="1800" dirty="0" err="1"/>
              <a:t>شایع‌ترین</a:t>
            </a:r>
            <a:r>
              <a:rPr lang="fa-IR" sz="1800" dirty="0"/>
              <a:t> نوع مسمومیت است. </a:t>
            </a:r>
            <a:endParaRPr lang="en-US" sz="1800" dirty="0"/>
          </a:p>
          <a:p>
            <a:pPr algn="r" rtl="1"/>
            <a:r>
              <a:rPr lang="fa-IR" sz="1800" dirty="0"/>
              <a:t>قسمت اعظم سم از طریق روده باریک و نه از معده، جذب </a:t>
            </a:r>
            <a:r>
              <a:rPr lang="fa-IR" sz="1800" dirty="0" err="1"/>
              <a:t>می‌شود</a:t>
            </a:r>
            <a:r>
              <a:rPr lang="fa-IR" sz="1800" dirty="0"/>
              <a:t>؛ بنابراین، اهمیت دارد که قبل از عبور سم از معده به روده باریک، </a:t>
            </a:r>
            <a:r>
              <a:rPr lang="fa-IR" sz="1800" dirty="0" err="1"/>
              <a:t>سم‌زدایی</a:t>
            </a:r>
            <a:r>
              <a:rPr lang="fa-IR" sz="1800" dirty="0"/>
              <a:t> شود. </a:t>
            </a:r>
            <a:endParaRPr lang="en-US" sz="1800" dirty="0"/>
          </a:p>
          <a:p>
            <a:pPr algn="r" rtl="1"/>
            <a:r>
              <a:rPr lang="fa-IR" sz="1800" dirty="0"/>
              <a:t>اگر سم خورده شده خیلی زیاد باشد، سم به مدت </a:t>
            </a:r>
            <a:r>
              <a:rPr lang="fa-IR" sz="1800" dirty="0" err="1"/>
              <a:t>طولانی‌تری</a:t>
            </a:r>
            <a:r>
              <a:rPr lang="fa-IR" sz="1800" dirty="0"/>
              <a:t> در معده باقی </a:t>
            </a:r>
            <a:r>
              <a:rPr lang="fa-IR" sz="1800" dirty="0" err="1"/>
              <a:t>می‌ماند</a:t>
            </a:r>
            <a:r>
              <a:rPr lang="fa-IR" sz="1800" dirty="0"/>
              <a:t>. این امر منجر به تشدید تأخیری اثر سم </a:t>
            </a:r>
            <a:r>
              <a:rPr lang="fa-IR" sz="1800" dirty="0" err="1"/>
              <a:t>می‌شود</a:t>
            </a:r>
            <a:r>
              <a:rPr lang="fa-IR" sz="1800" dirty="0"/>
              <a:t> و </a:t>
            </a:r>
            <a:r>
              <a:rPr lang="fa-IR" sz="1800" dirty="0" err="1"/>
              <a:t>نشانه‌ها</a:t>
            </a:r>
            <a:r>
              <a:rPr lang="fa-IR" sz="1800" dirty="0"/>
              <a:t> و علائم شاید چندین ساعت بعد تشدید شود.</a:t>
            </a:r>
            <a:endParaRPr lang="en-US" sz="1800" dirty="0"/>
          </a:p>
          <a:p>
            <a:pPr algn="r" rtl="1"/>
            <a:r>
              <a:rPr lang="fa-IR" sz="1800" dirty="0"/>
              <a:t>علائم و </a:t>
            </a:r>
            <a:r>
              <a:rPr lang="fa-IR" sz="1800" dirty="0" err="1"/>
              <a:t>نشانه‌ی</a:t>
            </a:r>
            <a:r>
              <a:rPr lang="fa-IR" sz="1800" dirty="0"/>
              <a:t> </a:t>
            </a:r>
            <a:r>
              <a:rPr lang="fa-IR" sz="1800" dirty="0" err="1"/>
              <a:t>مسمومیت‌ها</a:t>
            </a:r>
            <a:r>
              <a:rPr lang="fa-IR" sz="1800" dirty="0"/>
              <a:t> متفاوت است و بستگی به نوع</a:t>
            </a:r>
            <a:r>
              <a:rPr lang="en-US" sz="1800" dirty="0"/>
              <a:t> </a:t>
            </a:r>
            <a:r>
              <a:rPr lang="fa-IR" sz="1800" dirty="0"/>
              <a:t> : سم، دوز و مقدار سم و زمان مصرف سم دارد؛ و از علائم خفیف و متوسط تا شدید متفاوت است.</a:t>
            </a:r>
            <a:endParaRPr lang="en-US" sz="1800" dirty="0"/>
          </a:p>
          <a:p>
            <a:pPr marL="0" indent="0" algn="r">
              <a:buNone/>
            </a:pPr>
            <a:endParaRPr lang="en-US" sz="1800" dirty="0"/>
          </a:p>
        </p:txBody>
      </p:sp>
    </p:spTree>
    <p:extLst>
      <p:ext uri="{BB962C8B-B14F-4D97-AF65-F5344CB8AC3E}">
        <p14:creationId xmlns:p14="http://schemas.microsoft.com/office/powerpoint/2010/main" val="4046997119"/>
      </p:ext>
    </p:extLst>
  </p:cSld>
  <p:clrMapOvr>
    <a:masterClrMapping/>
  </p:clrMapOvr>
  <p:transition spd="slow">
    <p:comb/>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D4A5AC-EA77-6C42-9B70-7F85874F4531}"/>
              </a:ext>
            </a:extLst>
          </p:cNvPr>
          <p:cNvSpPr>
            <a:spLocks noGrp="1"/>
          </p:cNvSpPr>
          <p:nvPr>
            <p:ph type="title"/>
          </p:nvPr>
        </p:nvSpPr>
        <p:spPr/>
        <p:txBody>
          <a:bodyPr/>
          <a:lstStyle/>
          <a:p>
            <a:pPr rtl="1"/>
            <a:r>
              <a:rPr lang="en-US" sz="2400" b="1" dirty="0">
                <a:cs typeface="+mj-cs"/>
              </a:rPr>
              <a:t>1</a:t>
            </a:r>
            <a:r>
              <a:rPr lang="fa-IR" sz="2400" b="1" dirty="0">
                <a:cs typeface="+mj-cs"/>
              </a:rPr>
              <a:t>) </a:t>
            </a:r>
            <a:r>
              <a:rPr lang="fa-IR" sz="2400" b="1" dirty="0" err="1">
                <a:cs typeface="+mj-cs"/>
              </a:rPr>
              <a:t>مسمومیت‌های</a:t>
            </a:r>
            <a:r>
              <a:rPr lang="fa-IR" sz="2400" b="1" dirty="0">
                <a:cs typeface="+mj-cs"/>
              </a:rPr>
              <a:t> خوراکی</a:t>
            </a:r>
            <a:r>
              <a:rPr lang="en-US" sz="2400" dirty="0">
                <a:cs typeface="+mj-cs"/>
              </a:rPr>
              <a:t> </a:t>
            </a:r>
          </a:p>
        </p:txBody>
      </p:sp>
      <p:sp>
        <p:nvSpPr>
          <p:cNvPr id="3" name="Content Placeholder 2">
            <a:extLst>
              <a:ext uri="{FF2B5EF4-FFF2-40B4-BE49-F238E27FC236}">
                <a16:creationId xmlns="" xmlns:a16="http://schemas.microsoft.com/office/drawing/2014/main" id="{2D9616D8-DA77-4E4B-A593-ED20C967490F}"/>
              </a:ext>
            </a:extLst>
          </p:cNvPr>
          <p:cNvSpPr>
            <a:spLocks noGrp="1"/>
          </p:cNvSpPr>
          <p:nvPr>
            <p:ph idx="1"/>
          </p:nvPr>
        </p:nvSpPr>
        <p:spPr/>
        <p:txBody>
          <a:bodyPr/>
          <a:lstStyle/>
          <a:p>
            <a:pPr marL="0" indent="0" algn="r">
              <a:buNone/>
            </a:pPr>
            <a:r>
              <a:rPr lang="fa-IR" sz="1800" b="1" dirty="0"/>
              <a:t>انواع سموم خوراکی:</a:t>
            </a:r>
            <a:endParaRPr lang="en-US" sz="1800" dirty="0"/>
          </a:p>
          <a:p>
            <a:pPr marL="0" indent="0" algn="r" rtl="1">
              <a:buNone/>
            </a:pPr>
            <a:r>
              <a:rPr lang="fa-IR" sz="1800" b="1" dirty="0"/>
              <a:t>- داروها:</a:t>
            </a:r>
            <a:r>
              <a:rPr lang="fa-IR" sz="1800" dirty="0"/>
              <a:t> </a:t>
            </a:r>
            <a:r>
              <a:rPr lang="fa-IR" sz="1800" dirty="0" err="1"/>
              <a:t>قرص‌ها</a:t>
            </a:r>
            <a:r>
              <a:rPr lang="fa-IR" sz="1800" dirty="0"/>
              <a:t>، </a:t>
            </a:r>
            <a:r>
              <a:rPr lang="fa-IR" sz="1800" dirty="0" err="1"/>
              <a:t>کپسول‌ها</a:t>
            </a:r>
            <a:r>
              <a:rPr lang="fa-IR" sz="1800" dirty="0"/>
              <a:t>، شربت و...</a:t>
            </a:r>
            <a:endParaRPr lang="en-US" sz="1800" dirty="0"/>
          </a:p>
          <a:p>
            <a:pPr marL="0" indent="0" algn="r" rtl="1">
              <a:buNone/>
            </a:pPr>
            <a:r>
              <a:rPr lang="fa-IR" sz="1800" b="1" dirty="0"/>
              <a:t>- مواد مخدر:</a:t>
            </a:r>
            <a:r>
              <a:rPr lang="fa-IR" sz="1800" dirty="0"/>
              <a:t> تریاک، متادون و...</a:t>
            </a:r>
            <a:endParaRPr lang="en-US" sz="1800" dirty="0"/>
          </a:p>
          <a:p>
            <a:pPr marL="0" indent="0" algn="r" rtl="1">
              <a:buNone/>
            </a:pPr>
            <a:r>
              <a:rPr lang="fa-IR" sz="1800" b="1" dirty="0"/>
              <a:t>- سموم کشاورزی:</a:t>
            </a:r>
            <a:r>
              <a:rPr lang="fa-IR" sz="1800" dirty="0"/>
              <a:t> </a:t>
            </a:r>
            <a:r>
              <a:rPr lang="fa-IR" sz="1800" dirty="0" err="1"/>
              <a:t>ارگانوفسفرها</a:t>
            </a:r>
            <a:endParaRPr lang="en-US" sz="1800" dirty="0"/>
          </a:p>
          <a:p>
            <a:pPr marL="0" indent="0" algn="r" rtl="1">
              <a:buNone/>
            </a:pPr>
            <a:r>
              <a:rPr lang="fa-IR" sz="1800" b="1" dirty="0"/>
              <a:t>- الکل:</a:t>
            </a:r>
            <a:r>
              <a:rPr lang="fa-IR" sz="1800" dirty="0"/>
              <a:t> </a:t>
            </a:r>
            <a:r>
              <a:rPr lang="fa-IR" sz="1800" dirty="0" err="1"/>
              <a:t>اتانول</a:t>
            </a:r>
            <a:r>
              <a:rPr lang="fa-IR" sz="1800" dirty="0"/>
              <a:t> و </a:t>
            </a:r>
            <a:r>
              <a:rPr lang="fa-IR" sz="1800" dirty="0" err="1"/>
              <a:t>متانول</a:t>
            </a:r>
            <a:endParaRPr lang="en-US" sz="1800" dirty="0"/>
          </a:p>
          <a:p>
            <a:pPr marL="0" indent="0" algn="r" rtl="1">
              <a:buNone/>
            </a:pPr>
            <a:r>
              <a:rPr lang="fa-IR" sz="1800" b="1" dirty="0"/>
              <a:t>- </a:t>
            </a:r>
            <a:r>
              <a:rPr lang="fa-IR" sz="1800" b="1" dirty="0" err="1"/>
              <a:t>هیدروکربن‌ها</a:t>
            </a:r>
            <a:r>
              <a:rPr lang="fa-IR" sz="1800" b="1" dirty="0"/>
              <a:t>:</a:t>
            </a:r>
            <a:r>
              <a:rPr lang="fa-IR" sz="1800" dirty="0"/>
              <a:t> محصولات نفتی نظیر نفت، بنزین و</a:t>
            </a:r>
            <a:endParaRPr lang="en-US" sz="1800" dirty="0"/>
          </a:p>
          <a:p>
            <a:pPr marL="0" indent="0" algn="r" rtl="1">
              <a:buNone/>
            </a:pPr>
            <a:r>
              <a:rPr lang="fa-IR" sz="1800" b="1" dirty="0"/>
              <a:t>- </a:t>
            </a:r>
            <a:r>
              <a:rPr lang="fa-IR" sz="1800" b="1" dirty="0" err="1"/>
              <a:t>پاک‌کننده‌ها</a:t>
            </a:r>
            <a:r>
              <a:rPr lang="fa-IR" sz="1800" b="1" dirty="0"/>
              <a:t>:</a:t>
            </a:r>
            <a:r>
              <a:rPr lang="fa-IR" sz="1800" dirty="0"/>
              <a:t> مواد شوینده، </a:t>
            </a:r>
            <a:r>
              <a:rPr lang="fa-IR" sz="1800" dirty="0" err="1"/>
              <a:t>وایتکس</a:t>
            </a:r>
            <a:r>
              <a:rPr lang="fa-IR" sz="1800" dirty="0"/>
              <a:t>، </a:t>
            </a:r>
            <a:r>
              <a:rPr lang="fa-IR" sz="1800" dirty="0" err="1"/>
              <a:t>سفیدکننده‌ها</a:t>
            </a:r>
            <a:r>
              <a:rPr lang="fa-IR" sz="1800" dirty="0"/>
              <a:t>، </a:t>
            </a:r>
            <a:r>
              <a:rPr lang="fa-IR" sz="1800" dirty="0" err="1"/>
              <a:t>اسیدها</a:t>
            </a:r>
            <a:r>
              <a:rPr lang="fa-IR" sz="1800" dirty="0"/>
              <a:t>، </a:t>
            </a:r>
            <a:r>
              <a:rPr lang="fa-IR" sz="1800" dirty="0" err="1"/>
              <a:t>قلیاها</a:t>
            </a:r>
            <a:endParaRPr lang="en-US" sz="1800" dirty="0"/>
          </a:p>
          <a:p>
            <a:pPr marL="0" indent="0" algn="r" rtl="1">
              <a:buNone/>
            </a:pPr>
            <a:r>
              <a:rPr lang="fa-IR" sz="1800" b="1" dirty="0"/>
              <a:t>- مواد غذایی: </a:t>
            </a:r>
            <a:r>
              <a:rPr lang="fa-IR" sz="1800" dirty="0"/>
              <a:t>مواد غذایی فاسد شده</a:t>
            </a:r>
            <a:r>
              <a:rPr lang="fa-IR" sz="1800" b="1" dirty="0"/>
              <a:t> </a:t>
            </a:r>
            <a:endParaRPr lang="en-US" sz="1800" dirty="0"/>
          </a:p>
          <a:p>
            <a:pPr marL="0" indent="0" algn="r" rtl="1">
              <a:buNone/>
            </a:pPr>
            <a:r>
              <a:rPr lang="fa-IR" sz="1800" b="1" dirty="0"/>
              <a:t>-گیاهان:</a:t>
            </a:r>
            <a:r>
              <a:rPr lang="fa-IR" sz="1800" dirty="0"/>
              <a:t> </a:t>
            </a:r>
            <a:r>
              <a:rPr lang="fa-IR" sz="1800" dirty="0" err="1"/>
              <a:t>قارچ‌های</a:t>
            </a:r>
            <a:r>
              <a:rPr lang="fa-IR" sz="1800" dirty="0"/>
              <a:t> وحشی و...</a:t>
            </a:r>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42782229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2688AC-D4FB-3B46-8FC1-64A7D24523B9}"/>
              </a:ext>
            </a:extLst>
          </p:cNvPr>
          <p:cNvSpPr>
            <a:spLocks noGrp="1"/>
          </p:cNvSpPr>
          <p:nvPr>
            <p:ph type="title"/>
          </p:nvPr>
        </p:nvSpPr>
        <p:spPr>
          <a:xfrm>
            <a:off x="609600" y="0"/>
            <a:ext cx="10972800" cy="1143000"/>
          </a:xfrm>
        </p:spPr>
        <p:txBody>
          <a:bodyPr/>
          <a:lstStyle/>
          <a:p>
            <a:pPr rtl="1"/>
            <a:r>
              <a:rPr lang="en-US" sz="2400" b="1" dirty="0">
                <a:cs typeface="+mj-cs"/>
              </a:rPr>
              <a:t>1</a:t>
            </a:r>
            <a:r>
              <a:rPr lang="fa-IR" sz="2400" b="1" dirty="0">
                <a:cs typeface="+mj-cs"/>
              </a:rPr>
              <a:t>) </a:t>
            </a:r>
            <a:r>
              <a:rPr lang="fa-IR" sz="2400" b="1" dirty="0" err="1">
                <a:cs typeface="+mj-cs"/>
              </a:rPr>
              <a:t>مسمومیت‌های</a:t>
            </a:r>
            <a:r>
              <a:rPr lang="fa-IR" sz="2400" b="1" dirty="0">
                <a:cs typeface="+mj-cs"/>
              </a:rPr>
              <a:t> خوراکی</a:t>
            </a:r>
            <a:r>
              <a:rPr lang="en-US" sz="2400" dirty="0">
                <a:cs typeface="+mj-cs"/>
              </a:rPr>
              <a:t> </a:t>
            </a:r>
          </a:p>
        </p:txBody>
      </p:sp>
      <p:sp>
        <p:nvSpPr>
          <p:cNvPr id="3" name="Content Placeholder 2">
            <a:extLst>
              <a:ext uri="{FF2B5EF4-FFF2-40B4-BE49-F238E27FC236}">
                <a16:creationId xmlns="" xmlns:a16="http://schemas.microsoft.com/office/drawing/2014/main" id="{3E8C54F4-9675-8641-8445-6F38CCA61D53}"/>
              </a:ext>
            </a:extLst>
          </p:cNvPr>
          <p:cNvSpPr>
            <a:spLocks noGrp="1"/>
          </p:cNvSpPr>
          <p:nvPr>
            <p:ph idx="1"/>
          </p:nvPr>
        </p:nvSpPr>
        <p:spPr>
          <a:xfrm>
            <a:off x="609600" y="1143000"/>
            <a:ext cx="10972800" cy="5510719"/>
          </a:xfrm>
        </p:spPr>
        <p:txBody>
          <a:bodyPr/>
          <a:lstStyle/>
          <a:p>
            <a:pPr algn="r" rtl="1"/>
            <a:r>
              <a:rPr lang="fa-IR" sz="1800" dirty="0" err="1"/>
              <a:t>نشانه‌ها</a:t>
            </a:r>
            <a:r>
              <a:rPr lang="fa-IR" sz="1800" dirty="0"/>
              <a:t> و علائم ناشی از </a:t>
            </a:r>
            <a:r>
              <a:rPr lang="fa-IR" sz="1800" dirty="0" err="1"/>
              <a:t>مسمومیت‌های</a:t>
            </a:r>
            <a:r>
              <a:rPr lang="fa-IR" sz="1800" dirty="0"/>
              <a:t> خوراکی، بسته به جثه فرد، مقدار و نوع ماده خورده شده و زمان </a:t>
            </a:r>
            <a:r>
              <a:rPr lang="fa-IR" sz="1800" dirty="0" err="1"/>
              <a:t>سپری‌شده</a:t>
            </a:r>
            <a:r>
              <a:rPr lang="fa-IR" sz="1800" dirty="0"/>
              <a:t> از خوردن، متفاوت هستند.</a:t>
            </a:r>
          </a:p>
          <a:p>
            <a:pPr algn="r" rtl="1"/>
            <a:r>
              <a:rPr lang="fa-IR" sz="1800" dirty="0"/>
              <a:t>علائم و </a:t>
            </a:r>
            <a:r>
              <a:rPr lang="fa-IR" sz="1800" dirty="0" err="1"/>
              <a:t>نشانه‌ها</a:t>
            </a:r>
            <a:r>
              <a:rPr lang="fa-IR" sz="1800" dirty="0"/>
              <a:t> در فرد مسموم از یک حالت بی علامت تا اختلال هوشیاری و تشنج و شوک و مرگ متفاوت هست. </a:t>
            </a:r>
          </a:p>
          <a:p>
            <a:pPr marL="0" indent="0" algn="r" rtl="1">
              <a:buNone/>
            </a:pPr>
            <a:endParaRPr lang="fa-IR" sz="2000" b="1" dirty="0"/>
          </a:p>
          <a:p>
            <a:pPr marL="0" indent="0" algn="r" rtl="1">
              <a:buNone/>
            </a:pPr>
            <a:r>
              <a:rPr lang="fa-IR" sz="2000" b="1" dirty="0" err="1"/>
              <a:t>شایع‌ترین</a:t>
            </a:r>
            <a:r>
              <a:rPr lang="fa-IR" sz="2000" b="1" dirty="0"/>
              <a:t> </a:t>
            </a:r>
            <a:r>
              <a:rPr lang="fa-IR" sz="2000" b="1" dirty="0" err="1"/>
              <a:t>نشانه‌ها</a:t>
            </a:r>
            <a:r>
              <a:rPr lang="fa-IR" sz="2000" b="1" dirty="0"/>
              <a:t> و علائم </a:t>
            </a:r>
            <a:r>
              <a:rPr lang="fa-IR" sz="2000" b="1" dirty="0" err="1"/>
              <a:t>مسمومیت‌های</a:t>
            </a:r>
            <a:r>
              <a:rPr lang="fa-IR" sz="2000" b="1" dirty="0"/>
              <a:t> خوراکی شامل موارد زیر است:</a:t>
            </a:r>
          </a:p>
          <a:p>
            <a:pPr marL="0" indent="0" algn="r" rtl="1">
              <a:buNone/>
            </a:pPr>
            <a:r>
              <a:rPr lang="fa-IR" sz="1800" dirty="0"/>
              <a:t>- تهوع و استفراغ</a:t>
            </a:r>
            <a:endParaRPr lang="en-US" sz="1800" dirty="0"/>
          </a:p>
          <a:p>
            <a:pPr marL="0" indent="0" algn="r" rtl="1">
              <a:buNone/>
            </a:pPr>
            <a:r>
              <a:rPr lang="fa-IR" sz="1800" dirty="0"/>
              <a:t>- اسهال</a:t>
            </a:r>
            <a:endParaRPr lang="en-US" sz="1800" dirty="0"/>
          </a:p>
          <a:p>
            <a:pPr marL="0" indent="0" algn="r" rtl="1">
              <a:buNone/>
            </a:pPr>
            <a:r>
              <a:rPr lang="fa-IR" sz="1800" dirty="0"/>
              <a:t>- درد، </a:t>
            </a:r>
            <a:r>
              <a:rPr lang="fa-IR" sz="1800" dirty="0" err="1"/>
              <a:t>تندرنس</a:t>
            </a:r>
            <a:r>
              <a:rPr lang="fa-IR" sz="1800" dirty="0"/>
              <a:t>، </a:t>
            </a:r>
            <a:r>
              <a:rPr lang="fa-IR" sz="1800" dirty="0" err="1"/>
              <a:t>اتساع</a:t>
            </a:r>
            <a:r>
              <a:rPr lang="fa-IR" sz="1800" dirty="0"/>
              <a:t> و یا </a:t>
            </a:r>
            <a:r>
              <a:rPr lang="fa-IR" sz="1800" dirty="0" err="1"/>
              <a:t>کرامپ‌های</a:t>
            </a:r>
            <a:r>
              <a:rPr lang="fa-IR" sz="1800" dirty="0"/>
              <a:t> شکمی</a:t>
            </a:r>
            <a:endParaRPr lang="en-US" sz="1800" dirty="0"/>
          </a:p>
          <a:p>
            <a:pPr marL="0" indent="0" algn="r" rtl="1">
              <a:buNone/>
            </a:pPr>
            <a:r>
              <a:rPr lang="fa-IR" sz="1800" dirty="0"/>
              <a:t> - تورم غشاهای مخاطی دهان، سوختگی یا </a:t>
            </a:r>
            <a:r>
              <a:rPr lang="fa-IR" sz="1800" dirty="0" err="1"/>
              <a:t>لکه‌های</a:t>
            </a:r>
            <a:r>
              <a:rPr lang="fa-IR" sz="1800" dirty="0"/>
              <a:t> اطراف دهان، درد در دهان یا گلو و یا درد در هنگام بلعیدن (</a:t>
            </a:r>
            <a:r>
              <a:rPr lang="fa-IR" sz="1800" dirty="0" err="1"/>
              <a:t>سم‌های</a:t>
            </a:r>
            <a:r>
              <a:rPr lang="fa-IR" sz="1800" dirty="0"/>
              <a:t> </a:t>
            </a:r>
            <a:r>
              <a:rPr lang="fa-IR" sz="1800" dirty="0" err="1"/>
              <a:t>سوزاننده</a:t>
            </a:r>
            <a:r>
              <a:rPr lang="fa-IR" sz="1800" dirty="0"/>
              <a:t> شاید </a:t>
            </a:r>
            <a:r>
              <a:rPr lang="fa-IR" sz="1800" dirty="0" err="1"/>
              <a:t>بافت‌های</a:t>
            </a:r>
            <a:r>
              <a:rPr lang="fa-IR" sz="1800" dirty="0"/>
              <a:t> دهان، گلو و معده را تحلیل برده، بسوزانند یا منهدم کنند.)</a:t>
            </a:r>
            <a:endParaRPr lang="en-US" sz="1800" dirty="0"/>
          </a:p>
          <a:p>
            <a:pPr marL="0" indent="0" algn="r" rtl="1">
              <a:buNone/>
            </a:pPr>
            <a:r>
              <a:rPr lang="fa-IR" sz="1800" dirty="0"/>
              <a:t>- بوهای غیرعادی بدن یا تنفس؛ بوهای شیمیایی خاص (از قبیل </a:t>
            </a:r>
            <a:r>
              <a:rPr lang="fa-IR" sz="1800" dirty="0" err="1"/>
              <a:t>تربانتین</a:t>
            </a:r>
            <a:r>
              <a:rPr lang="fa-IR" sz="1800" dirty="0"/>
              <a:t>) در تنفس</a:t>
            </a:r>
            <a:endParaRPr lang="en-US" sz="1800" dirty="0"/>
          </a:p>
          <a:p>
            <a:pPr marL="0" indent="0" algn="r" rtl="1">
              <a:buNone/>
            </a:pPr>
            <a:r>
              <a:rPr lang="fa-IR" sz="1800" dirty="0"/>
              <a:t>- زجر تنفسی</a:t>
            </a:r>
            <a:endParaRPr lang="en-US" sz="1800" dirty="0"/>
          </a:p>
          <a:p>
            <a:pPr marL="0" indent="0" algn="r" rtl="1">
              <a:buNone/>
            </a:pPr>
            <a:r>
              <a:rPr lang="fa-IR" sz="1800" dirty="0"/>
              <a:t>- تغییر سرعت ضربان قلب (سریع یا آهسته)</a:t>
            </a:r>
            <a:endParaRPr lang="en-US" sz="1800" dirty="0"/>
          </a:p>
          <a:p>
            <a:pPr marL="0" indent="0" algn="r" rtl="1">
              <a:buNone/>
            </a:pPr>
            <a:r>
              <a:rPr lang="fa-IR" sz="1800" dirty="0"/>
              <a:t>- تغییر </a:t>
            </a:r>
            <a:r>
              <a:rPr lang="fa-IR" sz="1800" dirty="0" err="1"/>
              <a:t>فشارخون</a:t>
            </a:r>
            <a:r>
              <a:rPr lang="fa-IR" sz="1800" dirty="0"/>
              <a:t> (بالا یا پایین)</a:t>
            </a:r>
            <a:endParaRPr lang="en-US" sz="1800" dirty="0"/>
          </a:p>
          <a:p>
            <a:pPr marL="0" indent="0" algn="r" rtl="1">
              <a:buNone/>
            </a:pPr>
            <a:r>
              <a:rPr lang="fa-IR" sz="1800" dirty="0"/>
              <a:t>- </a:t>
            </a:r>
            <a:r>
              <a:rPr lang="fa-IR" sz="1800" dirty="0" err="1"/>
              <a:t>مردمک‌های</a:t>
            </a:r>
            <a:r>
              <a:rPr lang="fa-IR" sz="1800" dirty="0"/>
              <a:t> تنگ یا گشاد</a:t>
            </a:r>
            <a:endParaRPr lang="en-US" sz="1800" dirty="0"/>
          </a:p>
          <a:p>
            <a:pPr marL="0" indent="0" algn="r" rtl="1">
              <a:buNone/>
            </a:pPr>
            <a:r>
              <a:rPr lang="fa-IR" sz="1800" dirty="0"/>
              <a:t>- پوست گرم و خشک یا خنک و مرطوب</a:t>
            </a:r>
            <a:endParaRPr lang="en-US" sz="1800" dirty="0"/>
          </a:p>
          <a:p>
            <a:pPr marL="0" indent="0" algn="r" rtl="1">
              <a:buNone/>
            </a:pPr>
            <a:r>
              <a:rPr lang="fa-IR" sz="1800" dirty="0"/>
              <a:t>- تشنج</a:t>
            </a:r>
            <a:endParaRPr lang="en-US" sz="1800" dirty="0"/>
          </a:p>
          <a:p>
            <a:pPr marL="0" indent="0" algn="r" rtl="1">
              <a:buNone/>
            </a:pPr>
            <a:r>
              <a:rPr lang="fa-IR" sz="1800" dirty="0"/>
              <a:t>- تغییر وضعیت هوشیاری</a:t>
            </a:r>
            <a:endParaRPr lang="en-US" sz="1800" dirty="0"/>
          </a:p>
          <a:p>
            <a:pPr marL="0" indent="0" algn="r" rtl="1">
              <a:buNone/>
            </a:pPr>
            <a:endParaRPr lang="en-US" sz="2000" dirty="0"/>
          </a:p>
          <a:p>
            <a:pPr marL="0" indent="0" algn="r" rtl="1" eaLnBrk="1" fontAlgn="base" hangingPunct="1">
              <a:spcBef>
                <a:spcPct val="20000"/>
              </a:spcBef>
              <a:spcAft>
                <a:spcPct val="0"/>
              </a:spcAft>
              <a:buNone/>
            </a:pPr>
            <a:endParaRPr lang="en-US" dirty="0"/>
          </a:p>
        </p:txBody>
      </p:sp>
    </p:spTree>
    <p:extLst>
      <p:ext uri="{BB962C8B-B14F-4D97-AF65-F5344CB8AC3E}">
        <p14:creationId xmlns:p14="http://schemas.microsoft.com/office/powerpoint/2010/main" val="6524052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5B06CE-353D-5541-BC4B-C7B2844434D5}"/>
              </a:ext>
            </a:extLst>
          </p:cNvPr>
          <p:cNvSpPr>
            <a:spLocks noGrp="1"/>
          </p:cNvSpPr>
          <p:nvPr>
            <p:ph type="title"/>
          </p:nvPr>
        </p:nvSpPr>
        <p:spPr/>
        <p:txBody>
          <a:bodyPr/>
          <a:lstStyle/>
          <a:p>
            <a:pPr rtl="1"/>
            <a:r>
              <a:rPr lang="en-US" sz="2400" b="1" dirty="0">
                <a:cs typeface="+mj-cs"/>
              </a:rPr>
              <a:t>1</a:t>
            </a:r>
            <a:r>
              <a:rPr lang="fa-IR" sz="2400" b="1" dirty="0">
                <a:cs typeface="+mj-cs"/>
              </a:rPr>
              <a:t>) </a:t>
            </a:r>
            <a:r>
              <a:rPr lang="fa-IR" sz="2400" b="1" dirty="0" err="1">
                <a:cs typeface="+mj-cs"/>
              </a:rPr>
              <a:t>مسمومیت‌های</a:t>
            </a:r>
            <a:r>
              <a:rPr lang="fa-IR" sz="2400" b="1" dirty="0">
                <a:cs typeface="+mj-cs"/>
              </a:rPr>
              <a:t> خوراکی</a:t>
            </a:r>
            <a:r>
              <a:rPr lang="en-US" sz="2400" dirty="0">
                <a:cs typeface="+mj-cs"/>
              </a:rPr>
              <a:t> </a:t>
            </a:r>
          </a:p>
        </p:txBody>
      </p:sp>
      <p:sp>
        <p:nvSpPr>
          <p:cNvPr id="3" name="Content Placeholder 2">
            <a:extLst>
              <a:ext uri="{FF2B5EF4-FFF2-40B4-BE49-F238E27FC236}">
                <a16:creationId xmlns="" xmlns:a16="http://schemas.microsoft.com/office/drawing/2014/main" id="{E77AF234-9B12-EC49-9F95-8C87146CB71D}"/>
              </a:ext>
            </a:extLst>
          </p:cNvPr>
          <p:cNvSpPr>
            <a:spLocks noGrp="1"/>
          </p:cNvSpPr>
          <p:nvPr>
            <p:ph idx="1"/>
          </p:nvPr>
        </p:nvSpPr>
        <p:spPr/>
        <p:txBody>
          <a:bodyPr/>
          <a:lstStyle/>
          <a:p>
            <a:pPr marL="0" indent="0" algn="r" rtl="1">
              <a:buNone/>
            </a:pPr>
            <a:r>
              <a:rPr lang="fa-IR" sz="1800" b="1" dirty="0"/>
              <a:t>ارزیابی بیمار دچار مسمومیت خوراکی :</a:t>
            </a:r>
            <a:endParaRPr lang="en-US" sz="1800" dirty="0"/>
          </a:p>
          <a:p>
            <a:pPr marL="0" indent="0" algn="r" rtl="1">
              <a:buNone/>
            </a:pPr>
            <a:r>
              <a:rPr lang="fa-IR" sz="1800" dirty="0"/>
              <a:t>- </a:t>
            </a:r>
            <a:r>
              <a:rPr lang="fa-IR" sz="1800" dirty="0" err="1"/>
              <a:t>شرح‌حالی</a:t>
            </a:r>
            <a:r>
              <a:rPr lang="fa-IR" sz="1800" dirty="0"/>
              <a:t> از خوردن یک ماده </a:t>
            </a:r>
            <a:r>
              <a:rPr lang="fa-IR" sz="1800" dirty="0" err="1"/>
              <a:t>توکسیک</a:t>
            </a:r>
            <a:endParaRPr lang="en-US" sz="1800" dirty="0"/>
          </a:p>
          <a:p>
            <a:pPr marL="0" indent="0" algn="r" rtl="1">
              <a:buNone/>
            </a:pPr>
            <a:r>
              <a:rPr lang="fa-IR" sz="1800" dirty="0"/>
              <a:t>- آثاری از ماده سمی یا ظرف محتوی ماده سمی یا پوکه </a:t>
            </a:r>
            <a:r>
              <a:rPr lang="fa-IR" sz="1800" dirty="0" err="1"/>
              <a:t>قرص‌ها</a:t>
            </a:r>
            <a:r>
              <a:rPr lang="fa-IR" sz="1800" dirty="0"/>
              <a:t> در صحنه یا اطراف دهان</a:t>
            </a:r>
            <a:endParaRPr lang="en-US" sz="1800" dirty="0"/>
          </a:p>
          <a:p>
            <a:pPr marL="0" indent="0" algn="r" rtl="1">
              <a:buNone/>
            </a:pPr>
            <a:r>
              <a:rPr lang="fa-IR" sz="1800" dirty="0"/>
              <a:t>- علائم و </a:t>
            </a:r>
            <a:r>
              <a:rPr lang="fa-IR" sz="1800" dirty="0" err="1"/>
              <a:t>نشانه‌ها</a:t>
            </a:r>
            <a:endParaRPr lang="en-US" sz="1800" dirty="0"/>
          </a:p>
          <a:p>
            <a:pPr marL="0" indent="0" algn="r" rtl="1">
              <a:buNone/>
            </a:pPr>
            <a:r>
              <a:rPr lang="fa-IR" sz="1800" dirty="0"/>
              <a:t>- بررسی و تجویز سریع آنتی </a:t>
            </a:r>
            <a:r>
              <a:rPr lang="fa-IR" sz="1800" dirty="0" err="1"/>
              <a:t>دوت</a:t>
            </a:r>
            <a:r>
              <a:rPr lang="fa-IR" sz="1800" dirty="0"/>
              <a:t> احتمالی</a:t>
            </a:r>
          </a:p>
          <a:p>
            <a:pPr algn="r" rtl="1"/>
            <a:endParaRPr lang="en-US" sz="1800" dirty="0"/>
          </a:p>
          <a:p>
            <a:pPr marL="0" indent="0" algn="r" rtl="1">
              <a:buNone/>
            </a:pPr>
            <a:r>
              <a:rPr lang="fa-IR" sz="1800" b="1" dirty="0"/>
              <a:t>اقدامات درمانی در مسمومیت های خوراکی :</a:t>
            </a:r>
            <a:endParaRPr lang="en-US" sz="1800" dirty="0"/>
          </a:p>
          <a:p>
            <a:pPr algn="r" rtl="1"/>
            <a:r>
              <a:rPr lang="fa-IR" sz="1800" dirty="0"/>
              <a:t>ارزیابی و ایمنی صحنه </a:t>
            </a:r>
          </a:p>
          <a:p>
            <a:pPr algn="r" rtl="1"/>
            <a:r>
              <a:rPr lang="fa-IR" sz="1800" dirty="0"/>
              <a:t>حفظ </a:t>
            </a:r>
            <a:r>
              <a:rPr lang="en-US" sz="1800" dirty="0"/>
              <a:t>ABC </a:t>
            </a:r>
            <a:r>
              <a:rPr lang="fa-IR" sz="1800" dirty="0"/>
              <a:t>بیمار </a:t>
            </a:r>
          </a:p>
          <a:p>
            <a:pPr algn="r" rtl="1"/>
            <a:r>
              <a:rPr lang="fa-IR" sz="1800" dirty="0"/>
              <a:t>جلوگیری از جذب و کمک به دفع سموم</a:t>
            </a:r>
          </a:p>
          <a:p>
            <a:pPr algn="r" rtl="1"/>
            <a:r>
              <a:rPr lang="fa-IR" sz="1800" dirty="0"/>
              <a:t>ایجاد استفراغ یا شستشوی معده (</a:t>
            </a:r>
            <a:r>
              <a:rPr lang="fa-IR" sz="1800" dirty="0" err="1"/>
              <a:t>لاواژ</a:t>
            </a:r>
            <a:r>
              <a:rPr lang="fa-IR" sz="1800" dirty="0"/>
              <a:t>)</a:t>
            </a:r>
          </a:p>
          <a:p>
            <a:pPr algn="r" rtl="1"/>
            <a:r>
              <a:rPr lang="fa-IR" sz="1800" dirty="0"/>
              <a:t>استفاده از بعضی از مواد نظیر زغال </a:t>
            </a:r>
            <a:r>
              <a:rPr lang="fa-IR" sz="1800" dirty="0" err="1"/>
              <a:t>فعال‌شده</a:t>
            </a:r>
            <a:r>
              <a:rPr lang="fa-IR" sz="1800" dirty="0"/>
              <a:t> (جلوگیری  </a:t>
            </a:r>
            <a:r>
              <a:rPr lang="fa-IR" sz="1800" dirty="0" err="1"/>
              <a:t>ازجذب</a:t>
            </a:r>
            <a:r>
              <a:rPr lang="fa-IR" sz="1800" dirty="0"/>
              <a:t> سموم مخاط گوارشی )</a:t>
            </a:r>
          </a:p>
          <a:p>
            <a:pPr algn="r" rtl="1"/>
            <a:r>
              <a:rPr lang="fa-IR" sz="1800" dirty="0"/>
              <a:t> تجویز داروهای مسهل (دفع سموم را از گوارش سرعت می بخشید)</a:t>
            </a:r>
            <a:endParaRPr lang="en-US" sz="1800" dirty="0"/>
          </a:p>
          <a:p>
            <a:pPr algn="r" rtl="1"/>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18735268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87436C-BD86-4B4B-8517-95CB51787E71}"/>
              </a:ext>
            </a:extLst>
          </p:cNvPr>
          <p:cNvSpPr>
            <a:spLocks noGrp="1"/>
          </p:cNvSpPr>
          <p:nvPr>
            <p:ph type="title"/>
          </p:nvPr>
        </p:nvSpPr>
        <p:spPr/>
        <p:txBody>
          <a:bodyPr/>
          <a:lstStyle/>
          <a:p>
            <a:pPr rtl="1"/>
            <a:r>
              <a:rPr lang="fa-IR" sz="2400" b="1" dirty="0">
                <a:cs typeface="+mj-cs"/>
              </a:rPr>
              <a:t>2) </a:t>
            </a:r>
            <a:r>
              <a:rPr lang="fa-IR" sz="2400" b="1" dirty="0" err="1">
                <a:cs typeface="+mj-cs"/>
              </a:rPr>
              <a:t>مسمومیت‌های</a:t>
            </a:r>
            <a:r>
              <a:rPr lang="fa-IR" sz="2400" b="1" dirty="0">
                <a:cs typeface="+mj-cs"/>
              </a:rPr>
              <a:t> استنشاقی</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2A5A920A-EC9D-AE4D-9032-DC0E5818E9AE}"/>
              </a:ext>
            </a:extLst>
          </p:cNvPr>
          <p:cNvSpPr>
            <a:spLocks noGrp="1"/>
          </p:cNvSpPr>
          <p:nvPr>
            <p:ph idx="1"/>
          </p:nvPr>
        </p:nvSpPr>
        <p:spPr/>
        <p:txBody>
          <a:bodyPr/>
          <a:lstStyle/>
          <a:p>
            <a:pPr algn="r" rtl="1"/>
            <a:r>
              <a:rPr lang="fa-IR" sz="1800" dirty="0" err="1"/>
              <a:t>مسمومیت‌هایی</a:t>
            </a:r>
            <a:r>
              <a:rPr lang="fa-IR" sz="1800" dirty="0"/>
              <a:t> که </a:t>
            </a:r>
            <a:r>
              <a:rPr lang="fa-IR" sz="1800" dirty="0" err="1"/>
              <a:t>به‌وسیله</a:t>
            </a:r>
            <a:r>
              <a:rPr lang="fa-IR" sz="1800" dirty="0"/>
              <a:t> سموم استنشاقی و از طریق راه هوایی فوقانی و تحتانی ایجاد </a:t>
            </a:r>
            <a:r>
              <a:rPr lang="fa-IR" sz="1800" dirty="0" err="1"/>
              <a:t>می‌شوند</a:t>
            </a:r>
            <a:r>
              <a:rPr lang="fa-IR" sz="1800" dirty="0"/>
              <a:t> را مسمومیت استنشاقی </a:t>
            </a:r>
            <a:r>
              <a:rPr lang="fa-IR" sz="1800" dirty="0" err="1"/>
              <a:t>می‌گویند</a:t>
            </a:r>
            <a:r>
              <a:rPr lang="fa-IR" sz="1800" dirty="0"/>
              <a:t>.</a:t>
            </a:r>
          </a:p>
          <a:p>
            <a:pPr algn="r" rtl="1"/>
            <a:r>
              <a:rPr lang="fa-IR" sz="1800" dirty="0"/>
              <a:t> هر چه مدت در معرض قرار گرفتن سم بدون انجام درمان </a:t>
            </a:r>
            <a:r>
              <a:rPr lang="fa-IR" sz="1800" dirty="0" err="1"/>
              <a:t>طولانی‌تر</a:t>
            </a:r>
            <a:r>
              <a:rPr lang="fa-IR" sz="1800" dirty="0"/>
              <a:t> باشد، </a:t>
            </a:r>
            <a:r>
              <a:rPr lang="fa-IR" sz="1800" dirty="0" err="1"/>
              <a:t>پیش‌آگهی</a:t>
            </a:r>
            <a:r>
              <a:rPr lang="fa-IR" sz="1800" dirty="0"/>
              <a:t> بیمار بدتر خواهد بود.</a:t>
            </a:r>
            <a:r>
              <a:rPr lang="en-US" sz="1800" dirty="0"/>
              <a:t> </a:t>
            </a:r>
            <a:endParaRPr lang="fa-IR" sz="1800" dirty="0"/>
          </a:p>
          <a:p>
            <a:pPr marL="0" indent="0" algn="r" rtl="1">
              <a:buNone/>
            </a:pPr>
            <a:r>
              <a:rPr lang="fa-IR" sz="1800" b="1" dirty="0"/>
              <a:t>انواع سموم استنشاقی شامل موارد زیر است:</a:t>
            </a:r>
            <a:endParaRPr lang="en-US" sz="1800" dirty="0"/>
          </a:p>
          <a:p>
            <a:pPr marL="0" indent="0" algn="r" rtl="1">
              <a:buNone/>
            </a:pPr>
            <a:r>
              <a:rPr lang="fa-IR" sz="1800" dirty="0"/>
              <a:t>- مونوکسید کربن</a:t>
            </a:r>
            <a:endParaRPr lang="en-US" sz="1800" dirty="0"/>
          </a:p>
          <a:p>
            <a:pPr marL="0" indent="0" algn="r" rtl="1">
              <a:buNone/>
            </a:pPr>
            <a:r>
              <a:rPr lang="fa-IR" sz="1800" dirty="0"/>
              <a:t>- </a:t>
            </a:r>
            <a:r>
              <a:rPr lang="fa-IR" sz="1800" dirty="0" err="1"/>
              <a:t>دی‌اکسید</a:t>
            </a:r>
            <a:r>
              <a:rPr lang="fa-IR" sz="1800" dirty="0"/>
              <a:t> کربن ناشی از </a:t>
            </a:r>
            <a:r>
              <a:rPr lang="fa-IR" sz="1800" dirty="0" err="1"/>
              <a:t>کارخانه‌های</a:t>
            </a:r>
            <a:r>
              <a:rPr lang="fa-IR" sz="1800" dirty="0"/>
              <a:t> صنعتی، </a:t>
            </a:r>
            <a:r>
              <a:rPr lang="fa-IR" sz="1800" dirty="0" err="1"/>
              <a:t>فاضلاب‌ها</a:t>
            </a:r>
            <a:r>
              <a:rPr lang="fa-IR" sz="1800" dirty="0"/>
              <a:t> و </a:t>
            </a:r>
            <a:r>
              <a:rPr lang="fa-IR" sz="1800" dirty="0" err="1"/>
              <a:t>چاه‌های</a:t>
            </a:r>
            <a:r>
              <a:rPr lang="fa-IR" sz="1800" dirty="0"/>
              <a:t> فاضلاب</a:t>
            </a:r>
            <a:endParaRPr lang="en-US" sz="1800" dirty="0"/>
          </a:p>
          <a:p>
            <a:pPr marL="0" indent="0" algn="r" rtl="1">
              <a:buNone/>
            </a:pPr>
            <a:r>
              <a:rPr lang="fa-IR" sz="1800" dirty="0"/>
              <a:t>- گازهای </a:t>
            </a:r>
            <a:r>
              <a:rPr lang="fa-IR" sz="1800" dirty="0" err="1"/>
              <a:t>اشک‌آور</a:t>
            </a:r>
            <a:endParaRPr lang="en-US" sz="1800" dirty="0"/>
          </a:p>
          <a:p>
            <a:pPr marL="0" indent="0" algn="r" rtl="1">
              <a:buNone/>
            </a:pPr>
            <a:r>
              <a:rPr lang="fa-IR" sz="1800" dirty="0"/>
              <a:t>- بخارها، دودها، یا </a:t>
            </a:r>
            <a:r>
              <a:rPr lang="fa-IR" sz="1800" dirty="0" err="1"/>
              <a:t>آئروسل‌های</a:t>
            </a:r>
            <a:r>
              <a:rPr lang="fa-IR" sz="1800" dirty="0"/>
              <a:t> سمی</a:t>
            </a:r>
            <a:endParaRPr lang="en-US" sz="1800" dirty="0"/>
          </a:p>
          <a:p>
            <a:pPr marL="0" indent="0" algn="r" rtl="1">
              <a:buNone/>
            </a:pPr>
            <a:r>
              <a:rPr lang="fa-IR" sz="1800" dirty="0"/>
              <a:t>- گاز </a:t>
            </a:r>
            <a:r>
              <a:rPr lang="fa-IR" sz="1800" dirty="0" err="1"/>
              <a:t>کلرین</a:t>
            </a:r>
            <a:r>
              <a:rPr lang="fa-IR" sz="1800" dirty="0"/>
              <a:t> در اطراف استخرهای شنا شایع است.</a:t>
            </a:r>
            <a:endParaRPr lang="en-US" sz="1800" dirty="0"/>
          </a:p>
          <a:p>
            <a:pPr marL="0" indent="0" algn="r" rtl="1">
              <a:buNone/>
            </a:pPr>
            <a:r>
              <a:rPr lang="fa-IR" sz="1800" dirty="0"/>
              <a:t>- </a:t>
            </a:r>
            <a:r>
              <a:rPr lang="fa-IR" sz="1800" dirty="0" err="1"/>
              <a:t>فرئون</a:t>
            </a:r>
            <a:endParaRPr lang="en-US" sz="1800" dirty="0"/>
          </a:p>
          <a:p>
            <a:pPr marL="0" indent="0" algn="r" rtl="1">
              <a:buNone/>
            </a:pPr>
            <a:r>
              <a:rPr lang="fa-IR" sz="1800" dirty="0"/>
              <a:t>- آمونیاک</a:t>
            </a:r>
            <a:endParaRPr lang="en-US" sz="1800" dirty="0"/>
          </a:p>
          <a:p>
            <a:pPr marL="0" indent="0" algn="r" rtl="1">
              <a:buNone/>
            </a:pPr>
            <a:r>
              <a:rPr lang="fa-IR" sz="1800" dirty="0"/>
              <a:t>- </a:t>
            </a:r>
            <a:r>
              <a:rPr lang="fa-IR" sz="1800" dirty="0" err="1"/>
              <a:t>دی‌اکسید</a:t>
            </a:r>
            <a:r>
              <a:rPr lang="fa-IR" sz="1800" dirty="0"/>
              <a:t> </a:t>
            </a:r>
            <a:r>
              <a:rPr lang="fa-IR" sz="1800" dirty="0" err="1"/>
              <a:t>سولفور</a:t>
            </a:r>
            <a:r>
              <a:rPr lang="fa-IR" sz="1800" dirty="0"/>
              <a:t> که برای ساختن یخ به کار </a:t>
            </a:r>
            <a:r>
              <a:rPr lang="fa-IR" sz="1800" dirty="0" err="1"/>
              <a:t>می‌رود</a:t>
            </a:r>
            <a:r>
              <a:rPr lang="fa-IR" sz="1800" dirty="0"/>
              <a:t>.</a:t>
            </a:r>
            <a:endParaRPr lang="en-US" sz="1800" dirty="0"/>
          </a:p>
          <a:p>
            <a:pPr marL="0" indent="0" algn="r" rtl="1">
              <a:buNone/>
            </a:pPr>
            <a:r>
              <a:rPr lang="fa-IR" sz="1800" dirty="0"/>
              <a:t>- </a:t>
            </a:r>
            <a:r>
              <a:rPr lang="fa-IR" sz="1800" dirty="0" err="1"/>
              <a:t>سولفید</a:t>
            </a:r>
            <a:r>
              <a:rPr lang="fa-IR" sz="1800" dirty="0"/>
              <a:t> هیدروژن یا گاز فاضلاب</a:t>
            </a:r>
            <a:endParaRPr lang="en-US" sz="1800" dirty="0"/>
          </a:p>
          <a:p>
            <a:pPr marL="0" indent="0" algn="r" rtl="1">
              <a:buNone/>
            </a:pPr>
            <a:r>
              <a:rPr lang="fa-IR" sz="1800" dirty="0"/>
              <a:t>- گازهای بیهوشی (اتر، </a:t>
            </a:r>
            <a:r>
              <a:rPr lang="fa-IR" sz="1800" dirty="0" err="1"/>
              <a:t>کلروفرم</a:t>
            </a:r>
            <a:r>
              <a:rPr lang="fa-IR" sz="1800" dirty="0"/>
              <a:t>، اکسید </a:t>
            </a:r>
            <a:r>
              <a:rPr lang="fa-IR" sz="1800" dirty="0" err="1"/>
              <a:t>نیتروز</a:t>
            </a:r>
            <a:r>
              <a:rPr lang="fa-IR" sz="1800" dirty="0"/>
              <a:t>)</a:t>
            </a:r>
            <a:endParaRPr lang="en-US" sz="1800" dirty="0"/>
          </a:p>
          <a:p>
            <a:pPr algn="r" rtl="1"/>
            <a:endParaRPr lang="en-US" sz="1800" dirty="0"/>
          </a:p>
        </p:txBody>
      </p:sp>
    </p:spTree>
    <p:extLst>
      <p:ext uri="{BB962C8B-B14F-4D97-AF65-F5344CB8AC3E}">
        <p14:creationId xmlns:p14="http://schemas.microsoft.com/office/powerpoint/2010/main" val="13909691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F9B071-3476-3B44-936C-1853820A9DBE}"/>
              </a:ext>
            </a:extLst>
          </p:cNvPr>
          <p:cNvSpPr>
            <a:spLocks noGrp="1"/>
          </p:cNvSpPr>
          <p:nvPr>
            <p:ph type="title"/>
          </p:nvPr>
        </p:nvSpPr>
        <p:spPr>
          <a:xfrm>
            <a:off x="609600" y="0"/>
            <a:ext cx="10972800" cy="1143000"/>
          </a:xfrm>
        </p:spPr>
        <p:txBody>
          <a:bodyPr/>
          <a:lstStyle/>
          <a:p>
            <a:pPr rtl="1"/>
            <a:r>
              <a:rPr lang="fa-IR" sz="2400" b="1" dirty="0">
                <a:cs typeface="+mj-cs"/>
              </a:rPr>
              <a:t>2) </a:t>
            </a:r>
            <a:r>
              <a:rPr lang="fa-IR" sz="2400" b="1" dirty="0" err="1">
                <a:cs typeface="+mj-cs"/>
              </a:rPr>
              <a:t>مسمومیت‌های</a:t>
            </a:r>
            <a:r>
              <a:rPr lang="fa-IR" sz="2400" b="1" dirty="0">
                <a:cs typeface="+mj-cs"/>
              </a:rPr>
              <a:t> استنشاقی</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2E7002BC-BD35-FE48-8ADA-DD9DDF98D7B4}"/>
              </a:ext>
            </a:extLst>
          </p:cNvPr>
          <p:cNvSpPr>
            <a:spLocks noGrp="1"/>
          </p:cNvSpPr>
          <p:nvPr>
            <p:ph idx="1"/>
          </p:nvPr>
        </p:nvSpPr>
        <p:spPr>
          <a:xfrm>
            <a:off x="609600" y="958174"/>
            <a:ext cx="10972800" cy="5539903"/>
          </a:xfrm>
        </p:spPr>
        <p:txBody>
          <a:bodyPr/>
          <a:lstStyle/>
          <a:p>
            <a:pPr marL="0" indent="0" algn="r" rtl="1">
              <a:buNone/>
            </a:pPr>
            <a:r>
              <a:rPr lang="fa-IR" sz="2000" b="1" dirty="0"/>
              <a:t>علائم و </a:t>
            </a:r>
            <a:r>
              <a:rPr lang="fa-IR" sz="2000" b="1" dirty="0" err="1"/>
              <a:t>نشانه‌های</a:t>
            </a:r>
            <a:r>
              <a:rPr lang="fa-IR" sz="2000" b="1" dirty="0"/>
              <a:t> کلی </a:t>
            </a:r>
            <a:r>
              <a:rPr lang="fa-IR" sz="2000" b="1" dirty="0" err="1"/>
              <a:t>مسمومیت‌های</a:t>
            </a:r>
            <a:r>
              <a:rPr lang="fa-IR" sz="2000" b="1" dirty="0"/>
              <a:t> استنشاقی </a:t>
            </a:r>
            <a:r>
              <a:rPr lang="fa-IR" sz="2000" b="1" dirty="0" err="1"/>
              <a:t>عبارت‌اند</a:t>
            </a:r>
            <a:r>
              <a:rPr lang="fa-IR" sz="2000" b="1" dirty="0"/>
              <a:t> از:</a:t>
            </a:r>
          </a:p>
          <a:p>
            <a:pPr algn="r" rtl="1">
              <a:buFont typeface="Wingdings" pitchFamily="2" charset="2"/>
              <a:buChar char="ü"/>
            </a:pPr>
            <a:r>
              <a:rPr lang="fa-IR" sz="1800" dirty="0"/>
              <a:t> شرح‌ حالی از استنشاق یک ماده </a:t>
            </a:r>
            <a:r>
              <a:rPr lang="fa-IR" sz="1800" dirty="0" err="1"/>
              <a:t>توکسیک</a:t>
            </a:r>
            <a:endParaRPr lang="en-US" sz="1800" dirty="0"/>
          </a:p>
          <a:p>
            <a:pPr algn="r" rtl="1">
              <a:buFont typeface="Wingdings" pitchFamily="2" charset="2"/>
              <a:buChar char="ü"/>
            </a:pPr>
            <a:r>
              <a:rPr lang="fa-IR" sz="1800" dirty="0"/>
              <a:t> سردرد، سرگیجه، تهوع و استفراغ</a:t>
            </a:r>
            <a:endParaRPr lang="en-US" sz="1800" dirty="0"/>
          </a:p>
          <a:p>
            <a:pPr algn="r" rtl="1">
              <a:buFont typeface="Wingdings" pitchFamily="2" charset="2"/>
              <a:buChar char="ü"/>
            </a:pPr>
            <a:r>
              <a:rPr lang="fa-IR" sz="1800" dirty="0"/>
              <a:t> تنفس دشوار یا کوتاه بودن تنفس</a:t>
            </a:r>
            <a:endParaRPr lang="en-US" sz="1800" dirty="0"/>
          </a:p>
          <a:p>
            <a:pPr algn="r" rtl="1">
              <a:buFont typeface="Wingdings" pitchFamily="2" charset="2"/>
              <a:buChar char="ü"/>
            </a:pPr>
            <a:r>
              <a:rPr lang="fa-IR" sz="1800" dirty="0"/>
              <a:t> سرعت تنفس </a:t>
            </a:r>
            <a:r>
              <a:rPr lang="fa-IR" sz="1800" dirty="0" err="1"/>
              <a:t>سریع‌تر</a:t>
            </a:r>
            <a:r>
              <a:rPr lang="fa-IR" sz="1800" dirty="0"/>
              <a:t> یا کندتر از حالت عادی</a:t>
            </a:r>
            <a:endParaRPr lang="en-US" sz="1800" dirty="0"/>
          </a:p>
          <a:p>
            <a:pPr algn="r" rtl="1">
              <a:buFont typeface="Wingdings" pitchFamily="2" charset="2"/>
              <a:buChar char="ü"/>
            </a:pPr>
            <a:r>
              <a:rPr lang="fa-IR" sz="1800" dirty="0"/>
              <a:t>-</a:t>
            </a:r>
            <a:r>
              <a:rPr lang="fa-IR" sz="1800" dirty="0" err="1"/>
              <a:t>سیانوز</a:t>
            </a:r>
            <a:endParaRPr lang="en-US" sz="1800" dirty="0"/>
          </a:p>
          <a:p>
            <a:pPr algn="r" rtl="1">
              <a:buFont typeface="Wingdings" pitchFamily="2" charset="2"/>
              <a:buChar char="ü"/>
            </a:pPr>
            <a:r>
              <a:rPr lang="fa-IR" sz="1800" dirty="0"/>
              <a:t> سرفه، </a:t>
            </a:r>
            <a:r>
              <a:rPr lang="fa-IR" sz="1800" dirty="0" err="1"/>
              <a:t>استریدور</a:t>
            </a:r>
            <a:r>
              <a:rPr lang="fa-IR" sz="1800" dirty="0"/>
              <a:t>، </a:t>
            </a:r>
            <a:r>
              <a:rPr lang="fa-IR" sz="1800" dirty="0" err="1"/>
              <a:t>ویز</a:t>
            </a:r>
            <a:r>
              <a:rPr lang="fa-IR" sz="1800" dirty="0"/>
              <a:t>، یا </a:t>
            </a:r>
            <a:r>
              <a:rPr lang="fa-IR" sz="1800" dirty="0" err="1"/>
              <a:t>کراکل</a:t>
            </a:r>
            <a:endParaRPr lang="en-US" sz="1800" dirty="0"/>
          </a:p>
          <a:p>
            <a:pPr algn="r" rtl="1">
              <a:buFont typeface="Wingdings" pitchFamily="2" charset="2"/>
              <a:buChar char="ü"/>
            </a:pPr>
            <a:r>
              <a:rPr lang="fa-IR" sz="1800" dirty="0"/>
              <a:t> گرفتگی صدا</a:t>
            </a:r>
            <a:endParaRPr lang="en-US" sz="1800" dirty="0"/>
          </a:p>
          <a:p>
            <a:pPr algn="r" rtl="1">
              <a:buFont typeface="Wingdings" pitchFamily="2" charset="2"/>
              <a:buChar char="ü"/>
            </a:pPr>
            <a:r>
              <a:rPr lang="fa-IR" sz="1800" dirty="0"/>
              <a:t>درد قفسه سینه یا احساس تنگی نفس در قفسه سینه، احساس سوزش در قفسه سینه یا گلو</a:t>
            </a:r>
            <a:endParaRPr lang="en-US" sz="1800" dirty="0"/>
          </a:p>
          <a:p>
            <a:pPr algn="r" rtl="1">
              <a:buFont typeface="Wingdings" pitchFamily="2" charset="2"/>
              <a:buChar char="ü"/>
            </a:pPr>
            <a:r>
              <a:rPr lang="fa-IR" sz="1800" dirty="0" err="1"/>
              <a:t>سوختگی‌های</a:t>
            </a:r>
            <a:r>
              <a:rPr lang="fa-IR" sz="1800" dirty="0"/>
              <a:t> دهانی یا حلقی</a:t>
            </a:r>
            <a:endParaRPr lang="en-US" sz="1800" dirty="0"/>
          </a:p>
          <a:p>
            <a:pPr algn="r" rtl="1">
              <a:buFont typeface="Wingdings" pitchFamily="2" charset="2"/>
              <a:buChar char="ü"/>
            </a:pPr>
            <a:r>
              <a:rPr lang="fa-IR" sz="1800" dirty="0"/>
              <a:t>تغییر وضعیت هوشیاری، احتمالاً بدون واکنش به تحریکات</a:t>
            </a:r>
          </a:p>
          <a:p>
            <a:pPr algn="r" rtl="1">
              <a:buFont typeface="Wingdings" pitchFamily="2" charset="2"/>
              <a:buChar char="ü"/>
            </a:pPr>
            <a:endParaRPr lang="en-US" sz="1800" dirty="0"/>
          </a:p>
          <a:p>
            <a:pPr algn="r" rtl="1">
              <a:buFont typeface="Wingdings" pitchFamily="2" charset="2"/>
              <a:buChar char="v"/>
            </a:pPr>
            <a:r>
              <a:rPr lang="fa-IR" sz="2000" dirty="0" err="1"/>
              <a:t>نشانه‌های</a:t>
            </a:r>
            <a:r>
              <a:rPr lang="fa-IR" sz="2000" dirty="0"/>
              <a:t> سوختگی مسیر تنفسی </a:t>
            </a:r>
            <a:r>
              <a:rPr lang="fa-IR" sz="2000" dirty="0" err="1"/>
              <a:t>عبارت‌اند</a:t>
            </a:r>
            <a:r>
              <a:rPr lang="fa-IR" sz="2000" dirty="0"/>
              <a:t> از:</a:t>
            </a:r>
            <a:endParaRPr lang="en-US" sz="2000" dirty="0"/>
          </a:p>
          <a:p>
            <a:pPr marL="0" indent="0" algn="r" rtl="1">
              <a:buNone/>
            </a:pPr>
            <a:r>
              <a:rPr lang="fa-IR" sz="1800" dirty="0"/>
              <a:t>             - سوختگی موهای بینی</a:t>
            </a:r>
            <a:endParaRPr lang="en-US" sz="1800" dirty="0"/>
          </a:p>
          <a:p>
            <a:pPr marL="0" indent="0" algn="r" rtl="1">
              <a:buNone/>
            </a:pPr>
            <a:r>
              <a:rPr lang="fa-IR" sz="1800" dirty="0"/>
              <a:t>             - دوده در حلق</a:t>
            </a:r>
            <a:endParaRPr lang="en-US" sz="1800" dirty="0"/>
          </a:p>
          <a:p>
            <a:pPr marL="0" indent="0" algn="r" rtl="1">
              <a:buNone/>
            </a:pPr>
            <a:r>
              <a:rPr lang="fa-IR" sz="1800" dirty="0"/>
              <a:t>             - دوده در گلو</a:t>
            </a:r>
            <a:endParaRPr lang="en-US" sz="1800" dirty="0"/>
          </a:p>
          <a:p>
            <a:pPr marL="342900" indent="-342900" algn="r" rtl="1" eaLnBrk="1" fontAlgn="base" hangingPunct="1">
              <a:spcBef>
                <a:spcPct val="20000"/>
              </a:spcBef>
              <a:spcAft>
                <a:spcPct val="0"/>
              </a:spcAft>
              <a:buChar char="•"/>
            </a:pPr>
            <a:endParaRPr lang="en-US" sz="2000" dirty="0"/>
          </a:p>
        </p:txBody>
      </p:sp>
    </p:spTree>
    <p:extLst>
      <p:ext uri="{BB962C8B-B14F-4D97-AF65-F5344CB8AC3E}">
        <p14:creationId xmlns:p14="http://schemas.microsoft.com/office/powerpoint/2010/main" val="602621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6C3338-36AB-9C4D-9A0F-5A61AF612E4B}"/>
              </a:ext>
            </a:extLst>
          </p:cNvPr>
          <p:cNvSpPr>
            <a:spLocks noGrp="1"/>
          </p:cNvSpPr>
          <p:nvPr>
            <p:ph type="title"/>
          </p:nvPr>
        </p:nvSpPr>
        <p:spPr/>
        <p:txBody>
          <a:bodyPr/>
          <a:lstStyle/>
          <a:p>
            <a:pPr rtl="1"/>
            <a:r>
              <a:rPr lang="fa-IR" sz="2400" b="1" dirty="0">
                <a:cs typeface="+mj-cs"/>
              </a:rPr>
              <a:t>3) </a:t>
            </a:r>
            <a:r>
              <a:rPr lang="fa-IR" sz="2400" b="1" dirty="0" err="1">
                <a:cs typeface="+mj-cs"/>
              </a:rPr>
              <a:t>مسمومیت‌های</a:t>
            </a:r>
            <a:r>
              <a:rPr lang="fa-IR" sz="2400" b="1" dirty="0">
                <a:cs typeface="+mj-cs"/>
              </a:rPr>
              <a:t> تزریقی</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647471CC-48BC-5447-8884-580794B887F4}"/>
              </a:ext>
            </a:extLst>
          </p:cNvPr>
          <p:cNvSpPr>
            <a:spLocks noGrp="1"/>
          </p:cNvSpPr>
          <p:nvPr>
            <p:ph idx="1"/>
          </p:nvPr>
        </p:nvSpPr>
        <p:spPr/>
        <p:txBody>
          <a:bodyPr/>
          <a:lstStyle/>
          <a:p>
            <a:pPr algn="r" rtl="1"/>
            <a:r>
              <a:rPr lang="fa-IR" sz="1800" dirty="0" err="1"/>
              <a:t>مسمومیت‌هایی</a:t>
            </a:r>
            <a:r>
              <a:rPr lang="fa-IR" sz="1800" dirty="0"/>
              <a:t> که </a:t>
            </a:r>
            <a:r>
              <a:rPr lang="fa-IR" sz="1800" dirty="0" err="1"/>
              <a:t>به‌وسیله</a:t>
            </a:r>
            <a:r>
              <a:rPr lang="fa-IR" sz="1800" dirty="0"/>
              <a:t> تزریق وارد بدن </a:t>
            </a:r>
            <a:r>
              <a:rPr lang="fa-IR" sz="1800" dirty="0" err="1"/>
              <a:t>می‌شود</a:t>
            </a:r>
            <a:endParaRPr lang="fa-IR" sz="1800" dirty="0"/>
          </a:p>
          <a:p>
            <a:pPr algn="r" rtl="1"/>
            <a:r>
              <a:rPr lang="fa-IR" sz="1800" dirty="0"/>
              <a:t> مثلاً تزریق عمدی مواد مخدر در معتادان یا تزریق درمانی </a:t>
            </a:r>
            <a:r>
              <a:rPr lang="fa-IR" sz="1800" dirty="0" err="1"/>
              <a:t>بنزودیازپین‌ها</a:t>
            </a:r>
            <a:r>
              <a:rPr lang="fa-IR" sz="1800" dirty="0"/>
              <a:t> و </a:t>
            </a:r>
            <a:r>
              <a:rPr lang="fa-IR" sz="1800" dirty="0" err="1"/>
              <a:t>مخدرها</a:t>
            </a:r>
            <a:r>
              <a:rPr lang="fa-IR" sz="1800" dirty="0"/>
              <a:t> حین درمان بیماران.</a:t>
            </a:r>
            <a:endParaRPr lang="en-US" sz="1800" dirty="0"/>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2122609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عوامل سمی که باعث ایجاد مسمومیت ها می شوند</a:t>
            </a:r>
          </a:p>
        </p:txBody>
      </p:sp>
      <p:sp>
        <p:nvSpPr>
          <p:cNvPr id="3" name="Content Placeholder 2"/>
          <p:cNvSpPr>
            <a:spLocks noGrp="1"/>
          </p:cNvSpPr>
          <p:nvPr>
            <p:ph idx="1"/>
          </p:nvPr>
        </p:nvSpPr>
        <p:spPr/>
        <p:txBody>
          <a:bodyPr>
            <a:normAutofit fontScale="92500" lnSpcReduction="10000"/>
          </a:bodyPr>
          <a:lstStyle/>
          <a:p>
            <a:pPr marL="0" indent="0" algn="just" rtl="1">
              <a:lnSpc>
                <a:spcPct val="150000"/>
              </a:lnSpc>
              <a:buNone/>
            </a:pPr>
            <a:r>
              <a:rPr lang="fa-IR" sz="2400" b="1" dirty="0"/>
              <a:t>•</a:t>
            </a:r>
            <a:r>
              <a:rPr lang="fa-IR" sz="1800" b="1" dirty="0"/>
              <a:t>	</a:t>
            </a:r>
            <a:r>
              <a:rPr lang="fa-IR" sz="2400" b="1" dirty="0"/>
              <a:t>داروها</a:t>
            </a:r>
          </a:p>
          <a:p>
            <a:pPr marL="0" indent="0" algn="just" rtl="1">
              <a:lnSpc>
                <a:spcPct val="150000"/>
              </a:lnSpc>
              <a:buNone/>
            </a:pPr>
            <a:r>
              <a:rPr lang="fa-IR" sz="2400" b="1" dirty="0"/>
              <a:t>•	شوینده ها و پاک کننده ها</a:t>
            </a:r>
          </a:p>
          <a:p>
            <a:pPr marL="0" indent="0" algn="just" rtl="1">
              <a:lnSpc>
                <a:spcPct val="150000"/>
              </a:lnSpc>
              <a:buNone/>
            </a:pPr>
            <a:r>
              <a:rPr lang="fa-IR" sz="2400" b="1" dirty="0"/>
              <a:t>•	نفت، </a:t>
            </a:r>
            <a:r>
              <a:rPr lang="fa-IR" sz="2400" b="1" dirty="0" err="1"/>
              <a:t>گازوئیل</a:t>
            </a:r>
            <a:r>
              <a:rPr lang="fa-IR" sz="2400" b="1" dirty="0"/>
              <a:t>، بنزین و سایر ترکیبات مشابه</a:t>
            </a:r>
          </a:p>
          <a:p>
            <a:pPr marL="0" indent="0" algn="just" rtl="1">
              <a:lnSpc>
                <a:spcPct val="150000"/>
              </a:lnSpc>
              <a:buNone/>
            </a:pPr>
            <a:r>
              <a:rPr lang="fa-IR" sz="2400" b="1" dirty="0"/>
              <a:t>•	سموم کشاورزی</a:t>
            </a:r>
          </a:p>
          <a:p>
            <a:pPr marL="0" indent="0" algn="just" rtl="1">
              <a:lnSpc>
                <a:spcPct val="150000"/>
              </a:lnSpc>
              <a:buNone/>
            </a:pPr>
            <a:r>
              <a:rPr lang="fa-IR" sz="2400" b="1" dirty="0"/>
              <a:t>•	مواد آرایشی و بهداشتی</a:t>
            </a:r>
          </a:p>
          <a:p>
            <a:pPr marL="0" indent="0" algn="just" rtl="1">
              <a:lnSpc>
                <a:spcPct val="150000"/>
              </a:lnSpc>
              <a:buNone/>
            </a:pPr>
            <a:r>
              <a:rPr lang="fa-IR" sz="2400" b="1" dirty="0"/>
              <a:t>•	گیاهان و جانوران سمی</a:t>
            </a:r>
          </a:p>
          <a:p>
            <a:pPr marL="0" indent="0" algn="just" rtl="1">
              <a:lnSpc>
                <a:spcPct val="150000"/>
              </a:lnSpc>
              <a:buNone/>
            </a:pPr>
            <a:r>
              <a:rPr lang="fa-IR" sz="2400" b="1" dirty="0"/>
              <a:t>•	گازها (مونوکسید کربن، گاز شهری ، گاز کلر و...) </a:t>
            </a:r>
          </a:p>
          <a:p>
            <a:pPr marL="0" indent="0" algn="just" rtl="1">
              <a:lnSpc>
                <a:spcPct val="150000"/>
              </a:lnSpc>
              <a:buNone/>
            </a:pPr>
            <a:r>
              <a:rPr lang="fa-IR" sz="2400" b="1" dirty="0"/>
              <a:t>•	فلزات سنگین(سرب موجود در باتری ها و جیوه موجود در </a:t>
            </a:r>
            <a:r>
              <a:rPr lang="fa-IR" sz="2400" b="1" dirty="0" err="1"/>
              <a:t>دماسنج</a:t>
            </a:r>
            <a:r>
              <a:rPr lang="fa-IR" sz="2400" b="1" dirty="0"/>
              <a:t> و ...)</a:t>
            </a:r>
          </a:p>
        </p:txBody>
      </p:sp>
    </p:spTree>
    <p:extLst>
      <p:ext uri="{BB962C8B-B14F-4D97-AF65-F5344CB8AC3E}">
        <p14:creationId xmlns:p14="http://schemas.microsoft.com/office/powerpoint/2010/main" val="245339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down)">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C725C2-06A6-9F46-BDD5-5ABB9B368B91}"/>
              </a:ext>
            </a:extLst>
          </p:cNvPr>
          <p:cNvSpPr>
            <a:spLocks noGrp="1"/>
          </p:cNvSpPr>
          <p:nvPr>
            <p:ph type="title"/>
          </p:nvPr>
        </p:nvSpPr>
        <p:spPr/>
        <p:txBody>
          <a:bodyPr/>
          <a:lstStyle/>
          <a:p>
            <a:pPr rtl="1"/>
            <a:r>
              <a:rPr lang="fa-IR" sz="2400" b="1" dirty="0">
                <a:cs typeface="+mj-cs"/>
              </a:rPr>
              <a:t>4) </a:t>
            </a:r>
            <a:r>
              <a:rPr lang="fa-IR" sz="2400" b="1" dirty="0" err="1">
                <a:cs typeface="+mj-cs"/>
              </a:rPr>
              <a:t>مسمومیت‌های</a:t>
            </a:r>
            <a:r>
              <a:rPr lang="fa-IR" sz="2400" b="1" dirty="0">
                <a:cs typeface="+mj-cs"/>
              </a:rPr>
              <a:t> پوستی</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CA90E7CB-F48C-3042-97FD-FA86B72ECC1A}"/>
              </a:ext>
            </a:extLst>
          </p:cNvPr>
          <p:cNvSpPr>
            <a:spLocks noGrp="1"/>
          </p:cNvSpPr>
          <p:nvPr>
            <p:ph idx="1"/>
          </p:nvPr>
        </p:nvSpPr>
        <p:spPr/>
        <p:txBody>
          <a:bodyPr/>
          <a:lstStyle/>
          <a:p>
            <a:pPr algn="r" rtl="1"/>
            <a:r>
              <a:rPr lang="fa-IR" sz="1800" dirty="0" err="1"/>
              <a:t>مسمومیت‌هایی</a:t>
            </a:r>
            <a:r>
              <a:rPr lang="fa-IR" sz="1800" dirty="0"/>
              <a:t> که </a:t>
            </a:r>
            <a:r>
              <a:rPr lang="fa-IR" sz="1800" dirty="0" err="1"/>
              <a:t>به‌وسیله</a:t>
            </a:r>
            <a:r>
              <a:rPr lang="fa-IR" sz="1800" dirty="0"/>
              <a:t> سموم </a:t>
            </a:r>
            <a:r>
              <a:rPr lang="fa-IR" sz="1800" dirty="0" err="1"/>
              <a:t>جذب‌شده</a:t>
            </a:r>
            <a:r>
              <a:rPr lang="fa-IR" sz="1800" dirty="0"/>
              <a:t> از طریق پوست ایجاد </a:t>
            </a:r>
            <a:r>
              <a:rPr lang="fa-IR" sz="1800" dirty="0" err="1"/>
              <a:t>می‌شوند</a:t>
            </a:r>
            <a:endParaRPr lang="fa-IR" sz="1800" dirty="0"/>
          </a:p>
          <a:p>
            <a:pPr algn="r" rtl="1"/>
            <a:r>
              <a:rPr lang="fa-IR" sz="1800" dirty="0"/>
              <a:t> این سموم، معمولاً مواد شیمیایی هستند که از طریق پوست وارد بدن </a:t>
            </a:r>
            <a:r>
              <a:rPr lang="fa-IR" sz="1800" dirty="0" err="1"/>
              <a:t>می‌شوند</a:t>
            </a:r>
            <a:endParaRPr lang="fa-IR" sz="1800" dirty="0"/>
          </a:p>
          <a:p>
            <a:pPr algn="r" rtl="1"/>
            <a:r>
              <a:rPr lang="fa-IR" sz="1800" dirty="0"/>
              <a:t> این مواد سمی عمدتاً باعث سوختگی موضعی، ضایعات </a:t>
            </a:r>
            <a:r>
              <a:rPr lang="fa-IR" sz="1800" dirty="0" err="1"/>
              <a:t>التهابی</a:t>
            </a:r>
            <a:r>
              <a:rPr lang="fa-IR" sz="1800" dirty="0"/>
              <a:t> و علائم سیستمیک </a:t>
            </a:r>
            <a:r>
              <a:rPr lang="fa-IR" sz="1800" dirty="0" err="1"/>
              <a:t>می‌شوند</a:t>
            </a:r>
            <a:endParaRPr lang="fa-IR" sz="1800" dirty="0"/>
          </a:p>
          <a:p>
            <a:pPr algn="r" rtl="1"/>
            <a:r>
              <a:rPr lang="fa-IR" sz="1800" dirty="0"/>
              <a:t> شدت علائم از تحریک خفیف تا </a:t>
            </a:r>
            <a:r>
              <a:rPr lang="fa-IR" sz="1800" dirty="0" err="1"/>
              <a:t>سوختگی‌های</a:t>
            </a:r>
            <a:r>
              <a:rPr lang="fa-IR" sz="1800" dirty="0"/>
              <a:t> شدید شیمیایی متفاوت است</a:t>
            </a:r>
            <a:endParaRPr lang="en-US" sz="1800" dirty="0"/>
          </a:p>
        </p:txBody>
      </p:sp>
    </p:spTree>
    <p:extLst>
      <p:ext uri="{BB962C8B-B14F-4D97-AF65-F5344CB8AC3E}">
        <p14:creationId xmlns:p14="http://schemas.microsoft.com/office/powerpoint/2010/main" val="32043990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035E27-9096-C045-8044-E0AB2AFE885C}"/>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192B8930-FEDC-3C47-B5B0-D8A57E7AD274}"/>
              </a:ext>
            </a:extLst>
          </p:cNvPr>
          <p:cNvSpPr>
            <a:spLocks noGrp="1"/>
          </p:cNvSpPr>
          <p:nvPr>
            <p:ph idx="1"/>
          </p:nvPr>
        </p:nvSpPr>
        <p:spPr/>
        <p:txBody>
          <a:bodyPr/>
          <a:lstStyle/>
          <a:p>
            <a:pPr algn="r" rtl="1">
              <a:buFont typeface="Wingdings" pitchFamily="2" charset="2"/>
              <a:buChar char="ü"/>
            </a:pPr>
            <a:r>
              <a:rPr lang="fa-IR" sz="1800" dirty="0"/>
              <a:t>مسمومیت با دارو </a:t>
            </a:r>
            <a:r>
              <a:rPr lang="fa-IR" sz="1800" dirty="0" err="1"/>
              <a:t>شایع‌ترین</a:t>
            </a:r>
            <a:r>
              <a:rPr lang="fa-IR" sz="1800" dirty="0"/>
              <a:t> نوع </a:t>
            </a:r>
            <a:r>
              <a:rPr lang="fa-IR" sz="1800" dirty="0" err="1"/>
              <a:t>مسمومیت‌های</a:t>
            </a:r>
            <a:r>
              <a:rPr lang="fa-IR" sz="1800" dirty="0"/>
              <a:t> خوراکی بوده و شامل مسمومیت با داروهای نسخه شده توسط پزشک و داروهای بدون نسخه یا </a:t>
            </a:r>
            <a:r>
              <a:rPr lang="en-US" sz="1800" dirty="0"/>
              <a:t>OTC </a:t>
            </a:r>
            <a:r>
              <a:rPr lang="fa-IR" sz="1800" dirty="0"/>
              <a:t>هستند. </a:t>
            </a:r>
          </a:p>
          <a:p>
            <a:pPr algn="r" rtl="1">
              <a:buFont typeface="Wingdings" pitchFamily="2" charset="2"/>
              <a:buChar char="ü"/>
            </a:pPr>
            <a:endParaRPr lang="fa-IR" sz="1800" dirty="0"/>
          </a:p>
          <a:p>
            <a:pPr marL="0" indent="0" algn="r" rtl="1">
              <a:buNone/>
            </a:pPr>
            <a:r>
              <a:rPr lang="fa-IR" sz="1800" dirty="0"/>
              <a:t>داروها دارای انواع و اشکال مختلفی هستند که در این ‌بین مسمومیت با داروهایی نظیر :</a:t>
            </a:r>
            <a:endParaRPr lang="fa-IR" sz="1800" b="1" dirty="0"/>
          </a:p>
          <a:p>
            <a:pPr marL="0" indent="0" algn="r" rtl="1">
              <a:buNone/>
            </a:pPr>
            <a:endParaRPr lang="fa-IR" sz="1800" b="1" dirty="0"/>
          </a:p>
          <a:p>
            <a:pPr marL="0" indent="0" algn="r" rtl="1">
              <a:buNone/>
            </a:pPr>
            <a:r>
              <a:rPr lang="fa-IR" sz="1800" b="1" dirty="0"/>
              <a:t>     الف) مسمومیت با </a:t>
            </a:r>
            <a:r>
              <a:rPr lang="fa-IR" sz="1800" b="1" dirty="0" err="1"/>
              <a:t>بنزودیازپین‌ها</a:t>
            </a:r>
            <a:endParaRPr lang="en-US" sz="1800" dirty="0"/>
          </a:p>
          <a:p>
            <a:pPr marL="0" indent="0" algn="r" rtl="1">
              <a:buNone/>
            </a:pPr>
            <a:r>
              <a:rPr lang="en-US" sz="1800" b="1" dirty="0"/>
              <a:t> </a:t>
            </a:r>
            <a:r>
              <a:rPr lang="fa-IR" sz="1800" b="1" dirty="0"/>
              <a:t>    </a:t>
            </a:r>
            <a:r>
              <a:rPr lang="fa-IR" sz="1800" b="1" dirty="0" err="1"/>
              <a:t>ب</a:t>
            </a:r>
            <a:r>
              <a:rPr lang="fa-IR" sz="1800" b="1" dirty="0"/>
              <a:t>) مسمومیت با </a:t>
            </a:r>
            <a:r>
              <a:rPr lang="fa-IR" sz="1800" b="1" dirty="0" err="1"/>
              <a:t>ضدافسردگی</a:t>
            </a:r>
            <a:r>
              <a:rPr lang="fa-IR" sz="1800" b="1" dirty="0"/>
              <a:t>‌ ها</a:t>
            </a:r>
            <a:endParaRPr lang="en-US" sz="1800" dirty="0"/>
          </a:p>
          <a:p>
            <a:pPr marL="0" indent="0" algn="r" rtl="1">
              <a:buNone/>
            </a:pPr>
            <a:r>
              <a:rPr lang="fa-IR" sz="1800" b="1" dirty="0"/>
              <a:t>     ج) مسمومیت با </a:t>
            </a:r>
            <a:r>
              <a:rPr lang="fa-IR" sz="1800" b="1" dirty="0" err="1"/>
              <a:t>سالیسیلات‌ها</a:t>
            </a:r>
            <a:r>
              <a:rPr lang="fa-IR" sz="1800" b="1" dirty="0"/>
              <a:t> و </a:t>
            </a:r>
            <a:r>
              <a:rPr lang="en-US" sz="1800" b="1" dirty="0"/>
              <a:t>NSAID </a:t>
            </a:r>
            <a:r>
              <a:rPr lang="fa-IR" sz="1800" b="1" dirty="0"/>
              <a:t>ها</a:t>
            </a:r>
            <a:endParaRPr lang="en-US" sz="1800" dirty="0"/>
          </a:p>
          <a:p>
            <a:pPr marL="0" indent="0" algn="r" rtl="1">
              <a:buNone/>
            </a:pPr>
            <a:r>
              <a:rPr lang="fa-IR" sz="1800" b="1" dirty="0"/>
              <a:t>     د) مسمومیت با مواد </a:t>
            </a:r>
            <a:r>
              <a:rPr lang="fa-IR" sz="1800" b="1" dirty="0" err="1"/>
              <a:t>روان‌گردان</a:t>
            </a:r>
            <a:r>
              <a:rPr lang="fa-IR" sz="1800" b="1" dirty="0"/>
              <a:t> و </a:t>
            </a:r>
            <a:r>
              <a:rPr lang="fa-IR" sz="1800" b="1" dirty="0" err="1"/>
              <a:t>توهم‌زا</a:t>
            </a:r>
            <a:endParaRPr lang="en-US" sz="1800" dirty="0"/>
          </a:p>
          <a:p>
            <a:pPr marL="342900" indent="-342900" algn="r" rtl="1" eaLnBrk="1" fontAlgn="base" hangingPunct="1">
              <a:spcBef>
                <a:spcPct val="20000"/>
              </a:spcBef>
              <a:spcAft>
                <a:spcPct val="0"/>
              </a:spcAft>
              <a:buChar char="•"/>
            </a:pPr>
            <a:endParaRPr lang="en-US" dirty="0"/>
          </a:p>
        </p:txBody>
      </p:sp>
      <p:pic>
        <p:nvPicPr>
          <p:cNvPr id="5" name="Picture 4">
            <a:extLst>
              <a:ext uri="{FF2B5EF4-FFF2-40B4-BE49-F238E27FC236}">
                <a16:creationId xmlns="" xmlns:a16="http://schemas.microsoft.com/office/drawing/2014/main" id="{2E52BCA4-E2E3-B041-8D61-AB8304C5D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431" y="2894746"/>
            <a:ext cx="3620626" cy="235340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5104897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F973F2-3E28-A645-A201-E3B3BEB300B3}"/>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EBA84864-D6A5-154D-B2E7-51FA55159B94}"/>
              </a:ext>
            </a:extLst>
          </p:cNvPr>
          <p:cNvSpPr>
            <a:spLocks noGrp="1"/>
          </p:cNvSpPr>
          <p:nvPr>
            <p:ph idx="1"/>
          </p:nvPr>
        </p:nvSpPr>
        <p:spPr/>
        <p:txBody>
          <a:bodyPr/>
          <a:lstStyle/>
          <a:p>
            <a:pPr marL="0" indent="0" algn="r" rtl="1">
              <a:buNone/>
            </a:pPr>
            <a:r>
              <a:rPr lang="fa-IR" sz="2000" b="1" dirty="0"/>
              <a:t>الف) مسمومیت با </a:t>
            </a:r>
            <a:r>
              <a:rPr lang="fa-IR" sz="2000" b="1" dirty="0" err="1"/>
              <a:t>بنزودیازپین‌ها</a:t>
            </a:r>
            <a:r>
              <a:rPr lang="fa-IR" sz="2000" b="1" dirty="0"/>
              <a:t> :</a:t>
            </a:r>
          </a:p>
          <a:p>
            <a:pPr algn="r" rtl="1">
              <a:buFont typeface="Wingdings" pitchFamily="2" charset="2"/>
              <a:buChar char="Ø"/>
            </a:pPr>
            <a:r>
              <a:rPr lang="fa-IR" sz="1800" dirty="0"/>
              <a:t>خاصیت آرام بخش بودن</a:t>
            </a:r>
            <a:r>
              <a:rPr lang="en-US" sz="1800" dirty="0"/>
              <a:t> </a:t>
            </a:r>
            <a:r>
              <a:rPr lang="fa-IR" sz="1800" dirty="0"/>
              <a:t>و همچنین این داروها </a:t>
            </a:r>
            <a:r>
              <a:rPr lang="fa-IR" sz="1800" dirty="0" err="1"/>
              <a:t>باقیمت</a:t>
            </a:r>
            <a:r>
              <a:rPr lang="fa-IR" sz="1800" dirty="0"/>
              <a:t> نسبتاً ارزان در دسترس بیماران قرار دارند همین امر باعث مسمومیت شایع با </a:t>
            </a:r>
            <a:r>
              <a:rPr lang="fa-IR" sz="1800" dirty="0" err="1"/>
              <a:t>بنزودیازپین</a:t>
            </a:r>
            <a:r>
              <a:rPr lang="fa-IR" sz="1800" dirty="0"/>
              <a:t> ها شده است.  </a:t>
            </a:r>
            <a:endParaRPr lang="en-US" sz="1800" dirty="0"/>
          </a:p>
          <a:p>
            <a:pPr algn="r" rtl="1">
              <a:buFont typeface="Wingdings" pitchFamily="2" charset="2"/>
              <a:buChar char="Ø"/>
            </a:pPr>
            <a:r>
              <a:rPr lang="fa-IR" sz="1800" dirty="0" err="1"/>
              <a:t>بنزودیازپین‌هایی</a:t>
            </a:r>
            <a:r>
              <a:rPr lang="fa-IR" sz="1800" dirty="0"/>
              <a:t> نظیر : </a:t>
            </a:r>
            <a:r>
              <a:rPr lang="fa-IR" sz="1800" dirty="0" err="1"/>
              <a:t>آلپرازولام</a:t>
            </a:r>
            <a:r>
              <a:rPr lang="fa-IR" sz="1800" dirty="0"/>
              <a:t> (</a:t>
            </a:r>
            <a:r>
              <a:rPr lang="fa-IR" sz="1800" dirty="0" err="1"/>
              <a:t>زاناکس</a:t>
            </a:r>
            <a:r>
              <a:rPr lang="fa-IR" sz="1800" dirty="0"/>
              <a:t>)، </a:t>
            </a:r>
            <a:r>
              <a:rPr lang="fa-IR" sz="1800" dirty="0" err="1"/>
              <a:t>دیازپام</a:t>
            </a:r>
            <a:r>
              <a:rPr lang="fa-IR" sz="1800" dirty="0"/>
              <a:t> (</a:t>
            </a:r>
            <a:r>
              <a:rPr lang="fa-IR" sz="1800" dirty="0" err="1"/>
              <a:t>والیوم</a:t>
            </a:r>
            <a:r>
              <a:rPr lang="fa-IR" sz="1800" dirty="0"/>
              <a:t>)، </a:t>
            </a:r>
            <a:r>
              <a:rPr lang="fa-IR" sz="1800" dirty="0" err="1"/>
              <a:t>لورازپام</a:t>
            </a:r>
            <a:r>
              <a:rPr lang="fa-IR" sz="1800" dirty="0"/>
              <a:t> (</a:t>
            </a:r>
            <a:r>
              <a:rPr lang="fa-IR" sz="1800" dirty="0" err="1"/>
              <a:t>آتیوان</a:t>
            </a:r>
            <a:r>
              <a:rPr lang="fa-IR" sz="1800" dirty="0"/>
              <a:t>)، </a:t>
            </a:r>
            <a:r>
              <a:rPr lang="fa-IR" sz="1800" dirty="0" err="1"/>
              <a:t>کلردیازوپوکساید</a:t>
            </a:r>
            <a:r>
              <a:rPr lang="fa-IR" sz="1800" dirty="0"/>
              <a:t> (</a:t>
            </a:r>
            <a:r>
              <a:rPr lang="fa-IR" sz="1800" dirty="0" err="1"/>
              <a:t>لیبریوم</a:t>
            </a:r>
            <a:r>
              <a:rPr lang="fa-IR" sz="1800" dirty="0"/>
              <a:t>)، </a:t>
            </a:r>
            <a:r>
              <a:rPr lang="fa-IR" sz="1800" dirty="0" err="1"/>
              <a:t>اگزازپام</a:t>
            </a:r>
            <a:r>
              <a:rPr lang="fa-IR" sz="1800" dirty="0"/>
              <a:t> (</a:t>
            </a:r>
            <a:r>
              <a:rPr lang="fa-IR" sz="1800" dirty="0" err="1"/>
              <a:t>سراکس</a:t>
            </a:r>
            <a:r>
              <a:rPr lang="fa-IR" sz="1800" dirty="0"/>
              <a:t>) </a:t>
            </a:r>
            <a:r>
              <a:rPr lang="fa-IR" sz="1800" dirty="0" err="1"/>
              <a:t>تمازپام</a:t>
            </a:r>
            <a:r>
              <a:rPr lang="fa-IR" sz="1800" dirty="0"/>
              <a:t> (</a:t>
            </a:r>
            <a:r>
              <a:rPr lang="fa-IR" sz="1800" dirty="0" err="1"/>
              <a:t>رستوریل</a:t>
            </a:r>
            <a:r>
              <a:rPr lang="fa-IR" sz="1800" dirty="0"/>
              <a:t>)، </a:t>
            </a:r>
            <a:r>
              <a:rPr lang="fa-IR" sz="1800" dirty="0" err="1"/>
              <a:t>کلونازپام</a:t>
            </a:r>
            <a:r>
              <a:rPr lang="fa-IR" sz="1800" dirty="0"/>
              <a:t>، </a:t>
            </a:r>
            <a:r>
              <a:rPr lang="fa-IR" sz="1800" dirty="0" err="1"/>
              <a:t>فلورازپام</a:t>
            </a:r>
            <a:r>
              <a:rPr lang="fa-IR" sz="1800" dirty="0"/>
              <a:t>، </a:t>
            </a:r>
            <a:r>
              <a:rPr lang="fa-IR" sz="1800" dirty="0" err="1"/>
              <a:t>هالازپام</a:t>
            </a:r>
            <a:r>
              <a:rPr lang="fa-IR" sz="1800" dirty="0"/>
              <a:t> </a:t>
            </a:r>
            <a:r>
              <a:rPr lang="fa-IR" sz="1800" dirty="0" err="1"/>
              <a:t>میدازولام</a:t>
            </a:r>
            <a:r>
              <a:rPr lang="fa-IR" sz="1800" dirty="0"/>
              <a:t>، و... داروهایی هستند که باقدرت اثر و طول اثر متفاوت، </a:t>
            </a:r>
            <a:r>
              <a:rPr lang="fa-IR" sz="1800" dirty="0" err="1"/>
              <a:t>می‌توانند</a:t>
            </a:r>
            <a:r>
              <a:rPr lang="fa-IR" sz="1800" dirty="0"/>
              <a:t> اثرات مختلفی بر سیستم اعصاب مرکزی بگذارند. </a:t>
            </a:r>
            <a:endParaRPr lang="en-US" sz="1800" dirty="0"/>
          </a:p>
          <a:p>
            <a:pPr algn="r" rtl="1">
              <a:buFont typeface="Wingdings" pitchFamily="2" charset="2"/>
              <a:buChar char="Ø"/>
            </a:pPr>
            <a:r>
              <a:rPr lang="fa-IR" sz="1800" dirty="0"/>
              <a:t>خوشبختانه مسمومیت خوراکی با این داروها </a:t>
            </a:r>
            <a:r>
              <a:rPr lang="fa-IR" sz="1800" dirty="0" err="1"/>
              <a:t>کلاً</a:t>
            </a:r>
            <a:r>
              <a:rPr lang="fa-IR" sz="1800" dirty="0"/>
              <a:t> خفیف </a:t>
            </a:r>
            <a:r>
              <a:rPr lang="fa-IR" sz="1800" dirty="0" err="1"/>
              <a:t>می‌باشد</a:t>
            </a:r>
            <a:r>
              <a:rPr lang="fa-IR" sz="1800" dirty="0"/>
              <a:t> </a:t>
            </a:r>
          </a:p>
          <a:p>
            <a:pPr algn="r" rtl="1">
              <a:buFont typeface="Wingdings" pitchFamily="2" charset="2"/>
              <a:buChar char="Ø"/>
            </a:pPr>
            <a:r>
              <a:rPr lang="fa-IR" sz="1800" dirty="0"/>
              <a:t> اگر با سایر داروهای </a:t>
            </a:r>
            <a:r>
              <a:rPr lang="fa-IR" sz="1800" dirty="0" err="1"/>
              <a:t>تضعیف‌کننده</a:t>
            </a:r>
            <a:r>
              <a:rPr lang="fa-IR" sz="1800" dirty="0"/>
              <a:t> سیستم عصبی مرکزی نظیر </a:t>
            </a:r>
            <a:r>
              <a:rPr lang="fa-IR" sz="1800" dirty="0" err="1"/>
              <a:t>اتانول</a:t>
            </a:r>
            <a:r>
              <a:rPr lang="fa-IR" sz="1800" dirty="0"/>
              <a:t>، مواد مخدر و همچنین </a:t>
            </a:r>
            <a:r>
              <a:rPr lang="fa-IR" sz="1800" dirty="0" err="1"/>
              <a:t>باربیتورات‌هایی</a:t>
            </a:r>
            <a:r>
              <a:rPr lang="fa-IR" sz="1800" dirty="0"/>
              <a:t> نظیر </a:t>
            </a:r>
            <a:r>
              <a:rPr lang="fa-IR" sz="1800" dirty="0" err="1"/>
              <a:t>فنوباربیتال</a:t>
            </a:r>
            <a:r>
              <a:rPr lang="fa-IR" sz="1800" dirty="0"/>
              <a:t>، </a:t>
            </a:r>
            <a:r>
              <a:rPr lang="fa-IR" sz="1800" dirty="0" err="1"/>
              <a:t>سکوباربیتال</a:t>
            </a:r>
            <a:r>
              <a:rPr lang="fa-IR" sz="1800" dirty="0"/>
              <a:t>، </a:t>
            </a:r>
            <a:r>
              <a:rPr lang="fa-IR" sz="1800" dirty="0" err="1"/>
              <a:t>آموباربیتال</a:t>
            </a:r>
            <a:r>
              <a:rPr lang="fa-IR" sz="1800" dirty="0"/>
              <a:t>، </a:t>
            </a:r>
            <a:r>
              <a:rPr lang="fa-IR" sz="1800" dirty="0" err="1"/>
              <a:t>بوتاباربیتال</a:t>
            </a:r>
            <a:r>
              <a:rPr lang="fa-IR" sz="1800" dirty="0"/>
              <a:t> و </a:t>
            </a:r>
            <a:r>
              <a:rPr lang="fa-IR" sz="1800" dirty="0" err="1"/>
              <a:t>پنتوباربیتال</a:t>
            </a:r>
            <a:r>
              <a:rPr lang="fa-IR" sz="1800" dirty="0"/>
              <a:t> و...مصرف شوند </a:t>
            </a:r>
            <a:r>
              <a:rPr lang="fa-IR" sz="1800" dirty="0" err="1"/>
              <a:t>می‌توانند</a:t>
            </a:r>
            <a:r>
              <a:rPr lang="fa-IR" sz="1800" dirty="0"/>
              <a:t> مسمومیت شدیدی ایجاد کنند.</a:t>
            </a:r>
          </a:p>
          <a:p>
            <a:pPr algn="r" rtl="1">
              <a:buFont typeface="Wingdings" pitchFamily="2" charset="2"/>
              <a:buChar char="Ø"/>
            </a:pPr>
            <a:r>
              <a:rPr lang="fa-IR" sz="1800" dirty="0"/>
              <a:t> تزریق وریدی </a:t>
            </a:r>
            <a:r>
              <a:rPr lang="fa-IR" sz="1800" dirty="0" err="1"/>
              <a:t>بنزودیازپین‌ها</a:t>
            </a:r>
            <a:r>
              <a:rPr lang="fa-IR" sz="1800" dirty="0"/>
              <a:t> </a:t>
            </a:r>
            <a:r>
              <a:rPr lang="fa-IR" sz="1800" dirty="0" err="1"/>
              <a:t>می‌تواند</a:t>
            </a:r>
            <a:r>
              <a:rPr lang="fa-IR" sz="1800" dirty="0"/>
              <a:t> خطرناک بوده و سبب کاهش هوشیاری و آپنه و مرگ شود.</a:t>
            </a:r>
            <a:r>
              <a:rPr lang="en-US" sz="1800" dirty="0"/>
              <a:t> </a:t>
            </a:r>
          </a:p>
        </p:txBody>
      </p:sp>
    </p:spTree>
    <p:extLst>
      <p:ext uri="{BB962C8B-B14F-4D97-AF65-F5344CB8AC3E}">
        <p14:creationId xmlns:p14="http://schemas.microsoft.com/office/powerpoint/2010/main" val="6431537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396B6E-8AEE-B54E-AE7A-416C3E75DDFE}"/>
              </a:ext>
            </a:extLst>
          </p:cNvPr>
          <p:cNvSpPr>
            <a:spLocks noGrp="1"/>
          </p:cNvSpPr>
          <p:nvPr>
            <p:ph type="title"/>
          </p:nvPr>
        </p:nvSpPr>
        <p:spPr>
          <a:xfrm>
            <a:off x="609600" y="0"/>
            <a:ext cx="10972800" cy="1143000"/>
          </a:xfrm>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BE1365B0-330D-3B40-9559-A8B032FC2965}"/>
              </a:ext>
            </a:extLst>
          </p:cNvPr>
          <p:cNvSpPr>
            <a:spLocks noGrp="1"/>
          </p:cNvSpPr>
          <p:nvPr>
            <p:ph idx="1"/>
          </p:nvPr>
        </p:nvSpPr>
        <p:spPr>
          <a:xfrm>
            <a:off x="609600" y="1031133"/>
            <a:ext cx="10972800" cy="5583676"/>
          </a:xfrm>
        </p:spPr>
        <p:txBody>
          <a:bodyPr/>
          <a:lstStyle/>
          <a:p>
            <a:pPr marL="0" indent="0" algn="r" rtl="1">
              <a:buNone/>
            </a:pPr>
            <a:r>
              <a:rPr lang="fa-IR" sz="2000" b="1" dirty="0"/>
              <a:t>علائم و </a:t>
            </a:r>
            <a:r>
              <a:rPr lang="fa-IR" sz="2000" b="1" dirty="0" err="1"/>
              <a:t>نشانه‌های</a:t>
            </a:r>
            <a:r>
              <a:rPr lang="fa-IR" sz="2000" b="1" dirty="0"/>
              <a:t> مسمومیت با </a:t>
            </a:r>
            <a:r>
              <a:rPr lang="fa-IR" sz="2000" b="1" dirty="0" err="1"/>
              <a:t>بنزودیازپین‌ها</a:t>
            </a:r>
            <a:r>
              <a:rPr lang="fa-IR" sz="2000" b="1" dirty="0"/>
              <a:t>:</a:t>
            </a:r>
          </a:p>
          <a:p>
            <a:pPr marL="0" indent="0" algn="r" rtl="1">
              <a:buNone/>
            </a:pPr>
            <a:r>
              <a:rPr lang="fa-IR" sz="1800" dirty="0"/>
              <a:t>مصرف </a:t>
            </a:r>
            <a:r>
              <a:rPr lang="fa-IR" sz="1800" dirty="0" err="1"/>
              <a:t>بنزودیازپین‌ها</a:t>
            </a:r>
            <a:r>
              <a:rPr lang="fa-IR" sz="1800" dirty="0"/>
              <a:t> منجر به تغییر در سیستم اعصاب مرکزی با </a:t>
            </a:r>
            <a:r>
              <a:rPr lang="fa-IR" sz="1800" dirty="0" err="1"/>
              <a:t>اثراتی</a:t>
            </a:r>
            <a:r>
              <a:rPr lang="fa-IR" sz="1800" dirty="0"/>
              <a:t> مشابه مصرف الکل </a:t>
            </a:r>
            <a:r>
              <a:rPr lang="fa-IR" sz="1800" dirty="0" err="1"/>
              <a:t>می‌شود</a:t>
            </a:r>
            <a:r>
              <a:rPr lang="fa-IR" sz="1800" dirty="0"/>
              <a:t>.</a:t>
            </a:r>
          </a:p>
          <a:p>
            <a:pPr marL="0" indent="0" algn="r" rtl="1">
              <a:buNone/>
            </a:pPr>
            <a:endParaRPr lang="fa-IR" sz="1800" dirty="0"/>
          </a:p>
          <a:p>
            <a:pPr marL="0" indent="0" algn="r" rtl="1">
              <a:buNone/>
            </a:pPr>
            <a:r>
              <a:rPr lang="fa-IR" sz="1800" dirty="0"/>
              <a:t> </a:t>
            </a:r>
            <a:r>
              <a:rPr lang="fa-IR" sz="2000" b="1" dirty="0"/>
              <a:t>همچنین مصرف زیاد </a:t>
            </a:r>
            <a:r>
              <a:rPr lang="fa-IR" sz="2000" b="1" dirty="0" err="1"/>
              <a:t>آن‌ها</a:t>
            </a:r>
            <a:r>
              <a:rPr lang="fa-IR" sz="2000" b="1" dirty="0"/>
              <a:t> باعث ایجاد علائم زیر </a:t>
            </a:r>
            <a:r>
              <a:rPr lang="fa-IR" sz="2000" b="1" dirty="0" err="1"/>
              <a:t>می‌شود</a:t>
            </a:r>
            <a:r>
              <a:rPr lang="fa-IR" sz="2000" b="1" dirty="0"/>
              <a:t>:</a:t>
            </a:r>
            <a:r>
              <a:rPr lang="en-US" sz="2000" b="1" dirty="0"/>
              <a:t> </a:t>
            </a:r>
          </a:p>
          <a:p>
            <a:pPr algn="r" rtl="1">
              <a:buFont typeface="Wingdings" pitchFamily="2" charset="2"/>
              <a:buChar char="ü"/>
            </a:pPr>
            <a:r>
              <a:rPr lang="fa-IR" sz="1800" dirty="0" err="1"/>
              <a:t>خواب‌آلودگی</a:t>
            </a:r>
            <a:r>
              <a:rPr lang="fa-IR" sz="1800" dirty="0"/>
              <a:t>، </a:t>
            </a:r>
            <a:r>
              <a:rPr lang="fa-IR" sz="1800" dirty="0" err="1"/>
              <a:t>بی‌حالی</a:t>
            </a:r>
            <a:r>
              <a:rPr lang="fa-IR" sz="1800" dirty="0"/>
              <a:t>، عدم تعادل در راه رفتن تا کاهش سطح هوشیاری و کما. در موارد کمی </a:t>
            </a:r>
            <a:r>
              <a:rPr lang="fa-IR" sz="1800" dirty="0" err="1"/>
              <a:t>به‌صورت</a:t>
            </a:r>
            <a:r>
              <a:rPr lang="fa-IR" sz="1800" dirty="0"/>
              <a:t> </a:t>
            </a:r>
            <a:r>
              <a:rPr lang="fa-IR" sz="1800" dirty="0" err="1"/>
              <a:t>بی‌قراری</a:t>
            </a:r>
            <a:r>
              <a:rPr lang="fa-IR" sz="1800" dirty="0"/>
              <a:t>، خشونت و حالت تهاجمی بروز </a:t>
            </a:r>
            <a:r>
              <a:rPr lang="fa-IR" sz="1800" dirty="0" err="1"/>
              <a:t>می‌کند</a:t>
            </a:r>
            <a:endParaRPr lang="en-US" sz="1800" dirty="0"/>
          </a:p>
          <a:p>
            <a:pPr algn="r" rtl="1">
              <a:buFont typeface="Wingdings" pitchFamily="2" charset="2"/>
              <a:buChar char="ü"/>
            </a:pPr>
            <a:r>
              <a:rPr lang="fa-IR" sz="1800" dirty="0"/>
              <a:t> اختلال </a:t>
            </a:r>
            <a:r>
              <a:rPr lang="fa-IR" sz="1800" dirty="0" err="1"/>
              <a:t>همودینامیکی</a:t>
            </a:r>
            <a:r>
              <a:rPr lang="fa-IR" sz="1800" dirty="0"/>
              <a:t> در مصرف خوراکی </a:t>
            </a:r>
            <a:r>
              <a:rPr lang="fa-IR" sz="1800" dirty="0" err="1"/>
              <a:t>به‌ندرت</a:t>
            </a:r>
            <a:r>
              <a:rPr lang="fa-IR" sz="1800" dirty="0"/>
              <a:t> رخ </a:t>
            </a:r>
            <a:r>
              <a:rPr lang="fa-IR" sz="1800" dirty="0" err="1"/>
              <a:t>می‌دهد</a:t>
            </a:r>
            <a:r>
              <a:rPr lang="fa-IR" sz="1800" dirty="0"/>
              <a:t> ولی با مصرف داخل وریدی </a:t>
            </a:r>
            <a:r>
              <a:rPr lang="fa-IR" sz="1800" dirty="0" err="1"/>
              <a:t>آن‌ها</a:t>
            </a:r>
            <a:r>
              <a:rPr lang="fa-IR" sz="1800" dirty="0"/>
              <a:t> احتمال افت شدید </a:t>
            </a:r>
            <a:r>
              <a:rPr lang="fa-IR" sz="1800" dirty="0" err="1"/>
              <a:t>فشارخون</a:t>
            </a:r>
            <a:r>
              <a:rPr lang="fa-IR" sz="1800" dirty="0"/>
              <a:t> خصوصاً در کودکان و در تزریق سریع </a:t>
            </a:r>
            <a:r>
              <a:rPr lang="fa-IR" sz="1800" dirty="0" err="1"/>
              <a:t>دیازپام</a:t>
            </a:r>
            <a:r>
              <a:rPr lang="fa-IR" sz="1800" dirty="0"/>
              <a:t> دیده </a:t>
            </a:r>
            <a:r>
              <a:rPr lang="fa-IR" sz="1800" dirty="0" err="1"/>
              <a:t>می‌شود</a:t>
            </a:r>
            <a:r>
              <a:rPr lang="fa-IR" sz="1800" dirty="0"/>
              <a:t>.</a:t>
            </a:r>
            <a:endParaRPr lang="en-US" sz="1800" dirty="0"/>
          </a:p>
          <a:p>
            <a:pPr algn="r" rtl="1">
              <a:buFont typeface="Wingdings" pitchFamily="2" charset="2"/>
              <a:buChar char="ü"/>
            </a:pPr>
            <a:r>
              <a:rPr lang="fa-IR" sz="1800" dirty="0"/>
              <a:t>احتمال افت عملکرد تنفس یا آپنه تنفسی در مصرف خوراکی </a:t>
            </a:r>
            <a:r>
              <a:rPr lang="fa-IR" sz="1800" dirty="0" err="1"/>
              <a:t>بنزودیازپین‌ها</a:t>
            </a:r>
            <a:r>
              <a:rPr lang="fa-IR" sz="1800" dirty="0"/>
              <a:t> وجود ندارد ولی با تزریق داخل وریدی آن با دوز بالا احتمال آن وجود دارد.</a:t>
            </a:r>
          </a:p>
          <a:p>
            <a:pPr algn="r" rtl="1">
              <a:buFont typeface="Wingdings" pitchFamily="2" charset="2"/>
              <a:buChar char="ü"/>
            </a:pPr>
            <a:endParaRPr lang="en-US" sz="1800" dirty="0"/>
          </a:p>
          <a:p>
            <a:pPr marL="0" indent="0" algn="r" rtl="1">
              <a:buNone/>
            </a:pPr>
            <a:r>
              <a:rPr lang="fa-IR" sz="1800" dirty="0"/>
              <a:t>     </a:t>
            </a:r>
            <a:r>
              <a:rPr lang="fa-IR" sz="2000" b="1" dirty="0"/>
              <a:t>اقدامات درمانی شامل :ارزیابی صحنه و حفظ </a:t>
            </a:r>
            <a:r>
              <a:rPr lang="en-US" sz="2000" b="1" dirty="0"/>
              <a:t>ABC</a:t>
            </a:r>
            <a:r>
              <a:rPr lang="fa-IR" sz="2000" b="1" dirty="0"/>
              <a:t> بیمار است .</a:t>
            </a:r>
            <a:endParaRPr lang="en-US" sz="2000" b="1" dirty="0"/>
          </a:p>
          <a:p>
            <a:pPr algn="r" rtl="1">
              <a:buFont typeface="Wingdings" pitchFamily="2" charset="2"/>
              <a:buChar char="Ø"/>
            </a:pPr>
            <a:r>
              <a:rPr lang="fa-IR" sz="1800" dirty="0"/>
              <a:t>شستشوی معده ، تخلیه معده در مسمومیت با </a:t>
            </a:r>
            <a:r>
              <a:rPr lang="fa-IR" sz="1800" dirty="0" err="1"/>
              <a:t>بنزودیازپین‌ها</a:t>
            </a:r>
            <a:r>
              <a:rPr lang="fa-IR" sz="1800" dirty="0"/>
              <a:t> انجام </a:t>
            </a:r>
            <a:r>
              <a:rPr lang="fa-IR" sz="1800" dirty="0" err="1"/>
              <a:t>می‌شود</a:t>
            </a:r>
            <a:r>
              <a:rPr lang="fa-IR" sz="1800" dirty="0"/>
              <a:t>. هر چند شستشوی معده خیلی مؤثر نیست ولی زغال </a:t>
            </a:r>
            <a:r>
              <a:rPr lang="fa-IR" sz="1800" dirty="0" err="1"/>
              <a:t>فعال‌شده</a:t>
            </a:r>
            <a:r>
              <a:rPr lang="fa-IR" sz="1800" dirty="0"/>
              <a:t> یا </a:t>
            </a:r>
            <a:r>
              <a:rPr lang="fa-IR" sz="1800" dirty="0" err="1"/>
              <a:t>شارکول</a:t>
            </a:r>
            <a:r>
              <a:rPr lang="fa-IR" sz="1800" dirty="0"/>
              <a:t> </a:t>
            </a:r>
            <a:r>
              <a:rPr lang="fa-IR" sz="1800" dirty="0" err="1"/>
              <a:t>تک‌دوز</a:t>
            </a:r>
            <a:r>
              <a:rPr lang="fa-IR" sz="1800" dirty="0"/>
              <a:t> مؤثرتر است.</a:t>
            </a:r>
            <a:endParaRPr lang="en-US" sz="1800" dirty="0"/>
          </a:p>
          <a:p>
            <a:pPr algn="r" rtl="1">
              <a:buFont typeface="Wingdings" pitchFamily="2" charset="2"/>
              <a:buChar char="Ø"/>
            </a:pPr>
            <a:r>
              <a:rPr lang="fa-IR" sz="1800" dirty="0"/>
              <a:t> از </a:t>
            </a:r>
            <a:r>
              <a:rPr lang="fa-IR" sz="1800" dirty="0" err="1"/>
              <a:t>آنتاگونیست</a:t>
            </a:r>
            <a:r>
              <a:rPr lang="fa-IR" sz="1800" dirty="0"/>
              <a:t> </a:t>
            </a:r>
            <a:r>
              <a:rPr lang="fa-IR" sz="1800" dirty="0" err="1"/>
              <a:t>فلومازنیل</a:t>
            </a:r>
            <a:r>
              <a:rPr lang="fa-IR" sz="1800" dirty="0"/>
              <a:t> (</a:t>
            </a:r>
            <a:r>
              <a:rPr lang="en-US" sz="1800" dirty="0"/>
              <a:t>Flumazenil</a:t>
            </a:r>
            <a:r>
              <a:rPr lang="fa-IR" sz="1800" dirty="0"/>
              <a:t>) برای درمان مسمومیت با </a:t>
            </a:r>
            <a:r>
              <a:rPr lang="fa-IR" sz="1800" dirty="0" err="1"/>
              <a:t>بنزودیازپین‌ها</a:t>
            </a:r>
            <a:r>
              <a:rPr lang="fa-IR" sz="1800" dirty="0"/>
              <a:t> استفاده </a:t>
            </a:r>
            <a:r>
              <a:rPr lang="fa-IR" sz="1800" dirty="0" err="1"/>
              <a:t>می‌شود</a:t>
            </a:r>
            <a:r>
              <a:rPr lang="fa-IR" sz="1800" dirty="0"/>
              <a:t>. </a:t>
            </a:r>
          </a:p>
          <a:p>
            <a:pPr marL="0" indent="0" algn="r" rtl="1">
              <a:buNone/>
            </a:pPr>
            <a:endParaRPr lang="fa-IR" sz="1800" dirty="0"/>
          </a:p>
          <a:p>
            <a:pPr algn="r" rtl="1">
              <a:buFont typeface="Wingdings" pitchFamily="2" charset="2"/>
              <a:buChar char="v"/>
            </a:pPr>
            <a:r>
              <a:rPr lang="fa-IR" sz="1800" dirty="0"/>
              <a:t>دوز </a:t>
            </a:r>
            <a:r>
              <a:rPr lang="fa-IR" sz="1800" dirty="0" err="1"/>
              <a:t>فلومازنیل</a:t>
            </a:r>
            <a:r>
              <a:rPr lang="fa-IR" sz="1800" dirty="0"/>
              <a:t> در مسمومیت با </a:t>
            </a:r>
            <a:r>
              <a:rPr lang="fa-IR" sz="1800" dirty="0" err="1"/>
              <a:t>بنزودیازپین</a:t>
            </a:r>
            <a:r>
              <a:rPr lang="fa-IR" sz="1800" dirty="0"/>
              <a:t> </a:t>
            </a:r>
            <a:r>
              <a:rPr lang="fa-IR" sz="1800" dirty="0" err="1"/>
              <a:t>به‌صورت</a:t>
            </a:r>
            <a:r>
              <a:rPr lang="en-US" sz="1800" dirty="0"/>
              <a:t>mg 0.2</a:t>
            </a:r>
            <a:r>
              <a:rPr lang="fa-IR" sz="1800" dirty="0"/>
              <a:t> هر یک دقیقه تا دوز کامل </a:t>
            </a:r>
            <a:r>
              <a:rPr lang="en-US" sz="1800" dirty="0"/>
              <a:t>mg  3 </a:t>
            </a:r>
            <a:r>
              <a:rPr lang="fa-IR" sz="1800" dirty="0"/>
              <a:t>است.</a:t>
            </a:r>
            <a:endParaRPr lang="en-US" sz="1800" dirty="0"/>
          </a:p>
          <a:p>
            <a:pPr algn="r" rtl="1">
              <a:buFont typeface="Wingdings" pitchFamily="2" charset="2"/>
              <a:buChar char="Ø"/>
            </a:pPr>
            <a:endParaRPr lang="en-US" dirty="0"/>
          </a:p>
        </p:txBody>
      </p:sp>
    </p:spTree>
    <p:extLst>
      <p:ext uri="{BB962C8B-B14F-4D97-AF65-F5344CB8AC3E}">
        <p14:creationId xmlns:p14="http://schemas.microsoft.com/office/powerpoint/2010/main" val="37577722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5E86F5-66C6-BC44-8A79-5BF8ED61AC83}"/>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5E671A5C-244A-F440-9773-E1DAC67A8F87}"/>
              </a:ext>
            </a:extLst>
          </p:cNvPr>
          <p:cNvSpPr>
            <a:spLocks noGrp="1"/>
          </p:cNvSpPr>
          <p:nvPr>
            <p:ph idx="1"/>
          </p:nvPr>
        </p:nvSpPr>
        <p:spPr>
          <a:xfrm>
            <a:off x="629055" y="1600201"/>
            <a:ext cx="10972800" cy="4525963"/>
          </a:xfrm>
        </p:spPr>
        <p:txBody>
          <a:bodyPr/>
          <a:lstStyle/>
          <a:p>
            <a:pPr algn="r" rtl="1"/>
            <a:r>
              <a:rPr lang="en-US" sz="1800" b="1" dirty="0"/>
              <a:t> </a:t>
            </a:r>
            <a:r>
              <a:rPr lang="fa-IR" sz="1800" b="1" dirty="0" err="1"/>
              <a:t>ب</a:t>
            </a:r>
            <a:r>
              <a:rPr lang="fa-IR" sz="1800" b="1" dirty="0"/>
              <a:t>) مسمومیت با </a:t>
            </a:r>
            <a:r>
              <a:rPr lang="fa-IR" sz="1800" b="1" dirty="0" err="1"/>
              <a:t>ضدافسردگی</a:t>
            </a:r>
            <a:r>
              <a:rPr lang="fa-IR" sz="1800" b="1" dirty="0"/>
              <a:t>‌ ها:</a:t>
            </a:r>
            <a:r>
              <a:rPr lang="en-US" sz="1800" dirty="0"/>
              <a:t/>
            </a:r>
            <a:br>
              <a:rPr lang="en-US" sz="1800" dirty="0"/>
            </a:br>
            <a:endParaRPr lang="fa-IR" sz="1800" dirty="0"/>
          </a:p>
          <a:p>
            <a:pPr algn="r" rtl="1">
              <a:buFont typeface="Arial" panose="020B0604020202020204" pitchFamily="34" charset="0"/>
              <a:buChar char="•"/>
            </a:pPr>
            <a:r>
              <a:rPr lang="fa-IR" sz="1800" dirty="0"/>
              <a:t>این دسته از داروها غالباً برای </a:t>
            </a:r>
            <a:r>
              <a:rPr lang="fa-IR" sz="1800" dirty="0" err="1"/>
              <a:t>مواردی</a:t>
            </a:r>
            <a:r>
              <a:rPr lang="fa-IR" sz="1800" dirty="0"/>
              <a:t> مانند افسردگی، </a:t>
            </a:r>
            <a:r>
              <a:rPr lang="fa-IR" sz="1800" dirty="0" err="1"/>
              <a:t>سردردهای</a:t>
            </a:r>
            <a:r>
              <a:rPr lang="fa-IR" sz="1800" dirty="0"/>
              <a:t> مزمن، بی خوابی ها، اختلالات اجبار و وسواس و حملات وحشت، </a:t>
            </a:r>
            <a:r>
              <a:rPr lang="fa-IR" sz="1800" dirty="0" err="1"/>
              <a:t>شب‌ادراری</a:t>
            </a:r>
            <a:r>
              <a:rPr lang="fa-IR" sz="1800" dirty="0"/>
              <a:t> و ... تجویز </a:t>
            </a:r>
            <a:r>
              <a:rPr lang="fa-IR" sz="1800" dirty="0" err="1"/>
              <a:t>می‌شود</a:t>
            </a:r>
            <a:r>
              <a:rPr lang="fa-IR" sz="1800" dirty="0"/>
              <a:t>. </a:t>
            </a:r>
          </a:p>
          <a:p>
            <a:pPr algn="r" rtl="1"/>
            <a:r>
              <a:rPr lang="fa-IR" sz="1800" dirty="0"/>
              <a:t>متاسفانه داروهای ضد افسردگی در دسترس افرادی هستند که خطر خودکشی در آنها زیاد است. </a:t>
            </a:r>
          </a:p>
          <a:p>
            <a:pPr algn="r" rtl="1"/>
            <a:endParaRPr lang="fa-IR" sz="1800" dirty="0"/>
          </a:p>
          <a:p>
            <a:pPr marL="0" indent="0" algn="r" rtl="1">
              <a:buNone/>
            </a:pPr>
            <a:r>
              <a:rPr lang="fa-IR" sz="2000" dirty="0" err="1"/>
              <a:t>ضدافسردگی</a:t>
            </a:r>
            <a:r>
              <a:rPr lang="fa-IR" sz="2000" dirty="0"/>
              <a:t>‌ ها به سه دسته تقسیم می شوند :</a:t>
            </a:r>
          </a:p>
          <a:p>
            <a:pPr marL="0" indent="0" algn="r" rtl="1">
              <a:buNone/>
            </a:pPr>
            <a:r>
              <a:rPr lang="fa-IR" sz="1800" b="1" dirty="0"/>
              <a:t>دسته اول :</a:t>
            </a:r>
            <a:r>
              <a:rPr lang="fa-IR" sz="1800" dirty="0"/>
              <a:t> </a:t>
            </a:r>
            <a:r>
              <a:rPr lang="fa-IR" sz="1800" b="1" dirty="0"/>
              <a:t>ضد افسردگی های حلقه ای</a:t>
            </a:r>
            <a:r>
              <a:rPr lang="fa-IR" sz="1800" dirty="0"/>
              <a:t> </a:t>
            </a:r>
          </a:p>
          <a:p>
            <a:pPr marL="0" indent="0" algn="r" rtl="1">
              <a:buNone/>
            </a:pPr>
            <a:r>
              <a:rPr lang="fa-IR" sz="1800" b="1" dirty="0"/>
              <a:t>دسته دوم : داروهای مهار کننده های ضد </a:t>
            </a:r>
            <a:r>
              <a:rPr lang="fa-IR" sz="1800" b="1" dirty="0" err="1"/>
              <a:t>آمینو</a:t>
            </a:r>
            <a:r>
              <a:rPr lang="fa-IR" sz="1800" b="1" dirty="0"/>
              <a:t> </a:t>
            </a:r>
            <a:r>
              <a:rPr lang="fa-IR" sz="1800" b="1" dirty="0" err="1"/>
              <a:t>اکسیداز</a:t>
            </a:r>
            <a:r>
              <a:rPr lang="fa-IR" sz="1800" b="1" dirty="0"/>
              <a:t> (</a:t>
            </a:r>
            <a:r>
              <a:rPr lang="en-US" sz="1800" b="1" dirty="0"/>
              <a:t>MAOIs</a:t>
            </a:r>
            <a:r>
              <a:rPr lang="fa-IR" sz="1800" b="1" dirty="0"/>
              <a:t>)</a:t>
            </a:r>
            <a:endParaRPr lang="fa-IR" sz="1800" dirty="0"/>
          </a:p>
          <a:p>
            <a:pPr marL="0" indent="0" algn="r" rtl="1">
              <a:buNone/>
            </a:pPr>
            <a:r>
              <a:rPr lang="fa-IR" sz="1800" b="1" dirty="0"/>
              <a:t>دسته سوم :</a:t>
            </a:r>
            <a:r>
              <a:rPr lang="fa-IR" sz="1800" dirty="0"/>
              <a:t> </a:t>
            </a:r>
            <a:r>
              <a:rPr lang="fa-IR" sz="1800" b="1" dirty="0"/>
              <a:t>داروهای مهار کننده های انتخابی </a:t>
            </a:r>
            <a:r>
              <a:rPr lang="fa-IR" sz="1800" b="1" dirty="0" err="1"/>
              <a:t>بازجذب</a:t>
            </a:r>
            <a:r>
              <a:rPr lang="fa-IR" sz="1800" b="1" dirty="0"/>
              <a:t> </a:t>
            </a:r>
            <a:r>
              <a:rPr lang="fa-IR" sz="1800" b="1" dirty="0" err="1"/>
              <a:t>سروتونین</a:t>
            </a:r>
            <a:r>
              <a:rPr lang="fa-IR" sz="1800" b="1" dirty="0"/>
              <a:t> (</a:t>
            </a:r>
            <a:r>
              <a:rPr lang="en-US" sz="1800" b="1" dirty="0"/>
              <a:t>SSRI</a:t>
            </a:r>
            <a:r>
              <a:rPr lang="fa-IR" sz="1800" b="1" dirty="0"/>
              <a:t>)</a:t>
            </a:r>
            <a:endParaRPr lang="en-US" sz="1800" dirty="0"/>
          </a:p>
        </p:txBody>
      </p:sp>
    </p:spTree>
    <p:extLst>
      <p:ext uri="{BB962C8B-B14F-4D97-AF65-F5344CB8AC3E}">
        <p14:creationId xmlns:p14="http://schemas.microsoft.com/office/powerpoint/2010/main" val="37890144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FA0CEC-D4FF-4846-AE25-41932FA2ACF3}"/>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094EAD40-AC4D-E74E-B664-3E73F3AD1CA8}"/>
              </a:ext>
            </a:extLst>
          </p:cNvPr>
          <p:cNvSpPr>
            <a:spLocks noGrp="1"/>
          </p:cNvSpPr>
          <p:nvPr>
            <p:ph idx="1"/>
          </p:nvPr>
        </p:nvSpPr>
        <p:spPr/>
        <p:txBody>
          <a:bodyPr/>
          <a:lstStyle/>
          <a:p>
            <a:pPr marL="0" indent="0" algn="r" rtl="1">
              <a:buNone/>
            </a:pPr>
            <a:r>
              <a:rPr lang="fa-IR" sz="1800" b="1" dirty="0"/>
              <a:t>دسته اول :</a:t>
            </a:r>
            <a:r>
              <a:rPr lang="fa-IR" sz="1800" dirty="0"/>
              <a:t> </a:t>
            </a:r>
            <a:r>
              <a:rPr lang="fa-IR" sz="1800" b="1" dirty="0"/>
              <a:t>ضد افسردگی های حلقه ای</a:t>
            </a:r>
            <a:r>
              <a:rPr lang="fa-IR" sz="1800" dirty="0"/>
              <a:t> :</a:t>
            </a:r>
          </a:p>
          <a:p>
            <a:pPr algn="r" rtl="1"/>
            <a:endParaRPr lang="fa-IR" sz="1800" dirty="0"/>
          </a:p>
          <a:p>
            <a:pPr marL="0" indent="0" algn="r" rtl="1">
              <a:buNone/>
            </a:pPr>
            <a:r>
              <a:rPr lang="fa-IR" sz="1800" dirty="0"/>
              <a:t> این داروها شامل :</a:t>
            </a:r>
          </a:p>
          <a:p>
            <a:pPr algn="r" rtl="1"/>
            <a:r>
              <a:rPr lang="fa-IR" sz="1800" dirty="0"/>
              <a:t>ضد افسردگی های  سه حلقه ای یا </a:t>
            </a:r>
            <a:r>
              <a:rPr lang="en-US" sz="1800" dirty="0"/>
              <a:t>TCAs</a:t>
            </a:r>
            <a:r>
              <a:rPr lang="fa-IR" sz="1800" dirty="0"/>
              <a:t> (</a:t>
            </a:r>
            <a:r>
              <a:rPr lang="en-US" sz="1800" dirty="0"/>
              <a:t>Tricyclic antidepressants</a:t>
            </a:r>
            <a:r>
              <a:rPr lang="fa-IR" sz="1800" dirty="0"/>
              <a:t>) </a:t>
            </a:r>
          </a:p>
          <a:p>
            <a:pPr algn="r" rtl="1"/>
            <a:r>
              <a:rPr lang="fa-IR" sz="1800" dirty="0"/>
              <a:t> ضد افسردگی های چهار حلقه ای </a:t>
            </a:r>
          </a:p>
          <a:p>
            <a:pPr algn="r" rtl="1"/>
            <a:r>
              <a:rPr lang="fa-IR" sz="1800" dirty="0"/>
              <a:t> هر چند مسمومیت با این نوع داروها چندان شایع نیست؛ ولی از مرگبارترین مسمومیت ها بوده و سومین علت مرگ به دنبال مسمومیت ها هستند. </a:t>
            </a:r>
          </a:p>
          <a:p>
            <a:pPr algn="r" rtl="1"/>
            <a:r>
              <a:rPr lang="fa-IR" sz="1800" dirty="0"/>
              <a:t>حدود 50% موارد مسمومیت با ضد افسردگی های </a:t>
            </a:r>
            <a:r>
              <a:rPr lang="fa-IR" sz="1800" dirty="0" err="1"/>
              <a:t>حلقوی</a:t>
            </a:r>
            <a:r>
              <a:rPr lang="fa-IR" sz="1800" dirty="0"/>
              <a:t>، همزمان با مصرف  سایر داروهای دیگر اتفاق می افتد</a:t>
            </a:r>
          </a:p>
          <a:p>
            <a:pPr algn="r" rtl="1"/>
            <a:r>
              <a:rPr lang="fa-IR" sz="1800" dirty="0"/>
              <a:t> این داروها شامل </a:t>
            </a:r>
            <a:r>
              <a:rPr lang="fa-IR" sz="1800" dirty="0" err="1"/>
              <a:t>آمی‌تریپتیلین</a:t>
            </a:r>
            <a:r>
              <a:rPr lang="fa-IR" sz="1800" dirty="0"/>
              <a:t>، </a:t>
            </a:r>
            <a:r>
              <a:rPr lang="fa-IR" sz="1800" dirty="0" err="1"/>
              <a:t>نورتریپتیلین</a:t>
            </a:r>
            <a:r>
              <a:rPr lang="fa-IR" sz="1800" dirty="0"/>
              <a:t>، </a:t>
            </a:r>
            <a:r>
              <a:rPr lang="fa-IR" sz="1800" dirty="0" err="1"/>
              <a:t>ایمی‌پرامین</a:t>
            </a:r>
            <a:r>
              <a:rPr lang="fa-IR" sz="1800" dirty="0"/>
              <a:t> ،</a:t>
            </a:r>
            <a:r>
              <a:rPr lang="fa-IR" sz="1800" dirty="0" err="1"/>
              <a:t>دزی</a:t>
            </a:r>
            <a:r>
              <a:rPr lang="fa-IR" sz="1800" dirty="0"/>
              <a:t> </a:t>
            </a:r>
            <a:r>
              <a:rPr lang="fa-IR" sz="1800" dirty="0" err="1"/>
              <a:t>پرامین</a:t>
            </a:r>
            <a:r>
              <a:rPr lang="fa-IR" sz="1800" dirty="0"/>
              <a:t> و ... می باشند. </a:t>
            </a:r>
          </a:p>
          <a:p>
            <a:pPr algn="r" rtl="1"/>
            <a:endParaRPr lang="fa-IR" sz="1800" dirty="0"/>
          </a:p>
          <a:p>
            <a:pPr algn="r" rtl="1">
              <a:buFont typeface="Wingdings" pitchFamily="2" charset="2"/>
              <a:buChar char="v"/>
            </a:pPr>
            <a:r>
              <a:rPr lang="fa-IR" sz="1800" dirty="0"/>
              <a:t>مصرف مقدار </a:t>
            </a:r>
            <a:r>
              <a:rPr lang="en-US" sz="1800" dirty="0"/>
              <a:t>mg/kg</a:t>
            </a:r>
            <a:r>
              <a:rPr lang="fa-IR" sz="1800" dirty="0"/>
              <a:t>۱۰ از داروهای ضد افسردگی های </a:t>
            </a:r>
            <a:r>
              <a:rPr lang="fa-IR" sz="1800" dirty="0" err="1"/>
              <a:t>حلقوی</a:t>
            </a:r>
            <a:r>
              <a:rPr lang="fa-IR" sz="1800" dirty="0"/>
              <a:t> سمی و  </a:t>
            </a:r>
            <a:r>
              <a:rPr lang="fa-IR" sz="1800" dirty="0" err="1"/>
              <a:t>تهدیدکننده</a:t>
            </a:r>
            <a:r>
              <a:rPr lang="fa-IR" sz="1800" dirty="0"/>
              <a:t> حیات است.</a:t>
            </a:r>
          </a:p>
          <a:p>
            <a:pPr algn="r" rtl="1">
              <a:buFont typeface="Wingdings" pitchFamily="2" charset="2"/>
              <a:buChar char="v"/>
            </a:pPr>
            <a:r>
              <a:rPr lang="fa-IR" sz="1800" dirty="0"/>
              <a:t> اطفال با دوز </a:t>
            </a:r>
            <a:r>
              <a:rPr lang="fa-IR" sz="1800" dirty="0" err="1"/>
              <a:t>پایین‌تری</a:t>
            </a:r>
            <a:r>
              <a:rPr lang="fa-IR" sz="1800" dirty="0"/>
              <a:t> دچار مسمومیت </a:t>
            </a:r>
            <a:r>
              <a:rPr lang="fa-IR" sz="1800" dirty="0" err="1"/>
              <a:t>می‌شوند</a:t>
            </a:r>
            <a:r>
              <a:rPr lang="fa-IR" sz="1800" dirty="0"/>
              <a:t>.</a:t>
            </a:r>
            <a:endParaRPr lang="en-US" sz="1800" dirty="0"/>
          </a:p>
          <a:p>
            <a:pPr algn="r" rtl="1"/>
            <a:endParaRPr lang="en-US" sz="1800" dirty="0"/>
          </a:p>
        </p:txBody>
      </p:sp>
      <p:pic>
        <p:nvPicPr>
          <p:cNvPr id="4" name="Picture 3">
            <a:extLst>
              <a:ext uri="{FF2B5EF4-FFF2-40B4-BE49-F238E27FC236}">
                <a16:creationId xmlns="" xmlns:a16="http://schemas.microsoft.com/office/drawing/2014/main" id="{EEC996CA-8248-DC49-9EFA-2BED3D47D0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526287"/>
            <a:ext cx="3579712" cy="21478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1962144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5238E8-97DF-334D-9EFB-EB9084A12841}"/>
              </a:ext>
            </a:extLst>
          </p:cNvPr>
          <p:cNvSpPr>
            <a:spLocks noGrp="1"/>
          </p:cNvSpPr>
          <p:nvPr>
            <p:ph type="title"/>
          </p:nvPr>
        </p:nvSpPr>
        <p:spPr>
          <a:xfrm>
            <a:off x="609600" y="0"/>
            <a:ext cx="10972800" cy="1143000"/>
          </a:xfrm>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9AF0DFDC-301F-1F4A-9918-36B3CD346EE9}"/>
              </a:ext>
            </a:extLst>
          </p:cNvPr>
          <p:cNvSpPr>
            <a:spLocks noGrp="1"/>
          </p:cNvSpPr>
          <p:nvPr>
            <p:ph idx="1"/>
          </p:nvPr>
        </p:nvSpPr>
        <p:spPr>
          <a:xfrm>
            <a:off x="609600" y="1298644"/>
            <a:ext cx="10972800" cy="5559356"/>
          </a:xfrm>
        </p:spPr>
        <p:txBody>
          <a:bodyPr/>
          <a:lstStyle/>
          <a:p>
            <a:pPr marL="0" indent="0" algn="r" rtl="1">
              <a:buNone/>
            </a:pPr>
            <a:r>
              <a:rPr lang="fa-IR" sz="2000" b="1" dirty="0"/>
              <a:t>علائم و </a:t>
            </a:r>
            <a:r>
              <a:rPr lang="fa-IR" sz="2000" b="1" dirty="0" err="1"/>
              <a:t>نشانه‌های</a:t>
            </a:r>
            <a:r>
              <a:rPr lang="fa-IR" sz="2000" b="1" dirty="0"/>
              <a:t> مسمومیت با </a:t>
            </a:r>
            <a:r>
              <a:rPr lang="fa-IR" sz="2000" b="1" dirty="0" err="1"/>
              <a:t>ضدافسردگی‌های</a:t>
            </a:r>
            <a:r>
              <a:rPr lang="fa-IR" sz="2000" b="1" dirty="0"/>
              <a:t> سه </a:t>
            </a:r>
            <a:r>
              <a:rPr lang="fa-IR" sz="2000" b="1" dirty="0" err="1"/>
              <a:t>حلقه‌ای</a:t>
            </a:r>
            <a:r>
              <a:rPr lang="fa-IR" sz="2000" b="1" dirty="0"/>
              <a:t>:</a:t>
            </a:r>
          </a:p>
          <a:p>
            <a:pPr marL="0" indent="0" algn="r" rtl="1">
              <a:buNone/>
            </a:pPr>
            <a:endParaRPr lang="en-US" sz="2000" dirty="0"/>
          </a:p>
          <a:p>
            <a:pPr marL="0" lvl="0" indent="0" algn="r" rtl="1">
              <a:buNone/>
            </a:pPr>
            <a:r>
              <a:rPr lang="fa-IR" sz="1800" b="1" dirty="0"/>
              <a:t>علائم مسمومیت عصبی که شامل سرکوب و تحریک پذیری </a:t>
            </a:r>
            <a:r>
              <a:rPr lang="en-US" sz="1800" b="1" dirty="0"/>
              <a:t>CNS</a:t>
            </a:r>
            <a:r>
              <a:rPr lang="fa-IR" sz="1800" b="1" dirty="0"/>
              <a:t> است شامل:</a:t>
            </a:r>
            <a:endParaRPr lang="en-US" sz="1800" b="1" dirty="0"/>
          </a:p>
          <a:p>
            <a:pPr marL="0" indent="0" algn="r" rtl="1">
              <a:buNone/>
            </a:pPr>
            <a:r>
              <a:rPr lang="fa-IR" sz="1800" dirty="0"/>
              <a:t>    - کاهش سطح هوشیاری از گیجی تا کما</a:t>
            </a:r>
            <a:endParaRPr lang="en-US" sz="1800" dirty="0"/>
          </a:p>
          <a:p>
            <a:pPr marL="0" indent="0" algn="r" rtl="1">
              <a:buNone/>
            </a:pPr>
            <a:r>
              <a:rPr lang="fa-IR" sz="1800" dirty="0"/>
              <a:t>    - علائم </a:t>
            </a:r>
            <a:r>
              <a:rPr lang="fa-IR" sz="1800" dirty="0" err="1"/>
              <a:t>سایکوتیک</a:t>
            </a:r>
            <a:r>
              <a:rPr lang="fa-IR" sz="1800" dirty="0"/>
              <a:t> نظیر </a:t>
            </a:r>
            <a:r>
              <a:rPr lang="fa-IR" sz="1800" dirty="0" err="1"/>
              <a:t>دلیریوم</a:t>
            </a:r>
            <a:r>
              <a:rPr lang="fa-IR" sz="1800" dirty="0"/>
              <a:t>، توهم هذیان</a:t>
            </a:r>
            <a:endParaRPr lang="en-US" sz="1800" dirty="0"/>
          </a:p>
          <a:p>
            <a:pPr marL="0" indent="0" algn="r" rtl="1">
              <a:buNone/>
            </a:pPr>
            <a:r>
              <a:rPr lang="fa-IR" sz="1800" dirty="0"/>
              <a:t>    - </a:t>
            </a:r>
            <a:r>
              <a:rPr lang="fa-IR" sz="1800" dirty="0" err="1"/>
              <a:t>تشنج‌های</a:t>
            </a:r>
            <a:r>
              <a:rPr lang="fa-IR" sz="1800" dirty="0"/>
              <a:t> </a:t>
            </a:r>
            <a:r>
              <a:rPr lang="fa-IR" sz="1800" dirty="0" err="1"/>
              <a:t>میوکلونیک</a:t>
            </a:r>
            <a:r>
              <a:rPr lang="fa-IR" sz="1800" dirty="0"/>
              <a:t> و </a:t>
            </a:r>
            <a:r>
              <a:rPr lang="fa-IR" sz="1800" dirty="0" err="1"/>
              <a:t>گراندمال</a:t>
            </a:r>
            <a:endParaRPr lang="en-US" sz="1800" dirty="0"/>
          </a:p>
          <a:p>
            <a:pPr marL="0" lvl="0" indent="0" algn="r" rtl="1">
              <a:buNone/>
            </a:pPr>
            <a:r>
              <a:rPr lang="fa-IR" sz="1800" b="1" dirty="0"/>
              <a:t>علائم و </a:t>
            </a:r>
            <a:r>
              <a:rPr lang="fa-IR" sz="1800" b="1" dirty="0" err="1"/>
              <a:t>نشانه‌های</a:t>
            </a:r>
            <a:r>
              <a:rPr lang="fa-IR" sz="1800" b="1" dirty="0"/>
              <a:t> مسمومیت قلبی و عروقی نظیر:</a:t>
            </a:r>
            <a:endParaRPr lang="en-US" sz="1800" b="1" dirty="0"/>
          </a:p>
          <a:p>
            <a:pPr marL="0" indent="0" algn="r" rtl="1">
              <a:buNone/>
            </a:pPr>
            <a:r>
              <a:rPr lang="fa-IR" sz="1800" dirty="0"/>
              <a:t>  - </a:t>
            </a:r>
            <a:r>
              <a:rPr lang="fa-IR" sz="1800" dirty="0" err="1"/>
              <a:t>هایپوتانسیون</a:t>
            </a:r>
            <a:r>
              <a:rPr lang="fa-IR" sz="1800" dirty="0"/>
              <a:t> یا افت </a:t>
            </a:r>
            <a:r>
              <a:rPr lang="fa-IR" sz="1800" dirty="0" err="1"/>
              <a:t>فشارخون</a:t>
            </a:r>
            <a:endParaRPr lang="en-US" sz="1800" dirty="0"/>
          </a:p>
          <a:p>
            <a:pPr marL="0" indent="0" algn="r" rtl="1">
              <a:buNone/>
            </a:pPr>
            <a:r>
              <a:rPr lang="fa-IR" sz="1800" dirty="0"/>
              <a:t>  - تغییرات نواری در </a:t>
            </a:r>
            <a:r>
              <a:rPr lang="en-US" sz="1800" dirty="0"/>
              <a:t>ECG </a:t>
            </a:r>
            <a:r>
              <a:rPr lang="fa-IR" sz="1800" dirty="0"/>
              <a:t>نظیر </a:t>
            </a:r>
            <a:endParaRPr lang="en-US" sz="1800" dirty="0"/>
          </a:p>
          <a:p>
            <a:pPr marL="0" lvl="0" indent="0" algn="r" rtl="1">
              <a:buNone/>
            </a:pPr>
            <a:r>
              <a:rPr lang="fa-IR" sz="1800" dirty="0"/>
              <a:t> طولانی شدن فاصله </a:t>
            </a:r>
            <a:r>
              <a:rPr lang="en-US" sz="1800" dirty="0"/>
              <a:t>QRS </a:t>
            </a:r>
            <a:r>
              <a:rPr lang="fa-IR" sz="1800" dirty="0"/>
              <a:t> بیش از ۱۰۰ </a:t>
            </a:r>
            <a:r>
              <a:rPr lang="fa-IR" sz="1800" dirty="0" err="1"/>
              <a:t>میلی‌ثانیه</a:t>
            </a:r>
            <a:r>
              <a:rPr lang="fa-IR" sz="1800" dirty="0"/>
              <a:t> (</a:t>
            </a:r>
            <a:r>
              <a:rPr lang="en-US" sz="1800" dirty="0"/>
              <a:t>0.1 </a:t>
            </a:r>
            <a:r>
              <a:rPr lang="fa-IR" sz="1800" dirty="0"/>
              <a:t> ثانیه)</a:t>
            </a:r>
            <a:endParaRPr lang="en-US" sz="1800" dirty="0"/>
          </a:p>
          <a:p>
            <a:pPr marL="0" lvl="0" indent="0" algn="r" rtl="1">
              <a:buNone/>
            </a:pPr>
            <a:r>
              <a:rPr lang="fa-IR" sz="1800" dirty="0"/>
              <a:t> انحراف </a:t>
            </a:r>
            <a:r>
              <a:rPr lang="en-US" sz="1800" dirty="0"/>
              <a:t>QRS</a:t>
            </a:r>
            <a:r>
              <a:rPr lang="fa-IR" sz="1800" dirty="0"/>
              <a:t> به راست در ۴۰ </a:t>
            </a:r>
            <a:r>
              <a:rPr lang="fa-IR" sz="1800" dirty="0" err="1"/>
              <a:t>میلی‌ثانیه</a:t>
            </a:r>
            <a:r>
              <a:rPr lang="fa-IR" sz="1800" dirty="0"/>
              <a:t> انتهایی </a:t>
            </a:r>
            <a:r>
              <a:rPr lang="en-US" sz="1800" dirty="0"/>
              <a:t>QRS</a:t>
            </a:r>
            <a:r>
              <a:rPr lang="fa-IR" sz="1800" dirty="0"/>
              <a:t> (به صورت </a:t>
            </a:r>
            <a:r>
              <a:rPr lang="en-US" sz="1800" dirty="0"/>
              <a:t>R</a:t>
            </a:r>
            <a:r>
              <a:rPr lang="fa-IR" sz="1800" dirty="0"/>
              <a:t> انتهایی بزرگتر از </a:t>
            </a:r>
            <a:r>
              <a:rPr lang="en-US" sz="1800" dirty="0"/>
              <a:t>mm</a:t>
            </a:r>
            <a:r>
              <a:rPr lang="fa-IR" sz="1800" dirty="0"/>
              <a:t>3 و نسبت </a:t>
            </a:r>
            <a:r>
              <a:rPr lang="en-US" sz="1800" dirty="0"/>
              <a:t>R/S</a:t>
            </a:r>
            <a:r>
              <a:rPr lang="fa-IR" sz="1800" dirty="0"/>
              <a:t> بزرگتر از </a:t>
            </a:r>
            <a:r>
              <a:rPr lang="en-US" sz="1800" dirty="0"/>
              <a:t>0.7 </a:t>
            </a:r>
            <a:r>
              <a:rPr lang="fa-IR" sz="1800" dirty="0"/>
              <a:t> در </a:t>
            </a:r>
            <a:r>
              <a:rPr lang="fa-IR" sz="1800" dirty="0" err="1"/>
              <a:t>لید</a:t>
            </a:r>
            <a:r>
              <a:rPr lang="fa-IR" sz="1800" dirty="0"/>
              <a:t> </a:t>
            </a:r>
            <a:r>
              <a:rPr lang="en-US" sz="1800" dirty="0"/>
              <a:t>AVR</a:t>
            </a:r>
            <a:r>
              <a:rPr lang="fa-IR" sz="1800" dirty="0"/>
              <a:t>).</a:t>
            </a:r>
            <a:endParaRPr lang="en-US" sz="1800" dirty="0"/>
          </a:p>
          <a:p>
            <a:pPr marL="0" lvl="0" indent="0" algn="r" rtl="1">
              <a:buNone/>
            </a:pPr>
            <a:r>
              <a:rPr lang="fa-IR" sz="1800" dirty="0"/>
              <a:t> نمای سندروم </a:t>
            </a:r>
            <a:r>
              <a:rPr lang="fa-IR" sz="1800" dirty="0" err="1"/>
              <a:t>بروگادا</a:t>
            </a:r>
            <a:r>
              <a:rPr lang="fa-IR" sz="1800" dirty="0"/>
              <a:t> (نمای </a:t>
            </a:r>
            <a:r>
              <a:rPr lang="en-US" sz="1800" dirty="0"/>
              <a:t>RBBB</a:t>
            </a:r>
            <a:r>
              <a:rPr lang="fa-IR" sz="1800" dirty="0"/>
              <a:t> همراه با بالا رفتن قطعه </a:t>
            </a:r>
            <a:r>
              <a:rPr lang="en-US" sz="1800" dirty="0"/>
              <a:t>ST</a:t>
            </a:r>
            <a:r>
              <a:rPr lang="fa-IR" sz="1800" dirty="0"/>
              <a:t> در </a:t>
            </a:r>
            <a:r>
              <a:rPr lang="fa-IR" sz="1800" dirty="0" err="1"/>
              <a:t>لیدهای</a:t>
            </a:r>
            <a:r>
              <a:rPr lang="fa-IR" sz="1800" dirty="0"/>
              <a:t> </a:t>
            </a:r>
            <a:r>
              <a:rPr lang="en-US" sz="1800" dirty="0"/>
              <a:t>V1</a:t>
            </a:r>
            <a:r>
              <a:rPr lang="fa-IR" sz="1800" dirty="0"/>
              <a:t> تا </a:t>
            </a:r>
            <a:r>
              <a:rPr lang="en-US" sz="1800" dirty="0"/>
              <a:t>V3</a:t>
            </a:r>
            <a:r>
              <a:rPr lang="fa-IR" sz="1800" dirty="0"/>
              <a:t>)</a:t>
            </a:r>
            <a:endParaRPr lang="en-US" sz="1800" dirty="0"/>
          </a:p>
          <a:p>
            <a:pPr marL="0" indent="0" algn="r" rtl="1">
              <a:buNone/>
            </a:pPr>
            <a:r>
              <a:rPr lang="fa-IR" sz="1800" dirty="0"/>
              <a:t>  - دیس </a:t>
            </a:r>
            <a:r>
              <a:rPr lang="fa-IR" sz="1800" dirty="0" err="1"/>
              <a:t>ریتمی‌های</a:t>
            </a:r>
            <a:r>
              <a:rPr lang="fa-IR" sz="1800" dirty="0"/>
              <a:t> قلبی نظیر </a:t>
            </a:r>
            <a:r>
              <a:rPr lang="fa-IR" sz="1800" dirty="0" err="1"/>
              <a:t>تاکیکاردی</a:t>
            </a:r>
            <a:r>
              <a:rPr lang="fa-IR" sz="1800" dirty="0"/>
              <a:t> و </a:t>
            </a:r>
            <a:r>
              <a:rPr lang="fa-IR" sz="1800" dirty="0" err="1"/>
              <a:t>برادیکاردی‌ها</a:t>
            </a:r>
            <a:r>
              <a:rPr lang="fa-IR" sz="1800" dirty="0"/>
              <a:t>، </a:t>
            </a:r>
            <a:r>
              <a:rPr lang="fa-IR" sz="1800" dirty="0" err="1"/>
              <a:t>بلوک‌های</a:t>
            </a:r>
            <a:r>
              <a:rPr lang="fa-IR" sz="1800" dirty="0"/>
              <a:t> هدایتی، دیس </a:t>
            </a:r>
            <a:r>
              <a:rPr lang="fa-IR" sz="1800" dirty="0" err="1"/>
              <a:t>ریتمی‌های</a:t>
            </a:r>
            <a:r>
              <a:rPr lang="fa-IR" sz="1800" dirty="0"/>
              <a:t> بطنی (</a:t>
            </a:r>
            <a:r>
              <a:rPr lang="en-US" sz="1800" dirty="0"/>
              <a:t>VF </a:t>
            </a:r>
            <a:r>
              <a:rPr lang="fa-IR" sz="1800" dirty="0"/>
              <a:t>و </a:t>
            </a:r>
            <a:r>
              <a:rPr lang="en-US" sz="1800" dirty="0"/>
              <a:t>VT</a:t>
            </a:r>
            <a:r>
              <a:rPr lang="fa-IR" sz="1800" dirty="0"/>
              <a:t>)، فعالیت الکتریکی بدون نبض (</a:t>
            </a:r>
            <a:r>
              <a:rPr lang="en-US" sz="1800" dirty="0"/>
              <a:t>PEA</a:t>
            </a:r>
            <a:r>
              <a:rPr lang="fa-IR" sz="1800" dirty="0"/>
              <a:t>)</a:t>
            </a: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36283883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ED11EA9-6DFE-444D-9ADD-275A91655461}"/>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963B8FF2-A4DC-B445-A91D-B1F3C4E8E40A}"/>
              </a:ext>
            </a:extLst>
          </p:cNvPr>
          <p:cNvSpPr>
            <a:spLocks noGrp="1"/>
          </p:cNvSpPr>
          <p:nvPr>
            <p:ph idx="1"/>
          </p:nvPr>
        </p:nvSpPr>
        <p:spPr>
          <a:xfrm>
            <a:off x="609600" y="1147865"/>
            <a:ext cx="10972800" cy="4978300"/>
          </a:xfrm>
        </p:spPr>
        <p:txBody>
          <a:bodyPr/>
          <a:lstStyle/>
          <a:p>
            <a:pPr marL="0" indent="0" algn="r" rtl="1">
              <a:buNone/>
            </a:pPr>
            <a:r>
              <a:rPr lang="fa-IR" sz="2000" b="1" dirty="0"/>
              <a:t>علائم و </a:t>
            </a:r>
            <a:r>
              <a:rPr lang="fa-IR" sz="2000" b="1" dirty="0" err="1"/>
              <a:t>نشانه‌های</a:t>
            </a:r>
            <a:r>
              <a:rPr lang="fa-IR" sz="2000" b="1" dirty="0"/>
              <a:t> مسمومیت با </a:t>
            </a:r>
            <a:r>
              <a:rPr lang="fa-IR" sz="2000" b="1" dirty="0" err="1"/>
              <a:t>ضدافسردگی‌های</a:t>
            </a:r>
            <a:r>
              <a:rPr lang="fa-IR" sz="2000" b="1" dirty="0"/>
              <a:t> سه </a:t>
            </a:r>
            <a:r>
              <a:rPr lang="fa-IR" sz="2000" b="1" dirty="0" err="1"/>
              <a:t>حلقه‌ای</a:t>
            </a:r>
            <a:r>
              <a:rPr lang="fa-IR" sz="2000" b="1" dirty="0"/>
              <a:t>:(ادامه)</a:t>
            </a:r>
          </a:p>
          <a:p>
            <a:pPr marL="0" indent="0" algn="r" rtl="1">
              <a:buNone/>
            </a:pPr>
            <a:endParaRPr lang="fa-IR" sz="2000" b="1" dirty="0"/>
          </a:p>
          <a:p>
            <a:pPr marL="0" lvl="0" indent="0" algn="r" rtl="1">
              <a:buNone/>
            </a:pPr>
            <a:r>
              <a:rPr lang="fa-IR" sz="1800" b="1" dirty="0"/>
              <a:t>علائم و </a:t>
            </a:r>
            <a:r>
              <a:rPr lang="fa-IR" sz="1800" b="1" dirty="0" err="1"/>
              <a:t>نشانه‌های</a:t>
            </a:r>
            <a:r>
              <a:rPr lang="fa-IR" sz="1800" b="1" dirty="0"/>
              <a:t> </a:t>
            </a:r>
            <a:r>
              <a:rPr lang="fa-IR" sz="1800" b="1" dirty="0" err="1"/>
              <a:t>آنتی‌کلینرژیکی</a:t>
            </a:r>
            <a:r>
              <a:rPr lang="fa-IR" sz="1800" b="1" dirty="0"/>
              <a:t> نظیر:</a:t>
            </a:r>
            <a:endParaRPr lang="en-US" sz="1800" b="1" dirty="0"/>
          </a:p>
          <a:p>
            <a:pPr marL="0" indent="0" algn="r" rtl="1">
              <a:buNone/>
            </a:pPr>
            <a:r>
              <a:rPr lang="fa-IR" sz="1800" dirty="0"/>
              <a:t>  - </a:t>
            </a:r>
            <a:r>
              <a:rPr lang="fa-IR" sz="1800" dirty="0" err="1"/>
              <a:t>میدریاز</a:t>
            </a:r>
            <a:endParaRPr lang="en-US" sz="1800" dirty="0"/>
          </a:p>
          <a:p>
            <a:pPr marL="0" indent="0" algn="r" rtl="1">
              <a:buNone/>
            </a:pPr>
            <a:r>
              <a:rPr lang="fa-IR" sz="1800" dirty="0"/>
              <a:t>  - افزایش حرارت بدن</a:t>
            </a:r>
            <a:endParaRPr lang="en-US" sz="1800" dirty="0"/>
          </a:p>
          <a:p>
            <a:pPr marL="0" indent="0" algn="r" rtl="1">
              <a:buNone/>
            </a:pPr>
            <a:r>
              <a:rPr lang="fa-IR" sz="1800" dirty="0"/>
              <a:t>  - پوست </a:t>
            </a:r>
            <a:r>
              <a:rPr lang="fa-IR" sz="1800" dirty="0" err="1"/>
              <a:t>گرگرفته</a:t>
            </a:r>
            <a:endParaRPr lang="en-US" sz="1800" dirty="0"/>
          </a:p>
          <a:p>
            <a:pPr marL="0" indent="0" algn="r" rtl="1">
              <a:buNone/>
            </a:pPr>
            <a:r>
              <a:rPr lang="fa-IR" sz="1800" dirty="0"/>
              <a:t>  - خشکی غشاء مخاطی</a:t>
            </a:r>
            <a:endParaRPr lang="en-US" sz="1800" dirty="0"/>
          </a:p>
          <a:p>
            <a:pPr marL="0" indent="0" algn="r" rtl="1">
              <a:buNone/>
            </a:pPr>
            <a:r>
              <a:rPr lang="fa-IR" sz="1800" dirty="0"/>
              <a:t>  - احتباس ادرار</a:t>
            </a:r>
            <a:endParaRPr lang="en-US" sz="1800" dirty="0"/>
          </a:p>
          <a:p>
            <a:pPr marL="0" indent="0" algn="r" rtl="1">
              <a:buNone/>
            </a:pPr>
            <a:r>
              <a:rPr lang="fa-IR" sz="1800" dirty="0"/>
              <a:t>  - اضطراب و </a:t>
            </a:r>
            <a:r>
              <a:rPr lang="fa-IR" sz="1800" dirty="0" err="1"/>
              <a:t>سایکوز</a:t>
            </a:r>
            <a:endParaRPr lang="en-US" sz="1800" dirty="0"/>
          </a:p>
          <a:p>
            <a:pPr marL="0" indent="0" algn="r" rtl="1">
              <a:buNone/>
            </a:pPr>
            <a:r>
              <a:rPr lang="fa-IR" sz="2000" b="1" dirty="0">
                <a:solidFill>
                  <a:srgbClr val="7030A0"/>
                </a:solidFill>
              </a:rPr>
              <a:t>نکته: </a:t>
            </a:r>
          </a:p>
          <a:p>
            <a:pPr algn="r" rtl="1">
              <a:buFont typeface="Wingdings" pitchFamily="2" charset="2"/>
              <a:buChar char="v"/>
            </a:pPr>
            <a:r>
              <a:rPr lang="fa-IR" sz="1800" b="1" dirty="0">
                <a:solidFill>
                  <a:srgbClr val="7030A0"/>
                </a:solidFill>
              </a:rPr>
              <a:t>در برخورد با هر بیمار دچار </a:t>
            </a:r>
            <a:r>
              <a:rPr lang="fa-IR" sz="1800" b="1" dirty="0" err="1">
                <a:solidFill>
                  <a:srgbClr val="7030A0"/>
                </a:solidFill>
              </a:rPr>
              <a:t>توکسیدروم</a:t>
            </a:r>
            <a:r>
              <a:rPr lang="fa-IR" sz="1800" b="1" dirty="0">
                <a:solidFill>
                  <a:srgbClr val="7030A0"/>
                </a:solidFill>
              </a:rPr>
              <a:t> آنتی کلی </a:t>
            </a:r>
            <a:r>
              <a:rPr lang="fa-IR" sz="1800" b="1" dirty="0" err="1">
                <a:solidFill>
                  <a:srgbClr val="7030A0"/>
                </a:solidFill>
              </a:rPr>
              <a:t>نرژیک</a:t>
            </a:r>
            <a:r>
              <a:rPr lang="fa-IR" sz="1800" b="1" dirty="0">
                <a:solidFill>
                  <a:srgbClr val="7030A0"/>
                </a:solidFill>
              </a:rPr>
              <a:t>، کاهش سطح هوشیاری، و </a:t>
            </a:r>
            <a:r>
              <a:rPr lang="fa-IR" sz="1800" b="1" dirty="0" err="1">
                <a:solidFill>
                  <a:srgbClr val="7030A0"/>
                </a:solidFill>
              </a:rPr>
              <a:t>تغغیرات</a:t>
            </a:r>
            <a:r>
              <a:rPr lang="fa-IR" sz="1800" b="1" dirty="0">
                <a:solidFill>
                  <a:srgbClr val="7030A0"/>
                </a:solidFill>
              </a:rPr>
              <a:t> نواری دچار مسمومیت با ضد افسردگی های </a:t>
            </a:r>
            <a:r>
              <a:rPr lang="fa-IR" sz="1800" b="1" dirty="0" err="1">
                <a:solidFill>
                  <a:srgbClr val="7030A0"/>
                </a:solidFill>
              </a:rPr>
              <a:t>حلقوی</a:t>
            </a:r>
            <a:r>
              <a:rPr lang="fa-IR" sz="1800" b="1" dirty="0">
                <a:solidFill>
                  <a:srgbClr val="7030A0"/>
                </a:solidFill>
              </a:rPr>
              <a:t> در نظر گرفته می شود.</a:t>
            </a:r>
          </a:p>
          <a:p>
            <a:pPr algn="r" rtl="1">
              <a:buFont typeface="Wingdings" pitchFamily="2" charset="2"/>
              <a:buChar char="v"/>
            </a:pPr>
            <a:r>
              <a:rPr lang="fa-IR" sz="1800" b="1" dirty="0">
                <a:solidFill>
                  <a:srgbClr val="7030A0"/>
                </a:solidFill>
              </a:rPr>
              <a:t> در </a:t>
            </a:r>
            <a:r>
              <a:rPr lang="fa-IR" sz="1800" b="1" dirty="0" err="1">
                <a:solidFill>
                  <a:srgbClr val="7030A0"/>
                </a:solidFill>
              </a:rPr>
              <a:t>صورتی‌که</a:t>
            </a:r>
            <a:r>
              <a:rPr lang="fa-IR" sz="1800" b="1" dirty="0">
                <a:solidFill>
                  <a:srgbClr val="7030A0"/>
                </a:solidFill>
              </a:rPr>
              <a:t> کاهش سطح هوشیاری شدید (</a:t>
            </a:r>
            <a:r>
              <a:rPr lang="en-US" sz="1800" b="1" dirty="0">
                <a:solidFill>
                  <a:srgbClr val="7030A0"/>
                </a:solidFill>
              </a:rPr>
              <a:t>8 </a:t>
            </a:r>
            <a:r>
              <a:rPr lang="fa-IR" sz="1800" b="1" dirty="0">
                <a:solidFill>
                  <a:srgbClr val="7030A0"/>
                </a:solidFill>
              </a:rPr>
              <a:t>&gt; </a:t>
            </a:r>
            <a:r>
              <a:rPr lang="en-US" sz="1800" b="1" dirty="0">
                <a:solidFill>
                  <a:srgbClr val="7030A0"/>
                </a:solidFill>
              </a:rPr>
              <a:t>GCS</a:t>
            </a:r>
            <a:r>
              <a:rPr lang="fa-IR" sz="1800" b="1" dirty="0">
                <a:solidFill>
                  <a:srgbClr val="7030A0"/>
                </a:solidFill>
              </a:rPr>
              <a:t>) باشد نشانه قوی از عوارض شدید مثل تشنج و دیس ریتمی قلبی بوده و نشانه ایست </a:t>
            </a:r>
            <a:r>
              <a:rPr lang="fa-IR" sz="1800" b="1" dirty="0" err="1">
                <a:solidFill>
                  <a:srgbClr val="7030A0"/>
                </a:solidFill>
              </a:rPr>
              <a:t>قریب‌الوقوع</a:t>
            </a:r>
            <a:r>
              <a:rPr lang="fa-IR" sz="1800" b="1" dirty="0">
                <a:solidFill>
                  <a:srgbClr val="7030A0"/>
                </a:solidFill>
              </a:rPr>
              <a:t> هست. </a:t>
            </a:r>
          </a:p>
          <a:p>
            <a:pPr algn="r" rtl="1">
              <a:buFont typeface="Wingdings" pitchFamily="2" charset="2"/>
              <a:buChar char="v"/>
            </a:pPr>
            <a:r>
              <a:rPr lang="fa-IR" sz="1800" b="1" dirty="0">
                <a:solidFill>
                  <a:srgbClr val="7030A0"/>
                </a:solidFill>
              </a:rPr>
              <a:t>ایست تنفسی بدون اخطار قبلی ممکن است رخ دهد.</a:t>
            </a:r>
            <a:endParaRPr lang="en-US" sz="1800" b="1" dirty="0">
              <a:solidFill>
                <a:srgbClr val="7030A0"/>
              </a:solidFill>
            </a:endParaRPr>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39549805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875913-280B-A94B-BED6-E1B11AF0CA30}"/>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04C7D220-05B1-A446-9AE8-6886F40B909E}"/>
              </a:ext>
            </a:extLst>
          </p:cNvPr>
          <p:cNvSpPr>
            <a:spLocks noGrp="1"/>
          </p:cNvSpPr>
          <p:nvPr>
            <p:ph idx="1"/>
          </p:nvPr>
        </p:nvSpPr>
        <p:spPr/>
        <p:txBody>
          <a:bodyPr/>
          <a:lstStyle/>
          <a:p>
            <a:pPr marL="0" indent="0" algn="r" rtl="1">
              <a:buNone/>
            </a:pPr>
            <a:r>
              <a:rPr lang="fa-IR" sz="2400" dirty="0"/>
              <a:t>دسته دوم : داروهای مهار کننده های ضد </a:t>
            </a:r>
            <a:r>
              <a:rPr lang="fa-IR" sz="2400" dirty="0" err="1"/>
              <a:t>آمینو</a:t>
            </a:r>
            <a:r>
              <a:rPr lang="fa-IR" sz="2400" dirty="0"/>
              <a:t> </a:t>
            </a:r>
            <a:r>
              <a:rPr lang="fa-IR" sz="2400" dirty="0" err="1"/>
              <a:t>اکسیداز</a:t>
            </a:r>
            <a:r>
              <a:rPr lang="fa-IR" sz="2400" dirty="0"/>
              <a:t> (</a:t>
            </a:r>
            <a:r>
              <a:rPr lang="en-US" sz="2400" dirty="0"/>
              <a:t>MAOIs</a:t>
            </a:r>
            <a:r>
              <a:rPr lang="fa-IR" sz="2400" dirty="0"/>
              <a:t>) :</a:t>
            </a:r>
          </a:p>
          <a:p>
            <a:pPr marL="0" indent="0" algn="r" rtl="1">
              <a:buNone/>
            </a:pPr>
            <a:endParaRPr lang="fa-IR" sz="2400" b="1" dirty="0"/>
          </a:p>
          <a:p>
            <a:pPr algn="r" rtl="1">
              <a:buFont typeface="Wingdings" pitchFamily="2" charset="2"/>
              <a:buChar char="Ø"/>
            </a:pPr>
            <a:r>
              <a:rPr lang="fa-IR" sz="2000" dirty="0"/>
              <a:t>داروهای </a:t>
            </a:r>
            <a:r>
              <a:rPr lang="en-US" sz="2000" dirty="0"/>
              <a:t>MAOI</a:t>
            </a:r>
            <a:r>
              <a:rPr lang="fa-IR" sz="2000" dirty="0"/>
              <a:t> در درمان افسردگی ها به خصوص مقاوم و آتیپیک بسیار موثر هستند.</a:t>
            </a:r>
          </a:p>
          <a:p>
            <a:pPr algn="r" rtl="1">
              <a:buFont typeface="Wingdings" pitchFamily="2" charset="2"/>
              <a:buChar char="Ø"/>
            </a:pPr>
            <a:r>
              <a:rPr lang="fa-IR" sz="2000" dirty="0"/>
              <a:t>این داروها معمولا مصرف </a:t>
            </a:r>
            <a:r>
              <a:rPr lang="fa-IR" sz="2000" dirty="0" err="1"/>
              <a:t>نمی</a:t>
            </a:r>
            <a:r>
              <a:rPr lang="fa-IR" sz="2000" dirty="0"/>
              <a:t> شوند مگر آنکه سایر داروهای ضد افسردگی موثر واقع نگردند.</a:t>
            </a:r>
          </a:p>
          <a:p>
            <a:pPr algn="r" rtl="1">
              <a:buFont typeface="Wingdings" pitchFamily="2" charset="2"/>
              <a:buChar char="Ø"/>
            </a:pPr>
            <a:r>
              <a:rPr lang="fa-IR" sz="2000" dirty="0"/>
              <a:t> داروهای </a:t>
            </a:r>
            <a:r>
              <a:rPr lang="en-US" sz="2000" dirty="0"/>
              <a:t>MAOI</a:t>
            </a:r>
            <a:r>
              <a:rPr lang="fa-IR" sz="2000" dirty="0"/>
              <a:t> توان شدیدی در ایجاد عوارض جانبی و تداخل با مواد غذایی حاوی </a:t>
            </a:r>
            <a:r>
              <a:rPr lang="fa-IR" sz="2000" dirty="0" err="1"/>
              <a:t>تیرامین</a:t>
            </a:r>
            <a:r>
              <a:rPr lang="fa-IR" sz="2000" dirty="0"/>
              <a:t> که در پنیر مانده، گوشت های </a:t>
            </a:r>
            <a:r>
              <a:rPr lang="fa-IR" sz="2000" dirty="0" err="1"/>
              <a:t>فراوری</a:t>
            </a:r>
            <a:r>
              <a:rPr lang="fa-IR" sz="2000" dirty="0"/>
              <a:t> شده، آب </a:t>
            </a:r>
            <a:r>
              <a:rPr lang="fa-IR" sz="2000" dirty="0" err="1"/>
              <a:t>جو،شراب</a:t>
            </a:r>
            <a:r>
              <a:rPr lang="fa-IR" sz="2000" dirty="0"/>
              <a:t> قرمز، شکلات و غیره یافت می شوند</a:t>
            </a:r>
            <a:endParaRPr lang="en-US" sz="2000" dirty="0"/>
          </a:p>
        </p:txBody>
      </p:sp>
    </p:spTree>
    <p:extLst>
      <p:ext uri="{BB962C8B-B14F-4D97-AF65-F5344CB8AC3E}">
        <p14:creationId xmlns:p14="http://schemas.microsoft.com/office/powerpoint/2010/main" val="24034529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CC38C6-DB57-9345-9C71-441824D32481}"/>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7DDA3B67-831A-E547-B5C8-4F183F43E877}"/>
              </a:ext>
            </a:extLst>
          </p:cNvPr>
          <p:cNvSpPr>
            <a:spLocks noGrp="1"/>
          </p:cNvSpPr>
          <p:nvPr>
            <p:ph idx="1"/>
          </p:nvPr>
        </p:nvSpPr>
        <p:spPr/>
        <p:txBody>
          <a:bodyPr/>
          <a:lstStyle/>
          <a:p>
            <a:pPr marL="0" indent="0" algn="r" rtl="1">
              <a:buNone/>
            </a:pPr>
            <a:r>
              <a:rPr lang="fa-IR" sz="2000" b="1" dirty="0"/>
              <a:t>دسته سوم :</a:t>
            </a:r>
            <a:r>
              <a:rPr lang="fa-IR" sz="2000" dirty="0"/>
              <a:t> </a:t>
            </a:r>
            <a:r>
              <a:rPr lang="fa-IR" sz="2000" b="1" dirty="0"/>
              <a:t>داروهای مهار کننده های انتخابی </a:t>
            </a:r>
            <a:r>
              <a:rPr lang="fa-IR" sz="2000" b="1" dirty="0" err="1"/>
              <a:t>بازجذب</a:t>
            </a:r>
            <a:r>
              <a:rPr lang="fa-IR" sz="2000" b="1" dirty="0"/>
              <a:t> </a:t>
            </a:r>
            <a:r>
              <a:rPr lang="fa-IR" sz="2000" b="1" dirty="0" err="1"/>
              <a:t>سروتونین</a:t>
            </a:r>
            <a:r>
              <a:rPr lang="fa-IR" sz="2000" b="1" dirty="0"/>
              <a:t> (</a:t>
            </a:r>
            <a:r>
              <a:rPr lang="en-US" sz="2000" b="1" dirty="0"/>
              <a:t>SSRI</a:t>
            </a:r>
            <a:r>
              <a:rPr lang="fa-IR" sz="2000" b="1" dirty="0"/>
              <a:t>):</a:t>
            </a:r>
            <a:r>
              <a:rPr lang="fa-IR" sz="2000" dirty="0"/>
              <a:t> </a:t>
            </a:r>
          </a:p>
          <a:p>
            <a:pPr marL="0" indent="0" algn="r" rtl="1">
              <a:buNone/>
            </a:pPr>
            <a:endParaRPr lang="fa-IR" sz="2400" dirty="0"/>
          </a:p>
          <a:p>
            <a:pPr algn="r" rtl="1"/>
            <a:r>
              <a:rPr lang="fa-IR" sz="1800" dirty="0"/>
              <a:t>از داروهای </a:t>
            </a:r>
            <a:r>
              <a:rPr lang="en-US" sz="1800" dirty="0"/>
              <a:t>SSRI</a:t>
            </a:r>
            <a:r>
              <a:rPr lang="fa-IR" sz="1800" dirty="0"/>
              <a:t> می توان به </a:t>
            </a:r>
            <a:r>
              <a:rPr lang="fa-IR" sz="1800" dirty="0" err="1"/>
              <a:t>سیتالوپرام</a:t>
            </a:r>
            <a:r>
              <a:rPr lang="fa-IR" sz="1800" dirty="0"/>
              <a:t>، </a:t>
            </a:r>
            <a:r>
              <a:rPr lang="fa-IR" sz="1800" dirty="0" err="1"/>
              <a:t>فلوکسیتین</a:t>
            </a:r>
            <a:r>
              <a:rPr lang="fa-IR" sz="1800" dirty="0"/>
              <a:t>، </a:t>
            </a:r>
            <a:r>
              <a:rPr lang="fa-IR" sz="1800" dirty="0" err="1"/>
              <a:t>سرترالین</a:t>
            </a:r>
            <a:r>
              <a:rPr lang="fa-IR" sz="1800" dirty="0"/>
              <a:t>، </a:t>
            </a:r>
            <a:r>
              <a:rPr lang="fa-IR" sz="1800" dirty="0" err="1"/>
              <a:t>استالوپرام</a:t>
            </a:r>
            <a:r>
              <a:rPr lang="fa-IR" sz="1800" dirty="0"/>
              <a:t>، ، </a:t>
            </a:r>
            <a:r>
              <a:rPr lang="fa-IR" sz="1800" dirty="0" err="1"/>
              <a:t>فلوکسامین</a:t>
            </a:r>
            <a:r>
              <a:rPr lang="fa-IR" sz="1800" dirty="0"/>
              <a:t> و </a:t>
            </a:r>
            <a:r>
              <a:rPr lang="fa-IR" sz="1800" dirty="0" err="1"/>
              <a:t>پاروکسیتین</a:t>
            </a:r>
            <a:r>
              <a:rPr lang="fa-IR" sz="1800" dirty="0"/>
              <a:t> اشاره کرد. </a:t>
            </a:r>
          </a:p>
          <a:p>
            <a:pPr algn="r" rtl="1"/>
            <a:r>
              <a:rPr lang="fa-IR" sz="1800" dirty="0"/>
              <a:t> مصرف این داروها به تنهایی موجب مرگ بیمار </a:t>
            </a:r>
            <a:r>
              <a:rPr lang="fa-IR" sz="1800" dirty="0" err="1"/>
              <a:t>نمی</a:t>
            </a:r>
            <a:r>
              <a:rPr lang="fa-IR" sz="1800" dirty="0"/>
              <a:t> شود مگر اینکه همراه با چند داروی دیگر مصرف شده باشند. </a:t>
            </a:r>
          </a:p>
          <a:p>
            <a:pPr algn="r" rtl="1"/>
            <a:r>
              <a:rPr lang="fa-IR" sz="1800" dirty="0"/>
              <a:t> ممکن است مصرف این نوع داروها باعث ایجاد سندروم </a:t>
            </a:r>
            <a:r>
              <a:rPr lang="fa-IR" sz="1800" dirty="0" err="1"/>
              <a:t>سروتونین</a:t>
            </a:r>
            <a:r>
              <a:rPr lang="fa-IR" sz="1800" dirty="0"/>
              <a:t> شود. </a:t>
            </a:r>
          </a:p>
          <a:p>
            <a:pPr algn="r" rtl="1"/>
            <a:r>
              <a:rPr lang="fa-IR" sz="1800" dirty="0"/>
              <a:t>علائم و نشانه های سندروم </a:t>
            </a:r>
            <a:r>
              <a:rPr lang="fa-IR" sz="1800" dirty="0" err="1"/>
              <a:t>سروتونین</a:t>
            </a:r>
            <a:r>
              <a:rPr lang="fa-IR" sz="1800" dirty="0"/>
              <a:t> شامل : اضطراب و بیقراری، سردرد و خواب آلودگی، گاهی بیخوابی، تهوع و استفراغ و اسهال، سفتی عضلات، لرزش، </a:t>
            </a:r>
            <a:r>
              <a:rPr lang="fa-IR" sz="1800" dirty="0" err="1"/>
              <a:t>آتاکسی</a:t>
            </a:r>
            <a:r>
              <a:rPr lang="fa-IR" sz="1800" dirty="0"/>
              <a:t> و </a:t>
            </a:r>
            <a:r>
              <a:rPr lang="fa-IR" sz="1800" dirty="0" err="1"/>
              <a:t>میوکلونوس</a:t>
            </a:r>
            <a:r>
              <a:rPr lang="fa-IR" sz="1800" dirty="0"/>
              <a:t> و </a:t>
            </a:r>
            <a:r>
              <a:rPr lang="fa-IR" sz="1800" dirty="0" err="1"/>
              <a:t>تاکیکاردی</a:t>
            </a:r>
            <a:r>
              <a:rPr lang="fa-IR" sz="1800" dirty="0"/>
              <a:t> و پوست </a:t>
            </a:r>
            <a:r>
              <a:rPr lang="fa-IR" sz="1800" dirty="0" err="1"/>
              <a:t>برافروخته</a:t>
            </a:r>
            <a:r>
              <a:rPr lang="fa-IR" sz="1800" dirty="0"/>
              <a:t> است. </a:t>
            </a:r>
          </a:p>
        </p:txBody>
      </p:sp>
    </p:spTree>
    <p:extLst>
      <p:ext uri="{BB962C8B-B14F-4D97-AF65-F5344CB8AC3E}">
        <p14:creationId xmlns:p14="http://schemas.microsoft.com/office/powerpoint/2010/main" val="23833717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عوامل </a:t>
            </a:r>
            <a:r>
              <a:rPr lang="fa-IR" sz="2400" dirty="0" err="1">
                <a:cs typeface="B Titr" pitchFamily="2" charset="-78"/>
              </a:rPr>
              <a:t>غیرسمی</a:t>
            </a:r>
            <a:r>
              <a:rPr lang="fa-IR" sz="2400" dirty="0">
                <a:cs typeface="B Titr" pitchFamily="2" charset="-78"/>
              </a:rPr>
              <a:t> که باعث ایجاد مسمومیت ها می شوند</a:t>
            </a:r>
          </a:p>
        </p:txBody>
      </p:sp>
      <p:sp>
        <p:nvSpPr>
          <p:cNvPr id="3" name="Content Placeholder 2"/>
          <p:cNvSpPr>
            <a:spLocks noGrp="1"/>
          </p:cNvSpPr>
          <p:nvPr>
            <p:ph idx="1"/>
          </p:nvPr>
        </p:nvSpPr>
        <p:spPr/>
        <p:txBody>
          <a:bodyPr>
            <a:normAutofit/>
          </a:bodyPr>
          <a:lstStyle/>
          <a:p>
            <a:pPr marL="0" indent="0" algn="just" rtl="1">
              <a:buNone/>
            </a:pPr>
            <a:endParaRPr lang="fa-IR" sz="1800" b="1" dirty="0"/>
          </a:p>
          <a:p>
            <a:pPr marL="0" indent="0" algn="just" rtl="1">
              <a:lnSpc>
                <a:spcPct val="150000"/>
              </a:lnSpc>
              <a:buNone/>
            </a:pPr>
            <a:r>
              <a:rPr lang="fa-IR" sz="1800" b="1" dirty="0"/>
              <a:t>•	</a:t>
            </a:r>
            <a:r>
              <a:rPr lang="fa-IR" sz="2400" b="1" dirty="0"/>
              <a:t>بعضی مواد آرایشی مثل </a:t>
            </a:r>
            <a:r>
              <a:rPr lang="fa-IR" sz="2400" b="1" dirty="0" err="1"/>
              <a:t>رژ</a:t>
            </a:r>
            <a:r>
              <a:rPr lang="fa-IR" sz="2400" b="1" dirty="0"/>
              <a:t> لب و ...</a:t>
            </a:r>
          </a:p>
          <a:p>
            <a:pPr marL="0" indent="0" algn="just" rtl="1">
              <a:lnSpc>
                <a:spcPct val="150000"/>
              </a:lnSpc>
              <a:buNone/>
            </a:pPr>
            <a:r>
              <a:rPr lang="fa-IR" sz="2400" b="1" dirty="0"/>
              <a:t>•	صابون جامد</a:t>
            </a:r>
          </a:p>
          <a:p>
            <a:pPr marL="0" indent="0" algn="just" rtl="1">
              <a:lnSpc>
                <a:spcPct val="150000"/>
              </a:lnSpc>
              <a:buNone/>
            </a:pPr>
            <a:r>
              <a:rPr lang="fa-IR" sz="2400" b="1" dirty="0"/>
              <a:t>•	مغز مداد</a:t>
            </a:r>
          </a:p>
        </p:txBody>
      </p:sp>
    </p:spTree>
    <p:extLst>
      <p:ext uri="{BB962C8B-B14F-4D97-AF65-F5344CB8AC3E}">
        <p14:creationId xmlns:p14="http://schemas.microsoft.com/office/powerpoint/2010/main" val="21740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D8B243-E5AB-C04A-8168-37CCAE8057E2}"/>
              </a:ext>
            </a:extLst>
          </p:cNvPr>
          <p:cNvSpPr>
            <a:spLocks noGrp="1"/>
          </p:cNvSpPr>
          <p:nvPr>
            <p:ph type="title"/>
          </p:nvPr>
        </p:nvSpPr>
        <p:spPr>
          <a:xfrm>
            <a:off x="609600" y="0"/>
            <a:ext cx="10972800" cy="1143000"/>
          </a:xfrm>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9583F03D-94FA-D843-8ACB-B9D4140930C4}"/>
              </a:ext>
            </a:extLst>
          </p:cNvPr>
          <p:cNvSpPr>
            <a:spLocks noGrp="1"/>
          </p:cNvSpPr>
          <p:nvPr>
            <p:ph idx="1"/>
          </p:nvPr>
        </p:nvSpPr>
        <p:spPr>
          <a:xfrm>
            <a:off x="291830" y="997086"/>
            <a:ext cx="11290570" cy="4936786"/>
          </a:xfrm>
        </p:spPr>
        <p:txBody>
          <a:bodyPr/>
          <a:lstStyle/>
          <a:p>
            <a:pPr marL="0" indent="0" algn="r" rtl="1">
              <a:buNone/>
            </a:pPr>
            <a:r>
              <a:rPr lang="fa-IR" sz="2000" b="1" dirty="0"/>
              <a:t>دسته سوم :</a:t>
            </a:r>
            <a:r>
              <a:rPr lang="fa-IR" sz="2000" dirty="0"/>
              <a:t> </a:t>
            </a:r>
            <a:r>
              <a:rPr lang="fa-IR" sz="2000" b="1" dirty="0"/>
              <a:t>داروهای مهار کننده های انتخابی </a:t>
            </a:r>
            <a:r>
              <a:rPr lang="fa-IR" sz="2000" b="1" dirty="0" err="1"/>
              <a:t>بازجذب</a:t>
            </a:r>
            <a:r>
              <a:rPr lang="fa-IR" sz="2000" b="1" dirty="0"/>
              <a:t> </a:t>
            </a:r>
            <a:r>
              <a:rPr lang="fa-IR" sz="2000" b="1" dirty="0" err="1"/>
              <a:t>سروتونین</a:t>
            </a:r>
            <a:r>
              <a:rPr lang="fa-IR" sz="2000" b="1" dirty="0"/>
              <a:t> (</a:t>
            </a:r>
            <a:r>
              <a:rPr lang="en-US" sz="2000" b="1" dirty="0"/>
              <a:t>SSRI</a:t>
            </a:r>
            <a:r>
              <a:rPr lang="fa-IR" sz="2000" b="1" dirty="0"/>
              <a:t>):</a:t>
            </a:r>
            <a:r>
              <a:rPr lang="fa-IR" sz="2000" dirty="0"/>
              <a:t> (ادامه)</a:t>
            </a:r>
          </a:p>
          <a:p>
            <a:pPr marL="0" indent="0" algn="r" rtl="1">
              <a:buNone/>
            </a:pPr>
            <a:endParaRPr lang="fa-IR" sz="2000" dirty="0"/>
          </a:p>
          <a:p>
            <a:pPr marL="0" indent="0" algn="r" rtl="1">
              <a:buNone/>
            </a:pPr>
            <a:r>
              <a:rPr lang="fa-IR" sz="2000" dirty="0"/>
              <a:t>اقدامات درمانی شامل ارزیابی صحنه و حفظ </a:t>
            </a:r>
            <a:r>
              <a:rPr lang="en-US" sz="2000" dirty="0"/>
              <a:t>ABC</a:t>
            </a:r>
            <a:r>
              <a:rPr lang="fa-IR" sz="2000" dirty="0"/>
              <a:t> بیمار است</a:t>
            </a:r>
          </a:p>
          <a:p>
            <a:pPr marL="0" indent="0" algn="r" rtl="1">
              <a:buNone/>
            </a:pPr>
            <a:endParaRPr lang="en-US" sz="1800" dirty="0"/>
          </a:p>
          <a:p>
            <a:pPr marL="0" indent="0" algn="r" rtl="1">
              <a:buNone/>
            </a:pPr>
            <a:r>
              <a:rPr lang="fa-IR" sz="1800" dirty="0"/>
              <a:t>-. به علت وجود </a:t>
            </a:r>
            <a:r>
              <a:rPr lang="fa-IR" sz="1800" dirty="0" err="1"/>
              <a:t>آریتمی‌های</a:t>
            </a:r>
            <a:r>
              <a:rPr lang="fa-IR" sz="1800" dirty="0"/>
              <a:t> قلبی، بیمار باید تحت مانیتورینگ قلبی قرار گیرد. حتی مانیتورینگ قلبی باید تا 24 ساعت پس از اختلال ریتم هم ادامه داشته باشد. </a:t>
            </a:r>
          </a:p>
          <a:p>
            <a:pPr marL="0" indent="0" algn="r" rtl="1">
              <a:buNone/>
            </a:pPr>
            <a:r>
              <a:rPr lang="fa-IR" sz="1800" dirty="0"/>
              <a:t>- شستشوی معده توصیه می شود ولی با توجه به افت سریع سطح هوشیاری به دنبال مسمومیت با ضد افسردگی ها خصوصا سه حلقه ای ها، توصیه به محافظت راه هوایی پیش از اقدام به شستشوی معده و همچنین تجویز </a:t>
            </a:r>
            <a:r>
              <a:rPr lang="fa-IR" sz="1800" dirty="0" err="1"/>
              <a:t>شارکول</a:t>
            </a:r>
            <a:r>
              <a:rPr lang="fa-IR" sz="1800" dirty="0"/>
              <a:t> می شود. </a:t>
            </a:r>
          </a:p>
          <a:p>
            <a:pPr marL="0" indent="0" algn="r" rtl="1">
              <a:buNone/>
            </a:pPr>
            <a:r>
              <a:rPr lang="fa-IR" sz="1800" dirty="0"/>
              <a:t>- باید از ایجاد استفراغ خودداری کرد. چون احتمال سرکوب سیستم عصبی مرکزی وجود دارد.</a:t>
            </a:r>
            <a:endParaRPr lang="en-US" sz="1800" dirty="0"/>
          </a:p>
          <a:p>
            <a:pPr algn="r" rtl="1">
              <a:buFontTx/>
              <a:buChar char="-"/>
            </a:pPr>
            <a:r>
              <a:rPr lang="fa-IR" sz="1800" dirty="0"/>
              <a:t>در صورت امکان هر چه سریعتر از زغال فعال استفاده </a:t>
            </a:r>
            <a:r>
              <a:rPr lang="fa-IR" sz="1800" dirty="0" err="1"/>
              <a:t>شود.زغال</a:t>
            </a:r>
            <a:r>
              <a:rPr lang="fa-IR" sz="1800" dirty="0"/>
              <a:t> فعال به خوبی با این داروها باند می شود و نیمه عمر آنها را کاهش می دهد</a:t>
            </a:r>
          </a:p>
          <a:p>
            <a:pPr marL="0" indent="0" algn="r" rtl="1">
              <a:buNone/>
            </a:pPr>
            <a:r>
              <a:rPr lang="fa-IR" sz="1800" dirty="0"/>
              <a:t>- در صورت تشنج بیمار از </a:t>
            </a:r>
            <a:r>
              <a:rPr lang="fa-IR" sz="1800" dirty="0" err="1"/>
              <a:t>بنزودیازپین‌ها</a:t>
            </a:r>
            <a:r>
              <a:rPr lang="fa-IR" sz="1800" dirty="0"/>
              <a:t> استفاده کنید؛ و در صورت تشنج مقاوم به </a:t>
            </a:r>
            <a:r>
              <a:rPr lang="fa-IR" sz="1800" dirty="0" err="1"/>
              <a:t>بنزودیازپین</a:t>
            </a:r>
            <a:r>
              <a:rPr lang="fa-IR" sz="1800" dirty="0"/>
              <a:t> و پیشگیری از </a:t>
            </a:r>
            <a:r>
              <a:rPr lang="fa-IR" sz="1800" dirty="0" err="1"/>
              <a:t>تشنج‌های</a:t>
            </a:r>
            <a:r>
              <a:rPr lang="fa-IR" sz="1800" dirty="0"/>
              <a:t> مجدد از </a:t>
            </a:r>
            <a:r>
              <a:rPr lang="fa-IR" sz="1800" dirty="0" err="1"/>
              <a:t>فنوباربیتال</a:t>
            </a:r>
            <a:r>
              <a:rPr lang="fa-IR" sz="1800" dirty="0"/>
              <a:t> استفاده کنید.</a:t>
            </a:r>
            <a:endParaRPr lang="en-US" sz="1800" dirty="0"/>
          </a:p>
          <a:p>
            <a:pPr algn="r" rtl="1">
              <a:buFontTx/>
              <a:buChar char="-"/>
            </a:pPr>
            <a:r>
              <a:rPr lang="fa-IR" sz="1800" dirty="0"/>
              <a:t>بی کربنات سدیم از داروهای اصلی در درمان مسمومیت با ضد افسردگی های </a:t>
            </a:r>
            <a:r>
              <a:rPr lang="fa-IR" sz="1800" dirty="0" err="1"/>
              <a:t>حلقوی</a:t>
            </a:r>
            <a:r>
              <a:rPr lang="fa-IR" sz="1800" dirty="0"/>
              <a:t> است. </a:t>
            </a:r>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29012496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697EA8-AE6D-0244-83AC-B89D50E27FD1}"/>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182A3A28-7091-5B46-93DB-02D67FD2DD82}"/>
              </a:ext>
            </a:extLst>
          </p:cNvPr>
          <p:cNvSpPr>
            <a:spLocks noGrp="1"/>
          </p:cNvSpPr>
          <p:nvPr>
            <p:ph idx="1"/>
          </p:nvPr>
        </p:nvSpPr>
        <p:spPr/>
        <p:txBody>
          <a:bodyPr/>
          <a:lstStyle/>
          <a:p>
            <a:pPr marL="0" indent="0" algn="r" rtl="1">
              <a:buNone/>
            </a:pPr>
            <a:r>
              <a:rPr lang="fa-IR" sz="2000" b="1" dirty="0"/>
              <a:t>ج) مسمومیت با </a:t>
            </a:r>
            <a:r>
              <a:rPr lang="fa-IR" sz="2000" b="1" dirty="0" err="1"/>
              <a:t>سالیسیلات‌ها</a:t>
            </a:r>
            <a:r>
              <a:rPr lang="fa-IR" sz="2000" b="1" dirty="0"/>
              <a:t> </a:t>
            </a:r>
          </a:p>
          <a:p>
            <a:pPr algn="r" rtl="1">
              <a:buFont typeface="Arial" panose="020B0604020202020204" pitchFamily="34" charset="0"/>
              <a:buChar char="•"/>
            </a:pPr>
            <a:r>
              <a:rPr lang="fa-IR" sz="1800" dirty="0" err="1"/>
              <a:t>سالیسیلات‌ها</a:t>
            </a:r>
            <a:r>
              <a:rPr lang="fa-IR" sz="1800" dirty="0"/>
              <a:t> تعداد </a:t>
            </a:r>
            <a:r>
              <a:rPr lang="fa-IR" sz="1800" dirty="0" err="1"/>
              <a:t>متداولی</a:t>
            </a:r>
            <a:r>
              <a:rPr lang="fa-IR" sz="1800" dirty="0"/>
              <a:t> از داروهایی هستند که </a:t>
            </a:r>
            <a:r>
              <a:rPr lang="fa-IR" sz="1800" dirty="0" err="1"/>
              <a:t>به‌عنوان</a:t>
            </a:r>
            <a:r>
              <a:rPr lang="fa-IR" sz="1800" dirty="0"/>
              <a:t> مسکن، </a:t>
            </a:r>
            <a:r>
              <a:rPr lang="fa-IR" sz="1800" dirty="0" err="1"/>
              <a:t>ضدالتهاب</a:t>
            </a:r>
            <a:r>
              <a:rPr lang="fa-IR" sz="1800" dirty="0"/>
              <a:t> و ضد تب </a:t>
            </a:r>
            <a:r>
              <a:rPr lang="fa-IR" sz="1800" dirty="0" err="1"/>
              <a:t>استفاده‌شده</a:t>
            </a:r>
            <a:r>
              <a:rPr lang="fa-IR" sz="1800" dirty="0"/>
              <a:t> </a:t>
            </a:r>
          </a:p>
          <a:p>
            <a:pPr algn="r" rtl="1"/>
            <a:r>
              <a:rPr lang="fa-IR" sz="1800" dirty="0"/>
              <a:t> </a:t>
            </a:r>
            <a:r>
              <a:rPr lang="fa-IR" sz="1800" dirty="0" err="1"/>
              <a:t>به‌صورت</a:t>
            </a:r>
            <a:r>
              <a:rPr lang="fa-IR" sz="1800" dirty="0"/>
              <a:t> فراوان با و بدون تجویز پزشک در دسترس هستند. </a:t>
            </a:r>
          </a:p>
          <a:p>
            <a:pPr algn="r" rtl="1"/>
            <a:r>
              <a:rPr lang="fa-IR" sz="1800" dirty="0" err="1"/>
              <a:t>آسپرین</a:t>
            </a:r>
            <a:r>
              <a:rPr lang="fa-IR" sz="1800" dirty="0"/>
              <a:t>، پماد متیل </a:t>
            </a:r>
            <a:r>
              <a:rPr lang="fa-IR" sz="1800" dirty="0" err="1"/>
              <a:t>سالیسیلات</a:t>
            </a:r>
            <a:r>
              <a:rPr lang="fa-IR" sz="1800" dirty="0"/>
              <a:t>، ساب </a:t>
            </a:r>
            <a:r>
              <a:rPr lang="fa-IR" sz="1800" dirty="0" err="1"/>
              <a:t>سالیسیلات</a:t>
            </a:r>
            <a:r>
              <a:rPr lang="fa-IR" sz="1800" dirty="0"/>
              <a:t> داروهایی هستند که مصرف </a:t>
            </a:r>
            <a:r>
              <a:rPr lang="fa-IR" sz="1800" dirty="0" err="1"/>
              <a:t>متداولی</a:t>
            </a:r>
            <a:r>
              <a:rPr lang="fa-IR" sz="1800" dirty="0"/>
              <a:t> دارند. </a:t>
            </a:r>
          </a:p>
          <a:p>
            <a:pPr algn="r" rtl="1"/>
            <a:r>
              <a:rPr lang="fa-IR" sz="1800" dirty="0"/>
              <a:t>به دنبال مصرف این داروها و با افزایش سطح سرمی دارو به </a:t>
            </a:r>
            <a:r>
              <a:rPr lang="en-US" sz="1800" dirty="0"/>
              <a:t>mg/kg  </a:t>
            </a:r>
            <a:r>
              <a:rPr lang="fa-IR" sz="1800" dirty="0"/>
              <a:t>150 ، علائم مسمومیت در فرد بروز </a:t>
            </a:r>
            <a:r>
              <a:rPr lang="fa-IR" sz="1800" dirty="0" err="1"/>
              <a:t>می‌کند</a:t>
            </a:r>
            <a:endParaRPr lang="fa-IR" sz="1800" dirty="0"/>
          </a:p>
          <a:p>
            <a:pPr algn="r" rtl="1"/>
            <a:r>
              <a:rPr lang="fa-IR" sz="1800" dirty="0"/>
              <a:t> </a:t>
            </a:r>
            <a:r>
              <a:rPr lang="fa-IR" sz="1800" dirty="0" err="1"/>
              <a:t>درصورتی‌که</a:t>
            </a:r>
            <a:r>
              <a:rPr lang="fa-IR" sz="1800" dirty="0"/>
              <a:t> سطح سرمی </a:t>
            </a:r>
            <a:r>
              <a:rPr lang="fa-IR" sz="1800" dirty="0" err="1"/>
              <a:t>سالیسیلات‌ها</a:t>
            </a:r>
            <a:r>
              <a:rPr lang="fa-IR" sz="1800" dirty="0"/>
              <a:t> به </a:t>
            </a:r>
            <a:r>
              <a:rPr lang="en-US" sz="1800" dirty="0"/>
              <a:t>mg/kg </a:t>
            </a:r>
            <a:r>
              <a:rPr lang="fa-IR" sz="1800" dirty="0"/>
              <a:t>۳۰۰ برسد مسمومیت شدید و به دنبال آن مرگ رخ </a:t>
            </a:r>
            <a:r>
              <a:rPr lang="fa-IR" sz="1800" dirty="0" err="1"/>
              <a:t>می‌دهد</a:t>
            </a:r>
            <a:r>
              <a:rPr lang="fa-IR" sz="1800" dirty="0"/>
              <a:t>.</a:t>
            </a: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25606612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06F975-B133-F247-8C1D-331D34D0C4E1}"/>
              </a:ext>
            </a:extLst>
          </p:cNvPr>
          <p:cNvSpPr>
            <a:spLocks noGrp="1"/>
          </p:cNvSpPr>
          <p:nvPr>
            <p:ph type="title"/>
          </p:nvPr>
        </p:nvSpPr>
        <p:spPr>
          <a:xfrm>
            <a:off x="609600" y="0"/>
            <a:ext cx="10972800" cy="1143000"/>
          </a:xfrm>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6F8F1819-6D24-5643-BB23-71EEFCA7FF2F}"/>
              </a:ext>
            </a:extLst>
          </p:cNvPr>
          <p:cNvSpPr>
            <a:spLocks noGrp="1"/>
          </p:cNvSpPr>
          <p:nvPr>
            <p:ph idx="1"/>
          </p:nvPr>
        </p:nvSpPr>
        <p:spPr>
          <a:xfrm>
            <a:off x="842075" y="895028"/>
            <a:ext cx="10972800" cy="4983164"/>
          </a:xfrm>
        </p:spPr>
        <p:txBody>
          <a:bodyPr/>
          <a:lstStyle/>
          <a:p>
            <a:pPr marL="0" indent="0" algn="r" rtl="1">
              <a:buNone/>
            </a:pPr>
            <a:r>
              <a:rPr lang="fa-IR" sz="1800" b="1" dirty="0"/>
              <a:t>علائم و </a:t>
            </a:r>
            <a:r>
              <a:rPr lang="fa-IR" sz="1800" b="1" dirty="0" err="1"/>
              <a:t>نشانه‌های</a:t>
            </a:r>
            <a:r>
              <a:rPr lang="fa-IR" sz="1800" b="1" dirty="0"/>
              <a:t> مسمومیت با </a:t>
            </a:r>
            <a:r>
              <a:rPr lang="fa-IR" sz="1800" b="1" dirty="0" err="1"/>
              <a:t>سالیسیلات‌ها</a:t>
            </a:r>
            <a:r>
              <a:rPr lang="fa-IR" sz="1800" b="1" dirty="0"/>
              <a:t> شامل موارد زیر است:</a:t>
            </a:r>
            <a:endParaRPr lang="en-US" sz="1800" dirty="0"/>
          </a:p>
          <a:p>
            <a:pPr marL="0" indent="0" algn="r" rtl="1">
              <a:buNone/>
            </a:pPr>
            <a:r>
              <a:rPr lang="fa-IR" sz="1800" dirty="0"/>
              <a:t>- </a:t>
            </a:r>
            <a:r>
              <a:rPr lang="fa-IR" sz="1800" dirty="0" err="1"/>
              <a:t>بی‌اشتهایی</a:t>
            </a:r>
            <a:r>
              <a:rPr lang="fa-IR" sz="1800" dirty="0"/>
              <a:t>، تهوع و استفراغ</a:t>
            </a:r>
            <a:endParaRPr lang="en-US" sz="1800" dirty="0"/>
          </a:p>
          <a:p>
            <a:pPr marL="0" indent="0" algn="r" rtl="1">
              <a:buNone/>
            </a:pPr>
            <a:r>
              <a:rPr lang="fa-IR" sz="1800" dirty="0"/>
              <a:t>- </a:t>
            </a:r>
            <a:r>
              <a:rPr lang="fa-IR" sz="1800" dirty="0" err="1"/>
              <a:t>وزوز</a:t>
            </a:r>
            <a:r>
              <a:rPr lang="fa-IR" sz="1800" dirty="0"/>
              <a:t> </a:t>
            </a:r>
            <a:r>
              <a:rPr lang="fa-IR" sz="1800" dirty="0" err="1"/>
              <a:t>گوش‌ها</a:t>
            </a:r>
            <a:endParaRPr lang="en-US" sz="1800" dirty="0"/>
          </a:p>
          <a:p>
            <a:pPr marL="0" indent="0" algn="r" rtl="1">
              <a:buNone/>
            </a:pPr>
            <a:r>
              <a:rPr lang="fa-IR" sz="1800" dirty="0"/>
              <a:t>- سرگیجه</a:t>
            </a:r>
            <a:endParaRPr lang="en-US" sz="1800" dirty="0"/>
          </a:p>
          <a:p>
            <a:pPr marL="0" indent="0" algn="r" rtl="1">
              <a:buNone/>
            </a:pPr>
            <a:r>
              <a:rPr lang="fa-IR" sz="1800" dirty="0"/>
              <a:t>- افزایش دمای بدن، تعریق و برافروختگی صورت</a:t>
            </a:r>
            <a:endParaRPr lang="en-US" sz="1800" dirty="0"/>
          </a:p>
          <a:p>
            <a:pPr marL="0" indent="0" algn="r" rtl="1">
              <a:buNone/>
            </a:pPr>
            <a:r>
              <a:rPr lang="fa-IR" sz="1800" dirty="0"/>
              <a:t>-</a:t>
            </a:r>
            <a:r>
              <a:rPr lang="fa-IR" sz="1800" dirty="0" err="1"/>
              <a:t>آتاکسی</a:t>
            </a:r>
            <a:r>
              <a:rPr lang="fa-IR" sz="1800" dirty="0"/>
              <a:t>، اضطراب</a:t>
            </a:r>
            <a:endParaRPr lang="en-US" sz="1800" dirty="0"/>
          </a:p>
          <a:p>
            <a:pPr marL="0" indent="0" algn="r" rtl="1">
              <a:buNone/>
            </a:pPr>
            <a:r>
              <a:rPr lang="fa-IR" sz="1800" dirty="0"/>
              <a:t>- آسیب ریه، تنگی نفس، افزایش تعداد تنفس</a:t>
            </a:r>
            <a:endParaRPr lang="en-US" sz="1800" dirty="0"/>
          </a:p>
          <a:p>
            <a:pPr marL="0" indent="0" algn="r" rtl="1">
              <a:buNone/>
            </a:pPr>
            <a:r>
              <a:rPr lang="fa-IR" sz="1800" dirty="0"/>
              <a:t>- تشنج، کاهش سطح هوشیاری تا کما</a:t>
            </a:r>
            <a:endParaRPr lang="en-US" sz="1800" dirty="0"/>
          </a:p>
          <a:p>
            <a:pPr marL="0" indent="0" algn="r" rtl="1">
              <a:buNone/>
            </a:pPr>
            <a:r>
              <a:rPr lang="fa-IR" sz="1800" dirty="0"/>
              <a:t>-نارسایی کلیه، آریتمی قلبی، شوک</a:t>
            </a:r>
          </a:p>
          <a:p>
            <a:pPr marL="0" indent="0" algn="r" rtl="1">
              <a:buNone/>
            </a:pPr>
            <a:r>
              <a:rPr lang="fa-IR" sz="1800" b="1" dirty="0">
                <a:solidFill>
                  <a:srgbClr val="7030A0"/>
                </a:solidFill>
              </a:rPr>
              <a:t>نکته: مصرف مقادیر زیاد </a:t>
            </a:r>
            <a:r>
              <a:rPr lang="fa-IR" sz="1800" b="1" dirty="0" err="1">
                <a:solidFill>
                  <a:srgbClr val="7030A0"/>
                </a:solidFill>
              </a:rPr>
              <a:t>آسپرین</a:t>
            </a:r>
            <a:r>
              <a:rPr lang="fa-IR" sz="1800" b="1" dirty="0">
                <a:solidFill>
                  <a:srgbClr val="7030A0"/>
                </a:solidFill>
              </a:rPr>
              <a:t> </a:t>
            </a:r>
            <a:r>
              <a:rPr lang="fa-IR" sz="1800" b="1" dirty="0" err="1">
                <a:solidFill>
                  <a:srgbClr val="7030A0"/>
                </a:solidFill>
              </a:rPr>
              <a:t>می‌تواند</a:t>
            </a:r>
            <a:r>
              <a:rPr lang="fa-IR" sz="1800" b="1" dirty="0">
                <a:solidFill>
                  <a:srgbClr val="7030A0"/>
                </a:solidFill>
              </a:rPr>
              <a:t> منجر به </a:t>
            </a:r>
            <a:r>
              <a:rPr lang="fa-IR" sz="1800" b="1" dirty="0" err="1">
                <a:solidFill>
                  <a:srgbClr val="7030A0"/>
                </a:solidFill>
              </a:rPr>
              <a:t>اسیدوز</a:t>
            </a:r>
            <a:r>
              <a:rPr lang="fa-IR" sz="1800" b="1" dirty="0">
                <a:solidFill>
                  <a:srgbClr val="7030A0"/>
                </a:solidFill>
              </a:rPr>
              <a:t> متابولیک شود که </a:t>
            </a:r>
            <a:r>
              <a:rPr lang="fa-IR" sz="1800" b="1" dirty="0" err="1">
                <a:solidFill>
                  <a:srgbClr val="7030A0"/>
                </a:solidFill>
              </a:rPr>
              <a:t>تهدیدکننده</a:t>
            </a:r>
            <a:r>
              <a:rPr lang="fa-IR" sz="1800" b="1" dirty="0">
                <a:solidFill>
                  <a:srgbClr val="7030A0"/>
                </a:solidFill>
              </a:rPr>
              <a:t> حیات است.</a:t>
            </a:r>
            <a:endParaRPr lang="en-US" sz="1800" b="1" dirty="0">
              <a:solidFill>
                <a:srgbClr val="7030A0"/>
              </a:solidFill>
            </a:endParaRPr>
          </a:p>
          <a:p>
            <a:pPr marL="0" indent="0" algn="r" rtl="1">
              <a:buNone/>
            </a:pPr>
            <a:r>
              <a:rPr lang="fa-IR" sz="1800" dirty="0"/>
              <a:t>اقدامات درمانی در مسمومیت با </a:t>
            </a:r>
            <a:r>
              <a:rPr lang="fa-IR" sz="1800" dirty="0" err="1"/>
              <a:t>سالیسیلات‌هاشامل</a:t>
            </a:r>
            <a:r>
              <a:rPr lang="fa-IR" sz="1800" dirty="0"/>
              <a:t> حفظ </a:t>
            </a:r>
            <a:r>
              <a:rPr lang="en-US" sz="1800" dirty="0"/>
              <a:t>ABC </a:t>
            </a:r>
            <a:r>
              <a:rPr lang="fa-IR" sz="1800" dirty="0"/>
              <a:t>بیمار است. </a:t>
            </a:r>
            <a:endParaRPr lang="en-US" sz="1800" dirty="0"/>
          </a:p>
          <a:p>
            <a:pPr marL="0" indent="0" algn="r" rtl="1">
              <a:buNone/>
            </a:pPr>
            <a:r>
              <a:rPr lang="fa-IR" sz="1800" dirty="0"/>
              <a:t>- </a:t>
            </a:r>
            <a:r>
              <a:rPr lang="fa-IR" sz="1800" dirty="0" err="1"/>
              <a:t>شارکول</a:t>
            </a:r>
            <a:r>
              <a:rPr lang="fa-IR" sz="1800" dirty="0"/>
              <a:t> به صورت </a:t>
            </a:r>
            <a:r>
              <a:rPr lang="fa-IR" sz="1800" dirty="0" err="1"/>
              <a:t>تک‌دوز</a:t>
            </a:r>
            <a:r>
              <a:rPr lang="fa-IR" sz="1800" dirty="0"/>
              <a:t> تجویز می شود.</a:t>
            </a:r>
            <a:endParaRPr lang="en-US" sz="1800" dirty="0"/>
          </a:p>
          <a:p>
            <a:pPr algn="r" rtl="1">
              <a:buFontTx/>
              <a:buChar char="-"/>
            </a:pPr>
            <a:r>
              <a:rPr lang="fa-IR" sz="1800" dirty="0"/>
              <a:t>در مراکز درمانی سطح گازهای خون شریانی (</a:t>
            </a:r>
            <a:r>
              <a:rPr lang="en-US" sz="1800" dirty="0"/>
              <a:t>ABG</a:t>
            </a:r>
            <a:r>
              <a:rPr lang="fa-IR" sz="1800" dirty="0"/>
              <a:t>) جهت بررسی </a:t>
            </a:r>
            <a:r>
              <a:rPr lang="fa-IR" sz="1800" dirty="0" err="1"/>
              <a:t>اسیدوز</a:t>
            </a:r>
            <a:r>
              <a:rPr lang="fa-IR" sz="1800" dirty="0"/>
              <a:t> متابولیک و همچنین </a:t>
            </a:r>
            <a:r>
              <a:rPr lang="fa-IR" sz="1800" dirty="0" err="1"/>
              <a:t>الکترولیت‌ها</a:t>
            </a:r>
            <a:r>
              <a:rPr lang="fa-IR" sz="1800" dirty="0"/>
              <a:t> خصوصاً پتاسیم، سطح قند خون، </a:t>
            </a:r>
            <a:r>
              <a:rPr lang="fa-IR" sz="1800" dirty="0" err="1"/>
              <a:t>نیتروژن</a:t>
            </a:r>
            <a:r>
              <a:rPr lang="fa-IR" sz="1800" dirty="0"/>
              <a:t> اوره خون، زمان </a:t>
            </a:r>
            <a:r>
              <a:rPr lang="fa-IR" sz="1800" dirty="0" err="1"/>
              <a:t>پروترومبین</a:t>
            </a:r>
            <a:r>
              <a:rPr lang="fa-IR" sz="1800" dirty="0"/>
              <a:t> و </a:t>
            </a:r>
            <a:r>
              <a:rPr lang="en-US" sz="1800" dirty="0"/>
              <a:t>PH </a:t>
            </a:r>
            <a:r>
              <a:rPr lang="fa-IR" sz="1800" dirty="0"/>
              <a:t>ادرار و سطح خونی </a:t>
            </a:r>
            <a:r>
              <a:rPr lang="fa-IR" sz="1800" dirty="0" err="1"/>
              <a:t>سالیسیلات‌ها</a:t>
            </a:r>
            <a:r>
              <a:rPr lang="fa-IR" sz="1800" dirty="0"/>
              <a:t> </a:t>
            </a:r>
            <a:r>
              <a:rPr lang="fa-IR" sz="1800" dirty="0" err="1"/>
              <a:t>اندازه‌گیری</a:t>
            </a:r>
            <a:r>
              <a:rPr lang="fa-IR" sz="1800" dirty="0"/>
              <a:t> جهت روند تشخیصی انجام </a:t>
            </a:r>
            <a:r>
              <a:rPr lang="fa-IR" sz="1800" dirty="0" err="1"/>
              <a:t>می‌شود</a:t>
            </a:r>
            <a:r>
              <a:rPr lang="fa-IR" sz="1800" dirty="0"/>
              <a:t>.</a:t>
            </a:r>
          </a:p>
          <a:p>
            <a:pPr marL="0" indent="0" algn="r" rtl="1">
              <a:buNone/>
            </a:pPr>
            <a:endParaRPr lang="en-US" sz="1800" dirty="0"/>
          </a:p>
          <a:p>
            <a:pPr algn="r" rtl="1">
              <a:buFont typeface="Wingdings" pitchFamily="2" charset="2"/>
              <a:buChar char="v"/>
            </a:pPr>
            <a:r>
              <a:rPr lang="fa-IR" sz="1800" dirty="0"/>
              <a:t>همچنین در مسمومیت با دوز بالای </a:t>
            </a:r>
            <a:r>
              <a:rPr lang="fa-IR" sz="1800" dirty="0" err="1"/>
              <a:t>سالیسیلات‌ها</a:t>
            </a:r>
            <a:r>
              <a:rPr lang="fa-IR" sz="1800" dirty="0"/>
              <a:t>، مایع درمانی زیاد همراه با تزریق </a:t>
            </a:r>
            <a:r>
              <a:rPr lang="fa-IR" sz="1800" dirty="0" err="1"/>
              <a:t>بی‌کربنات</a:t>
            </a:r>
            <a:r>
              <a:rPr lang="fa-IR" sz="1800" dirty="0"/>
              <a:t> جهت قلیایی کردن ادرار و </a:t>
            </a:r>
            <a:r>
              <a:rPr lang="fa-IR" sz="1800" dirty="0" err="1"/>
              <a:t>همودیالیز</a:t>
            </a:r>
            <a:r>
              <a:rPr lang="fa-IR" sz="1800" dirty="0"/>
              <a:t> و یا دیالیز </a:t>
            </a:r>
            <a:r>
              <a:rPr lang="fa-IR" sz="1800" dirty="0" err="1"/>
              <a:t>صفاقی</a:t>
            </a:r>
            <a:r>
              <a:rPr lang="fa-IR" sz="1800" dirty="0"/>
              <a:t> جهت روند درمانی انجام </a:t>
            </a:r>
            <a:r>
              <a:rPr lang="fa-IR" sz="1800" dirty="0" err="1"/>
              <a:t>می‌شود</a:t>
            </a:r>
            <a:r>
              <a:rPr lang="fa-IR" sz="1800" dirty="0"/>
              <a:t>.</a:t>
            </a:r>
            <a:endParaRPr lang="en-US" sz="1800" dirty="0"/>
          </a:p>
          <a:p>
            <a:pPr marL="0" indent="0" algn="r" rtl="1">
              <a:buNone/>
            </a:pPr>
            <a:endParaRPr lang="en-US" sz="1800" dirty="0"/>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11077610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4FC706-D5E6-FC44-8037-7D3B2FAA2281}"/>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767B0CFB-5FD8-B741-9620-6A373D5D81FF}"/>
              </a:ext>
            </a:extLst>
          </p:cNvPr>
          <p:cNvSpPr>
            <a:spLocks noGrp="1"/>
          </p:cNvSpPr>
          <p:nvPr>
            <p:ph idx="1"/>
          </p:nvPr>
        </p:nvSpPr>
        <p:spPr/>
        <p:txBody>
          <a:bodyPr/>
          <a:lstStyle/>
          <a:p>
            <a:pPr marL="0" indent="0" algn="r" rtl="1">
              <a:buNone/>
            </a:pPr>
            <a:r>
              <a:rPr lang="fa-IR" sz="2000" dirty="0"/>
              <a:t>ج)مسمومیت با </a:t>
            </a:r>
            <a:r>
              <a:rPr lang="en-US" sz="2000" b="1" dirty="0"/>
              <a:t>NSAID </a:t>
            </a:r>
            <a:r>
              <a:rPr lang="fa-IR" sz="2000" b="1" dirty="0"/>
              <a:t>ها</a:t>
            </a:r>
            <a:r>
              <a:rPr lang="en-US" sz="2000" dirty="0"/>
              <a:t> </a:t>
            </a:r>
            <a:r>
              <a:rPr lang="fa-IR" sz="2000" dirty="0"/>
              <a:t>:</a:t>
            </a:r>
          </a:p>
          <a:p>
            <a:pPr algn="r" rtl="1"/>
            <a:r>
              <a:rPr lang="fa-IR" sz="1800" dirty="0"/>
              <a:t>داروهایی هستند که </a:t>
            </a:r>
            <a:r>
              <a:rPr lang="fa-IR" sz="1800" dirty="0" err="1"/>
              <a:t>به‌عنوان</a:t>
            </a:r>
            <a:r>
              <a:rPr lang="fa-IR" sz="1800" dirty="0"/>
              <a:t> مسکن، </a:t>
            </a:r>
            <a:r>
              <a:rPr lang="fa-IR" sz="1800" dirty="0" err="1"/>
              <a:t>ضدالتهاب</a:t>
            </a:r>
            <a:r>
              <a:rPr lang="fa-IR" sz="1800" dirty="0"/>
              <a:t> </a:t>
            </a:r>
            <a:r>
              <a:rPr lang="fa-IR" sz="1800" dirty="0" err="1"/>
              <a:t>غیراستروئیدی</a:t>
            </a:r>
            <a:r>
              <a:rPr lang="fa-IR" sz="1800" dirty="0"/>
              <a:t> </a:t>
            </a:r>
            <a:r>
              <a:rPr lang="fa-IR" sz="1800" dirty="0" err="1"/>
              <a:t>استفاده‌شده</a:t>
            </a:r>
            <a:r>
              <a:rPr lang="fa-IR" sz="1800" dirty="0"/>
              <a:t> و </a:t>
            </a:r>
            <a:r>
              <a:rPr lang="fa-IR" sz="1800" dirty="0" err="1"/>
              <a:t>به‌صورت</a:t>
            </a:r>
            <a:r>
              <a:rPr lang="fa-IR" sz="1800" dirty="0"/>
              <a:t> فراوان با و بدون تجویز پزشک در دسترس هستند.</a:t>
            </a:r>
          </a:p>
          <a:p>
            <a:pPr algn="r" rtl="1"/>
            <a:r>
              <a:rPr lang="fa-IR" sz="1800" dirty="0"/>
              <a:t> داروهای کم </a:t>
            </a:r>
            <a:r>
              <a:rPr lang="fa-IR" sz="1800" dirty="0" err="1"/>
              <a:t>عارضه‌ای</a:t>
            </a:r>
            <a:r>
              <a:rPr lang="fa-IR" sz="1800" dirty="0"/>
              <a:t> هستند. </a:t>
            </a:r>
          </a:p>
          <a:p>
            <a:pPr algn="r" rtl="1"/>
            <a:r>
              <a:rPr lang="fa-IR" sz="1800" dirty="0"/>
              <a:t>دوز مسمومیت ایبوبروفن </a:t>
            </a:r>
            <a:r>
              <a:rPr lang="en-US" sz="1800" dirty="0"/>
              <a:t>mg/kg 100</a:t>
            </a:r>
            <a:r>
              <a:rPr lang="fa-IR" sz="1800" dirty="0"/>
              <a:t> هست </a:t>
            </a:r>
          </a:p>
          <a:p>
            <a:pPr algn="r" rtl="1"/>
            <a:r>
              <a:rPr lang="fa-IR" sz="1800" dirty="0"/>
              <a:t> در دوز بالای </a:t>
            </a:r>
            <a:r>
              <a:rPr lang="en-US" sz="1800" dirty="0"/>
              <a:t>100 mg/kg </a:t>
            </a:r>
            <a:r>
              <a:rPr lang="fa-IR" sz="1800" dirty="0"/>
              <a:t>علائم شدید مسمومیت بروز </a:t>
            </a:r>
            <a:r>
              <a:rPr lang="fa-IR" sz="1800" dirty="0" err="1"/>
              <a:t>می‌کند</a:t>
            </a:r>
            <a:r>
              <a:rPr lang="fa-IR" sz="1800" dirty="0"/>
              <a:t>. علائم اختصاصی ندارد.</a:t>
            </a:r>
            <a:endParaRPr lang="en-US" sz="1800" dirty="0"/>
          </a:p>
          <a:p>
            <a:pPr algn="r" rtl="1"/>
            <a:r>
              <a:rPr lang="fa-IR" sz="1800" b="1" dirty="0"/>
              <a:t>درمان:</a:t>
            </a:r>
            <a:r>
              <a:rPr lang="fa-IR" sz="1800" dirty="0"/>
              <a:t> </a:t>
            </a:r>
            <a:r>
              <a:rPr lang="fa-IR" sz="1800" dirty="0" err="1"/>
              <a:t>به‌جز</a:t>
            </a:r>
            <a:r>
              <a:rPr lang="fa-IR" sz="1800" dirty="0"/>
              <a:t> در مسمومیت با </a:t>
            </a:r>
            <a:r>
              <a:rPr lang="fa-IR" sz="1800" dirty="0" err="1"/>
              <a:t>مفنامیک</a:t>
            </a:r>
            <a:r>
              <a:rPr lang="fa-IR" sz="1800" dirty="0"/>
              <a:t> اسید و </a:t>
            </a:r>
            <a:r>
              <a:rPr lang="fa-IR" sz="1800" dirty="0" err="1"/>
              <a:t>فنیل</a:t>
            </a:r>
            <a:r>
              <a:rPr lang="fa-IR" sz="1800" dirty="0"/>
              <a:t> </a:t>
            </a:r>
            <a:r>
              <a:rPr lang="fa-IR" sz="1800" dirty="0" err="1"/>
              <a:t>بوتازون</a:t>
            </a:r>
            <a:r>
              <a:rPr lang="fa-IR" sz="1800" dirty="0"/>
              <a:t> شستشو مفید نیست. </a:t>
            </a:r>
            <a:r>
              <a:rPr lang="fa-IR" sz="1800" dirty="0" err="1"/>
              <a:t>شارکول</a:t>
            </a:r>
            <a:r>
              <a:rPr lang="fa-IR" sz="1800" dirty="0"/>
              <a:t> در مسمومیت زیر یک ساعت داده </a:t>
            </a:r>
            <a:r>
              <a:rPr lang="fa-IR" sz="1800" dirty="0" err="1"/>
              <a:t>می‌شود</a:t>
            </a:r>
            <a:r>
              <a:rPr lang="fa-IR" sz="1800" dirty="0"/>
              <a:t>.</a:t>
            </a:r>
            <a:endParaRPr lang="en-US" sz="1800" dirty="0"/>
          </a:p>
          <a:p>
            <a:pPr marL="0" indent="0" algn="r" rtl="1">
              <a:buNone/>
            </a:pPr>
            <a:endParaRPr lang="en-US" sz="2000" dirty="0"/>
          </a:p>
        </p:txBody>
      </p:sp>
    </p:spTree>
    <p:extLst>
      <p:ext uri="{BB962C8B-B14F-4D97-AF65-F5344CB8AC3E}">
        <p14:creationId xmlns:p14="http://schemas.microsoft.com/office/powerpoint/2010/main" val="33847260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A241D9-4DCD-1A4B-B13F-9DD266055B3F}"/>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CD6BE33E-E6E1-6140-BD43-818B1611E260}"/>
              </a:ext>
            </a:extLst>
          </p:cNvPr>
          <p:cNvSpPr>
            <a:spLocks noGrp="1"/>
          </p:cNvSpPr>
          <p:nvPr>
            <p:ph idx="1"/>
          </p:nvPr>
        </p:nvSpPr>
        <p:spPr/>
        <p:txBody>
          <a:bodyPr/>
          <a:lstStyle/>
          <a:p>
            <a:pPr marL="0" indent="0" algn="r" rtl="1">
              <a:buNone/>
            </a:pPr>
            <a:r>
              <a:rPr lang="fa-IR" sz="1800" b="1" dirty="0"/>
              <a:t>استامینوفن:</a:t>
            </a:r>
          </a:p>
          <a:p>
            <a:pPr algn="r" rtl="1">
              <a:buFont typeface="Arial" panose="020B0604020202020204" pitchFamily="34" charset="0"/>
              <a:buChar char="•"/>
            </a:pPr>
            <a:r>
              <a:rPr lang="fa-IR" sz="1800" dirty="0"/>
              <a:t> استامینوفن یکی از شایعترین مسکن ها و تب برها است که مسمومیت با آن بسیار شایع بوده </a:t>
            </a:r>
            <a:endParaRPr lang="en-US" sz="1800" dirty="0"/>
          </a:p>
          <a:p>
            <a:pPr algn="r" rtl="1">
              <a:buFont typeface="Arial" panose="020B0604020202020204" pitchFamily="34" charset="0"/>
              <a:buChar char="•"/>
            </a:pPr>
            <a:r>
              <a:rPr lang="fa-IR" sz="1800" dirty="0"/>
              <a:t>به دنبال مصرف استامینوفن در دوزهای درمانی اغلب آن </a:t>
            </a:r>
            <a:r>
              <a:rPr lang="fa-IR" sz="1800" dirty="0" err="1"/>
              <a:t>به‌سرعت</a:t>
            </a:r>
            <a:r>
              <a:rPr lang="fa-IR" sz="1800" dirty="0"/>
              <a:t> از دستگاه گوارش </a:t>
            </a:r>
            <a:r>
              <a:rPr lang="fa-IR" sz="1800" dirty="0" err="1"/>
              <a:t>جذب‌شده</a:t>
            </a:r>
            <a:r>
              <a:rPr lang="fa-IR" sz="1800" dirty="0"/>
              <a:t>، در کبد تجزیه </a:t>
            </a:r>
            <a:r>
              <a:rPr lang="fa-IR" sz="1800" dirty="0" err="1"/>
              <a:t>می‌شود</a:t>
            </a:r>
            <a:r>
              <a:rPr lang="fa-IR" sz="1800" dirty="0"/>
              <a:t> و از طریق ادرار دفع می شود. </a:t>
            </a:r>
          </a:p>
          <a:p>
            <a:pPr algn="r" rtl="1">
              <a:buFont typeface="Arial" panose="020B0604020202020204" pitchFamily="34" charset="0"/>
              <a:buChar char="•"/>
            </a:pPr>
            <a:r>
              <a:rPr lang="fa-IR" sz="1800" dirty="0">
                <a:solidFill>
                  <a:srgbClr val="7030A0"/>
                </a:solidFill>
              </a:rPr>
              <a:t>دوز درمانی </a:t>
            </a:r>
            <a:r>
              <a:rPr lang="fa-IR" sz="1800" dirty="0" err="1">
                <a:solidFill>
                  <a:srgbClr val="7030A0"/>
                </a:solidFill>
              </a:rPr>
              <a:t>توصیه‌شده</a:t>
            </a:r>
            <a:r>
              <a:rPr lang="fa-IR" sz="1800" dirty="0">
                <a:solidFill>
                  <a:srgbClr val="7030A0"/>
                </a:solidFill>
              </a:rPr>
              <a:t> حداکثر </a:t>
            </a:r>
            <a:r>
              <a:rPr lang="en-US" sz="1800" dirty="0">
                <a:solidFill>
                  <a:srgbClr val="7030A0"/>
                </a:solidFill>
              </a:rPr>
              <a:t>mg/kg 75</a:t>
            </a:r>
            <a:r>
              <a:rPr lang="fa-IR" sz="1800" dirty="0">
                <a:solidFill>
                  <a:srgbClr val="7030A0"/>
                </a:solidFill>
              </a:rPr>
              <a:t> </a:t>
            </a:r>
            <a:r>
              <a:rPr lang="fa-IR" sz="1800" dirty="0" err="1">
                <a:solidFill>
                  <a:srgbClr val="7030A0"/>
                </a:solidFill>
              </a:rPr>
              <a:t>می‌باشد</a:t>
            </a:r>
            <a:r>
              <a:rPr lang="fa-IR" sz="1800" dirty="0">
                <a:solidFill>
                  <a:srgbClr val="7030A0"/>
                </a:solidFill>
              </a:rPr>
              <a:t>. </a:t>
            </a:r>
            <a:endParaRPr lang="en-US" sz="1800" dirty="0">
              <a:solidFill>
                <a:srgbClr val="7030A0"/>
              </a:solidFill>
            </a:endParaRPr>
          </a:p>
          <a:p>
            <a:pPr algn="r" rtl="1">
              <a:buFont typeface="Arial" panose="020B0604020202020204" pitchFamily="34" charset="0"/>
              <a:buChar char="•"/>
            </a:pPr>
            <a:r>
              <a:rPr lang="fa-IR" sz="1800" dirty="0"/>
              <a:t>مصرف مقادیر زیاد یا مکرر استامینوفن می تواند به </a:t>
            </a:r>
            <a:r>
              <a:rPr lang="fa-IR" sz="1800" u="sng" dirty="0"/>
              <a:t>کبد و کلیه </a:t>
            </a:r>
            <a:r>
              <a:rPr lang="fa-IR" sz="1800" dirty="0"/>
              <a:t>آسیب برساند.</a:t>
            </a:r>
          </a:p>
          <a:p>
            <a:pPr marL="0" indent="0" algn="r" rtl="1">
              <a:buNone/>
            </a:pPr>
            <a:r>
              <a:rPr lang="fa-IR" sz="1800" dirty="0"/>
              <a:t>  </a:t>
            </a:r>
          </a:p>
          <a:p>
            <a:pPr marL="0" indent="0" algn="r" rtl="1">
              <a:buNone/>
            </a:pPr>
            <a:r>
              <a:rPr lang="fa-IR" sz="1800" dirty="0"/>
              <a:t>دوز مسمومیت کننده استامینوفن عبارت است از:</a:t>
            </a:r>
          </a:p>
          <a:p>
            <a:pPr algn="r" rtl="1">
              <a:buFont typeface="Wingdings" pitchFamily="2" charset="2"/>
              <a:buChar char="ü"/>
            </a:pPr>
            <a:r>
              <a:rPr lang="fa-IR" sz="1800" dirty="0"/>
              <a:t>    مصرف استامینوفن اگر طی 4 ساعت رخ دهد، حاد و در غیر این صورت مزمن تلقی می شود.</a:t>
            </a:r>
          </a:p>
          <a:p>
            <a:pPr algn="r" rtl="1">
              <a:buFont typeface="Wingdings" pitchFamily="2" charset="2"/>
              <a:buChar char="ü"/>
            </a:pPr>
            <a:r>
              <a:rPr lang="fa-IR" sz="1800" dirty="0"/>
              <a:t>    جذب استامینوفن طی 4 ساعت کامل می شود. </a:t>
            </a:r>
          </a:p>
          <a:p>
            <a:pPr algn="r" rtl="1">
              <a:buFont typeface="Wingdings" pitchFamily="2" charset="2"/>
              <a:buChar char="ü"/>
            </a:pPr>
            <a:r>
              <a:rPr lang="fa-IR" sz="1800" dirty="0"/>
              <a:t>     در موارد حاد و در صورتیکه بیمار بیش از </a:t>
            </a:r>
            <a:r>
              <a:rPr lang="en-US" sz="1800" dirty="0"/>
              <a:t>mg/kg</a:t>
            </a:r>
            <a:r>
              <a:rPr lang="fa-IR" sz="1800" dirty="0"/>
              <a:t> 150 یا 7 گرم استامینوفن مصرف کرده باشد، مصرف مقادیر زیاد و حاد تلقی می شود. </a:t>
            </a:r>
            <a:endParaRPr lang="en-US" sz="1800" dirty="0"/>
          </a:p>
        </p:txBody>
      </p:sp>
    </p:spTree>
    <p:extLst>
      <p:ext uri="{BB962C8B-B14F-4D97-AF65-F5344CB8AC3E}">
        <p14:creationId xmlns:p14="http://schemas.microsoft.com/office/powerpoint/2010/main" val="15105529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6589CE-9005-3D48-B61D-5B19DA03845F}"/>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40CF430A-3162-BB46-AEB7-0FD8FBAC8F8E}"/>
              </a:ext>
            </a:extLst>
          </p:cNvPr>
          <p:cNvSpPr>
            <a:spLocks noGrp="1"/>
          </p:cNvSpPr>
          <p:nvPr>
            <p:ph idx="1"/>
          </p:nvPr>
        </p:nvSpPr>
        <p:spPr/>
        <p:txBody>
          <a:bodyPr/>
          <a:lstStyle/>
          <a:p>
            <a:pPr marL="0" indent="0" algn="r" rtl="1">
              <a:buNone/>
            </a:pPr>
            <a:r>
              <a:rPr lang="fa-IR" sz="2000" dirty="0"/>
              <a:t>استامینوفن: (ادامه)</a:t>
            </a:r>
          </a:p>
          <a:p>
            <a:pPr marL="0" indent="0" algn="r" rtl="1">
              <a:buNone/>
            </a:pPr>
            <a:r>
              <a:rPr lang="fa-IR" sz="1800" dirty="0"/>
              <a:t>دوز مسمومیت در موارد مصرف مزمن هم به ترتیب زیر است :  </a:t>
            </a:r>
            <a:endParaRPr lang="en-US" sz="1800" dirty="0"/>
          </a:p>
          <a:p>
            <a:pPr algn="r" rtl="1">
              <a:buFont typeface="Wingdings" pitchFamily="2" charset="2"/>
              <a:buChar char="Ø"/>
            </a:pPr>
            <a:r>
              <a:rPr lang="fa-IR" sz="1800" dirty="0"/>
              <a:t>مصرف </a:t>
            </a:r>
            <a:r>
              <a:rPr lang="en-US" sz="1800" dirty="0"/>
              <a:t>mg/kg 200</a:t>
            </a:r>
            <a:r>
              <a:rPr lang="fa-IR" sz="1800" dirty="0"/>
              <a:t> یا ۱۰ گرم روزانه طی ۲۴ ساعت</a:t>
            </a:r>
            <a:endParaRPr lang="en-US" sz="1800" dirty="0"/>
          </a:p>
          <a:p>
            <a:pPr algn="r" rtl="1">
              <a:buFont typeface="Wingdings" pitchFamily="2" charset="2"/>
              <a:buChar char="Ø"/>
            </a:pPr>
            <a:r>
              <a:rPr lang="fa-IR" sz="1800" dirty="0"/>
              <a:t> مصرف </a:t>
            </a:r>
            <a:r>
              <a:rPr lang="en-US" sz="1800" dirty="0"/>
              <a:t>mg/kg 150</a:t>
            </a:r>
            <a:r>
              <a:rPr lang="fa-IR" sz="1800" dirty="0"/>
              <a:t> یا ۶ گرم روزانه طی 48 ساعت</a:t>
            </a:r>
            <a:endParaRPr lang="en-US" sz="1800" dirty="0"/>
          </a:p>
          <a:p>
            <a:pPr algn="r" rtl="1">
              <a:buFont typeface="Wingdings" pitchFamily="2" charset="2"/>
              <a:buChar char="Ø"/>
            </a:pPr>
            <a:r>
              <a:rPr lang="fa-IR" sz="1800" dirty="0"/>
              <a:t>مصرف </a:t>
            </a:r>
            <a:r>
              <a:rPr lang="en-US" sz="1800" dirty="0"/>
              <a:t>mg/kg 100 </a:t>
            </a:r>
            <a:r>
              <a:rPr lang="fa-IR" sz="1800" dirty="0"/>
              <a:t>روزانه طی 72ساعت یا بیشتر</a:t>
            </a:r>
            <a:endParaRPr lang="en-US" sz="1800" dirty="0"/>
          </a:p>
          <a:p>
            <a:pPr algn="r" rtl="1">
              <a:buFont typeface="Wingdings" pitchFamily="2" charset="2"/>
              <a:buChar char="Ø"/>
            </a:pPr>
            <a:r>
              <a:rPr lang="fa-IR" sz="1800" dirty="0"/>
              <a:t> مصرف علامت دار (درد یا </a:t>
            </a:r>
            <a:r>
              <a:rPr lang="fa-IR" sz="1800" dirty="0" err="1"/>
              <a:t>تندرنس</a:t>
            </a:r>
            <a:r>
              <a:rPr lang="fa-IR" sz="1800" dirty="0"/>
              <a:t> در ناحیه </a:t>
            </a:r>
            <a:r>
              <a:rPr lang="en-US" sz="1800" dirty="0"/>
              <a:t>RUQ</a:t>
            </a:r>
            <a:r>
              <a:rPr lang="fa-IR" sz="1800" dirty="0"/>
              <a:t>،زردی یا استفراغ)</a:t>
            </a:r>
          </a:p>
          <a:p>
            <a:pPr algn="r" rtl="1">
              <a:buFont typeface="Wingdings" pitchFamily="2" charset="2"/>
              <a:buChar char="Ø"/>
            </a:pPr>
            <a:endParaRPr lang="en-US" sz="1800" dirty="0"/>
          </a:p>
          <a:p>
            <a:pPr algn="r" rtl="1">
              <a:buFont typeface="Wingdings" pitchFamily="2" charset="2"/>
              <a:buChar char="v"/>
            </a:pPr>
            <a:r>
              <a:rPr lang="en-US" dirty="0"/>
              <a:t> </a:t>
            </a:r>
            <a:r>
              <a:rPr lang="fa-IR" sz="2000" b="1" dirty="0">
                <a:solidFill>
                  <a:srgbClr val="7030A0"/>
                </a:solidFill>
              </a:rPr>
              <a:t>با تجویز آنتی </a:t>
            </a:r>
            <a:r>
              <a:rPr lang="fa-IR" sz="2000" b="1" dirty="0" err="1">
                <a:solidFill>
                  <a:srgbClr val="7030A0"/>
                </a:solidFill>
              </a:rPr>
              <a:t>دت</a:t>
            </a:r>
            <a:r>
              <a:rPr lang="fa-IR" sz="2000" b="1" dirty="0">
                <a:solidFill>
                  <a:srgbClr val="7030A0"/>
                </a:solidFill>
              </a:rPr>
              <a:t> اختصاصی ان استیل </a:t>
            </a:r>
            <a:r>
              <a:rPr lang="fa-IR" sz="2000" b="1" dirty="0" err="1">
                <a:solidFill>
                  <a:srgbClr val="7030A0"/>
                </a:solidFill>
              </a:rPr>
              <a:t>سیستئین</a:t>
            </a:r>
            <a:r>
              <a:rPr lang="fa-IR" sz="2000" b="1" dirty="0">
                <a:solidFill>
                  <a:srgbClr val="7030A0"/>
                </a:solidFill>
              </a:rPr>
              <a:t> (</a:t>
            </a:r>
            <a:r>
              <a:rPr lang="en-US" sz="2000" b="1" dirty="0">
                <a:solidFill>
                  <a:srgbClr val="7030A0"/>
                </a:solidFill>
              </a:rPr>
              <a:t>NAC</a:t>
            </a:r>
            <a:r>
              <a:rPr lang="fa-IR" sz="2000" b="1" dirty="0">
                <a:solidFill>
                  <a:srgbClr val="7030A0"/>
                </a:solidFill>
              </a:rPr>
              <a:t>)  </a:t>
            </a:r>
            <a:r>
              <a:rPr lang="fa-IR" sz="2000" b="1" dirty="0" err="1">
                <a:solidFill>
                  <a:srgbClr val="7030A0"/>
                </a:solidFill>
              </a:rPr>
              <a:t>می‌توان</a:t>
            </a:r>
            <a:r>
              <a:rPr lang="fa-IR" sz="2000" b="1" dirty="0">
                <a:solidFill>
                  <a:srgbClr val="7030A0"/>
                </a:solidFill>
              </a:rPr>
              <a:t> از بروز آسیب کبدی و مرگ پیشگیری کرد.</a:t>
            </a:r>
            <a:r>
              <a:rPr lang="en-US" sz="2000" b="1" dirty="0">
                <a:solidFill>
                  <a:srgbClr val="7030A0"/>
                </a:solidFill>
              </a:rPr>
              <a:t> </a:t>
            </a:r>
          </a:p>
        </p:txBody>
      </p:sp>
    </p:spTree>
    <p:extLst>
      <p:ext uri="{BB962C8B-B14F-4D97-AF65-F5344CB8AC3E}">
        <p14:creationId xmlns:p14="http://schemas.microsoft.com/office/powerpoint/2010/main" val="226583308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E89034-E7D5-3049-A51A-78C5955BFE03}"/>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EB87F73F-4CA2-6B43-8C69-087ABDA24E2A}"/>
              </a:ext>
            </a:extLst>
          </p:cNvPr>
          <p:cNvSpPr>
            <a:spLocks noGrp="1"/>
          </p:cNvSpPr>
          <p:nvPr>
            <p:ph idx="1"/>
          </p:nvPr>
        </p:nvSpPr>
        <p:spPr/>
        <p:txBody>
          <a:bodyPr/>
          <a:lstStyle/>
          <a:p>
            <a:pPr marL="0" indent="0" algn="r" rtl="1">
              <a:buNone/>
            </a:pPr>
            <a:r>
              <a:rPr lang="fa-IR" sz="2000" b="1" dirty="0"/>
              <a:t>علائم مسمومیت با استامینوفن :</a:t>
            </a:r>
          </a:p>
          <a:p>
            <a:pPr marL="0" indent="0" algn="r" rtl="1">
              <a:buNone/>
            </a:pPr>
            <a:endParaRPr lang="en-US" sz="2000" dirty="0"/>
          </a:p>
          <a:p>
            <a:pPr marL="0" indent="0" algn="r" rtl="1">
              <a:buNone/>
            </a:pPr>
            <a:r>
              <a:rPr lang="fa-IR" sz="1800" dirty="0"/>
              <a:t>علائم مسمومیت با استامینوفن در چهار مرحله و </a:t>
            </a:r>
            <a:r>
              <a:rPr lang="fa-IR" sz="1800" dirty="0" err="1"/>
              <a:t>بافاصله‌های</a:t>
            </a:r>
            <a:r>
              <a:rPr lang="fa-IR" sz="1800" dirty="0"/>
              <a:t> زمانی به وجود </a:t>
            </a:r>
            <a:r>
              <a:rPr lang="fa-IR" sz="1800" dirty="0" err="1"/>
              <a:t>می‌آیند</a:t>
            </a:r>
            <a:r>
              <a:rPr lang="fa-IR" sz="1800" dirty="0"/>
              <a:t>. این مراحل </a:t>
            </a:r>
            <a:r>
              <a:rPr lang="fa-IR" sz="1800" dirty="0" err="1"/>
              <a:t>عبارت‌اند</a:t>
            </a:r>
            <a:r>
              <a:rPr lang="fa-IR" sz="1800" dirty="0"/>
              <a:t> از:</a:t>
            </a:r>
          </a:p>
          <a:p>
            <a:pPr marL="0" indent="0" algn="r" rtl="1">
              <a:buNone/>
            </a:pPr>
            <a:endParaRPr lang="en-US" sz="1800" dirty="0"/>
          </a:p>
          <a:p>
            <a:pPr marL="0" indent="0" algn="r" rtl="1">
              <a:buNone/>
            </a:pPr>
            <a:r>
              <a:rPr lang="fa-IR" sz="1800" b="1" dirty="0"/>
              <a:t>مرحله 1</a:t>
            </a:r>
            <a:r>
              <a:rPr lang="fa-IR" sz="1800" dirty="0"/>
              <a:t>: </a:t>
            </a:r>
          </a:p>
          <a:p>
            <a:pPr marL="0" indent="0" algn="r" rtl="1">
              <a:buNone/>
            </a:pPr>
            <a:r>
              <a:rPr lang="fa-IR" sz="1800" dirty="0"/>
              <a:t>آسیب کبدی ممکن است در 12ساعت اول پس از مصرف رخ دهد. در این مرحله علائم غیر اختصاصی و شامل تهوع، استفراغ و </a:t>
            </a:r>
            <a:r>
              <a:rPr lang="fa-IR" sz="1800" dirty="0" err="1"/>
              <a:t>بی‌اشتهایی</a:t>
            </a:r>
            <a:r>
              <a:rPr lang="fa-IR" sz="1800" dirty="0"/>
              <a:t>، بی حالی است.</a:t>
            </a:r>
          </a:p>
          <a:p>
            <a:pPr marL="0" indent="0" algn="r" rtl="1">
              <a:buNone/>
            </a:pPr>
            <a:endParaRPr lang="en-US" sz="1800" dirty="0"/>
          </a:p>
          <a:p>
            <a:pPr marL="0" indent="0" algn="r" rtl="1">
              <a:buNone/>
            </a:pPr>
            <a:r>
              <a:rPr lang="fa-IR" sz="1800" b="1" dirty="0"/>
              <a:t>مرحله 2: </a:t>
            </a:r>
          </a:p>
          <a:p>
            <a:pPr marL="0" indent="0" algn="r" rtl="1">
              <a:buNone/>
            </a:pPr>
            <a:r>
              <a:rPr lang="fa-IR" sz="1800" dirty="0"/>
              <a:t>در صورت عدم درمان آسیب کبدی 36- 8 ساعت پس از مصرف دوز سمی استامینوفن شروع می شود. افزایش تست های عملکرد کبدی (</a:t>
            </a:r>
            <a:r>
              <a:rPr lang="en-US" sz="1800" dirty="0"/>
              <a:t>ALT</a:t>
            </a:r>
            <a:r>
              <a:rPr lang="fa-IR" sz="1800" dirty="0"/>
              <a:t>، </a:t>
            </a:r>
            <a:r>
              <a:rPr lang="en-US" sz="1800" dirty="0"/>
              <a:t>AST</a:t>
            </a:r>
            <a:r>
              <a:rPr lang="fa-IR" sz="1800" dirty="0"/>
              <a:t>)، تهوع و استفراغ، درد و </a:t>
            </a:r>
            <a:r>
              <a:rPr lang="fa-IR" sz="1800" dirty="0" err="1"/>
              <a:t>تندرنس</a:t>
            </a:r>
            <a:r>
              <a:rPr lang="fa-IR" sz="1800" dirty="0"/>
              <a:t> در ربع فوقانی راست شکم(</a:t>
            </a:r>
            <a:r>
              <a:rPr lang="en-US" sz="1800" dirty="0"/>
              <a:t>RUQ</a:t>
            </a:r>
            <a:r>
              <a:rPr lang="fa-IR" sz="1800" dirty="0"/>
              <a:t>) شایعترین علائم هستند. </a:t>
            </a:r>
            <a:endParaRPr lang="en-US" sz="1800" dirty="0"/>
          </a:p>
          <a:p>
            <a:pPr algn="r" rtl="1"/>
            <a:endParaRPr lang="fa-IR" sz="1800" dirty="0"/>
          </a:p>
          <a:p>
            <a:pPr algn="r" rtl="1"/>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35241617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B96E1D-6B30-0647-B14C-23736F48D2E4}"/>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11C84D76-1DC5-094E-9C84-53E3A25AE6F6}"/>
              </a:ext>
            </a:extLst>
          </p:cNvPr>
          <p:cNvSpPr>
            <a:spLocks noGrp="1"/>
          </p:cNvSpPr>
          <p:nvPr>
            <p:ph idx="1"/>
          </p:nvPr>
        </p:nvSpPr>
        <p:spPr/>
        <p:txBody>
          <a:bodyPr/>
          <a:lstStyle/>
          <a:p>
            <a:pPr algn="r" rtl="1"/>
            <a:r>
              <a:rPr lang="fa-IR" sz="1800" b="1" dirty="0"/>
              <a:t>علائم مسمومیت با استامینوفن :</a:t>
            </a:r>
          </a:p>
          <a:p>
            <a:pPr marL="0" indent="0" algn="r" rtl="1">
              <a:buNone/>
            </a:pPr>
            <a:endParaRPr lang="fa-IR" sz="1800" b="1" dirty="0"/>
          </a:p>
          <a:p>
            <a:pPr marL="0" indent="0" algn="r" rtl="1">
              <a:buNone/>
            </a:pPr>
            <a:r>
              <a:rPr lang="fa-IR" sz="1800" b="1" dirty="0"/>
              <a:t>مرحله 3:</a:t>
            </a:r>
          </a:p>
          <a:p>
            <a:pPr marL="0" indent="0" algn="r" rtl="1">
              <a:buNone/>
            </a:pPr>
            <a:r>
              <a:rPr lang="fa-IR" sz="1800" dirty="0"/>
              <a:t> در طی 2 تا 4 روز پس از مصرف، علائم ممکن است به سمت نارسایی کبدی پیشرفت کنند و احتمال ایجاد نارسایی برق آسای کبدی (</a:t>
            </a:r>
            <a:r>
              <a:rPr lang="en-US" sz="1800" dirty="0"/>
              <a:t>Fulminate Hepatic Failure</a:t>
            </a:r>
            <a:r>
              <a:rPr lang="fa-IR" sz="1800" dirty="0"/>
              <a:t>) نیز وجود دارد. مرگ در دوره حاد بیماری بیشتر در این مرحله رخ می دهد. و بیماران ممکن است دچار خونریزی، </a:t>
            </a:r>
            <a:r>
              <a:rPr lang="fa-IR" sz="1800" dirty="0" err="1"/>
              <a:t>ادم</a:t>
            </a:r>
            <a:r>
              <a:rPr lang="fa-IR" sz="1800" dirty="0"/>
              <a:t> مغزی یا </a:t>
            </a:r>
            <a:r>
              <a:rPr lang="fa-IR" sz="1800" dirty="0" err="1"/>
              <a:t>انسفالوپاتی</a:t>
            </a:r>
            <a:r>
              <a:rPr lang="fa-IR" sz="1800" dirty="0"/>
              <a:t> کبدی، </a:t>
            </a:r>
            <a:r>
              <a:rPr lang="fa-IR" sz="1800" dirty="0" err="1"/>
              <a:t>سپسیس</a:t>
            </a:r>
            <a:r>
              <a:rPr lang="fa-IR" sz="1800" dirty="0"/>
              <a:t>، نارسایی چند ارگانی، </a:t>
            </a:r>
            <a:r>
              <a:rPr lang="en-US" sz="1800" dirty="0"/>
              <a:t>ARDS</a:t>
            </a:r>
            <a:r>
              <a:rPr lang="fa-IR" sz="1800" dirty="0"/>
              <a:t>، شوند. </a:t>
            </a:r>
          </a:p>
          <a:p>
            <a:pPr marL="0" indent="0" algn="r" rtl="1">
              <a:buNone/>
            </a:pPr>
            <a:endParaRPr lang="fa-IR" sz="1800" dirty="0"/>
          </a:p>
          <a:p>
            <a:pPr marL="0" indent="0" algn="r" rtl="1">
              <a:buNone/>
            </a:pPr>
            <a:r>
              <a:rPr lang="fa-IR" sz="1800" b="1" dirty="0"/>
              <a:t>مرحله 4:</a:t>
            </a:r>
          </a:p>
          <a:p>
            <a:pPr marL="0" indent="0" algn="r" rtl="1">
              <a:buNone/>
            </a:pPr>
            <a:r>
              <a:rPr lang="fa-IR" sz="1800" b="1" dirty="0"/>
              <a:t> </a:t>
            </a:r>
            <a:r>
              <a:rPr lang="fa-IR" sz="1800" dirty="0"/>
              <a:t>در صورتیکه  بیمار از عوارض مرحله 3 عبور کرد وارد مرحله 4 یا بهبودی </a:t>
            </a:r>
            <a:r>
              <a:rPr lang="fa-IR" sz="1800" dirty="0" err="1"/>
              <a:t>می‌شود</a:t>
            </a:r>
            <a:r>
              <a:rPr lang="fa-IR" sz="1800" dirty="0"/>
              <a:t> و با بهبودی کند اختلال کبدی همراه است. گاهی هم ممکن است نارسایی مزمن کبدی حاصل شود. </a:t>
            </a: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40945129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66DCDD-3C24-834B-81C9-FF7135254B95}"/>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BE383C76-7907-7C43-A6D9-549230ACCE53}"/>
              </a:ext>
            </a:extLst>
          </p:cNvPr>
          <p:cNvSpPr>
            <a:spLocks noGrp="1"/>
          </p:cNvSpPr>
          <p:nvPr>
            <p:ph idx="1"/>
          </p:nvPr>
        </p:nvSpPr>
        <p:spPr/>
        <p:txBody>
          <a:bodyPr/>
          <a:lstStyle/>
          <a:p>
            <a:pPr marL="0" indent="0" algn="r" rtl="1">
              <a:buNone/>
            </a:pPr>
            <a:r>
              <a:rPr lang="fa-IR" sz="1800" dirty="0"/>
              <a:t>اقدامات درمانی شامل ارزیابی صحنه و حفظ </a:t>
            </a:r>
            <a:r>
              <a:rPr lang="en-US" sz="1800" dirty="0"/>
              <a:t>ABC</a:t>
            </a:r>
            <a:r>
              <a:rPr lang="fa-IR" sz="1800" dirty="0"/>
              <a:t> بیمار است.</a:t>
            </a:r>
            <a:endParaRPr lang="en-US" sz="1800" dirty="0"/>
          </a:p>
          <a:p>
            <a:pPr algn="r" rtl="1">
              <a:buFont typeface="Wingdings" pitchFamily="2" charset="2"/>
              <a:buChar char="Ø"/>
            </a:pPr>
            <a:r>
              <a:rPr lang="fa-IR" sz="1800" dirty="0"/>
              <a:t>در مسمومیت زیر یک ساعت با استامینوفن باید شستشوی معده یا </a:t>
            </a:r>
            <a:r>
              <a:rPr lang="fa-IR" sz="1800" dirty="0" err="1"/>
              <a:t>لاواژ</a:t>
            </a:r>
            <a:r>
              <a:rPr lang="fa-IR" sz="1800" dirty="0"/>
              <a:t> انجام شود.</a:t>
            </a:r>
          </a:p>
          <a:p>
            <a:pPr algn="r" rtl="1">
              <a:buFont typeface="Wingdings" pitchFamily="2" charset="2"/>
              <a:buChar char="Ø"/>
            </a:pPr>
            <a:r>
              <a:rPr lang="fa-IR" sz="1800" dirty="0" err="1"/>
              <a:t>درصورتی‌که</a:t>
            </a:r>
            <a:r>
              <a:rPr lang="fa-IR" sz="1800" dirty="0"/>
              <a:t> از </a:t>
            </a:r>
            <a:r>
              <a:rPr lang="fa-IR" sz="1800" dirty="0" err="1"/>
              <a:t>شارکول</a:t>
            </a:r>
            <a:r>
              <a:rPr lang="fa-IR" sz="1800" dirty="0"/>
              <a:t> یا زغال </a:t>
            </a:r>
            <a:r>
              <a:rPr lang="fa-IR" sz="1800" dirty="0" err="1"/>
              <a:t>فعال‌شده</a:t>
            </a:r>
            <a:r>
              <a:rPr lang="fa-IR" sz="1800" dirty="0"/>
              <a:t> استفاده </a:t>
            </a:r>
            <a:r>
              <a:rPr lang="fa-IR" sz="1800" dirty="0" err="1"/>
              <a:t>می‌شود</a:t>
            </a:r>
            <a:r>
              <a:rPr lang="fa-IR" sz="1800" dirty="0"/>
              <a:t>، شستشوی معده و تخلیه آن نباید صورت گیرد. </a:t>
            </a:r>
          </a:p>
          <a:p>
            <a:pPr algn="r" rtl="1">
              <a:buFont typeface="Wingdings" pitchFamily="2" charset="2"/>
              <a:buChar char="Ø"/>
            </a:pPr>
            <a:r>
              <a:rPr lang="fa-IR" sz="1800" dirty="0"/>
              <a:t>استفاده از </a:t>
            </a:r>
            <a:r>
              <a:rPr lang="fa-IR" sz="1800" dirty="0" err="1"/>
              <a:t>آنتاگونیست</a:t>
            </a:r>
            <a:r>
              <a:rPr lang="fa-IR" sz="1800" dirty="0"/>
              <a:t> ان – استیل </a:t>
            </a:r>
            <a:r>
              <a:rPr lang="fa-IR" sz="1800" dirty="0" err="1"/>
              <a:t>سیستئین</a:t>
            </a:r>
            <a:r>
              <a:rPr lang="fa-IR" sz="1800" dirty="0"/>
              <a:t> (</a:t>
            </a:r>
            <a:r>
              <a:rPr lang="en-US" sz="1800" dirty="0"/>
              <a:t>NAC</a:t>
            </a:r>
            <a:r>
              <a:rPr lang="fa-IR" sz="1800" dirty="0"/>
              <a:t>) </a:t>
            </a:r>
            <a:r>
              <a:rPr lang="fa-IR" sz="1800" dirty="0" err="1"/>
              <a:t>به‌جای</a:t>
            </a:r>
            <a:r>
              <a:rPr lang="fa-IR" sz="1800" dirty="0"/>
              <a:t> </a:t>
            </a:r>
            <a:r>
              <a:rPr lang="fa-IR" sz="1800" dirty="0" err="1"/>
              <a:t>شارکول</a:t>
            </a:r>
            <a:r>
              <a:rPr lang="fa-IR" sz="1800" dirty="0"/>
              <a:t> هر 2 ساعت انجام </a:t>
            </a:r>
            <a:r>
              <a:rPr lang="fa-IR" sz="1800" dirty="0" err="1"/>
              <a:t>می‌شود</a:t>
            </a:r>
            <a:r>
              <a:rPr lang="fa-IR" sz="1800" dirty="0"/>
              <a:t>. </a:t>
            </a:r>
          </a:p>
          <a:p>
            <a:pPr algn="r" rtl="1">
              <a:buFont typeface="Wingdings" pitchFamily="2" charset="2"/>
              <a:buChar char="Ø"/>
            </a:pPr>
            <a:r>
              <a:rPr lang="fa-IR" sz="1800" dirty="0"/>
              <a:t>سطح سرمی استامینوفن نیز 4ساعت پس از خورده شدن دارو </a:t>
            </a:r>
            <a:r>
              <a:rPr lang="fa-IR" sz="1800" dirty="0" err="1"/>
              <a:t>اندازه‌گیری</a:t>
            </a:r>
            <a:r>
              <a:rPr lang="fa-IR" sz="1800" dirty="0"/>
              <a:t> </a:t>
            </a:r>
            <a:r>
              <a:rPr lang="fa-IR" sz="1800" dirty="0" err="1"/>
              <a:t>می‌شود</a:t>
            </a:r>
            <a:r>
              <a:rPr lang="fa-IR" sz="1800" dirty="0"/>
              <a:t>.</a:t>
            </a:r>
            <a:endParaRPr lang="en-US" sz="1800" dirty="0"/>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2951364954"/>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8A4C64-94A1-3248-B388-85E40E2905AE}"/>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6AA95996-2A36-A94C-B6CD-BF572499C394}"/>
              </a:ext>
            </a:extLst>
          </p:cNvPr>
          <p:cNvSpPr>
            <a:spLocks noGrp="1"/>
          </p:cNvSpPr>
          <p:nvPr>
            <p:ph idx="1"/>
          </p:nvPr>
        </p:nvSpPr>
        <p:spPr/>
        <p:txBody>
          <a:bodyPr/>
          <a:lstStyle/>
          <a:p>
            <a:pPr marL="0" indent="0" algn="r" rtl="1">
              <a:buNone/>
            </a:pPr>
            <a:r>
              <a:rPr lang="fa-IR" sz="2000" b="1" dirty="0"/>
              <a:t>د) مسمومیت با مواد </a:t>
            </a:r>
            <a:r>
              <a:rPr lang="fa-IR" sz="2000" b="1" dirty="0" err="1"/>
              <a:t>روان‌گردان</a:t>
            </a:r>
            <a:r>
              <a:rPr lang="fa-IR" sz="2000" b="1" dirty="0"/>
              <a:t> و </a:t>
            </a:r>
            <a:r>
              <a:rPr lang="fa-IR" sz="2000" b="1" dirty="0" err="1"/>
              <a:t>توهم‌زا</a:t>
            </a:r>
            <a:r>
              <a:rPr lang="fa-IR" sz="2000" b="1" dirty="0"/>
              <a:t> :</a:t>
            </a:r>
          </a:p>
          <a:p>
            <a:pPr marL="0" indent="0" algn="r" rtl="1">
              <a:buNone/>
            </a:pPr>
            <a:endParaRPr lang="en-US" sz="2000" dirty="0"/>
          </a:p>
          <a:p>
            <a:pPr algn="r" rtl="1"/>
            <a:r>
              <a:rPr lang="fa-IR" sz="1800" dirty="0"/>
              <a:t>داروهای </a:t>
            </a:r>
            <a:r>
              <a:rPr lang="fa-IR" sz="1800" dirty="0" err="1"/>
              <a:t>روان‌گردان</a:t>
            </a:r>
            <a:r>
              <a:rPr lang="fa-IR" sz="1800" dirty="0"/>
              <a:t> و </a:t>
            </a:r>
            <a:r>
              <a:rPr lang="fa-IR" sz="1800" dirty="0" err="1"/>
              <a:t>توهم‌زایی</a:t>
            </a:r>
            <a:r>
              <a:rPr lang="fa-IR" sz="1800" dirty="0"/>
              <a:t> نظیر </a:t>
            </a:r>
            <a:r>
              <a:rPr lang="fa-IR" sz="1800" dirty="0" err="1"/>
              <a:t>آمفتامین‌ها</a:t>
            </a:r>
            <a:r>
              <a:rPr lang="fa-IR" sz="1800" dirty="0"/>
              <a:t>، کوکائین، </a:t>
            </a:r>
            <a:r>
              <a:rPr lang="fa-IR" sz="1800" dirty="0" err="1"/>
              <a:t>کراک</a:t>
            </a:r>
            <a:r>
              <a:rPr lang="fa-IR" sz="1800" dirty="0"/>
              <a:t>، حشیش، </a:t>
            </a:r>
            <a:r>
              <a:rPr lang="fa-IR" sz="1800" dirty="0" err="1"/>
              <a:t>ال‌اس‌دی</a:t>
            </a:r>
            <a:r>
              <a:rPr lang="fa-IR" sz="1800" dirty="0"/>
              <a:t> (</a:t>
            </a:r>
            <a:r>
              <a:rPr lang="en-US" sz="1800" dirty="0"/>
              <a:t>LSD</a:t>
            </a:r>
            <a:r>
              <a:rPr lang="fa-IR" sz="1800" dirty="0"/>
              <a:t>) و </a:t>
            </a:r>
            <a:r>
              <a:rPr lang="fa-IR" sz="1800" dirty="0" err="1"/>
              <a:t>مسکالین</a:t>
            </a:r>
            <a:r>
              <a:rPr lang="fa-IR" sz="1800" dirty="0"/>
              <a:t>، محرک سیستم عصبی مرکزی بوده و خواص </a:t>
            </a:r>
            <a:r>
              <a:rPr lang="fa-IR" sz="1800" dirty="0" err="1"/>
              <a:t>سمپاتومیتیک</a:t>
            </a:r>
            <a:r>
              <a:rPr lang="fa-IR" sz="1800" dirty="0"/>
              <a:t> دارند.</a:t>
            </a:r>
          </a:p>
          <a:p>
            <a:pPr algn="r" rtl="1"/>
            <a:r>
              <a:rPr lang="fa-IR" sz="1800" dirty="0"/>
              <a:t> این داروها با تحریک مغز و اثرات </a:t>
            </a:r>
            <a:r>
              <a:rPr lang="fa-IR" sz="1800" dirty="0" err="1"/>
              <a:t>سمپاتومیتیکی</a:t>
            </a:r>
            <a:r>
              <a:rPr lang="fa-IR" sz="1800" dirty="0"/>
              <a:t> و </a:t>
            </a:r>
            <a:r>
              <a:rPr lang="fa-IR" sz="1800" dirty="0" err="1"/>
              <a:t>آنتی‌کلینرژیکی</a:t>
            </a:r>
            <a:r>
              <a:rPr lang="fa-IR" sz="1800" dirty="0"/>
              <a:t> و همچنین ایجاد علائم تغییرات درک در حس بینایی و شنوایی، تغییرات رفتاری، اختلالات شناختی، نوسانات خلق و حتی </a:t>
            </a:r>
            <a:r>
              <a:rPr lang="fa-IR" sz="1800" dirty="0" err="1"/>
              <a:t>واکنش‌های</a:t>
            </a:r>
            <a:r>
              <a:rPr lang="fa-IR" sz="1800" dirty="0"/>
              <a:t> روانی حاد، </a:t>
            </a:r>
            <a:r>
              <a:rPr lang="fa-IR" sz="1800" dirty="0" err="1"/>
              <a:t>می‌توانند</a:t>
            </a:r>
            <a:r>
              <a:rPr lang="fa-IR" sz="1800" dirty="0"/>
              <a:t> باعث ایجاد مسمومیت در فرد شوند.</a:t>
            </a:r>
          </a:p>
          <a:p>
            <a:pPr algn="r" rtl="1"/>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2385201017"/>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مسمومیت های غیر عمدی</a:t>
            </a:r>
          </a:p>
        </p:txBody>
      </p:sp>
      <p:sp>
        <p:nvSpPr>
          <p:cNvPr id="3" name="Content Placeholder 2"/>
          <p:cNvSpPr>
            <a:spLocks noGrp="1"/>
          </p:cNvSpPr>
          <p:nvPr>
            <p:ph idx="1"/>
          </p:nvPr>
        </p:nvSpPr>
        <p:spPr/>
        <p:txBody>
          <a:bodyPr>
            <a:normAutofit/>
          </a:bodyPr>
          <a:lstStyle/>
          <a:p>
            <a:pPr marL="0" indent="0" algn="just" rtl="1">
              <a:buNone/>
            </a:pPr>
            <a:r>
              <a:rPr lang="fa-IR" sz="1800" b="1" dirty="0"/>
              <a:t>عوامل سمی می توانند به دو شکل </a:t>
            </a:r>
            <a:r>
              <a:rPr lang="fa-IR" sz="1800" b="1" dirty="0" err="1"/>
              <a:t>غیرعمدی</a:t>
            </a:r>
            <a:r>
              <a:rPr lang="fa-IR" sz="1800" b="1" dirty="0"/>
              <a:t> و عمدی (</a:t>
            </a:r>
            <a:r>
              <a:rPr lang="fa-IR" sz="1800" b="1" dirty="0" err="1"/>
              <a:t>به‌قصد</a:t>
            </a:r>
            <a:r>
              <a:rPr lang="fa-IR" sz="1800" b="1" dirty="0"/>
              <a:t> خودکشی و </a:t>
            </a:r>
            <a:r>
              <a:rPr lang="fa-IR" sz="1800" b="1" dirty="0" err="1"/>
              <a:t>دیگرکشی</a:t>
            </a:r>
            <a:r>
              <a:rPr lang="fa-IR" sz="1800" b="1" dirty="0"/>
              <a:t>)، باعث ایجاد مسمومیت شوند: </a:t>
            </a:r>
          </a:p>
          <a:p>
            <a:pPr algn="just" rtl="1">
              <a:lnSpc>
                <a:spcPct val="150000"/>
              </a:lnSpc>
            </a:pPr>
            <a:r>
              <a:rPr lang="fa-IR" sz="1800" b="1" dirty="0"/>
              <a:t>اشتباه در مصرف مقدار دارو:</a:t>
            </a:r>
          </a:p>
          <a:p>
            <a:pPr marL="0" indent="0" algn="just" rtl="1">
              <a:lnSpc>
                <a:spcPct val="150000"/>
              </a:lnSpc>
              <a:buNone/>
            </a:pPr>
            <a:r>
              <a:rPr lang="fa-IR" sz="1800" b="1" dirty="0"/>
              <a:t>ممکن است توسط خود بیمار، همراه بیمار، پزشک و یا پرستار اتفاق بیافتد یا همچنین ممکن است افراد مسن نتوانند </a:t>
            </a:r>
            <a:r>
              <a:rPr lang="fa-IR" sz="1800" b="1" dirty="0" err="1"/>
              <a:t>توصیه‌های</a:t>
            </a:r>
            <a:r>
              <a:rPr lang="fa-IR" sz="1800" b="1" dirty="0"/>
              <a:t> روی جعبه دارویی را  بخوانند یا فراموش کنند که دارو را قبلاً مصرف </a:t>
            </a:r>
            <a:r>
              <a:rPr lang="fa-IR" sz="1800" b="1" dirty="0" err="1"/>
              <a:t>کرده‌اند</a:t>
            </a:r>
            <a:r>
              <a:rPr lang="fa-IR" sz="1800" b="1" dirty="0"/>
              <a:t> و </a:t>
            </a:r>
            <a:r>
              <a:rPr lang="fa-IR" sz="1800" b="1" dirty="0" err="1"/>
              <a:t>مجدداً</a:t>
            </a:r>
            <a:r>
              <a:rPr lang="fa-IR" sz="1800" b="1" dirty="0"/>
              <a:t> مصرف کنند.</a:t>
            </a:r>
          </a:p>
          <a:p>
            <a:pPr algn="just" rtl="1">
              <a:lnSpc>
                <a:spcPct val="150000"/>
              </a:lnSpc>
            </a:pPr>
            <a:r>
              <a:rPr lang="fa-IR" sz="1800" b="1" dirty="0"/>
              <a:t>واکنش ها یا حساسیت های دارویی: </a:t>
            </a:r>
          </a:p>
          <a:p>
            <a:pPr marL="0" indent="0" algn="just" rtl="1">
              <a:lnSpc>
                <a:spcPct val="150000"/>
              </a:lnSpc>
              <a:buNone/>
            </a:pPr>
            <a:r>
              <a:rPr lang="fa-IR" sz="1800" b="1" dirty="0"/>
              <a:t>واکنش ها  و علائمی که بعضی افراد با مصرف دارو یا سایر مواد ممکن است از خود بروز دهند. البته  واکنش و عکس </a:t>
            </a:r>
            <a:r>
              <a:rPr lang="fa-IR" sz="1800" b="1" dirty="0" err="1"/>
              <a:t>العمل</a:t>
            </a:r>
            <a:r>
              <a:rPr lang="fa-IR" sz="1800" b="1" dirty="0"/>
              <a:t> افراد در برابر داروها و مواد متفاوت است.</a:t>
            </a:r>
          </a:p>
          <a:p>
            <a:pPr marL="0" indent="0" algn="just" rtl="1">
              <a:buNone/>
            </a:pPr>
            <a:endParaRPr lang="fa-IR" sz="1800" b="1" dirty="0"/>
          </a:p>
        </p:txBody>
      </p:sp>
      <p:pic>
        <p:nvPicPr>
          <p:cNvPr id="5" name="Picture 4">
            <a:extLst>
              <a:ext uri="{FF2B5EF4-FFF2-40B4-BE49-F238E27FC236}">
                <a16:creationId xmlns="" xmlns:a16="http://schemas.microsoft.com/office/drawing/2014/main" id="{91D72DF0-C001-574B-8D7E-172F5E681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870" y="4598462"/>
            <a:ext cx="3047023" cy="171026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0418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7028A7-5497-A545-BDAA-8AC38306FF24}"/>
              </a:ext>
            </a:extLst>
          </p:cNvPr>
          <p:cNvSpPr>
            <a:spLocks noGrp="1"/>
          </p:cNvSpPr>
          <p:nvPr>
            <p:ph type="title"/>
          </p:nvPr>
        </p:nvSpPr>
        <p:spPr/>
        <p:txBody>
          <a:bodyPr/>
          <a:lstStyle/>
          <a:p>
            <a:pPr rtl="1"/>
            <a:r>
              <a:rPr lang="fa-IR" sz="1800" b="1" dirty="0">
                <a:cs typeface="+mj-cs"/>
              </a:rPr>
              <a:t>مسمومیت با داروها</a:t>
            </a:r>
            <a:r>
              <a:rPr lang="en-US" sz="1800" dirty="0">
                <a:cs typeface="+mj-cs"/>
              </a:rPr>
              <a:t/>
            </a:r>
            <a:br>
              <a:rPr lang="en-US" sz="1800" dirty="0">
                <a:cs typeface="+mj-cs"/>
              </a:rPr>
            </a:br>
            <a:endParaRPr lang="en-US" sz="1800" dirty="0">
              <a:cs typeface="+mj-cs"/>
            </a:endParaRPr>
          </a:p>
        </p:txBody>
      </p:sp>
      <p:sp>
        <p:nvSpPr>
          <p:cNvPr id="3" name="Content Placeholder 2">
            <a:extLst>
              <a:ext uri="{FF2B5EF4-FFF2-40B4-BE49-F238E27FC236}">
                <a16:creationId xmlns="" xmlns:a16="http://schemas.microsoft.com/office/drawing/2014/main" id="{AFF8C81B-F1D2-1546-81E3-40155E47EAC5}"/>
              </a:ext>
            </a:extLst>
          </p:cNvPr>
          <p:cNvSpPr>
            <a:spLocks noGrp="1"/>
          </p:cNvSpPr>
          <p:nvPr>
            <p:ph idx="1"/>
          </p:nvPr>
        </p:nvSpPr>
        <p:spPr/>
        <p:txBody>
          <a:bodyPr/>
          <a:lstStyle/>
          <a:p>
            <a:pPr marL="0" indent="0" algn="r" rtl="1">
              <a:buNone/>
            </a:pPr>
            <a:r>
              <a:rPr lang="fa-IR" sz="2000" b="1" dirty="0"/>
              <a:t>علائم مسمومیت با داروهای </a:t>
            </a:r>
            <a:r>
              <a:rPr lang="fa-IR" sz="2000" b="1" dirty="0" err="1"/>
              <a:t>روان‌گردان</a:t>
            </a:r>
            <a:r>
              <a:rPr lang="fa-IR" sz="2000" b="1" dirty="0"/>
              <a:t> و </a:t>
            </a:r>
            <a:r>
              <a:rPr lang="fa-IR" sz="2000" b="1" dirty="0" err="1"/>
              <a:t>توهم‌زا</a:t>
            </a:r>
            <a:r>
              <a:rPr lang="fa-IR" sz="2000" b="1" dirty="0"/>
              <a:t>:</a:t>
            </a:r>
            <a:endParaRPr lang="en-US" sz="2000" dirty="0"/>
          </a:p>
          <a:p>
            <a:pPr marL="0" indent="0" algn="r" rtl="1">
              <a:buNone/>
            </a:pPr>
            <a:r>
              <a:rPr lang="fa-IR" sz="1800" dirty="0"/>
              <a:t>- سرخوشی و فعالیت </a:t>
            </a:r>
            <a:r>
              <a:rPr lang="fa-IR" sz="1800" dirty="0" err="1"/>
              <a:t>بیش‌ازحد</a:t>
            </a:r>
            <a:endParaRPr lang="en-US" sz="1800" dirty="0"/>
          </a:p>
          <a:p>
            <a:pPr marL="0" indent="0" algn="r" rtl="1">
              <a:buNone/>
            </a:pPr>
            <a:r>
              <a:rPr lang="fa-IR" sz="1800" dirty="0"/>
              <a:t>- گشادی </a:t>
            </a:r>
            <a:r>
              <a:rPr lang="fa-IR" sz="1800" dirty="0" err="1"/>
              <a:t>مردمک‌ها</a:t>
            </a:r>
            <a:endParaRPr lang="en-US" sz="1800" dirty="0"/>
          </a:p>
          <a:p>
            <a:pPr marL="0" indent="0" algn="r" rtl="1">
              <a:buNone/>
            </a:pPr>
            <a:r>
              <a:rPr lang="fa-IR" sz="1800" dirty="0"/>
              <a:t>- </a:t>
            </a:r>
            <a:r>
              <a:rPr lang="fa-IR" sz="1800" dirty="0" err="1"/>
              <a:t>توهمات</a:t>
            </a:r>
            <a:r>
              <a:rPr lang="fa-IR" sz="1800" dirty="0"/>
              <a:t> بینایی و شنوایی (این بیماران چیزهایی </a:t>
            </a:r>
            <a:r>
              <a:rPr lang="fa-IR" sz="1800" dirty="0" err="1"/>
              <a:t>می‌بینند</a:t>
            </a:r>
            <a:r>
              <a:rPr lang="fa-IR" sz="1800" dirty="0"/>
              <a:t> و </a:t>
            </a:r>
            <a:r>
              <a:rPr lang="fa-IR" sz="1800" dirty="0" err="1"/>
              <a:t>می‌شنوند</a:t>
            </a:r>
            <a:r>
              <a:rPr lang="fa-IR" sz="1800" dirty="0"/>
              <a:t> که واقعاً وجود ندارد)</a:t>
            </a:r>
            <a:endParaRPr lang="en-US" sz="1800" dirty="0"/>
          </a:p>
          <a:p>
            <a:pPr marL="0" indent="0" algn="r" rtl="1">
              <a:buNone/>
            </a:pPr>
            <a:r>
              <a:rPr lang="fa-IR" sz="1800" dirty="0"/>
              <a:t>- </a:t>
            </a:r>
            <a:r>
              <a:rPr lang="fa-IR" sz="1800" dirty="0" err="1"/>
              <a:t>پارانویا</a:t>
            </a:r>
            <a:r>
              <a:rPr lang="fa-IR" sz="1800" dirty="0"/>
              <a:t> (احساس هذیانی صدمه خوردن توسط دیگران)</a:t>
            </a:r>
            <a:endParaRPr lang="en-US" sz="1800" dirty="0"/>
          </a:p>
          <a:p>
            <a:pPr marL="0" indent="0" algn="r" rtl="1">
              <a:buNone/>
            </a:pPr>
            <a:r>
              <a:rPr lang="fa-IR" sz="1800" dirty="0"/>
              <a:t>- </a:t>
            </a:r>
            <a:r>
              <a:rPr lang="fa-IR" sz="1800" dirty="0" err="1"/>
              <a:t>تاکیکاردی</a:t>
            </a:r>
            <a:r>
              <a:rPr lang="fa-IR" sz="1800" dirty="0"/>
              <a:t>، </a:t>
            </a:r>
            <a:r>
              <a:rPr lang="fa-IR" sz="1800" dirty="0" err="1"/>
              <a:t>هیپرتانسیون</a:t>
            </a:r>
            <a:r>
              <a:rPr lang="fa-IR" sz="1800" dirty="0"/>
              <a:t> و سندرم </a:t>
            </a:r>
            <a:r>
              <a:rPr lang="fa-IR" sz="1800" dirty="0" err="1"/>
              <a:t>کرونری</a:t>
            </a:r>
            <a:r>
              <a:rPr lang="fa-IR" sz="1800" dirty="0"/>
              <a:t> حاد</a:t>
            </a:r>
            <a:endParaRPr lang="en-US" sz="1800" dirty="0"/>
          </a:p>
          <a:p>
            <a:pPr marL="0" indent="0" algn="r" rtl="1">
              <a:buNone/>
            </a:pPr>
            <a:r>
              <a:rPr lang="fa-IR" sz="1800" dirty="0"/>
              <a:t>- </a:t>
            </a:r>
            <a:r>
              <a:rPr lang="fa-IR" sz="1800" dirty="0" err="1"/>
              <a:t>هایپرترمی</a:t>
            </a:r>
            <a:endParaRPr lang="en-US" sz="1800" dirty="0"/>
          </a:p>
          <a:p>
            <a:pPr marL="0" indent="0" algn="r" rtl="1">
              <a:buNone/>
            </a:pPr>
            <a:r>
              <a:rPr lang="fa-IR" sz="1800" dirty="0"/>
              <a:t>- لرزش</a:t>
            </a:r>
            <a:endParaRPr lang="en-US" sz="1800" dirty="0"/>
          </a:p>
          <a:p>
            <a:pPr marL="0" indent="0" algn="r" rtl="1">
              <a:buNone/>
            </a:pPr>
            <a:r>
              <a:rPr lang="fa-IR" sz="1800" dirty="0"/>
              <a:t>- بی </a:t>
            </a:r>
            <a:r>
              <a:rPr lang="fa-IR" sz="1800" dirty="0" err="1"/>
              <a:t>قرای</a:t>
            </a:r>
            <a:r>
              <a:rPr lang="fa-IR" sz="1800" dirty="0"/>
              <a:t> و پرخاشگری، تشنج – جنون</a:t>
            </a:r>
            <a:endParaRPr lang="en-US" sz="1800" dirty="0"/>
          </a:p>
          <a:p>
            <a:pPr marL="0" indent="0" algn="r" rtl="1">
              <a:buNone/>
            </a:pPr>
            <a:r>
              <a:rPr lang="fa-IR" sz="1800" dirty="0"/>
              <a:t>- </a:t>
            </a:r>
            <a:r>
              <a:rPr lang="fa-IR" sz="1800" dirty="0" err="1"/>
              <a:t>پنومونیت</a:t>
            </a:r>
            <a:r>
              <a:rPr lang="fa-IR" sz="1800" dirty="0"/>
              <a:t>، </a:t>
            </a:r>
            <a:r>
              <a:rPr lang="fa-IR" sz="1800" dirty="0" err="1"/>
              <a:t>ادم</a:t>
            </a:r>
            <a:r>
              <a:rPr lang="fa-IR" sz="1800" dirty="0"/>
              <a:t> ریه، آسم و خونریزی ریوی</a:t>
            </a:r>
            <a:endParaRPr lang="en-US" sz="1800" dirty="0"/>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35284125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5B0B15-2BDE-3547-8FF3-78C2F6F8BB3C}"/>
              </a:ext>
            </a:extLst>
          </p:cNvPr>
          <p:cNvSpPr>
            <a:spLocks noGrp="1"/>
          </p:cNvSpPr>
          <p:nvPr>
            <p:ph type="title"/>
          </p:nvPr>
        </p:nvSpPr>
        <p:spPr/>
        <p:txBody>
          <a:bodyPr/>
          <a:lstStyle/>
          <a:p>
            <a:pPr rtl="1"/>
            <a:r>
              <a:rPr lang="fa-IR" sz="2400" b="1" dirty="0">
                <a:cs typeface="+mj-cs"/>
              </a:rPr>
              <a:t>مسمومیت با داروها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2566CFD5-AD3F-A14E-B352-999010F920F4}"/>
              </a:ext>
            </a:extLst>
          </p:cNvPr>
          <p:cNvSpPr>
            <a:spLocks noGrp="1"/>
          </p:cNvSpPr>
          <p:nvPr>
            <p:ph idx="1"/>
          </p:nvPr>
        </p:nvSpPr>
        <p:spPr/>
        <p:txBody>
          <a:bodyPr/>
          <a:lstStyle/>
          <a:p>
            <a:pPr marL="0" indent="0" algn="r" rtl="1">
              <a:buNone/>
            </a:pPr>
            <a:r>
              <a:rPr lang="fa-IR" sz="2000" b="1" dirty="0"/>
              <a:t>روان گردان و توهم </a:t>
            </a:r>
            <a:r>
              <a:rPr lang="fa-IR" sz="2000" b="1" dirty="0" err="1"/>
              <a:t>زاها</a:t>
            </a:r>
            <a:r>
              <a:rPr lang="fa-IR" sz="2000" b="1" dirty="0"/>
              <a:t>:</a:t>
            </a:r>
          </a:p>
          <a:p>
            <a:pPr marL="0" indent="0" algn="r" rtl="1">
              <a:buNone/>
            </a:pPr>
            <a:r>
              <a:rPr lang="fa-IR" sz="2000" dirty="0"/>
              <a:t>اقدامات درمانی شامل ارزیابی صحنه و حفظ </a:t>
            </a:r>
            <a:r>
              <a:rPr lang="en-US" sz="2000" dirty="0"/>
              <a:t>ABC</a:t>
            </a:r>
            <a:r>
              <a:rPr lang="fa-IR" sz="2000" dirty="0"/>
              <a:t> بیمار است. </a:t>
            </a:r>
            <a:endParaRPr lang="en-US" sz="2000" dirty="0"/>
          </a:p>
          <a:p>
            <a:pPr algn="r" rtl="1">
              <a:buFont typeface="Wingdings" pitchFamily="2" charset="2"/>
              <a:buChar char="ü"/>
            </a:pPr>
            <a:r>
              <a:rPr lang="fa-IR" sz="1800" dirty="0"/>
              <a:t>تجویز </a:t>
            </a:r>
            <a:r>
              <a:rPr lang="fa-IR" sz="1800" dirty="0" err="1"/>
              <a:t>بنزودیازپین‌ها</a:t>
            </a:r>
            <a:r>
              <a:rPr lang="fa-IR" sz="1800" dirty="0"/>
              <a:t> برای </a:t>
            </a:r>
            <a:r>
              <a:rPr lang="fa-IR" sz="1800" dirty="0" err="1"/>
              <a:t>آرام‌بخشی</a:t>
            </a:r>
            <a:r>
              <a:rPr lang="fa-IR" sz="1800" dirty="0"/>
              <a:t> </a:t>
            </a:r>
          </a:p>
          <a:p>
            <a:pPr algn="r" rtl="1">
              <a:buFont typeface="Wingdings" pitchFamily="2" charset="2"/>
              <a:buChar char="ü"/>
            </a:pPr>
            <a:r>
              <a:rPr lang="fa-IR" sz="1800" dirty="0"/>
              <a:t> در صورت عدم کنترل علائم از </a:t>
            </a:r>
            <a:r>
              <a:rPr lang="fa-IR" sz="1800" dirty="0" err="1"/>
              <a:t>آنتی‌سایکوتیک</a:t>
            </a:r>
            <a:r>
              <a:rPr lang="fa-IR" sz="1800" dirty="0"/>
              <a:t> ها مثل </a:t>
            </a:r>
            <a:r>
              <a:rPr lang="fa-IR" sz="1800" dirty="0" err="1"/>
              <a:t>هالوپریدول</a:t>
            </a:r>
            <a:r>
              <a:rPr lang="fa-IR" sz="1800" dirty="0"/>
              <a:t> در خط دوم درمان استفاده </a:t>
            </a:r>
            <a:r>
              <a:rPr lang="fa-IR" sz="1800" dirty="0" err="1"/>
              <a:t>می‌شود</a:t>
            </a:r>
            <a:r>
              <a:rPr lang="fa-IR" sz="1800" dirty="0"/>
              <a:t>. </a:t>
            </a:r>
          </a:p>
          <a:p>
            <a:pPr algn="r" rtl="1">
              <a:buFont typeface="Wingdings" pitchFamily="2" charset="2"/>
              <a:buChar char="ü"/>
            </a:pPr>
            <a:r>
              <a:rPr lang="fa-IR" sz="1800" dirty="0"/>
              <a:t>در مصرف کوکائین </a:t>
            </a:r>
            <a:r>
              <a:rPr lang="fa-IR" sz="1800" dirty="0" err="1"/>
              <a:t>هالوپریدول</a:t>
            </a:r>
            <a:r>
              <a:rPr lang="fa-IR" sz="1800" dirty="0"/>
              <a:t> ندهید.</a:t>
            </a:r>
            <a:endParaRPr lang="en-US" sz="1800" dirty="0"/>
          </a:p>
          <a:p>
            <a:pPr algn="r" rtl="1">
              <a:buFont typeface="Wingdings" pitchFamily="2" charset="2"/>
              <a:buChar char="ü"/>
            </a:pPr>
            <a:r>
              <a:rPr lang="fa-IR" sz="1800" dirty="0" err="1"/>
              <a:t>درصورتی‌که</a:t>
            </a:r>
            <a:r>
              <a:rPr lang="fa-IR" sz="1800" dirty="0"/>
              <a:t> مواد </a:t>
            </a:r>
            <a:r>
              <a:rPr lang="fa-IR" sz="1800" dirty="0" err="1"/>
              <a:t>روان‌گردان</a:t>
            </a:r>
            <a:r>
              <a:rPr lang="fa-IR" sz="1800" dirty="0"/>
              <a:t> و </a:t>
            </a:r>
            <a:r>
              <a:rPr lang="fa-IR" sz="1800" dirty="0" err="1"/>
              <a:t>توهم‌زا</a:t>
            </a:r>
            <a:r>
              <a:rPr lang="fa-IR" sz="1800" dirty="0"/>
              <a:t> </a:t>
            </a:r>
            <a:r>
              <a:rPr lang="fa-IR" sz="1800" dirty="0" err="1"/>
              <a:t>به‌صورت</a:t>
            </a:r>
            <a:r>
              <a:rPr lang="fa-IR" sz="1800" dirty="0"/>
              <a:t> استنشاقی و تزریقی </a:t>
            </a:r>
            <a:r>
              <a:rPr lang="fa-IR" sz="1800" dirty="0" err="1"/>
              <a:t>مصرف‌شده</a:t>
            </a:r>
            <a:r>
              <a:rPr lang="fa-IR" sz="1800" dirty="0"/>
              <a:t> باشند نیاز به اقدامات درمانی نظیر شستشوی معده و تخلیه این مواد نیست. </a:t>
            </a:r>
          </a:p>
          <a:p>
            <a:pPr algn="r" rtl="1">
              <a:buFont typeface="Wingdings" pitchFamily="2" charset="2"/>
              <a:buChar char="ü"/>
            </a:pPr>
            <a:r>
              <a:rPr lang="fa-IR" sz="1800" dirty="0"/>
              <a:t>در صورت مصرف </a:t>
            </a:r>
            <a:r>
              <a:rPr lang="fa-IR" sz="1800" dirty="0" err="1"/>
              <a:t>قارچ‌های</a:t>
            </a:r>
            <a:r>
              <a:rPr lang="fa-IR" sz="1800" dirty="0"/>
              <a:t> </a:t>
            </a:r>
            <a:r>
              <a:rPr lang="fa-IR" sz="1800" dirty="0" err="1"/>
              <a:t>توهم‌زا</a:t>
            </a:r>
            <a:r>
              <a:rPr lang="fa-IR" sz="1800" dirty="0"/>
              <a:t> از زغال </a:t>
            </a:r>
            <a:r>
              <a:rPr lang="fa-IR" sz="1800" dirty="0" err="1"/>
              <a:t>فعال‌شده</a:t>
            </a:r>
            <a:r>
              <a:rPr lang="fa-IR" sz="1800" dirty="0"/>
              <a:t> استفاده کنید</a:t>
            </a:r>
            <a:endParaRPr lang="en-US" sz="18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26183362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3AFEBD-5BE2-F745-AF3C-091D30171DFC}"/>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405A1250-3361-9240-9A11-2FC0DC129D10}"/>
              </a:ext>
            </a:extLst>
          </p:cNvPr>
          <p:cNvSpPr>
            <a:spLocks noGrp="1"/>
          </p:cNvSpPr>
          <p:nvPr>
            <p:ph idx="1"/>
          </p:nvPr>
        </p:nvSpPr>
        <p:spPr>
          <a:xfrm>
            <a:off x="609600" y="1264384"/>
            <a:ext cx="10972800" cy="4525963"/>
          </a:xfrm>
        </p:spPr>
        <p:txBody>
          <a:bodyPr/>
          <a:lstStyle/>
          <a:p>
            <a:pPr algn="r" rtl="1"/>
            <a:r>
              <a:rPr lang="fa-IR" sz="1800" dirty="0"/>
              <a:t>امروزه سموم زیادی به عنوان ضد آفت نباتی و حشره کش در بازار یافت می شوند </a:t>
            </a:r>
          </a:p>
          <a:p>
            <a:pPr algn="r" rtl="1"/>
            <a:r>
              <a:rPr lang="fa-IR" sz="1800" dirty="0"/>
              <a:t>دو دسته مهم آنها سموم </a:t>
            </a:r>
            <a:r>
              <a:rPr lang="fa-IR" sz="1800" dirty="0" err="1"/>
              <a:t>ارگانو</a:t>
            </a:r>
            <a:r>
              <a:rPr lang="fa-IR" sz="1800" dirty="0"/>
              <a:t> </a:t>
            </a:r>
            <a:r>
              <a:rPr lang="fa-IR" sz="1800" dirty="0" err="1"/>
              <a:t>فسفره</a:t>
            </a:r>
            <a:r>
              <a:rPr lang="fa-IR" sz="1800" dirty="0"/>
              <a:t> ها و </a:t>
            </a:r>
            <a:r>
              <a:rPr lang="fa-IR" sz="1800" dirty="0" err="1"/>
              <a:t>کاربامات</a:t>
            </a:r>
            <a:r>
              <a:rPr lang="fa-IR" sz="1800" dirty="0"/>
              <a:t> ها هستند. </a:t>
            </a:r>
          </a:p>
          <a:p>
            <a:pPr algn="r" rtl="1"/>
            <a:r>
              <a:rPr lang="fa-IR" sz="1800" dirty="0"/>
              <a:t> این سموم به شکل پودر، مایع و همچنین اسپری و </a:t>
            </a:r>
            <a:r>
              <a:rPr lang="fa-IR" sz="1800" dirty="0" err="1"/>
              <a:t>حشره‌کش</a:t>
            </a:r>
            <a:r>
              <a:rPr lang="fa-IR" sz="1800" dirty="0"/>
              <a:t> وجود دارند </a:t>
            </a:r>
          </a:p>
          <a:p>
            <a:pPr algn="r" rtl="1"/>
            <a:r>
              <a:rPr lang="fa-IR" sz="1800" dirty="0"/>
              <a:t> در منازل </a:t>
            </a:r>
            <a:r>
              <a:rPr lang="fa-IR" sz="1800" dirty="0" err="1"/>
              <a:t>به‌صورت</a:t>
            </a:r>
            <a:r>
              <a:rPr lang="fa-IR" sz="1800" dirty="0"/>
              <a:t> </a:t>
            </a:r>
            <a:r>
              <a:rPr lang="fa-IR" sz="1800" dirty="0" err="1"/>
              <a:t>اسپری‌های</a:t>
            </a:r>
            <a:r>
              <a:rPr lang="fa-IR" sz="1800" dirty="0"/>
              <a:t> مورچه و زنبور، انواع </a:t>
            </a:r>
            <a:r>
              <a:rPr lang="fa-IR" sz="1800" dirty="0" err="1"/>
              <a:t>حشره‌کش‌ها</a:t>
            </a:r>
            <a:r>
              <a:rPr lang="fa-IR" sz="1800" dirty="0"/>
              <a:t>، انواع سموم کشاورزی و ... یافت </a:t>
            </a:r>
            <a:r>
              <a:rPr lang="fa-IR" sz="1800" dirty="0" err="1"/>
              <a:t>می‌شوند</a:t>
            </a:r>
            <a:r>
              <a:rPr lang="fa-IR" sz="1800" dirty="0"/>
              <a:t>.</a:t>
            </a:r>
          </a:p>
          <a:p>
            <a:pPr algn="r" rtl="1"/>
            <a:r>
              <a:rPr lang="fa-IR" sz="1800" dirty="0"/>
              <a:t> در حال حاضر از سموم </a:t>
            </a:r>
            <a:r>
              <a:rPr lang="fa-IR" sz="1800" dirty="0" err="1"/>
              <a:t>ارگانوفسفر</a:t>
            </a:r>
            <a:r>
              <a:rPr lang="fa-IR" sz="1800" dirty="0"/>
              <a:t> </a:t>
            </a:r>
            <a:r>
              <a:rPr lang="fa-IR" sz="1800" dirty="0" err="1"/>
              <a:t>به‌عنوان</a:t>
            </a:r>
            <a:r>
              <a:rPr lang="fa-IR" sz="1800" dirty="0"/>
              <a:t> عامل محتمل حملات تروریستی نیز استفاده </a:t>
            </a:r>
            <a:r>
              <a:rPr lang="fa-IR" sz="1800" dirty="0" err="1"/>
              <a:t>می‌گردد</a:t>
            </a:r>
            <a:r>
              <a:rPr lang="fa-IR" sz="1800" dirty="0"/>
              <a:t>. </a:t>
            </a:r>
          </a:p>
          <a:p>
            <a:pPr algn="r" rtl="1"/>
            <a:r>
              <a:rPr lang="fa-IR" sz="1800" dirty="0"/>
              <a:t>این سموم </a:t>
            </a:r>
            <a:r>
              <a:rPr lang="fa-IR" sz="1800" dirty="0" err="1"/>
              <a:t>می‌توانند</a:t>
            </a:r>
            <a:r>
              <a:rPr lang="fa-IR" sz="1800" dirty="0"/>
              <a:t> به سرعت از طریق پوست، دستگاه گوارش و سیستم تنفس جذب شده و ایجاد مسمومیت کنند.</a:t>
            </a:r>
            <a:endParaRPr lang="en-US" sz="1800" dirty="0"/>
          </a:p>
          <a:p>
            <a:pPr marL="342900" indent="-342900" algn="r" rtl="1" eaLnBrk="1" fontAlgn="base" hangingPunct="1">
              <a:spcBef>
                <a:spcPct val="20000"/>
              </a:spcBef>
              <a:spcAft>
                <a:spcPct val="0"/>
              </a:spcAft>
              <a:buChar char="•"/>
            </a:pPr>
            <a:endParaRPr lang="en-US" sz="1800" dirty="0"/>
          </a:p>
        </p:txBody>
      </p:sp>
      <p:pic>
        <p:nvPicPr>
          <p:cNvPr id="5" name="Picture 4">
            <a:extLst>
              <a:ext uri="{FF2B5EF4-FFF2-40B4-BE49-F238E27FC236}">
                <a16:creationId xmlns="" xmlns:a16="http://schemas.microsoft.com/office/drawing/2014/main" id="{EBB0817F-1D9C-2148-8C3D-52B87800B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527365"/>
            <a:ext cx="4501662" cy="296593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4276794812"/>
      </p:ext>
    </p:extLst>
  </p:cSld>
  <p:clrMapOvr>
    <a:masterClrMapping/>
  </p:clrMapOvr>
  <p:transition spd="slow">
    <p:wipe dir="d"/>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5B2D95-97BA-6B4C-8C86-6F0211FB6437}"/>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FDF621D4-F1E4-6345-834B-97262E3C87FB}"/>
              </a:ext>
            </a:extLst>
          </p:cNvPr>
          <p:cNvSpPr>
            <a:spLocks noGrp="1"/>
          </p:cNvSpPr>
          <p:nvPr>
            <p:ph idx="1"/>
          </p:nvPr>
        </p:nvSpPr>
        <p:spPr/>
        <p:txBody>
          <a:bodyPr/>
          <a:lstStyle/>
          <a:p>
            <a:pPr marL="0" indent="0" algn="r" rtl="1">
              <a:buNone/>
            </a:pPr>
            <a:r>
              <a:rPr lang="fa-IR" sz="2400" dirty="0"/>
              <a:t>به طور کلی تاثیر سموم </a:t>
            </a:r>
            <a:r>
              <a:rPr lang="fa-IR" sz="2400" dirty="0" err="1"/>
              <a:t>ارگانوفسفره</a:t>
            </a:r>
            <a:r>
              <a:rPr lang="fa-IR" sz="2400" dirty="0"/>
              <a:t> و </a:t>
            </a:r>
            <a:r>
              <a:rPr lang="fa-IR" sz="2400" dirty="0" err="1"/>
              <a:t>کاربامات</a:t>
            </a:r>
            <a:r>
              <a:rPr lang="fa-IR" sz="2400" dirty="0"/>
              <a:t> ها بر دستگاه عصبی شامل موارد زیر خواهد بود :</a:t>
            </a:r>
          </a:p>
          <a:p>
            <a:pPr marL="0" indent="0" algn="r" rtl="1">
              <a:buNone/>
            </a:pPr>
            <a:r>
              <a:rPr lang="fa-IR" sz="1800" dirty="0"/>
              <a:t> </a:t>
            </a:r>
            <a:endParaRPr lang="en-US" sz="2000" dirty="0"/>
          </a:p>
          <a:p>
            <a:pPr algn="r" rtl="1">
              <a:buFont typeface="Wingdings" pitchFamily="2" charset="2"/>
              <a:buChar char="ü"/>
            </a:pPr>
            <a:r>
              <a:rPr lang="fa-IR" sz="2000" dirty="0"/>
              <a:t>سیستم عصبی مرکزی (</a:t>
            </a:r>
            <a:r>
              <a:rPr lang="en-US" sz="2000" dirty="0"/>
              <a:t>CNS</a:t>
            </a:r>
            <a:r>
              <a:rPr lang="fa-IR" sz="2000" dirty="0"/>
              <a:t>) : تشنج و کاهش سطح هوشیاری  </a:t>
            </a:r>
            <a:endParaRPr lang="en-US" sz="2000" dirty="0"/>
          </a:p>
          <a:p>
            <a:pPr algn="r" rtl="1">
              <a:buFont typeface="Wingdings" pitchFamily="2" charset="2"/>
              <a:buChar char="ü"/>
            </a:pPr>
            <a:r>
              <a:rPr lang="fa-IR" sz="2000" dirty="0"/>
              <a:t>محل اتصال عصب به عضله : </a:t>
            </a:r>
            <a:r>
              <a:rPr lang="fa-IR" sz="2000" dirty="0" err="1"/>
              <a:t>فاسیکولاسیون</a:t>
            </a:r>
            <a:r>
              <a:rPr lang="fa-IR" sz="2000" dirty="0"/>
              <a:t> و فلج عصبی </a:t>
            </a:r>
            <a:endParaRPr lang="en-US" sz="2000" dirty="0"/>
          </a:p>
          <a:p>
            <a:pPr algn="r" rtl="1">
              <a:buFont typeface="Wingdings" pitchFamily="2" charset="2"/>
              <a:buChar char="ü"/>
            </a:pPr>
            <a:r>
              <a:rPr lang="fa-IR" sz="2000" dirty="0" err="1"/>
              <a:t>گانگلیون</a:t>
            </a:r>
            <a:r>
              <a:rPr lang="fa-IR" sz="2000" dirty="0"/>
              <a:t> </a:t>
            </a:r>
            <a:r>
              <a:rPr lang="fa-IR" sz="2000" dirty="0" err="1"/>
              <a:t>سمپاتیک</a:t>
            </a:r>
            <a:r>
              <a:rPr lang="fa-IR" sz="2000" dirty="0"/>
              <a:t> : </a:t>
            </a:r>
            <a:r>
              <a:rPr lang="fa-IR" sz="2000" dirty="0" err="1"/>
              <a:t>هیپوتانسیون</a:t>
            </a:r>
            <a:r>
              <a:rPr lang="fa-IR" sz="2000" dirty="0"/>
              <a:t>، </a:t>
            </a:r>
            <a:r>
              <a:rPr lang="fa-IR" sz="2000" dirty="0" err="1"/>
              <a:t>تاکیکاردی</a:t>
            </a:r>
            <a:r>
              <a:rPr lang="fa-IR" sz="2000" dirty="0"/>
              <a:t> و </a:t>
            </a:r>
            <a:r>
              <a:rPr lang="fa-IR" sz="2000" dirty="0" err="1"/>
              <a:t>میدریازیس</a:t>
            </a:r>
            <a:r>
              <a:rPr lang="fa-IR" sz="2000" dirty="0"/>
              <a:t> </a:t>
            </a:r>
            <a:endParaRPr lang="en-US" sz="2000" dirty="0"/>
          </a:p>
          <a:p>
            <a:pPr algn="r" rtl="1">
              <a:buFont typeface="Wingdings" pitchFamily="2" charset="2"/>
              <a:buChar char="ü"/>
            </a:pPr>
            <a:r>
              <a:rPr lang="fa-IR" sz="2000" dirty="0" err="1"/>
              <a:t>احشا</a:t>
            </a:r>
            <a:r>
              <a:rPr lang="fa-IR" sz="2000" dirty="0"/>
              <a:t> : اسهال، بی اختیاری ادرار، افزایش ترشحات اشک و بزاق </a:t>
            </a:r>
            <a:endParaRPr lang="en-US" sz="2000" dirty="0"/>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296374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2FDE2A-DC22-974C-989B-B7771651C6DB}"/>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6DF7734A-497C-A045-9112-D24CFCC8BD5F}"/>
              </a:ext>
            </a:extLst>
          </p:cNvPr>
          <p:cNvSpPr>
            <a:spLocks noGrp="1"/>
          </p:cNvSpPr>
          <p:nvPr>
            <p:ph idx="1"/>
          </p:nvPr>
        </p:nvSpPr>
        <p:spPr/>
        <p:txBody>
          <a:bodyPr/>
          <a:lstStyle/>
          <a:p>
            <a:pPr marL="0" indent="0" algn="r" rtl="1">
              <a:buNone/>
            </a:pPr>
            <a:r>
              <a:rPr lang="en-US" b="1" dirty="0"/>
              <a:t> </a:t>
            </a:r>
            <a:r>
              <a:rPr lang="fa-IR" sz="2000" b="1" dirty="0"/>
              <a:t>علائم و </a:t>
            </a:r>
            <a:r>
              <a:rPr lang="fa-IR" sz="2000" b="1" dirty="0" err="1"/>
              <a:t>نشانه‌های</a:t>
            </a:r>
            <a:r>
              <a:rPr lang="fa-IR" sz="2000" b="1" dirty="0"/>
              <a:t> مسمومیت با </a:t>
            </a:r>
            <a:r>
              <a:rPr lang="fa-IR" sz="2000" b="1" dirty="0" err="1"/>
              <a:t>ارگانوفسفرها</a:t>
            </a:r>
            <a:r>
              <a:rPr lang="fa-IR" sz="2000" b="1" dirty="0"/>
              <a:t>:</a:t>
            </a:r>
          </a:p>
          <a:p>
            <a:pPr algn="r" rtl="1">
              <a:buFont typeface="Arial" panose="020B0604020202020204" pitchFamily="34" charset="0"/>
              <a:buChar char="•"/>
            </a:pPr>
            <a:r>
              <a:rPr lang="fa-IR" sz="1800" dirty="0"/>
              <a:t>علائم و </a:t>
            </a:r>
            <a:r>
              <a:rPr lang="fa-IR" sz="1800" dirty="0" err="1"/>
              <a:t>نشانه‌های</a:t>
            </a:r>
            <a:r>
              <a:rPr lang="fa-IR" sz="1800" dirty="0"/>
              <a:t> مسمومیت با </a:t>
            </a:r>
            <a:r>
              <a:rPr lang="fa-IR" sz="1800" dirty="0" err="1"/>
              <a:t>ارگانوفسفرها</a:t>
            </a:r>
            <a:r>
              <a:rPr lang="fa-IR" sz="1800" dirty="0"/>
              <a:t> بستگی به مقدار سم </a:t>
            </a:r>
            <a:r>
              <a:rPr lang="fa-IR" sz="1800" dirty="0" err="1"/>
              <a:t>واردشده</a:t>
            </a:r>
            <a:r>
              <a:rPr lang="fa-IR" sz="1800" dirty="0"/>
              <a:t> به بدن و اندازه بدن فرد بیمار دارد. </a:t>
            </a:r>
          </a:p>
          <a:p>
            <a:pPr algn="r" rtl="1">
              <a:buFont typeface="Arial" panose="020B0604020202020204" pitchFamily="34" charset="0"/>
              <a:buChar char="•"/>
            </a:pPr>
            <a:r>
              <a:rPr lang="fa-IR" sz="1800" dirty="0"/>
              <a:t>این سموم </a:t>
            </a:r>
            <a:r>
              <a:rPr lang="fa-IR" sz="1800" dirty="0" err="1"/>
              <a:t>می‌توانند</a:t>
            </a:r>
            <a:r>
              <a:rPr lang="fa-IR" sz="1800" dirty="0"/>
              <a:t> علائم و </a:t>
            </a:r>
            <a:r>
              <a:rPr lang="fa-IR" sz="1800" dirty="0" err="1"/>
              <a:t>نشانه‌هایی</a:t>
            </a:r>
            <a:r>
              <a:rPr lang="fa-IR" sz="1800" dirty="0"/>
              <a:t> </a:t>
            </a:r>
            <a:r>
              <a:rPr lang="fa-IR" sz="1800" dirty="0" err="1"/>
              <a:t>به‌صورت</a:t>
            </a:r>
            <a:r>
              <a:rPr lang="fa-IR" sz="1800" dirty="0"/>
              <a:t> خفیف تا شدید و یا حتی تا 12 ساعت بعد از مصرف ایجاد کنند. </a:t>
            </a:r>
          </a:p>
          <a:p>
            <a:pPr marL="0" indent="0" algn="r" rtl="1">
              <a:buNone/>
            </a:pPr>
            <a:endParaRPr lang="fa-IR" sz="1800" dirty="0"/>
          </a:p>
          <a:p>
            <a:pPr marL="0" indent="0" algn="r" rtl="1">
              <a:buNone/>
            </a:pPr>
            <a:endParaRPr lang="en-US" sz="2000" dirty="0"/>
          </a:p>
        </p:txBody>
      </p:sp>
    </p:spTree>
    <p:extLst>
      <p:ext uri="{BB962C8B-B14F-4D97-AF65-F5344CB8AC3E}">
        <p14:creationId xmlns:p14="http://schemas.microsoft.com/office/powerpoint/2010/main" val="142903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DBAB33-C100-7640-A876-41309AD9ACB7}"/>
              </a:ext>
            </a:extLst>
          </p:cNvPr>
          <p:cNvSpPr>
            <a:spLocks noGrp="1"/>
          </p:cNvSpPr>
          <p:nvPr>
            <p:ph type="title"/>
          </p:nvPr>
        </p:nvSpPr>
        <p:spPr>
          <a:xfrm>
            <a:off x="609600" y="0"/>
            <a:ext cx="10972800" cy="1143000"/>
          </a:xfrm>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09A88BB1-67A2-754A-903C-3F4370333C71}"/>
              </a:ext>
            </a:extLst>
          </p:cNvPr>
          <p:cNvSpPr>
            <a:spLocks noGrp="1"/>
          </p:cNvSpPr>
          <p:nvPr>
            <p:ph idx="1"/>
          </p:nvPr>
        </p:nvSpPr>
        <p:spPr>
          <a:xfrm>
            <a:off x="609600" y="899809"/>
            <a:ext cx="10972800" cy="5462079"/>
          </a:xfrm>
        </p:spPr>
        <p:txBody>
          <a:bodyPr/>
          <a:lstStyle/>
          <a:p>
            <a:pPr marL="0" indent="0" algn="r" rtl="1">
              <a:buNone/>
            </a:pPr>
            <a:r>
              <a:rPr lang="fa-IR" sz="1800" b="1" dirty="0"/>
              <a:t>علائم و </a:t>
            </a:r>
            <a:r>
              <a:rPr lang="fa-IR" sz="1800" b="1" dirty="0" err="1"/>
              <a:t>نشانه‌های</a:t>
            </a:r>
            <a:r>
              <a:rPr lang="fa-IR" sz="1800" b="1" dirty="0"/>
              <a:t> مسمومیت با </a:t>
            </a:r>
            <a:r>
              <a:rPr lang="fa-IR" sz="1800" b="1" dirty="0" err="1"/>
              <a:t>ارگانوفسفرها</a:t>
            </a:r>
            <a:r>
              <a:rPr lang="fa-IR" sz="1800" b="1" dirty="0">
                <a:sym typeface="Wingdings" pitchFamily="2" charset="2"/>
              </a:rPr>
              <a:t>:(ادامه)</a:t>
            </a:r>
            <a:endParaRPr lang="fa-IR" sz="1800" dirty="0"/>
          </a:p>
          <a:p>
            <a:pPr marL="0" indent="0" algn="r" rtl="1">
              <a:buNone/>
            </a:pPr>
            <a:r>
              <a:rPr lang="fa-IR" sz="1800" dirty="0"/>
              <a:t>این علائم شامل موارد زیر هستند:</a:t>
            </a:r>
            <a:endParaRPr lang="en-US" sz="1800" dirty="0"/>
          </a:p>
          <a:p>
            <a:pPr algn="r" rtl="1">
              <a:buFont typeface="Wingdings" pitchFamily="2" charset="2"/>
              <a:buChar char="Ø"/>
            </a:pPr>
            <a:r>
              <a:rPr lang="fa-IR" sz="1800" dirty="0"/>
              <a:t> بوی سم خورده شده</a:t>
            </a:r>
            <a:endParaRPr lang="en-US" sz="1800" dirty="0"/>
          </a:p>
          <a:p>
            <a:pPr algn="r" rtl="1">
              <a:buFont typeface="Wingdings" pitchFamily="2" charset="2"/>
              <a:buChar char="Ø"/>
            </a:pPr>
            <a:r>
              <a:rPr lang="fa-IR" sz="1800" dirty="0"/>
              <a:t> تهوع و استفراغ</a:t>
            </a:r>
            <a:endParaRPr lang="en-US" sz="1800" dirty="0"/>
          </a:p>
          <a:p>
            <a:pPr algn="r" rtl="1">
              <a:buFont typeface="Wingdings" pitchFamily="2" charset="2"/>
              <a:buChar char="Ø"/>
            </a:pPr>
            <a:r>
              <a:rPr lang="fa-IR" sz="1800" dirty="0"/>
              <a:t>کرامپهای شکمی</a:t>
            </a:r>
            <a:endParaRPr lang="en-US" sz="1800" dirty="0"/>
          </a:p>
          <a:p>
            <a:pPr algn="r" rtl="1">
              <a:buFont typeface="Wingdings" pitchFamily="2" charset="2"/>
              <a:buChar char="Ø"/>
            </a:pPr>
            <a:r>
              <a:rPr lang="fa-IR" sz="1800" dirty="0"/>
              <a:t> تعریق زیاد</a:t>
            </a:r>
            <a:endParaRPr lang="en-US" sz="1800" dirty="0"/>
          </a:p>
          <a:p>
            <a:pPr algn="r" rtl="1">
              <a:buFont typeface="Wingdings" pitchFamily="2" charset="2"/>
              <a:buChar char="Ø"/>
            </a:pPr>
            <a:r>
              <a:rPr lang="fa-IR" sz="1800" dirty="0"/>
              <a:t> لرزش، </a:t>
            </a:r>
            <a:r>
              <a:rPr lang="fa-IR" sz="1800" dirty="0" err="1"/>
              <a:t>فاسیکولاسیون</a:t>
            </a:r>
            <a:r>
              <a:rPr lang="fa-IR" sz="1800" dirty="0"/>
              <a:t> و عدم توانایی در ایستادن</a:t>
            </a:r>
            <a:endParaRPr lang="en-US" sz="1800" dirty="0"/>
          </a:p>
          <a:p>
            <a:pPr algn="r" rtl="1">
              <a:buFont typeface="Wingdings" pitchFamily="2" charset="2"/>
              <a:buChar char="Ø"/>
            </a:pPr>
            <a:r>
              <a:rPr lang="fa-IR" sz="1800" dirty="0"/>
              <a:t>سرگیجه و سردرد</a:t>
            </a:r>
            <a:endParaRPr lang="en-US" sz="1800" dirty="0"/>
          </a:p>
          <a:p>
            <a:pPr algn="r" rtl="1">
              <a:buFont typeface="Wingdings" pitchFamily="2" charset="2"/>
              <a:buChar char="Ø"/>
            </a:pPr>
            <a:r>
              <a:rPr lang="fa-IR" sz="1800" dirty="0"/>
              <a:t> </a:t>
            </a:r>
            <a:r>
              <a:rPr lang="fa-IR" sz="1800" dirty="0" err="1"/>
              <a:t>خواب‌آلودگی</a:t>
            </a:r>
            <a:r>
              <a:rPr lang="fa-IR" sz="1800" dirty="0"/>
              <a:t> تا کاهش سطح هوشیاری و کما</a:t>
            </a:r>
          </a:p>
          <a:p>
            <a:pPr algn="r" rtl="1">
              <a:buFont typeface="Wingdings" pitchFamily="2" charset="2"/>
              <a:buChar char="Ø"/>
            </a:pPr>
            <a:r>
              <a:rPr lang="fa-IR" sz="1800" dirty="0"/>
              <a:t>افت عملکرد تنفس تا آپنه تنفس</a:t>
            </a:r>
          </a:p>
          <a:p>
            <a:pPr algn="r" rtl="1">
              <a:buFont typeface="Wingdings" pitchFamily="2" charset="2"/>
              <a:buChar char="Ø"/>
            </a:pPr>
            <a:r>
              <a:rPr lang="fa-IR" sz="1800" dirty="0"/>
              <a:t> دیس </a:t>
            </a:r>
            <a:r>
              <a:rPr lang="fa-IR" sz="1800" dirty="0" err="1"/>
              <a:t>ریتمی‌های</a:t>
            </a:r>
            <a:r>
              <a:rPr lang="fa-IR" sz="1800" dirty="0"/>
              <a:t> قلبی که معمولاً به شکل </a:t>
            </a:r>
            <a:r>
              <a:rPr lang="fa-IR" sz="1800" dirty="0" err="1"/>
              <a:t>برادیکاردی</a:t>
            </a:r>
            <a:r>
              <a:rPr lang="fa-IR" sz="1800" dirty="0"/>
              <a:t> است. گاهی </a:t>
            </a:r>
            <a:r>
              <a:rPr lang="fa-IR" sz="1800" dirty="0" err="1"/>
              <a:t>تاکیکاردی</a:t>
            </a:r>
            <a:r>
              <a:rPr lang="fa-IR" sz="1800" dirty="0"/>
              <a:t>، بلوک دهلیزی بطنی و </a:t>
            </a:r>
            <a:r>
              <a:rPr lang="en-US" sz="1800" dirty="0"/>
              <a:t>ST </a:t>
            </a:r>
            <a:r>
              <a:rPr lang="fa-IR" sz="1800" dirty="0"/>
              <a:t>غیرطبیعی وجود دارد.</a:t>
            </a:r>
            <a:endParaRPr lang="en-US" sz="1800" dirty="0"/>
          </a:p>
          <a:p>
            <a:pPr algn="r" rtl="1">
              <a:buFont typeface="Wingdings" pitchFamily="2" charset="2"/>
              <a:buChar char="Ø"/>
            </a:pPr>
            <a:r>
              <a:rPr lang="fa-IR" sz="1800" dirty="0"/>
              <a:t> تغییر </a:t>
            </a:r>
            <a:r>
              <a:rPr lang="fa-IR" sz="1800" dirty="0" err="1"/>
              <a:t>فشارخون</a:t>
            </a:r>
            <a:r>
              <a:rPr lang="fa-IR" sz="1800" dirty="0"/>
              <a:t> که </a:t>
            </a:r>
            <a:r>
              <a:rPr lang="fa-IR" sz="1800" dirty="0" err="1"/>
              <a:t>می‌تواند</a:t>
            </a:r>
            <a:r>
              <a:rPr lang="fa-IR" sz="1800" dirty="0"/>
              <a:t> </a:t>
            </a:r>
            <a:r>
              <a:rPr lang="fa-IR" sz="1800" dirty="0" err="1"/>
              <a:t>به‌صورت</a:t>
            </a:r>
            <a:r>
              <a:rPr lang="fa-IR" sz="1800" dirty="0"/>
              <a:t> کاهش </a:t>
            </a:r>
            <a:r>
              <a:rPr lang="fa-IR" sz="1800" dirty="0" err="1"/>
              <a:t>فشارخون</a:t>
            </a:r>
            <a:r>
              <a:rPr lang="fa-IR" sz="1800" dirty="0"/>
              <a:t> باشد</a:t>
            </a:r>
            <a:endParaRPr lang="en-US" sz="1800" dirty="0"/>
          </a:p>
          <a:p>
            <a:pPr algn="r" rtl="1">
              <a:buFont typeface="Wingdings" pitchFamily="2" charset="2"/>
              <a:buChar char="Ø"/>
            </a:pPr>
            <a:r>
              <a:rPr lang="fa-IR" sz="1800" dirty="0"/>
              <a:t> </a:t>
            </a:r>
            <a:r>
              <a:rPr lang="fa-IR" sz="1800" dirty="0" err="1"/>
              <a:t>مردمک‌های</a:t>
            </a:r>
            <a:r>
              <a:rPr lang="fa-IR" sz="1800" dirty="0"/>
              <a:t> تنگ (</a:t>
            </a:r>
            <a:r>
              <a:rPr lang="fa-IR" sz="1800" dirty="0" err="1"/>
              <a:t>میوز</a:t>
            </a:r>
            <a:r>
              <a:rPr lang="fa-IR" sz="1800" dirty="0"/>
              <a:t>) که در پایان </a:t>
            </a:r>
            <a:r>
              <a:rPr lang="fa-IR" sz="1800" dirty="0" err="1"/>
              <a:t>میدریاز</a:t>
            </a:r>
            <a:r>
              <a:rPr lang="fa-IR" sz="1800" dirty="0"/>
              <a:t> ایجاد </a:t>
            </a:r>
            <a:r>
              <a:rPr lang="fa-IR" sz="1800" dirty="0" err="1"/>
              <a:t>می‌شود</a:t>
            </a:r>
            <a:r>
              <a:rPr lang="fa-IR" sz="1800" dirty="0"/>
              <a:t>.</a:t>
            </a:r>
            <a:endParaRPr lang="en-US" sz="1800" dirty="0"/>
          </a:p>
          <a:p>
            <a:pPr algn="r" rtl="1">
              <a:buFont typeface="Wingdings" pitchFamily="2" charset="2"/>
              <a:buChar char="Ø"/>
            </a:pPr>
            <a:r>
              <a:rPr lang="fa-IR" sz="1800" dirty="0"/>
              <a:t>تشنج</a:t>
            </a:r>
            <a:endParaRPr lang="en-US" sz="1800" dirty="0"/>
          </a:p>
          <a:p>
            <a:pPr algn="r" rtl="1">
              <a:buFont typeface="Wingdings" pitchFamily="2" charset="2"/>
              <a:buChar char="Ø"/>
            </a:pPr>
            <a:r>
              <a:rPr lang="fa-IR" sz="1800" dirty="0" err="1"/>
              <a:t>بی‌اختیاری</a:t>
            </a:r>
            <a:r>
              <a:rPr lang="fa-IR" sz="1800" dirty="0"/>
              <a:t> ادرار</a:t>
            </a:r>
          </a:p>
          <a:p>
            <a:pPr algn="r" rtl="1">
              <a:buFont typeface="Wingdings" pitchFamily="2" charset="2"/>
              <a:buChar char="Ø"/>
            </a:pPr>
            <a:r>
              <a:rPr lang="fa-IR" sz="1800" dirty="0"/>
              <a:t> فلج عضلات تنفسی و ایست تنفسی</a:t>
            </a:r>
            <a:endParaRPr lang="en-US" sz="1800" dirty="0"/>
          </a:p>
          <a:p>
            <a:pPr algn="r" rtl="1">
              <a:buFontTx/>
              <a:buChar char="-"/>
            </a:pPr>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300187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4858E1-78EA-B84D-B205-5D2EAC2433AF}"/>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3621DEB8-D9EE-614D-AFB0-CE594C4F8F6E}"/>
              </a:ext>
            </a:extLst>
          </p:cNvPr>
          <p:cNvSpPr>
            <a:spLocks noGrp="1"/>
          </p:cNvSpPr>
          <p:nvPr>
            <p:ph idx="1"/>
          </p:nvPr>
        </p:nvSpPr>
        <p:spPr/>
        <p:txBody>
          <a:bodyPr/>
          <a:lstStyle/>
          <a:p>
            <a:pPr marL="0" indent="0" algn="r" rtl="1">
              <a:buNone/>
            </a:pPr>
            <a:r>
              <a:rPr lang="fa-IR" b="1" dirty="0"/>
              <a:t>نکته :</a:t>
            </a:r>
          </a:p>
          <a:p>
            <a:pPr marL="0" indent="0" algn="r" rtl="1">
              <a:buNone/>
            </a:pPr>
            <a:r>
              <a:rPr lang="fa-IR" dirty="0"/>
              <a:t> </a:t>
            </a:r>
            <a:r>
              <a:rPr lang="fa-IR" dirty="0">
                <a:solidFill>
                  <a:srgbClr val="7030A0"/>
                </a:solidFill>
              </a:rPr>
              <a:t>تشنج و افزایش ترشحات ریوی در بیماران دچار مسمومیت با </a:t>
            </a:r>
            <a:r>
              <a:rPr lang="fa-IR" dirty="0" err="1">
                <a:solidFill>
                  <a:srgbClr val="7030A0"/>
                </a:solidFill>
              </a:rPr>
              <a:t>ارگانوفسفره</a:t>
            </a:r>
            <a:r>
              <a:rPr lang="fa-IR" dirty="0">
                <a:solidFill>
                  <a:srgbClr val="7030A0"/>
                </a:solidFill>
              </a:rPr>
              <a:t> ها عامل اصلی مرگ و میر در این بیماران هستند. </a:t>
            </a:r>
            <a:endParaRPr lang="en-US" dirty="0">
              <a:solidFill>
                <a:srgbClr val="7030A0"/>
              </a:solidFill>
            </a:endParaRPr>
          </a:p>
          <a:p>
            <a:pPr marL="342900" indent="-342900" algn="r" rtl="1" eaLnBrk="1" fontAlgn="base" hangingPunct="1">
              <a:spcBef>
                <a:spcPct val="20000"/>
              </a:spcBef>
              <a:spcAft>
                <a:spcPct val="0"/>
              </a:spcAft>
              <a:buChar char="•"/>
            </a:pPr>
            <a:endParaRPr lang="en-US" dirty="0"/>
          </a:p>
        </p:txBody>
      </p:sp>
    </p:spTree>
    <p:extLst>
      <p:ext uri="{BB962C8B-B14F-4D97-AF65-F5344CB8AC3E}">
        <p14:creationId xmlns:p14="http://schemas.microsoft.com/office/powerpoint/2010/main" val="312547618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EBBF9B-B6CC-8C47-9270-BE3C433D413E}"/>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8C463E70-7E11-084C-ABDB-2CB1FB9626B3}"/>
              </a:ext>
            </a:extLst>
          </p:cNvPr>
          <p:cNvSpPr>
            <a:spLocks noGrp="1"/>
          </p:cNvSpPr>
          <p:nvPr>
            <p:ph idx="1"/>
          </p:nvPr>
        </p:nvSpPr>
        <p:spPr/>
        <p:txBody>
          <a:bodyPr/>
          <a:lstStyle/>
          <a:p>
            <a:pPr marL="0" indent="0" algn="r" rtl="1">
              <a:buNone/>
            </a:pPr>
            <a:r>
              <a:rPr lang="en-US" sz="1800" dirty="0"/>
              <a:t> </a:t>
            </a:r>
            <a:r>
              <a:rPr lang="fa-IR" sz="2000" dirty="0"/>
              <a:t>اثرات </a:t>
            </a:r>
            <a:r>
              <a:rPr lang="fa-IR" sz="2000" dirty="0" err="1"/>
              <a:t>ارگانوفسفرها</a:t>
            </a:r>
            <a:r>
              <a:rPr lang="fa-IR" sz="2000" dirty="0"/>
              <a:t> را </a:t>
            </a:r>
            <a:r>
              <a:rPr lang="fa-IR" sz="2000" dirty="0" err="1"/>
              <a:t>می‌توان</a:t>
            </a:r>
            <a:r>
              <a:rPr lang="fa-IR" sz="2000" dirty="0"/>
              <a:t> با </a:t>
            </a:r>
            <a:r>
              <a:rPr lang="en-US" sz="2000" dirty="0"/>
              <a:t>SLUDGE </a:t>
            </a:r>
            <a:r>
              <a:rPr lang="fa-IR" sz="2000" dirty="0"/>
              <a:t>به خاطر سپرد:</a:t>
            </a:r>
          </a:p>
          <a:p>
            <a:pPr marL="0" indent="0" algn="r" rtl="1">
              <a:buNone/>
            </a:pPr>
            <a:endParaRPr lang="en-US" sz="2000" dirty="0"/>
          </a:p>
          <a:p>
            <a:pPr marL="0" indent="0" algn="r" rtl="1">
              <a:buNone/>
            </a:pPr>
            <a:r>
              <a:rPr lang="fa-IR" sz="1800" dirty="0" smtClean="0"/>
              <a:t>•</a:t>
            </a:r>
            <a:r>
              <a:rPr lang="en-US" sz="1800" dirty="0" smtClean="0"/>
              <a:t>S(Salivation)</a:t>
            </a:r>
            <a:r>
              <a:rPr lang="fa-IR" sz="1800" dirty="0" smtClean="0"/>
              <a:t> :  </a:t>
            </a:r>
            <a:r>
              <a:rPr lang="fa-IR" sz="1800" dirty="0"/>
              <a:t>ترشح بزاق</a:t>
            </a:r>
            <a:endParaRPr lang="en-US" sz="1800" dirty="0"/>
          </a:p>
          <a:p>
            <a:pPr marL="0" indent="0" algn="r" rtl="1">
              <a:buNone/>
            </a:pPr>
            <a:r>
              <a:rPr lang="fa-IR" sz="1800" dirty="0" smtClean="0"/>
              <a:t>•</a:t>
            </a:r>
            <a:r>
              <a:rPr lang="en-US" sz="1800" dirty="0" smtClean="0"/>
              <a:t>L(Lacrimation)</a:t>
            </a:r>
            <a:r>
              <a:rPr lang="fa-IR" sz="1800" dirty="0" smtClean="0"/>
              <a:t> :  </a:t>
            </a:r>
            <a:r>
              <a:rPr lang="fa-IR" sz="1800" dirty="0"/>
              <a:t>اشک ریزش</a:t>
            </a:r>
            <a:endParaRPr lang="en-US" sz="1800" dirty="0"/>
          </a:p>
          <a:p>
            <a:pPr marL="0" indent="0" algn="r" rtl="1">
              <a:buNone/>
            </a:pPr>
            <a:r>
              <a:rPr lang="fa-IR" sz="1800" dirty="0" smtClean="0"/>
              <a:t>• </a:t>
            </a:r>
            <a:r>
              <a:rPr lang="en-US" sz="1800" dirty="0" smtClean="0"/>
              <a:t>U(Urination</a:t>
            </a:r>
            <a:r>
              <a:rPr lang="en-US" sz="1800" dirty="0"/>
              <a:t>)</a:t>
            </a:r>
            <a:r>
              <a:rPr lang="fa-IR" sz="1800" dirty="0" smtClean="0"/>
              <a:t>:  </a:t>
            </a:r>
            <a:r>
              <a:rPr lang="fa-IR" sz="1800" dirty="0" err="1"/>
              <a:t>بی‌اختیاری</a:t>
            </a:r>
            <a:r>
              <a:rPr lang="fa-IR" sz="1800" dirty="0"/>
              <a:t> ادرار</a:t>
            </a:r>
            <a:endParaRPr lang="en-US" sz="1800" dirty="0"/>
          </a:p>
          <a:p>
            <a:pPr marL="0" indent="0" algn="r" rtl="1">
              <a:buNone/>
            </a:pPr>
            <a:r>
              <a:rPr lang="fa-IR" sz="1800" dirty="0" smtClean="0"/>
              <a:t>•</a:t>
            </a:r>
            <a:r>
              <a:rPr lang="en-US" sz="1800" dirty="0" smtClean="0"/>
              <a:t>D(Defecation)</a:t>
            </a:r>
            <a:r>
              <a:rPr lang="fa-IR" sz="1800" dirty="0" smtClean="0"/>
              <a:t> :  </a:t>
            </a:r>
            <a:r>
              <a:rPr lang="fa-IR" sz="1800" dirty="0" err="1"/>
              <a:t>بی‌اختیاری</a:t>
            </a:r>
            <a:r>
              <a:rPr lang="fa-IR" sz="1800" dirty="0"/>
              <a:t> مدفوع</a:t>
            </a:r>
            <a:endParaRPr lang="en-US" sz="1800" dirty="0"/>
          </a:p>
          <a:p>
            <a:pPr marL="0" indent="0" algn="r" rtl="1">
              <a:buNone/>
            </a:pPr>
            <a:r>
              <a:rPr lang="fa-IR" sz="1800" dirty="0" smtClean="0"/>
              <a:t>•(</a:t>
            </a:r>
            <a:r>
              <a:rPr lang="en-US" sz="1800" dirty="0" smtClean="0"/>
              <a:t> G(</a:t>
            </a:r>
            <a:r>
              <a:rPr lang="en-US" sz="1800" dirty="0" err="1" smtClean="0"/>
              <a:t>Gastricpain</a:t>
            </a:r>
            <a:r>
              <a:rPr lang="fa-IR" sz="1800" dirty="0" smtClean="0"/>
              <a:t>:  </a:t>
            </a:r>
            <a:r>
              <a:rPr lang="fa-IR" sz="1800" dirty="0"/>
              <a:t>درد گوارشی</a:t>
            </a:r>
            <a:endParaRPr lang="en-US" sz="1800" dirty="0"/>
          </a:p>
          <a:p>
            <a:pPr marL="0" indent="0" algn="r" rtl="1">
              <a:buNone/>
            </a:pPr>
            <a:r>
              <a:rPr lang="fa-IR" sz="1800" dirty="0" smtClean="0"/>
              <a:t>•</a:t>
            </a:r>
            <a:r>
              <a:rPr lang="en-US" sz="1800" dirty="0" smtClean="0"/>
              <a:t>E(Emesis</a:t>
            </a:r>
            <a:r>
              <a:rPr lang="en-US" sz="1800" dirty="0"/>
              <a:t>)</a:t>
            </a:r>
            <a:r>
              <a:rPr lang="fa-IR" sz="1800" dirty="0" smtClean="0"/>
              <a:t>:  </a:t>
            </a:r>
            <a:r>
              <a:rPr lang="fa-IR" sz="1800" dirty="0"/>
              <a:t>استفراغ</a:t>
            </a:r>
            <a:endParaRPr lang="en-US" sz="1800" dirty="0"/>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68762839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FB05A7-0CB5-1C41-9FEC-9F4A76BD0692}"/>
              </a:ext>
            </a:extLst>
          </p:cNvPr>
          <p:cNvSpPr>
            <a:spLocks noGrp="1"/>
          </p:cNvSpPr>
          <p:nvPr>
            <p:ph type="title"/>
          </p:nvPr>
        </p:nvSpPr>
        <p:spPr/>
        <p:txBody>
          <a:bodyPr/>
          <a:lstStyle/>
          <a:p>
            <a:pPr rtl="1"/>
            <a:r>
              <a:rPr lang="fa-IR" sz="2400" b="1" dirty="0">
                <a:cs typeface="+mj-cs"/>
              </a:rPr>
              <a:t>مسمومیت با </a:t>
            </a:r>
            <a:r>
              <a:rPr lang="fa-IR" sz="2400" b="1" dirty="0" err="1">
                <a:cs typeface="+mj-cs"/>
              </a:rPr>
              <a:t>ارگانوفسفرها</a:t>
            </a:r>
            <a:r>
              <a:rPr lang="en-US" sz="2400" dirty="0">
                <a:cs typeface="+mj-cs"/>
              </a:rPr>
              <a:t/>
            </a:r>
            <a:br>
              <a:rPr lang="en-US" sz="2400" dirty="0">
                <a:cs typeface="+mj-cs"/>
              </a:rPr>
            </a:br>
            <a:endParaRPr lang="en-US" sz="2400" dirty="0">
              <a:cs typeface="+mj-cs"/>
            </a:endParaRPr>
          </a:p>
        </p:txBody>
      </p:sp>
      <p:sp>
        <p:nvSpPr>
          <p:cNvPr id="3" name="Content Placeholder 2">
            <a:extLst>
              <a:ext uri="{FF2B5EF4-FFF2-40B4-BE49-F238E27FC236}">
                <a16:creationId xmlns="" xmlns:a16="http://schemas.microsoft.com/office/drawing/2014/main" id="{813B0573-B353-2F44-9434-688BD0C34F99}"/>
              </a:ext>
            </a:extLst>
          </p:cNvPr>
          <p:cNvSpPr>
            <a:spLocks noGrp="1"/>
          </p:cNvSpPr>
          <p:nvPr>
            <p:ph idx="1"/>
          </p:nvPr>
        </p:nvSpPr>
        <p:spPr>
          <a:xfrm>
            <a:off x="609600" y="1507526"/>
            <a:ext cx="10972800" cy="5051126"/>
          </a:xfrm>
        </p:spPr>
        <p:txBody>
          <a:bodyPr/>
          <a:lstStyle/>
          <a:p>
            <a:pPr marL="0" indent="0" algn="r" rtl="1">
              <a:buNone/>
            </a:pPr>
            <a:r>
              <a:rPr lang="fa-IR" sz="2000" dirty="0"/>
              <a:t>اقدامات درمانی شامل ارزیابی صحنه و حفظ </a:t>
            </a:r>
            <a:r>
              <a:rPr lang="en-US" sz="2000" dirty="0"/>
              <a:t>ABC</a:t>
            </a:r>
            <a:r>
              <a:rPr lang="fa-IR" sz="2000" dirty="0"/>
              <a:t> بیمار است.</a:t>
            </a:r>
            <a:endParaRPr lang="en-US" sz="2000" dirty="0"/>
          </a:p>
          <a:p>
            <a:pPr algn="r" rtl="1">
              <a:buFontTx/>
              <a:buChar char="-"/>
            </a:pPr>
            <a:r>
              <a:rPr lang="fa-IR" sz="1800" dirty="0"/>
              <a:t>با توجه به جذب بالای سموم </a:t>
            </a:r>
            <a:r>
              <a:rPr lang="fa-IR" sz="1800" dirty="0" err="1"/>
              <a:t>ارگانوفسفره</a:t>
            </a:r>
            <a:r>
              <a:rPr lang="fa-IR" sz="1800" dirty="0"/>
              <a:t> از راه پوست و دستگاه گوارش و تنفس باید بلافاصله بیمار از </a:t>
            </a:r>
            <a:r>
              <a:rPr lang="fa-IR" sz="1800" dirty="0" err="1"/>
              <a:t>الودگی</a:t>
            </a:r>
            <a:r>
              <a:rPr lang="fa-IR" sz="1800" dirty="0"/>
              <a:t> پاک شود.</a:t>
            </a:r>
          </a:p>
          <a:p>
            <a:pPr algn="r" rtl="1">
              <a:buFontTx/>
              <a:buChar char="-"/>
            </a:pPr>
            <a:r>
              <a:rPr lang="fa-IR" sz="1800" dirty="0"/>
              <a:t> لباس های آلوده بیمار باید فورا در آورده شود. </a:t>
            </a:r>
          </a:p>
          <a:p>
            <a:pPr algn="r" rtl="1">
              <a:buFontTx/>
              <a:buChar char="-"/>
            </a:pPr>
            <a:r>
              <a:rPr lang="fa-IR" sz="1800" dirty="0"/>
              <a:t>پوست بیمار باید با آب و صابون شستشو داده شده و خشک گردد. </a:t>
            </a:r>
            <a:endParaRPr lang="en-US" sz="1800" dirty="0"/>
          </a:p>
          <a:p>
            <a:pPr algn="r" rtl="1">
              <a:buFontTx/>
              <a:buChar char="-"/>
            </a:pPr>
            <a:r>
              <a:rPr lang="fa-IR" sz="1800" dirty="0"/>
              <a:t>شستشوی معده اگر مقدار زیادی خورده و کمتر از ۲ ساعت گذشته می تواند انجام شود. </a:t>
            </a:r>
          </a:p>
          <a:p>
            <a:pPr algn="r" rtl="1">
              <a:buFontTx/>
              <a:buChar char="-"/>
            </a:pPr>
            <a:r>
              <a:rPr lang="fa-IR" sz="1800" dirty="0"/>
              <a:t> اکثر بیماران به دلیل استفراغ های مکرر که دارند در معرض خطر </a:t>
            </a:r>
            <a:r>
              <a:rPr lang="fa-IR" sz="1800" dirty="0" err="1"/>
              <a:t>آسپیراسیون</a:t>
            </a:r>
            <a:r>
              <a:rPr lang="fa-IR" sz="1800" dirty="0"/>
              <a:t> قرار دارند.  </a:t>
            </a:r>
            <a:endParaRPr lang="en-US" sz="1800" dirty="0"/>
          </a:p>
          <a:p>
            <a:pPr marL="0" indent="0" algn="r" rtl="1">
              <a:buNone/>
            </a:pPr>
            <a:r>
              <a:rPr lang="fa-IR" sz="1800" dirty="0"/>
              <a:t>- </a:t>
            </a:r>
            <a:r>
              <a:rPr lang="fa-IR" sz="1800" dirty="0" err="1"/>
              <a:t>شارکول</a:t>
            </a:r>
            <a:r>
              <a:rPr lang="fa-IR" sz="1800" dirty="0"/>
              <a:t> (اثر </a:t>
            </a:r>
            <a:r>
              <a:rPr lang="fa-IR" sz="1800" dirty="0" err="1"/>
              <a:t>ثابت‌شده‌ای</a:t>
            </a:r>
            <a:r>
              <a:rPr lang="fa-IR" sz="1800" dirty="0"/>
              <a:t> ندارد)</a:t>
            </a:r>
            <a:endParaRPr lang="en-US" sz="1800" dirty="0"/>
          </a:p>
          <a:p>
            <a:pPr algn="r" rtl="1">
              <a:buFontTx/>
              <a:buChar char="-"/>
            </a:pPr>
            <a:r>
              <a:rPr lang="fa-IR" sz="1800" dirty="0"/>
              <a:t>استفاده از </a:t>
            </a:r>
            <a:r>
              <a:rPr lang="fa-IR" sz="1800" dirty="0" err="1"/>
              <a:t>آتروپین</a:t>
            </a:r>
            <a:r>
              <a:rPr lang="fa-IR" sz="1800" dirty="0"/>
              <a:t> وریدی و </a:t>
            </a:r>
            <a:r>
              <a:rPr lang="fa-IR" sz="1800" dirty="0" err="1"/>
              <a:t>پرالیدوکسیم</a:t>
            </a:r>
            <a:r>
              <a:rPr lang="fa-IR" sz="1800" dirty="0"/>
              <a:t> </a:t>
            </a:r>
            <a:r>
              <a:rPr lang="fa-IR" sz="1800" dirty="0" err="1"/>
              <a:t>به‌عنوان</a:t>
            </a:r>
            <a:r>
              <a:rPr lang="fa-IR" sz="1800" dirty="0"/>
              <a:t> </a:t>
            </a:r>
            <a:r>
              <a:rPr lang="fa-IR" sz="1800" dirty="0" err="1"/>
              <a:t>آنتی‌دت</a:t>
            </a:r>
            <a:r>
              <a:rPr lang="fa-IR" sz="1800" dirty="0"/>
              <a:t> در مسمومیت با </a:t>
            </a:r>
            <a:r>
              <a:rPr lang="fa-IR" sz="1800" dirty="0" err="1"/>
              <a:t>ارگانوفسفرها</a:t>
            </a:r>
            <a:r>
              <a:rPr lang="fa-IR" sz="1800" dirty="0"/>
              <a:t> را مد نظر داشته باشید. </a:t>
            </a:r>
          </a:p>
          <a:p>
            <a:pPr marL="0" indent="0" algn="r" rtl="1" eaLnBrk="1" fontAlgn="base" hangingPunct="1">
              <a:spcBef>
                <a:spcPct val="20000"/>
              </a:spcBef>
              <a:spcAft>
                <a:spcPct val="0"/>
              </a:spcAft>
              <a:buNone/>
            </a:pPr>
            <a:endParaRPr lang="en-US" sz="1800" dirty="0"/>
          </a:p>
        </p:txBody>
      </p:sp>
    </p:spTree>
    <p:extLst>
      <p:ext uri="{BB962C8B-B14F-4D97-AF65-F5344CB8AC3E}">
        <p14:creationId xmlns:p14="http://schemas.microsoft.com/office/powerpoint/2010/main" val="9008851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3294B8-03DC-4B49-AFA9-E6B39B90C577}"/>
              </a:ext>
            </a:extLst>
          </p:cNvPr>
          <p:cNvSpPr>
            <a:spLocks noGrp="1"/>
          </p:cNvSpPr>
          <p:nvPr>
            <p:ph type="title"/>
          </p:nvPr>
        </p:nvSpPr>
        <p:spPr/>
        <p:txBody>
          <a:bodyPr/>
          <a:lstStyle/>
          <a:p>
            <a:pPr rtl="1"/>
            <a:r>
              <a:rPr lang="fa-IR" sz="1800" b="1" dirty="0">
                <a:cs typeface="+mj-cs"/>
              </a:rPr>
              <a:t>مسمومیت با </a:t>
            </a:r>
            <a:r>
              <a:rPr lang="fa-IR" sz="1800" b="1" dirty="0" err="1">
                <a:cs typeface="+mj-cs"/>
              </a:rPr>
              <a:t>ارگانوفسفرها</a:t>
            </a:r>
            <a:r>
              <a:rPr lang="en-US" sz="1800" dirty="0">
                <a:cs typeface="+mj-cs"/>
              </a:rPr>
              <a:t/>
            </a:r>
            <a:br>
              <a:rPr lang="en-US" sz="1800" dirty="0">
                <a:cs typeface="+mj-cs"/>
              </a:rPr>
            </a:br>
            <a:endParaRPr lang="en-US" sz="1800" dirty="0">
              <a:cs typeface="+mj-cs"/>
            </a:endParaRPr>
          </a:p>
        </p:txBody>
      </p:sp>
      <p:sp>
        <p:nvSpPr>
          <p:cNvPr id="3" name="Content Placeholder 2">
            <a:extLst>
              <a:ext uri="{FF2B5EF4-FFF2-40B4-BE49-F238E27FC236}">
                <a16:creationId xmlns="" xmlns:a16="http://schemas.microsoft.com/office/drawing/2014/main" id="{A765415C-8744-D545-AF83-F9C98AB678CE}"/>
              </a:ext>
            </a:extLst>
          </p:cNvPr>
          <p:cNvSpPr>
            <a:spLocks noGrp="1"/>
          </p:cNvSpPr>
          <p:nvPr>
            <p:ph idx="1"/>
          </p:nvPr>
        </p:nvSpPr>
        <p:spPr>
          <a:xfrm>
            <a:off x="609600" y="1600201"/>
            <a:ext cx="10972800" cy="4948880"/>
          </a:xfrm>
        </p:spPr>
        <p:txBody>
          <a:bodyPr/>
          <a:lstStyle/>
          <a:p>
            <a:pPr algn="r" rtl="1">
              <a:buFont typeface="Wingdings" pitchFamily="2" charset="2"/>
              <a:buChar char="Ø"/>
            </a:pPr>
            <a:r>
              <a:rPr lang="fa-IR" sz="1800" dirty="0"/>
              <a:t>دوز </a:t>
            </a:r>
            <a:r>
              <a:rPr lang="fa-IR" sz="1800" dirty="0" err="1"/>
              <a:t>آتروپین</a:t>
            </a:r>
            <a:r>
              <a:rPr lang="fa-IR" sz="1800" dirty="0"/>
              <a:t> در مسمومیت با </a:t>
            </a:r>
            <a:r>
              <a:rPr lang="fa-IR" sz="1800" dirty="0" err="1"/>
              <a:t>ارگانوفسفرها</a:t>
            </a:r>
            <a:endParaRPr lang="fa-IR" sz="1800" dirty="0"/>
          </a:p>
          <a:p>
            <a:pPr marL="0" indent="0" algn="r" rtl="1">
              <a:buNone/>
            </a:pPr>
            <a:r>
              <a:rPr lang="fa-IR" sz="1800" dirty="0"/>
              <a:t>             در بزرگسالان</a:t>
            </a:r>
            <a:r>
              <a:rPr lang="en-US" sz="1800" dirty="0"/>
              <a:t>1 -2 mg </a:t>
            </a:r>
            <a:r>
              <a:rPr lang="fa-IR" sz="1800" dirty="0"/>
              <a:t> </a:t>
            </a:r>
          </a:p>
          <a:p>
            <a:pPr marL="0" indent="0" algn="r" rtl="1">
              <a:buNone/>
            </a:pPr>
            <a:r>
              <a:rPr lang="fa-IR" sz="1800" dirty="0"/>
              <a:t>             در اطفال </a:t>
            </a:r>
            <a:r>
              <a:rPr lang="en-US" sz="1800" dirty="0"/>
              <a:t> mg/kg 0.04</a:t>
            </a:r>
            <a:r>
              <a:rPr lang="fa-IR" sz="1800" dirty="0"/>
              <a:t>- </a:t>
            </a:r>
            <a:r>
              <a:rPr lang="en-US" sz="1800" dirty="0"/>
              <a:t>0.01</a:t>
            </a:r>
            <a:r>
              <a:rPr lang="fa-IR" sz="1800" dirty="0"/>
              <a:t> (کمتر از </a:t>
            </a:r>
            <a:r>
              <a:rPr lang="en-US" sz="1800" dirty="0"/>
              <a:t>0.01mg</a:t>
            </a:r>
            <a:r>
              <a:rPr lang="fa-IR" sz="1800" dirty="0"/>
              <a:t>  نباشد) </a:t>
            </a:r>
          </a:p>
          <a:p>
            <a:pPr marL="0" indent="0" algn="r" rtl="1">
              <a:buNone/>
            </a:pPr>
            <a:r>
              <a:rPr lang="fa-IR" sz="1800" dirty="0"/>
              <a:t>             </a:t>
            </a:r>
            <a:r>
              <a:rPr lang="fa-IR" sz="1800" dirty="0" err="1"/>
              <a:t>به‌صورت</a:t>
            </a:r>
            <a:r>
              <a:rPr lang="fa-IR" sz="1800" dirty="0"/>
              <a:t> آهسته و از راه وریدی </a:t>
            </a:r>
            <a:r>
              <a:rPr lang="fa-IR" sz="1800" dirty="0" err="1"/>
              <a:t>تزریق‌شده</a:t>
            </a:r>
            <a:r>
              <a:rPr lang="fa-IR" sz="1800" dirty="0"/>
              <a:t> </a:t>
            </a:r>
          </a:p>
          <a:p>
            <a:pPr marL="0" indent="0" algn="r" rtl="1">
              <a:buNone/>
            </a:pPr>
            <a:r>
              <a:rPr lang="fa-IR" sz="1800" dirty="0"/>
              <a:t>             هر ۵ دقیقه یک ‌بار تا کم شدن ترشحات تکرار گردد.</a:t>
            </a:r>
          </a:p>
          <a:p>
            <a:pPr marL="0" indent="0" algn="r" rtl="1">
              <a:buNone/>
            </a:pPr>
            <a:endParaRPr lang="en-US" sz="1800" dirty="0"/>
          </a:p>
          <a:p>
            <a:pPr algn="r" rtl="1">
              <a:buFont typeface="Wingdings" pitchFamily="2" charset="2"/>
              <a:buChar char="Ø"/>
            </a:pPr>
            <a:r>
              <a:rPr lang="fa-IR" sz="1800" dirty="0"/>
              <a:t>دوز </a:t>
            </a:r>
            <a:r>
              <a:rPr lang="fa-IR" sz="1800" dirty="0" err="1"/>
              <a:t>پرالیدوکسیم</a:t>
            </a:r>
            <a:r>
              <a:rPr lang="fa-IR" sz="1800" dirty="0"/>
              <a:t> (</a:t>
            </a:r>
            <a:r>
              <a:rPr lang="en-US" sz="1800" dirty="0"/>
              <a:t>PAM-2</a:t>
            </a:r>
            <a:r>
              <a:rPr lang="fa-IR" sz="1800" dirty="0"/>
              <a:t>) در مسمومیت با </a:t>
            </a:r>
            <a:r>
              <a:rPr lang="fa-IR" sz="1800" dirty="0" err="1"/>
              <a:t>ارگانوفسفرها</a:t>
            </a:r>
            <a:r>
              <a:rPr lang="fa-IR" sz="1800" dirty="0"/>
              <a:t> </a:t>
            </a:r>
          </a:p>
          <a:p>
            <a:pPr marL="0" indent="0" algn="r" rtl="1">
              <a:buNone/>
            </a:pPr>
            <a:r>
              <a:rPr lang="en-US" sz="1800" dirty="0"/>
              <a:t>gr 1 -2             </a:t>
            </a:r>
            <a:r>
              <a:rPr lang="fa-IR" sz="1800" dirty="0"/>
              <a:t> در بالغین</a:t>
            </a:r>
          </a:p>
          <a:p>
            <a:pPr marL="0" indent="0" algn="r" rtl="1">
              <a:buNone/>
            </a:pPr>
            <a:r>
              <a:rPr lang="en-US" sz="1800" dirty="0"/>
              <a:t>            </a:t>
            </a:r>
            <a:r>
              <a:rPr lang="fa-IR" sz="1800" dirty="0"/>
              <a:t> </a:t>
            </a:r>
            <a:r>
              <a:rPr lang="en-US" sz="1800" dirty="0"/>
              <a:t> 20-40mg/kg</a:t>
            </a:r>
            <a:r>
              <a:rPr lang="fa-IR" sz="1800" dirty="0"/>
              <a:t>در کودکان </a:t>
            </a:r>
          </a:p>
          <a:p>
            <a:pPr marL="0" indent="0" algn="r" rtl="1">
              <a:buNone/>
            </a:pPr>
            <a:r>
              <a:rPr lang="fa-IR" sz="1800" dirty="0"/>
              <a:t>              وریدی داخل سرم نرمال </a:t>
            </a:r>
            <a:r>
              <a:rPr lang="fa-IR" sz="1800" dirty="0" err="1"/>
              <a:t>سالین</a:t>
            </a:r>
            <a:r>
              <a:rPr lang="fa-IR" sz="1800" dirty="0"/>
              <a:t> در عرض 10- 5 دقیقه </a:t>
            </a:r>
            <a:r>
              <a:rPr lang="fa-IR" sz="1800" dirty="0" err="1"/>
              <a:t>انفوزیون</a:t>
            </a:r>
            <a:r>
              <a:rPr lang="fa-IR" sz="1800" dirty="0"/>
              <a:t> </a:t>
            </a:r>
            <a:r>
              <a:rPr lang="fa-IR" sz="1800" dirty="0" err="1"/>
              <a:t>می‌شود</a:t>
            </a:r>
            <a:r>
              <a:rPr lang="fa-IR" sz="1800" dirty="0"/>
              <a:t>.</a:t>
            </a:r>
          </a:p>
          <a:p>
            <a:pPr marL="0" indent="0" algn="r" rtl="1">
              <a:buNone/>
            </a:pPr>
            <a:r>
              <a:rPr lang="fa-IR" sz="1800" dirty="0"/>
              <a:t>              سپس ۵۰۰ </a:t>
            </a:r>
            <a:r>
              <a:rPr lang="fa-IR" sz="1800" dirty="0" err="1"/>
              <a:t>میلی‌گرم</a:t>
            </a:r>
            <a:r>
              <a:rPr lang="fa-IR" sz="1800" dirty="0"/>
              <a:t> در ساعت (</a:t>
            </a:r>
            <a:r>
              <a:rPr lang="en-US" sz="1800" dirty="0"/>
              <a:t>mg/kg 5-10 </a:t>
            </a:r>
            <a:r>
              <a:rPr lang="fa-IR" sz="1800" dirty="0"/>
              <a:t> در اطفال) ادامه </a:t>
            </a:r>
            <a:r>
              <a:rPr lang="fa-IR" sz="1800" dirty="0" err="1"/>
              <a:t>می‌یابد</a:t>
            </a:r>
            <a:r>
              <a:rPr lang="fa-IR" sz="1800" dirty="0"/>
              <a:t>.</a:t>
            </a:r>
          </a:p>
          <a:p>
            <a:pPr marL="0" indent="0" algn="r" rtl="1">
              <a:buNone/>
            </a:pPr>
            <a:endParaRPr lang="en-US" sz="1800" dirty="0"/>
          </a:p>
          <a:p>
            <a:pPr algn="r" rtl="1">
              <a:buFont typeface="Wingdings" pitchFamily="2" charset="2"/>
              <a:buChar char="v"/>
            </a:pPr>
            <a:r>
              <a:rPr lang="fa-IR" sz="1800" dirty="0"/>
              <a:t>در اکثر موارد </a:t>
            </a:r>
            <a:r>
              <a:rPr lang="fa-IR" sz="1800" dirty="0" err="1"/>
              <a:t>کیت‌های</a:t>
            </a:r>
            <a:r>
              <a:rPr lang="fa-IR" sz="1800" dirty="0"/>
              <a:t> آنتی </a:t>
            </a:r>
            <a:r>
              <a:rPr lang="fa-IR" sz="1800" dirty="0" err="1"/>
              <a:t>دت</a:t>
            </a:r>
            <a:r>
              <a:rPr lang="fa-IR" sz="1800" dirty="0"/>
              <a:t> </a:t>
            </a:r>
            <a:r>
              <a:rPr lang="fa-IR" sz="1800" dirty="0" err="1"/>
              <a:t>ارگانوفسفرها</a:t>
            </a:r>
            <a:r>
              <a:rPr lang="fa-IR" sz="1800" dirty="0"/>
              <a:t> همراه </a:t>
            </a:r>
            <a:r>
              <a:rPr lang="fa-IR" sz="1800" dirty="0" err="1"/>
              <a:t>تکنسین‌های</a:t>
            </a:r>
            <a:r>
              <a:rPr lang="fa-IR" sz="1800" dirty="0"/>
              <a:t> اورژانس جهت استفاده شخصی یا استفاده توسط همکار در زمان حملات تروریستی موجود هست. </a:t>
            </a:r>
          </a:p>
          <a:p>
            <a:pPr algn="r" rtl="1">
              <a:buFont typeface="Wingdings" pitchFamily="2" charset="2"/>
              <a:buChar char="v"/>
            </a:pPr>
            <a:r>
              <a:rPr lang="fa-IR" sz="1800" dirty="0"/>
              <a:t>در صورت تشنج از </a:t>
            </a:r>
            <a:r>
              <a:rPr lang="fa-IR" sz="1800" dirty="0" err="1"/>
              <a:t>بنزودیازپین‌ها</a:t>
            </a:r>
            <a:r>
              <a:rPr lang="fa-IR" sz="1800" dirty="0"/>
              <a:t> استفاده کنید.</a:t>
            </a:r>
            <a:endParaRPr lang="en-US" sz="1800" dirty="0"/>
          </a:p>
          <a:p>
            <a:pPr marL="342900" indent="-342900" algn="r" rtl="1" eaLnBrk="1" fontAlgn="base" hangingPunct="1">
              <a:spcBef>
                <a:spcPct val="20000"/>
              </a:spcBef>
              <a:spcAft>
                <a:spcPct val="0"/>
              </a:spcAft>
              <a:buChar char="•"/>
            </a:pPr>
            <a:endParaRPr lang="en-US" sz="1800" dirty="0"/>
          </a:p>
        </p:txBody>
      </p:sp>
    </p:spTree>
    <p:extLst>
      <p:ext uri="{BB962C8B-B14F-4D97-AF65-F5344CB8AC3E}">
        <p14:creationId xmlns:p14="http://schemas.microsoft.com/office/powerpoint/2010/main" val="1331628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مسمومیت های غیر عمدی</a:t>
            </a:r>
          </a:p>
        </p:txBody>
      </p:sp>
      <p:sp>
        <p:nvSpPr>
          <p:cNvPr id="3" name="Content Placeholder 2"/>
          <p:cNvSpPr>
            <a:spLocks noGrp="1"/>
          </p:cNvSpPr>
          <p:nvPr>
            <p:ph idx="1"/>
          </p:nvPr>
        </p:nvSpPr>
        <p:spPr/>
        <p:txBody>
          <a:bodyPr>
            <a:normAutofit/>
          </a:bodyPr>
          <a:lstStyle/>
          <a:p>
            <a:pPr algn="just" rtl="1">
              <a:lnSpc>
                <a:spcPct val="150000"/>
              </a:lnSpc>
            </a:pPr>
            <a:r>
              <a:rPr lang="fa-IR" sz="1800" b="1" dirty="0"/>
              <a:t>مسمومیت کودکان: </a:t>
            </a:r>
          </a:p>
          <a:p>
            <a:pPr marL="0" indent="0" algn="just" rtl="1">
              <a:lnSpc>
                <a:spcPct val="150000"/>
              </a:lnSpc>
              <a:buNone/>
            </a:pPr>
            <a:r>
              <a:rPr lang="fa-IR" sz="1800" b="1" dirty="0"/>
              <a:t>داروهای خوشبو یا خوشمزه و داروهایی که شکل </a:t>
            </a:r>
            <a:r>
              <a:rPr lang="fa-IR" sz="1800" b="1" dirty="0" err="1"/>
              <a:t>آن‌ها</a:t>
            </a:r>
            <a:r>
              <a:rPr lang="fa-IR" sz="1800" b="1" dirty="0"/>
              <a:t> شبیه به شکلات و </a:t>
            </a:r>
            <a:r>
              <a:rPr lang="fa-IR" sz="1800" b="1" dirty="0" err="1"/>
              <a:t>اسمارتیز</a:t>
            </a:r>
            <a:r>
              <a:rPr lang="fa-IR" sz="1800" b="1" dirty="0"/>
              <a:t> است، یا </a:t>
            </a:r>
            <a:r>
              <a:rPr lang="fa-IR" sz="1800" b="1" dirty="0" err="1"/>
              <a:t>رنگ‌های</a:t>
            </a:r>
            <a:r>
              <a:rPr lang="fa-IR" sz="1800" b="1" dirty="0"/>
              <a:t> قشنگی دارند همگی برای کودکان جذاب هستند؛ بنابراین چنانچه دارو در دسترس کودکان باشد، ممکن است دارو بیش ‌</a:t>
            </a:r>
            <a:r>
              <a:rPr lang="fa-IR" sz="1800" b="1" dirty="0" err="1"/>
              <a:t>ازحد</a:t>
            </a:r>
            <a:r>
              <a:rPr lang="fa-IR" sz="1800" b="1" dirty="0"/>
              <a:t> مصرف شود. به ‌عنوان‌ مثال مصرف یک عدد </a:t>
            </a:r>
            <a:r>
              <a:rPr lang="fa-IR" sz="1800" b="1" dirty="0" err="1"/>
              <a:t>دیفنوکسیلات</a:t>
            </a:r>
            <a:r>
              <a:rPr lang="fa-IR" sz="1800" b="1" dirty="0"/>
              <a:t>  </a:t>
            </a:r>
            <a:r>
              <a:rPr lang="fa-IR" sz="1800" b="1" dirty="0" err="1"/>
              <a:t>می‌تواند</a:t>
            </a:r>
            <a:r>
              <a:rPr lang="fa-IR" sz="1800" b="1" dirty="0"/>
              <a:t> در کودکان کشنده باشد.</a:t>
            </a:r>
          </a:p>
          <a:p>
            <a:pPr algn="just" rtl="1">
              <a:lnSpc>
                <a:spcPct val="150000"/>
              </a:lnSpc>
            </a:pPr>
            <a:r>
              <a:rPr lang="fa-IR" sz="1800" b="1" dirty="0"/>
              <a:t>تماس با عوامل محیطی: </a:t>
            </a:r>
          </a:p>
          <a:p>
            <a:pPr marL="0" indent="0" algn="just" rtl="1">
              <a:lnSpc>
                <a:spcPct val="150000"/>
              </a:lnSpc>
              <a:buNone/>
            </a:pPr>
            <a:r>
              <a:rPr lang="fa-IR" sz="1800" b="1" dirty="0"/>
              <a:t>تماس با عوامل محیطی نظیر مونوکسید کربن ناشی از سوختن ناقص وسایل </a:t>
            </a:r>
            <a:r>
              <a:rPr lang="fa-IR" sz="1800" b="1" dirty="0" err="1"/>
              <a:t>گرمایشی</a:t>
            </a:r>
            <a:r>
              <a:rPr lang="fa-IR" sz="1800" b="1" dirty="0"/>
              <a:t>، استفاده از </a:t>
            </a:r>
            <a:r>
              <a:rPr lang="fa-IR" sz="1800" b="1" dirty="0" err="1"/>
              <a:t>حشره‌کش‌های</a:t>
            </a:r>
            <a:r>
              <a:rPr lang="fa-IR" sz="1800" b="1" dirty="0"/>
              <a:t> حاوی ترکیبات </a:t>
            </a:r>
            <a:r>
              <a:rPr lang="fa-IR" sz="1800" b="1" dirty="0" err="1"/>
              <a:t>ارگانوفسفرها</a:t>
            </a:r>
            <a:r>
              <a:rPr lang="fa-IR" sz="1800" b="1" dirty="0"/>
              <a:t>، مواد شوینده و ... باعث ایجاد </a:t>
            </a:r>
            <a:r>
              <a:rPr lang="fa-IR" sz="1800" b="1" dirty="0" err="1"/>
              <a:t>مسمومیت‌ها</a:t>
            </a:r>
            <a:r>
              <a:rPr lang="fa-IR" sz="1800" b="1" dirty="0"/>
              <a:t> شوند.</a:t>
            </a:r>
          </a:p>
        </p:txBody>
      </p:sp>
    </p:spTree>
    <p:extLst>
      <p:ext uri="{BB962C8B-B14F-4D97-AF65-F5344CB8AC3E}">
        <p14:creationId xmlns:p14="http://schemas.microsoft.com/office/powerpoint/2010/main" val="39009975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DC28F9-417D-684D-AE11-CFBB7F509CB3}"/>
              </a:ext>
            </a:extLst>
          </p:cNvPr>
          <p:cNvSpPr>
            <a:spLocks noGrp="1"/>
          </p:cNvSpPr>
          <p:nvPr>
            <p:ph type="title"/>
          </p:nvPr>
        </p:nvSpPr>
        <p:spPr/>
        <p:txBody>
          <a:bodyPr/>
          <a:lstStyle/>
          <a:p>
            <a:pPr rtl="1"/>
            <a:r>
              <a:rPr lang="fa-IR" sz="2400" b="1" dirty="0">
                <a:cs typeface="+mj-cs"/>
              </a:rPr>
              <a:t>مسمومیت با مواد مخدر و الکل (</a:t>
            </a:r>
            <a:r>
              <a:rPr lang="fa-IR" sz="2400" b="1" dirty="0" err="1">
                <a:cs typeface="+mj-cs"/>
              </a:rPr>
              <a:t>اتانول</a:t>
            </a:r>
            <a:r>
              <a:rPr lang="fa-IR" sz="2400" b="1" dirty="0">
                <a:cs typeface="+mj-cs"/>
              </a:rPr>
              <a:t>)</a:t>
            </a:r>
            <a:r>
              <a:rPr lang="en-US" sz="2400" dirty="0">
                <a:cs typeface="+mj-cs"/>
              </a:rPr>
              <a:t> </a:t>
            </a:r>
          </a:p>
        </p:txBody>
      </p:sp>
      <p:sp>
        <p:nvSpPr>
          <p:cNvPr id="3" name="Content Placeholder 2">
            <a:extLst>
              <a:ext uri="{FF2B5EF4-FFF2-40B4-BE49-F238E27FC236}">
                <a16:creationId xmlns="" xmlns:a16="http://schemas.microsoft.com/office/drawing/2014/main" id="{50FDD18A-39CC-8743-8E70-24EA50571034}"/>
              </a:ext>
            </a:extLst>
          </p:cNvPr>
          <p:cNvSpPr>
            <a:spLocks noGrp="1"/>
          </p:cNvSpPr>
          <p:nvPr>
            <p:ph idx="1"/>
          </p:nvPr>
        </p:nvSpPr>
        <p:spPr/>
        <p:txBody>
          <a:bodyPr/>
          <a:lstStyle/>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مسمومیت با مواد مخدر و الکل معمولاً به شکل </a:t>
            </a:r>
            <a:r>
              <a:rPr lang="fa-IR" sz="1800" dirty="0" err="1">
                <a:latin typeface="Calibri" panose="020F0502020204030204" pitchFamily="34" charset="0"/>
                <a:ea typeface="Calibri" panose="020F0502020204030204" pitchFamily="34" charset="0"/>
                <a:cs typeface="B Nazanin" panose="00000400000000000000" pitchFamily="2" charset="-78"/>
              </a:rPr>
              <a:t>سوءمصرف</a:t>
            </a:r>
            <a:r>
              <a:rPr lang="fa-IR" sz="1800" dirty="0">
                <a:latin typeface="Calibri" panose="020F0502020204030204" pitchFamily="34" charset="0"/>
                <a:ea typeface="Calibri" panose="020F0502020204030204" pitchFamily="34" charset="0"/>
                <a:cs typeface="B Nazanin" panose="00000400000000000000" pitchFamily="2" charset="-78"/>
              </a:rPr>
              <a:t> مواد دیده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توجه داشته باشید که در </a:t>
            </a:r>
            <a:r>
              <a:rPr lang="fa-IR" sz="1800" dirty="0" err="1">
                <a:latin typeface="Calibri" panose="020F0502020204030204" pitchFamily="34" charset="0"/>
                <a:ea typeface="Calibri" panose="020F0502020204030204" pitchFamily="34" charset="0"/>
                <a:cs typeface="B Nazanin" panose="00000400000000000000" pitchFamily="2" charset="-78"/>
              </a:rPr>
              <a:t>اورژانس‌های</a:t>
            </a:r>
            <a:r>
              <a:rPr lang="fa-IR" sz="1800" dirty="0">
                <a:latin typeface="Calibri" panose="020F0502020204030204" pitchFamily="34" charset="0"/>
                <a:ea typeface="Calibri" panose="020F0502020204030204" pitchFamily="34" charset="0"/>
                <a:cs typeface="B Nazanin" panose="00000400000000000000" pitchFamily="2" charset="-78"/>
              </a:rPr>
              <a:t> مسمومیت با مواد مخدر و الکل، هدف شناسایی و درمان فقدان اعمال حیاتی می باشد</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پرهیز </a:t>
            </a:r>
            <a:r>
              <a:rPr lang="fa-IR" sz="1800" dirty="0" err="1">
                <a:latin typeface="Calibri" panose="020F0502020204030204" pitchFamily="34" charset="0"/>
                <a:ea typeface="Calibri" panose="020F0502020204030204" pitchFamily="34" charset="0"/>
                <a:cs typeface="B Nazanin" panose="00000400000000000000" pitchFamily="2" charset="-78"/>
              </a:rPr>
              <a:t>دوره‌ای</a:t>
            </a:r>
            <a:r>
              <a:rPr lang="fa-IR" sz="1800" dirty="0">
                <a:latin typeface="Calibri" panose="020F0502020204030204" pitchFamily="34" charset="0"/>
                <a:ea typeface="Calibri" panose="020F0502020204030204" pitchFamily="34" charset="0"/>
                <a:cs typeface="B Nazanin" panose="00000400000000000000" pitchFamily="2" charset="-78"/>
              </a:rPr>
              <a:t> از مواد مخدر و الکل که بدن به آن عادت کرده است، </a:t>
            </a:r>
            <a:r>
              <a:rPr lang="fa-IR" sz="1800" dirty="0" err="1">
                <a:latin typeface="Calibri" panose="020F0502020204030204" pitchFamily="34" charset="0"/>
                <a:ea typeface="Calibri" panose="020F0502020204030204" pitchFamily="34" charset="0"/>
                <a:cs typeface="B Nazanin" panose="00000400000000000000" pitchFamily="2" charset="-78"/>
              </a:rPr>
              <a:t>می‌تواند</a:t>
            </a:r>
            <a:r>
              <a:rPr lang="fa-IR" sz="1800" dirty="0">
                <a:latin typeface="Calibri" panose="020F0502020204030204" pitchFamily="34" charset="0"/>
                <a:ea typeface="Calibri" panose="020F0502020204030204" pitchFamily="34" charset="0"/>
                <a:cs typeface="B Nazanin" panose="00000400000000000000" pitchFamily="2" charset="-78"/>
              </a:rPr>
              <a:t> به همان اندازه مصرف </a:t>
            </a:r>
            <a:r>
              <a:rPr lang="fa-IR" sz="1800" dirty="0" err="1">
                <a:latin typeface="Calibri" panose="020F0502020204030204" pitchFamily="34" charset="0"/>
                <a:ea typeface="Calibri" panose="020F0502020204030204" pitchFamily="34" charset="0"/>
                <a:cs typeface="B Nazanin" panose="00000400000000000000" pitchFamily="2" charset="-78"/>
              </a:rPr>
              <a:t>بیش‌ازحد</a:t>
            </a:r>
            <a:r>
              <a:rPr lang="fa-IR" sz="1800" dirty="0">
                <a:latin typeface="Calibri" panose="020F0502020204030204" pitchFamily="34" charset="0"/>
                <a:ea typeface="Calibri" panose="020F0502020204030204" pitchFamily="34" charset="0"/>
                <a:cs typeface="B Nazanin" panose="00000400000000000000" pitchFamily="2" charset="-78"/>
              </a:rPr>
              <a:t>، مورد اورژانسی خطرناکی باشد.</a:t>
            </a:r>
            <a:endParaRPr lang="en-US" sz="1800" dirty="0">
              <a:latin typeface="Calibri" panose="020F0502020204030204" pitchFamily="34" charset="0"/>
              <a:ea typeface="Calibri" panose="020F0502020204030204" pitchFamily="34" charset="0"/>
            </a:endParaRPr>
          </a:p>
          <a:p>
            <a:endParaRPr lang="en-US" dirty="0"/>
          </a:p>
        </p:txBody>
      </p:sp>
      <p:pic>
        <p:nvPicPr>
          <p:cNvPr id="5" name="Picture 4">
            <a:extLst>
              <a:ext uri="{FF2B5EF4-FFF2-40B4-BE49-F238E27FC236}">
                <a16:creationId xmlns="" xmlns:a16="http://schemas.microsoft.com/office/drawing/2014/main" id="{6F3D3A38-44CB-8A46-91AE-4EBB6C2A4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023" y="3476840"/>
            <a:ext cx="4707792" cy="26493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35004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latin typeface="Calibri" panose="020F0502020204030204" pitchFamily="34" charset="0"/>
                <a:ea typeface="Calibri" panose="020F0502020204030204" pitchFamily="34" charset="0"/>
                <a:cs typeface="B Titr" panose="00000700000000000000" pitchFamily="2" charset="-78"/>
              </a:rPr>
              <a:t>مخدرها</a:t>
            </a:r>
            <a:r>
              <a:rPr lang="fa-IR" sz="2400" b="1" dirty="0">
                <a:latin typeface="Calibri" panose="020F0502020204030204" pitchFamily="34" charset="0"/>
                <a:ea typeface="Calibri" panose="020F0502020204030204" pitchFamily="34" charset="0"/>
                <a:cs typeface="B Titr" panose="00000700000000000000" pitchFamily="2" charset="-78"/>
              </a:rPr>
              <a:t> </a:t>
            </a:r>
            <a:r>
              <a:rPr lang="en-US" sz="2400" dirty="0">
                <a:latin typeface="Calibri" panose="020F0502020204030204" pitchFamily="34" charset="0"/>
                <a:ea typeface="Calibri" panose="020F0502020204030204" pitchFamily="34" charset="0"/>
                <a:cs typeface="B Titr" panose="00000700000000000000" pitchFamily="2" charset="-78"/>
              </a:rPr>
              <a:t/>
            </a:r>
            <a:br>
              <a:rPr lang="en-US" sz="2400" dirty="0">
                <a:latin typeface="Calibri" panose="020F0502020204030204" pitchFamily="34" charset="0"/>
                <a:ea typeface="Calibri" panose="020F0502020204030204" pitchFamily="34" charset="0"/>
                <a:cs typeface="B Titr" panose="00000700000000000000" pitchFamily="2" charset="-78"/>
              </a:rPr>
            </a:br>
            <a:endParaRPr lang="en-US" sz="2400" dirty="0">
              <a:cs typeface="B Titr" panose="00000700000000000000" pitchFamily="2" charset="-78"/>
            </a:endParaRPr>
          </a:p>
        </p:txBody>
      </p:sp>
      <p:sp>
        <p:nvSpPr>
          <p:cNvPr id="3" name="Content Placeholder 2"/>
          <p:cNvSpPr>
            <a:spLocks noGrp="1"/>
          </p:cNvSpPr>
          <p:nvPr>
            <p:ph idx="1"/>
          </p:nvPr>
        </p:nvSpPr>
        <p:spPr>
          <a:xfrm>
            <a:off x="609600" y="1600201"/>
            <a:ext cx="10972800" cy="4878091"/>
          </a:xfrm>
        </p:spPr>
        <p:txBody>
          <a:bodyPr/>
          <a:lstStyle/>
          <a:p>
            <a:pPr marL="0" marR="0" algn="r" rtl="1">
              <a:lnSpc>
                <a:spcPct val="115000"/>
              </a:lnSpc>
              <a:spcBef>
                <a:spcPts val="0"/>
              </a:spcBef>
              <a:spcAft>
                <a:spcPts val="1000"/>
              </a:spcAft>
            </a:pPr>
            <a:r>
              <a:rPr lang="fa-IR" sz="1800" dirty="0" err="1">
                <a:latin typeface="Calibri" panose="020F0502020204030204" pitchFamily="34" charset="0"/>
                <a:ea typeface="Calibri" panose="020F0502020204030204" pitchFamily="34" charset="0"/>
              </a:rPr>
              <a:t>مخدرها</a:t>
            </a:r>
            <a:r>
              <a:rPr lang="fa-IR" sz="1800" dirty="0">
                <a:latin typeface="Calibri" panose="020F0502020204030204" pitchFamily="34" charset="0"/>
                <a:ea typeface="Calibri" panose="020F0502020204030204" pitchFamily="34" charset="0"/>
              </a:rPr>
              <a:t> یا </a:t>
            </a:r>
            <a:r>
              <a:rPr lang="fa-IR" sz="1800" dirty="0" err="1">
                <a:latin typeface="Calibri" panose="020F0502020204030204" pitchFamily="34" charset="0"/>
                <a:ea typeface="Calibri" panose="020F0502020204030204" pitchFamily="34" charset="0"/>
              </a:rPr>
              <a:t>اپیوئیدها</a:t>
            </a:r>
            <a:r>
              <a:rPr lang="fa-IR" sz="1800" dirty="0">
                <a:latin typeface="Calibri" panose="020F0502020204030204" pitchFamily="34" charset="0"/>
                <a:ea typeface="Calibri" panose="020F0502020204030204" pitchFamily="34" charset="0"/>
              </a:rPr>
              <a:t> مجموعه ای از مواد طبیعی و شیمیایی مسکن هستند که </a:t>
            </a:r>
            <a:r>
              <a:rPr lang="fa-IR" sz="1800" dirty="0" err="1">
                <a:latin typeface="Calibri" panose="020F0502020204030204" pitchFamily="34" charset="0"/>
                <a:ea typeface="Calibri" panose="020F0502020204030204" pitchFamily="34" charset="0"/>
              </a:rPr>
              <a:t>اثراتی</a:t>
            </a:r>
            <a:r>
              <a:rPr lang="fa-IR" sz="1800" dirty="0">
                <a:latin typeface="Calibri" panose="020F0502020204030204" pitchFamily="34" charset="0"/>
                <a:ea typeface="Calibri" panose="020F0502020204030204" pitchFamily="34" charset="0"/>
              </a:rPr>
              <a:t> شبیه به مورفین دارند.</a:t>
            </a:r>
          </a:p>
          <a:p>
            <a:pPr marR="0" algn="r" rtl="1">
              <a:lnSpc>
                <a:spcPct val="115000"/>
              </a:lnSpc>
              <a:spcBef>
                <a:spcPts val="0"/>
              </a:spcBef>
              <a:spcAft>
                <a:spcPts val="1000"/>
              </a:spcAft>
              <a:buFont typeface="Wingdings" panose="05000000000000000000" pitchFamily="2" charset="2"/>
              <a:buChar char="ü"/>
            </a:pPr>
            <a:r>
              <a:rPr lang="fa-IR" sz="1800" dirty="0">
                <a:latin typeface="Calibri" panose="020F0502020204030204" pitchFamily="34" charset="0"/>
                <a:ea typeface="Calibri" panose="020F0502020204030204" pitchFamily="34" charset="0"/>
              </a:rPr>
              <a:t> </a:t>
            </a:r>
            <a:r>
              <a:rPr lang="fa-IR" sz="2000" b="1" dirty="0">
                <a:latin typeface="Calibri" panose="020F0502020204030204" pitchFamily="34" charset="0"/>
                <a:ea typeface="Calibri" panose="020F0502020204030204" pitchFamily="34" charset="0"/>
              </a:rPr>
              <a:t>بر اساس فرایند شیمیایی تولید </a:t>
            </a:r>
            <a:r>
              <a:rPr lang="fa-IR" sz="2000" b="1" dirty="0" err="1">
                <a:latin typeface="Calibri" panose="020F0502020204030204" pitchFamily="34" charset="0"/>
                <a:ea typeface="Calibri" panose="020F0502020204030204" pitchFamily="34" charset="0"/>
              </a:rPr>
              <a:t>مخدرها</a:t>
            </a:r>
            <a:r>
              <a:rPr lang="fa-IR" sz="2000" b="1" dirty="0">
                <a:latin typeface="Calibri" panose="020F0502020204030204" pitchFamily="34" charset="0"/>
                <a:ea typeface="Calibri" panose="020F0502020204030204" pitchFamily="34" charset="0"/>
              </a:rPr>
              <a:t> به </a:t>
            </a:r>
            <a:r>
              <a:rPr lang="fa-IR" sz="2000" b="1" dirty="0" err="1">
                <a:latin typeface="Calibri" panose="020F0502020204030204" pitchFamily="34" charset="0"/>
                <a:ea typeface="Calibri" panose="020F0502020204030204" pitchFamily="34" charset="0"/>
              </a:rPr>
              <a:t>دسته‌های</a:t>
            </a:r>
            <a:r>
              <a:rPr lang="fa-IR" sz="2000" b="1" dirty="0">
                <a:latin typeface="Calibri" panose="020F0502020204030204" pitchFamily="34" charset="0"/>
                <a:ea typeface="Calibri" panose="020F0502020204030204" pitchFamily="34" charset="0"/>
              </a:rPr>
              <a:t> :</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                          طبیعی : تریاک، مورفین، هروئین، کدئین، </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صناعی</a:t>
            </a:r>
            <a:r>
              <a:rPr lang="fa-IR" sz="1800" dirty="0">
                <a:latin typeface="Calibri" panose="020F0502020204030204" pitchFamily="34" charset="0"/>
                <a:ea typeface="Calibri" panose="020F0502020204030204" pitchFamily="34" charset="0"/>
              </a:rPr>
              <a:t> و نیمه </a:t>
            </a:r>
            <a:r>
              <a:rPr lang="fa-IR" sz="1800" dirty="0" err="1">
                <a:latin typeface="Calibri" panose="020F0502020204030204" pitchFamily="34" charset="0"/>
                <a:ea typeface="Calibri" panose="020F0502020204030204" pitchFamily="34" charset="0"/>
              </a:rPr>
              <a:t>صناعی</a:t>
            </a:r>
            <a:r>
              <a:rPr lang="fa-IR" sz="1800" dirty="0">
                <a:latin typeface="Calibri" panose="020F0502020204030204" pitchFamily="34" charset="0"/>
                <a:ea typeface="Calibri" panose="020F0502020204030204" pitchFamily="34" charset="0"/>
              </a:rPr>
              <a:t> : </a:t>
            </a:r>
            <a:r>
              <a:rPr lang="fa-IR" sz="1800" dirty="0" err="1">
                <a:latin typeface="Calibri" panose="020F0502020204030204" pitchFamily="34" charset="0"/>
                <a:ea typeface="Calibri" panose="020F0502020204030204" pitchFamily="34" charset="0"/>
              </a:rPr>
              <a:t>مپریدین</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اکسی‌کدون</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فنتانیل</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دهیدروکدوین</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پروپوکسیفن</a:t>
            </a:r>
            <a:r>
              <a:rPr lang="fa-IR" sz="1800" dirty="0">
                <a:latin typeface="Calibri" panose="020F0502020204030204" pitchFamily="34" charset="0"/>
                <a:ea typeface="Calibri" panose="020F0502020204030204" pitchFamily="34" charset="0"/>
              </a:rPr>
              <a:t> و </a:t>
            </a:r>
            <a:r>
              <a:rPr lang="fa-IR" sz="1800" dirty="0" err="1">
                <a:latin typeface="Calibri" panose="020F0502020204030204" pitchFamily="34" charset="0"/>
                <a:ea typeface="Calibri" panose="020F0502020204030204" pitchFamily="34" charset="0"/>
              </a:rPr>
              <a:t>هیدرومورفون</a:t>
            </a:r>
            <a:r>
              <a:rPr lang="fa-IR" sz="1800" dirty="0">
                <a:latin typeface="Calibri" panose="020F0502020204030204" pitchFamily="34" charset="0"/>
                <a:ea typeface="Calibri" panose="020F0502020204030204" pitchFamily="34" charset="0"/>
              </a:rPr>
              <a:t>. </a:t>
            </a:r>
          </a:p>
          <a:p>
            <a:pPr marR="0" algn="r" rtl="1">
              <a:lnSpc>
                <a:spcPct val="115000"/>
              </a:lnSpc>
              <a:spcBef>
                <a:spcPts val="0"/>
              </a:spcBef>
              <a:spcAft>
                <a:spcPts val="1000"/>
              </a:spcAft>
              <a:buFont typeface="Wingdings" panose="05000000000000000000" pitchFamily="2" charset="2"/>
              <a:buChar char="ü"/>
            </a:pPr>
            <a:r>
              <a:rPr lang="fa-IR" sz="2000" b="1" dirty="0">
                <a:latin typeface="Calibri" panose="020F0502020204030204" pitchFamily="34" charset="0"/>
                <a:ea typeface="Calibri" panose="020F0502020204030204" pitchFamily="34" charset="0"/>
              </a:rPr>
              <a:t>اثرات مصرف </a:t>
            </a:r>
            <a:r>
              <a:rPr lang="fa-IR" sz="2000" b="1" dirty="0" err="1">
                <a:latin typeface="Calibri" panose="020F0502020204030204" pitchFamily="34" charset="0"/>
                <a:ea typeface="Calibri" panose="020F0502020204030204" pitchFamily="34" charset="0"/>
              </a:rPr>
              <a:t>مخدرها</a:t>
            </a:r>
            <a:r>
              <a:rPr lang="fa-IR" sz="2000" b="1" dirty="0">
                <a:latin typeface="Calibri" panose="020F0502020204030204" pitchFamily="34" charset="0"/>
                <a:ea typeface="Calibri" panose="020F0502020204030204" pitchFamily="34" charset="0"/>
              </a:rPr>
              <a:t> بسته به نوع مصرف مواد و تأثیر </a:t>
            </a:r>
            <a:r>
              <a:rPr lang="fa-IR" sz="2000" b="1" dirty="0" err="1">
                <a:latin typeface="Calibri" panose="020F0502020204030204" pitchFamily="34" charset="0"/>
                <a:ea typeface="Calibri" panose="020F0502020204030204" pitchFamily="34" charset="0"/>
              </a:rPr>
              <a:t>آن‌ها</a:t>
            </a:r>
            <a:r>
              <a:rPr lang="fa-IR" sz="2000" b="1" dirty="0">
                <a:latin typeface="Calibri" panose="020F0502020204030204" pitchFamily="34" charset="0"/>
                <a:ea typeface="Calibri" panose="020F0502020204030204" pitchFamily="34" charset="0"/>
              </a:rPr>
              <a:t> روی سیستم عصبی مرکزی (</a:t>
            </a:r>
            <a:r>
              <a:rPr lang="en-US" sz="2000" b="1" dirty="0">
                <a:latin typeface="Calibri" panose="020F0502020204030204" pitchFamily="34" charset="0"/>
                <a:ea typeface="Calibri" panose="020F0502020204030204" pitchFamily="34" charset="0"/>
              </a:rPr>
              <a:t>CNS</a:t>
            </a:r>
            <a:r>
              <a:rPr lang="fa-IR" sz="2000" b="1" dirty="0">
                <a:latin typeface="Calibri" panose="020F0502020204030204" pitchFamily="34" charset="0"/>
                <a:ea typeface="Calibri" panose="020F0502020204030204" pitchFamily="34" charset="0"/>
              </a:rPr>
              <a:t>) متفاوت است.:</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                          در مصرف کم :درجات مختلفی از آرام بخشی، سرخوشی، </a:t>
            </a:r>
            <a:r>
              <a:rPr lang="fa-IR" sz="1800" dirty="0" err="1">
                <a:latin typeface="Calibri" panose="020F0502020204030204" pitchFamily="34" charset="0"/>
                <a:ea typeface="Calibri" panose="020F0502020204030204" pitchFamily="34" charset="0"/>
              </a:rPr>
              <a:t>بی‌دردی</a:t>
            </a:r>
            <a:r>
              <a:rPr lang="fa-IR" sz="1800" dirty="0">
                <a:latin typeface="Calibri" panose="020F0502020204030204" pitchFamily="34" charset="0"/>
                <a:ea typeface="Calibri" panose="020F0502020204030204" pitchFamily="34" charset="0"/>
              </a:rPr>
              <a:t> و فراموشی به وجود </a:t>
            </a:r>
            <a:r>
              <a:rPr lang="fa-IR" sz="1800" dirty="0" err="1">
                <a:latin typeface="Calibri" panose="020F0502020204030204" pitchFamily="34" charset="0"/>
                <a:ea typeface="Calibri" panose="020F0502020204030204" pitchFamily="34" charset="0"/>
              </a:rPr>
              <a:t>می‌آید</a:t>
            </a:r>
            <a:r>
              <a:rPr lang="fa-IR" sz="1800" dirty="0">
                <a:latin typeface="Calibri" panose="020F0502020204030204" pitchFamily="34" charset="0"/>
                <a:ea typeface="Calibri" panose="020F0502020204030204" pitchFamily="34" charset="0"/>
              </a:rPr>
              <a:t>. </a:t>
            </a:r>
          </a:p>
          <a:p>
            <a:pPr marL="0" marR="0" indent="0" algn="r"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                         در مصرف زیاد :کاهش سطح هوشیاری و با تأثیر روی مرکز تنفس </a:t>
            </a:r>
            <a:r>
              <a:rPr lang="fa-IR" sz="1800" dirty="0" err="1">
                <a:latin typeface="Calibri" panose="020F0502020204030204" pitchFamily="34" charset="0"/>
                <a:ea typeface="Calibri" panose="020F0502020204030204" pitchFamily="34" charset="0"/>
              </a:rPr>
              <a:t>درساقه</a:t>
            </a:r>
            <a:r>
              <a:rPr lang="fa-IR" sz="1800" dirty="0">
                <a:latin typeface="Calibri" panose="020F0502020204030204" pitchFamily="34" charset="0"/>
                <a:ea typeface="Calibri" panose="020F0502020204030204" pitchFamily="34" charset="0"/>
              </a:rPr>
              <a:t> مغز باعث آپنه تنفسی نیز </a:t>
            </a:r>
            <a:r>
              <a:rPr lang="fa-IR" sz="1800" dirty="0" err="1">
                <a:latin typeface="Calibri" panose="020F0502020204030204" pitchFamily="34" charset="0"/>
                <a:ea typeface="Calibri" panose="020F0502020204030204" pitchFamily="34" charset="0"/>
              </a:rPr>
              <a:t>می‌شوند</a:t>
            </a:r>
            <a:r>
              <a:rPr lang="fa-IR" sz="1800" dirty="0">
                <a:latin typeface="Calibri" panose="020F0502020204030204" pitchFamily="34" charset="0"/>
                <a:ea typeface="Calibri" panose="020F0502020204030204" pitchFamily="34" charset="0"/>
              </a:rPr>
              <a:t>. </a:t>
            </a:r>
            <a:endParaRPr lang="en-US" sz="1800" dirty="0">
              <a:latin typeface="Calibri" panose="020F0502020204030204" pitchFamily="34" charset="0"/>
              <a:ea typeface="Calibri" panose="020F0502020204030204" pitchFamily="34" charset="0"/>
            </a:endParaRPr>
          </a:p>
          <a:p>
            <a:pPr algn="r" rtl="1">
              <a:buFont typeface="Wingdings" panose="05000000000000000000" pitchFamily="2" charset="2"/>
              <a:buChar char="ü"/>
            </a:pPr>
            <a:r>
              <a:rPr lang="fa-IR" sz="2000" b="1" dirty="0" err="1">
                <a:latin typeface="Calibri" panose="020F0502020204030204" pitchFamily="34" charset="0"/>
                <a:ea typeface="Calibri" panose="020F0502020204030204" pitchFamily="34" charset="0"/>
              </a:rPr>
              <a:t>توکسیدروم</a:t>
            </a:r>
            <a:r>
              <a:rPr lang="fa-IR" sz="2000" b="1" dirty="0">
                <a:latin typeface="Calibri" panose="020F0502020204030204" pitchFamily="34" charset="0"/>
                <a:ea typeface="Calibri" panose="020F0502020204030204" pitchFamily="34" charset="0"/>
              </a:rPr>
              <a:t> </a:t>
            </a:r>
            <a:r>
              <a:rPr lang="fa-IR" sz="2000" b="1" dirty="0" err="1">
                <a:latin typeface="Calibri" panose="020F0502020204030204" pitchFamily="34" charset="0"/>
                <a:ea typeface="Calibri" panose="020F0502020204030204" pitchFamily="34" charset="0"/>
              </a:rPr>
              <a:t>مخدرها</a:t>
            </a:r>
            <a:r>
              <a:rPr lang="fa-IR" sz="2000" b="1" dirty="0">
                <a:latin typeface="Calibri" panose="020F0502020204030204" pitchFamily="34" charset="0"/>
                <a:ea typeface="Calibri" panose="020F0502020204030204" pitchFamily="34" charset="0"/>
              </a:rPr>
              <a:t> شامل : </a:t>
            </a:r>
          </a:p>
          <a:p>
            <a:pPr marL="0" indent="0" algn="r" rtl="1">
              <a:buNone/>
            </a:pPr>
            <a:r>
              <a:rPr lang="fa-IR" sz="1800" dirty="0">
                <a:latin typeface="Calibri" panose="020F0502020204030204" pitchFamily="34" charset="0"/>
                <a:ea typeface="Calibri" panose="020F0502020204030204" pitchFamily="34" charset="0"/>
              </a:rPr>
              <a:t>                      مردمک های تنگ شده، </a:t>
            </a:r>
            <a:r>
              <a:rPr lang="fa-IR" sz="1800" dirty="0" err="1">
                <a:latin typeface="Calibri" panose="020F0502020204030204" pitchFamily="34" charset="0"/>
                <a:ea typeface="Calibri" panose="020F0502020204030204" pitchFamily="34" charset="0"/>
              </a:rPr>
              <a:t>دپرسیون</a:t>
            </a:r>
            <a:r>
              <a:rPr lang="fa-IR" sz="1800" dirty="0">
                <a:latin typeface="Calibri" panose="020F0502020204030204" pitchFamily="34" charset="0"/>
                <a:ea typeface="Calibri" panose="020F0502020204030204" pitchFamily="34" charset="0"/>
              </a:rPr>
              <a:t> تنفسی و کاهش سطح هوشیاری است. </a:t>
            </a:r>
          </a:p>
          <a:p>
            <a:pPr algn="r" rtl="1">
              <a:buFont typeface="Wingdings" panose="05000000000000000000" pitchFamily="2" charset="2"/>
              <a:buChar char="ü"/>
            </a:pPr>
            <a:r>
              <a:rPr lang="fa-IR" sz="1800" b="1" dirty="0" err="1">
                <a:latin typeface="Calibri" panose="020F0502020204030204" pitchFamily="34" charset="0"/>
                <a:ea typeface="Calibri" panose="020F0502020204030204" pitchFamily="34" charset="0"/>
              </a:rPr>
              <a:t>هایپوکسیک</a:t>
            </a:r>
            <a:r>
              <a:rPr lang="fa-IR" sz="1800" b="1" dirty="0">
                <a:latin typeface="Calibri" panose="020F0502020204030204" pitchFamily="34" charset="0"/>
                <a:ea typeface="Calibri" panose="020F0502020204030204" pitchFamily="34" charset="0"/>
              </a:rPr>
              <a:t> شدید :</a:t>
            </a:r>
          </a:p>
          <a:p>
            <a:pPr marL="0" indent="0" algn="r" rtl="1">
              <a:buNone/>
            </a:pPr>
            <a:r>
              <a:rPr lang="fa-IR" sz="1800" dirty="0">
                <a:latin typeface="Calibri" panose="020F0502020204030204" pitchFamily="34" charset="0"/>
                <a:ea typeface="Calibri" panose="020F0502020204030204" pitchFamily="34" charset="0"/>
              </a:rPr>
              <a:t>                       ممکن است دارای مردمک های گشاد شده باشد. </a:t>
            </a:r>
            <a:endParaRPr lang="en-US" dirty="0"/>
          </a:p>
        </p:txBody>
      </p:sp>
    </p:spTree>
    <p:extLst>
      <p:ext uri="{BB962C8B-B14F-4D97-AF65-F5344CB8AC3E}">
        <p14:creationId xmlns:p14="http://schemas.microsoft.com/office/powerpoint/2010/main" val="291419128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a:xfrm>
            <a:off x="795580" y="1417638"/>
            <a:ext cx="10972800" cy="5200138"/>
          </a:xfrm>
        </p:spPr>
        <p:txBody>
          <a:bodyPr/>
          <a:lstStyle/>
          <a:p>
            <a:pPr marL="0" marR="0" indent="0" algn="just" rtl="1">
              <a:lnSpc>
                <a:spcPct val="115000"/>
              </a:lnSpc>
              <a:spcBef>
                <a:spcPts val="0"/>
              </a:spcBef>
              <a:spcAft>
                <a:spcPts val="1000"/>
              </a:spcAft>
              <a:buNone/>
            </a:pPr>
            <a:r>
              <a:rPr lang="en-US" sz="1800" dirty="0">
                <a:latin typeface="B Nazanin" panose="00000400000000000000" pitchFamily="2" charset="-78"/>
                <a:ea typeface="Calibri" panose="020F0502020204030204" pitchFamily="34" charset="0"/>
              </a:rPr>
              <a:t> </a:t>
            </a:r>
            <a:r>
              <a:rPr lang="fa-IR" sz="2000" b="1" dirty="0" err="1">
                <a:latin typeface="B Nazanin" panose="00000400000000000000" pitchFamily="2" charset="-78"/>
                <a:ea typeface="Calibri" panose="020F0502020204030204" pitchFamily="34" charset="0"/>
              </a:rPr>
              <a:t>به‌طورکلی</a:t>
            </a:r>
            <a:r>
              <a:rPr lang="fa-IR" sz="2000" b="1" dirty="0">
                <a:latin typeface="B Nazanin" panose="00000400000000000000" pitchFamily="2" charset="-78"/>
                <a:ea typeface="Calibri" panose="020F0502020204030204" pitchFamily="34" charset="0"/>
              </a:rPr>
              <a:t> علائم و </a:t>
            </a:r>
            <a:r>
              <a:rPr lang="fa-IR" sz="2000" b="1" dirty="0" err="1">
                <a:latin typeface="B Nazanin" panose="00000400000000000000" pitchFamily="2" charset="-78"/>
                <a:ea typeface="Calibri" panose="020F0502020204030204" pitchFamily="34" charset="0"/>
              </a:rPr>
              <a:t>نشانه‌های</a:t>
            </a:r>
            <a:r>
              <a:rPr lang="fa-IR" sz="2000" b="1" dirty="0">
                <a:latin typeface="B Nazanin" panose="00000400000000000000" pitchFamily="2" charset="-78"/>
                <a:ea typeface="Calibri" panose="020F0502020204030204" pitchFamily="34" charset="0"/>
              </a:rPr>
              <a:t> مسمومیت با مواد مخدر شامل موارد زیر است:</a:t>
            </a:r>
            <a:endParaRPr lang="en-US" sz="2000" b="1"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rPr>
              <a:t>کاهش سطح هوشیاری</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err="1">
                <a:latin typeface="Calibri" panose="020F0502020204030204" pitchFamily="34" charset="0"/>
                <a:ea typeface="Calibri" panose="020F0502020204030204" pitchFamily="34" charset="0"/>
              </a:rPr>
              <a:t>مردمک‌های</a:t>
            </a:r>
            <a:r>
              <a:rPr lang="fa-IR" sz="1800" dirty="0">
                <a:latin typeface="Calibri" panose="020F0502020204030204" pitchFamily="34" charset="0"/>
                <a:ea typeface="Calibri" panose="020F0502020204030204" pitchFamily="34" charset="0"/>
              </a:rPr>
              <a:t> تنگ و </a:t>
            </a:r>
            <a:r>
              <a:rPr lang="fa-IR" sz="1800" dirty="0" err="1">
                <a:latin typeface="Calibri" panose="020F0502020204030204" pitchFamily="34" charset="0"/>
                <a:ea typeface="Calibri" panose="020F0502020204030204" pitchFamily="34" charset="0"/>
              </a:rPr>
              <a:t>میوز</a:t>
            </a:r>
            <a:r>
              <a:rPr lang="fa-IR" sz="1800" dirty="0">
                <a:latin typeface="Calibri" panose="020F0502020204030204" pitchFamily="34" charset="0"/>
                <a:ea typeface="Calibri" panose="020F0502020204030204" pitchFamily="34" charset="0"/>
              </a:rPr>
              <a:t> یا ته سنجاقی</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rPr>
              <a:t>افت عملکرد تنفس تا آپنه تنفسی</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err="1">
                <a:latin typeface="Calibri" panose="020F0502020204030204" pitchFamily="34" charset="0"/>
                <a:ea typeface="Calibri" panose="020F0502020204030204" pitchFamily="34" charset="0"/>
              </a:rPr>
              <a:t>فت</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فشارخون</a:t>
            </a:r>
            <a:r>
              <a:rPr lang="fa-IR" sz="1800" dirty="0">
                <a:latin typeface="Calibri" panose="020F0502020204030204" pitchFamily="34" charset="0"/>
                <a:ea typeface="Calibri" panose="020F0502020204030204" pitchFamily="34" charset="0"/>
              </a:rPr>
              <a:t> و کاهش ضربان قلب</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rPr>
              <a:t> ا دم ریه به ‌صورت </a:t>
            </a:r>
            <a:r>
              <a:rPr lang="en-US" sz="1800" dirty="0">
                <a:latin typeface="Calibri" panose="020F0502020204030204" pitchFamily="34" charset="0"/>
                <a:ea typeface="Calibri" panose="020F0502020204030204" pitchFamily="34" charset="0"/>
              </a:rPr>
              <a:t>ARDS</a:t>
            </a:r>
            <a:r>
              <a:rPr lang="fa-IR" sz="1800" dirty="0">
                <a:latin typeface="Calibri" panose="020F0502020204030204" pitchFamily="34" charset="0"/>
                <a:ea typeface="Calibri" panose="020F0502020204030204" pitchFamily="34" charset="0"/>
              </a:rPr>
              <a:t> ( معمولا به دلیل نشت مویرگی به دنبال </a:t>
            </a:r>
            <a:r>
              <a:rPr lang="fa-IR" sz="1800" dirty="0" err="1">
                <a:latin typeface="Calibri" panose="020F0502020204030204" pitchFamily="34" charset="0"/>
                <a:ea typeface="Calibri" panose="020F0502020204030204" pitchFamily="34" charset="0"/>
              </a:rPr>
              <a:t>هیپوکسی</a:t>
            </a:r>
            <a:r>
              <a:rPr lang="fa-IR" sz="1800" dirty="0">
                <a:latin typeface="Calibri" panose="020F0502020204030204" pitchFamily="34" charset="0"/>
                <a:ea typeface="Calibri" panose="020F0502020204030204" pitchFamily="34" charset="0"/>
              </a:rPr>
              <a:t>)</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r>
              <a:rPr lang="fa-IR" sz="1800" dirty="0">
                <a:latin typeface="Calibri" panose="020F0502020204030204" pitchFamily="34" charset="0"/>
                <a:ea typeface="Calibri" panose="020F0502020204030204" pitchFamily="34" charset="0"/>
              </a:rPr>
              <a:t>تشنج</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
            </a:pPr>
            <a:endParaRPr lang="en-US" sz="1800" dirty="0">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buFont typeface="Wingdings" panose="05000000000000000000" pitchFamily="2" charset="2"/>
              <a:buChar char="v"/>
            </a:pPr>
            <a:r>
              <a:rPr lang="fa-IR" sz="2400" b="1" dirty="0">
                <a:latin typeface="Calibri" panose="020F0502020204030204" pitchFamily="34" charset="0"/>
                <a:ea typeface="Calibri" panose="020F0502020204030204" pitchFamily="34" charset="0"/>
                <a:cs typeface="B Nazanin" panose="00000400000000000000" pitchFamily="2" charset="-78"/>
              </a:rPr>
              <a:t>نکته:</a:t>
            </a:r>
            <a:r>
              <a:rPr lang="fa-IR" sz="2400" dirty="0">
                <a:latin typeface="Calibri" panose="020F0502020204030204" pitchFamily="34" charset="0"/>
                <a:ea typeface="Calibri" panose="020F0502020204030204" pitchFamily="34" charset="0"/>
                <a:cs typeface="B Nazanin" panose="00000400000000000000" pitchFamily="2" charset="-78"/>
              </a:rPr>
              <a:t> </a:t>
            </a:r>
            <a:r>
              <a:rPr lang="en-US" sz="2400" dirty="0">
                <a:latin typeface="Calibri" panose="020F0502020204030204" pitchFamily="34" charset="0"/>
                <a:ea typeface="Calibri" panose="020F0502020204030204" pitchFamily="34" charset="0"/>
                <a:cs typeface="B Nazanin" panose="00000400000000000000" pitchFamily="2" charset="-78"/>
              </a:rPr>
              <a:t> </a:t>
            </a:r>
          </a:p>
          <a:p>
            <a:pPr marL="0" marR="0" indent="0" algn="just" rtl="1">
              <a:lnSpc>
                <a:spcPct val="115000"/>
              </a:lnSpc>
              <a:spcBef>
                <a:spcPts val="0"/>
              </a:spcBef>
              <a:spcAft>
                <a:spcPts val="1000"/>
              </a:spcAft>
              <a:buNone/>
            </a:pP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وجود کاهش سطح هوشیاری بیمار از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خواب‌آلودگی</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تا کما،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دپرسیون</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تنفسی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به‌صورت</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تنفس سطحی تا آپنه یا فقدان تنفس و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سیانوز</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و همچنین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مردمک‌های</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میوز</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و تنگ از علائم مهم در مسمومیت با مواد مخدر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به‌حساب</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می‌آیند</a:t>
            </a:r>
            <a:r>
              <a:rPr lang="fa-IR" sz="2000" b="1" dirty="0">
                <a:solidFill>
                  <a:srgbClr val="7030A0"/>
                </a:solidFill>
                <a:latin typeface="Calibri" panose="020F0502020204030204" pitchFamily="34" charset="0"/>
                <a:ea typeface="Calibri" panose="020F0502020204030204" pitchFamily="34" charset="0"/>
                <a:cs typeface="B Nazanin" panose="00000400000000000000" pitchFamily="2" charset="-78"/>
              </a:rPr>
              <a:t>. </a:t>
            </a:r>
            <a:endParaRPr lang="en-US" sz="2000" b="1" dirty="0">
              <a:solidFill>
                <a:srgbClr val="7030A0"/>
              </a:solidFill>
              <a:latin typeface="Calibri" panose="020F0502020204030204" pitchFamily="34" charset="0"/>
              <a:ea typeface="Calibri" panose="020F0502020204030204" pitchFamily="34" charset="0"/>
            </a:endParaRPr>
          </a:p>
          <a:p>
            <a:pPr algn="r"/>
            <a:endParaRPr lang="en-US" sz="1800" dirty="0"/>
          </a:p>
        </p:txBody>
      </p:sp>
      <p:pic>
        <p:nvPicPr>
          <p:cNvPr id="5" name="Picture 4">
            <a:extLst>
              <a:ext uri="{FF2B5EF4-FFF2-40B4-BE49-F238E27FC236}">
                <a16:creationId xmlns="" xmlns:a16="http://schemas.microsoft.com/office/drawing/2014/main" id="{CCCBF3D8-7759-B247-B397-298C0131A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620" y="846138"/>
            <a:ext cx="4078042" cy="3154362"/>
          </a:xfrm>
          <a:prstGeom prst="ellipse">
            <a:avLst/>
          </a:prstGeom>
          <a:ln>
            <a:noFill/>
          </a:ln>
          <a:effectLst>
            <a:softEdge rad="112500"/>
          </a:effectLst>
        </p:spPr>
      </p:pic>
    </p:spTree>
    <p:extLst>
      <p:ext uri="{BB962C8B-B14F-4D97-AF65-F5344CB8AC3E}">
        <p14:creationId xmlns:p14="http://schemas.microsoft.com/office/powerpoint/2010/main" val="144100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dirty="0">
                <a:latin typeface="Calibri" panose="020F0502020204030204" pitchFamily="34" charset="0"/>
                <a:ea typeface="Calibri" panose="020F0502020204030204" pitchFamily="34" charset="0"/>
              </a:rPr>
              <a:t>اقدامات درمانی شامل ارزیابی صحنه و حفظ </a:t>
            </a:r>
            <a:r>
              <a:rPr lang="en-US" sz="2000" dirty="0">
                <a:latin typeface="Calibri" panose="020F0502020204030204" pitchFamily="34" charset="0"/>
                <a:ea typeface="Calibri" panose="020F0502020204030204" pitchFamily="34" charset="0"/>
              </a:rPr>
              <a:t>ABC</a:t>
            </a:r>
            <a:r>
              <a:rPr lang="fa-IR" sz="2000" dirty="0">
                <a:latin typeface="Calibri" panose="020F0502020204030204" pitchFamily="34" charset="0"/>
                <a:ea typeface="Calibri" panose="020F0502020204030204" pitchFamily="34" charset="0"/>
              </a:rPr>
              <a:t> بیمار است.</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به طور کلی در مسمومیت با </a:t>
            </a:r>
            <a:r>
              <a:rPr lang="fa-IR" sz="1800" dirty="0" err="1">
                <a:latin typeface="Calibri" panose="020F0502020204030204" pitchFamily="34" charset="0"/>
                <a:ea typeface="Calibri" panose="020F0502020204030204" pitchFamily="34" charset="0"/>
              </a:rPr>
              <a:t>مخدرها</a:t>
            </a:r>
            <a:r>
              <a:rPr lang="fa-IR" sz="1800" dirty="0">
                <a:latin typeface="Calibri" panose="020F0502020204030204" pitchFamily="34" charset="0"/>
                <a:ea typeface="Calibri" panose="020F0502020204030204" pitchFamily="34" charset="0"/>
              </a:rPr>
              <a:t> (به غیر از مسمومیت با </a:t>
            </a:r>
            <a:r>
              <a:rPr lang="fa-IR" sz="1800" dirty="0" err="1">
                <a:latin typeface="Calibri" panose="020F0502020204030204" pitchFamily="34" charset="0"/>
                <a:ea typeface="Calibri" panose="020F0502020204030204" pitchFamily="34" charset="0"/>
              </a:rPr>
              <a:t>دراوهای</a:t>
            </a:r>
            <a:r>
              <a:rPr lang="fa-IR" sz="1800" dirty="0">
                <a:latin typeface="Calibri" panose="020F0502020204030204" pitchFamily="34" charset="0"/>
                <a:ea typeface="Calibri" panose="020F0502020204030204" pitchFamily="34" charset="0"/>
              </a:rPr>
              <a:t> ترکیبی دی </a:t>
            </a:r>
            <a:r>
              <a:rPr lang="fa-IR" sz="1800" dirty="0" err="1">
                <a:latin typeface="Calibri" panose="020F0502020204030204" pitchFamily="34" charset="0"/>
                <a:ea typeface="Calibri" panose="020F0502020204030204" pitchFamily="34" charset="0"/>
              </a:rPr>
              <a:t>فنوکسیلات</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آتروپین</a:t>
            </a:r>
            <a:r>
              <a:rPr lang="fa-IR" sz="1800" dirty="0">
                <a:latin typeface="Calibri" panose="020F0502020204030204" pitchFamily="34" charset="0"/>
                <a:ea typeface="Calibri" panose="020F0502020204030204" pitchFamily="34" charset="0"/>
              </a:rPr>
              <a:t>) شستشوی معده توصیه </a:t>
            </a:r>
            <a:r>
              <a:rPr lang="fa-IR" sz="1800" dirty="0" err="1">
                <a:latin typeface="Calibri" panose="020F0502020204030204" pitchFamily="34" charset="0"/>
                <a:ea typeface="Calibri" panose="020F0502020204030204" pitchFamily="34" charset="0"/>
              </a:rPr>
              <a:t>نمی</a:t>
            </a:r>
            <a:r>
              <a:rPr lang="fa-IR" sz="1800" dirty="0">
                <a:latin typeface="Calibri" panose="020F0502020204030204" pitchFamily="34" charset="0"/>
                <a:ea typeface="Calibri" panose="020F0502020204030204" pitchFamily="34" charset="0"/>
              </a:rPr>
              <a:t> شود.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شستشوی کامل روده در موارد </a:t>
            </a:r>
            <a:r>
              <a:rPr lang="fa-IR" sz="1800" dirty="0" err="1">
                <a:latin typeface="Calibri" panose="020F0502020204030204" pitchFamily="34" charset="0"/>
                <a:ea typeface="Calibri" panose="020F0502020204030204" pitchFamily="34" charset="0"/>
              </a:rPr>
              <a:t>بلع</a:t>
            </a:r>
            <a:r>
              <a:rPr lang="fa-IR" sz="1800" dirty="0">
                <a:latin typeface="Calibri" panose="020F0502020204030204" pitchFamily="34" charset="0"/>
                <a:ea typeface="Calibri" panose="020F0502020204030204" pitchFamily="34" charset="0"/>
              </a:rPr>
              <a:t> بسته های مواد مخدر  یا مصرف همزمان چند ماده می تواند مفید باشد.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rPr>
              <a:t>با توجه به احتمال کاهش حرکات دستگاه گوارش تنها یک دوز </a:t>
            </a:r>
            <a:r>
              <a:rPr lang="fa-IR" sz="1800" dirty="0" err="1">
                <a:latin typeface="Calibri" panose="020F0502020204030204" pitchFamily="34" charset="0"/>
                <a:ea typeface="Calibri" panose="020F0502020204030204" pitchFamily="34" charset="0"/>
              </a:rPr>
              <a:t>شارکول</a:t>
            </a:r>
            <a:r>
              <a:rPr lang="fa-IR" sz="1800" dirty="0">
                <a:latin typeface="Calibri" panose="020F0502020204030204" pitchFamily="34" charset="0"/>
                <a:ea typeface="Calibri" panose="020F0502020204030204" pitchFamily="34" charset="0"/>
              </a:rPr>
              <a:t> به بیماران داده می شود.</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Ø"/>
            </a:pPr>
            <a:r>
              <a:rPr lang="fa-IR" sz="1800" dirty="0">
                <a:latin typeface="Calibri" panose="020F0502020204030204" pitchFamily="34" charset="0"/>
                <a:ea typeface="Calibri" panose="020F0502020204030204" pitchFamily="34" charset="0"/>
              </a:rPr>
              <a:t>از </a:t>
            </a:r>
            <a:r>
              <a:rPr lang="fa-IR" sz="1800" dirty="0" err="1">
                <a:latin typeface="Calibri" panose="020F0502020204030204" pitchFamily="34" charset="0"/>
                <a:ea typeface="Calibri" panose="020F0502020204030204" pitchFamily="34" charset="0"/>
              </a:rPr>
              <a:t>نالوکسان</a:t>
            </a:r>
            <a:r>
              <a:rPr lang="fa-IR" sz="1800" dirty="0">
                <a:latin typeface="Calibri" panose="020F0502020204030204" pitchFamily="34" charset="0"/>
                <a:ea typeface="Calibri" panose="020F0502020204030204" pitchFamily="34" charset="0"/>
              </a:rPr>
              <a:t> (</a:t>
            </a:r>
            <a:r>
              <a:rPr lang="en-US" sz="1800" dirty="0" err="1">
                <a:latin typeface="Calibri" panose="020F0502020204030204" pitchFamily="34" charset="0"/>
                <a:ea typeface="Calibri" panose="020F0502020204030204" pitchFamily="34" charset="0"/>
              </a:rPr>
              <a:t>Naloxan</a:t>
            </a:r>
            <a:r>
              <a:rPr lang="fa-IR" sz="1800" dirty="0">
                <a:latin typeface="Calibri" panose="020F0502020204030204" pitchFamily="34" charset="0"/>
                <a:ea typeface="Calibri" panose="020F0502020204030204" pitchFamily="34" charset="0"/>
              </a:rPr>
              <a:t>) به ‌عنوان آنتی </a:t>
            </a:r>
            <a:r>
              <a:rPr lang="fa-IR" sz="1800" dirty="0" err="1">
                <a:latin typeface="Calibri" panose="020F0502020204030204" pitchFamily="34" charset="0"/>
                <a:ea typeface="Calibri" panose="020F0502020204030204" pitchFamily="34" charset="0"/>
              </a:rPr>
              <a:t>دت</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مخدرها</a:t>
            </a:r>
            <a:r>
              <a:rPr lang="fa-IR" sz="1800" dirty="0">
                <a:latin typeface="Calibri" panose="020F0502020204030204" pitchFamily="34" charset="0"/>
                <a:ea typeface="Calibri" panose="020F0502020204030204" pitchFamily="34" charset="0"/>
              </a:rPr>
              <a:t> در مسمومیت با مواد مخدر استفاده </a:t>
            </a:r>
            <a:r>
              <a:rPr lang="fa-IR" sz="1800" dirty="0" err="1">
                <a:latin typeface="Calibri" panose="020F0502020204030204" pitchFamily="34" charset="0"/>
                <a:ea typeface="Calibri" panose="020F0502020204030204" pitchFamily="34" charset="0"/>
              </a:rPr>
              <a:t>می‌شود</a:t>
            </a:r>
            <a:r>
              <a:rPr lang="fa-IR" sz="1800" dirty="0">
                <a:latin typeface="Calibri" panose="020F0502020204030204" pitchFamily="34" charset="0"/>
                <a:ea typeface="Calibri" panose="020F0502020204030204" pitchFamily="34" charset="0"/>
              </a:rPr>
              <a:t>.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Ø"/>
            </a:pPr>
            <a:r>
              <a:rPr lang="fa-IR" sz="1800" dirty="0" err="1">
                <a:latin typeface="Calibri" panose="020F0502020204030204" pitchFamily="34" charset="0"/>
                <a:ea typeface="Calibri" panose="020F0502020204030204" pitchFamily="34" charset="0"/>
              </a:rPr>
              <a:t>نالوکسان</a:t>
            </a:r>
            <a:r>
              <a:rPr lang="fa-IR" sz="1800" dirty="0">
                <a:latin typeface="Calibri" panose="020F0502020204030204" pitchFamily="34" charset="0"/>
                <a:ea typeface="Calibri" panose="020F0502020204030204" pitchFamily="34" charset="0"/>
              </a:rPr>
              <a:t> در ایران به صورت آمپول</a:t>
            </a:r>
            <a:r>
              <a:rPr lang="en-US" sz="1800" dirty="0">
                <a:latin typeface="Calibri" panose="020F0502020204030204" pitchFamily="34" charset="0"/>
                <a:ea typeface="Calibri" panose="020F0502020204030204" pitchFamily="34" charset="0"/>
              </a:rPr>
              <a:t> 0.4 mg </a:t>
            </a:r>
            <a:r>
              <a:rPr lang="fa-IR" sz="1800" dirty="0">
                <a:latin typeface="Calibri" panose="020F0502020204030204" pitchFamily="34" charset="0"/>
                <a:ea typeface="Calibri" panose="020F0502020204030204" pitchFamily="34" charset="0"/>
              </a:rPr>
              <a:t> در </a:t>
            </a:r>
            <a:r>
              <a:rPr lang="en-US" sz="1800" dirty="0">
                <a:latin typeface="Calibri" panose="020F0502020204030204" pitchFamily="34" charset="0"/>
                <a:ea typeface="Calibri" panose="020F0502020204030204" pitchFamily="34" charset="0"/>
              </a:rPr>
              <a:t>1 cc</a:t>
            </a:r>
            <a:r>
              <a:rPr lang="fa-IR" sz="1800" dirty="0">
                <a:latin typeface="Calibri" panose="020F0502020204030204" pitchFamily="34" charset="0"/>
                <a:ea typeface="Calibri" panose="020F0502020204030204" pitchFamily="34" charset="0"/>
              </a:rPr>
              <a:t> در دسترس است. </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endParaRPr lang="en-US" sz="18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69140478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a:xfrm>
            <a:off x="501112" y="846138"/>
            <a:ext cx="10972800" cy="5384181"/>
          </a:xfrm>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بسته به وضعیت تنفس و هوشیاری بیمار </a:t>
            </a:r>
            <a:r>
              <a:rPr lang="fa-IR" sz="2000" b="1" dirty="0" err="1">
                <a:latin typeface="Calibri" panose="020F0502020204030204" pitchFamily="34" charset="0"/>
                <a:ea typeface="Calibri" panose="020F0502020204030204" pitchFamily="34" charset="0"/>
                <a:cs typeface="B Nazanin" panose="00000400000000000000" pitchFamily="2" charset="-78"/>
              </a:rPr>
              <a:t>نالوکسان</a:t>
            </a:r>
            <a:r>
              <a:rPr lang="fa-IR" sz="2000" b="1" dirty="0">
                <a:latin typeface="Calibri" panose="020F0502020204030204" pitchFamily="34" charset="0"/>
                <a:ea typeface="Calibri" panose="020F0502020204030204" pitchFamily="34" charset="0"/>
                <a:cs typeface="B Nazanin" panose="00000400000000000000" pitchFamily="2" charset="-78"/>
              </a:rPr>
              <a:t> با دوزهای زیر تزریق </a:t>
            </a:r>
            <a:r>
              <a:rPr lang="fa-IR" sz="2000" b="1" dirty="0" err="1">
                <a:latin typeface="Calibri" panose="020F0502020204030204" pitchFamily="34" charset="0"/>
                <a:ea typeface="Calibri" panose="020F0502020204030204" pitchFamily="34" charset="0"/>
                <a:cs typeface="B Nazanin" panose="00000400000000000000" pitchFamily="2" charset="-78"/>
              </a:rPr>
              <a:t>می‌شود</a:t>
            </a:r>
            <a:r>
              <a:rPr lang="fa-IR" sz="2000" b="1" dirty="0">
                <a:latin typeface="Calibri" panose="020F0502020204030204" pitchFamily="34" charset="0"/>
                <a:ea typeface="Calibri" panose="020F0502020204030204" pitchFamily="34" charset="0"/>
                <a:cs typeface="B Nazanin" panose="00000400000000000000" pitchFamily="2" charset="-78"/>
              </a:rPr>
              <a:t> :</a:t>
            </a:r>
            <a:endParaRPr lang="en-US" sz="2000" b="1"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b="1" dirty="0">
                <a:latin typeface="Calibri" panose="020F0502020204030204" pitchFamily="34" charset="0"/>
                <a:ea typeface="Calibri" panose="020F0502020204030204" pitchFamily="34" charset="0"/>
                <a:cs typeface="B Nazanin" panose="00000400000000000000" pitchFamily="2" charset="-78"/>
              </a:rPr>
              <a:t>1-</a:t>
            </a:r>
            <a:r>
              <a:rPr lang="fa-IR" sz="1800" dirty="0">
                <a:latin typeface="Calibri" panose="020F0502020204030204" pitchFamily="34" charset="0"/>
                <a:ea typeface="Calibri" panose="020F0502020204030204" pitchFamily="34" charset="0"/>
                <a:cs typeface="B Nazanin" panose="00000400000000000000" pitchFamily="2" charset="-78"/>
              </a:rPr>
              <a:t> در مواردیکه بیمار دچار ایست تنفسی (آپنه) باشد بدون توجه به مصرف مزمن</a:t>
            </a:r>
            <a:r>
              <a:rPr lang="en-US" sz="1800" dirty="0">
                <a:latin typeface="Calibri" panose="020F0502020204030204" pitchFamily="34" charset="0"/>
                <a:ea typeface="Calibri" panose="020F0502020204030204" pitchFamily="34" charset="0"/>
                <a:cs typeface="B Nazanin" panose="00000400000000000000" pitchFamily="2" charset="-78"/>
              </a:rPr>
              <a:t> :</a:t>
            </a:r>
          </a:p>
          <a:p>
            <a:pPr marL="0" marR="0" indent="0" algn="just" rtl="1">
              <a:lnSpc>
                <a:spcPct val="115000"/>
              </a:lnSpc>
              <a:spcBef>
                <a:spcPts val="0"/>
              </a:spcBef>
              <a:spcAft>
                <a:spcPts val="1000"/>
              </a:spcAft>
              <a:buNone/>
            </a:pP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با دوز  </a:t>
            </a:r>
            <a:r>
              <a:rPr lang="en-US" sz="1800" dirty="0">
                <a:latin typeface="Calibri" panose="020F0502020204030204" pitchFamily="34" charset="0"/>
                <a:ea typeface="Calibri" panose="020F0502020204030204" pitchFamily="34" charset="0"/>
                <a:cs typeface="B Nazanin" panose="00000400000000000000" pitchFamily="2" charset="-78"/>
              </a:rPr>
              <a:t>mg</a:t>
            </a:r>
            <a:r>
              <a:rPr lang="en-US" sz="1800" dirty="0">
                <a:latin typeface="B Nazanin" panose="00000400000000000000" pitchFamily="2" charset="-78"/>
                <a:ea typeface="Calibri" panose="020F0502020204030204" pitchFamily="34" charset="0"/>
              </a:rPr>
              <a:t> </a:t>
            </a:r>
            <a:r>
              <a:rPr lang="en-US" sz="1800" dirty="0">
                <a:latin typeface="Calibri" panose="020F0502020204030204" pitchFamily="34" charset="0"/>
                <a:ea typeface="Calibri" panose="020F0502020204030204" pitchFamily="34" charset="0"/>
                <a:cs typeface="B Nazanin" panose="00000400000000000000" pitchFamily="2" charset="-78"/>
              </a:rPr>
              <a:t>2</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به صورت داخل وریدی (</a:t>
            </a:r>
            <a:r>
              <a:rPr lang="en-US" sz="1800" dirty="0">
                <a:latin typeface="Calibri" panose="020F0502020204030204" pitchFamily="34" charset="0"/>
                <a:ea typeface="Calibri" panose="020F0502020204030204" pitchFamily="34" charset="0"/>
                <a:cs typeface="B Nazanin" panose="00000400000000000000" pitchFamily="2" charset="-78"/>
              </a:rPr>
              <a:t> IV</a:t>
            </a:r>
            <a:r>
              <a:rPr lang="fa-IR" sz="1800" dirty="0">
                <a:latin typeface="Calibri" panose="020F0502020204030204" pitchFamily="34" charset="0"/>
                <a:ea typeface="Calibri" panose="020F0502020204030204" pitchFamily="34" charset="0"/>
                <a:cs typeface="B Nazanin" panose="00000400000000000000" pitchFamily="2" charset="-78"/>
              </a:rPr>
              <a:t>)تجویز و هر 3-2 دقیقه تا مجموعا </a:t>
            </a:r>
            <a:r>
              <a:rPr lang="en-US" sz="1800" dirty="0">
                <a:latin typeface="Calibri" panose="020F0502020204030204" pitchFamily="34" charset="0"/>
                <a:ea typeface="Calibri" panose="020F0502020204030204" pitchFamily="34" charset="0"/>
                <a:cs typeface="B Nazanin" panose="00000400000000000000" pitchFamily="2" charset="-78"/>
              </a:rPr>
              <a:t>mg</a:t>
            </a:r>
            <a:r>
              <a:rPr lang="en-US" sz="1800" dirty="0">
                <a:latin typeface="B Nazanin" panose="00000400000000000000" pitchFamily="2" charset="-78"/>
                <a:ea typeface="Calibri" panose="020F0502020204030204" pitchFamily="34" charset="0"/>
              </a:rPr>
              <a:t> </a:t>
            </a:r>
            <a:r>
              <a:rPr lang="en-US" sz="1800" dirty="0">
                <a:latin typeface="Calibri" panose="020F0502020204030204" pitchFamily="34" charset="0"/>
                <a:ea typeface="Calibri" panose="020F0502020204030204" pitchFamily="34" charset="0"/>
                <a:cs typeface="B Nazanin" panose="00000400000000000000" pitchFamily="2" charset="-78"/>
              </a:rPr>
              <a:t>10-12</a:t>
            </a:r>
            <a:r>
              <a:rPr lang="fa-IR" sz="1800" dirty="0">
                <a:latin typeface="Calibri" panose="020F0502020204030204" pitchFamily="34" charset="0"/>
                <a:ea typeface="Calibri" panose="020F0502020204030204" pitchFamily="34" charset="0"/>
                <a:cs typeface="B Nazanin" panose="00000400000000000000" pitchFamily="2" charset="-78"/>
              </a:rPr>
              <a:t>  تکرار می شود.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2-</a:t>
            </a:r>
            <a:r>
              <a:rPr lang="fa-IR" sz="1800" dirty="0">
                <a:latin typeface="Calibri" panose="020F0502020204030204" pitchFamily="34" charset="0"/>
                <a:ea typeface="Calibri" panose="020F0502020204030204" pitchFamily="34" charset="0"/>
                <a:cs typeface="B Nazanin" panose="00000400000000000000" pitchFamily="2" charset="-78"/>
              </a:rPr>
              <a:t> در مواردیکه بیمار دچار کاهش سطح هوشیاری بوده، ولی وضعیت تنفس نرمال باشد:</a:t>
            </a:r>
            <a:endParaRPr lang="en-US" sz="18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tabLst>
                <a:tab pos="228600" algn="l"/>
              </a:tabLst>
            </a:pPr>
            <a:r>
              <a:rPr lang="fa-IR" sz="1800" dirty="0">
                <a:latin typeface="Calibri" panose="020F0502020204030204" pitchFamily="34" charset="0"/>
                <a:ea typeface="Calibri" panose="020F0502020204030204" pitchFamily="34" charset="0"/>
                <a:cs typeface="B Nazanin" panose="00000400000000000000" pitchFamily="2" charset="-78"/>
              </a:rPr>
              <a:t>اگر بیمار </a:t>
            </a:r>
            <a:r>
              <a:rPr lang="fa-IR" sz="1800" dirty="0" err="1">
                <a:latin typeface="Calibri" panose="020F0502020204030204" pitchFamily="34" charset="0"/>
                <a:ea typeface="Calibri" panose="020F0502020204030204" pitchFamily="34" charset="0"/>
                <a:cs typeface="B Nazanin" panose="00000400000000000000" pitchFamily="2" charset="-78"/>
              </a:rPr>
              <a:t>ادیکت</a:t>
            </a:r>
            <a:r>
              <a:rPr lang="fa-IR" sz="1800" dirty="0">
                <a:latin typeface="Calibri" panose="020F0502020204030204" pitchFamily="34" charset="0"/>
                <a:ea typeface="Calibri" panose="020F0502020204030204" pitchFamily="34" charset="0"/>
                <a:cs typeface="B Nazanin" panose="00000400000000000000" pitchFamily="2" charset="-78"/>
              </a:rPr>
              <a:t> نیست : </a:t>
            </a: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با دوز</a:t>
            </a:r>
            <a:r>
              <a:rPr lang="en-US" sz="1800" dirty="0">
                <a:latin typeface="Calibri" panose="020F0502020204030204" pitchFamily="34" charset="0"/>
                <a:ea typeface="Calibri" panose="020F0502020204030204" pitchFamily="34" charset="0"/>
                <a:cs typeface="B Nazanin" panose="00000400000000000000" pitchFamily="2" charset="-78"/>
              </a:rPr>
              <a:t>mg </a:t>
            </a:r>
            <a:r>
              <a:rPr lang="en-US" sz="1800" dirty="0">
                <a:latin typeface="B Nazanin" panose="00000400000000000000" pitchFamily="2" charset="-78"/>
                <a:ea typeface="Calibri" panose="020F0502020204030204" pitchFamily="34" charset="0"/>
              </a:rPr>
              <a:t> </a:t>
            </a:r>
            <a:r>
              <a:rPr lang="en-US" sz="1800" b="1" dirty="0">
                <a:latin typeface="Calibri" panose="020F0502020204030204" pitchFamily="34" charset="0"/>
                <a:ea typeface="Calibri" panose="020F0502020204030204" pitchFamily="34" charset="0"/>
                <a:cs typeface="B Nazanin" panose="00000400000000000000" pitchFamily="2" charset="-78"/>
              </a:rPr>
              <a:t>0.4</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به صورت داخل وریدی (</a:t>
            </a:r>
            <a:r>
              <a:rPr lang="en-US" sz="1800" dirty="0">
                <a:latin typeface="Calibri" panose="020F0502020204030204" pitchFamily="34" charset="0"/>
                <a:ea typeface="Calibri" panose="020F0502020204030204" pitchFamily="34" charset="0"/>
                <a:cs typeface="B Nazanin" panose="00000400000000000000" pitchFamily="2" charset="-78"/>
              </a:rPr>
              <a:t>IV </a:t>
            </a:r>
            <a:r>
              <a:rPr lang="fa-IR" sz="1800" dirty="0">
                <a:latin typeface="Calibri" panose="020F0502020204030204" pitchFamily="34" charset="0"/>
                <a:ea typeface="Calibri" panose="020F0502020204030204" pitchFamily="34" charset="0"/>
                <a:cs typeface="B Nazanin" panose="00000400000000000000" pitchFamily="2" charset="-78"/>
              </a:rPr>
              <a:t>) تجویز و هر 3-2 دقیقه تا بروز اثر بالینی و رسیدن به وضعیت مطلوب ادامه می یابد. </a:t>
            </a:r>
            <a:endParaRPr lang="en-US" sz="1800" dirty="0">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tabLst>
                <a:tab pos="228600" algn="l"/>
              </a:tabLst>
            </a:pPr>
            <a:r>
              <a:rPr lang="fa-IR" sz="1800" dirty="0">
                <a:latin typeface="Calibri" panose="020F0502020204030204" pitchFamily="34" charset="0"/>
                <a:ea typeface="Calibri" panose="020F0502020204030204" pitchFamily="34" charset="0"/>
                <a:cs typeface="B Nazanin" panose="00000400000000000000" pitchFamily="2" charset="-78"/>
              </a:rPr>
              <a:t>اگر بیمار </a:t>
            </a:r>
            <a:r>
              <a:rPr lang="fa-IR" sz="1800" dirty="0" err="1">
                <a:latin typeface="Calibri" panose="020F0502020204030204" pitchFamily="34" charset="0"/>
                <a:ea typeface="Calibri" panose="020F0502020204030204" pitchFamily="34" charset="0"/>
                <a:cs typeface="B Nazanin" panose="00000400000000000000" pitchFamily="2" charset="-78"/>
              </a:rPr>
              <a:t>ادیک</a:t>
            </a:r>
            <a:r>
              <a:rPr lang="fa-IR" sz="1800" dirty="0">
                <a:latin typeface="Calibri" panose="020F0502020204030204" pitchFamily="34" charset="0"/>
                <a:ea typeface="Calibri" panose="020F0502020204030204" pitchFamily="34" charset="0"/>
                <a:cs typeface="B Nazanin" panose="00000400000000000000" pitchFamily="2" charset="-78"/>
              </a:rPr>
              <a:t> می باشد : </a:t>
            </a: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با دوز  </a:t>
            </a:r>
            <a:r>
              <a:rPr lang="en-US" sz="1800" b="1" dirty="0">
                <a:latin typeface="Calibri" panose="020F0502020204030204" pitchFamily="34" charset="0"/>
                <a:ea typeface="Calibri" panose="020F0502020204030204" pitchFamily="34" charset="0"/>
                <a:cs typeface="B Nazanin" panose="00000400000000000000" pitchFamily="2" charset="-78"/>
              </a:rPr>
              <a:t>0.04 mg</a:t>
            </a:r>
            <a:r>
              <a:rPr lang="en-US" sz="1800" b="1" dirty="0">
                <a:latin typeface="B Nazanin" panose="00000400000000000000" pitchFamily="2" charset="-78"/>
                <a:ea typeface="Calibri" panose="020F0502020204030204" pitchFamily="34" charset="0"/>
              </a:rPr>
              <a:t> </a:t>
            </a:r>
            <a:r>
              <a:rPr lang="fa-IR" sz="1800" dirty="0">
                <a:latin typeface="Calibri" panose="020F0502020204030204" pitchFamily="34" charset="0"/>
                <a:ea typeface="Calibri" panose="020F0502020204030204" pitchFamily="34" charset="0"/>
                <a:cs typeface="B Nazanin" panose="00000400000000000000" pitchFamily="2" charset="-78"/>
              </a:rPr>
              <a:t>به صورت داخل وریدی (</a:t>
            </a:r>
            <a:r>
              <a:rPr lang="en-US" sz="1800" dirty="0">
                <a:latin typeface="Calibri" panose="020F0502020204030204" pitchFamily="34" charset="0"/>
                <a:ea typeface="Calibri" panose="020F0502020204030204" pitchFamily="34" charset="0"/>
                <a:cs typeface="B Nazanin" panose="00000400000000000000" pitchFamily="2" charset="-78"/>
              </a:rPr>
              <a:t>IV </a:t>
            </a:r>
            <a:r>
              <a:rPr lang="fa-IR" sz="1800" dirty="0">
                <a:latin typeface="Calibri" panose="020F0502020204030204" pitchFamily="34" charset="0"/>
                <a:ea typeface="Calibri" panose="020F0502020204030204" pitchFamily="34" charset="0"/>
                <a:cs typeface="B Nazanin" panose="00000400000000000000" pitchFamily="2" charset="-78"/>
              </a:rPr>
              <a:t>) تجویز و هر 3-2 دقیقه تا بروز اثر بالینی و رسیدن به وضعیت مطلوب ادامه می یابد.</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dirty="0">
                <a:latin typeface="Calibri" panose="020F0502020204030204" pitchFamily="34" charset="0"/>
                <a:ea typeface="Calibri" panose="020F0502020204030204" pitchFamily="34" charset="0"/>
                <a:cs typeface="B Nazanin" panose="00000400000000000000" pitchFamily="2" charset="-78"/>
              </a:rPr>
              <a:t>(یک آمپول  با ۱۰ سی </a:t>
            </a:r>
            <a:r>
              <a:rPr lang="fa-IR" sz="1800" dirty="0" err="1">
                <a:latin typeface="Calibri" panose="020F0502020204030204" pitchFamily="34" charset="0"/>
                <a:ea typeface="Calibri" panose="020F0502020204030204" pitchFamily="34" charset="0"/>
                <a:cs typeface="B Nazanin" panose="00000400000000000000" pitchFamily="2" charset="-78"/>
              </a:rPr>
              <a:t>سی</a:t>
            </a:r>
            <a:r>
              <a:rPr lang="fa-IR" sz="1800" dirty="0">
                <a:latin typeface="Calibri" panose="020F0502020204030204" pitchFamily="34" charset="0"/>
                <a:ea typeface="Calibri" panose="020F0502020204030204" pitchFamily="34" charset="0"/>
                <a:cs typeface="B Nazanin" panose="00000400000000000000" pitchFamily="2" charset="-78"/>
              </a:rPr>
              <a:t>  آب </a:t>
            </a:r>
            <a:r>
              <a:rPr lang="fa-IR" sz="1800" dirty="0" err="1">
                <a:latin typeface="Calibri" panose="020F0502020204030204" pitchFamily="34" charset="0"/>
                <a:ea typeface="Calibri" panose="020F0502020204030204" pitchFamily="34" charset="0"/>
                <a:cs typeface="B Nazanin" panose="00000400000000000000" pitchFamily="2" charset="-78"/>
              </a:rPr>
              <a:t>مقطر</a:t>
            </a:r>
            <a:r>
              <a:rPr lang="fa-IR" sz="1800" dirty="0">
                <a:latin typeface="Calibri" panose="020F0502020204030204" pitchFamily="34" charset="0"/>
                <a:ea typeface="Calibri" panose="020F0502020204030204" pitchFamily="34" charset="0"/>
                <a:cs typeface="B Nazanin" panose="00000400000000000000" pitchFamily="2" charset="-78"/>
              </a:rPr>
              <a:t> رقیق شده و ۱ سی </a:t>
            </a:r>
            <a:r>
              <a:rPr lang="fa-IR" sz="1800" dirty="0" err="1">
                <a:latin typeface="Calibri" panose="020F0502020204030204" pitchFamily="34" charset="0"/>
                <a:ea typeface="Calibri" panose="020F0502020204030204" pitchFamily="34" charset="0"/>
                <a:cs typeface="B Nazanin" panose="00000400000000000000" pitchFamily="2" charset="-78"/>
              </a:rPr>
              <a:t>سی</a:t>
            </a:r>
            <a:r>
              <a:rPr lang="fa-IR" sz="1800" dirty="0">
                <a:latin typeface="Calibri" panose="020F0502020204030204" pitchFamily="34" charset="0"/>
                <a:ea typeface="Calibri" panose="020F0502020204030204" pitchFamily="34" charset="0"/>
                <a:cs typeface="B Nazanin" panose="00000400000000000000" pitchFamily="2" charset="-78"/>
              </a:rPr>
              <a:t> به صورت </a:t>
            </a:r>
            <a:r>
              <a:rPr lang="en-US" sz="1800" dirty="0">
                <a:latin typeface="Calibri" panose="020F0502020204030204" pitchFamily="34" charset="0"/>
                <a:ea typeface="Calibri" panose="020F0502020204030204" pitchFamily="34" charset="0"/>
                <a:cs typeface="B Nazanin" panose="00000400000000000000" pitchFamily="2" charset="-78"/>
              </a:rPr>
              <a:t>IV </a:t>
            </a:r>
            <a:r>
              <a:rPr lang="fa-IR" sz="1800" dirty="0">
                <a:latin typeface="Calibri" panose="020F0502020204030204" pitchFamily="34" charset="0"/>
                <a:ea typeface="Calibri" panose="020F0502020204030204" pitchFamily="34" charset="0"/>
                <a:cs typeface="B Nazanin" panose="00000400000000000000" pitchFamily="2" charset="-78"/>
              </a:rPr>
              <a:t>  و هر 2-1 دقیقه دوز را تکرار نمایید). </a:t>
            </a:r>
          </a:p>
          <a:p>
            <a:pPr marL="0" lvl="0" indent="0" algn="just" rtl="1">
              <a:lnSpc>
                <a:spcPct val="115000"/>
              </a:lnSpc>
              <a:spcBef>
                <a:spcPts val="0"/>
              </a:spcBef>
              <a:spcAft>
                <a:spcPts val="1000"/>
              </a:spcAft>
              <a:buNone/>
              <a:tabLst>
                <a:tab pos="228600" algn="l"/>
              </a:tabLst>
            </a:pPr>
            <a:endParaRPr lang="en-US" sz="1800" dirty="0">
              <a:latin typeface="Calibri" panose="020F0502020204030204" pitchFamily="34" charset="0"/>
              <a:ea typeface="Calibri" panose="020F0502020204030204" pitchFamily="34" charset="0"/>
            </a:endParaRPr>
          </a:p>
          <a:p>
            <a:pPr marL="0" indent="0">
              <a:buNone/>
            </a:pPr>
            <a:endParaRPr lang="en-US" sz="1800" dirty="0"/>
          </a:p>
        </p:txBody>
      </p:sp>
    </p:spTree>
    <p:extLst>
      <p:ext uri="{BB962C8B-B14F-4D97-AF65-F5344CB8AC3E}">
        <p14:creationId xmlns:p14="http://schemas.microsoft.com/office/powerpoint/2010/main" val="282552196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a:xfrm>
            <a:off x="609600" y="1088757"/>
            <a:ext cx="10972800" cy="4525963"/>
          </a:xfrm>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بسته به وضعیت تنفس و هوشیاری بیمار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با دوزهای زیر تزریق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می‌شود</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(ادامه)</a:t>
            </a:r>
            <a:endParaRPr lang="en-US" sz="2000" b="1"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tabLst>
                <a:tab pos="228600" algn="l"/>
              </a:tabLst>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3-</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موارد مسمومیت با مخدر های طولانی اثر و یا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نامعلوم</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بیمار بعد از تجویز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هوشیار شدن، مجددا دچار علائم مسمومیت و حتی ایست تنفسی شود.</a:t>
            </a:r>
            <a:endPar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این حالت یا باید بیمار به طور دقیق تحت نظر قرار گیرد و جهت بیمار دوزهای متناوب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توجه به وضعیت بالینی تجویز گردد. </a:t>
            </a:r>
            <a:endPar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یا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انفوزیون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دوز  نگه ‌دارنده به ‌صورت 3/2 مقداری که با آن هوشیار شده است، در ساعت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انفوزیون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گردد.</a:t>
            </a:r>
            <a:endParaRPr lang="en-US" sz="1800" dirty="0">
              <a:solidFill>
                <a:srgbClr val="000000"/>
              </a:solidFill>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0" lvl="0" algn="just" rtl="1">
              <a:lnSpc>
                <a:spcPct val="115000"/>
              </a:lnSpc>
              <a:spcBef>
                <a:spcPts val="0"/>
              </a:spcBef>
              <a:spcAft>
                <a:spcPts val="1000"/>
              </a:spcAft>
              <a:buFont typeface="Wingdings" panose="05000000000000000000" pitchFamily="2" charset="2"/>
              <a:buChar char="v"/>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a:t>
            </a:r>
            <a:r>
              <a:rPr lang="fa-IR" sz="2400" b="1"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7030A0"/>
                </a:solidFill>
                <a:latin typeface="Calibri" panose="020F0502020204030204" pitchFamily="34" charset="0"/>
                <a:ea typeface="Calibri" panose="020F0502020204030204" pitchFamily="34" charset="0"/>
                <a:cs typeface="B Nazanin" panose="00000400000000000000" pitchFamily="2" charset="-78"/>
              </a:rPr>
              <a:t> </a:t>
            </a:r>
            <a:r>
              <a:rPr lang="fa-IR" sz="2400" b="1" dirty="0">
                <a:solidFill>
                  <a:srgbClr val="7030A0"/>
                </a:solidFill>
                <a:latin typeface="Calibri" panose="020F0502020204030204" pitchFamily="34" charset="0"/>
                <a:ea typeface="Calibri" panose="020F0502020204030204" pitchFamily="34" charset="0"/>
                <a:cs typeface="B Nazanin" panose="00000400000000000000" pitchFamily="2" charset="-78"/>
              </a:rPr>
              <a:t>شروع دوز </a:t>
            </a:r>
            <a:r>
              <a:rPr lang="fa-IR" sz="2400" b="1" dirty="0" err="1">
                <a:solidFill>
                  <a:srgbClr val="7030A0"/>
                </a:solidFill>
                <a:latin typeface="Calibri" panose="020F0502020204030204" pitchFamily="34" charset="0"/>
                <a:ea typeface="Calibri" panose="020F0502020204030204" pitchFamily="34" charset="0"/>
                <a:cs typeface="B Nazanin" panose="00000400000000000000" pitchFamily="2" charset="-78"/>
              </a:rPr>
              <a:t>نالوکسان</a:t>
            </a:r>
            <a:r>
              <a:rPr lang="fa-IR" sz="2400" b="1" dirty="0">
                <a:solidFill>
                  <a:srgbClr val="7030A0"/>
                </a:solidFill>
                <a:latin typeface="Calibri" panose="020F0502020204030204" pitchFamily="34" charset="0"/>
                <a:ea typeface="Calibri" panose="020F0502020204030204" pitchFamily="34" charset="0"/>
                <a:cs typeface="B Nazanin" panose="00000400000000000000" pitchFamily="2" charset="-78"/>
              </a:rPr>
              <a:t> در اطفال </a:t>
            </a:r>
            <a:r>
              <a:rPr lang="en-US" sz="2400" b="1" dirty="0">
                <a:solidFill>
                  <a:srgbClr val="7030A0"/>
                </a:solidFill>
                <a:latin typeface="Calibri" panose="020F0502020204030204" pitchFamily="34" charset="0"/>
                <a:ea typeface="Calibri" panose="020F0502020204030204" pitchFamily="34" charset="0"/>
                <a:cs typeface="B Nazanin" panose="00000400000000000000" pitchFamily="2" charset="-78"/>
              </a:rPr>
              <a:t>0.01 mg/kg</a:t>
            </a:r>
            <a:r>
              <a:rPr lang="fa-IR" sz="2400" b="1" dirty="0">
                <a:solidFill>
                  <a:srgbClr val="7030A0"/>
                </a:solidFill>
                <a:latin typeface="Calibri" panose="020F0502020204030204" pitchFamily="34" charset="0"/>
                <a:ea typeface="Calibri" panose="020F0502020204030204" pitchFamily="34" charset="0"/>
                <a:cs typeface="B Nazanin" panose="00000400000000000000" pitchFamily="2" charset="-78"/>
              </a:rPr>
              <a:t> است. </a:t>
            </a:r>
            <a:endParaRPr lang="en-US" sz="2400" b="1" dirty="0">
              <a:solidFill>
                <a:srgbClr val="7030A0"/>
              </a:solidFill>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buFont typeface="Wingdings" panose="05000000000000000000" pitchFamily="2" charset="2"/>
              <a:buChar char="v"/>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algn="r"/>
            <a:endParaRPr lang="en-US" dirty="0"/>
          </a:p>
        </p:txBody>
      </p:sp>
    </p:spTree>
    <p:extLst>
      <p:ext uri="{BB962C8B-B14F-4D97-AF65-F5344CB8AC3E}">
        <p14:creationId xmlns:p14="http://schemas.microsoft.com/office/powerpoint/2010/main" val="112683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نکاتی در خصوص تجویز </a:t>
            </a:r>
            <a:r>
              <a:rPr lang="fa-IR" sz="2000" b="1" dirty="0" err="1">
                <a:latin typeface="Calibri" panose="020F0502020204030204" pitchFamily="34" charset="0"/>
                <a:ea typeface="Calibri" panose="020F0502020204030204" pitchFamily="34" charset="0"/>
                <a:cs typeface="B Nazanin" panose="00000400000000000000" pitchFamily="2" charset="-78"/>
              </a:rPr>
              <a:t>نالوکسان</a:t>
            </a:r>
            <a:r>
              <a:rPr lang="fa-IR" sz="2000" b="1" dirty="0">
                <a:latin typeface="Calibri" panose="020F0502020204030204" pitchFamily="34" charset="0"/>
                <a:ea typeface="Calibri" panose="020F0502020204030204" pitchFamily="34" charset="0"/>
                <a:cs typeface="B Nazanin" panose="00000400000000000000" pitchFamily="2" charset="-78"/>
              </a:rPr>
              <a:t> :</a:t>
            </a:r>
          </a:p>
          <a:p>
            <a:pPr marL="0" marR="0" indent="0" algn="just" rtl="1">
              <a:lnSpc>
                <a:spcPct val="115000"/>
              </a:lnSpc>
              <a:spcBef>
                <a:spcPts val="0"/>
              </a:spcBef>
              <a:spcAft>
                <a:spcPts val="1000"/>
              </a:spcAft>
              <a:buNone/>
            </a:pPr>
            <a:endParaRPr lang="en-US" sz="20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800" dirty="0">
                <a:latin typeface="Calibri" panose="020F0502020204030204" pitchFamily="34" charset="0"/>
                <a:ea typeface="Calibri" panose="020F0502020204030204" pitchFamily="34" charset="0"/>
                <a:cs typeface="B Nazanin" panose="00000400000000000000" pitchFamily="2" charset="-78"/>
              </a:rPr>
              <a:t>معمولاً آمپول </a:t>
            </a: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در شرایط پیش بیمارستانی از راه وریدی استفاده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 ولی تجویز دارو به صورت عضلانی، زیر جلدی، داخل استخوانی در اطفال، داخل تراشه و زیر زبانی تجویز می شود. اسپری بینی هم نیز در دسترس است. در صورت مصرف وریدی شروع اثر در عرض ۱-۲ رخ </a:t>
            </a:r>
            <a:r>
              <a:rPr lang="fa-IR" sz="1800" dirty="0" err="1">
                <a:latin typeface="Calibri" panose="020F0502020204030204" pitchFamily="34" charset="0"/>
                <a:ea typeface="Calibri" panose="020F0502020204030204" pitchFamily="34" charset="0"/>
                <a:cs typeface="B Nazanin" panose="00000400000000000000" pitchFamily="2" charset="-78"/>
              </a:rPr>
              <a:t>می‌دهد</a:t>
            </a:r>
            <a:r>
              <a:rPr lang="fa-IR" sz="1800" dirty="0">
                <a:latin typeface="Calibri" panose="020F0502020204030204" pitchFamily="34" charset="0"/>
                <a:ea typeface="Calibri" panose="020F0502020204030204" pitchFamily="34" charset="0"/>
                <a:cs typeface="B Nazanin" panose="00000400000000000000" pitchFamily="2" charset="-78"/>
              </a:rPr>
              <a:t> و در مصرف عضلانی یا زیر جلدی شروع اثر در ۵-۶ دقیقه ایجاد می شود. این دارو از طریق خوراکی بی اثر است.</a:t>
            </a:r>
          </a:p>
          <a:p>
            <a:pPr lvl="0" algn="just" rtl="1">
              <a:lnSpc>
                <a:spcPct val="115000"/>
              </a:lnSpc>
              <a:spcBef>
                <a:spcPts val="0"/>
              </a:spcBef>
              <a:spcAft>
                <a:spcPts val="1000"/>
              </a:spcAft>
              <a:buFont typeface="Times New Roman" panose="02020603050405020304" pitchFamily="18" charset="0"/>
              <a:buChar char="•"/>
              <a:tabLst>
                <a:tab pos="228600" algn="l"/>
              </a:tabLst>
            </a:pPr>
            <a:endParaRPr lang="en-US" sz="1800" dirty="0">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800" dirty="0">
                <a:latin typeface="Calibri" panose="020F0502020204030204" pitchFamily="34" charset="0"/>
                <a:ea typeface="Calibri" panose="020F0502020204030204" pitchFamily="34" charset="0"/>
                <a:cs typeface="B Nazanin" panose="00000400000000000000" pitchFamily="2" charset="-78"/>
              </a:rPr>
              <a:t>اگر چه </a:t>
            </a: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دارای اثرات </a:t>
            </a:r>
            <a:r>
              <a:rPr lang="fa-IR" sz="1800" dirty="0" err="1">
                <a:latin typeface="Calibri" panose="020F0502020204030204" pitchFamily="34" charset="0"/>
                <a:ea typeface="Calibri" panose="020F0502020204030204" pitchFamily="34" charset="0"/>
                <a:cs typeface="B Nazanin" panose="00000400000000000000" pitchFamily="2" charset="-78"/>
              </a:rPr>
              <a:t>مهارکنندگی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en-US" sz="1800" dirty="0">
                <a:latin typeface="Calibri" panose="020F0502020204030204" pitchFamily="34" charset="0"/>
                <a:ea typeface="Calibri" panose="020F0502020204030204" pitchFamily="34" charset="0"/>
                <a:cs typeface="B Nazanin" panose="00000400000000000000" pitchFamily="2" charset="-78"/>
              </a:rPr>
              <a:t>CNS</a:t>
            </a:r>
            <a:r>
              <a:rPr lang="fa-IR" sz="1800" dirty="0">
                <a:latin typeface="Calibri" panose="020F0502020204030204" pitchFamily="34" charset="0"/>
                <a:ea typeface="Calibri" panose="020F0502020204030204" pitchFamily="34" charset="0"/>
                <a:cs typeface="B Nazanin" panose="00000400000000000000" pitchFamily="2" charset="-78"/>
              </a:rPr>
              <a:t> به خودی خود نیست و می توان به صورت طبیعی آن را در مقادیر زیاد تجویز نمود، با این وجود تجویز آن می تواند منجر به بروز سندرم محرومیت ناگهانی در افراد وابسته و </a:t>
            </a:r>
            <a:r>
              <a:rPr lang="fa-IR" sz="1800" dirty="0" err="1">
                <a:latin typeface="Calibri" panose="020F0502020204030204" pitchFamily="34" charset="0"/>
                <a:ea typeface="Calibri" panose="020F0502020204030204" pitchFamily="34" charset="0"/>
                <a:cs typeface="B Nazanin" panose="00000400000000000000" pitchFamily="2" charset="-78"/>
              </a:rPr>
              <a:t>ادیکت</a:t>
            </a:r>
            <a:r>
              <a:rPr lang="fa-IR" sz="1800" dirty="0">
                <a:latin typeface="Calibri" panose="020F0502020204030204" pitchFamily="34" charset="0"/>
                <a:ea typeface="Calibri" panose="020F0502020204030204" pitchFamily="34" charset="0"/>
                <a:cs typeface="B Nazanin" panose="00000400000000000000" pitchFamily="2" charset="-78"/>
              </a:rPr>
              <a:t> گردد. به همین جهت تجویز </a:t>
            </a:r>
            <a:r>
              <a:rPr lang="fa-IR" sz="1800" dirty="0" err="1">
                <a:latin typeface="Calibri" panose="020F0502020204030204" pitchFamily="34" charset="0"/>
                <a:ea typeface="Calibri" panose="020F0502020204030204" pitchFamily="34" charset="0"/>
                <a:cs typeface="B Nazanin" panose="00000400000000000000" pitchFamily="2" charset="-78"/>
              </a:rPr>
              <a:t>نالوکسان</a:t>
            </a:r>
            <a:r>
              <a:rPr lang="fa-IR" sz="1800" dirty="0">
                <a:latin typeface="Calibri" panose="020F0502020204030204" pitchFamily="34" charset="0"/>
                <a:ea typeface="Calibri" panose="020F0502020204030204" pitchFamily="34" charset="0"/>
                <a:cs typeface="B Nazanin" panose="00000400000000000000" pitchFamily="2" charset="-78"/>
              </a:rPr>
              <a:t> با دوز پایین تر و با احتیاط در مصرف </a:t>
            </a:r>
            <a:r>
              <a:rPr lang="fa-IR" sz="1800" dirty="0" err="1">
                <a:latin typeface="Calibri" panose="020F0502020204030204" pitchFamily="34" charset="0"/>
                <a:ea typeface="Calibri" panose="020F0502020204030204" pitchFamily="34" charset="0"/>
                <a:cs typeface="B Nazanin" panose="00000400000000000000" pitchFamily="2" charset="-78"/>
              </a:rPr>
              <a:t>کنندگان</a:t>
            </a:r>
            <a:r>
              <a:rPr lang="fa-IR" sz="1800" dirty="0">
                <a:latin typeface="Calibri" panose="020F0502020204030204" pitchFamily="34" charset="0"/>
                <a:ea typeface="Calibri" panose="020F0502020204030204" pitchFamily="34" charset="0"/>
                <a:cs typeface="B Nazanin" panose="00000400000000000000" pitchFamily="2" charset="-78"/>
              </a:rPr>
              <a:t> مزمن </a:t>
            </a:r>
            <a:r>
              <a:rPr lang="fa-IR" sz="1800" dirty="0" err="1">
                <a:latin typeface="Calibri" panose="020F0502020204030204" pitchFamily="34" charset="0"/>
                <a:ea typeface="Calibri" panose="020F0502020204030204" pitchFamily="34" charset="0"/>
                <a:cs typeface="B Nazanin" panose="00000400000000000000" pitchFamily="2" charset="-78"/>
              </a:rPr>
              <a:t>اپیویید</a:t>
            </a:r>
            <a:r>
              <a:rPr lang="fa-IR" sz="1800" dirty="0">
                <a:latin typeface="Calibri" panose="020F0502020204030204" pitchFamily="34" charset="0"/>
                <a:ea typeface="Calibri" panose="020F0502020204030204" pitchFamily="34" charset="0"/>
                <a:cs typeface="B Nazanin" panose="00000400000000000000" pitchFamily="2" charset="-78"/>
              </a:rPr>
              <a:t> انجام می گردد. </a:t>
            </a:r>
            <a:endParaRPr lang="en-US" sz="1800" dirty="0">
              <a:latin typeface="Calibri" panose="020F0502020204030204" pitchFamily="34" charset="0"/>
              <a:ea typeface="Calibri" panose="020F0502020204030204" pitchFamily="34" charset="0"/>
            </a:endParaRPr>
          </a:p>
          <a:p>
            <a:pPr marL="0" indent="0" algn="r">
              <a:buNone/>
            </a:pP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Tree>
    <p:extLst>
      <p:ext uri="{BB962C8B-B14F-4D97-AF65-F5344CB8AC3E}">
        <p14:creationId xmlns:p14="http://schemas.microsoft.com/office/powerpoint/2010/main" val="409300573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با </a:t>
            </a:r>
            <a:r>
              <a:rPr lang="fa-IR" sz="2400" b="1" dirty="0" err="1">
                <a:solidFill>
                  <a:srgbClr val="000000"/>
                </a:solidFill>
                <a:latin typeface="Calibri" panose="020F0502020204030204" pitchFamily="34" charset="0"/>
                <a:ea typeface="Calibri" panose="020F0502020204030204" pitchFamily="34" charset="0"/>
                <a:cs typeface="B Titr" panose="00000700000000000000" pitchFamily="2" charset="-78"/>
              </a:rPr>
              <a:t>مخدرها</a:t>
            </a: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rgbClr val="000000"/>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نکاتی در خصوص تجویز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(ادامه)</a:t>
            </a:r>
          </a:p>
          <a:p>
            <a:pPr marL="0" lvl="0" indent="0" algn="just" rtl="1">
              <a:lnSpc>
                <a:spcPct val="115000"/>
              </a:lnSpc>
              <a:spcBef>
                <a:spcPts val="0"/>
              </a:spcBef>
              <a:spcAft>
                <a:spcPts val="1000"/>
              </a:spcAft>
              <a:buNone/>
            </a:pPr>
            <a:endParaRPr lang="en-US" sz="20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Arial" panose="020B0604020202020204" pitchFamily="34" charset="0"/>
              <a:buChar char="•"/>
              <a:tabLst>
                <a:tab pos="228600" algn="l"/>
              </a:tabLs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عوارض جانبی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محدود بوده و به ندرت رخ می دهد. در بعضی موارد،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ادم</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حاد ریوی به صورت گذرا و با بهبود ناگهانی مسمومیت ناشی از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اپیوئیدها</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دنبال تجویز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مشاهده شده است.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هیپرتانسیون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آریتمی های قلبی هم از عوارض دیگر شایع هستند. این عوارض به دنبال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انفوزیون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دارو و در صورتی که بیمار دچار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باشد بیشتر رخ می دهد.  </a:t>
            </a:r>
          </a:p>
          <a:p>
            <a:pPr lvl="0" algn="just" rtl="1">
              <a:lnSpc>
                <a:spcPct val="115000"/>
              </a:lnSpc>
              <a:spcBef>
                <a:spcPts val="0"/>
              </a:spcBef>
              <a:spcAft>
                <a:spcPts val="1000"/>
              </a:spcAft>
              <a:buFont typeface="Arial" panose="020B0604020202020204" pitchFamily="34" charset="0"/>
              <a:buChar char="•"/>
              <a:tabLst>
                <a:tab pos="228600" algn="l"/>
              </a:tabLst>
            </a:pPr>
            <a:endParaRPr lang="en-US" sz="18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 typeface="Times New Roman" panose="02020603050405020304" pitchFamily="18" charset="0"/>
              <a:buChar char="•"/>
              <a:tabLst>
                <a:tab pos="228600" algn="l"/>
              </a:tabLst>
            </a:pP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درمان تشنج ناشی از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ترامادول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 تاثیر است و به طور کلی در درمان مسمومیت با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ترامادول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توصیه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شود. در مان مسمومیت با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ترامادول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حمایتی و درمان عوارض احتمالی است.</a:t>
            </a:r>
            <a:endParaRPr lang="en-US" sz="1800" dirty="0">
              <a:solidFill>
                <a:srgbClr val="000000"/>
              </a:solidFill>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4097116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سندروم محرومیت از مواد مخدر</a:t>
            </a:r>
            <a:r>
              <a:rPr lang="fa-IR" sz="2400" dirty="0">
                <a:latin typeface="Calibri" panose="020F0502020204030204" pitchFamily="34" charset="0"/>
                <a:ea typeface="Calibri" panose="020F0502020204030204" pitchFamily="34" charset="0"/>
                <a:cs typeface="+mj-cs"/>
              </a:rPr>
              <a:t> (</a:t>
            </a:r>
            <a:r>
              <a:rPr lang="en-US" sz="2400" dirty="0">
                <a:latin typeface="Calibri" panose="020F0502020204030204" pitchFamily="34" charset="0"/>
                <a:ea typeface="Calibri" panose="020F0502020204030204" pitchFamily="34" charset="0"/>
                <a:cs typeface="+mj-cs"/>
              </a:rPr>
              <a:t>Withdrawal syndrome</a:t>
            </a:r>
            <a:r>
              <a:rPr lang="fa-IR" sz="2400" dirty="0">
                <a:latin typeface="Calibri" panose="020F0502020204030204" pitchFamily="34" charset="0"/>
                <a:ea typeface="Calibri" panose="020F0502020204030204" pitchFamily="34" charset="0"/>
                <a:cs typeface="+mj-cs"/>
              </a:rPr>
              <a:t>) : </a:t>
            </a:r>
            <a:r>
              <a:rPr lang="en-US" dirty="0">
                <a:latin typeface="Calibri" panose="020F0502020204030204" pitchFamily="34" charset="0"/>
                <a:ea typeface="Calibri" panose="020F0502020204030204" pitchFamily="34" charset="0"/>
                <a:cs typeface="+mj-cs"/>
              </a:rPr>
              <a:t/>
            </a:r>
            <a:br>
              <a:rPr lang="en-US" dirty="0">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rPr>
              <a:t>در صورت عدم مصرف مواد مخدر، بیمار دچار علائم سندروم محرومیت از مواد (</a:t>
            </a:r>
            <a:r>
              <a:rPr lang="en-US" sz="1800" dirty="0">
                <a:latin typeface="Calibri" panose="020F0502020204030204" pitchFamily="34" charset="0"/>
                <a:ea typeface="Calibri" panose="020F0502020204030204" pitchFamily="34" charset="0"/>
              </a:rPr>
              <a:t>Withdrawal syndrome</a:t>
            </a: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می‌شود</a:t>
            </a:r>
            <a:r>
              <a:rPr lang="fa-IR" sz="1800" dirty="0">
                <a:latin typeface="Calibri" panose="020F0502020204030204" pitchFamily="34" charset="0"/>
                <a:ea typeface="Calibri" panose="020F0502020204030204" pitchFamily="34" charset="0"/>
              </a:rPr>
              <a:t>.</a:t>
            </a:r>
          </a:p>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rPr>
              <a:t> </a:t>
            </a:r>
            <a:r>
              <a:rPr lang="fa-IR" sz="1800" dirty="0" err="1">
                <a:latin typeface="Calibri" panose="020F0502020204030204" pitchFamily="34" charset="0"/>
                <a:ea typeface="Calibri" panose="020F0502020204030204" pitchFamily="34" charset="0"/>
              </a:rPr>
              <a:t>نشانه‌ها</a:t>
            </a:r>
            <a:r>
              <a:rPr lang="fa-IR" sz="1800" dirty="0">
                <a:latin typeface="Calibri" panose="020F0502020204030204" pitchFamily="34" charset="0"/>
                <a:ea typeface="Calibri" panose="020F0502020204030204" pitchFamily="34" charset="0"/>
              </a:rPr>
              <a:t> و علائم شامل : اضطراب و </a:t>
            </a:r>
            <a:r>
              <a:rPr lang="fa-IR" sz="1800" dirty="0" err="1">
                <a:latin typeface="Calibri" panose="020F0502020204030204" pitchFamily="34" charset="0"/>
                <a:ea typeface="Calibri" panose="020F0502020204030204" pitchFamily="34" charset="0"/>
              </a:rPr>
              <a:t>بی‌قراری</a:t>
            </a:r>
            <a:r>
              <a:rPr lang="fa-IR" sz="1800" dirty="0">
                <a:latin typeface="Calibri" panose="020F0502020204030204" pitchFamily="34" charset="0"/>
                <a:ea typeface="Calibri" panose="020F0502020204030204" pitchFamily="34" charset="0"/>
              </a:rPr>
              <a:t>، گیجی، </a:t>
            </a:r>
            <a:r>
              <a:rPr lang="fa-IR" sz="1800" dirty="0" err="1">
                <a:latin typeface="Calibri" panose="020F0502020204030204" pitchFamily="34" charset="0"/>
                <a:ea typeface="Calibri" panose="020F0502020204030204" pitchFamily="34" charset="0"/>
              </a:rPr>
              <a:t>ترمور</a:t>
            </a:r>
            <a:r>
              <a:rPr lang="fa-IR" sz="1800" dirty="0">
                <a:latin typeface="Calibri" panose="020F0502020204030204" pitchFamily="34" charset="0"/>
                <a:ea typeface="Calibri" panose="020F0502020204030204" pitchFamily="34" charset="0"/>
              </a:rPr>
              <a:t> یا لرزش، </a:t>
            </a:r>
            <a:r>
              <a:rPr lang="fa-IR" sz="1800" dirty="0" err="1">
                <a:latin typeface="Calibri" panose="020F0502020204030204" pitchFamily="34" charset="0"/>
                <a:ea typeface="Calibri" panose="020F0502020204030204" pitchFamily="34" charset="0"/>
              </a:rPr>
              <a:t>مردمک‌های</a:t>
            </a:r>
            <a:r>
              <a:rPr lang="fa-IR" sz="1800" dirty="0">
                <a:latin typeface="Calibri" panose="020F0502020204030204" pitchFamily="34" charset="0"/>
                <a:ea typeface="Calibri" panose="020F0502020204030204" pitchFamily="34" charset="0"/>
              </a:rPr>
              <a:t> گشاد، خمیازه، آبریزش از بینی، بالا رفتن سرعت ضربان قلب و </a:t>
            </a:r>
            <a:r>
              <a:rPr lang="fa-IR" sz="1800" dirty="0" err="1">
                <a:latin typeface="Calibri" panose="020F0502020204030204" pitchFamily="34" charset="0"/>
                <a:ea typeface="Calibri" panose="020F0502020204030204" pitchFamily="34" charset="0"/>
              </a:rPr>
              <a:t>فشارخون</a:t>
            </a:r>
            <a:r>
              <a:rPr lang="fa-IR" sz="1800" dirty="0">
                <a:latin typeface="Calibri" panose="020F0502020204030204" pitchFamily="34" charset="0"/>
                <a:ea typeface="Calibri" panose="020F0502020204030204" pitchFamily="34" charset="0"/>
              </a:rPr>
              <a:t>، درد شکم، تهوع و استفراغ، راست شدن موهای بدن، درد مفاصل و </a:t>
            </a:r>
            <a:r>
              <a:rPr lang="fa-IR" sz="1800" dirty="0" err="1">
                <a:latin typeface="Calibri" panose="020F0502020204030204" pitchFamily="34" charset="0"/>
                <a:ea typeface="Calibri" panose="020F0502020204030204" pitchFamily="34" charset="0"/>
              </a:rPr>
              <a:t>استخوان‌ها</a:t>
            </a:r>
            <a:r>
              <a:rPr lang="fa-IR" sz="1800" dirty="0">
                <a:latin typeface="Calibri" panose="020F0502020204030204" pitchFamily="34" charset="0"/>
                <a:ea typeface="Calibri" panose="020F0502020204030204" pitchFamily="34" charset="0"/>
              </a:rPr>
              <a:t>، تشنج و...</a:t>
            </a:r>
          </a:p>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rPr>
              <a:t> در صورت تزریق </a:t>
            </a:r>
            <a:r>
              <a:rPr lang="fa-IR" sz="1800" dirty="0" err="1">
                <a:latin typeface="Calibri" panose="020F0502020204030204" pitchFamily="34" charset="0"/>
                <a:ea typeface="Calibri" panose="020F0502020204030204" pitchFamily="34" charset="0"/>
              </a:rPr>
              <a:t>بیش‌ازحد</a:t>
            </a:r>
            <a:r>
              <a:rPr lang="fa-IR" sz="1800" dirty="0">
                <a:latin typeface="Calibri" panose="020F0502020204030204" pitchFamily="34" charset="0"/>
                <a:ea typeface="Calibri" panose="020F0502020204030204" pitchFamily="34" charset="0"/>
              </a:rPr>
              <a:t> آمپول </a:t>
            </a:r>
            <a:r>
              <a:rPr lang="fa-IR" sz="1800" dirty="0" err="1">
                <a:latin typeface="Calibri" panose="020F0502020204030204" pitchFamily="34" charset="0"/>
                <a:ea typeface="Calibri" panose="020F0502020204030204" pitchFamily="34" charset="0"/>
              </a:rPr>
              <a:t>نالوکسان</a:t>
            </a:r>
            <a:r>
              <a:rPr lang="fa-IR" sz="1800" dirty="0">
                <a:latin typeface="Calibri" panose="020F0502020204030204" pitchFamily="34" charset="0"/>
                <a:ea typeface="Calibri" panose="020F0502020204030204" pitchFamily="34" charset="0"/>
              </a:rPr>
              <a:t>،، بیمار دچار علائم سندروم محرومیت از مواد می شود. </a:t>
            </a:r>
            <a:endParaRPr lang="en-US" sz="18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296697389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اتانول</a:t>
            </a:r>
            <a:r>
              <a:rPr lang="fa-IR" sz="2400" b="1" dirty="0">
                <a:latin typeface="Calibri" panose="020F0502020204030204" pitchFamily="34" charset="0"/>
                <a:ea typeface="Calibri" panose="020F0502020204030204" pitchFamily="34" charset="0"/>
                <a:cs typeface="+mj-cs"/>
              </a:rPr>
              <a:t> </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R="0" algn="just" rtl="1">
              <a:lnSpc>
                <a:spcPct val="115000"/>
              </a:lnSpc>
              <a:spcBef>
                <a:spcPts val="0"/>
              </a:spcBef>
              <a:spcAft>
                <a:spcPts val="1000"/>
              </a:spcAft>
              <a:buFont typeface="Arial" panose="020B0604020202020204" pitchFamily="34" charset="0"/>
              <a:buChar char="•"/>
            </a:pPr>
            <a:r>
              <a:rPr lang="fa-IR" sz="1800" dirty="0">
                <a:latin typeface="Calibri" panose="020F0502020204030204" pitchFamily="34" charset="0"/>
                <a:ea typeface="Calibri" panose="020F0502020204030204" pitchFamily="34" charset="0"/>
                <a:cs typeface="B Nazanin" panose="00000400000000000000" pitchFamily="2" charset="-78"/>
              </a:rPr>
              <a:t>الکل (</a:t>
            </a:r>
            <a:r>
              <a:rPr lang="fa-IR" sz="1800" dirty="0" err="1">
                <a:latin typeface="Calibri" panose="020F0502020204030204" pitchFamily="34" charset="0"/>
                <a:ea typeface="Calibri" panose="020F0502020204030204" pitchFamily="34" charset="0"/>
                <a:cs typeface="B Nazanin" panose="00000400000000000000" pitchFamily="2" charset="-78"/>
              </a:rPr>
              <a:t>اتیل</a:t>
            </a:r>
            <a:r>
              <a:rPr lang="fa-IR" sz="1800" dirty="0">
                <a:latin typeface="Calibri" panose="020F0502020204030204" pitchFamily="34" charset="0"/>
                <a:ea typeface="Calibri" panose="020F0502020204030204" pitchFamily="34" charset="0"/>
                <a:cs typeface="B Nazanin" panose="00000400000000000000" pitchFamily="2" charset="-78"/>
              </a:rPr>
              <a:t> الکل، یا </a:t>
            </a:r>
            <a:r>
              <a:rPr lang="fa-IR" sz="1800" dirty="0" err="1">
                <a:latin typeface="Calibri" panose="020F0502020204030204" pitchFamily="34" charset="0"/>
                <a:ea typeface="Calibri" panose="020F0502020204030204" pitchFamily="34" charset="0"/>
                <a:cs typeface="B Nazanin" panose="00000400000000000000" pitchFamily="2" charset="-78"/>
              </a:rPr>
              <a:t>اتانول</a:t>
            </a:r>
            <a:r>
              <a:rPr lang="fa-IR" sz="1800" dirty="0">
                <a:latin typeface="Calibri" panose="020F0502020204030204" pitchFamily="34" charset="0"/>
                <a:ea typeface="Calibri" panose="020F0502020204030204" pitchFamily="34" charset="0"/>
                <a:cs typeface="B Nazanin" panose="00000400000000000000" pitchFamily="2" charset="-78"/>
              </a:rPr>
              <a:t>) نوعی </a:t>
            </a:r>
            <a:r>
              <a:rPr lang="fa-IR" sz="1800" dirty="0" err="1">
                <a:latin typeface="Calibri" panose="020F0502020204030204" pitchFamily="34" charset="0"/>
                <a:ea typeface="Calibri" panose="020F0502020204030204" pitchFamily="34" charset="0"/>
                <a:cs typeface="B Nazanin" panose="00000400000000000000" pitchFamily="2" charset="-78"/>
              </a:rPr>
              <a:t>دپرسانت</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سرکوب‌کننده</a:t>
            </a:r>
            <a:r>
              <a:rPr lang="fa-IR" sz="1800" dirty="0">
                <a:latin typeface="Calibri" panose="020F0502020204030204" pitchFamily="34" charset="0"/>
                <a:ea typeface="Calibri" panose="020F0502020204030204" pitchFamily="34" charset="0"/>
                <a:cs typeface="B Nazanin" panose="00000400000000000000" pitchFamily="2" charset="-78"/>
              </a:rPr>
              <a:t>) دستگاه عصبی مرکزی (</a:t>
            </a:r>
            <a:r>
              <a:rPr lang="en-US" sz="1800" dirty="0">
                <a:latin typeface="Calibri" panose="020F0502020204030204" pitchFamily="34" charset="0"/>
                <a:ea typeface="Calibri" panose="020F0502020204030204" pitchFamily="34" charset="0"/>
                <a:cs typeface="B Nazanin" panose="00000400000000000000" pitchFamily="2" charset="-78"/>
              </a:rPr>
              <a:t>CNS</a:t>
            </a:r>
            <a:r>
              <a:rPr lang="fa-IR" sz="1800" dirty="0">
                <a:latin typeface="Calibri" panose="020F0502020204030204" pitchFamily="34" charset="0"/>
                <a:ea typeface="Calibri" panose="020F0502020204030204" pitchFamily="34" charset="0"/>
                <a:cs typeface="B Nazanin" panose="00000400000000000000" pitchFamily="2" charset="-78"/>
              </a:rPr>
              <a:t>) است </a:t>
            </a:r>
            <a:r>
              <a:rPr lang="en-US" sz="1800" dirty="0">
                <a:latin typeface="Calibri" panose="020F0502020204030204" pitchFamily="34" charset="0"/>
                <a:ea typeface="Calibri" panose="020F0502020204030204" pitchFamily="34" charset="0"/>
                <a:cs typeface="B Nazanin" panose="00000400000000000000" pitchFamily="2" charset="-78"/>
              </a:rPr>
              <a:t>.</a:t>
            </a:r>
          </a:p>
          <a:p>
            <a:pPr marR="0" algn="just" rtl="1">
              <a:lnSpc>
                <a:spcPct val="115000"/>
              </a:lnSpc>
              <a:spcBef>
                <a:spcPts val="0"/>
              </a:spcBef>
              <a:spcAft>
                <a:spcPts val="1000"/>
              </a:spcAft>
              <a:buFont typeface="Arial" panose="020B0604020202020204" pitchFamily="34" charset="0"/>
              <a:buChar char="•"/>
            </a:pPr>
            <a:r>
              <a:rPr lang="fa-IR" sz="1800" dirty="0">
                <a:latin typeface="Calibri" panose="020F0502020204030204" pitchFamily="34" charset="0"/>
                <a:ea typeface="Calibri" panose="020F0502020204030204" pitchFamily="34" charset="0"/>
                <a:cs typeface="B Nazanin" panose="00000400000000000000" pitchFamily="2" charset="-78"/>
              </a:rPr>
              <a:t>در دوزهای پایین </a:t>
            </a:r>
            <a:r>
              <a:rPr lang="en-US" sz="1800" dirty="0">
                <a:latin typeface="Calibri" panose="020F0502020204030204" pitchFamily="34" charset="0"/>
                <a:ea typeface="Calibri" panose="020F0502020204030204" pitchFamily="34" charset="0"/>
                <a:cs typeface="B Nazanin" panose="00000400000000000000" pitchFamily="2" charset="-78"/>
              </a:rPr>
              <a:t>   :  </a:t>
            </a:r>
            <a:r>
              <a:rPr lang="fa-IR" sz="1800" dirty="0">
                <a:latin typeface="Calibri" panose="020F0502020204030204" pitchFamily="34" charset="0"/>
                <a:ea typeface="Calibri" panose="020F0502020204030204" pitchFamily="34" charset="0"/>
                <a:cs typeface="B Nazanin" panose="00000400000000000000" pitchFamily="2" charset="-78"/>
              </a:rPr>
              <a:t>باعث سرخوشی و مستی</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R="0" algn="just" rtl="1">
              <a:lnSpc>
                <a:spcPct val="115000"/>
              </a:lnSpc>
              <a:spcBef>
                <a:spcPts val="0"/>
              </a:spcBef>
              <a:spcAft>
                <a:spcPts val="1000"/>
              </a:spcAft>
              <a:buFont typeface="Arial" panose="020B0604020202020204" pitchFamily="34" charset="0"/>
              <a:buChar char="•"/>
            </a:pPr>
            <a:r>
              <a:rPr lang="fa-IR" sz="1800" dirty="0">
                <a:latin typeface="Calibri" panose="020F0502020204030204" pitchFamily="34" charset="0"/>
                <a:ea typeface="Calibri" panose="020F0502020204030204" pitchFamily="34" charset="0"/>
                <a:cs typeface="B Nazanin" panose="00000400000000000000" pitchFamily="2" charset="-78"/>
              </a:rPr>
              <a:t>در دوزهای متوسط</a:t>
            </a:r>
            <a:r>
              <a:rPr lang="en-US" sz="1800" dirty="0">
                <a:latin typeface="Calibri" panose="020F0502020204030204" pitchFamily="34" charset="0"/>
                <a:ea typeface="Calibri" panose="020F0502020204030204" pitchFamily="34" charset="0"/>
                <a:cs typeface="B Nazanin" panose="00000400000000000000" pitchFamily="2" charset="-78"/>
              </a:rPr>
              <a:t>   :  </a:t>
            </a:r>
            <a:r>
              <a:rPr lang="fa-IR" sz="1800" dirty="0">
                <a:latin typeface="Calibri" panose="020F0502020204030204" pitchFamily="34" charset="0"/>
                <a:ea typeface="Calibri" panose="020F0502020204030204" pitchFamily="34" charset="0"/>
                <a:cs typeface="B Nazanin" panose="00000400000000000000" pitchFamily="2" charset="-78"/>
              </a:rPr>
              <a:t>باعث تغییر وضعیت هوشیار</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R="0" algn="just" rtl="1">
              <a:lnSpc>
                <a:spcPct val="115000"/>
              </a:lnSpc>
              <a:spcBef>
                <a:spcPts val="0"/>
              </a:spcBef>
              <a:spcAft>
                <a:spcPts val="1000"/>
              </a:spcAft>
              <a:buFont typeface="Arial" panose="020B0604020202020204" pitchFamily="34" charset="0"/>
              <a:buChar char="•"/>
            </a:pPr>
            <a:r>
              <a:rPr lang="fa-IR" sz="1800" dirty="0">
                <a:latin typeface="Calibri" panose="020F0502020204030204" pitchFamily="34" charset="0"/>
                <a:ea typeface="Calibri" panose="020F0502020204030204" pitchFamily="34" charset="0"/>
                <a:cs typeface="B Nazanin" panose="00000400000000000000" pitchFamily="2" charset="-78"/>
              </a:rPr>
              <a:t> در دوزهای بالا </a:t>
            </a:r>
            <a:r>
              <a:rPr lang="en-US" sz="1800" dirty="0">
                <a:latin typeface="Calibri" panose="020F0502020204030204" pitchFamily="34" charset="0"/>
                <a:ea typeface="Calibri" panose="020F0502020204030204" pitchFamily="34" charset="0"/>
                <a:cs typeface="B Nazanin" panose="00000400000000000000" pitchFamily="2" charset="-78"/>
              </a:rPr>
              <a:t>  :  </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می‌تواند</a:t>
            </a:r>
            <a:r>
              <a:rPr lang="fa-IR" sz="1800" dirty="0">
                <a:latin typeface="Calibri" panose="020F0502020204030204" pitchFamily="34" charset="0"/>
                <a:ea typeface="Calibri" panose="020F0502020204030204" pitchFamily="34" charset="0"/>
                <a:cs typeface="B Nazanin" panose="00000400000000000000" pitchFamily="2" charset="-78"/>
              </a:rPr>
              <a:t> باعث فلج شدن مرکز تنفس در مغز شده و </a:t>
            </a:r>
            <a:r>
              <a:rPr lang="fa-IR" sz="1800" dirty="0" err="1">
                <a:latin typeface="Calibri" panose="020F0502020204030204" pitchFamily="34" charset="0"/>
                <a:ea typeface="Calibri" panose="020F0502020204030204" pitchFamily="34" charset="0"/>
                <a:cs typeface="B Nazanin" panose="00000400000000000000" pitchFamily="2" charset="-78"/>
              </a:rPr>
              <a:t>نهایتاً</a:t>
            </a:r>
            <a:r>
              <a:rPr lang="fa-IR" sz="1800" dirty="0">
                <a:latin typeface="Calibri" panose="020F0502020204030204" pitchFamily="34" charset="0"/>
                <a:ea typeface="Calibri" panose="020F0502020204030204" pitchFamily="34" charset="0"/>
                <a:cs typeface="B Nazanin" panose="00000400000000000000" pitchFamily="2" charset="-78"/>
              </a:rPr>
              <a:t> مرگ را به دنبال داشته باشد.</a:t>
            </a:r>
            <a:endParaRPr lang="en-US" sz="1800" dirty="0">
              <a:latin typeface="Calibri" panose="020F0502020204030204" pitchFamily="34" charset="0"/>
              <a:ea typeface="Calibri" panose="020F0502020204030204" pitchFamily="34" charset="0"/>
            </a:endParaRPr>
          </a:p>
          <a:p>
            <a:pPr algn="r"/>
            <a:endParaRPr lang="en-US" sz="1800" dirty="0"/>
          </a:p>
        </p:txBody>
      </p:sp>
    </p:spTree>
    <p:extLst>
      <p:ext uri="{BB962C8B-B14F-4D97-AF65-F5344CB8AC3E}">
        <p14:creationId xmlns:p14="http://schemas.microsoft.com/office/powerpoint/2010/main" val="1660223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a:cs typeface="B Titr" pitchFamily="2" charset="-78"/>
              </a:rPr>
              <a:t>مسمومیت های غیر عمدی</a:t>
            </a:r>
          </a:p>
        </p:txBody>
      </p:sp>
      <p:sp>
        <p:nvSpPr>
          <p:cNvPr id="3" name="Content Placeholder 2"/>
          <p:cNvSpPr>
            <a:spLocks noGrp="1"/>
          </p:cNvSpPr>
          <p:nvPr>
            <p:ph idx="1"/>
          </p:nvPr>
        </p:nvSpPr>
        <p:spPr/>
        <p:txBody>
          <a:bodyPr>
            <a:normAutofit/>
          </a:bodyPr>
          <a:lstStyle/>
          <a:p>
            <a:pPr algn="just" rtl="1">
              <a:lnSpc>
                <a:spcPct val="150000"/>
              </a:lnSpc>
            </a:pPr>
            <a:r>
              <a:rPr lang="fa-IR" sz="1800" b="1" dirty="0" err="1"/>
              <a:t>تماس‌های</a:t>
            </a:r>
            <a:r>
              <a:rPr lang="fa-IR" sz="1800" b="1" dirty="0"/>
              <a:t> شغلی: </a:t>
            </a:r>
          </a:p>
          <a:p>
            <a:pPr marL="0" indent="0" algn="just" rtl="1">
              <a:lnSpc>
                <a:spcPct val="150000"/>
              </a:lnSpc>
              <a:buNone/>
            </a:pPr>
            <a:r>
              <a:rPr lang="fa-IR" sz="1800" b="1" dirty="0"/>
              <a:t>افرادی که در تماس نزدیک با مواد سمی و گازهای شیمیایی کار </a:t>
            </a:r>
            <a:r>
              <a:rPr lang="fa-IR" sz="1800" b="1" dirty="0" err="1"/>
              <a:t>می‌کنند</a:t>
            </a:r>
            <a:r>
              <a:rPr lang="fa-IR" sz="1800" b="1" dirty="0"/>
              <a:t>، در صورت عدم رعایت جوانب احتیاط و </a:t>
            </a:r>
            <a:r>
              <a:rPr lang="fa-IR" sz="1800" b="1" dirty="0" err="1"/>
              <a:t>ملاک‌های</a:t>
            </a:r>
            <a:r>
              <a:rPr lang="fa-IR" sz="1800" b="1" dirty="0"/>
              <a:t> حفاظتی و همچنین عدم استفاده از وسایل حفاظت کننده، ممکن است دچار مسمومیت شوند.</a:t>
            </a:r>
          </a:p>
          <a:p>
            <a:pPr algn="just" rtl="1">
              <a:lnSpc>
                <a:spcPct val="150000"/>
              </a:lnSpc>
            </a:pPr>
            <a:r>
              <a:rPr lang="fa-IR" sz="1800" b="1" dirty="0"/>
              <a:t>غفلت و بد رفتاری: </a:t>
            </a:r>
          </a:p>
          <a:p>
            <a:pPr marL="0" indent="0" algn="just" rtl="1">
              <a:lnSpc>
                <a:spcPct val="150000"/>
              </a:lnSpc>
              <a:buNone/>
            </a:pPr>
            <a:r>
              <a:rPr lang="fa-IR" sz="1800" b="1" dirty="0"/>
              <a:t>ممکن است کودکان در معرض تماس با یک ماده سمی قرارگرفته باشد بدون در نظر داشتن این حقیقت که آن ماده حقیقتاً برای سلامتی </a:t>
            </a:r>
            <a:r>
              <a:rPr lang="fa-IR" sz="1800" b="1" dirty="0" err="1"/>
              <a:t>زیان‌آور</a:t>
            </a:r>
            <a:r>
              <a:rPr lang="fa-IR" sz="1800" b="1" dirty="0"/>
              <a:t> است.</a:t>
            </a:r>
          </a:p>
        </p:txBody>
      </p:sp>
    </p:spTree>
    <p:extLst>
      <p:ext uri="{BB962C8B-B14F-4D97-AF65-F5344CB8AC3E}">
        <p14:creationId xmlns:p14="http://schemas.microsoft.com/office/powerpoint/2010/main" val="193386479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اتانول</a:t>
            </a:r>
            <a:r>
              <a:rPr lang="fa-IR" sz="2400" b="1" dirty="0">
                <a:solidFill>
                  <a:srgbClr val="000000"/>
                </a:solidFill>
                <a:latin typeface="Calibri" panose="020F0502020204030204" pitchFamily="34" charset="0"/>
                <a:ea typeface="Calibri" panose="020F0502020204030204" pitchFamily="34" charset="0"/>
                <a:cs typeface="+mj-cs"/>
              </a:rPr>
              <a:t>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073259"/>
            <a:ext cx="10972800" cy="4525963"/>
          </a:xfrm>
        </p:spPr>
        <p:txBody>
          <a:bodyPr/>
          <a:lstStyle/>
          <a:p>
            <a:pPr marL="0" marR="0" indent="0" algn="just" rtl="1">
              <a:lnSpc>
                <a:spcPct val="115000"/>
              </a:lnSpc>
              <a:spcBef>
                <a:spcPts val="0"/>
              </a:spcBef>
              <a:spcAft>
                <a:spcPts val="1000"/>
              </a:spcAft>
              <a:buNone/>
            </a:pPr>
            <a:r>
              <a:rPr lang="fa-IR" sz="2000" b="1" dirty="0">
                <a:latin typeface="Calibri" panose="020F0502020204030204" pitchFamily="34" charset="0"/>
                <a:ea typeface="Calibri" panose="020F0502020204030204" pitchFamily="34" charset="0"/>
                <a:cs typeface="B Nazanin" panose="00000400000000000000" pitchFamily="2" charset="-78"/>
              </a:rPr>
              <a:t>علائم و </a:t>
            </a:r>
            <a:r>
              <a:rPr lang="fa-IR" sz="2000" b="1" dirty="0" err="1">
                <a:latin typeface="Calibri" panose="020F0502020204030204" pitchFamily="34" charset="0"/>
                <a:ea typeface="Calibri" panose="020F0502020204030204" pitchFamily="34" charset="0"/>
                <a:cs typeface="B Nazanin" panose="00000400000000000000" pitchFamily="2" charset="-78"/>
              </a:rPr>
              <a:t>نشانه‌های</a:t>
            </a:r>
            <a:r>
              <a:rPr lang="fa-IR" sz="2000" b="1" dirty="0">
                <a:latin typeface="Calibri" panose="020F0502020204030204" pitchFamily="34" charset="0"/>
                <a:ea typeface="Calibri" panose="020F0502020204030204" pitchFamily="34" charset="0"/>
                <a:cs typeface="B Nazanin" panose="00000400000000000000" pitchFamily="2" charset="-78"/>
              </a:rPr>
              <a:t> مسمومیت با </a:t>
            </a:r>
            <a:r>
              <a:rPr lang="fa-IR" sz="2000" b="1" dirty="0" err="1">
                <a:latin typeface="Calibri" panose="020F0502020204030204" pitchFamily="34" charset="0"/>
                <a:ea typeface="Calibri" panose="020F0502020204030204" pitchFamily="34" charset="0"/>
                <a:cs typeface="B Nazanin" panose="00000400000000000000" pitchFamily="2" charset="-78"/>
              </a:rPr>
              <a:t>اتانول</a:t>
            </a:r>
            <a:r>
              <a:rPr lang="fa-IR" sz="2000" b="1" dirty="0">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کاهش عملکرد دستگاه عصبی مرکزی</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تکلم منقطع یا </a:t>
            </a:r>
            <a:r>
              <a:rPr lang="fa-IR" sz="1800" dirty="0" err="1">
                <a:latin typeface="Calibri" panose="020F0502020204030204" pitchFamily="34" charset="0"/>
                <a:ea typeface="Calibri" panose="020F0502020204030204" pitchFamily="34" charset="0"/>
                <a:cs typeface="B Nazanin" panose="00000400000000000000" pitchFamily="2" charset="-78"/>
              </a:rPr>
              <a:t>بریده‌بریده</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تلوتلو راه رفتن,</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تفکر غیر منسجم و اختلال در قضاوت و </a:t>
            </a:r>
            <a:r>
              <a:rPr lang="fa-IR" sz="1800" dirty="0" err="1">
                <a:latin typeface="Calibri" panose="020F0502020204030204" pitchFamily="34" charset="0"/>
                <a:ea typeface="Calibri" panose="020F0502020204030204" pitchFamily="34" charset="0"/>
                <a:cs typeface="B Nazanin" panose="00000400000000000000" pitchFamily="2" charset="-78"/>
              </a:rPr>
              <a:t>جهت‌یابی</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دیورز</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بی‌اختیاری</a:t>
            </a:r>
            <a:r>
              <a:rPr lang="fa-IR" sz="1800" dirty="0">
                <a:latin typeface="Calibri" panose="020F0502020204030204" pitchFamily="34" charset="0"/>
                <a:ea typeface="Calibri" panose="020F0502020204030204" pitchFamily="34" charset="0"/>
                <a:cs typeface="B Nazanin" panose="00000400000000000000" pitchFamily="2" charset="-78"/>
              </a:rPr>
              <a:t> ادرار</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کاهش سطح هوشیاری </a:t>
            </a:r>
            <a:r>
              <a:rPr lang="fa-IR" sz="1800" dirty="0" err="1">
                <a:latin typeface="Calibri" panose="020F0502020204030204" pitchFamily="34" charset="0"/>
                <a:ea typeface="Calibri" panose="020F0502020204030204" pitchFamily="34" charset="0"/>
                <a:cs typeface="B Nazanin" panose="00000400000000000000" pitchFamily="2" charset="-78"/>
              </a:rPr>
              <a:t>به‌صورت</a:t>
            </a:r>
            <a:r>
              <a:rPr lang="fa-IR" sz="1800" dirty="0">
                <a:latin typeface="Calibri" panose="020F0502020204030204" pitchFamily="34" charset="0"/>
                <a:ea typeface="Calibri" panose="020F0502020204030204" pitchFamily="34" charset="0"/>
                <a:cs typeface="B Nazanin" panose="00000400000000000000" pitchFamily="2" charset="-78"/>
              </a:rPr>
              <a:t> گیجی، </a:t>
            </a:r>
            <a:r>
              <a:rPr lang="fa-IR" sz="1800" dirty="0" err="1">
                <a:latin typeface="Calibri" panose="020F0502020204030204" pitchFamily="34" charset="0"/>
                <a:ea typeface="Calibri" panose="020F0502020204030204" pitchFamily="34" charset="0"/>
                <a:cs typeface="B Nazanin" panose="00000400000000000000" pitchFamily="2" charset="-78"/>
              </a:rPr>
              <a:t>خواب‌آلودگی</a:t>
            </a:r>
            <a:r>
              <a:rPr lang="fa-IR" sz="1800" dirty="0">
                <a:latin typeface="Calibri" panose="020F0502020204030204" pitchFamily="34" charset="0"/>
                <a:ea typeface="Calibri" panose="020F0502020204030204" pitchFamily="34" charset="0"/>
                <a:cs typeface="B Nazanin" panose="00000400000000000000" pitchFamily="2" charset="-78"/>
              </a:rPr>
              <a:t> تا کما</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مردمک‌های</a:t>
            </a:r>
            <a:r>
              <a:rPr lang="fa-IR" sz="1800" dirty="0">
                <a:latin typeface="Calibri" panose="020F0502020204030204" pitchFamily="34" charset="0"/>
                <a:ea typeface="Calibri" panose="020F0502020204030204" pitchFamily="34" charset="0"/>
                <a:cs typeface="B Nazanin" panose="00000400000000000000" pitchFamily="2" charset="-78"/>
              </a:rPr>
              <a:t> گشاد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تنفس‌های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کم‌عمق</a:t>
            </a: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r>
              <a:rPr lang="fa-IR" sz="1800" dirty="0">
                <a:latin typeface="Calibri" panose="020F0502020204030204" pitchFamily="34" charset="0"/>
                <a:ea typeface="Calibri" panose="020F0502020204030204" pitchFamily="34" charset="0"/>
                <a:cs typeface="B Nazanin" panose="00000400000000000000" pitchFamily="2" charset="-78"/>
              </a:rPr>
              <a:t>نبض ضعیف و سریع</a:t>
            </a: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تشنج</a:t>
            </a:r>
            <a:endParaRPr lang="en-US" sz="18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تنفس و گردش خون و احتمالاً مرگ</a:t>
            </a:r>
            <a:endParaRPr lang="en-US" sz="1800" dirty="0">
              <a:solidFill>
                <a:srgbClr val="000000"/>
              </a:solidFill>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Tx/>
              <a:buChar char="-"/>
            </a:pPr>
            <a:endParaRPr lang="en-US" sz="18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404930188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اتانول</a:t>
            </a:r>
            <a:r>
              <a:rPr lang="fa-IR" sz="2400" b="1" dirty="0">
                <a:solidFill>
                  <a:srgbClr val="000000"/>
                </a:solidFill>
                <a:latin typeface="Calibri" panose="020F0502020204030204" pitchFamily="34" charset="0"/>
                <a:ea typeface="Calibri" panose="020F0502020204030204" pitchFamily="34" charset="0"/>
                <a:cs typeface="+mj-cs"/>
              </a:rPr>
              <a:t>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شامل ارزیابی صحنه و حفظ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است.</a:t>
            </a:r>
            <a:endParaRPr lang="en-US" sz="18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شستشوی معده و یا تجویز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شارکول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مسمومیت با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اتانول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جایگاهی ندارد زیرا الکل به سرعت از مخاط معده جذب می شود. </a:t>
            </a: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شستشوی معده در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مواردی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شک به مصرف چند ماده دیگر هم وجود دارد، می تواند سودمند باشد. </a:t>
            </a:r>
            <a:endParaRPr lang="en-US" sz="18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آنتی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دت</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اختصاصی جهت الکل وجود ندارد.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برخورد با بیمارانی که دچار کاهش سطح هوشیاری هستند جهت رد علل سریعا برگشت پذیر :</a:t>
            </a: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تجویز 100 میلیگرم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تیامین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25 تا 50 گرم دکستروز20 یا 50 درصد و همچنین آمپول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نالوکسان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بی‌قراری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رفتار تهاجمی، اضطراب و تشنج از داروهایی نظیر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دیازپام</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طبق دستور پزشک استفاده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می‌شود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1800" dirty="0">
              <a:solidFill>
                <a:srgbClr val="000000"/>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1355792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سندروم محرومیت از الکل</a:t>
            </a:r>
            <a:r>
              <a:rPr lang="fa-IR" sz="2400" dirty="0">
                <a:latin typeface="Calibri" panose="020F0502020204030204" pitchFamily="34" charset="0"/>
                <a:ea typeface="Calibri" panose="020F0502020204030204" pitchFamily="34" charset="0"/>
                <a:cs typeface="+mj-cs"/>
              </a:rPr>
              <a:t> : </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algn="r" rtl="1"/>
            <a:r>
              <a:rPr lang="fa-IR" sz="1800" dirty="0">
                <a:latin typeface="Calibri" panose="020F0502020204030204" pitchFamily="34" charset="0"/>
                <a:ea typeface="Calibri" panose="020F0502020204030204" pitchFamily="34" charset="0"/>
                <a:cs typeface="B Nazanin" panose="00000400000000000000" pitchFamily="2" charset="-78"/>
              </a:rPr>
              <a:t>بعد از دو تا سه روز بعد از قطع ناگهانی یا کاهش مصرف الکل در بیماران با وابستگی </a:t>
            </a:r>
            <a:r>
              <a:rPr lang="fa-IR" sz="1800" dirty="0" err="1">
                <a:latin typeface="Calibri" panose="020F0502020204030204" pitchFamily="34" charset="0"/>
                <a:ea typeface="Calibri" panose="020F0502020204030204" pitchFamily="34" charset="0"/>
                <a:cs typeface="B Nazanin" panose="00000400000000000000" pitchFamily="2" charset="-78"/>
              </a:rPr>
              <a:t>طولانی‌مدت</a:t>
            </a:r>
            <a:r>
              <a:rPr lang="fa-IR" sz="1800" dirty="0">
                <a:latin typeface="Calibri" panose="020F0502020204030204" pitchFamily="34" charset="0"/>
                <a:ea typeface="Calibri" panose="020F0502020204030204" pitchFamily="34" charset="0"/>
                <a:cs typeface="B Nazanin" panose="00000400000000000000" pitchFamily="2" charset="-78"/>
              </a:rPr>
              <a:t> اتفاق </a:t>
            </a:r>
            <a:r>
              <a:rPr lang="fa-IR" sz="1800" dirty="0" err="1">
                <a:latin typeface="Calibri" panose="020F0502020204030204" pitchFamily="34" charset="0"/>
                <a:ea typeface="Calibri" panose="020F0502020204030204" pitchFamily="34" charset="0"/>
                <a:cs typeface="B Nazanin" panose="00000400000000000000" pitchFamily="2" charset="-78"/>
              </a:rPr>
              <a:t>می‌افتد</a:t>
            </a:r>
            <a:r>
              <a:rPr lang="fa-IR" sz="1800" dirty="0">
                <a:latin typeface="Calibri" panose="020F0502020204030204" pitchFamily="34" charset="0"/>
                <a:ea typeface="Calibri" panose="020F0502020204030204" pitchFamily="34" charset="0"/>
                <a:cs typeface="B Nazanin" panose="00000400000000000000" pitchFamily="2" charset="-78"/>
              </a:rPr>
              <a:t>. </a:t>
            </a:r>
          </a:p>
          <a:p>
            <a:pPr algn="r" rtl="1"/>
            <a:r>
              <a:rPr lang="fa-IR" sz="1800" dirty="0" err="1">
                <a:latin typeface="Calibri" panose="020F0502020204030204" pitchFamily="34" charset="0"/>
                <a:ea typeface="Calibri" panose="020F0502020204030204" pitchFamily="34" charset="0"/>
                <a:cs typeface="B Nazanin" panose="00000400000000000000" pitchFamily="2" charset="-78"/>
              </a:rPr>
              <a:t>دلیریوم</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ترمنس</a:t>
            </a:r>
            <a:r>
              <a:rPr lang="fa-IR" sz="1800" dirty="0">
                <a:latin typeface="Calibri" panose="020F0502020204030204" pitchFamily="34" charset="0"/>
                <a:ea typeface="Calibri" panose="020F0502020204030204" pitchFamily="34" charset="0"/>
                <a:cs typeface="B Nazanin" panose="00000400000000000000" pitchFamily="2" charset="-78"/>
              </a:rPr>
              <a:t> شدیدترین شکل سندروم محرومیت از الکل را می سازد. </a:t>
            </a:r>
          </a:p>
          <a:p>
            <a:pPr algn="r" rtl="1"/>
            <a:r>
              <a:rPr lang="fa-IR" sz="1800" dirty="0">
                <a:latin typeface="Calibri" panose="020F0502020204030204" pitchFamily="34" charset="0"/>
                <a:ea typeface="Calibri" panose="020F0502020204030204" pitchFamily="34" charset="0"/>
                <a:cs typeface="B Nazanin" panose="00000400000000000000" pitchFamily="2" charset="-78"/>
              </a:rPr>
              <a:t>بیماران ممکن است با </a:t>
            </a:r>
            <a:r>
              <a:rPr lang="fa-IR" sz="1800" dirty="0" err="1">
                <a:latin typeface="Calibri" panose="020F0502020204030204" pitchFamily="34" charset="0"/>
                <a:ea typeface="Calibri" panose="020F0502020204030204" pitchFamily="34" charset="0"/>
                <a:cs typeface="B Nazanin" panose="00000400000000000000" pitchFamily="2" charset="-78"/>
              </a:rPr>
              <a:t>تاکیکاردی</a:t>
            </a:r>
            <a:r>
              <a:rPr lang="fa-IR" sz="1800" dirty="0">
                <a:latin typeface="Calibri" panose="020F0502020204030204" pitchFamily="34" charset="0"/>
                <a:ea typeface="Calibri" panose="020F0502020204030204" pitchFamily="34" charset="0"/>
                <a:cs typeface="B Nazanin" panose="00000400000000000000" pitchFamily="2" charset="-78"/>
              </a:rPr>
              <a:t>، افزایش </a:t>
            </a:r>
            <a:r>
              <a:rPr lang="fa-IR" sz="1800" dirty="0" err="1">
                <a:latin typeface="Calibri" panose="020F0502020204030204" pitchFamily="34" charset="0"/>
                <a:ea typeface="Calibri" panose="020F0502020204030204" pitchFamily="34" charset="0"/>
                <a:cs typeface="B Nazanin" panose="00000400000000000000" pitchFamily="2" charset="-78"/>
              </a:rPr>
              <a:t>فشارخون</a:t>
            </a:r>
            <a:r>
              <a:rPr lang="fa-IR" sz="1800" dirty="0">
                <a:latin typeface="Calibri" panose="020F0502020204030204" pitchFamily="34" charset="0"/>
                <a:ea typeface="Calibri" panose="020F0502020204030204" pitchFamily="34" charset="0"/>
                <a:cs typeface="B Nazanin" panose="00000400000000000000" pitchFamily="2" charset="-78"/>
              </a:rPr>
              <a:t>، تعریق، هذیان، </a:t>
            </a:r>
            <a:r>
              <a:rPr lang="fa-IR" sz="1800" dirty="0" err="1">
                <a:latin typeface="Calibri" panose="020F0502020204030204" pitchFamily="34" charset="0"/>
                <a:ea typeface="Calibri" panose="020F0502020204030204" pitchFamily="34" charset="0"/>
                <a:cs typeface="B Nazanin" panose="00000400000000000000" pitchFamily="2" charset="-78"/>
              </a:rPr>
              <a:t>توهم‌های</a:t>
            </a:r>
            <a:r>
              <a:rPr lang="fa-IR" sz="1800" dirty="0">
                <a:latin typeface="Calibri" panose="020F0502020204030204" pitchFamily="34" charset="0"/>
                <a:ea typeface="Calibri" panose="020F0502020204030204" pitchFamily="34" charset="0"/>
                <a:cs typeface="B Nazanin" panose="00000400000000000000" pitchFamily="2" charset="-78"/>
              </a:rPr>
              <a:t> دیداری، شنیداری و لامسه دیده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algn="r" rtl="1"/>
            <a:r>
              <a:rPr lang="fa-IR" sz="1800" dirty="0">
                <a:latin typeface="Calibri" panose="020F0502020204030204" pitchFamily="34" charset="0"/>
                <a:ea typeface="Calibri" panose="020F0502020204030204" pitchFamily="34" charset="0"/>
                <a:cs typeface="B Nazanin" panose="00000400000000000000" pitchFamily="2" charset="-78"/>
              </a:rPr>
              <a:t> قطع ناگهانی الکل ممکن است موجب بروز تشنج </a:t>
            </a:r>
            <a:r>
              <a:rPr lang="fa-IR" sz="1800" dirty="0" err="1">
                <a:latin typeface="Calibri" panose="020F0502020204030204" pitchFamily="34" charset="0"/>
                <a:ea typeface="Calibri" panose="020F0502020204030204" pitchFamily="34" charset="0"/>
                <a:cs typeface="B Nazanin" panose="00000400000000000000" pitchFamily="2" charset="-78"/>
              </a:rPr>
              <a:t>ژنرالیزه</a:t>
            </a:r>
            <a:r>
              <a:rPr lang="fa-IR" sz="1800" dirty="0">
                <a:latin typeface="Calibri" panose="020F0502020204030204" pitchFamily="34" charset="0"/>
                <a:ea typeface="Calibri" panose="020F0502020204030204" pitchFamily="34" charset="0"/>
                <a:cs typeface="B Nazanin" panose="00000400000000000000" pitchFamily="2" charset="-78"/>
              </a:rPr>
              <a:t> طی 6 تا 48 ساعت بعد از آخرین مصرف </a:t>
            </a:r>
            <a:r>
              <a:rPr lang="fa-IR" sz="1800" dirty="0" err="1">
                <a:latin typeface="Calibri" panose="020F0502020204030204" pitchFamily="34" charset="0"/>
                <a:ea typeface="Calibri" panose="020F0502020204030204" pitchFamily="34" charset="0"/>
                <a:cs typeface="B Nazanin" panose="00000400000000000000" pitchFamily="2" charset="-78"/>
              </a:rPr>
              <a:t>می‌گردد</a:t>
            </a:r>
            <a:r>
              <a:rPr lang="fa-IR" sz="1800" dirty="0">
                <a:latin typeface="Calibri" panose="020F0502020204030204" pitchFamily="34" charset="0"/>
                <a:ea typeface="Calibri" panose="020F0502020204030204" pitchFamily="34" charset="0"/>
                <a:cs typeface="B Nazanin" panose="00000400000000000000" pitchFamily="2" charset="-78"/>
              </a:rPr>
              <a:t>. </a:t>
            </a:r>
            <a:endParaRPr lang="en-US" sz="1800" dirty="0"/>
          </a:p>
        </p:txBody>
      </p:sp>
    </p:spTree>
    <p:extLst>
      <p:ext uri="{BB962C8B-B14F-4D97-AF65-F5344CB8AC3E}">
        <p14:creationId xmlns:p14="http://schemas.microsoft.com/office/powerpoint/2010/main" val="30021421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dirty="0">
                <a:latin typeface="Calibri" panose="020F0502020204030204" pitchFamily="34" charset="0"/>
                <a:ea typeface="Calibri" panose="020F0502020204030204" pitchFamily="34" charset="0"/>
                <a:cs typeface="+mj-cs"/>
              </a:rPr>
              <a:t> </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متانول</a:t>
            </a:r>
            <a:r>
              <a:rPr lang="fa-IR" sz="2400" b="1" dirty="0">
                <a:latin typeface="Calibri" panose="020F0502020204030204" pitchFamily="34" charset="0"/>
                <a:ea typeface="Calibri" panose="020F0502020204030204" pitchFamily="34" charset="0"/>
                <a:cs typeface="+mj-cs"/>
              </a:rPr>
              <a:t> (الکل چوب)</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marR="0" algn="just" rtl="1">
              <a:lnSpc>
                <a:spcPct val="115000"/>
              </a:lnSpc>
              <a:spcBef>
                <a:spcPts val="0"/>
              </a:spcBef>
              <a:spcAft>
                <a:spcPts val="1000"/>
              </a:spcAft>
            </a:pP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شکل سمی الکل است که </a:t>
            </a:r>
            <a:r>
              <a:rPr lang="fa-IR" sz="1800" dirty="0" err="1">
                <a:latin typeface="Calibri" panose="020F0502020204030204" pitchFamily="34" charset="0"/>
                <a:ea typeface="Calibri" panose="020F0502020204030204" pitchFamily="34" charset="0"/>
                <a:cs typeface="B Nazanin" panose="00000400000000000000" pitchFamily="2" charset="-78"/>
              </a:rPr>
              <a:t>به‌طور</a:t>
            </a:r>
            <a:r>
              <a:rPr lang="fa-IR" sz="1800" dirty="0">
                <a:latin typeface="Calibri" panose="020F0502020204030204" pitchFamily="34" charset="0"/>
                <a:ea typeface="Calibri" panose="020F0502020204030204" pitchFamily="34" charset="0"/>
                <a:cs typeface="B Nazanin" panose="00000400000000000000" pitchFamily="2" charset="-78"/>
              </a:rPr>
              <a:t> پایه از سوخت چوب در </a:t>
            </a:r>
            <a:r>
              <a:rPr lang="fa-IR" sz="1800" dirty="0" err="1">
                <a:latin typeface="Calibri" panose="020F0502020204030204" pitchFamily="34" charset="0"/>
                <a:ea typeface="Calibri" panose="020F0502020204030204" pitchFamily="34" charset="0"/>
                <a:cs typeface="B Nazanin" panose="00000400000000000000" pitchFamily="2" charset="-78"/>
              </a:rPr>
              <a:t>محیط‌های</a:t>
            </a:r>
            <a:r>
              <a:rPr lang="fa-IR" sz="1800" dirty="0">
                <a:latin typeface="Calibri" panose="020F0502020204030204" pitchFamily="34" charset="0"/>
                <a:ea typeface="Calibri" panose="020F0502020204030204" pitchFamily="34" charset="0"/>
                <a:cs typeface="B Nazanin" panose="00000400000000000000" pitchFamily="2" charset="-78"/>
              </a:rPr>
              <a:t> فاقد اکسیژن ایجاد </a:t>
            </a:r>
            <a:r>
              <a:rPr lang="fa-IR" sz="1800" dirty="0" err="1">
                <a:latin typeface="Calibri" panose="020F0502020204030204" pitchFamily="34" charset="0"/>
                <a:ea typeface="Calibri" panose="020F0502020204030204" pitchFamily="34" charset="0"/>
                <a:cs typeface="B Nazanin" panose="00000400000000000000" pitchFamily="2" charset="-78"/>
              </a:rPr>
              <a:t>می‌گردد</a:t>
            </a: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به آن الکل چوب نیز گفته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در محصولات متفاوتی از قبیل ضد یخ، مایع شوینده اتومبیل، </a:t>
            </a:r>
            <a:r>
              <a:rPr lang="fa-IR" sz="1800" dirty="0" err="1">
                <a:latin typeface="Calibri" panose="020F0502020204030204" pitchFamily="34" charset="0"/>
                <a:ea typeface="Calibri" panose="020F0502020204030204" pitchFamily="34" charset="0"/>
                <a:cs typeface="B Nazanin" panose="00000400000000000000" pitchFamily="2" charset="-78"/>
              </a:rPr>
              <a:t>رنگ‌ها</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رنگ‌برها</a:t>
            </a:r>
            <a:r>
              <a:rPr lang="fa-IR" sz="1800" dirty="0">
                <a:latin typeface="Calibri" panose="020F0502020204030204" pitchFamily="34" charset="0"/>
                <a:ea typeface="Calibri" panose="020F0502020204030204" pitchFamily="34" charset="0"/>
                <a:cs typeface="B Nazanin" panose="00000400000000000000" pitchFamily="2" charset="-78"/>
              </a:rPr>
              <a:t>، لاک و برخی </a:t>
            </a:r>
            <a:r>
              <a:rPr lang="fa-IR" sz="1800" dirty="0" err="1">
                <a:latin typeface="Calibri" panose="020F0502020204030204" pitchFamily="34" charset="0"/>
                <a:ea typeface="Calibri" panose="020F0502020204030204" pitchFamily="34" charset="0"/>
                <a:cs typeface="B Nazanin" panose="00000400000000000000" pitchFamily="2" charset="-78"/>
              </a:rPr>
              <a:t>نوشابه‌های</a:t>
            </a:r>
            <a:r>
              <a:rPr lang="fa-IR" sz="1800" dirty="0">
                <a:latin typeface="Calibri" panose="020F0502020204030204" pitchFamily="34" charset="0"/>
                <a:ea typeface="Calibri" panose="020F0502020204030204" pitchFamily="34" charset="0"/>
                <a:cs typeface="B Nazanin" panose="00000400000000000000" pitchFamily="2" charset="-78"/>
              </a:rPr>
              <a:t> الکلی غیرقانونی یافت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مسمومیت با آن از طریق جذب پوستی و استنشاقی هم اتفاق </a:t>
            </a:r>
            <a:r>
              <a:rPr lang="fa-IR" sz="1800" dirty="0" err="1">
                <a:latin typeface="Calibri" panose="020F0502020204030204" pitchFamily="34" charset="0"/>
                <a:ea typeface="Calibri" panose="020F0502020204030204" pitchFamily="34" charset="0"/>
                <a:cs typeface="B Nazanin" panose="00000400000000000000" pitchFamily="2" charset="-78"/>
              </a:rPr>
              <a:t>می‌افتد</a:t>
            </a:r>
            <a:r>
              <a:rPr lang="fa-IR" sz="1800" dirty="0">
                <a:latin typeface="Calibri" panose="020F0502020204030204" pitchFamily="34" charset="0"/>
                <a:ea typeface="Calibri" panose="020F0502020204030204" pitchFamily="34" charset="0"/>
                <a:cs typeface="B Nazanin" panose="00000400000000000000" pitchFamily="2" charset="-78"/>
              </a:rPr>
              <a:t>.</a:t>
            </a:r>
            <a:endParaRPr lang="en-US" sz="1800" dirty="0">
              <a:latin typeface="Calibri" panose="020F0502020204030204" pitchFamily="34" charset="0"/>
              <a:ea typeface="Calibri" panose="020F0502020204030204" pitchFamily="34" charset="0"/>
            </a:endParaRPr>
          </a:p>
          <a:p>
            <a:pPr algn="r"/>
            <a:endParaRPr lang="en-US" dirty="0"/>
          </a:p>
        </p:txBody>
      </p:sp>
      <p:pic>
        <p:nvPicPr>
          <p:cNvPr id="5" name="Picture 4">
            <a:extLst>
              <a:ext uri="{FF2B5EF4-FFF2-40B4-BE49-F238E27FC236}">
                <a16:creationId xmlns="" xmlns:a16="http://schemas.microsoft.com/office/drawing/2014/main" id="{D15FC731-6FB8-114D-B423-7DC8D16CC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587" y="3615884"/>
            <a:ext cx="4054059" cy="26928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2256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solidFill>
                  <a:srgbClr val="000000"/>
                </a:solidFill>
                <a:latin typeface="Calibri" panose="020F0502020204030204" pitchFamily="34" charset="0"/>
                <a:ea typeface="Calibri" panose="020F0502020204030204" pitchFamily="34" charset="0"/>
                <a:cs typeface="+mj-cs"/>
              </a:rPr>
              <a:t>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متانول</a:t>
            </a:r>
            <a:r>
              <a:rPr lang="fa-IR" sz="2400" b="1" dirty="0">
                <a:solidFill>
                  <a:srgbClr val="000000"/>
                </a:solidFill>
                <a:latin typeface="Calibri" panose="020F0502020204030204" pitchFamily="34" charset="0"/>
                <a:ea typeface="Calibri" panose="020F0502020204030204" pitchFamily="34" charset="0"/>
                <a:cs typeface="+mj-cs"/>
              </a:rPr>
              <a:t> (الکل چوب)</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marR="0" indent="0" algn="just" rtl="1">
              <a:lnSpc>
                <a:spcPct val="115000"/>
              </a:lnSpc>
              <a:spcBef>
                <a:spcPts val="0"/>
              </a:spcBef>
              <a:spcAft>
                <a:spcPts val="1000"/>
              </a:spcAft>
              <a:buNone/>
            </a:pPr>
            <a:r>
              <a:rPr lang="fa-IR" sz="1800" b="1" dirty="0" err="1">
                <a:latin typeface="Calibri" panose="020F0502020204030204" pitchFamily="34" charset="0"/>
                <a:ea typeface="Calibri" panose="020F0502020204030204" pitchFamily="34" charset="0"/>
                <a:cs typeface="B Nazanin" panose="00000400000000000000" pitchFamily="2" charset="-78"/>
              </a:rPr>
              <a:t>نشانه‌ها</a:t>
            </a:r>
            <a:r>
              <a:rPr lang="fa-IR" sz="1800" b="1" dirty="0">
                <a:latin typeface="Calibri" panose="020F0502020204030204" pitchFamily="34" charset="0"/>
                <a:ea typeface="Calibri" panose="020F0502020204030204" pitchFamily="34" charset="0"/>
                <a:cs typeface="B Nazanin" panose="00000400000000000000" pitchFamily="2" charset="-78"/>
              </a:rPr>
              <a:t> و علائم مسمومیت با </a:t>
            </a:r>
            <a:r>
              <a:rPr lang="fa-IR" sz="1800" b="1" dirty="0" err="1">
                <a:latin typeface="Calibri" panose="020F0502020204030204" pitchFamily="34" charset="0"/>
                <a:ea typeface="Calibri" panose="020F0502020204030204" pitchFamily="34" charset="0"/>
                <a:cs typeface="B Nazanin" panose="00000400000000000000" pitchFamily="2" charset="-78"/>
              </a:rPr>
              <a:t>متانول</a:t>
            </a:r>
            <a:r>
              <a:rPr lang="fa-IR" sz="1800" b="1" dirty="0">
                <a:latin typeface="Calibri" panose="020F0502020204030204" pitchFamily="34" charset="0"/>
                <a:ea typeface="Calibri" panose="020F0502020204030204" pitchFamily="34" charset="0"/>
                <a:cs typeface="B Nazanin" panose="00000400000000000000" pitchFamily="2" charset="-78"/>
              </a:rPr>
              <a:t> </a:t>
            </a:r>
            <a:r>
              <a:rPr lang="fa-IR" sz="1800" b="1" dirty="0" err="1">
                <a:latin typeface="Calibri" panose="020F0502020204030204" pitchFamily="34" charset="0"/>
                <a:ea typeface="Calibri" panose="020F0502020204030204" pitchFamily="34" charset="0"/>
                <a:cs typeface="B Nazanin" panose="00000400000000000000" pitchFamily="2" charset="-78"/>
              </a:rPr>
              <a:t>عبارت‌اند</a:t>
            </a:r>
            <a:r>
              <a:rPr lang="fa-IR" sz="1800" b="1" dirty="0">
                <a:latin typeface="Calibri" panose="020F0502020204030204" pitchFamily="34" charset="0"/>
                <a:ea typeface="Calibri" panose="020F0502020204030204" pitchFamily="34" charset="0"/>
                <a:cs typeface="B Nazanin" panose="00000400000000000000" pitchFamily="2" charset="-78"/>
              </a:rPr>
              <a:t> از:</a:t>
            </a:r>
            <a:endParaRPr lang="en-US" sz="1800" dirty="0">
              <a:latin typeface="Calibri" panose="020F0502020204030204" pitchFamily="34" charset="0"/>
              <a:ea typeface="Calibri" panose="020F0502020204030204" pitchFamily="34" charset="0"/>
            </a:endParaRP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الکل </a:t>
            </a: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وقتی خورده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 باعث تولید مقادیر زیادی اسید در بدن توسط کبد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نشانه‌ها</a:t>
            </a:r>
            <a:r>
              <a:rPr lang="fa-IR" sz="1800" dirty="0">
                <a:latin typeface="Calibri" panose="020F0502020204030204" pitchFamily="34" charset="0"/>
                <a:ea typeface="Calibri" panose="020F0502020204030204" pitchFamily="34" charset="0"/>
                <a:cs typeface="B Nazanin" panose="00000400000000000000" pitchFamily="2" charset="-78"/>
              </a:rPr>
              <a:t>  معمولاً حدود 40 دقیقه تا 72 ساعت بعد از مصرف رخ </a:t>
            </a:r>
            <a:r>
              <a:rPr lang="fa-IR" sz="1800" dirty="0" err="1">
                <a:latin typeface="Calibri" panose="020F0502020204030204" pitchFamily="34" charset="0"/>
                <a:ea typeface="Calibri" panose="020F0502020204030204" pitchFamily="34" charset="0"/>
                <a:cs typeface="B Nazanin" panose="00000400000000000000" pitchFamily="2" charset="-78"/>
              </a:rPr>
              <a:t>می‌دهد</a:t>
            </a:r>
            <a:r>
              <a:rPr lang="fa-IR" sz="1800" dirty="0">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نشانه‌ها</a:t>
            </a:r>
            <a:r>
              <a:rPr lang="fa-IR" sz="1800" dirty="0">
                <a:latin typeface="Calibri" panose="020F0502020204030204" pitchFamily="34" charset="0"/>
                <a:ea typeface="Calibri" panose="020F0502020204030204" pitchFamily="34" charset="0"/>
                <a:cs typeface="B Nazanin" panose="00000400000000000000" pitchFamily="2" charset="-78"/>
              </a:rPr>
              <a:t> و علائم مربوط به دستگاه عصبی مرکزی، دستگاه گوارشی و افزایش اسید در بدن است. </a:t>
            </a:r>
          </a:p>
          <a:p>
            <a:pPr marL="0" marR="0" algn="just"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بیماری که در معرض مصرف </a:t>
            </a: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قرارگرفته است ممکن است دچار کوری ناگهانی یا تاری دید گردد که یافته اختصاصی مسمومیت </a:t>
            </a: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می‌باشد</a:t>
            </a:r>
            <a:r>
              <a:rPr lang="fa-IR" sz="1800" dirty="0">
                <a:latin typeface="Calibri" panose="020F0502020204030204" pitchFamily="34" charset="0"/>
                <a:ea typeface="Calibri" panose="020F0502020204030204" pitchFamily="34" charset="0"/>
                <a:cs typeface="B Nazanin" panose="00000400000000000000" pitchFamily="2" charset="-78"/>
              </a:rPr>
              <a:t>.</a:t>
            </a:r>
            <a:endParaRPr lang="en-US" sz="1800" dirty="0">
              <a:latin typeface="Calibri" panose="020F0502020204030204" pitchFamily="34" charset="0"/>
              <a:ea typeface="Calibri" panose="020F0502020204030204" pitchFamily="34" charset="0"/>
            </a:endParaRPr>
          </a:p>
          <a:p>
            <a:pPr algn="r"/>
            <a:endParaRPr lang="en-US" dirty="0"/>
          </a:p>
        </p:txBody>
      </p:sp>
    </p:spTree>
    <p:extLst>
      <p:ext uri="{BB962C8B-B14F-4D97-AF65-F5344CB8AC3E}">
        <p14:creationId xmlns:p14="http://schemas.microsoft.com/office/powerpoint/2010/main" val="94349428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fa-IR" sz="2400" dirty="0">
                <a:solidFill>
                  <a:srgbClr val="000000"/>
                </a:solidFill>
                <a:latin typeface="Calibri" panose="020F0502020204030204" pitchFamily="34" charset="0"/>
                <a:ea typeface="Calibri" panose="020F0502020204030204" pitchFamily="34" charset="0"/>
                <a:cs typeface="+mj-cs"/>
              </a:rPr>
              <a:t>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متانول</a:t>
            </a:r>
            <a:r>
              <a:rPr lang="fa-IR" sz="2400" b="1" dirty="0">
                <a:solidFill>
                  <a:srgbClr val="000000"/>
                </a:solidFill>
                <a:latin typeface="Calibri" panose="020F0502020204030204" pitchFamily="34" charset="0"/>
                <a:ea typeface="Calibri" panose="020F0502020204030204" pitchFamily="34" charset="0"/>
                <a:cs typeface="+mj-cs"/>
              </a:rPr>
              <a:t> (الکل چوب)</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a:xfrm>
            <a:off x="609600" y="1011265"/>
            <a:ext cx="10972800" cy="4525963"/>
          </a:xfrm>
        </p:spPr>
        <p:txBody>
          <a:bodyPr/>
          <a:lstStyle/>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سایر علائم در مسمومیت با </a:t>
            </a: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شامل موارد زیر است:</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-تغییر وضعیت هوشیاری از گیجی تا کما</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تشنج</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تهوع و استفراغ</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درد شکم</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تاری دید تا کوری</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مردمک‌های</a:t>
            </a:r>
            <a:r>
              <a:rPr lang="fa-IR" sz="1800" dirty="0">
                <a:latin typeface="Calibri" panose="020F0502020204030204" pitchFamily="34" charset="0"/>
                <a:ea typeface="Calibri" panose="020F0502020204030204" pitchFamily="34" charset="0"/>
                <a:cs typeface="B Nazanin" panose="00000400000000000000" pitchFamily="2" charset="-78"/>
              </a:rPr>
              <a:t> گشاد که به نور آهسته واکنش نشان </a:t>
            </a:r>
            <a:r>
              <a:rPr lang="fa-IR" sz="1800" dirty="0" err="1">
                <a:latin typeface="Calibri" panose="020F0502020204030204" pitchFamily="34" charset="0"/>
                <a:ea typeface="Calibri" panose="020F0502020204030204" pitchFamily="34" charset="0"/>
                <a:cs typeface="B Nazanin" panose="00000400000000000000" pitchFamily="2" charset="-78"/>
              </a:rPr>
              <a:t>می‌دهند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دیده شدن نقاطی در میدان دید</a:t>
            </a:r>
            <a:endParaRPr lang="en-US" sz="1800" dirty="0">
              <a:latin typeface="Calibri" panose="020F0502020204030204" pitchFamily="34" charset="0"/>
              <a:ea typeface="Calibri" panose="020F0502020204030204" pitchFamily="34" charset="0"/>
            </a:endParaRPr>
          </a:p>
          <a:p>
            <a:pPr marL="0" marR="0" indent="0" algn="just" rtl="1">
              <a:lnSpc>
                <a:spcPct val="115000"/>
              </a:lnSpc>
              <a:spcBef>
                <a:spcPts val="0"/>
              </a:spcBef>
              <a:spcAft>
                <a:spcPts val="1000"/>
              </a:spcAft>
              <a:buNone/>
            </a:pP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دیسپنه</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تاکی‌پنه</a:t>
            </a:r>
            <a:r>
              <a:rPr lang="fa-IR" sz="1800" dirty="0">
                <a:latin typeface="Calibri" panose="020F0502020204030204" pitchFamily="34" charset="0"/>
                <a:ea typeface="Calibri" panose="020F0502020204030204" pitchFamily="34" charset="0"/>
                <a:cs typeface="B Nazanin" panose="00000400000000000000" pitchFamily="2" charset="-78"/>
              </a:rPr>
              <a:t>)، به علت تلاش بدن برای اصلاح </a:t>
            </a:r>
            <a:r>
              <a:rPr lang="fa-IR" sz="1800" dirty="0" err="1">
                <a:latin typeface="Calibri" panose="020F0502020204030204" pitchFamily="34" charset="0"/>
                <a:ea typeface="Calibri" panose="020F0502020204030204" pitchFamily="34" charset="0"/>
                <a:cs typeface="B Nazanin" panose="00000400000000000000" pitchFamily="2" charset="-78"/>
              </a:rPr>
              <a:t>اسیدوز</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1948486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solidFill>
                  <a:srgbClr val="000000"/>
                </a:solidFill>
                <a:latin typeface="Calibri" panose="020F0502020204030204" pitchFamily="34" charset="0"/>
                <a:ea typeface="Calibri" panose="020F0502020204030204" pitchFamily="34" charset="0"/>
                <a:cs typeface="+mj-cs"/>
              </a:rPr>
              <a:t>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r>
              <a:rPr lang="fa-IR" sz="2400" b="1" dirty="0">
                <a:solidFill>
                  <a:srgbClr val="000000"/>
                </a:solidFill>
                <a:latin typeface="Calibri" panose="020F0502020204030204" pitchFamily="34" charset="0"/>
                <a:ea typeface="Calibri" panose="020F0502020204030204" pitchFamily="34" charset="0"/>
                <a:cs typeface="+mj-cs"/>
              </a:rPr>
              <a:t>مسمومیت با </a:t>
            </a:r>
            <a:r>
              <a:rPr lang="fa-IR" sz="2400" b="1" dirty="0" err="1">
                <a:solidFill>
                  <a:srgbClr val="000000"/>
                </a:solidFill>
                <a:latin typeface="Calibri" panose="020F0502020204030204" pitchFamily="34" charset="0"/>
                <a:ea typeface="Calibri" panose="020F0502020204030204" pitchFamily="34" charset="0"/>
                <a:cs typeface="+mj-cs"/>
              </a:rPr>
              <a:t>متانول</a:t>
            </a:r>
            <a:r>
              <a:rPr lang="fa-IR" sz="2400" b="1" dirty="0">
                <a:solidFill>
                  <a:srgbClr val="000000"/>
                </a:solidFill>
                <a:latin typeface="Calibri" panose="020F0502020204030204" pitchFamily="34" charset="0"/>
                <a:ea typeface="Calibri" panose="020F0502020204030204" pitchFamily="34" charset="0"/>
                <a:cs typeface="+mj-cs"/>
              </a:rPr>
              <a:t> (الکل چوب)</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شامل ارزیابی صحنه و حفظ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است.</a:t>
            </a:r>
            <a:endParaRPr lang="en-US" sz="1800" dirty="0">
              <a:solidFill>
                <a:srgbClr val="000000"/>
              </a:solidFill>
              <a:latin typeface="Calibri" panose="020F0502020204030204" pitchFamily="34" charset="0"/>
              <a:ea typeface="Calibri" panose="020F0502020204030204" pitchFamily="34" charset="0"/>
            </a:endParaRP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مایعات وریدی </a:t>
            </a: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عدم وجود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اتانول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وریدی از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اتانول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خوراکی 80 درجه به میزان ۱.۵ تا 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ازای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هر کیلوگرم وزن بدن از طریق دهان یا لوله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معدی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NGT</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می‌شود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اتانول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می‌تواند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از تبدیل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متانول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اسید پیشگیری کند. </a:t>
            </a:r>
          </a:p>
          <a:p>
            <a:pPr lvl="0" algn="just" rtl="1">
              <a:lnSpc>
                <a:spcPct val="115000"/>
              </a:lnSpc>
              <a:spcBef>
                <a:spcPts val="0"/>
              </a:spcBef>
              <a:spcAft>
                <a:spcPts val="1000"/>
              </a:spcAft>
              <a:buFontTx/>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همچنین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آنتی‌دوتی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نام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فومپیزول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fomepizole</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هم در دسترس است.</a:t>
            </a:r>
            <a:endParaRPr lang="en-US" sz="1800" dirty="0">
              <a:solidFill>
                <a:srgbClr val="000000"/>
              </a:solidFill>
              <a:latin typeface="Calibri" panose="020F0502020204030204" pitchFamily="34" charset="0"/>
              <a:ea typeface="Calibri" panose="020F0502020204030204" pitchFamily="34" charset="0"/>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انتقال سریع بیمار به مرکز درمانی مناسب را مد نظر داشته باشید. </a:t>
            </a:r>
            <a:endParaRPr lang="en-US" sz="1800" dirty="0">
              <a:solidFill>
                <a:srgbClr val="000000"/>
              </a:solid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59147601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سایر الکل ها </a:t>
            </a:r>
            <a:r>
              <a:rPr lang="en-US" sz="2400" dirty="0">
                <a:latin typeface="Calibri" panose="020F0502020204030204" pitchFamily="34" charset="0"/>
                <a:ea typeface="Calibri" panose="020F0502020204030204" pitchFamily="34" charset="0"/>
                <a:cs typeface="+mj-cs"/>
              </a:rPr>
              <a:t/>
            </a:r>
            <a:br>
              <a:rPr lang="en-US" sz="2400" dirty="0">
                <a:latin typeface="Calibri" panose="020F0502020204030204" pitchFamily="34" charset="0"/>
                <a:ea typeface="Calibri" panose="020F0502020204030204" pitchFamily="34" charset="0"/>
                <a:cs typeface="+mj-cs"/>
              </a:rPr>
            </a:br>
            <a:endParaRPr lang="en-US" sz="2400" dirty="0">
              <a:cs typeface="+mj-cs"/>
            </a:endParaRPr>
          </a:p>
        </p:txBody>
      </p:sp>
      <p:sp>
        <p:nvSpPr>
          <p:cNvPr id="3" name="Content Placeholder 2"/>
          <p:cNvSpPr>
            <a:spLocks noGrp="1"/>
          </p:cNvSpPr>
          <p:nvPr>
            <p:ph idx="1"/>
          </p:nvPr>
        </p:nvSpPr>
        <p:spPr/>
        <p:txBody>
          <a:bodyPr/>
          <a:lstStyle/>
          <a:p>
            <a:pPr marL="0" indent="0" algn="r">
              <a:buNone/>
            </a:pPr>
            <a:r>
              <a:rPr lang="fa-IR" sz="2000" b="1" dirty="0" err="1">
                <a:latin typeface="Calibri" panose="020F0502020204030204" pitchFamily="34" charset="0"/>
                <a:ea typeface="Calibri" panose="020F0502020204030204" pitchFamily="34" charset="0"/>
                <a:cs typeface="B Nazanin" panose="00000400000000000000" pitchFamily="2" charset="-78"/>
              </a:rPr>
              <a:t>ایزوپروپانول</a:t>
            </a:r>
            <a:r>
              <a:rPr lang="fa-IR" sz="2000" b="1" dirty="0">
                <a:latin typeface="Calibri" panose="020F0502020204030204" pitchFamily="34" charset="0"/>
                <a:ea typeface="Calibri" panose="020F0502020204030204" pitchFamily="34" charset="0"/>
                <a:cs typeface="B Nazanin" panose="00000400000000000000" pitchFamily="2" charset="-78"/>
              </a:rPr>
              <a:t> :</a:t>
            </a: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 به نام </a:t>
            </a:r>
            <a:r>
              <a:rPr lang="fa-IR" sz="1800" dirty="0" err="1">
                <a:latin typeface="Calibri" panose="020F0502020204030204" pitchFamily="34" charset="0"/>
                <a:ea typeface="Calibri" panose="020F0502020204030204" pitchFamily="34" charset="0"/>
                <a:cs typeface="B Nazanin" panose="00000400000000000000" pitchFamily="2" charset="-78"/>
              </a:rPr>
              <a:t>ایزوپروپیل</a:t>
            </a:r>
            <a:r>
              <a:rPr lang="fa-IR" sz="1800" dirty="0">
                <a:latin typeface="Calibri" panose="020F0502020204030204" pitchFamily="34" charset="0"/>
                <a:ea typeface="Calibri" panose="020F0502020204030204" pitchFamily="34" charset="0"/>
                <a:cs typeface="B Nazanin" panose="00000400000000000000" pitchFamily="2" charset="-78"/>
              </a:rPr>
              <a:t> الکل یا الکل </a:t>
            </a:r>
            <a:r>
              <a:rPr lang="fa-IR" sz="1800" dirty="0" err="1">
                <a:latin typeface="Calibri" panose="020F0502020204030204" pitchFamily="34" charset="0"/>
                <a:ea typeface="Calibri" panose="020F0502020204030204" pitchFamily="34" charset="0"/>
                <a:cs typeface="B Nazanin" panose="00000400000000000000" pitchFamily="2" charset="-78"/>
              </a:rPr>
              <a:t>پاک‌کننده</a:t>
            </a:r>
            <a:r>
              <a:rPr lang="fa-IR" sz="1800" dirty="0">
                <a:latin typeface="Calibri" panose="020F0502020204030204" pitchFamily="34" charset="0"/>
                <a:ea typeface="Calibri" panose="020F0502020204030204" pitchFamily="34" charset="0"/>
                <a:cs typeface="B Nazanin" panose="00000400000000000000" pitchFamily="2" charset="-78"/>
              </a:rPr>
              <a:t> شناخته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endParaRPr lang="fa-IR" sz="1800" dirty="0">
              <a:latin typeface="Calibri" panose="020F0502020204030204" pitchFamily="34" charset="0"/>
              <a:ea typeface="Calibri" panose="020F0502020204030204" pitchFamily="34" charset="0"/>
              <a:cs typeface="B Nazanin" panose="00000400000000000000" pitchFamily="2" charset="-78"/>
            </a:endParaRP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در </a:t>
            </a:r>
            <a:r>
              <a:rPr lang="fa-IR" sz="1800" dirty="0" err="1">
                <a:latin typeface="Calibri" panose="020F0502020204030204" pitchFamily="34" charset="0"/>
                <a:ea typeface="Calibri" panose="020F0502020204030204" pitchFamily="34" charset="0"/>
                <a:cs typeface="B Nazanin" panose="00000400000000000000" pitchFamily="2" charset="-78"/>
              </a:rPr>
              <a:t>شوینده‌های</a:t>
            </a:r>
            <a:r>
              <a:rPr lang="fa-IR" sz="1800" dirty="0">
                <a:latin typeface="Calibri" panose="020F0502020204030204" pitchFamily="34" charset="0"/>
                <a:ea typeface="Calibri" panose="020F0502020204030204" pitchFamily="34" charset="0"/>
                <a:cs typeface="B Nazanin" panose="00000400000000000000" pitchFamily="2" charset="-78"/>
              </a:rPr>
              <a:t> خانگی و </a:t>
            </a:r>
            <a:r>
              <a:rPr lang="fa-IR" sz="1800" dirty="0" err="1">
                <a:latin typeface="Calibri" panose="020F0502020204030204" pitchFamily="34" charset="0"/>
                <a:ea typeface="Calibri" panose="020F0502020204030204" pitchFamily="34" charset="0"/>
                <a:cs typeface="B Nazanin" panose="00000400000000000000" pitchFamily="2" charset="-78"/>
              </a:rPr>
              <a:t>به‌عنوان</a:t>
            </a:r>
            <a:r>
              <a:rPr lang="fa-IR" sz="1800" dirty="0">
                <a:latin typeface="Calibri" panose="020F0502020204030204" pitchFamily="34" charset="0"/>
                <a:ea typeface="Calibri" panose="020F0502020204030204" pitchFamily="34" charset="0"/>
                <a:cs typeface="B Nazanin" panose="00000400000000000000" pitchFamily="2" charset="-78"/>
              </a:rPr>
              <a:t> حلال در صنایع مصرف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a:t>
            </a: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 همچنین در داروهای در دسترس مثل داروهای ضد سرفه و سرماخوردگی، </a:t>
            </a:r>
            <a:r>
              <a:rPr lang="fa-IR" sz="1800" dirty="0" err="1">
                <a:latin typeface="Calibri" panose="020F0502020204030204" pitchFamily="34" charset="0"/>
                <a:ea typeface="Calibri" panose="020F0502020204030204" pitchFamily="34" charset="0"/>
                <a:cs typeface="B Nazanin" panose="00000400000000000000" pitchFamily="2" charset="-78"/>
              </a:rPr>
              <a:t>ضدعفونی‌کننده‌های</a:t>
            </a:r>
            <a:r>
              <a:rPr lang="fa-IR" sz="1800" dirty="0">
                <a:latin typeface="Calibri" panose="020F0502020204030204" pitchFamily="34" charset="0"/>
                <a:ea typeface="Calibri" panose="020F0502020204030204" pitchFamily="34" charset="0"/>
                <a:cs typeface="B Nazanin" panose="00000400000000000000" pitchFamily="2" charset="-78"/>
              </a:rPr>
              <a:t> دست، </a:t>
            </a:r>
            <a:r>
              <a:rPr lang="fa-IR" sz="1800" dirty="0" err="1">
                <a:latin typeface="Calibri" panose="020F0502020204030204" pitchFamily="34" charset="0"/>
                <a:ea typeface="Calibri" panose="020F0502020204030204" pitchFamily="34" charset="0"/>
                <a:cs typeface="B Nazanin" panose="00000400000000000000" pitchFamily="2" charset="-78"/>
              </a:rPr>
              <a:t>دهان‌شویه</a:t>
            </a:r>
            <a:r>
              <a:rPr lang="fa-IR" sz="1800" dirty="0">
                <a:latin typeface="Calibri" panose="020F0502020204030204" pitchFamily="34" charset="0"/>
                <a:ea typeface="Calibri" panose="020F0502020204030204" pitchFamily="34" charset="0"/>
                <a:cs typeface="B Nazanin" panose="00000400000000000000" pitchFamily="2" charset="-78"/>
              </a:rPr>
              <a:t> و پماد کاربرد دارد</a:t>
            </a:r>
          </a:p>
          <a:p>
            <a:pPr algn="r" rtl="1">
              <a:buFont typeface="Wingdings" panose="05000000000000000000" pitchFamily="2" charset="2"/>
              <a:buChar char="ü"/>
            </a:pPr>
            <a:r>
              <a:rPr lang="fa-IR" sz="1800" dirty="0">
                <a:latin typeface="Calibri" panose="020F0502020204030204" pitchFamily="34" charset="0"/>
                <a:ea typeface="Calibri" panose="020F0502020204030204" pitchFamily="34" charset="0"/>
                <a:cs typeface="B Nazanin" panose="00000400000000000000" pitchFamily="2" charset="-78"/>
              </a:rPr>
              <a:t>انتظار تغییر وضعیت هوشیاری، </a:t>
            </a:r>
            <a:r>
              <a:rPr lang="fa-IR" sz="1800" dirty="0" err="1">
                <a:latin typeface="Calibri" panose="020F0502020204030204" pitchFamily="34" charset="0"/>
                <a:ea typeface="Calibri" panose="020F0502020204030204" pitchFamily="34" charset="0"/>
                <a:cs typeface="B Nazanin" panose="00000400000000000000" pitchFamily="2" charset="-78"/>
              </a:rPr>
              <a:t>آتاکسی</a:t>
            </a:r>
            <a:r>
              <a:rPr lang="fa-IR" sz="1800" dirty="0">
                <a:latin typeface="Calibri" panose="020F0502020204030204" pitchFamily="34" charset="0"/>
                <a:ea typeface="Calibri" panose="020F0502020204030204" pitchFamily="34" charset="0"/>
                <a:cs typeface="B Nazanin" panose="00000400000000000000" pitchFamily="2" charset="-78"/>
              </a:rPr>
              <a:t>، </a:t>
            </a:r>
            <a:r>
              <a:rPr lang="fa-IR" sz="1800" dirty="0" err="1">
                <a:latin typeface="Calibri" panose="020F0502020204030204" pitchFamily="34" charset="0"/>
                <a:ea typeface="Calibri" panose="020F0502020204030204" pitchFamily="34" charset="0"/>
                <a:cs typeface="B Nazanin" panose="00000400000000000000" pitchFamily="2" charset="-78"/>
              </a:rPr>
              <a:t>بریده‌بریده</a:t>
            </a:r>
            <a:r>
              <a:rPr lang="fa-IR" sz="1800" dirty="0">
                <a:latin typeface="Calibri" panose="020F0502020204030204" pitchFamily="34" charset="0"/>
                <a:ea typeface="Calibri" panose="020F0502020204030204" pitchFamily="34" charset="0"/>
                <a:cs typeface="B Nazanin" panose="00000400000000000000" pitchFamily="2" charset="-78"/>
              </a:rPr>
              <a:t> سخن گفتن و رفتارهای غیرعادی  را از بیمار داشته باشید. </a:t>
            </a:r>
          </a:p>
          <a:p>
            <a:pPr marL="0" indent="0" algn="r">
              <a:buNone/>
            </a:pPr>
            <a:endParaRPr lang="fa-IR" sz="1800" dirty="0">
              <a:latin typeface="Calibri" panose="020F0502020204030204" pitchFamily="34" charset="0"/>
              <a:ea typeface="Calibri" panose="020F0502020204030204" pitchFamily="34" charset="0"/>
              <a:cs typeface="B Nazanin" panose="00000400000000000000" pitchFamily="2" charset="-78"/>
            </a:endParaRPr>
          </a:p>
          <a:p>
            <a:pPr marL="0" indent="0" algn="r">
              <a:buNone/>
            </a:pPr>
            <a:endParaRPr lang="en-US" sz="1800" dirty="0">
              <a:latin typeface="Calibri" panose="020F0502020204030204" pitchFamily="34" charset="0"/>
              <a:ea typeface="Calibri" panose="020F0502020204030204" pitchFamily="34" charset="0"/>
            </a:endParaRPr>
          </a:p>
          <a:p>
            <a:pPr marR="0" algn="just" rtl="1">
              <a:lnSpc>
                <a:spcPct val="115000"/>
              </a:lnSpc>
              <a:spcBef>
                <a:spcPts val="0"/>
              </a:spcBef>
              <a:spcAft>
                <a:spcPts val="1000"/>
              </a:spcAft>
              <a:buFont typeface="Wingdings" panose="05000000000000000000" pitchFamily="2" charset="2"/>
              <a:buChar char="v"/>
            </a:pPr>
            <a:r>
              <a:rPr lang="fa-IR" sz="1800" dirty="0">
                <a:latin typeface="Calibri" panose="020F0502020204030204" pitchFamily="34" charset="0"/>
                <a:ea typeface="Calibri" panose="020F0502020204030204" pitchFamily="34" charset="0"/>
                <a:cs typeface="B Nazanin" panose="00000400000000000000" pitchFamily="2" charset="-78"/>
              </a:rPr>
              <a:t>اقدامات درمانی نظیر اقدامات در مسمومیت با </a:t>
            </a:r>
            <a:r>
              <a:rPr lang="fa-IR" sz="1800" dirty="0" err="1">
                <a:latin typeface="Calibri" panose="020F0502020204030204" pitchFamily="34" charset="0"/>
                <a:ea typeface="Calibri" panose="020F0502020204030204" pitchFamily="34" charset="0"/>
                <a:cs typeface="B Nazanin" panose="00000400000000000000" pitchFamily="2" charset="-78"/>
              </a:rPr>
              <a:t>متانول</a:t>
            </a:r>
            <a:r>
              <a:rPr lang="fa-IR" sz="1800" dirty="0">
                <a:latin typeface="Calibri" panose="020F0502020204030204" pitchFamily="34" charset="0"/>
                <a:ea typeface="Calibri" panose="020F0502020204030204" pitchFamily="34" charset="0"/>
                <a:cs typeface="B Nazanin" panose="00000400000000000000" pitchFamily="2" charset="-78"/>
              </a:rPr>
              <a:t> است. </a:t>
            </a:r>
            <a:endParaRPr lang="en-US" sz="1800" dirty="0">
              <a:latin typeface="Calibri" panose="020F0502020204030204" pitchFamily="34" charset="0"/>
              <a:ea typeface="Calibri" panose="020F0502020204030204" pitchFamily="34" charset="0"/>
            </a:endParaRPr>
          </a:p>
          <a:p>
            <a:pPr marL="0" indent="0" algn="r">
              <a:buNone/>
            </a:pPr>
            <a:endParaRPr lang="en-US" dirty="0"/>
          </a:p>
        </p:txBody>
      </p:sp>
    </p:spTree>
    <p:extLst>
      <p:ext uri="{BB962C8B-B14F-4D97-AF65-F5344CB8AC3E}">
        <p14:creationId xmlns:p14="http://schemas.microsoft.com/office/powerpoint/2010/main" val="165030929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a:solidFill>
                  <a:srgbClr val="000000"/>
                </a:solidFill>
                <a:latin typeface="Calibri" panose="020F0502020204030204" pitchFamily="34" charset="0"/>
                <a:ea typeface="Calibri" panose="020F0502020204030204" pitchFamily="34" charset="0"/>
                <a:cs typeface="+mj-cs"/>
              </a:rPr>
              <a:t>مسمومیت با سایر الکل ها </a:t>
            </a:r>
            <a:r>
              <a:rPr lang="en-US" sz="2400" dirty="0">
                <a:solidFill>
                  <a:srgbClr val="000000"/>
                </a:solidFill>
                <a:latin typeface="Calibri" panose="020F0502020204030204" pitchFamily="34" charset="0"/>
                <a:ea typeface="Calibri" panose="020F0502020204030204" pitchFamily="34" charset="0"/>
                <a:cs typeface="+mj-cs"/>
              </a:rPr>
              <a:t/>
            </a:r>
            <a:br>
              <a:rPr lang="en-US" sz="2400" dirty="0">
                <a:solidFill>
                  <a:srgbClr val="000000"/>
                </a:solidFill>
                <a:latin typeface="Calibri" panose="020F0502020204030204" pitchFamily="34" charset="0"/>
                <a:ea typeface="Calibri" panose="020F0502020204030204" pitchFamily="34" charset="0"/>
                <a:cs typeface="+mj-cs"/>
              </a:rPr>
            </a:br>
            <a:endParaRPr lang="en-US" dirty="0">
              <a:cs typeface="+mj-cs"/>
            </a:endParaRPr>
          </a:p>
        </p:txBody>
      </p:sp>
      <p:sp>
        <p:nvSpPr>
          <p:cNvPr id="3" name="Content Placeholder 2"/>
          <p:cNvSpPr>
            <a:spLocks noGrp="1"/>
          </p:cNvSpPr>
          <p:nvPr>
            <p:ph idx="1"/>
          </p:nvPr>
        </p:nvSpPr>
        <p:spPr/>
        <p:txBody>
          <a:bodyPr/>
          <a:lstStyle/>
          <a:p>
            <a:pPr marL="0" indent="0" algn="r" rtl="1">
              <a:buNone/>
            </a:pPr>
            <a:r>
              <a:rPr lang="fa-IR" sz="2000" b="1" dirty="0" err="1">
                <a:latin typeface="Calibri" panose="020F0502020204030204" pitchFamily="34" charset="0"/>
                <a:ea typeface="Calibri" panose="020F0502020204030204" pitchFamily="34" charset="0"/>
                <a:cs typeface="B Nazanin" panose="00000400000000000000" pitchFamily="2" charset="-78"/>
              </a:rPr>
              <a:t>اتیلن</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err="1">
                <a:latin typeface="Calibri" panose="020F0502020204030204" pitchFamily="34" charset="0"/>
                <a:ea typeface="Calibri" panose="020F0502020204030204" pitchFamily="34" charset="0"/>
                <a:cs typeface="B Nazanin" panose="00000400000000000000" pitchFamily="2" charset="-78"/>
              </a:rPr>
              <a:t>گلیکول</a:t>
            </a:r>
            <a:r>
              <a:rPr lang="fa-IR" sz="2000" dirty="0">
                <a:latin typeface="Calibri" panose="020F0502020204030204" pitchFamily="34" charset="0"/>
                <a:ea typeface="Calibri" panose="020F0502020204030204" pitchFamily="34" charset="0"/>
                <a:cs typeface="B Nazanin" panose="00000400000000000000" pitchFamily="2" charset="-78"/>
              </a:rPr>
              <a:t>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ماده اصلی ضد یخ </a:t>
            </a:r>
            <a:r>
              <a:rPr lang="fa-IR" sz="2000" dirty="0" err="1">
                <a:latin typeface="Calibri" panose="020F0502020204030204" pitchFamily="34" charset="0"/>
                <a:ea typeface="Calibri" panose="020F0502020204030204" pitchFamily="34" charset="0"/>
                <a:cs typeface="B Nazanin" panose="00000400000000000000" pitchFamily="2" charset="-78"/>
              </a:rPr>
              <a:t>رادیاتورهاست</a:t>
            </a:r>
            <a:r>
              <a:rPr lang="fa-IR" sz="2000" dirty="0">
                <a:latin typeface="Calibri" panose="020F0502020204030204" pitchFamily="34" charset="0"/>
                <a:ea typeface="Calibri" panose="020F0502020204030204" pitchFamily="34" charset="0"/>
                <a:cs typeface="B Nazanin" panose="00000400000000000000" pitchFamily="2" charset="-78"/>
              </a:rPr>
              <a:t> ،در </a:t>
            </a:r>
            <a:r>
              <a:rPr lang="fa-IR" sz="2000" dirty="0" err="1">
                <a:latin typeface="Calibri" panose="020F0502020204030204" pitchFamily="34" charset="0"/>
                <a:ea typeface="Calibri" panose="020F0502020204030204" pitchFamily="34" charset="0"/>
                <a:cs typeface="B Nazanin" panose="00000400000000000000" pitchFamily="2" charset="-78"/>
              </a:rPr>
              <a:t>دترژانت</a:t>
            </a:r>
            <a:r>
              <a:rPr lang="fa-IR" sz="2000" dirty="0">
                <a:latin typeface="Calibri" panose="020F0502020204030204" pitchFamily="34" charset="0"/>
                <a:ea typeface="Calibri" panose="020F0502020204030204" pitchFamily="34" charset="0"/>
                <a:cs typeface="B Nazanin" panose="00000400000000000000" pitchFamily="2" charset="-78"/>
              </a:rPr>
              <a:t> ها، برف آب کن شیشه اتومبیل ها، و </a:t>
            </a:r>
            <a:r>
              <a:rPr lang="fa-IR" sz="2000" dirty="0" err="1">
                <a:latin typeface="Calibri" panose="020F0502020204030204" pitchFamily="34" charset="0"/>
                <a:ea typeface="Calibri" panose="020F0502020204030204" pitchFamily="34" charset="0"/>
                <a:cs typeface="B Nazanin" panose="00000400000000000000" pitchFamily="2" charset="-78"/>
              </a:rPr>
              <a:t>سردکن</a:t>
            </a:r>
            <a:r>
              <a:rPr lang="fa-IR" sz="2000" dirty="0">
                <a:latin typeface="Calibri" panose="020F0502020204030204" pitchFamily="34" charset="0"/>
                <a:ea typeface="Calibri" panose="020F0502020204030204" pitchFamily="34" charset="0"/>
                <a:cs typeface="B Nazanin" panose="00000400000000000000" pitchFamily="2" charset="-78"/>
              </a:rPr>
              <a:t> ها هم یافت می شود.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طعم شیرینی دارد و  معمولا رنگین است.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گاهی هم افراد الکلی ممکن است </a:t>
            </a:r>
            <a:r>
              <a:rPr lang="fa-IR" sz="2000" dirty="0" err="1">
                <a:latin typeface="Calibri" panose="020F0502020204030204" pitchFamily="34" charset="0"/>
                <a:ea typeface="Calibri" panose="020F0502020204030204" pitchFamily="34" charset="0"/>
                <a:cs typeface="B Nazanin" panose="00000400000000000000" pitchFamily="2" charset="-78"/>
              </a:rPr>
              <a:t>اتیلن</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گلیکول</a:t>
            </a:r>
            <a:r>
              <a:rPr lang="fa-IR" sz="2000" dirty="0">
                <a:latin typeface="Calibri" panose="020F0502020204030204" pitchFamily="34" charset="0"/>
                <a:ea typeface="Calibri" panose="020F0502020204030204" pitchFamily="34" charset="0"/>
                <a:cs typeface="B Nazanin" panose="00000400000000000000" pitchFamily="2" charset="-78"/>
              </a:rPr>
              <a:t> را به عنوان جانشین </a:t>
            </a:r>
            <a:r>
              <a:rPr lang="fa-IR" sz="2000" dirty="0" err="1">
                <a:latin typeface="Calibri" panose="020F0502020204030204" pitchFamily="34" charset="0"/>
                <a:ea typeface="Calibri" panose="020F0502020204030204" pitchFamily="34" charset="0"/>
                <a:cs typeface="B Nazanin" panose="00000400000000000000" pitchFamily="2" charset="-78"/>
              </a:rPr>
              <a:t>اتانول</a:t>
            </a:r>
            <a:r>
              <a:rPr lang="fa-IR" sz="2000" dirty="0">
                <a:latin typeface="Calibri" panose="020F0502020204030204" pitchFamily="34" charset="0"/>
                <a:ea typeface="Calibri" panose="020F0502020204030204" pitchFamily="34" charset="0"/>
                <a:cs typeface="B Nazanin" panose="00000400000000000000" pitchFamily="2" charset="-78"/>
              </a:rPr>
              <a:t> (در صورت عدم دسترسی) مصرف کنند.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مقادیر بسیار اندک کشنده است. </a:t>
            </a:r>
          </a:p>
          <a:p>
            <a:pPr algn="r" rtl="1">
              <a:buFont typeface="Wingdings" panose="05000000000000000000" pitchFamily="2" charset="2"/>
              <a:buChar char="ü"/>
            </a:pPr>
            <a:r>
              <a:rPr lang="fa-IR" sz="2000" dirty="0" err="1">
                <a:latin typeface="Calibri" panose="020F0502020204030204" pitchFamily="34" charset="0"/>
                <a:ea typeface="Calibri" panose="020F0502020204030204" pitchFamily="34" charset="0"/>
                <a:cs typeface="B Nazanin" panose="00000400000000000000" pitchFamily="2" charset="-78"/>
              </a:rPr>
              <a:t>اتیلن</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dirty="0" err="1">
                <a:latin typeface="Calibri" panose="020F0502020204030204" pitchFamily="34" charset="0"/>
                <a:ea typeface="Calibri" panose="020F0502020204030204" pitchFamily="34" charset="0"/>
                <a:cs typeface="B Nazanin" panose="00000400000000000000" pitchFamily="2" charset="-78"/>
              </a:rPr>
              <a:t>گلیکول</a:t>
            </a:r>
            <a:r>
              <a:rPr lang="fa-IR" sz="2000" dirty="0">
                <a:latin typeface="Calibri" panose="020F0502020204030204" pitchFamily="34" charset="0"/>
                <a:ea typeface="Calibri" panose="020F0502020204030204" pitchFamily="34" charset="0"/>
                <a:cs typeface="B Nazanin" panose="00000400000000000000" pitchFamily="2" charset="-78"/>
              </a:rPr>
              <a:t> بعضی از اثرات </a:t>
            </a:r>
            <a:r>
              <a:rPr lang="fa-IR" sz="2000" dirty="0" err="1">
                <a:latin typeface="Calibri" panose="020F0502020204030204" pitchFamily="34" charset="0"/>
                <a:ea typeface="Calibri" panose="020F0502020204030204" pitchFamily="34" charset="0"/>
                <a:cs typeface="B Nazanin" panose="00000400000000000000" pitchFamily="2" charset="-78"/>
              </a:rPr>
              <a:t>ااتانول</a:t>
            </a:r>
            <a:r>
              <a:rPr lang="fa-IR" sz="2000" dirty="0">
                <a:latin typeface="Calibri" panose="020F0502020204030204" pitchFamily="34" charset="0"/>
                <a:ea typeface="Calibri" panose="020F0502020204030204" pitchFamily="34" charset="0"/>
                <a:cs typeface="B Nazanin" panose="00000400000000000000" pitchFamily="2" charset="-78"/>
              </a:rPr>
              <a:t> را دارد .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ابتدا روی </a:t>
            </a:r>
            <a:r>
              <a:rPr lang="en-US" sz="2000" dirty="0">
                <a:latin typeface="Calibri" panose="020F0502020204030204" pitchFamily="34" charset="0"/>
                <a:ea typeface="Calibri" panose="020F0502020204030204" pitchFamily="34" charset="0"/>
                <a:cs typeface="B Nazanin" panose="00000400000000000000" pitchFamily="2" charset="-78"/>
              </a:rPr>
              <a:t>CNS</a:t>
            </a:r>
            <a:r>
              <a:rPr lang="fa-IR" sz="2000" dirty="0">
                <a:latin typeface="Calibri" panose="020F0502020204030204" pitchFamily="34" charset="0"/>
                <a:ea typeface="Calibri" panose="020F0502020204030204" pitchFamily="34" charset="0"/>
                <a:cs typeface="B Nazanin" panose="00000400000000000000" pitchFamily="2" charset="-78"/>
              </a:rPr>
              <a:t>، ریه ها، قلب، عروق و کلیه ها اثر می گذارند. </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  علائم و </a:t>
            </a:r>
            <a:r>
              <a:rPr lang="fa-IR" sz="2000" dirty="0" err="1">
                <a:latin typeface="Calibri" panose="020F0502020204030204" pitchFamily="34" charset="0"/>
                <a:ea typeface="Calibri" panose="020F0502020204030204" pitchFamily="34" charset="0"/>
                <a:cs typeface="B Nazanin" panose="00000400000000000000" pitchFamily="2" charset="-78"/>
              </a:rPr>
              <a:t>نشانه‌ها</a:t>
            </a:r>
            <a:r>
              <a:rPr lang="fa-IR" sz="2000" dirty="0">
                <a:latin typeface="Calibri" panose="020F0502020204030204" pitchFamily="34" charset="0"/>
                <a:ea typeface="Calibri" panose="020F0502020204030204" pitchFamily="34" charset="0"/>
                <a:cs typeface="B Nazanin" panose="00000400000000000000" pitchFamily="2" charset="-78"/>
              </a:rPr>
              <a:t> شامل : تغییرات </a:t>
            </a:r>
            <a:r>
              <a:rPr lang="fa-IR" sz="2000" dirty="0" err="1">
                <a:latin typeface="Calibri" panose="020F0502020204030204" pitchFamily="34" charset="0"/>
                <a:ea typeface="Calibri" panose="020F0502020204030204" pitchFamily="34" charset="0"/>
                <a:cs typeface="B Nazanin" panose="00000400000000000000" pitchFamily="2" charset="-78"/>
              </a:rPr>
              <a:t>نورولوژیک</a:t>
            </a:r>
            <a:r>
              <a:rPr lang="fa-IR" sz="2000" dirty="0">
                <a:latin typeface="Calibri" panose="020F0502020204030204" pitchFamily="34" charset="0"/>
                <a:ea typeface="Calibri" panose="020F0502020204030204" pitchFamily="34" charset="0"/>
                <a:cs typeface="B Nazanin" panose="00000400000000000000" pitchFamily="2" charset="-78"/>
              </a:rPr>
              <a:t> مانند کاهش سطح هوشیاری، </a:t>
            </a:r>
            <a:r>
              <a:rPr lang="fa-IR" sz="2000" dirty="0" err="1">
                <a:latin typeface="Calibri" panose="020F0502020204030204" pitchFamily="34" charset="0"/>
                <a:ea typeface="Calibri" panose="020F0502020204030204" pitchFamily="34" charset="0"/>
                <a:cs typeface="B Nazanin" panose="00000400000000000000" pitchFamily="2" charset="-78"/>
              </a:rPr>
              <a:t>آتاکسی</a:t>
            </a:r>
            <a:r>
              <a:rPr lang="fa-IR" sz="2000" dirty="0">
                <a:latin typeface="Calibri" panose="020F0502020204030204" pitchFamily="34" charset="0"/>
                <a:ea typeface="Calibri" panose="020F0502020204030204" pitchFamily="34" charset="0"/>
                <a:cs typeface="B Nazanin" panose="00000400000000000000" pitchFamily="2" charset="-78"/>
              </a:rPr>
              <a:t>، تکلم </a:t>
            </a:r>
            <a:r>
              <a:rPr lang="fa-IR" sz="2000" dirty="0" err="1">
                <a:latin typeface="Calibri" panose="020F0502020204030204" pitchFamily="34" charset="0"/>
                <a:ea typeface="Calibri" panose="020F0502020204030204" pitchFamily="34" charset="0"/>
                <a:cs typeface="B Nazanin" panose="00000400000000000000" pitchFamily="2" charset="-78"/>
              </a:rPr>
              <a:t>بریده‌بریده</a:t>
            </a:r>
            <a:r>
              <a:rPr lang="fa-IR" sz="2000" dirty="0">
                <a:latin typeface="Calibri" panose="020F0502020204030204" pitchFamily="34" charset="0"/>
                <a:ea typeface="Calibri" panose="020F0502020204030204" pitchFamily="34" charset="0"/>
                <a:cs typeface="B Nazanin" panose="00000400000000000000" pitchFamily="2" charset="-78"/>
              </a:rPr>
              <a:t> و تشنج، </a:t>
            </a:r>
            <a:r>
              <a:rPr lang="fa-IR" sz="2000" dirty="0" err="1">
                <a:latin typeface="Calibri" panose="020F0502020204030204" pitchFamily="34" charset="0"/>
                <a:ea typeface="Calibri" panose="020F0502020204030204" pitchFamily="34" charset="0"/>
                <a:cs typeface="B Nazanin" panose="00000400000000000000" pitchFamily="2" charset="-78"/>
              </a:rPr>
              <a:t>دیسترس</a:t>
            </a:r>
            <a:r>
              <a:rPr lang="fa-IR" sz="2000" dirty="0">
                <a:latin typeface="Calibri" panose="020F0502020204030204" pitchFamily="34" charset="0"/>
                <a:ea typeface="Calibri" panose="020F0502020204030204" pitchFamily="34" charset="0"/>
                <a:cs typeface="B Nazanin" panose="00000400000000000000" pitchFamily="2" charset="-78"/>
              </a:rPr>
              <a:t> تنفسی، </a:t>
            </a:r>
            <a:r>
              <a:rPr lang="fa-IR" sz="2000" dirty="0" err="1">
                <a:latin typeface="Calibri" panose="020F0502020204030204" pitchFamily="34" charset="0"/>
                <a:ea typeface="Calibri" panose="020F0502020204030204" pitchFamily="34" charset="0"/>
                <a:cs typeface="B Nazanin" panose="00000400000000000000" pitchFamily="2" charset="-78"/>
              </a:rPr>
              <a:t>تاکی‌پنه</a:t>
            </a:r>
            <a:r>
              <a:rPr lang="fa-IR" sz="2000" dirty="0">
                <a:latin typeface="Calibri" panose="020F0502020204030204" pitchFamily="34" charset="0"/>
                <a:ea typeface="Calibri" panose="020F0502020204030204" pitchFamily="34" charset="0"/>
                <a:cs typeface="B Nazanin" panose="00000400000000000000" pitchFamily="2" charset="-78"/>
              </a:rPr>
              <a:t> و </a:t>
            </a:r>
            <a:r>
              <a:rPr lang="fa-IR" sz="2000" dirty="0" err="1">
                <a:latin typeface="Calibri" panose="020F0502020204030204" pitchFamily="34" charset="0"/>
                <a:ea typeface="Calibri" panose="020F0502020204030204" pitchFamily="34" charset="0"/>
                <a:cs typeface="B Nazanin" panose="00000400000000000000" pitchFamily="2" charset="-78"/>
              </a:rPr>
              <a:t>تاکیکاردی</a:t>
            </a:r>
            <a:r>
              <a:rPr lang="fa-IR" sz="2000" dirty="0">
                <a:latin typeface="Calibri" panose="020F0502020204030204" pitchFamily="34" charset="0"/>
                <a:ea typeface="Calibri" panose="020F0502020204030204" pitchFamily="34" charset="0"/>
                <a:cs typeface="B Nazanin" panose="00000400000000000000" pitchFamily="2" charset="-78"/>
              </a:rPr>
              <a:t> و تهوع باشد.</a:t>
            </a:r>
          </a:p>
          <a:p>
            <a:pPr algn="r" rtl="1">
              <a:buFont typeface="Wingdings" panose="05000000000000000000" pitchFamily="2" charset="2"/>
              <a:buChar char="ü"/>
            </a:pPr>
            <a:r>
              <a:rPr lang="fa-IR" sz="2000" dirty="0">
                <a:latin typeface="Calibri" panose="020F0502020204030204" pitchFamily="34" charset="0"/>
                <a:ea typeface="Calibri" panose="020F0502020204030204" pitchFamily="34" charset="0"/>
                <a:cs typeface="B Nazanin" panose="00000400000000000000" pitchFamily="2" charset="-78"/>
              </a:rPr>
              <a:t> همچنین بیماران در معرض خطر نارسایی کلیوی نیز </a:t>
            </a:r>
            <a:r>
              <a:rPr lang="fa-IR" sz="2000" dirty="0" err="1">
                <a:latin typeface="Calibri" panose="020F0502020204030204" pitchFamily="34" charset="0"/>
                <a:ea typeface="Calibri" panose="020F0502020204030204" pitchFamily="34" charset="0"/>
                <a:cs typeface="B Nazanin" panose="00000400000000000000" pitchFamily="2" charset="-78"/>
              </a:rPr>
              <a:t>می‌باشند</a:t>
            </a:r>
            <a:r>
              <a:rPr lang="fa-IR" sz="2000" dirty="0">
                <a:latin typeface="Calibri" panose="020F0502020204030204" pitchFamily="34" charset="0"/>
                <a:ea typeface="Calibri" panose="020F0502020204030204" pitchFamily="34" charset="0"/>
                <a:cs typeface="B Nazanin" panose="00000400000000000000" pitchFamily="2" charset="-78"/>
              </a:rPr>
              <a:t>.</a:t>
            </a:r>
          </a:p>
          <a:p>
            <a:pPr marL="0" indent="0" algn="r" rtl="1">
              <a:buNone/>
            </a:pPr>
            <a:endParaRPr lang="fa-IR" sz="20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buFont typeface="Wingdings" panose="05000000000000000000" pitchFamily="2" charset="2"/>
              <a:buChar char="v"/>
            </a:pPr>
            <a:r>
              <a:rPr lang="fa-IR" sz="2000" dirty="0">
                <a:latin typeface="Calibri" panose="020F0502020204030204" pitchFamily="34" charset="0"/>
                <a:ea typeface="Calibri" panose="020F0502020204030204" pitchFamily="34" charset="0"/>
                <a:cs typeface="B Nazanin" panose="00000400000000000000" pitchFamily="2" charset="-78"/>
              </a:rPr>
              <a:t>اقدامات درمانی نظیر اقدامات در مسمومیت با </a:t>
            </a:r>
            <a:r>
              <a:rPr lang="fa-IR" sz="2000" dirty="0" err="1">
                <a:latin typeface="Calibri" panose="020F0502020204030204" pitchFamily="34" charset="0"/>
                <a:ea typeface="Calibri" panose="020F0502020204030204" pitchFamily="34" charset="0"/>
                <a:cs typeface="B Nazanin" panose="00000400000000000000" pitchFamily="2" charset="-78"/>
              </a:rPr>
              <a:t>متانول</a:t>
            </a:r>
            <a:r>
              <a:rPr lang="fa-IR" sz="2000" dirty="0">
                <a:latin typeface="Calibri" panose="020F0502020204030204" pitchFamily="34" charset="0"/>
                <a:ea typeface="Calibri" panose="020F0502020204030204" pitchFamily="34" charset="0"/>
                <a:cs typeface="B Nazanin" panose="00000400000000000000" pitchFamily="2" charset="-78"/>
              </a:rPr>
              <a:t> است. </a:t>
            </a:r>
            <a:endParaRPr lang="en-US" sz="2000" dirty="0">
              <a:latin typeface="Calibri" panose="020F0502020204030204" pitchFamily="34" charset="0"/>
              <a:ea typeface="Calibri" panose="020F0502020204030204" pitchFamily="34" charset="0"/>
            </a:endParaRPr>
          </a:p>
          <a:p>
            <a:pPr marL="0" indent="0" algn="r" rtl="1">
              <a:buNone/>
            </a:pPr>
            <a:endParaRPr lang="en-US" sz="2000" dirty="0"/>
          </a:p>
        </p:txBody>
      </p:sp>
    </p:spTree>
    <p:extLst>
      <p:ext uri="{BB962C8B-B14F-4D97-AF65-F5344CB8AC3E}">
        <p14:creationId xmlns:p14="http://schemas.microsoft.com/office/powerpoint/2010/main" val="1701724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10972800" cy="1143000"/>
          </a:xfrm>
        </p:spPr>
        <p:txBody>
          <a:bodyPr/>
          <a:lstStyle/>
          <a:p>
            <a:pPr marL="0" marR="0" rtl="1">
              <a:lnSpc>
                <a:spcPct val="115000"/>
              </a:lnSpc>
              <a:spcBef>
                <a:spcPts val="0"/>
              </a:spcBef>
              <a:spcAft>
                <a:spcPts val="1000"/>
              </a:spcAft>
            </a:pPr>
            <a:r>
              <a:rPr lang="fa-IR" sz="2400" b="1" dirty="0">
                <a:latin typeface="Calibri" panose="020F0502020204030204" pitchFamily="34" charset="0"/>
                <a:ea typeface="Calibri" panose="020F0502020204030204" pitchFamily="34" charset="0"/>
                <a:cs typeface="+mj-cs"/>
              </a:rPr>
              <a:t>مسمومیت با </a:t>
            </a:r>
            <a:r>
              <a:rPr lang="fa-IR" sz="2400" b="1" dirty="0" err="1">
                <a:latin typeface="Calibri" panose="020F0502020204030204" pitchFamily="34" charset="0"/>
                <a:ea typeface="Calibri" panose="020F0502020204030204" pitchFamily="34" charset="0"/>
                <a:cs typeface="+mj-cs"/>
              </a:rPr>
              <a:t>اسیدها</a:t>
            </a:r>
            <a:r>
              <a:rPr lang="fa-IR" sz="2400" b="1" dirty="0">
                <a:latin typeface="Calibri" panose="020F0502020204030204" pitchFamily="34" charset="0"/>
                <a:ea typeface="Calibri" panose="020F0502020204030204" pitchFamily="34" charset="0"/>
                <a:cs typeface="+mj-cs"/>
              </a:rPr>
              <a:t> و بازها</a:t>
            </a:r>
            <a:endParaRPr lang="en-US" sz="2400" dirty="0">
              <a:effectLst/>
              <a:latin typeface="Calibri" panose="020F0502020204030204" pitchFamily="34" charset="0"/>
              <a:ea typeface="Calibri" panose="020F0502020204030204" pitchFamily="34" charset="0"/>
              <a:cs typeface="+mj-cs"/>
            </a:endParaRPr>
          </a:p>
        </p:txBody>
      </p:sp>
      <p:sp>
        <p:nvSpPr>
          <p:cNvPr id="3" name="Content Placeholder 2"/>
          <p:cNvSpPr>
            <a:spLocks noGrp="1"/>
          </p:cNvSpPr>
          <p:nvPr>
            <p:ph idx="1"/>
          </p:nvPr>
        </p:nvSpPr>
        <p:spPr/>
        <p:txBody>
          <a:bodyPr/>
          <a:lstStyle/>
          <a:p>
            <a:pPr marL="0" marR="0" algn="r" rtl="1">
              <a:lnSpc>
                <a:spcPct val="115000"/>
              </a:lnSpc>
              <a:spcBef>
                <a:spcPts val="0"/>
              </a:spcBef>
              <a:spcAft>
                <a:spcPts val="1000"/>
              </a:spcAft>
            </a:pPr>
            <a:r>
              <a:rPr lang="fa-IR" sz="1800" dirty="0" err="1">
                <a:latin typeface="Calibri" panose="020F0502020204030204" pitchFamily="34" charset="0"/>
                <a:ea typeface="Calibri" panose="020F0502020204030204" pitchFamily="34" charset="0"/>
                <a:cs typeface="B Nazanin" panose="00000400000000000000" pitchFamily="2" charset="-78"/>
              </a:rPr>
              <a:t>اسیدها</a:t>
            </a:r>
            <a:r>
              <a:rPr lang="fa-IR" sz="1800" dirty="0">
                <a:latin typeface="Calibri" panose="020F0502020204030204" pitchFamily="34" charset="0"/>
                <a:ea typeface="Calibri" panose="020F0502020204030204" pitchFamily="34" charset="0"/>
                <a:cs typeface="B Nazanin" panose="00000400000000000000" pitchFamily="2" charset="-78"/>
              </a:rPr>
              <a:t> و </a:t>
            </a:r>
            <a:r>
              <a:rPr lang="fa-IR" sz="1800" dirty="0" err="1">
                <a:latin typeface="Calibri" panose="020F0502020204030204" pitchFamily="34" charset="0"/>
                <a:ea typeface="Calibri" panose="020F0502020204030204" pitchFamily="34" charset="0"/>
                <a:cs typeface="B Nazanin" panose="00000400000000000000" pitchFamily="2" charset="-78"/>
              </a:rPr>
              <a:t>قلیاها</a:t>
            </a:r>
            <a:r>
              <a:rPr lang="fa-IR" sz="1800" dirty="0">
                <a:latin typeface="Calibri" panose="020F0502020204030204" pitchFamily="34" charset="0"/>
                <a:ea typeface="Calibri" panose="020F0502020204030204" pitchFamily="34" charset="0"/>
                <a:cs typeface="B Nazanin" panose="00000400000000000000" pitchFamily="2" charset="-78"/>
              </a:rPr>
              <a:t> مواد شیمیایی هستند که در بسیاری از مواد که در خانه نگهداری </a:t>
            </a:r>
            <a:r>
              <a:rPr lang="fa-IR" sz="1800" dirty="0" err="1">
                <a:latin typeface="Calibri" panose="020F0502020204030204" pitchFamily="34" charset="0"/>
                <a:ea typeface="Calibri" panose="020F0502020204030204" pitchFamily="34" charset="0"/>
                <a:cs typeface="B Nazanin" panose="00000400000000000000" pitchFamily="2" charset="-78"/>
              </a:rPr>
              <a:t>می‌شوند</a:t>
            </a:r>
            <a:r>
              <a:rPr lang="fa-IR" sz="1800" dirty="0">
                <a:latin typeface="Calibri" panose="020F0502020204030204" pitchFamily="34" charset="0"/>
                <a:ea typeface="Calibri" panose="020F0502020204030204" pitchFamily="34" charset="0"/>
                <a:cs typeface="B Nazanin" panose="00000400000000000000" pitchFamily="2" charset="-78"/>
              </a:rPr>
              <a:t>، وجود دارند. </a:t>
            </a:r>
          </a:p>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این مواد در مصارف صنعتی نیز استفاده می شوند.</a:t>
            </a:r>
          </a:p>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 به این مواد معمولاً مواد </a:t>
            </a:r>
            <a:r>
              <a:rPr lang="fa-IR" sz="1800" dirty="0" err="1">
                <a:latin typeface="Calibri" panose="020F0502020204030204" pitchFamily="34" charset="0"/>
                <a:ea typeface="Calibri" panose="020F0502020204030204" pitchFamily="34" charset="0"/>
                <a:cs typeface="B Nazanin" panose="00000400000000000000" pitchFamily="2" charset="-78"/>
              </a:rPr>
              <a:t>سوزاننده</a:t>
            </a:r>
            <a:r>
              <a:rPr lang="fa-IR" sz="1800" dirty="0">
                <a:latin typeface="Calibri" panose="020F0502020204030204" pitchFamily="34" charset="0"/>
                <a:ea typeface="Calibri" panose="020F0502020204030204" pitchFamily="34" charset="0"/>
                <a:cs typeface="B Nazanin" panose="00000400000000000000" pitchFamily="2" charset="-78"/>
              </a:rPr>
              <a:t> (</a:t>
            </a:r>
            <a:r>
              <a:rPr lang="en-US" sz="1800" dirty="0">
                <a:latin typeface="Calibri" panose="020F0502020204030204" pitchFamily="34" charset="0"/>
                <a:ea typeface="Calibri" panose="020F0502020204030204" pitchFamily="34" charset="0"/>
                <a:cs typeface="B Nazanin" panose="00000400000000000000" pitchFamily="2" charset="-78"/>
              </a:rPr>
              <a:t>caustic</a:t>
            </a:r>
            <a:r>
              <a:rPr lang="fa-IR" sz="1800" dirty="0">
                <a:latin typeface="Calibri" panose="020F0502020204030204" pitchFamily="34" charset="0"/>
                <a:ea typeface="Calibri" panose="020F0502020204030204" pitchFamily="34" charset="0"/>
                <a:cs typeface="B Nazanin" panose="00000400000000000000" pitchFamily="2" charset="-78"/>
              </a:rPr>
              <a:t>) اطلاق </a:t>
            </a:r>
            <a:r>
              <a:rPr lang="fa-IR" sz="1800" dirty="0" err="1">
                <a:latin typeface="Calibri" panose="020F0502020204030204" pitchFamily="34" charset="0"/>
                <a:ea typeface="Calibri" panose="020F0502020204030204" pitchFamily="34" charset="0"/>
                <a:cs typeface="B Nazanin" panose="00000400000000000000" pitchFamily="2" charset="-78"/>
              </a:rPr>
              <a:t>می‌شود</a:t>
            </a:r>
            <a:r>
              <a:rPr lang="fa-IR" sz="1800" dirty="0">
                <a:latin typeface="Calibri" panose="020F0502020204030204" pitchFamily="34" charset="0"/>
                <a:ea typeface="Calibri" panose="020F0502020204030204" pitchFamily="34" charset="0"/>
                <a:cs typeface="B Nazanin" panose="00000400000000000000" pitchFamily="2" charset="-78"/>
              </a:rPr>
              <a:t>. </a:t>
            </a:r>
          </a:p>
          <a:p>
            <a:pPr marL="0" marR="0" algn="r" rtl="1">
              <a:lnSpc>
                <a:spcPct val="115000"/>
              </a:lnSpc>
              <a:spcBef>
                <a:spcPts val="0"/>
              </a:spcBef>
              <a:spcAft>
                <a:spcPts val="1000"/>
              </a:spcAft>
            </a:pPr>
            <a:r>
              <a:rPr lang="fa-IR" sz="1800" dirty="0">
                <a:latin typeface="Calibri" panose="020F0502020204030204" pitchFamily="34" charset="0"/>
                <a:ea typeface="Calibri" panose="020F0502020204030204" pitchFamily="34" charset="0"/>
                <a:cs typeface="B Nazanin" panose="00000400000000000000" pitchFamily="2" charset="-78"/>
              </a:rPr>
              <a:t>اسیدهای قوی </a:t>
            </a:r>
            <a:r>
              <a:rPr lang="en-US" sz="1800" dirty="0">
                <a:latin typeface="Calibri" panose="020F0502020204030204" pitchFamily="34" charset="0"/>
                <a:ea typeface="Calibri" panose="020F0502020204030204" pitchFamily="34" charset="0"/>
                <a:cs typeface="B Nazanin" panose="00000400000000000000" pitchFamily="2" charset="-78"/>
              </a:rPr>
              <a:t>PH</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بسیار پایینی دارند و معمولاً در لوله‌ </a:t>
            </a:r>
            <a:r>
              <a:rPr lang="fa-IR" sz="1800" dirty="0" err="1">
                <a:latin typeface="B Nazanin" panose="00000400000000000000" pitchFamily="2" charset="-78"/>
                <a:ea typeface="Calibri" panose="020F0502020204030204" pitchFamily="34" charset="0"/>
              </a:rPr>
              <a:t>بازکن‌های</a:t>
            </a:r>
            <a:r>
              <a:rPr lang="fa-IR" sz="1800" dirty="0">
                <a:latin typeface="B Nazanin" panose="00000400000000000000" pitchFamily="2" charset="-78"/>
                <a:ea typeface="Calibri" panose="020F0502020204030204" pitchFamily="34" charset="0"/>
              </a:rPr>
              <a:t> مایع و دیگر </a:t>
            </a:r>
            <a:r>
              <a:rPr lang="fa-IR" sz="1800" dirty="0" err="1">
                <a:latin typeface="B Nazanin" panose="00000400000000000000" pitchFamily="2" charset="-78"/>
                <a:ea typeface="Calibri" panose="020F0502020204030204" pitchFamily="34" charset="0"/>
              </a:rPr>
              <a:t>پاک‌کننده‌های</a:t>
            </a:r>
            <a:r>
              <a:rPr lang="fa-IR" sz="1800" dirty="0">
                <a:latin typeface="B Nazanin" panose="00000400000000000000" pitchFamily="2" charset="-78"/>
                <a:ea typeface="Calibri" panose="020F0502020204030204" pitchFamily="34" charset="0"/>
              </a:rPr>
              <a:t> حمام یافت </a:t>
            </a:r>
            <a:r>
              <a:rPr lang="fa-IR" sz="1800" dirty="0" err="1">
                <a:latin typeface="B Nazanin" panose="00000400000000000000" pitchFamily="2" charset="-78"/>
                <a:ea typeface="Calibri" panose="020F0502020204030204" pitchFamily="34" charset="0"/>
              </a:rPr>
              <a:t>می‌شوند</a:t>
            </a:r>
            <a:r>
              <a:rPr lang="fa-IR" sz="1800" dirty="0">
                <a:latin typeface="B Nazanin" panose="00000400000000000000" pitchFamily="2" charset="-78"/>
                <a:ea typeface="Calibri" panose="020F0502020204030204" pitchFamily="34" charset="0"/>
              </a:rPr>
              <a:t>. </a:t>
            </a:r>
          </a:p>
          <a:p>
            <a:pPr marL="0" marR="0" algn="r" rtl="1">
              <a:lnSpc>
                <a:spcPct val="115000"/>
              </a:lnSpc>
              <a:spcBef>
                <a:spcPts val="0"/>
              </a:spcBef>
              <a:spcAft>
                <a:spcPts val="1000"/>
              </a:spcAft>
            </a:pPr>
            <a:r>
              <a:rPr lang="fa-IR" sz="1800" dirty="0" err="1">
                <a:latin typeface="B Nazanin" panose="00000400000000000000" pitchFamily="2" charset="-78"/>
                <a:ea typeface="Calibri" panose="020F0502020204030204" pitchFamily="34" charset="0"/>
              </a:rPr>
              <a:t>قلیاها</a:t>
            </a:r>
            <a:r>
              <a:rPr lang="fa-IR" sz="1800" dirty="0">
                <a:latin typeface="B Nazanin" panose="00000400000000000000" pitchFamily="2" charset="-78"/>
                <a:ea typeface="Calibri" panose="020F0502020204030204" pitchFamily="34" charset="0"/>
              </a:rPr>
              <a:t> </a:t>
            </a:r>
            <a:r>
              <a:rPr lang="en-US" sz="1800" dirty="0">
                <a:latin typeface="Calibri" panose="020F0502020204030204" pitchFamily="34" charset="0"/>
                <a:ea typeface="Calibri" panose="020F0502020204030204" pitchFamily="34" charset="0"/>
                <a:cs typeface="B Nazanin" panose="00000400000000000000" pitchFamily="2" charset="-78"/>
              </a:rPr>
              <a:t>PH</a:t>
            </a:r>
            <a:r>
              <a:rPr lang="en-US" sz="1800" dirty="0">
                <a:latin typeface="B Nazanin" panose="00000400000000000000" pitchFamily="2" charset="-78"/>
                <a:ea typeface="Calibri" panose="020F0502020204030204" pitchFamily="34" charset="0"/>
              </a:rPr>
              <a:t> </a:t>
            </a:r>
            <a:r>
              <a:rPr lang="fa-IR" sz="1800" dirty="0">
                <a:latin typeface="B Nazanin" panose="00000400000000000000" pitchFamily="2" charset="-78"/>
                <a:ea typeface="Calibri" panose="020F0502020204030204" pitchFamily="34" charset="0"/>
              </a:rPr>
              <a:t>بسیار بالایی دارند و به شکل مایع یا جامد هستند و همچنین معمولاً در اطراف خانه در لوله ‌</a:t>
            </a:r>
            <a:r>
              <a:rPr lang="fa-IR" sz="1800" dirty="0" err="1">
                <a:latin typeface="B Nazanin" panose="00000400000000000000" pitchFamily="2" charset="-78"/>
                <a:ea typeface="Calibri" panose="020F0502020204030204" pitchFamily="34" charset="0"/>
              </a:rPr>
              <a:t>بازکن‌ها</a:t>
            </a:r>
            <a:r>
              <a:rPr lang="fa-IR" sz="1800" dirty="0">
                <a:latin typeface="B Nazanin" panose="00000400000000000000" pitchFamily="2" charset="-78"/>
                <a:ea typeface="Calibri" panose="020F0502020204030204" pitchFamily="34" charset="0"/>
              </a:rPr>
              <a:t> یافت </a:t>
            </a:r>
            <a:r>
              <a:rPr lang="fa-IR" sz="1800" dirty="0" err="1">
                <a:latin typeface="B Nazanin" panose="00000400000000000000" pitchFamily="2" charset="-78"/>
                <a:ea typeface="Calibri" panose="020F0502020204030204" pitchFamily="34" charset="0"/>
              </a:rPr>
              <a:t>می‌شوند</a:t>
            </a:r>
            <a:r>
              <a:rPr lang="fa-IR" sz="1800" dirty="0">
                <a:latin typeface="B Nazanin" panose="00000400000000000000" pitchFamily="2" charset="-78"/>
                <a:ea typeface="Calibri" panose="020F0502020204030204" pitchFamily="34" charset="0"/>
              </a:rPr>
              <a:t>. </a:t>
            </a:r>
            <a:endParaRPr lang="en-US" sz="18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766544376"/>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7">
      <a:majorFont>
        <a:latin typeface="Arial"/>
        <a:ea typeface=""/>
        <a:cs typeface="B Titr"/>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TotalTime>
  <Words>16545</Words>
  <Application>Microsoft Office PowerPoint</Application>
  <PresentationFormat>Custom</PresentationFormat>
  <Paragraphs>1290</Paragraphs>
  <Slides>137</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137</vt:i4>
      </vt:variant>
    </vt:vector>
  </HeadingPairs>
  <TitlesOfParts>
    <vt:vector size="146" baseType="lpstr">
      <vt:lpstr>Arial</vt:lpstr>
      <vt:lpstr>B Nazanin</vt:lpstr>
      <vt:lpstr>Wingdings</vt:lpstr>
      <vt:lpstr>B Titr</vt:lpstr>
      <vt:lpstr>Times New Roman</vt:lpstr>
      <vt:lpstr>Calibri</vt:lpstr>
      <vt:lpstr>Courier New</vt:lpstr>
      <vt:lpstr>Symbol</vt:lpstr>
      <vt:lpstr>Diseño predeterminado</vt:lpstr>
      <vt:lpstr>اورژانس های مسمومیت</vt:lpstr>
      <vt:lpstr>مقدمه</vt:lpstr>
      <vt:lpstr>تعاریف</vt:lpstr>
      <vt:lpstr>تعاریف</vt:lpstr>
      <vt:lpstr>عوامل سمی که باعث ایجاد مسمومیت ها می شوند</vt:lpstr>
      <vt:lpstr>عوامل غیرسمی که باعث ایجاد مسمومیت ها می شوند</vt:lpstr>
      <vt:lpstr>مسمومیت های غیر عمدی</vt:lpstr>
      <vt:lpstr>مسمومیت های غیر عمدی</vt:lpstr>
      <vt:lpstr>مسمومیت های غیر عمدی</vt:lpstr>
      <vt:lpstr>مسمومیت های عمدی</vt:lpstr>
      <vt:lpstr>راه های ورود سم به بدن</vt:lpstr>
      <vt:lpstr>علائم ناشی از مسمومیت ها</vt:lpstr>
      <vt:lpstr>تعریف و انواع تاکسیدروم</vt:lpstr>
      <vt:lpstr>تعریف و انواع تاکسیدروم</vt:lpstr>
      <vt:lpstr>تعریف و انواع تاکسیدروم</vt:lpstr>
      <vt:lpstr>آلودگی زدایی در مسمومیت ها </vt:lpstr>
      <vt:lpstr>آلودگی زدایی پوست </vt:lpstr>
      <vt:lpstr>آلودگی زدایی چشم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گوارشی </vt:lpstr>
      <vt:lpstr>آلودگی زدایی سموم جذب شده  </vt:lpstr>
      <vt:lpstr>آلودگی زدایی سموم جذب شده  </vt:lpstr>
      <vt:lpstr>آلودگی زدایی سموم جذب شده  </vt:lpstr>
      <vt:lpstr>  به طور کلی مسمومیت ها بر اساس راه ورود سم به بدن در چهار گروه قابل قابل بررسی هستند:  </vt:lpstr>
      <vt:lpstr>1) مسمومیت‌های خوراکی </vt:lpstr>
      <vt:lpstr>1) مسمومیت‌های خوراکی </vt:lpstr>
      <vt:lpstr>1) مسمومیت‌های خوراکی </vt:lpstr>
      <vt:lpstr>1) مسمومیت‌های خوراکی </vt:lpstr>
      <vt:lpstr>2) مسمومیت‌های استنشاقی </vt:lpstr>
      <vt:lpstr>2) مسمومیت‌های استنشاقی </vt:lpstr>
      <vt:lpstr>3) مسمومیت‌های تزریقی </vt:lpstr>
      <vt:lpstr>4) مسمومیت‌های پوستی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داروها </vt:lpstr>
      <vt:lpstr>مسمومیت با ارگانوفسفرها </vt:lpstr>
      <vt:lpstr>مسمومیت با ارگانوفسفرها </vt:lpstr>
      <vt:lpstr>مسمومیت با ارگانوفسفرها </vt:lpstr>
      <vt:lpstr>مسمومیت با ارگانوفسفرها </vt:lpstr>
      <vt:lpstr>مسمومیت با ارگانوفسفرها </vt:lpstr>
      <vt:lpstr>مسمومیت با ارگانوفسفرها </vt:lpstr>
      <vt:lpstr>مسمومیت با ارگانوفسفرها </vt:lpstr>
      <vt:lpstr>مسمومیت با ارگانوفسفرها </vt:lpstr>
      <vt:lpstr>مسمومیت با مواد مخدر و الکل (اتانول) </vt:lpstr>
      <vt:lpstr>مسمومیت با مخدرها  </vt:lpstr>
      <vt:lpstr>مسمومیت با مخدرها  </vt:lpstr>
      <vt:lpstr>مسمومیت با مخدرها  </vt:lpstr>
      <vt:lpstr>مسمومیت با مخدرها  </vt:lpstr>
      <vt:lpstr>مسمومیت با مخدرها  </vt:lpstr>
      <vt:lpstr>مسمومیت با مخدرها  </vt:lpstr>
      <vt:lpstr>مسمومیت با مخدرها  </vt:lpstr>
      <vt:lpstr>سندروم محرومیت از مواد مخدر (Withdrawal syndrome) :  </vt:lpstr>
      <vt:lpstr>مسمومیت با اتانول  </vt:lpstr>
      <vt:lpstr>مسمومیت با اتانول  </vt:lpstr>
      <vt:lpstr>مسمومیت با اتانول  </vt:lpstr>
      <vt:lpstr>سندروم محرومیت از الکل :  </vt:lpstr>
      <vt:lpstr>  مسمومیت با متانول (الکل چوب) </vt:lpstr>
      <vt:lpstr>  مسمومیت با متانول (الکل چوب) </vt:lpstr>
      <vt:lpstr>  مسمومیت با متانول (الکل چوب) </vt:lpstr>
      <vt:lpstr>  مسمومیت با متانول (الکل چوب) </vt:lpstr>
      <vt:lpstr>مسمومیت با سایر الکل ها  </vt:lpstr>
      <vt:lpstr>مسمومیت با سایر الکل ها  </vt:lpstr>
      <vt:lpstr>مسمومیت با اسیدها و بازها</vt:lpstr>
      <vt:lpstr>مسمومیت با اسیدها و بازها</vt:lpstr>
      <vt:lpstr>مسمومیت با اسیدها و بازها</vt:lpstr>
      <vt:lpstr>مسمومیت با اسیدها و بازها</vt:lpstr>
      <vt:lpstr>مسمومیت با اسیدها و بازها</vt:lpstr>
      <vt:lpstr>مسمومیت با هیدروکربن‌ها یا محصولات نفتی </vt:lpstr>
      <vt:lpstr>مسمومیت با هیدروکربن‌ها یا محصولات نفتی </vt:lpstr>
      <vt:lpstr>مسمومیت با هیدروکربن‌ها یا محصولات نفتی </vt:lpstr>
      <vt:lpstr>مسمومیت با هیدروکربن‌ها یا محصولات نفتی </vt:lpstr>
      <vt:lpstr>مسمومیت با مونوکسید کربن </vt:lpstr>
      <vt:lpstr>مسمومیت با مونوکسید کربن </vt:lpstr>
      <vt:lpstr>مسمومیت با مونوکسید کربن </vt:lpstr>
      <vt:lpstr>مسمومیت با مونوکسید کربن </vt:lpstr>
      <vt:lpstr>مسمومیت با سیانید</vt:lpstr>
      <vt:lpstr>مسمومیت با سیانید</vt:lpstr>
      <vt:lpstr>مسمومیت با سیانید</vt:lpstr>
      <vt:lpstr>مسمومیت با مواد شوینده </vt:lpstr>
      <vt:lpstr>  مسمومیت غذایی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اقدامات کلی پیش بیمارستانی در انواع مسمومیت‌ها: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arvan</dc:creator>
  <cp:lastModifiedBy>his</cp:lastModifiedBy>
  <cp:revision>160</cp:revision>
  <dcterms:created xsi:type="dcterms:W3CDTF">2018-08-18T05:26:59Z</dcterms:created>
  <dcterms:modified xsi:type="dcterms:W3CDTF">2026-07-27T07:18:08Z</dcterms:modified>
</cp:coreProperties>
</file>