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259" r:id="rId3"/>
    <p:sldId id="333" r:id="rId4"/>
    <p:sldId id="394" r:id="rId5"/>
    <p:sldId id="395" r:id="rId6"/>
    <p:sldId id="396" r:id="rId7"/>
    <p:sldId id="397" r:id="rId8"/>
    <p:sldId id="398" r:id="rId9"/>
    <p:sldId id="399" r:id="rId10"/>
    <p:sldId id="401" r:id="rId11"/>
    <p:sldId id="402" r:id="rId12"/>
    <p:sldId id="336" r:id="rId13"/>
    <p:sldId id="352" r:id="rId14"/>
    <p:sldId id="356" r:id="rId15"/>
    <p:sldId id="357" r:id="rId16"/>
    <p:sldId id="359" r:id="rId17"/>
    <p:sldId id="360" r:id="rId18"/>
    <p:sldId id="363" r:id="rId19"/>
    <p:sldId id="260" r:id="rId20"/>
    <p:sldId id="276" r:id="rId21"/>
    <p:sldId id="277" r:id="rId22"/>
    <p:sldId id="278" r:id="rId23"/>
    <p:sldId id="279" r:id="rId24"/>
    <p:sldId id="288" r:id="rId25"/>
    <p:sldId id="289" r:id="rId26"/>
    <p:sldId id="290" r:id="rId27"/>
    <p:sldId id="291" r:id="rId28"/>
    <p:sldId id="292" r:id="rId29"/>
    <p:sldId id="293" r:id="rId30"/>
    <p:sldId id="294" r:id="rId31"/>
    <p:sldId id="295" r:id="rId32"/>
    <p:sldId id="296" r:id="rId33"/>
    <p:sldId id="298" r:id="rId34"/>
    <p:sldId id="299" r:id="rId35"/>
    <p:sldId id="300" r:id="rId36"/>
    <p:sldId id="301" r:id="rId37"/>
    <p:sldId id="302" r:id="rId38"/>
    <p:sldId id="303" r:id="rId39"/>
    <p:sldId id="307" r:id="rId40"/>
    <p:sldId id="371" r:id="rId41"/>
    <p:sldId id="372" r:id="rId42"/>
    <p:sldId id="373" r:id="rId43"/>
    <p:sldId id="374" r:id="rId44"/>
    <p:sldId id="375" r:id="rId45"/>
    <p:sldId id="376" r:id="rId46"/>
    <p:sldId id="377" r:id="rId47"/>
    <p:sldId id="378" r:id="rId48"/>
    <p:sldId id="384" r:id="rId49"/>
    <p:sldId id="385" r:id="rId50"/>
    <p:sldId id="386" r:id="rId51"/>
    <p:sldId id="387" r:id="rId52"/>
    <p:sldId id="388" r:id="rId53"/>
    <p:sldId id="389" r:id="rId54"/>
    <p:sldId id="390" r:id="rId55"/>
    <p:sldId id="330"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8" d="100"/>
          <a:sy n="118" d="100"/>
        </p:scale>
        <p:origin x="-270" y="-18"/>
      </p:cViewPr>
      <p:guideLst>
        <p:guide orient="horz" pos="2160"/>
        <p:guide pos="3840"/>
      </p:guideLst>
    </p:cSldViewPr>
  </p:slideViewPr>
  <p:notesTextViewPr>
    <p:cViewPr>
      <p:scale>
        <a:sx n="1" d="1"/>
        <a:sy n="1" d="1"/>
      </p:scale>
      <p:origin x="0" y="0"/>
    </p:cViewPr>
  </p:notesTextViewPr>
  <p:sorterViewPr>
    <p:cViewPr varScale="1">
      <p:scale>
        <a:sx n="1" d="1"/>
        <a:sy n="1" d="1"/>
      </p:scale>
      <p:origin x="0" y="-1533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09CE2E-E1A5-4EC7-BFCF-ACAEBC87AD88}" type="doc">
      <dgm:prSet loTypeId="urn:microsoft.com/office/officeart/2005/8/layout/process2" loCatId="process" qsTypeId="urn:microsoft.com/office/officeart/2005/8/quickstyle/simple1" qsCatId="simple" csTypeId="urn:microsoft.com/office/officeart/2005/8/colors/accent1_2" csCatId="accent1" phldr="1"/>
      <dgm:spPr/>
    </dgm:pt>
    <dgm:pt modelId="{6E3DFE38-3FC3-4049-970C-EBC5577275D5}">
      <dgm:prSet phldrT="[Text]" custT="1"/>
      <dgm:spPr/>
      <dgm:t>
        <a:bodyPr/>
        <a:lstStyle/>
        <a:p>
          <a:r>
            <a:rPr lang="fa-IR" sz="1800" b="1" dirty="0" smtClean="0"/>
            <a:t>شورای عالی سازمان مدیریت بحران کشور</a:t>
          </a:r>
          <a:endParaRPr lang="en-US" sz="1800" b="1" dirty="0"/>
        </a:p>
      </dgm:t>
    </dgm:pt>
    <dgm:pt modelId="{AB35AE35-54C8-4672-8320-3AA6B68091E8}" type="parTrans" cxnId="{2A170358-49A2-4B4B-BC6A-0E293369E1B9}">
      <dgm:prSet/>
      <dgm:spPr/>
      <dgm:t>
        <a:bodyPr/>
        <a:lstStyle/>
        <a:p>
          <a:endParaRPr lang="en-US"/>
        </a:p>
      </dgm:t>
    </dgm:pt>
    <dgm:pt modelId="{C1B83F24-86B8-43B2-9F45-5A98203EB3CE}" type="sibTrans" cxnId="{2A170358-49A2-4B4B-BC6A-0E293369E1B9}">
      <dgm:prSet custT="1"/>
      <dgm:spPr/>
      <dgm:t>
        <a:bodyPr/>
        <a:lstStyle/>
        <a:p>
          <a:endParaRPr lang="en-US" sz="1200" b="1"/>
        </a:p>
      </dgm:t>
    </dgm:pt>
    <dgm:pt modelId="{EA12DEEF-A033-4BCB-9924-1E955997CA24}">
      <dgm:prSet phldrT="[Text]" custT="1"/>
      <dgm:spPr/>
      <dgm:t>
        <a:bodyPr/>
        <a:lstStyle/>
        <a:p>
          <a:r>
            <a:rPr lang="fa-IR" sz="1800" b="1" dirty="0" smtClean="0"/>
            <a:t>شورای هماهنگی</a:t>
          </a:r>
          <a:endParaRPr lang="en-US" sz="1800" b="1" dirty="0"/>
        </a:p>
      </dgm:t>
    </dgm:pt>
    <dgm:pt modelId="{02D204A9-4033-4C36-B0D4-8FFE83271DB9}" type="parTrans" cxnId="{A12D7D89-C17A-4688-946C-D4DFC1D29B7B}">
      <dgm:prSet/>
      <dgm:spPr/>
      <dgm:t>
        <a:bodyPr/>
        <a:lstStyle/>
        <a:p>
          <a:endParaRPr lang="en-US"/>
        </a:p>
      </dgm:t>
    </dgm:pt>
    <dgm:pt modelId="{11FEAF07-E2B9-46B2-BE7C-408D0DFFBCEA}" type="sibTrans" cxnId="{A12D7D89-C17A-4688-946C-D4DFC1D29B7B}">
      <dgm:prSet custT="1"/>
      <dgm:spPr/>
      <dgm:t>
        <a:bodyPr/>
        <a:lstStyle/>
        <a:p>
          <a:endParaRPr lang="en-US" sz="1200" b="1"/>
        </a:p>
      </dgm:t>
    </dgm:pt>
    <dgm:pt modelId="{7BA8B82F-3318-4E12-88A8-516CF9350E22}">
      <dgm:prSet phldrT="[Text]" custT="1"/>
      <dgm:spPr/>
      <dgm:t>
        <a:bodyPr/>
        <a:lstStyle/>
        <a:p>
          <a:r>
            <a:rPr lang="fa-IR" sz="1800" b="1" dirty="0" smtClean="0"/>
            <a:t>کمیته ها</a:t>
          </a:r>
          <a:endParaRPr lang="en-US" sz="1800" b="1" dirty="0"/>
        </a:p>
      </dgm:t>
    </dgm:pt>
    <dgm:pt modelId="{69AF44EE-F42C-4BF5-B98A-ED22E6C2CF82}" type="parTrans" cxnId="{86D22289-4BDF-485E-B25E-631AD9EA3296}">
      <dgm:prSet/>
      <dgm:spPr/>
      <dgm:t>
        <a:bodyPr/>
        <a:lstStyle/>
        <a:p>
          <a:endParaRPr lang="en-US"/>
        </a:p>
      </dgm:t>
    </dgm:pt>
    <dgm:pt modelId="{25B2EECB-1785-4B2B-8B9A-F3820324721D}" type="sibTrans" cxnId="{86D22289-4BDF-485E-B25E-631AD9EA3296}">
      <dgm:prSet/>
      <dgm:spPr/>
      <dgm:t>
        <a:bodyPr/>
        <a:lstStyle/>
        <a:p>
          <a:endParaRPr lang="en-US"/>
        </a:p>
      </dgm:t>
    </dgm:pt>
    <dgm:pt modelId="{58E79E5E-B587-4709-81D4-43B2B824FAF3}">
      <dgm:prSet custT="1"/>
      <dgm:spPr/>
      <dgm:t>
        <a:bodyPr/>
        <a:lstStyle/>
        <a:p>
          <a:r>
            <a:rPr lang="fa-IR" sz="1800" b="1" dirty="0" smtClean="0"/>
            <a:t>سازمان مدیریت بحران</a:t>
          </a:r>
          <a:endParaRPr lang="en-US" sz="1800" b="1" dirty="0"/>
        </a:p>
      </dgm:t>
    </dgm:pt>
    <dgm:pt modelId="{D51E524A-839B-4C49-B559-5D9A224BB3D0}" type="parTrans" cxnId="{B29D61D4-61CB-4131-B5A7-42CF29940395}">
      <dgm:prSet/>
      <dgm:spPr/>
      <dgm:t>
        <a:bodyPr/>
        <a:lstStyle/>
        <a:p>
          <a:endParaRPr lang="en-US"/>
        </a:p>
      </dgm:t>
    </dgm:pt>
    <dgm:pt modelId="{304AB3AF-91DF-4A8D-BE40-0C41B816B08B}" type="sibTrans" cxnId="{B29D61D4-61CB-4131-B5A7-42CF29940395}">
      <dgm:prSet custT="1"/>
      <dgm:spPr/>
      <dgm:t>
        <a:bodyPr/>
        <a:lstStyle/>
        <a:p>
          <a:endParaRPr lang="en-US" sz="1200" b="1"/>
        </a:p>
      </dgm:t>
    </dgm:pt>
    <dgm:pt modelId="{E6366C7A-B443-4600-825C-E057DA0AC38C}">
      <dgm:prSet custT="1"/>
      <dgm:spPr/>
      <dgm:t>
        <a:bodyPr/>
        <a:lstStyle/>
        <a:p>
          <a:r>
            <a:rPr lang="fa-IR" sz="1800" b="1" dirty="0" smtClean="0"/>
            <a:t>کارگروه سلامت</a:t>
          </a:r>
          <a:endParaRPr lang="en-US" sz="1800" b="1" dirty="0"/>
        </a:p>
      </dgm:t>
    </dgm:pt>
    <dgm:pt modelId="{62E387CD-3432-4D4D-8AD9-31F985C49135}" type="parTrans" cxnId="{52C068AE-38BC-4FE8-BC8B-8F0DAFEB7C0B}">
      <dgm:prSet/>
      <dgm:spPr/>
      <dgm:t>
        <a:bodyPr/>
        <a:lstStyle/>
        <a:p>
          <a:endParaRPr lang="en-US"/>
        </a:p>
      </dgm:t>
    </dgm:pt>
    <dgm:pt modelId="{CC765293-5D5B-4591-B511-473ECAAACA76}" type="sibTrans" cxnId="{52C068AE-38BC-4FE8-BC8B-8F0DAFEB7C0B}">
      <dgm:prSet custT="1"/>
      <dgm:spPr/>
      <dgm:t>
        <a:bodyPr/>
        <a:lstStyle/>
        <a:p>
          <a:endParaRPr lang="en-US" sz="1200" b="1"/>
        </a:p>
      </dgm:t>
    </dgm:pt>
    <dgm:pt modelId="{45A0DE1E-98E5-44E3-840A-25038AEE328C}">
      <dgm:prSet custT="1"/>
      <dgm:spPr/>
      <dgm:t>
        <a:bodyPr/>
        <a:lstStyle/>
        <a:p>
          <a:r>
            <a:rPr lang="fa-IR" sz="1800" b="1" dirty="0" smtClean="0"/>
            <a:t>دبیرخانه کارگروه سلامت</a:t>
          </a:r>
          <a:endParaRPr lang="en-US" sz="1800" b="1" dirty="0"/>
        </a:p>
      </dgm:t>
    </dgm:pt>
    <dgm:pt modelId="{52E712DD-ED70-4C3A-BEAA-1B29CBA3A568}" type="parTrans" cxnId="{BDB1121E-E5D5-4750-A065-1AF9F221F1D2}">
      <dgm:prSet/>
      <dgm:spPr/>
      <dgm:t>
        <a:bodyPr/>
        <a:lstStyle/>
        <a:p>
          <a:endParaRPr lang="en-US"/>
        </a:p>
      </dgm:t>
    </dgm:pt>
    <dgm:pt modelId="{E59B9B6B-B206-46D2-ADCF-410FBA34EBF2}" type="sibTrans" cxnId="{BDB1121E-E5D5-4750-A065-1AF9F221F1D2}">
      <dgm:prSet custT="1"/>
      <dgm:spPr/>
      <dgm:t>
        <a:bodyPr/>
        <a:lstStyle/>
        <a:p>
          <a:endParaRPr lang="en-US" sz="1200" b="1"/>
        </a:p>
      </dgm:t>
    </dgm:pt>
    <dgm:pt modelId="{A5C38481-3787-4117-A18D-9224D770DD46}" type="pres">
      <dgm:prSet presAssocID="{B209CE2E-E1A5-4EC7-BFCF-ACAEBC87AD88}" presName="linearFlow" presStyleCnt="0">
        <dgm:presLayoutVars>
          <dgm:resizeHandles val="exact"/>
        </dgm:presLayoutVars>
      </dgm:prSet>
      <dgm:spPr/>
    </dgm:pt>
    <dgm:pt modelId="{C10031EA-6DBD-42F5-8B91-3CC9CF7A8FF1}" type="pres">
      <dgm:prSet presAssocID="{6E3DFE38-3FC3-4049-970C-EBC5577275D5}" presName="node" presStyleLbl="node1" presStyleIdx="0" presStyleCnt="6" custScaleX="154795">
        <dgm:presLayoutVars>
          <dgm:bulletEnabled val="1"/>
        </dgm:presLayoutVars>
      </dgm:prSet>
      <dgm:spPr/>
      <dgm:t>
        <a:bodyPr/>
        <a:lstStyle/>
        <a:p>
          <a:endParaRPr lang="en-US"/>
        </a:p>
      </dgm:t>
    </dgm:pt>
    <dgm:pt modelId="{F852CFC8-C4A2-476A-BFC8-E138D5D951AE}" type="pres">
      <dgm:prSet presAssocID="{C1B83F24-86B8-43B2-9F45-5A98203EB3CE}" presName="sibTrans" presStyleLbl="sibTrans2D1" presStyleIdx="0" presStyleCnt="5"/>
      <dgm:spPr/>
      <dgm:t>
        <a:bodyPr/>
        <a:lstStyle/>
        <a:p>
          <a:endParaRPr lang="en-US"/>
        </a:p>
      </dgm:t>
    </dgm:pt>
    <dgm:pt modelId="{3B605D1E-EF5A-4615-ABDD-CBEB97627133}" type="pres">
      <dgm:prSet presAssocID="{C1B83F24-86B8-43B2-9F45-5A98203EB3CE}" presName="connectorText" presStyleLbl="sibTrans2D1" presStyleIdx="0" presStyleCnt="5"/>
      <dgm:spPr/>
      <dgm:t>
        <a:bodyPr/>
        <a:lstStyle/>
        <a:p>
          <a:endParaRPr lang="en-US"/>
        </a:p>
      </dgm:t>
    </dgm:pt>
    <dgm:pt modelId="{E2BE8401-D9B6-48F0-9927-067ECA3B9EFF}" type="pres">
      <dgm:prSet presAssocID="{EA12DEEF-A033-4BCB-9924-1E955997CA24}" presName="node" presStyleLbl="node1" presStyleIdx="1" presStyleCnt="6" custScaleX="154795">
        <dgm:presLayoutVars>
          <dgm:bulletEnabled val="1"/>
        </dgm:presLayoutVars>
      </dgm:prSet>
      <dgm:spPr/>
      <dgm:t>
        <a:bodyPr/>
        <a:lstStyle/>
        <a:p>
          <a:endParaRPr lang="en-US"/>
        </a:p>
      </dgm:t>
    </dgm:pt>
    <dgm:pt modelId="{420E61A7-D8BE-4711-A229-1C957011AAE9}" type="pres">
      <dgm:prSet presAssocID="{11FEAF07-E2B9-46B2-BE7C-408D0DFFBCEA}" presName="sibTrans" presStyleLbl="sibTrans2D1" presStyleIdx="1" presStyleCnt="5"/>
      <dgm:spPr/>
      <dgm:t>
        <a:bodyPr/>
        <a:lstStyle/>
        <a:p>
          <a:endParaRPr lang="en-US"/>
        </a:p>
      </dgm:t>
    </dgm:pt>
    <dgm:pt modelId="{1B971CC8-BC81-4E2C-9766-1B5B4640D7F1}" type="pres">
      <dgm:prSet presAssocID="{11FEAF07-E2B9-46B2-BE7C-408D0DFFBCEA}" presName="connectorText" presStyleLbl="sibTrans2D1" presStyleIdx="1" presStyleCnt="5"/>
      <dgm:spPr/>
      <dgm:t>
        <a:bodyPr/>
        <a:lstStyle/>
        <a:p>
          <a:endParaRPr lang="en-US"/>
        </a:p>
      </dgm:t>
    </dgm:pt>
    <dgm:pt modelId="{D510CA54-1FB9-452F-B996-A19998B94451}" type="pres">
      <dgm:prSet presAssocID="{58E79E5E-B587-4709-81D4-43B2B824FAF3}" presName="node" presStyleLbl="node1" presStyleIdx="2" presStyleCnt="6" custScaleX="154795">
        <dgm:presLayoutVars>
          <dgm:bulletEnabled val="1"/>
        </dgm:presLayoutVars>
      </dgm:prSet>
      <dgm:spPr/>
      <dgm:t>
        <a:bodyPr/>
        <a:lstStyle/>
        <a:p>
          <a:endParaRPr lang="en-US"/>
        </a:p>
      </dgm:t>
    </dgm:pt>
    <dgm:pt modelId="{093EC19E-99B5-4164-835C-30B5A39A8278}" type="pres">
      <dgm:prSet presAssocID="{304AB3AF-91DF-4A8D-BE40-0C41B816B08B}" presName="sibTrans" presStyleLbl="sibTrans2D1" presStyleIdx="2" presStyleCnt="5"/>
      <dgm:spPr/>
      <dgm:t>
        <a:bodyPr/>
        <a:lstStyle/>
        <a:p>
          <a:endParaRPr lang="en-US"/>
        </a:p>
      </dgm:t>
    </dgm:pt>
    <dgm:pt modelId="{BD99112F-EECB-4CCA-97CE-CCDF879BB0E0}" type="pres">
      <dgm:prSet presAssocID="{304AB3AF-91DF-4A8D-BE40-0C41B816B08B}" presName="connectorText" presStyleLbl="sibTrans2D1" presStyleIdx="2" presStyleCnt="5"/>
      <dgm:spPr/>
      <dgm:t>
        <a:bodyPr/>
        <a:lstStyle/>
        <a:p>
          <a:endParaRPr lang="en-US"/>
        </a:p>
      </dgm:t>
    </dgm:pt>
    <dgm:pt modelId="{870DF6F6-9B40-498A-846D-9A07509AC251}" type="pres">
      <dgm:prSet presAssocID="{E6366C7A-B443-4600-825C-E057DA0AC38C}" presName="node" presStyleLbl="node1" presStyleIdx="3" presStyleCnt="6" custScaleX="154795">
        <dgm:presLayoutVars>
          <dgm:bulletEnabled val="1"/>
        </dgm:presLayoutVars>
      </dgm:prSet>
      <dgm:spPr/>
      <dgm:t>
        <a:bodyPr/>
        <a:lstStyle/>
        <a:p>
          <a:endParaRPr lang="en-US"/>
        </a:p>
      </dgm:t>
    </dgm:pt>
    <dgm:pt modelId="{60B7EAED-D965-4C2B-8C90-BF4B42C8F0FC}" type="pres">
      <dgm:prSet presAssocID="{CC765293-5D5B-4591-B511-473ECAAACA76}" presName="sibTrans" presStyleLbl="sibTrans2D1" presStyleIdx="3" presStyleCnt="5"/>
      <dgm:spPr/>
      <dgm:t>
        <a:bodyPr/>
        <a:lstStyle/>
        <a:p>
          <a:endParaRPr lang="en-US"/>
        </a:p>
      </dgm:t>
    </dgm:pt>
    <dgm:pt modelId="{3F5BD015-DAC8-4089-A9D2-2709C565663F}" type="pres">
      <dgm:prSet presAssocID="{CC765293-5D5B-4591-B511-473ECAAACA76}" presName="connectorText" presStyleLbl="sibTrans2D1" presStyleIdx="3" presStyleCnt="5"/>
      <dgm:spPr/>
      <dgm:t>
        <a:bodyPr/>
        <a:lstStyle/>
        <a:p>
          <a:endParaRPr lang="en-US"/>
        </a:p>
      </dgm:t>
    </dgm:pt>
    <dgm:pt modelId="{50D913F6-ECD0-4B52-8931-87A1F01B9F70}" type="pres">
      <dgm:prSet presAssocID="{45A0DE1E-98E5-44E3-840A-25038AEE328C}" presName="node" presStyleLbl="node1" presStyleIdx="4" presStyleCnt="6" custScaleX="154795">
        <dgm:presLayoutVars>
          <dgm:bulletEnabled val="1"/>
        </dgm:presLayoutVars>
      </dgm:prSet>
      <dgm:spPr/>
      <dgm:t>
        <a:bodyPr/>
        <a:lstStyle/>
        <a:p>
          <a:endParaRPr lang="en-US"/>
        </a:p>
      </dgm:t>
    </dgm:pt>
    <dgm:pt modelId="{B797C79D-038F-45CC-BCF2-1266FF46CF02}" type="pres">
      <dgm:prSet presAssocID="{E59B9B6B-B206-46D2-ADCF-410FBA34EBF2}" presName="sibTrans" presStyleLbl="sibTrans2D1" presStyleIdx="4" presStyleCnt="5"/>
      <dgm:spPr/>
      <dgm:t>
        <a:bodyPr/>
        <a:lstStyle/>
        <a:p>
          <a:endParaRPr lang="en-US"/>
        </a:p>
      </dgm:t>
    </dgm:pt>
    <dgm:pt modelId="{4FE792A9-FFE4-4917-BA39-BC93FDC61132}" type="pres">
      <dgm:prSet presAssocID="{E59B9B6B-B206-46D2-ADCF-410FBA34EBF2}" presName="connectorText" presStyleLbl="sibTrans2D1" presStyleIdx="4" presStyleCnt="5"/>
      <dgm:spPr/>
      <dgm:t>
        <a:bodyPr/>
        <a:lstStyle/>
        <a:p>
          <a:endParaRPr lang="en-US"/>
        </a:p>
      </dgm:t>
    </dgm:pt>
    <dgm:pt modelId="{CFB98C5A-5C34-434C-BDBE-6E9A6319B1F9}" type="pres">
      <dgm:prSet presAssocID="{7BA8B82F-3318-4E12-88A8-516CF9350E22}" presName="node" presStyleLbl="node1" presStyleIdx="5" presStyleCnt="6" custScaleX="154795">
        <dgm:presLayoutVars>
          <dgm:bulletEnabled val="1"/>
        </dgm:presLayoutVars>
      </dgm:prSet>
      <dgm:spPr/>
      <dgm:t>
        <a:bodyPr/>
        <a:lstStyle/>
        <a:p>
          <a:endParaRPr lang="en-US"/>
        </a:p>
      </dgm:t>
    </dgm:pt>
  </dgm:ptLst>
  <dgm:cxnLst>
    <dgm:cxn modelId="{C04265B8-8C48-4E0B-963A-8FC3C123B234}" type="presOf" srcId="{304AB3AF-91DF-4A8D-BE40-0C41B816B08B}" destId="{BD99112F-EECB-4CCA-97CE-CCDF879BB0E0}" srcOrd="1" destOrd="0" presId="urn:microsoft.com/office/officeart/2005/8/layout/process2"/>
    <dgm:cxn modelId="{7B937AD2-1C95-4E4B-A03C-56402158CF16}" type="presOf" srcId="{11FEAF07-E2B9-46B2-BE7C-408D0DFFBCEA}" destId="{1B971CC8-BC81-4E2C-9766-1B5B4640D7F1}" srcOrd="1" destOrd="0" presId="urn:microsoft.com/office/officeart/2005/8/layout/process2"/>
    <dgm:cxn modelId="{B41BFDF8-184D-4D71-B498-D211FC078196}" type="presOf" srcId="{45A0DE1E-98E5-44E3-840A-25038AEE328C}" destId="{50D913F6-ECD0-4B52-8931-87A1F01B9F70}" srcOrd="0" destOrd="0" presId="urn:microsoft.com/office/officeart/2005/8/layout/process2"/>
    <dgm:cxn modelId="{BDB1121E-E5D5-4750-A065-1AF9F221F1D2}" srcId="{B209CE2E-E1A5-4EC7-BFCF-ACAEBC87AD88}" destId="{45A0DE1E-98E5-44E3-840A-25038AEE328C}" srcOrd="4" destOrd="0" parTransId="{52E712DD-ED70-4C3A-BEAA-1B29CBA3A568}" sibTransId="{E59B9B6B-B206-46D2-ADCF-410FBA34EBF2}"/>
    <dgm:cxn modelId="{86D22289-4BDF-485E-B25E-631AD9EA3296}" srcId="{B209CE2E-E1A5-4EC7-BFCF-ACAEBC87AD88}" destId="{7BA8B82F-3318-4E12-88A8-516CF9350E22}" srcOrd="5" destOrd="0" parTransId="{69AF44EE-F42C-4BF5-B98A-ED22E6C2CF82}" sibTransId="{25B2EECB-1785-4B2B-8B9A-F3820324721D}"/>
    <dgm:cxn modelId="{9DBCAB7D-8B11-4FCA-89D6-DD638A9741B1}" type="presOf" srcId="{C1B83F24-86B8-43B2-9F45-5A98203EB3CE}" destId="{3B605D1E-EF5A-4615-ABDD-CBEB97627133}" srcOrd="1" destOrd="0" presId="urn:microsoft.com/office/officeart/2005/8/layout/process2"/>
    <dgm:cxn modelId="{2A170358-49A2-4B4B-BC6A-0E293369E1B9}" srcId="{B209CE2E-E1A5-4EC7-BFCF-ACAEBC87AD88}" destId="{6E3DFE38-3FC3-4049-970C-EBC5577275D5}" srcOrd="0" destOrd="0" parTransId="{AB35AE35-54C8-4672-8320-3AA6B68091E8}" sibTransId="{C1B83F24-86B8-43B2-9F45-5A98203EB3CE}"/>
    <dgm:cxn modelId="{C6D6349B-064D-49A6-85B0-D0295F056B54}" type="presOf" srcId="{11FEAF07-E2B9-46B2-BE7C-408D0DFFBCEA}" destId="{420E61A7-D8BE-4711-A229-1C957011AAE9}" srcOrd="0" destOrd="0" presId="urn:microsoft.com/office/officeart/2005/8/layout/process2"/>
    <dgm:cxn modelId="{4B1A0935-D210-4F0B-BE92-BAD4A3B926EB}" type="presOf" srcId="{6E3DFE38-3FC3-4049-970C-EBC5577275D5}" destId="{C10031EA-6DBD-42F5-8B91-3CC9CF7A8FF1}" srcOrd="0" destOrd="0" presId="urn:microsoft.com/office/officeart/2005/8/layout/process2"/>
    <dgm:cxn modelId="{1EF1CBD6-75F2-4071-AA96-810F36161749}" type="presOf" srcId="{7BA8B82F-3318-4E12-88A8-516CF9350E22}" destId="{CFB98C5A-5C34-434C-BDBE-6E9A6319B1F9}" srcOrd="0" destOrd="0" presId="urn:microsoft.com/office/officeart/2005/8/layout/process2"/>
    <dgm:cxn modelId="{6618466B-10C9-4A34-B838-2FD17B1BF4B3}" type="presOf" srcId="{E6366C7A-B443-4600-825C-E057DA0AC38C}" destId="{870DF6F6-9B40-498A-846D-9A07509AC251}" srcOrd="0" destOrd="0" presId="urn:microsoft.com/office/officeart/2005/8/layout/process2"/>
    <dgm:cxn modelId="{B1BD9017-FDDA-4316-AD83-924FBBFE7F8A}" type="presOf" srcId="{E59B9B6B-B206-46D2-ADCF-410FBA34EBF2}" destId="{4FE792A9-FFE4-4917-BA39-BC93FDC61132}" srcOrd="1" destOrd="0" presId="urn:microsoft.com/office/officeart/2005/8/layout/process2"/>
    <dgm:cxn modelId="{9A74B7FD-F22B-40B9-8E71-7FB1DC9EDB65}" type="presOf" srcId="{EA12DEEF-A033-4BCB-9924-1E955997CA24}" destId="{E2BE8401-D9B6-48F0-9927-067ECA3B9EFF}" srcOrd="0" destOrd="0" presId="urn:microsoft.com/office/officeart/2005/8/layout/process2"/>
    <dgm:cxn modelId="{EAA7E90F-F814-4195-A62E-DB547E87D6C3}" type="presOf" srcId="{58E79E5E-B587-4709-81D4-43B2B824FAF3}" destId="{D510CA54-1FB9-452F-B996-A19998B94451}" srcOrd="0" destOrd="0" presId="urn:microsoft.com/office/officeart/2005/8/layout/process2"/>
    <dgm:cxn modelId="{01FA6B69-09D0-4E66-B4A9-CCC029C023A5}" type="presOf" srcId="{B209CE2E-E1A5-4EC7-BFCF-ACAEBC87AD88}" destId="{A5C38481-3787-4117-A18D-9224D770DD46}" srcOrd="0" destOrd="0" presId="urn:microsoft.com/office/officeart/2005/8/layout/process2"/>
    <dgm:cxn modelId="{F29B428B-779E-4DE6-B2AA-4F20484B66D4}" type="presOf" srcId="{C1B83F24-86B8-43B2-9F45-5A98203EB3CE}" destId="{F852CFC8-C4A2-476A-BFC8-E138D5D951AE}" srcOrd="0" destOrd="0" presId="urn:microsoft.com/office/officeart/2005/8/layout/process2"/>
    <dgm:cxn modelId="{A12D7D89-C17A-4688-946C-D4DFC1D29B7B}" srcId="{B209CE2E-E1A5-4EC7-BFCF-ACAEBC87AD88}" destId="{EA12DEEF-A033-4BCB-9924-1E955997CA24}" srcOrd="1" destOrd="0" parTransId="{02D204A9-4033-4C36-B0D4-8FFE83271DB9}" sibTransId="{11FEAF07-E2B9-46B2-BE7C-408D0DFFBCEA}"/>
    <dgm:cxn modelId="{9DBC2A0D-CCBA-4C94-9AA9-ADE1C0EC6207}" type="presOf" srcId="{E59B9B6B-B206-46D2-ADCF-410FBA34EBF2}" destId="{B797C79D-038F-45CC-BCF2-1266FF46CF02}" srcOrd="0" destOrd="0" presId="urn:microsoft.com/office/officeart/2005/8/layout/process2"/>
    <dgm:cxn modelId="{BB9701ED-03E2-49BD-8B7E-CEE153EF0B45}" type="presOf" srcId="{CC765293-5D5B-4591-B511-473ECAAACA76}" destId="{60B7EAED-D965-4C2B-8C90-BF4B42C8F0FC}" srcOrd="0" destOrd="0" presId="urn:microsoft.com/office/officeart/2005/8/layout/process2"/>
    <dgm:cxn modelId="{52C068AE-38BC-4FE8-BC8B-8F0DAFEB7C0B}" srcId="{B209CE2E-E1A5-4EC7-BFCF-ACAEBC87AD88}" destId="{E6366C7A-B443-4600-825C-E057DA0AC38C}" srcOrd="3" destOrd="0" parTransId="{62E387CD-3432-4D4D-8AD9-31F985C49135}" sibTransId="{CC765293-5D5B-4591-B511-473ECAAACA76}"/>
    <dgm:cxn modelId="{7F6240BC-EB22-46E9-95BA-B797D00DB91B}" type="presOf" srcId="{304AB3AF-91DF-4A8D-BE40-0C41B816B08B}" destId="{093EC19E-99B5-4164-835C-30B5A39A8278}" srcOrd="0" destOrd="0" presId="urn:microsoft.com/office/officeart/2005/8/layout/process2"/>
    <dgm:cxn modelId="{B29D61D4-61CB-4131-B5A7-42CF29940395}" srcId="{B209CE2E-E1A5-4EC7-BFCF-ACAEBC87AD88}" destId="{58E79E5E-B587-4709-81D4-43B2B824FAF3}" srcOrd="2" destOrd="0" parTransId="{D51E524A-839B-4C49-B559-5D9A224BB3D0}" sibTransId="{304AB3AF-91DF-4A8D-BE40-0C41B816B08B}"/>
    <dgm:cxn modelId="{19B5B7E4-71C3-454B-BD83-AF61D688B9B0}" type="presOf" srcId="{CC765293-5D5B-4591-B511-473ECAAACA76}" destId="{3F5BD015-DAC8-4089-A9D2-2709C565663F}" srcOrd="1" destOrd="0" presId="urn:microsoft.com/office/officeart/2005/8/layout/process2"/>
    <dgm:cxn modelId="{BE206501-817E-46F5-8801-BD1521CD8965}" type="presParOf" srcId="{A5C38481-3787-4117-A18D-9224D770DD46}" destId="{C10031EA-6DBD-42F5-8B91-3CC9CF7A8FF1}" srcOrd="0" destOrd="0" presId="urn:microsoft.com/office/officeart/2005/8/layout/process2"/>
    <dgm:cxn modelId="{1687BAE7-FAE6-42E6-8A0F-F1CD2823E9BF}" type="presParOf" srcId="{A5C38481-3787-4117-A18D-9224D770DD46}" destId="{F852CFC8-C4A2-476A-BFC8-E138D5D951AE}" srcOrd="1" destOrd="0" presId="urn:microsoft.com/office/officeart/2005/8/layout/process2"/>
    <dgm:cxn modelId="{F47093A3-6015-4F0F-A7F2-1B4ECF827BCE}" type="presParOf" srcId="{F852CFC8-C4A2-476A-BFC8-E138D5D951AE}" destId="{3B605D1E-EF5A-4615-ABDD-CBEB97627133}" srcOrd="0" destOrd="0" presId="urn:microsoft.com/office/officeart/2005/8/layout/process2"/>
    <dgm:cxn modelId="{01A23054-AABB-4B81-8674-92A7F668F0C3}" type="presParOf" srcId="{A5C38481-3787-4117-A18D-9224D770DD46}" destId="{E2BE8401-D9B6-48F0-9927-067ECA3B9EFF}" srcOrd="2" destOrd="0" presId="urn:microsoft.com/office/officeart/2005/8/layout/process2"/>
    <dgm:cxn modelId="{144D17F5-9E0D-4446-A4B9-64DE2374FAD5}" type="presParOf" srcId="{A5C38481-3787-4117-A18D-9224D770DD46}" destId="{420E61A7-D8BE-4711-A229-1C957011AAE9}" srcOrd="3" destOrd="0" presId="urn:microsoft.com/office/officeart/2005/8/layout/process2"/>
    <dgm:cxn modelId="{CFA4B395-335F-4ECA-AA6D-610732A4D269}" type="presParOf" srcId="{420E61A7-D8BE-4711-A229-1C957011AAE9}" destId="{1B971CC8-BC81-4E2C-9766-1B5B4640D7F1}" srcOrd="0" destOrd="0" presId="urn:microsoft.com/office/officeart/2005/8/layout/process2"/>
    <dgm:cxn modelId="{FA45AED8-0227-4197-846A-BB5ED2AED4F1}" type="presParOf" srcId="{A5C38481-3787-4117-A18D-9224D770DD46}" destId="{D510CA54-1FB9-452F-B996-A19998B94451}" srcOrd="4" destOrd="0" presId="urn:microsoft.com/office/officeart/2005/8/layout/process2"/>
    <dgm:cxn modelId="{FD8875A6-09FD-487E-BB85-23FD1F13BC8C}" type="presParOf" srcId="{A5C38481-3787-4117-A18D-9224D770DD46}" destId="{093EC19E-99B5-4164-835C-30B5A39A8278}" srcOrd="5" destOrd="0" presId="urn:microsoft.com/office/officeart/2005/8/layout/process2"/>
    <dgm:cxn modelId="{249CCF74-68B4-4681-AF7E-D8D0EB65FB41}" type="presParOf" srcId="{093EC19E-99B5-4164-835C-30B5A39A8278}" destId="{BD99112F-EECB-4CCA-97CE-CCDF879BB0E0}" srcOrd="0" destOrd="0" presId="urn:microsoft.com/office/officeart/2005/8/layout/process2"/>
    <dgm:cxn modelId="{8D15DF64-1AC9-4475-9127-4A4597434CD8}" type="presParOf" srcId="{A5C38481-3787-4117-A18D-9224D770DD46}" destId="{870DF6F6-9B40-498A-846D-9A07509AC251}" srcOrd="6" destOrd="0" presId="urn:microsoft.com/office/officeart/2005/8/layout/process2"/>
    <dgm:cxn modelId="{69953979-4D50-4028-8BB8-EBBD9AA5999C}" type="presParOf" srcId="{A5C38481-3787-4117-A18D-9224D770DD46}" destId="{60B7EAED-D965-4C2B-8C90-BF4B42C8F0FC}" srcOrd="7" destOrd="0" presId="urn:microsoft.com/office/officeart/2005/8/layout/process2"/>
    <dgm:cxn modelId="{A51AF81E-8FB6-4023-9981-DEE32F65A6E2}" type="presParOf" srcId="{60B7EAED-D965-4C2B-8C90-BF4B42C8F0FC}" destId="{3F5BD015-DAC8-4089-A9D2-2709C565663F}" srcOrd="0" destOrd="0" presId="urn:microsoft.com/office/officeart/2005/8/layout/process2"/>
    <dgm:cxn modelId="{3CAD2E7B-A55D-494B-A683-1EFBB02E2382}" type="presParOf" srcId="{A5C38481-3787-4117-A18D-9224D770DD46}" destId="{50D913F6-ECD0-4B52-8931-87A1F01B9F70}" srcOrd="8" destOrd="0" presId="urn:microsoft.com/office/officeart/2005/8/layout/process2"/>
    <dgm:cxn modelId="{9FAF7367-8077-471A-B1FB-9F0386817727}" type="presParOf" srcId="{A5C38481-3787-4117-A18D-9224D770DD46}" destId="{B797C79D-038F-45CC-BCF2-1266FF46CF02}" srcOrd="9" destOrd="0" presId="urn:microsoft.com/office/officeart/2005/8/layout/process2"/>
    <dgm:cxn modelId="{2028654E-229E-4D88-8F21-1475E434F231}" type="presParOf" srcId="{B797C79D-038F-45CC-BCF2-1266FF46CF02}" destId="{4FE792A9-FFE4-4917-BA39-BC93FDC61132}" srcOrd="0" destOrd="0" presId="urn:microsoft.com/office/officeart/2005/8/layout/process2"/>
    <dgm:cxn modelId="{628DA5B8-4FA8-43D2-AE83-8E3A8400203F}" type="presParOf" srcId="{A5C38481-3787-4117-A18D-9224D770DD46}" destId="{CFB98C5A-5C34-434C-BDBE-6E9A6319B1F9}" srcOrd="10"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2EF9D1-0548-4E0A-BC43-9232DDE2398B}" type="datetimeFigureOut">
              <a:rPr lang="en-US" smtClean="0"/>
              <a:pPr/>
              <a:t>7/27/2026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4E4CA3-424F-4912-AD10-CE94D360BBAE}" type="slidenum">
              <a:rPr lang="en-US" smtClean="0"/>
              <a:pPr/>
              <a:t>‹#›</a:t>
            </a:fld>
            <a:endParaRPr lang="en-US"/>
          </a:p>
        </p:txBody>
      </p:sp>
    </p:spTree>
    <p:extLst>
      <p:ext uri="{BB962C8B-B14F-4D97-AF65-F5344CB8AC3E}">
        <p14:creationId xmlns:p14="http://schemas.microsoft.com/office/powerpoint/2010/main" val="1738017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A5E6CD-AC56-4C02-9FE9-B2BD7A9DABFC}" type="slidenum">
              <a:rPr lang="en-US" altLang="en-US"/>
              <a:pPr/>
              <a:t>3</a:t>
            </a:fld>
            <a:endParaRPr lang="en-US" altLang="en-US"/>
          </a:p>
        </p:txBody>
      </p:sp>
      <p:sp>
        <p:nvSpPr>
          <p:cNvPr id="7171" name="Rectangle 2"/>
          <p:cNvSpPr>
            <a:spLocks noGrp="1" noRot="1" noChangeAspect="1" noChangeArrowheads="1" noTextEdit="1"/>
          </p:cNvSpPr>
          <p:nvPr>
            <p:ph type="sldImg"/>
          </p:nvPr>
        </p:nvSpPr>
        <p:spPr bwMode="auto">
          <a:xfrm>
            <a:off x="385763" y="687388"/>
            <a:ext cx="6088062" cy="34258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2"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smtClean="0"/>
              <a:t>Powers are insufficient, nor resources – it is possible for national authorities to send resources to a local authority to manage an emergency but without taking over the management of the emergency.</a:t>
            </a:r>
          </a:p>
          <a:p>
            <a:pPr eaLnBrk="1" hangingPunct="1">
              <a:spcBef>
                <a:spcPct val="0"/>
              </a:spcBef>
            </a:pPr>
            <a:endParaRPr lang="en-GB" altLang="en-US" smtClean="0"/>
          </a:p>
          <a:p>
            <a:pPr eaLnBrk="1" hangingPunct="1">
              <a:spcBef>
                <a:spcPct val="0"/>
              </a:spcBef>
            </a:pPr>
            <a:r>
              <a:rPr lang="en-GB" altLang="en-US" smtClean="0"/>
              <a:t>Even thoug the event is managed outside the community, the local governemtn still cointues to manage within its own authority, but under the overall direction of a higher authority.</a:t>
            </a:r>
          </a:p>
        </p:txBody>
      </p:sp>
    </p:spTree>
    <p:extLst>
      <p:ext uri="{BB962C8B-B14F-4D97-AF65-F5344CB8AC3E}">
        <p14:creationId xmlns:p14="http://schemas.microsoft.com/office/powerpoint/2010/main" val="3529214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4FAA58-C677-4C48-9BF6-9D051BEC547D}"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0101680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cs typeface="Arial" panose="020B0604020202020204" pitchFamily="34" charset="0"/>
            </a:endParaRPr>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96FD2D-EEC7-4CFD-A346-642BF0EAC15C}" type="slidenum">
              <a:rPr lang="en-US" altLang="en-US">
                <a:latin typeface="Calibri" panose="020F0502020204030204" pitchFamily="34" charset="0"/>
              </a:rPr>
              <a:pPr/>
              <a:t>16</a:t>
            </a:fld>
            <a:endParaRPr lang="en-US" altLang="en-US">
              <a:latin typeface="Calibri" panose="020F0502020204030204" pitchFamily="34" charset="0"/>
            </a:endParaRPr>
          </a:p>
        </p:txBody>
      </p:sp>
    </p:spTree>
    <p:extLst>
      <p:ext uri="{BB962C8B-B14F-4D97-AF65-F5344CB8AC3E}">
        <p14:creationId xmlns:p14="http://schemas.microsoft.com/office/powerpoint/2010/main" val="42872182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2228900379"/>
      </p:ext>
    </p:extLst>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1612865206"/>
      </p:ext>
    </p:extLst>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2215041624"/>
      </p:ext>
    </p:extLst>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6"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54953" y="5536665"/>
            <a:ext cx="8825659"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10653107" y="6391842"/>
            <a:ext cx="990599" cy="304799"/>
          </a:xfrm>
          <a:prstGeom prst="rect">
            <a:avLst/>
          </a:prstGeom>
        </p:spPr>
        <p:txBody>
          <a:bodyPr/>
          <a:lstStyle/>
          <a:p>
            <a:pPr defTabSz="457200"/>
            <a:fld id="{EB7E55E2-5494-4D4C-B67B-A41F0A671F37}" type="datetime8">
              <a:rPr lang="fa-IR" smtClean="0">
                <a:solidFill>
                  <a:prstClr val="black"/>
                </a:solidFill>
              </a:rPr>
              <a:pPr defTabSz="457200"/>
              <a:t>27 ژوئيه 26</a:t>
            </a:fld>
            <a:endParaRPr lang="en-US" dirty="0">
              <a:solidFill>
                <a:prstClr val="black"/>
              </a:solidFill>
            </a:endParaRPr>
          </a:p>
        </p:txBody>
      </p:sp>
      <p:sp>
        <p:nvSpPr>
          <p:cNvPr id="6" name="Footer Placeholder 5"/>
          <p:cNvSpPr>
            <a:spLocks noGrp="1"/>
          </p:cNvSpPr>
          <p:nvPr>
            <p:ph type="ftr" sz="quarter" idx="11"/>
          </p:nvPr>
        </p:nvSpPr>
        <p:spPr/>
        <p:txBody>
          <a:bodyPr/>
          <a:lstStyle/>
          <a:p>
            <a:r>
              <a:rPr lang="en-US" dirty="0" smtClean="0">
                <a:solidFill>
                  <a:prstClr val="black">
                    <a:tint val="75000"/>
                  </a:prstClr>
                </a:solidFill>
              </a:rPr>
              <a:t>
              </a:t>
            </a:r>
            <a:endParaRPr lang="en-US" dirty="0">
              <a:solidFill>
                <a:prstClr val="black">
                  <a:tint val="75000"/>
                </a:prstClr>
              </a:solidFill>
            </a:endParaRPr>
          </a:p>
        </p:txBody>
      </p:sp>
      <p:sp>
        <p:nvSpPr>
          <p:cNvPr id="7" name="Slide Number Placeholder 6"/>
          <p:cNvSpPr>
            <a:spLocks noGrp="1"/>
          </p:cNvSpPr>
          <p:nvPr>
            <p:ph type="sldNum" sz="quarter" idx="12"/>
          </p:nvPr>
        </p:nvSpPr>
        <p:spPr>
          <a:xfrm>
            <a:off x="10352543" y="295733"/>
            <a:ext cx="838199" cy="767687"/>
          </a:xfrm>
          <a:prstGeom prst="rect">
            <a:avLst/>
          </a:prstGeom>
        </p:spPr>
        <p:txBody>
          <a:bodyPr/>
          <a:lstStyle/>
          <a:p>
            <a:pPr defTabSz="457200"/>
            <a:fld id="{D57F1E4F-1CFF-5643-939E-217C01CDF565}"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1548273279"/>
      </p:ext>
    </p:extLst>
  </p:cSld>
  <p:clrMapOvr>
    <a:masterClrMapping/>
  </p:clrMapOvr>
  <p:transition spd="slow">
    <p:randomBa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6"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5" y="2603502"/>
            <a:ext cx="314187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5" y="3179768"/>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4"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4" y="3179767"/>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6" y="2603501"/>
            <a:ext cx="314573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5"/>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6"/>
          <p:cNvSpPr>
            <a:spLocks noGrp="1"/>
          </p:cNvSpPr>
          <p:nvPr>
            <p:ph type="dt" sz="half" idx="10"/>
          </p:nvPr>
        </p:nvSpPr>
        <p:spPr>
          <a:xfrm>
            <a:off x="10653107" y="6391842"/>
            <a:ext cx="990599" cy="304799"/>
          </a:xfrm>
          <a:prstGeom prst="rect">
            <a:avLst/>
          </a:prstGeom>
        </p:spPr>
        <p:txBody>
          <a:bodyPr/>
          <a:lstStyle/>
          <a:p>
            <a:pPr defTabSz="457200"/>
            <a:fld id="{713A16D8-1C5D-4D45-A582-F623F555EAF0}" type="datetime8">
              <a:rPr lang="fa-IR" smtClean="0">
                <a:solidFill>
                  <a:prstClr val="black"/>
                </a:solidFill>
              </a:rPr>
              <a:pPr defTabSz="457200"/>
              <a:t>27 ژوئيه 26</a:t>
            </a:fld>
            <a:endParaRPr lang="en-US" dirty="0">
              <a:solidFill>
                <a:prstClr val="black"/>
              </a:solidFill>
            </a:endParaRPr>
          </a:p>
        </p:txBody>
      </p:sp>
      <p:sp>
        <p:nvSpPr>
          <p:cNvPr id="8" name="Footer Placeholder 7"/>
          <p:cNvSpPr>
            <a:spLocks noGrp="1"/>
          </p:cNvSpPr>
          <p:nvPr>
            <p:ph type="ftr" sz="quarter" idx="11"/>
          </p:nvPr>
        </p:nvSpPr>
        <p:spPr/>
        <p:txBody>
          <a:bodyPr/>
          <a:lstStyle/>
          <a:p>
            <a:r>
              <a:rPr lang="en-US" dirty="0" smtClean="0">
                <a:solidFill>
                  <a:prstClr val="black">
                    <a:tint val="75000"/>
                  </a:prstClr>
                </a:solidFill>
              </a:rPr>
              <a:t>
              </a:t>
            </a:r>
            <a:endParaRPr lang="en-US" dirty="0">
              <a:solidFill>
                <a:prstClr val="black">
                  <a:tint val="75000"/>
                </a:prstClr>
              </a:solidFill>
            </a:endParaRPr>
          </a:p>
        </p:txBody>
      </p:sp>
      <p:sp>
        <p:nvSpPr>
          <p:cNvPr id="9" name="Slide Number Placeholder 8"/>
          <p:cNvSpPr>
            <a:spLocks noGrp="1"/>
          </p:cNvSpPr>
          <p:nvPr>
            <p:ph type="sldNum" sz="quarter" idx="12"/>
          </p:nvPr>
        </p:nvSpPr>
        <p:spPr>
          <a:xfrm>
            <a:off x="10352543" y="295733"/>
            <a:ext cx="838199" cy="767687"/>
          </a:xfrm>
          <a:prstGeom prst="rect">
            <a:avLst/>
          </a:prstGeom>
        </p:spPr>
        <p:txBody>
          <a:bodyPr/>
          <a:lstStyle/>
          <a:p>
            <a:pPr defTabSz="457200"/>
            <a:fld id="{D57F1E4F-1CFF-5643-939E-217C01CDF565}"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482791640"/>
      </p:ext>
    </p:extLst>
  </p:cSld>
  <p:clrMapOvr>
    <a:masterClrMapping/>
  </p:clrMapOvr>
  <p:transition spd="slow">
    <p:randomBa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8797"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6"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a:xfrm>
            <a:off x="10653107" y="6391842"/>
            <a:ext cx="990599" cy="304799"/>
          </a:xfrm>
          <a:prstGeom prst="rect">
            <a:avLst/>
          </a:prstGeom>
        </p:spPr>
        <p:txBody>
          <a:bodyPr/>
          <a:lstStyle/>
          <a:p>
            <a:pPr defTabSz="457200"/>
            <a:fld id="{DD339822-E92D-4D08-9860-5A7E6A207F18}" type="datetime8">
              <a:rPr lang="fa-IR" smtClean="0">
                <a:solidFill>
                  <a:prstClr val="black"/>
                </a:solidFill>
              </a:rPr>
              <a:pPr defTabSz="457200"/>
              <a:t>27 ژوئيه 26</a:t>
            </a:fld>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rPr>
              <a:t>
              </a:t>
            </a:r>
            <a:endParaRPr lang="en-US" dirty="0">
              <a:solidFill>
                <a:prstClr val="black">
                  <a:tint val="75000"/>
                </a:prstClr>
              </a:solidFill>
            </a:endParaRPr>
          </a:p>
        </p:txBody>
      </p:sp>
      <p:sp>
        <p:nvSpPr>
          <p:cNvPr id="6" name="Slide Number Placeholder 5"/>
          <p:cNvSpPr>
            <a:spLocks noGrp="1"/>
          </p:cNvSpPr>
          <p:nvPr>
            <p:ph type="sldNum" sz="quarter" idx="12"/>
          </p:nvPr>
        </p:nvSpPr>
        <p:spPr>
          <a:xfrm>
            <a:off x="10352543" y="295733"/>
            <a:ext cx="838199" cy="767687"/>
          </a:xfrm>
          <a:prstGeom prst="rect">
            <a:avLst/>
          </a:prstGeom>
        </p:spPr>
        <p:txBody>
          <a:bodyPr/>
          <a:lstStyle/>
          <a:p>
            <a:pPr defTabSz="457200"/>
            <a:fld id="{D57F1E4F-1CFF-5643-939E-217C01CDF565}" type="slidenum">
              <a:rPr lang="en-US" smtClean="0">
                <a:solidFill>
                  <a:prstClr val="black"/>
                </a:solidFill>
              </a:rPr>
              <a:pPr defTabSz="457200"/>
              <a:t>‹#›</a:t>
            </a:fld>
            <a:endParaRPr lang="en-US" dirty="0">
              <a:solidFill>
                <a:prstClr val="black"/>
              </a:solidFill>
            </a:endParaRPr>
          </a:p>
        </p:txBody>
      </p:sp>
    </p:spTree>
    <p:extLst>
      <p:ext uri="{BB962C8B-B14F-4D97-AF65-F5344CB8AC3E}">
        <p14:creationId xmlns:p14="http://schemas.microsoft.com/office/powerpoint/2010/main" val="2890590179"/>
      </p:ext>
    </p:extLst>
  </p:cSld>
  <p:clrMapOvr>
    <a:masterClrMapping/>
  </p:clrMapOvr>
  <p:transition spd="slow">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6362" y="365125"/>
            <a:ext cx="9747438" cy="1325563"/>
          </a:xfrm>
        </p:spPr>
        <p:txBody>
          <a:bodyPr/>
          <a:lstStyle>
            <a:lvl1pPr algn="ctr">
              <a:defRPr b="1">
                <a:cs typeface="B Titr" panose="00000700000000000000" pitchFamily="2" charset="-78"/>
              </a:defRPr>
            </a:lvl1pPr>
          </a:lstStyle>
          <a:p>
            <a:r>
              <a:rPr lang="en-US" dirty="0" smtClean="0"/>
              <a:t>Click to edit Master title style</a:t>
            </a:r>
            <a:endParaRPr lang="en-US" dirty="0"/>
          </a:p>
        </p:txBody>
      </p:sp>
      <p:sp>
        <p:nvSpPr>
          <p:cNvPr id="3" name="Content Placeholder 2"/>
          <p:cNvSpPr>
            <a:spLocks noGrp="1"/>
          </p:cNvSpPr>
          <p:nvPr>
            <p:ph idx="1"/>
          </p:nvPr>
        </p:nvSpPr>
        <p:spPr>
          <a:xfrm>
            <a:off x="1606362" y="1807606"/>
            <a:ext cx="9801866" cy="4351338"/>
          </a:xfrm>
        </p:spPr>
        <p:txBody>
          <a:bodyPr>
            <a:normAutofit/>
          </a:bodyPr>
          <a:lstStyle>
            <a:lvl1pPr algn="r" rtl="1">
              <a:defRPr sz="3600">
                <a:cs typeface="B Titr" panose="00000700000000000000" pitchFamily="2" charset="-78"/>
              </a:defRPr>
            </a:lvl1pPr>
            <a:lvl2pPr algn="r" rtl="1">
              <a:defRPr sz="3200">
                <a:cs typeface="B Titr" panose="00000700000000000000" pitchFamily="2" charset="-78"/>
              </a:defRPr>
            </a:lvl2pPr>
            <a:lvl3pPr algn="r" rtl="1">
              <a:defRPr sz="2800">
                <a:cs typeface="B Titr" panose="00000700000000000000" pitchFamily="2" charset="-78"/>
              </a:defRPr>
            </a:lvl3pPr>
            <a:lvl4pPr algn="r" rtl="1">
              <a:defRPr sz="2400">
                <a:cs typeface="B Titr" panose="00000700000000000000" pitchFamily="2" charset="-78"/>
              </a:defRPr>
            </a:lvl4pPr>
            <a:lvl5pPr algn="r" rtl="1">
              <a:defRPr sz="2400">
                <a:cs typeface="B Titr" panose="00000700000000000000" pitchFamily="2" charset="-7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D97D106-3D6F-441A-ACC1-764629D50F3A}" type="slidenum">
              <a:rPr lang="en-US" smtClean="0"/>
              <a:pPr/>
              <a:t>‹#›</a:t>
            </a:fld>
            <a:endParaRPr lang="en-US"/>
          </a:p>
        </p:txBody>
      </p:sp>
      <p:pic>
        <p:nvPicPr>
          <p:cNvPr id="7" name="Picture 6"/>
          <p:cNvPicPr>
            <a:picLocks noChangeAspect="1"/>
          </p:cNvPicPr>
          <p:nvPr userDrawn="1"/>
        </p:nvPicPr>
        <p:blipFill>
          <a:blip r:embed="rId2" cstate="print"/>
          <a:stretch>
            <a:fillRect/>
          </a:stretch>
        </p:blipFill>
        <p:spPr>
          <a:xfrm>
            <a:off x="0" y="1439490"/>
            <a:ext cx="1536325" cy="1316850"/>
          </a:xfrm>
          <a:prstGeom prst="rect">
            <a:avLst/>
          </a:prstGeom>
        </p:spPr>
      </p:pic>
      <p:pic>
        <p:nvPicPr>
          <p:cNvPr id="8" name="Picture 7"/>
          <p:cNvPicPr>
            <a:picLocks noChangeAspect="1"/>
          </p:cNvPicPr>
          <p:nvPr userDrawn="1"/>
        </p:nvPicPr>
        <p:blipFill rotWithShape="1">
          <a:blip r:embed="rId3" cstate="print"/>
          <a:srcRect b="63089"/>
          <a:stretch/>
        </p:blipFill>
        <p:spPr>
          <a:xfrm>
            <a:off x="116851" y="262731"/>
            <a:ext cx="1442697" cy="979353"/>
          </a:xfrm>
          <a:prstGeom prst="rect">
            <a:avLst/>
          </a:prstGeom>
        </p:spPr>
      </p:pic>
    </p:spTree>
    <p:extLst>
      <p:ext uri="{BB962C8B-B14F-4D97-AF65-F5344CB8AC3E}">
        <p14:creationId xmlns:p14="http://schemas.microsoft.com/office/powerpoint/2010/main" val="2909556241"/>
      </p:ext>
    </p:extLst>
  </p:cSld>
  <p:clrMapOvr>
    <a:masterClrMapping/>
  </p:clrMapOvr>
  <p:transition spd="slow">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3141462090"/>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1524788466"/>
      </p:ext>
    </p:extLst>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4120040718"/>
      </p:ext>
    </p:extLst>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3994070284"/>
      </p:ext>
    </p:extLst>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516716010"/>
      </p:ext>
    </p:extLst>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962073998"/>
      </p:ext>
    </p:extLst>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96566" y="6356350"/>
            <a:ext cx="2743200" cy="365125"/>
          </a:xfrm>
          <a:prstGeom prst="rect">
            <a:avLst/>
          </a:prstGeom>
        </p:spPr>
        <p:txBody>
          <a:bodyPr/>
          <a:lstStyle/>
          <a:p>
            <a:fld id="{D0900A05-B280-4DF6-9681-2ECE4BA740A4}" type="datetimeFigureOut">
              <a:rPr lang="en-US" smtClean="0"/>
              <a:pPr/>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97D106-3D6F-441A-ACC1-764629D50F3A}" type="slidenum">
              <a:rPr lang="en-US" smtClean="0"/>
              <a:pPr/>
              <a:t>‹#›</a:t>
            </a:fld>
            <a:endParaRPr lang="en-US"/>
          </a:p>
        </p:txBody>
      </p:sp>
    </p:spTree>
    <p:extLst>
      <p:ext uri="{BB962C8B-B14F-4D97-AF65-F5344CB8AC3E}">
        <p14:creationId xmlns:p14="http://schemas.microsoft.com/office/powerpoint/2010/main" val="1566903869"/>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g"/><Relationship Id="rId3" Type="http://schemas.openxmlformats.org/officeDocument/2006/relationships/slideLayout" Target="../slideLayouts/slideLayout3.xml"/><Relationship Id="rId21" Type="http://schemas.openxmlformats.org/officeDocument/2006/relationships/image" Target="../media/image6.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20" Type="http://schemas.openxmlformats.org/officeDocument/2006/relationships/image" Target="../media/image5.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4.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95056" y="365125"/>
            <a:ext cx="935874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018805" y="1825625"/>
            <a:ext cx="9334995"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97D106-3D6F-441A-ACC1-764629D50F3A}" type="slidenum">
              <a:rPr lang="en-US" smtClean="0"/>
              <a:pPr/>
              <a:t>‹#›</a:t>
            </a:fld>
            <a:endParaRPr lang="en-US"/>
          </a:p>
        </p:txBody>
      </p:sp>
      <p:pic>
        <p:nvPicPr>
          <p:cNvPr id="7" name="Picture 6"/>
          <p:cNvPicPr>
            <a:picLocks noChangeAspect="1"/>
          </p:cNvPicPr>
          <p:nvPr userDrawn="1"/>
        </p:nvPicPr>
        <p:blipFill>
          <a:blip r:embed="rId16" cstate="print"/>
          <a:stretch>
            <a:fillRect/>
          </a:stretch>
        </p:blipFill>
        <p:spPr>
          <a:xfrm>
            <a:off x="0" y="1230224"/>
            <a:ext cx="1536325" cy="1316850"/>
          </a:xfrm>
          <a:prstGeom prst="rect">
            <a:avLst/>
          </a:prstGeom>
          <a:ln>
            <a:noFill/>
          </a:ln>
          <a:effectLst>
            <a:softEdge rad="112500"/>
          </a:effectLst>
        </p:spPr>
      </p:pic>
      <p:pic>
        <p:nvPicPr>
          <p:cNvPr id="8" name="Picture 7"/>
          <p:cNvPicPr>
            <a:picLocks noChangeAspect="1"/>
          </p:cNvPicPr>
          <p:nvPr userDrawn="1"/>
        </p:nvPicPr>
        <p:blipFill rotWithShape="1">
          <a:blip r:embed="rId17" cstate="print"/>
          <a:srcRect b="63089"/>
          <a:stretch/>
        </p:blipFill>
        <p:spPr>
          <a:xfrm>
            <a:off x="116851" y="339016"/>
            <a:ext cx="1442697" cy="979353"/>
          </a:xfrm>
          <a:prstGeom prst="rect">
            <a:avLst/>
          </a:prstGeom>
        </p:spPr>
      </p:pic>
      <p:pic>
        <p:nvPicPr>
          <p:cNvPr id="9" name="Picture 8"/>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33585" y="2546654"/>
            <a:ext cx="1525963" cy="1293144"/>
          </a:xfrm>
          <a:prstGeom prst="rect">
            <a:avLst/>
          </a:prstGeom>
          <a:ln>
            <a:noFill/>
          </a:ln>
          <a:effectLst>
            <a:softEdge rad="112500"/>
          </a:effectLst>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99606" y="3614120"/>
            <a:ext cx="1453963" cy="1453963"/>
          </a:xfrm>
          <a:prstGeom prst="rect">
            <a:avLst/>
          </a:prstGeom>
          <a:ln>
            <a:noFill/>
          </a:ln>
          <a:effectLst>
            <a:softEdge rad="112500"/>
          </a:effectLst>
        </p:spPr>
      </p:pic>
      <p:pic>
        <p:nvPicPr>
          <p:cNvPr id="12" name="Picture 11"/>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6851" y="4906844"/>
            <a:ext cx="1431085" cy="1228286"/>
          </a:xfrm>
          <a:prstGeom prst="rect">
            <a:avLst/>
          </a:prstGeom>
          <a:ln>
            <a:noFill/>
          </a:ln>
          <a:effectLst>
            <a:softEdge rad="112500"/>
          </a:effectLst>
        </p:spPr>
      </p:pic>
      <p:pic>
        <p:nvPicPr>
          <p:cNvPr id="4" name="Picture 3"/>
          <p:cNvPicPr>
            <a:picLocks noChangeAspect="1"/>
          </p:cNvPicPr>
          <p:nvPr userDrawn="1"/>
        </p:nvPicPr>
        <p:blipFill>
          <a:blip r:embed="rId21"/>
          <a:stretch>
            <a:fillRect/>
          </a:stretch>
        </p:blipFill>
        <p:spPr>
          <a:xfrm>
            <a:off x="269659" y="6135129"/>
            <a:ext cx="1289889" cy="609845"/>
          </a:xfrm>
          <a:prstGeom prst="rect">
            <a:avLst/>
          </a:prstGeom>
        </p:spPr>
      </p:pic>
    </p:spTree>
    <p:extLst>
      <p:ext uri="{BB962C8B-B14F-4D97-AF65-F5344CB8AC3E}">
        <p14:creationId xmlns:p14="http://schemas.microsoft.com/office/powerpoint/2010/main" val="38873163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3" r:id="rId14"/>
  </p:sldLayoutIdLst>
  <p:transition>
    <p:dissolve/>
  </p:transition>
  <p:txStyles>
    <p:titleStyle>
      <a:lvl1pPr algn="ctr" defTabSz="914400" rtl="0" eaLnBrk="1" latinLnBrk="0" hangingPunct="1">
        <a:lnSpc>
          <a:spcPct val="90000"/>
        </a:lnSpc>
        <a:spcBef>
          <a:spcPct val="0"/>
        </a:spcBef>
        <a:buNone/>
        <a:defRPr sz="4400" kern="1200">
          <a:solidFill>
            <a:schemeClr val="tx1"/>
          </a:solidFill>
          <a:latin typeface="+mj-lt"/>
          <a:ea typeface="+mj-ea"/>
          <a:cs typeface="B Titr" pitchFamily="2" charset="-78"/>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B Koodak" pitchFamily="2" charset="-78"/>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B Koodak" pitchFamily="2" charset="-78"/>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B Koodak" pitchFamily="2" charset="-78"/>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B Koodak" pitchFamily="2" charset="-78"/>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B Koodak"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a-IR" dirty="0" smtClean="0"/>
              <a:t>کارگاه آموزشی مدیریت بحران حوزه سلامت</a:t>
            </a:r>
            <a:endParaRPr lang="en-US" dirty="0"/>
          </a:p>
        </p:txBody>
      </p:sp>
      <p:sp>
        <p:nvSpPr>
          <p:cNvPr id="3" name="Subtitle 2"/>
          <p:cNvSpPr>
            <a:spLocks noGrp="1"/>
          </p:cNvSpPr>
          <p:nvPr>
            <p:ph type="subTitle" idx="1"/>
          </p:nvPr>
        </p:nvSpPr>
        <p:spPr/>
        <p:txBody>
          <a:bodyPr/>
          <a:lstStyle/>
          <a:p>
            <a:r>
              <a:rPr lang="fa-IR" dirty="0" smtClean="0"/>
              <a:t>مرداد1401</a:t>
            </a:r>
          </a:p>
          <a:p>
            <a:r>
              <a:rPr lang="fa-IR" dirty="0" smtClean="0"/>
              <a:t>تهران</a:t>
            </a:r>
            <a:endParaRPr lang="en-US" dirty="0"/>
          </a:p>
        </p:txBody>
      </p:sp>
      <p:pic>
        <p:nvPicPr>
          <p:cNvPr id="4" name="Picture 3"/>
          <p:cNvPicPr>
            <a:picLocks noChangeAspect="1"/>
          </p:cNvPicPr>
          <p:nvPr/>
        </p:nvPicPr>
        <p:blipFill>
          <a:blip r:embed="rId2"/>
          <a:stretch>
            <a:fillRect/>
          </a:stretch>
        </p:blipFill>
        <p:spPr>
          <a:xfrm>
            <a:off x="5044849" y="201996"/>
            <a:ext cx="1719892" cy="1656583"/>
          </a:xfrm>
          <a:prstGeom prst="rect">
            <a:avLst/>
          </a:prstGeom>
        </p:spPr>
      </p:pic>
      <p:pic>
        <p:nvPicPr>
          <p:cNvPr id="5" name="Picture 4"/>
          <p:cNvPicPr>
            <a:picLocks noChangeAspect="1"/>
          </p:cNvPicPr>
          <p:nvPr/>
        </p:nvPicPr>
        <p:blipFill>
          <a:blip r:embed="rId3"/>
          <a:stretch>
            <a:fillRect/>
          </a:stretch>
        </p:blipFill>
        <p:spPr>
          <a:xfrm>
            <a:off x="5199810" y="4410383"/>
            <a:ext cx="1792379" cy="847417"/>
          </a:xfrm>
          <a:prstGeom prst="rect">
            <a:avLst/>
          </a:prstGeom>
        </p:spPr>
      </p:pic>
    </p:spTree>
    <p:extLst>
      <p:ext uri="{BB962C8B-B14F-4D97-AF65-F5344CB8AC3E}">
        <p14:creationId xmlns:p14="http://schemas.microsoft.com/office/powerpoint/2010/main" val="1896777587"/>
      </p:ext>
    </p:extLst>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0215" y="908664"/>
            <a:ext cx="6623862" cy="1173707"/>
          </a:xfrm>
        </p:spPr>
        <p:txBody>
          <a:bodyPr>
            <a:normAutofit fontScale="90000"/>
          </a:bodyPr>
          <a:lstStyle/>
          <a:p>
            <a:pPr rtl="1">
              <a:lnSpc>
                <a:spcPct val="115000"/>
              </a:lnSpc>
              <a:spcBef>
                <a:spcPts val="0"/>
              </a:spcBef>
              <a:spcAft>
                <a:spcPts val="1000"/>
              </a:spcAft>
            </a:pPr>
            <a:r>
              <a:rPr lang="fa-IR" sz="3400" dirty="0">
                <a:solidFill>
                  <a:schemeClr val="accent1">
                    <a:lumMod val="75000"/>
                  </a:schemeClr>
                </a:solidFill>
                <a:latin typeface="Tahoma" panose="020B0604030504040204" pitchFamily="34" charset="0"/>
                <a:ea typeface="Calibri" panose="020F0502020204030204" pitchFamily="34" charset="0"/>
              </a:rPr>
              <a:t>حوادث شیمیایی</a:t>
            </a:r>
            <a:r>
              <a:rPr lang="en-US" sz="3400" dirty="0">
                <a:solidFill>
                  <a:srgbClr val="E32D91">
                    <a:lumMod val="75000"/>
                  </a:srgbClr>
                </a:solidFill>
                <a:latin typeface="Calibri" panose="020F0502020204030204" pitchFamily="34" charset="0"/>
                <a:ea typeface="Calibri" panose="020F0502020204030204" pitchFamily="34" charset="0"/>
                <a:cs typeface="Arial" panose="020B0604020202020204" pitchFamily="34" charset="0"/>
              </a:rPr>
              <a:t/>
            </a:r>
            <a:br>
              <a:rPr lang="en-US" sz="3400" dirty="0">
                <a:solidFill>
                  <a:srgbClr val="E32D91">
                    <a:lumMod val="75000"/>
                  </a:srgbClr>
                </a:solidFill>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Text Placeholder 2"/>
          <p:cNvSpPr>
            <a:spLocks noGrp="1"/>
          </p:cNvSpPr>
          <p:nvPr>
            <p:ph type="body" sz="half" idx="2"/>
          </p:nvPr>
        </p:nvSpPr>
        <p:spPr>
          <a:xfrm>
            <a:off x="4800600" y="1847949"/>
            <a:ext cx="5334000" cy="4599295"/>
          </a:xfrm>
        </p:spPr>
        <p:txBody>
          <a:bodyPr>
            <a:normAutofit/>
          </a:bodyPr>
          <a:lstStyle/>
          <a:p>
            <a:pPr>
              <a:lnSpc>
                <a:spcPct val="115000"/>
              </a:lnSpc>
              <a:spcBef>
                <a:spcPts val="0"/>
              </a:spcBef>
              <a:spcAft>
                <a:spcPts val="1000"/>
              </a:spcAft>
            </a:pPr>
            <a:r>
              <a:rPr lang="fa-IR" sz="2400" dirty="0">
                <a:latin typeface="Tahoma" panose="020B0604030504040204" pitchFamily="34" charset="0"/>
                <a:ea typeface="Calibri" panose="020F0502020204030204" pitchFamily="34" charset="0"/>
                <a:cs typeface="B Homa" panose="00000400000000000000" pitchFamily="2" charset="-78"/>
              </a:rPr>
              <a:t>عامل اعصاب: اختلال در سیستم عصبی مرکزی</a:t>
            </a:r>
            <a:endParaRPr lang="en-US" sz="2400" dirty="0">
              <a:latin typeface="Tahoma" panose="020B0604030504040204" pitchFamily="34" charset="0"/>
              <a:ea typeface="Calibri" panose="020F0502020204030204" pitchFamily="34" charset="0"/>
              <a:cs typeface="B Homa" panose="00000400000000000000" pitchFamily="2" charset="-78"/>
            </a:endParaRPr>
          </a:p>
          <a:p>
            <a:pPr>
              <a:lnSpc>
                <a:spcPct val="115000"/>
              </a:lnSpc>
              <a:spcBef>
                <a:spcPts val="0"/>
              </a:spcBef>
              <a:spcAft>
                <a:spcPts val="1000"/>
              </a:spcAft>
            </a:pPr>
            <a:r>
              <a:rPr lang="fa-IR" sz="2400" dirty="0">
                <a:latin typeface="Tahoma" panose="020B0604030504040204" pitchFamily="34" charset="0"/>
                <a:ea typeface="Calibri" panose="020F0502020204030204" pitchFamily="34" charset="0"/>
                <a:cs typeface="B Homa" panose="00000400000000000000" pitchFamily="2" charset="-78"/>
              </a:rPr>
              <a:t>عامل تاول: باعث سوختگیهای شدید</a:t>
            </a:r>
            <a:endParaRPr lang="en-US" sz="2400" dirty="0">
              <a:latin typeface="Tahoma" panose="020B0604030504040204" pitchFamily="34" charset="0"/>
              <a:ea typeface="Calibri" panose="020F0502020204030204" pitchFamily="34" charset="0"/>
              <a:cs typeface="B Homa" panose="00000400000000000000" pitchFamily="2" charset="-78"/>
            </a:endParaRPr>
          </a:p>
          <a:p>
            <a:pPr>
              <a:lnSpc>
                <a:spcPct val="115000"/>
              </a:lnSpc>
              <a:spcBef>
                <a:spcPts val="0"/>
              </a:spcBef>
              <a:spcAft>
                <a:spcPts val="1000"/>
              </a:spcAft>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عامل خون: توقف جابجایی هموگلوبین</a:t>
            </a:r>
            <a:endParaRPr lang="en-US" sz="2400" dirty="0">
              <a:solidFill>
                <a:prstClr val="black"/>
              </a:solidFill>
              <a:latin typeface="Tahoma" panose="020B0604030504040204" pitchFamily="34" charset="0"/>
              <a:ea typeface="Calibri" panose="020F0502020204030204" pitchFamily="34" charset="0"/>
              <a:cs typeface="B Homa" panose="00000400000000000000" pitchFamily="2" charset="-78"/>
            </a:endParaRPr>
          </a:p>
          <a:p>
            <a:pPr>
              <a:spcBef>
                <a:spcPts val="0"/>
              </a:spcBef>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عامل خفگی: استرس سیستم تنفسی</a:t>
            </a:r>
            <a:endParaRPr lang="en-US" sz="2400" dirty="0">
              <a:solidFill>
                <a:prstClr val="black"/>
              </a:solidFill>
              <a:latin typeface="Tahoma" panose="020B0604030504040204" pitchFamily="34" charset="0"/>
              <a:ea typeface="Calibri" panose="020F0502020204030204" pitchFamily="34" charset="0"/>
              <a:cs typeface="B Homa" panose="00000400000000000000" pitchFamily="2" charset="-78"/>
            </a:endParaRPr>
          </a:p>
          <a:p>
            <a:pPr>
              <a:spcBef>
                <a:spcPts val="0"/>
              </a:spcBef>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عامل تحریک کننده: بروز با : اشک و درد </a:t>
            </a:r>
            <a:endParaRPr lang="en-US" sz="2400" dirty="0">
              <a:solidFill>
                <a:prstClr val="black"/>
              </a:solidFill>
              <a:cs typeface="B Homa" panose="00000400000000000000" pitchFamily="2" charset="-78"/>
            </a:endParaRP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black"/>
                </a:solidFill>
              </a:rPr>
              <a:pPr/>
              <a:t>10</a:t>
            </a:fld>
            <a:endParaRPr lang="en-US" dirty="0">
              <a:solidFill>
                <a:prstClr val="black"/>
              </a:solidFill>
            </a:endParaRPr>
          </a:p>
        </p:txBody>
      </p:sp>
      <p:pic>
        <p:nvPicPr>
          <p:cNvPr id="5" name="Picture 4"/>
          <p:cNvPicPr>
            <a:picLocks noChangeAspect="1"/>
          </p:cNvPicPr>
          <p:nvPr/>
        </p:nvPicPr>
        <p:blipFill>
          <a:blip r:embed="rId2" cstate="print"/>
          <a:stretch>
            <a:fillRect/>
          </a:stretch>
        </p:blipFill>
        <p:spPr>
          <a:xfrm>
            <a:off x="1885408" y="1569498"/>
            <a:ext cx="1557338" cy="1800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6" descr="C:\My Documents\RACES\guardianeu00g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2748" y="3869139"/>
            <a:ext cx="1407319" cy="2578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3151954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1" y="451704"/>
            <a:ext cx="4686300" cy="1223432"/>
          </a:xfrm>
        </p:spPr>
        <p:txBody>
          <a:bodyPr/>
          <a:lstStyle/>
          <a:p>
            <a:pPr algn="ctr"/>
            <a:r>
              <a:rPr lang="fa-IR" sz="3400" dirty="0">
                <a:solidFill>
                  <a:schemeClr val="accent1">
                    <a:lumMod val="75000"/>
                  </a:schemeClr>
                </a:solidFill>
              </a:rPr>
              <a:t>اهداف بالقوه در کشور ایران</a:t>
            </a:r>
            <a:endParaRPr lang="en-US" sz="3400" dirty="0">
              <a:solidFill>
                <a:schemeClr val="accent1">
                  <a:lumMod val="75000"/>
                </a:schemeClr>
              </a:solidFill>
            </a:endParaRPr>
          </a:p>
        </p:txBody>
      </p:sp>
      <p:sp>
        <p:nvSpPr>
          <p:cNvPr id="8" name="Text Placeholder 7"/>
          <p:cNvSpPr>
            <a:spLocks noGrp="1"/>
          </p:cNvSpPr>
          <p:nvPr>
            <p:ph type="body" idx="1"/>
          </p:nvPr>
        </p:nvSpPr>
        <p:spPr>
          <a:xfrm>
            <a:off x="6481549" y="5354475"/>
            <a:ext cx="2359152" cy="1370131"/>
          </a:xfrm>
        </p:spPr>
        <p:txBody>
          <a:bodyPr>
            <a:noAutofit/>
          </a:bodyPr>
          <a:lstStyle/>
          <a:p>
            <a:pPr marL="342900" indent="-342900">
              <a:lnSpc>
                <a:spcPct val="115000"/>
              </a:lnSpc>
              <a:spcBef>
                <a:spcPts val="0"/>
              </a:spcBef>
              <a:spcAft>
                <a:spcPts val="1000"/>
              </a:spcAft>
              <a:buFont typeface="Wingdings" panose="05000000000000000000" pitchFamily="2" charset="2"/>
              <a:buChar char=""/>
            </a:pPr>
            <a:r>
              <a:rPr lang="en-US" sz="1800" dirty="0">
                <a:solidFill>
                  <a:schemeClr val="tx1"/>
                </a:solidFill>
                <a:latin typeface="Tahoma" panose="020B0604030504040204" pitchFamily="34" charset="0"/>
                <a:ea typeface="Calibri" panose="020F0502020204030204" pitchFamily="34" charset="0"/>
                <a:cs typeface="B Titr" panose="00000700000000000000" pitchFamily="2" charset="-78"/>
              </a:rPr>
              <a:t> </a:t>
            </a:r>
            <a:r>
              <a:rPr lang="fa-IR" sz="1800" dirty="0" smtClean="0">
                <a:solidFill>
                  <a:schemeClr val="tx1"/>
                </a:solidFill>
                <a:ea typeface="Calibri" panose="020F0502020204030204" pitchFamily="34" charset="0"/>
                <a:cs typeface="B Homa" panose="00000400000000000000" pitchFamily="2" charset="-78"/>
              </a:rPr>
              <a:t>بیمارستانها و مراکز بهداشتی و درمانی</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استودیومهای ورزشی</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خطوط ریلی</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پلهای حساس</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مراکز تفریحی بزرگ</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دانشگاهها و مدارس</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سدها</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smtClean="0">
                <a:solidFill>
                  <a:schemeClr val="tx1"/>
                </a:solidFill>
                <a:ea typeface="Calibri" panose="020F0502020204030204" pitchFamily="34" charset="0"/>
                <a:cs typeface="B Homa" panose="00000400000000000000" pitchFamily="2" charset="-78"/>
              </a:rPr>
              <a:t>دکل ها و برج های مخابراتی</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342900" indent="-342900">
              <a:lnSpc>
                <a:spcPct val="115000"/>
              </a:lnSpc>
              <a:spcBef>
                <a:spcPts val="0"/>
              </a:spcBef>
              <a:spcAft>
                <a:spcPts val="1000"/>
              </a:spcAft>
              <a:buFont typeface="Wingdings" panose="05000000000000000000" pitchFamily="2" charset="2"/>
              <a:buChar char=""/>
            </a:pPr>
            <a:r>
              <a:rPr lang="fa-IR" sz="1800" dirty="0">
                <a:solidFill>
                  <a:schemeClr val="tx1"/>
                </a:solidFill>
                <a:ea typeface="Calibri" panose="020F0502020204030204" pitchFamily="34" charset="0"/>
                <a:cs typeface="B Homa" panose="00000400000000000000" pitchFamily="2" charset="-78"/>
              </a:rPr>
              <a:t>کارخانجات</a:t>
            </a:r>
            <a:endParaRPr lang="en-US" sz="1800" dirty="0">
              <a:solidFill>
                <a:schemeClr val="tx1"/>
              </a:solidFill>
              <a:latin typeface="Calibri" panose="020F0502020204030204" pitchFamily="34" charset="0"/>
              <a:ea typeface="Calibri" panose="020F0502020204030204" pitchFamily="34" charset="0"/>
              <a:cs typeface="B Homa" panose="00000400000000000000" pitchFamily="2" charset="-78"/>
            </a:endParaRPr>
          </a:p>
          <a:p>
            <a:pPr marL="228600">
              <a:lnSpc>
                <a:spcPct val="115000"/>
              </a:lnSpc>
              <a:spcBef>
                <a:spcPts val="0"/>
              </a:spcBef>
              <a:spcAft>
                <a:spcPts val="1000"/>
              </a:spcAft>
            </a:pPr>
            <a:r>
              <a:rPr lang="en-US" sz="1800" dirty="0">
                <a:latin typeface="Tahoma" panose="020B0604030504040204" pitchFamily="34" charset="0"/>
                <a:ea typeface="Calibri" panose="020F0502020204030204" pitchFamily="34" charset="0"/>
                <a:cs typeface="B Titr" panose="00000700000000000000" pitchFamily="2" charset="-78"/>
              </a:rPr>
              <a:t> </a:t>
            </a:r>
            <a:endParaRPr lang="en-US" sz="1800" dirty="0">
              <a:latin typeface="Calibri" panose="020F0502020204030204" pitchFamily="34" charset="0"/>
              <a:ea typeface="Calibri" panose="020F0502020204030204" pitchFamily="34" charset="0"/>
              <a:cs typeface="Arial" panose="020B0604020202020204" pitchFamily="34" charset="0"/>
            </a:endParaRPr>
          </a:p>
          <a:p>
            <a:endParaRPr lang="en-US" sz="1800" dirty="0"/>
          </a:p>
        </p:txBody>
      </p:sp>
      <p:sp>
        <p:nvSpPr>
          <p:cNvPr id="14" name="Slide Number Placeholder 13"/>
          <p:cNvSpPr>
            <a:spLocks noGrp="1"/>
          </p:cNvSpPr>
          <p:nvPr>
            <p:ph type="sldNum" sz="quarter" idx="12"/>
          </p:nvPr>
        </p:nvSpPr>
        <p:spPr/>
        <p:txBody>
          <a:bodyPr/>
          <a:lstStyle/>
          <a:p>
            <a:fld id="{D57F1E4F-1CFF-5643-939E-217C01CDF565}"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270377035"/>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descr="http://www.emdat.be/sites/default/files/Trends/natural/world_1900_2011/eveyr2_view.jpg"/>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rtl="1" eaLnBrk="1" hangingPunct="1">
              <a:spcBef>
                <a:spcPct val="0"/>
              </a:spcBef>
              <a:buFontTx/>
              <a:buNone/>
            </a:pPr>
            <a:endParaRPr lang="en-US" altLang="en-US" sz="1800">
              <a:latin typeface="Georgia" panose="02040502050405020303" pitchFamily="18" charset="0"/>
            </a:endParaRPr>
          </a:p>
        </p:txBody>
      </p:sp>
      <p:pic>
        <p:nvPicPr>
          <p:cNvPr id="10243" name="Picture 3" descr="C:\Users\west\Desktop\eveyr2_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570067"/>
      </p:ext>
    </p:extLst>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03389" y="1268414"/>
            <a:ext cx="8713787" cy="5329237"/>
          </a:xfrm>
        </p:spPr>
        <p:txBody>
          <a:bodyPr rtlCol="0">
            <a:normAutofit fontScale="70000" lnSpcReduction="20000"/>
          </a:bodyPr>
          <a:lstStyle/>
          <a:p>
            <a:pPr marL="624078" indent="-514350">
              <a:buSzPct val="69000"/>
              <a:buFont typeface="+mj-lt"/>
              <a:buAutoNum type="arabicPeriod"/>
              <a:defRPr/>
            </a:pPr>
            <a:r>
              <a:rPr lang="fa-IR" sz="3000" dirty="0"/>
              <a:t>کارگروه نیروهای مسلح ، امنیت و انتظامات  ( وزارت کشور – معاون امنیتی)</a:t>
            </a:r>
            <a:endParaRPr lang="en-US" sz="3000" dirty="0"/>
          </a:p>
          <a:p>
            <a:pPr marL="624078" indent="-514350">
              <a:buFont typeface="+mj-lt"/>
              <a:buAutoNum type="arabicPeriod"/>
              <a:defRPr/>
            </a:pPr>
            <a:r>
              <a:rPr lang="fa-IR" sz="3000" dirty="0"/>
              <a:t>کارگروه امداد و نجات و آموزش همگانی ( هلال احمر – سازمان امداد و نجات )</a:t>
            </a:r>
            <a:endParaRPr lang="en-US" sz="3000" dirty="0"/>
          </a:p>
          <a:p>
            <a:pPr marL="624078" indent="-514350">
              <a:buFont typeface="+mj-lt"/>
              <a:buAutoNum type="arabicPeriod"/>
              <a:defRPr/>
            </a:pPr>
            <a:r>
              <a:rPr lang="fa-IR" sz="3000" dirty="0"/>
              <a:t>کارگروه تامین مسکن ( بنیاد مسکن )</a:t>
            </a:r>
            <a:endParaRPr lang="en-US" sz="3000" dirty="0"/>
          </a:p>
          <a:p>
            <a:pPr marL="624078" indent="-514350">
              <a:buFont typeface="+mj-lt"/>
              <a:buAutoNum type="arabicPeriod"/>
              <a:defRPr/>
            </a:pPr>
            <a:r>
              <a:rPr lang="fa-IR" sz="3000" dirty="0"/>
              <a:t>کارگروه امور سیل و مخاطرات دریایی ، برق ، آب و فاضلاب ( وزارت نیرو )</a:t>
            </a:r>
            <a:endParaRPr lang="en-US" sz="3000" dirty="0"/>
          </a:p>
          <a:p>
            <a:pPr marL="624078" indent="-514350">
              <a:buFont typeface="+mj-lt"/>
              <a:buAutoNum type="arabicPeriod"/>
              <a:defRPr/>
            </a:pPr>
            <a:r>
              <a:rPr lang="fa-IR" sz="3000" dirty="0"/>
              <a:t>کارگروه مخاطرات زلزله ، لغزش لایه های زمین ، ابنیه ساختمان و شهرسازی ( وزارت مسکن و شهرسازی )</a:t>
            </a:r>
            <a:endParaRPr lang="en-US" sz="3000" dirty="0"/>
          </a:p>
          <a:p>
            <a:pPr marL="624078" indent="-514350">
              <a:buFont typeface="+mj-lt"/>
              <a:buAutoNum type="arabicPeriod"/>
              <a:defRPr/>
            </a:pPr>
            <a:r>
              <a:rPr lang="fa-IR" sz="3000" dirty="0"/>
              <a:t>کارگروه آموزش و اطلاع رسانی ( سازمان صدا و سیما )</a:t>
            </a:r>
            <a:endParaRPr lang="en-US" sz="3000" dirty="0"/>
          </a:p>
          <a:p>
            <a:pPr marL="624078" indent="-514350">
              <a:buFont typeface="+mj-lt"/>
              <a:buAutoNum type="arabicPeriod"/>
              <a:defRPr/>
            </a:pPr>
            <a:r>
              <a:rPr lang="fa-IR" sz="3000" dirty="0"/>
              <a:t>کارگروه مخاطرات زیست محیطی ( سازمان حفاظت محیط زیست )</a:t>
            </a:r>
            <a:endParaRPr lang="en-US" sz="3000" dirty="0"/>
          </a:p>
          <a:p>
            <a:pPr marL="624078" indent="-514350">
              <a:buFont typeface="+mj-lt"/>
              <a:buAutoNum type="arabicPeriod"/>
              <a:defRPr/>
            </a:pPr>
            <a:r>
              <a:rPr lang="fa-IR" sz="3000" dirty="0"/>
              <a:t>کارگروه مخابرات و ارتباطات ( وزارت ارتباطات و فناوری اطلاعات )</a:t>
            </a:r>
            <a:endParaRPr lang="en-US" sz="3000" dirty="0"/>
          </a:p>
          <a:p>
            <a:pPr marL="624078" indent="-514350">
              <a:buFont typeface="+mj-lt"/>
              <a:buAutoNum type="arabicPeriod"/>
              <a:defRPr/>
            </a:pPr>
            <a:r>
              <a:rPr lang="fa-IR" sz="3000" dirty="0"/>
              <a:t>کارگروه خشکسالی ، سرمازدگی و مخاطرات کشاورزی ( وزارت جهاد کشاورزی )</a:t>
            </a:r>
            <a:endParaRPr lang="en-US" sz="3000" dirty="0"/>
          </a:p>
          <a:p>
            <a:pPr marL="624078" indent="-514350">
              <a:buFont typeface="+mj-lt"/>
              <a:buAutoNum type="arabicPeriod"/>
              <a:defRPr/>
            </a:pPr>
            <a:r>
              <a:rPr lang="fa-IR" sz="3000" dirty="0"/>
              <a:t>کارگروه حمل و نقل ، بلایای جوی و طوفان ( وزارت راه و ترابری )</a:t>
            </a:r>
            <a:endParaRPr lang="en-US" sz="3000" dirty="0"/>
          </a:p>
          <a:p>
            <a:pPr marL="624078" indent="-514350">
              <a:buFont typeface="+mj-lt"/>
              <a:buAutoNum type="arabicPeriod"/>
              <a:defRPr/>
            </a:pPr>
            <a:r>
              <a:rPr lang="fa-IR" sz="3000" dirty="0"/>
              <a:t>کارگروه تشکل های مردم نهاد ( وزارت کشور – معاون اجتماعی )</a:t>
            </a:r>
            <a:endParaRPr lang="en-US" sz="3000" dirty="0"/>
          </a:p>
          <a:p>
            <a:pPr marL="624078" indent="-514350">
              <a:buFont typeface="+mj-lt"/>
              <a:buAutoNum type="arabicPeriod"/>
              <a:defRPr/>
            </a:pPr>
            <a:r>
              <a:rPr lang="fa-IR" sz="3000" dirty="0"/>
              <a:t>کارگروه بازسازی و بازتوانی ، تامین و توزیع ماشین آلات ، آوار برداری ( وزارت کشور – معاون امور عمرانی )</a:t>
            </a:r>
            <a:endParaRPr lang="en-US" sz="3000" dirty="0"/>
          </a:p>
          <a:p>
            <a:pPr marL="624078" indent="-514350">
              <a:buFont typeface="+mj-lt"/>
              <a:buAutoNum type="arabicPeriod"/>
              <a:defRPr/>
            </a:pPr>
            <a:r>
              <a:rPr lang="fa-IR" sz="3000" u="sng" dirty="0">
                <a:solidFill>
                  <a:srgbClr val="FF0000"/>
                </a:solidFill>
              </a:rPr>
              <a:t>کارگروه بهداشت ، درمان و توانبخشی( وزارت بهداشت ) </a:t>
            </a:r>
            <a:endParaRPr lang="en-US" sz="3000" u="sng" dirty="0">
              <a:solidFill>
                <a:srgbClr val="FF0000"/>
              </a:solidFill>
            </a:endParaRPr>
          </a:p>
          <a:p>
            <a:pPr marL="624078" indent="-514350">
              <a:buFont typeface="+mj-lt"/>
              <a:buAutoNum type="arabicPeriod"/>
              <a:defRPr/>
            </a:pPr>
            <a:r>
              <a:rPr lang="fa-IR" sz="3000" dirty="0"/>
              <a:t>کارگروه تامین سوخت ( وزارت نفت )</a:t>
            </a:r>
            <a:endParaRPr lang="en-US" sz="3000" dirty="0"/>
          </a:p>
          <a:p>
            <a:pPr marL="457200" indent="-457200">
              <a:buFont typeface="+mj-lt"/>
              <a:buAutoNum type="arabicPeriod"/>
              <a:defRPr/>
            </a:pPr>
            <a:endParaRPr lang="en-US" dirty="0"/>
          </a:p>
        </p:txBody>
      </p:sp>
      <p:sp>
        <p:nvSpPr>
          <p:cNvPr id="3" name="Title 2"/>
          <p:cNvSpPr>
            <a:spLocks noGrp="1"/>
          </p:cNvSpPr>
          <p:nvPr>
            <p:ph type="title"/>
          </p:nvPr>
        </p:nvSpPr>
        <p:spPr/>
        <p:txBody>
          <a:bodyPr rtlCol="0">
            <a:normAutofit/>
          </a:bodyPr>
          <a:lstStyle/>
          <a:p>
            <a:pPr algn="r" rtl="1">
              <a:defRPr/>
            </a:pPr>
            <a:r>
              <a:rPr lang="fa-IR" sz="2800" dirty="0">
                <a:solidFill>
                  <a:srgbClr val="FF0000"/>
                </a:solidFill>
                <a:latin typeface="+mn-lt"/>
                <a:ea typeface="+mn-ea"/>
                <a:cs typeface="+mn-cs"/>
              </a:rPr>
              <a:t>اسامی کارگروه ها</a:t>
            </a:r>
            <a:r>
              <a:rPr lang="fa-IR" sz="2000" dirty="0">
                <a:solidFill>
                  <a:schemeClr val="accent2">
                    <a:lumMod val="75000"/>
                  </a:schemeClr>
                </a:solidFill>
                <a:latin typeface="+mn-lt"/>
                <a:ea typeface="+mn-ea"/>
                <a:cs typeface="+mn-cs"/>
              </a:rPr>
              <a:t> </a:t>
            </a:r>
            <a:endParaRPr lang="en-US" sz="2000" dirty="0">
              <a:solidFill>
                <a:schemeClr val="accent2">
                  <a:lumMod val="75000"/>
                </a:schemeClr>
              </a:solidFill>
              <a:latin typeface="+mn-lt"/>
              <a:ea typeface="+mn-ea"/>
              <a:cs typeface="+mn-cs"/>
            </a:endParaRPr>
          </a:p>
        </p:txBody>
      </p:sp>
    </p:spTree>
    <p:extLst>
      <p:ext uri="{BB962C8B-B14F-4D97-AF65-F5344CB8AC3E}">
        <p14:creationId xmlns:p14="http://schemas.microsoft.com/office/powerpoint/2010/main" val="1815469157"/>
      </p:ext>
    </p:extLst>
  </p:cSld>
  <p:clrMapOvr>
    <a:masterClrMapping/>
  </p:clrMapOvr>
  <p:transition spd="slow">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1752600" y="993228"/>
          <a:ext cx="8534400" cy="5331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819" name="Rectangle 3"/>
          <p:cNvSpPr>
            <a:spLocks noChangeArrowheads="1"/>
          </p:cNvSpPr>
          <p:nvPr/>
        </p:nvSpPr>
        <p:spPr bwMode="auto">
          <a:xfrm>
            <a:off x="2921000" y="317500"/>
            <a:ext cx="66055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a:spcBef>
                <a:spcPct val="0"/>
              </a:spcBef>
              <a:buFontTx/>
              <a:buNone/>
            </a:pPr>
            <a:r>
              <a:rPr lang="fa-IR" b="1">
                <a:solidFill>
                  <a:srgbClr val="FF0000"/>
                </a:solidFill>
                <a:latin typeface="Perpetua" panose="02020502060401020303" pitchFamily="18" charset="0"/>
              </a:rPr>
              <a:t>زنجیره مدیریتی و هماهنگی مدیریت خطر کشور</a:t>
            </a:r>
            <a:endParaRPr lang="en-US" b="1">
              <a:solidFill>
                <a:srgbClr val="FF0000"/>
              </a:solidFill>
              <a:latin typeface="Perpetua" panose="02020502060401020303" pitchFamily="18" charset="0"/>
            </a:endParaRPr>
          </a:p>
        </p:txBody>
      </p:sp>
    </p:spTree>
    <p:extLst>
      <p:ext uri="{BB962C8B-B14F-4D97-AF65-F5344CB8AC3E}">
        <p14:creationId xmlns:p14="http://schemas.microsoft.com/office/powerpoint/2010/main" val="3611945292"/>
      </p:ext>
    </p:extLst>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fa-IR" b="1" smtClean="0">
                <a:solidFill>
                  <a:srgbClr val="FF0000"/>
                </a:solidFill>
                <a:latin typeface="Perpetua" panose="02020502060401020303" pitchFamily="18" charset="0"/>
              </a:rPr>
              <a:t>ساختار و عناصر مدیریت خطر سلامت</a:t>
            </a:r>
            <a:endParaRPr lang="en-US" b="1" smtClean="0">
              <a:latin typeface="Perpetua" panose="02020502060401020303" pitchFamily="18" charset="0"/>
              <a:cs typeface="Times New Roman" panose="02020603050405020304" pitchFamily="18" charset="0"/>
            </a:endParaRPr>
          </a:p>
        </p:txBody>
      </p:sp>
      <p:sp>
        <p:nvSpPr>
          <p:cNvPr id="35843" name="Content Placeholder 2"/>
          <p:cNvSpPr>
            <a:spLocks noGrp="1"/>
          </p:cNvSpPr>
          <p:nvPr>
            <p:ph idx="1"/>
          </p:nvPr>
        </p:nvSpPr>
        <p:spPr>
          <a:xfrm>
            <a:off x="1752600" y="1524001"/>
            <a:ext cx="8763000" cy="4214813"/>
          </a:xfrm>
        </p:spPr>
        <p:txBody>
          <a:bodyPr/>
          <a:lstStyle/>
          <a:p>
            <a:pPr algn="r" rtl="1" eaLnBrk="1" hangingPunct="1"/>
            <a:r>
              <a:rPr lang="fa-IR" sz="2700" dirty="0">
                <a:latin typeface="Perpetua" panose="02020502060401020303" pitchFamily="18" charset="0"/>
              </a:rPr>
              <a:t>وجود 14 کارگروه تخصصی که وظیفه هماهنگی بین سازمانی و درون سازمانی را در جهت مدیریت خطر را در حوزه های مختلف دارند</a:t>
            </a:r>
          </a:p>
          <a:p>
            <a:pPr algn="r" rtl="1" eaLnBrk="1" hangingPunct="1">
              <a:buFont typeface="Arial" panose="020B0604020202020204" pitchFamily="34" charset="0"/>
              <a:buNone/>
            </a:pPr>
            <a:endParaRPr lang="en-US" sz="2700" dirty="0">
              <a:latin typeface="Perpetua" panose="02020502060401020303" pitchFamily="18" charset="0"/>
              <a:cs typeface="Arial" panose="020B0604020202020204" pitchFamily="34" charset="0"/>
            </a:endParaRPr>
          </a:p>
          <a:p>
            <a:pPr algn="r" rtl="1" eaLnBrk="1" hangingPunct="1"/>
            <a:r>
              <a:rPr lang="fa-IR" sz="2700" dirty="0">
                <a:latin typeface="Perpetua" panose="02020502060401020303" pitchFamily="18" charset="0"/>
              </a:rPr>
              <a:t>کارگروه سلامت با 7 کمیته فرعی شامل: بهداشت، درمان، آموزش ، پژوهش، توانبخشی، پشتیبانی و غذا و دارو</a:t>
            </a:r>
            <a:endParaRPr lang="en-US" sz="2700" dirty="0">
              <a:latin typeface="Perpetua" panose="02020502060401020303" pitchFamily="18" charset="0"/>
              <a:cs typeface="Arial" panose="020B0604020202020204" pitchFamily="34" charset="0"/>
            </a:endParaRPr>
          </a:p>
          <a:p>
            <a:pPr algn="r" rtl="1" eaLnBrk="1" hangingPunct="1"/>
            <a:r>
              <a:rPr lang="fa-IR" sz="2700" dirty="0">
                <a:latin typeface="Perpetua" panose="02020502060401020303" pitchFamily="18" charset="0"/>
              </a:rPr>
              <a:t>مرکز مدیریت حوادث </a:t>
            </a:r>
          </a:p>
          <a:p>
            <a:pPr algn="r" rtl="1" eaLnBrk="1" hangingPunct="1"/>
            <a:r>
              <a:rPr lang="fa-IR" sz="2700" dirty="0">
                <a:latin typeface="Perpetua" panose="02020502060401020303" pitchFamily="18" charset="0"/>
              </a:rPr>
              <a:t>مرکز هدایت </a:t>
            </a:r>
            <a:r>
              <a:rPr lang="fa-IR" sz="2700" dirty="0" smtClean="0">
                <a:latin typeface="Perpetua" panose="02020502060401020303" pitchFamily="18" charset="0"/>
              </a:rPr>
              <a:t>عملیات و بحران</a:t>
            </a:r>
            <a:endParaRPr lang="en-US" dirty="0" smtClean="0">
              <a:latin typeface="Perpetua" panose="02020502060401020303" pitchFamily="18" charset="0"/>
              <a:cs typeface="Arial" panose="020B0604020202020204" pitchFamily="34" charset="0"/>
            </a:endParaRPr>
          </a:p>
        </p:txBody>
      </p:sp>
    </p:spTree>
    <p:extLst>
      <p:ext uri="{BB962C8B-B14F-4D97-AF65-F5344CB8AC3E}">
        <p14:creationId xmlns:p14="http://schemas.microsoft.com/office/powerpoint/2010/main" val="2852675781"/>
      </p:ext>
    </p:extLst>
  </p:cSld>
  <p:clrMapOvr>
    <a:masterClrMapping/>
  </p:clrMapOvr>
  <p:transition spd="slow">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rot="5400000">
            <a:off x="1505744" y="1106488"/>
            <a:ext cx="5184576" cy="4501008"/>
          </a:xfrm>
          <a:prstGeom prst="triangle">
            <a:avLst>
              <a:gd name="adj" fmla="val 51132"/>
            </a:avLst>
          </a:prstGeom>
          <a:ln>
            <a:noFill/>
          </a:ln>
          <a:effectLst>
            <a:outerShdw blurRad="152400" dist="317500" dir="5400000" sx="90000" sy="-19000" rotWithShape="0">
              <a:prstClr val="black">
                <a:alpha val="15000"/>
              </a:prstClr>
            </a:outerShdw>
          </a:effectLst>
          <a:scene3d>
            <a:camera prst="orthographicFront">
              <a:rot lat="0" lon="0" rev="0"/>
            </a:camera>
            <a:lightRig rig="balanced" dir="t">
              <a:rot lat="0" lon="0" rev="8700000"/>
            </a:lightRig>
          </a:scene3d>
          <a:sp3d>
            <a:bevelT w="190500" h="38100"/>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rtl="1">
              <a:defRPr/>
            </a:pPr>
            <a:endParaRPr lang="en-US" dirty="0">
              <a:solidFill>
                <a:schemeClr val="tx1"/>
              </a:solidFill>
            </a:endParaRPr>
          </a:p>
        </p:txBody>
      </p:sp>
      <p:sp>
        <p:nvSpPr>
          <p:cNvPr id="5" name="Isosceles Triangle 4"/>
          <p:cNvSpPr/>
          <p:nvPr/>
        </p:nvSpPr>
        <p:spPr>
          <a:xfrm rot="16200000">
            <a:off x="4619328" y="188640"/>
            <a:ext cx="5616624" cy="6480720"/>
          </a:xfrm>
          <a:prstGeom prst="triangle">
            <a:avLst>
              <a:gd name="adj" fmla="val 50494"/>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rtl="1">
              <a:defRPr/>
            </a:pPr>
            <a:endParaRPr lang="en-US"/>
          </a:p>
        </p:txBody>
      </p:sp>
      <p:cxnSp>
        <p:nvCxnSpPr>
          <p:cNvPr id="7" name="Straight Connector 6"/>
          <p:cNvCxnSpPr/>
          <p:nvPr/>
        </p:nvCxnSpPr>
        <p:spPr>
          <a:xfrm>
            <a:off x="5232400" y="2781300"/>
            <a:ext cx="1079500" cy="647700"/>
          </a:xfrm>
          <a:prstGeom prst="line">
            <a:avLst/>
          </a:prstGeom>
        </p:spPr>
        <p:style>
          <a:lnRef idx="3">
            <a:schemeClr val="accent3"/>
          </a:lnRef>
          <a:fillRef idx="0">
            <a:schemeClr val="accent3"/>
          </a:fillRef>
          <a:effectRef idx="2">
            <a:schemeClr val="accent3"/>
          </a:effectRef>
          <a:fontRef idx="minor">
            <a:schemeClr val="tx1"/>
          </a:fontRef>
        </p:style>
      </p:cxnSp>
      <p:cxnSp>
        <p:nvCxnSpPr>
          <p:cNvPr id="8" name="Straight Connector 7"/>
          <p:cNvCxnSpPr/>
          <p:nvPr/>
        </p:nvCxnSpPr>
        <p:spPr>
          <a:xfrm flipV="1">
            <a:off x="5232400" y="3429001"/>
            <a:ext cx="1079500" cy="576263"/>
          </a:xfrm>
          <a:prstGeom prst="line">
            <a:avLst/>
          </a:prstGeom>
        </p:spPr>
        <p:style>
          <a:lnRef idx="2">
            <a:schemeClr val="accent3"/>
          </a:lnRef>
          <a:fillRef idx="0">
            <a:schemeClr val="accent3"/>
          </a:fillRef>
          <a:effectRef idx="1">
            <a:schemeClr val="accent3"/>
          </a:effectRef>
          <a:fontRef idx="minor">
            <a:schemeClr val="tx1"/>
          </a:fontRef>
        </p:style>
      </p:cxnSp>
      <p:sp>
        <p:nvSpPr>
          <p:cNvPr id="37898" name="TextBox 10"/>
          <p:cNvSpPr txBox="1">
            <a:spLocks noChangeArrowheads="1"/>
          </p:cNvSpPr>
          <p:nvPr/>
        </p:nvSpPr>
        <p:spPr bwMode="auto">
          <a:xfrm>
            <a:off x="3935413" y="3213101"/>
            <a:ext cx="266541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rtl="1" eaLnBrk="1" hangingPunct="1">
              <a:spcBef>
                <a:spcPct val="0"/>
              </a:spcBef>
              <a:buFontTx/>
              <a:buNone/>
            </a:pPr>
            <a:r>
              <a:rPr lang="fa-IR" altLang="en-US" sz="1600" b="1">
                <a:solidFill>
                  <a:schemeClr val="bg1"/>
                </a:solidFill>
                <a:cs typeface="B Nazanin" panose="00000400000000000000" pitchFamily="2" charset="-78"/>
              </a:rPr>
              <a:t>مقام عالی وزارت</a:t>
            </a:r>
          </a:p>
          <a:p>
            <a:pPr algn="ctr" rtl="1" eaLnBrk="1" hangingPunct="1">
              <a:spcBef>
                <a:spcPct val="0"/>
              </a:spcBef>
              <a:buFontTx/>
              <a:buNone/>
            </a:pPr>
            <a:r>
              <a:rPr lang="fa-IR" altLang="en-US" sz="1600" b="1">
                <a:solidFill>
                  <a:schemeClr val="bg1"/>
                </a:solidFill>
                <a:cs typeface="B Nazanin" panose="00000400000000000000" pitchFamily="2" charset="-78"/>
              </a:rPr>
              <a:t>رئیس کارگروه</a:t>
            </a:r>
          </a:p>
          <a:p>
            <a:pPr algn="ctr" rtl="1" eaLnBrk="1" hangingPunct="1">
              <a:spcBef>
                <a:spcPct val="0"/>
              </a:spcBef>
              <a:buFontTx/>
              <a:buNone/>
            </a:pPr>
            <a:r>
              <a:rPr lang="fa-IR" altLang="en-US" sz="1600" b="1">
                <a:solidFill>
                  <a:schemeClr val="bg1"/>
                </a:solidFill>
                <a:cs typeface="B Nazanin" panose="00000400000000000000" pitchFamily="2" charset="-78"/>
              </a:rPr>
              <a:t>دبیر کارگروه</a:t>
            </a:r>
            <a:endParaRPr lang="en-US" altLang="en-US" sz="1600" b="1">
              <a:solidFill>
                <a:schemeClr val="bg1"/>
              </a:solidFill>
              <a:cs typeface="B Nazanin" panose="00000400000000000000" pitchFamily="2" charset="-78"/>
            </a:endParaRPr>
          </a:p>
        </p:txBody>
      </p:sp>
      <p:sp>
        <p:nvSpPr>
          <p:cNvPr id="37899" name="TextBox 11"/>
          <p:cNvSpPr txBox="1">
            <a:spLocks noChangeArrowheads="1"/>
          </p:cNvSpPr>
          <p:nvPr/>
        </p:nvSpPr>
        <p:spPr bwMode="auto">
          <a:xfrm>
            <a:off x="1524000" y="2636838"/>
            <a:ext cx="2520950"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rtl="1" eaLnBrk="1" hangingPunct="1">
              <a:spcBef>
                <a:spcPct val="0"/>
              </a:spcBef>
              <a:buFontTx/>
              <a:buNone/>
            </a:pPr>
            <a:r>
              <a:rPr lang="fa-IR" altLang="en-US" sz="1800" b="1">
                <a:solidFill>
                  <a:schemeClr val="bg1"/>
                </a:solidFill>
                <a:cs typeface="B Yagut" panose="00000400000000000000" pitchFamily="2" charset="-78"/>
              </a:rPr>
              <a:t>کمیته درمان</a:t>
            </a:r>
            <a:endParaRPr lang="en-US" altLang="en-US" sz="1800" b="1">
              <a:solidFill>
                <a:schemeClr val="bg1"/>
              </a:solidFill>
              <a:cs typeface="B Yagut" panose="00000400000000000000" pitchFamily="2" charset="-78"/>
            </a:endParaRPr>
          </a:p>
          <a:p>
            <a:pPr algn="r" rtl="1" eaLnBrk="1" hangingPunct="1">
              <a:spcBef>
                <a:spcPct val="0"/>
              </a:spcBef>
              <a:buFontTx/>
              <a:buNone/>
            </a:pPr>
            <a:r>
              <a:rPr lang="fa-IR" altLang="en-US" sz="1800" b="1">
                <a:solidFill>
                  <a:schemeClr val="bg1"/>
                </a:solidFill>
                <a:cs typeface="B Yagut" panose="00000400000000000000" pitchFamily="2" charset="-78"/>
              </a:rPr>
              <a:t>کمیته بهداشت </a:t>
            </a:r>
            <a:endParaRPr lang="en-US" altLang="en-US" sz="1800" b="1">
              <a:solidFill>
                <a:schemeClr val="bg1"/>
              </a:solidFill>
              <a:cs typeface="B Yagut" panose="00000400000000000000" pitchFamily="2" charset="-78"/>
            </a:endParaRPr>
          </a:p>
          <a:p>
            <a:pPr algn="r" rtl="1" eaLnBrk="1" hangingPunct="1">
              <a:spcBef>
                <a:spcPct val="0"/>
              </a:spcBef>
              <a:buFontTx/>
              <a:buNone/>
            </a:pPr>
            <a:r>
              <a:rPr lang="fa-IR" altLang="en-US" sz="1800" b="1">
                <a:solidFill>
                  <a:schemeClr val="bg1"/>
                </a:solidFill>
                <a:cs typeface="B Yagut" panose="00000400000000000000" pitchFamily="2" charset="-78"/>
              </a:rPr>
              <a:t>کمیته پشتیبانی </a:t>
            </a:r>
            <a:endParaRPr lang="en-US" altLang="en-US" sz="1800" b="1">
              <a:solidFill>
                <a:schemeClr val="bg1"/>
              </a:solidFill>
              <a:cs typeface="B Yagut" panose="00000400000000000000" pitchFamily="2" charset="-78"/>
            </a:endParaRPr>
          </a:p>
          <a:p>
            <a:pPr algn="r" rtl="1" eaLnBrk="1" hangingPunct="1">
              <a:spcBef>
                <a:spcPct val="0"/>
              </a:spcBef>
              <a:buFontTx/>
              <a:buNone/>
            </a:pPr>
            <a:r>
              <a:rPr lang="fa-IR" altLang="en-US" sz="1800" b="1">
                <a:solidFill>
                  <a:schemeClr val="bg1"/>
                </a:solidFill>
                <a:cs typeface="B Yagut" panose="00000400000000000000" pitchFamily="2" charset="-78"/>
              </a:rPr>
              <a:t>کمیته آموزش </a:t>
            </a:r>
            <a:endParaRPr lang="en-US" altLang="en-US" sz="1800" b="1">
              <a:solidFill>
                <a:schemeClr val="bg1"/>
              </a:solidFill>
              <a:cs typeface="B Yagut" panose="00000400000000000000" pitchFamily="2" charset="-78"/>
            </a:endParaRPr>
          </a:p>
          <a:p>
            <a:pPr algn="r" rtl="1" eaLnBrk="1" hangingPunct="1">
              <a:spcBef>
                <a:spcPct val="0"/>
              </a:spcBef>
              <a:buFontTx/>
              <a:buNone/>
            </a:pPr>
            <a:r>
              <a:rPr lang="fa-IR" altLang="en-US" sz="1800" b="1">
                <a:solidFill>
                  <a:schemeClr val="bg1"/>
                </a:solidFill>
                <a:cs typeface="B Yagut" panose="00000400000000000000" pitchFamily="2" charset="-78"/>
              </a:rPr>
              <a:t>کمیته پژوهشی</a:t>
            </a:r>
          </a:p>
          <a:p>
            <a:pPr algn="r" rtl="1" eaLnBrk="1" hangingPunct="1">
              <a:spcBef>
                <a:spcPct val="0"/>
              </a:spcBef>
              <a:buFontTx/>
              <a:buNone/>
            </a:pPr>
            <a:r>
              <a:rPr lang="fa-IR" altLang="en-US" sz="1800" b="1">
                <a:solidFill>
                  <a:schemeClr val="bg1"/>
                </a:solidFill>
                <a:cs typeface="B Yagut" panose="00000400000000000000" pitchFamily="2" charset="-78"/>
              </a:rPr>
              <a:t>کمیته توانبخشی</a:t>
            </a:r>
            <a:endParaRPr lang="en-US" altLang="en-US" sz="1800" b="1">
              <a:solidFill>
                <a:schemeClr val="bg1"/>
              </a:solidFill>
              <a:cs typeface="B Yagut" panose="00000400000000000000" pitchFamily="2" charset="-78"/>
            </a:endParaRPr>
          </a:p>
          <a:p>
            <a:pPr algn="r" rtl="1" eaLnBrk="1" hangingPunct="1">
              <a:spcBef>
                <a:spcPct val="0"/>
              </a:spcBef>
              <a:buFontTx/>
              <a:buNone/>
            </a:pPr>
            <a:r>
              <a:rPr lang="fa-IR" altLang="en-US" sz="1800" b="1">
                <a:solidFill>
                  <a:schemeClr val="bg1"/>
                </a:solidFill>
                <a:cs typeface="B Yagut" panose="00000400000000000000" pitchFamily="2" charset="-78"/>
              </a:rPr>
              <a:t>کمیته غذا و دارو</a:t>
            </a:r>
            <a:endParaRPr lang="en-US" altLang="en-US" sz="1800" b="1">
              <a:solidFill>
                <a:schemeClr val="bg1"/>
              </a:solidFill>
              <a:cs typeface="B Yagut" panose="00000400000000000000" pitchFamily="2" charset="-78"/>
            </a:endParaRPr>
          </a:p>
          <a:p>
            <a:pPr algn="r" rtl="1" eaLnBrk="1" hangingPunct="1">
              <a:spcBef>
                <a:spcPct val="0"/>
              </a:spcBef>
              <a:buFontTx/>
              <a:buNone/>
            </a:pPr>
            <a:endParaRPr lang="en-US" altLang="en-US" sz="1600"/>
          </a:p>
        </p:txBody>
      </p:sp>
      <p:sp>
        <p:nvSpPr>
          <p:cNvPr id="37900" name="Rectangle 1"/>
          <p:cNvSpPr>
            <a:spLocks noChangeArrowheads="1"/>
          </p:cNvSpPr>
          <p:nvPr/>
        </p:nvSpPr>
        <p:spPr bwMode="auto">
          <a:xfrm>
            <a:off x="6167439" y="2363788"/>
            <a:ext cx="4213225"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نمایندگان حوزه های مختلف بهداشت ودرمان به تشخیص رئیس کارگروه ودعوت دبیر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سازمان مدیریت بحران کشور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جمعیت هلال احمر جمهوری اسلامی ایران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بسیج جامعه پزشکی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اصناف خصوصی مرتبط با نظام سلامت به تشخیص رئیس کارگروه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معاونت درمان سازمان تامین اجتماعی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ستاد کل بهداری نیروهای مسلح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وزارت جهاد کشاورزی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سازمان بهزیستی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سازمان نظام پزشکی </a:t>
            </a:r>
            <a:endParaRPr lang="en-US" altLang="en-US" sz="1200" b="1">
              <a:solidFill>
                <a:schemeClr val="bg1"/>
              </a:solidFill>
              <a:latin typeface="Arial Black" panose="020B0A04020102020204" pitchFamily="34" charset="0"/>
              <a:cs typeface="B Yagut" panose="00000400000000000000" pitchFamily="2" charset="-78"/>
            </a:endParaRP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سازمان نظام پرستاری</a:t>
            </a:r>
            <a:r>
              <a:rPr lang="en-US" altLang="en-US" sz="1200" b="1">
                <a:solidFill>
                  <a:schemeClr val="bg1"/>
                </a:solidFill>
                <a:latin typeface="Arial Black" panose="020B0A04020102020204" pitchFamily="34" charset="0"/>
                <a:cs typeface="B Yagut" panose="00000400000000000000" pitchFamily="2" charset="-78"/>
              </a:rPr>
              <a:t> </a:t>
            </a:r>
          </a:p>
          <a:p>
            <a:pPr algn="r" rtl="1" eaLnBrk="1" hangingPunct="1">
              <a:spcBef>
                <a:spcPct val="0"/>
              </a:spcBef>
              <a:buFontTx/>
              <a:buNone/>
            </a:pPr>
            <a:r>
              <a:rPr lang="fa-IR" altLang="en-US" sz="1200" b="1">
                <a:solidFill>
                  <a:schemeClr val="bg1"/>
                </a:solidFill>
                <a:latin typeface="Arial Black" panose="020B0A04020102020204" pitchFamily="34" charset="0"/>
                <a:cs typeface="B Yagut" panose="00000400000000000000" pitchFamily="2" charset="-78"/>
              </a:rPr>
              <a:t>نماینده سازمان انتقال خون</a:t>
            </a:r>
            <a:endParaRPr lang="en-US" altLang="en-US" sz="1200" b="1">
              <a:solidFill>
                <a:schemeClr val="bg1"/>
              </a:solidFill>
              <a:latin typeface="Arial Black" panose="020B0A04020102020204" pitchFamily="34" charset="0"/>
              <a:cs typeface="B Yagut" panose="00000400000000000000" pitchFamily="2" charset="-78"/>
            </a:endParaRPr>
          </a:p>
        </p:txBody>
      </p:sp>
      <p:sp>
        <p:nvSpPr>
          <p:cNvPr id="19" name="Left Brace 18"/>
          <p:cNvSpPr/>
          <p:nvPr/>
        </p:nvSpPr>
        <p:spPr>
          <a:xfrm rot="16200000">
            <a:off x="6996114" y="3176589"/>
            <a:ext cx="503237" cy="6192837"/>
          </a:xfrm>
          <a:prstGeom prst="leftBrace">
            <a:avLst/>
          </a:prstGeom>
          <a:ln w="38100"/>
        </p:spPr>
        <p:style>
          <a:lnRef idx="1">
            <a:schemeClr val="accent1"/>
          </a:lnRef>
          <a:fillRef idx="0">
            <a:schemeClr val="accent1"/>
          </a:fillRef>
          <a:effectRef idx="0">
            <a:schemeClr val="accent1"/>
          </a:effectRef>
          <a:fontRef idx="minor">
            <a:schemeClr val="tx1"/>
          </a:fontRef>
        </p:style>
        <p:txBody>
          <a:bodyPr anchor="ctr"/>
          <a:lstStyle/>
          <a:p>
            <a:pPr algn="ctr" rtl="1">
              <a:defRPr/>
            </a:pPr>
            <a:endParaRPr lang="en-US"/>
          </a:p>
        </p:txBody>
      </p:sp>
      <p:sp>
        <p:nvSpPr>
          <p:cNvPr id="20" name="Left Brace 19"/>
          <p:cNvSpPr/>
          <p:nvPr/>
        </p:nvSpPr>
        <p:spPr>
          <a:xfrm rot="16200000">
            <a:off x="3828257" y="3896519"/>
            <a:ext cx="215900" cy="4176713"/>
          </a:xfrm>
          <a:prstGeom prst="leftBrace">
            <a:avLst/>
          </a:prstGeom>
          <a:ln w="38100"/>
        </p:spPr>
        <p:style>
          <a:lnRef idx="1">
            <a:schemeClr val="accent1"/>
          </a:lnRef>
          <a:fillRef idx="0">
            <a:schemeClr val="accent1"/>
          </a:fillRef>
          <a:effectRef idx="0">
            <a:schemeClr val="accent1"/>
          </a:effectRef>
          <a:fontRef idx="minor">
            <a:schemeClr val="tx1"/>
          </a:fontRef>
        </p:style>
        <p:txBody>
          <a:bodyPr anchor="ctr"/>
          <a:lstStyle/>
          <a:p>
            <a:pPr algn="ctr" rtl="1">
              <a:defRPr/>
            </a:pPr>
            <a:endParaRPr lang="en-US" sz="1600" dirty="0"/>
          </a:p>
        </p:txBody>
      </p:sp>
      <p:sp>
        <p:nvSpPr>
          <p:cNvPr id="21" name="TextBox 20"/>
          <p:cNvSpPr txBox="1"/>
          <p:nvPr/>
        </p:nvSpPr>
        <p:spPr>
          <a:xfrm>
            <a:off x="2351584" y="6237312"/>
            <a:ext cx="1728192" cy="369332"/>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rtl="1">
              <a:defRPr/>
            </a:pPr>
            <a:r>
              <a:rPr lang="fa-IR" b="1" dirty="0">
                <a:cs typeface="B Nazanin" pitchFamily="2" charset="-78"/>
              </a:rPr>
              <a:t>کمیته های داخلی</a:t>
            </a:r>
            <a:endParaRPr lang="en-US" b="1" dirty="0">
              <a:cs typeface="B Nazanin" pitchFamily="2" charset="-78"/>
            </a:endParaRPr>
          </a:p>
        </p:txBody>
      </p:sp>
      <p:sp>
        <p:nvSpPr>
          <p:cNvPr id="22" name="TextBox 21"/>
          <p:cNvSpPr txBox="1"/>
          <p:nvPr/>
        </p:nvSpPr>
        <p:spPr>
          <a:xfrm>
            <a:off x="4943872" y="6021288"/>
            <a:ext cx="4968552" cy="369332"/>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spAutoFit/>
          </a:bodyPr>
          <a:lstStyle/>
          <a:p>
            <a:pPr algn="ctr" rtl="1">
              <a:defRPr/>
            </a:pPr>
            <a:r>
              <a:rPr lang="fa-IR" b="1" dirty="0">
                <a:cs typeface="B Nazanin" pitchFamily="2" charset="-78"/>
              </a:rPr>
              <a:t>کارگروه بهداشت ،درمان و توانبخشی</a:t>
            </a:r>
            <a:endParaRPr lang="en-US" b="1" dirty="0">
              <a:cs typeface="B Nazanin" pitchFamily="2" charset="-78"/>
            </a:endParaRPr>
          </a:p>
        </p:txBody>
      </p:sp>
      <p:sp>
        <p:nvSpPr>
          <p:cNvPr id="13" name="Left Brace 12"/>
          <p:cNvSpPr/>
          <p:nvPr/>
        </p:nvSpPr>
        <p:spPr>
          <a:xfrm rot="5400000">
            <a:off x="5807869" y="-3194844"/>
            <a:ext cx="431800" cy="8351838"/>
          </a:xfrm>
          <a:prstGeom prst="leftBrace">
            <a:avLst/>
          </a:prstGeom>
          <a:ln w="38100"/>
        </p:spPr>
        <p:style>
          <a:lnRef idx="1">
            <a:schemeClr val="accent1"/>
          </a:lnRef>
          <a:fillRef idx="0">
            <a:schemeClr val="accent1"/>
          </a:fillRef>
          <a:effectRef idx="0">
            <a:schemeClr val="accent1"/>
          </a:effectRef>
          <a:fontRef idx="minor">
            <a:schemeClr val="tx1"/>
          </a:fontRef>
        </p:style>
        <p:txBody>
          <a:bodyPr anchor="ctr"/>
          <a:lstStyle/>
          <a:p>
            <a:pPr algn="ctr" rtl="1">
              <a:defRPr/>
            </a:pPr>
            <a:endParaRPr lang="en-US"/>
          </a:p>
        </p:txBody>
      </p:sp>
      <p:sp>
        <p:nvSpPr>
          <p:cNvPr id="14" name="Rectangle 13"/>
          <p:cNvSpPr/>
          <p:nvPr/>
        </p:nvSpPr>
        <p:spPr>
          <a:xfrm>
            <a:off x="3215680" y="286446"/>
            <a:ext cx="5544616" cy="620688"/>
          </a:xfrm>
          <a:prstGeom prst="rect">
            <a:avLst/>
          </a:prstGeom>
          <a:solidFill>
            <a:schemeClr val="bg2">
              <a:lumMod val="20000"/>
              <a:lumOff val="80000"/>
            </a:schemeClr>
          </a:solidFill>
          <a:ln>
            <a:noFill/>
          </a:ln>
          <a:effectLst>
            <a:glow rad="228600">
              <a:schemeClr val="accent4">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anchor="ctr"/>
          <a:lstStyle/>
          <a:p>
            <a:pPr algn="ctr" rtl="1">
              <a:defRPr/>
            </a:pPr>
            <a:r>
              <a:rPr lang="fa-IR" sz="2800" b="1" dirty="0">
                <a:solidFill>
                  <a:schemeClr val="tx1"/>
                </a:solidFill>
              </a:rPr>
              <a:t>دبیرخانه کارگروه بهداشت ودرمان </a:t>
            </a:r>
            <a:endParaRPr lang="en-US" sz="2800" b="1" dirty="0">
              <a:solidFill>
                <a:schemeClr val="tx1"/>
              </a:solidFill>
            </a:endParaRPr>
          </a:p>
        </p:txBody>
      </p:sp>
    </p:spTree>
    <p:extLst>
      <p:ext uri="{BB962C8B-B14F-4D97-AF65-F5344CB8AC3E}">
        <p14:creationId xmlns:p14="http://schemas.microsoft.com/office/powerpoint/2010/main" val="899267142"/>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981200" y="457200"/>
            <a:ext cx="8229600" cy="960438"/>
          </a:xfrm>
        </p:spPr>
        <p:txBody>
          <a:bodyPr/>
          <a:lstStyle/>
          <a:p>
            <a:pPr eaLnBrk="1" hangingPunct="1"/>
            <a:r>
              <a:rPr lang="fa-IR" altLang="en-US" smtClean="0">
                <a:solidFill>
                  <a:srgbClr val="FF0000"/>
                </a:solidFill>
                <a:latin typeface="Perpetua" panose="02020502060401020303" pitchFamily="18" charset="0"/>
              </a:rPr>
              <a:t>نظام سلامت و حوادث و بلایا</a:t>
            </a:r>
            <a:endParaRPr lang="en-US" altLang="en-US" smtClean="0">
              <a:solidFill>
                <a:srgbClr val="FF0000"/>
              </a:solidFill>
              <a:latin typeface="Perpetua" panose="02020502060401020303" pitchFamily="18" charset="0"/>
            </a:endParaRPr>
          </a:p>
        </p:txBody>
      </p:sp>
      <p:sp>
        <p:nvSpPr>
          <p:cNvPr id="3" name="Content Placeholder 2"/>
          <p:cNvSpPr>
            <a:spLocks noGrp="1"/>
          </p:cNvSpPr>
          <p:nvPr>
            <p:ph idx="1"/>
          </p:nvPr>
        </p:nvSpPr>
        <p:spPr>
          <a:xfrm>
            <a:off x="1752600" y="1371601"/>
            <a:ext cx="8610600" cy="4754563"/>
          </a:xfrm>
        </p:spPr>
        <p:txBody>
          <a:bodyPr rtlCol="0">
            <a:normAutofit/>
          </a:bodyPr>
          <a:lstStyle/>
          <a:p>
            <a:pPr>
              <a:defRPr/>
            </a:pPr>
            <a:r>
              <a:rPr lang="fa-IR" dirty="0" smtClean="0">
                <a:latin typeface="Perpetua" pitchFamily="18" charset="0"/>
              </a:rPr>
              <a:t>حوزه سلامت لازم است زنجیره تامین خدمات سلامتی از:</a:t>
            </a:r>
          </a:p>
          <a:p>
            <a:pPr marL="514350" indent="-514350">
              <a:buFont typeface="+mj-lt"/>
              <a:buAutoNum type="arabicPeriod"/>
              <a:defRPr/>
            </a:pPr>
            <a:r>
              <a:rPr lang="fa-IR" dirty="0" smtClean="0">
                <a:latin typeface="Perpetua" pitchFamily="18" charset="0"/>
              </a:rPr>
              <a:t> امداد و نجات،</a:t>
            </a:r>
          </a:p>
          <a:p>
            <a:pPr marL="514350" indent="-514350">
              <a:buFont typeface="+mj-lt"/>
              <a:buAutoNum type="arabicPeriod"/>
              <a:defRPr/>
            </a:pPr>
            <a:r>
              <a:rPr lang="fa-IR" dirty="0" smtClean="0">
                <a:latin typeface="Perpetua" pitchFamily="18" charset="0"/>
              </a:rPr>
              <a:t> خدمات پیش بیمارستانی،بهداشت</a:t>
            </a:r>
          </a:p>
          <a:p>
            <a:pPr marL="514350" indent="-514350">
              <a:buFont typeface="+mj-lt"/>
              <a:buAutoNum type="arabicPeriod"/>
              <a:defRPr/>
            </a:pPr>
            <a:r>
              <a:rPr lang="fa-IR" dirty="0" smtClean="0">
                <a:latin typeface="Perpetua" pitchFamily="18" charset="0"/>
              </a:rPr>
              <a:t> خدمات بیمارستانی.بهداشت</a:t>
            </a:r>
          </a:p>
          <a:p>
            <a:pPr marL="514350" indent="-514350">
              <a:buFont typeface="+mj-lt"/>
              <a:buAutoNum type="arabicPeriod"/>
              <a:defRPr/>
            </a:pPr>
            <a:r>
              <a:rPr lang="fa-IR" dirty="0" smtClean="0">
                <a:latin typeface="Perpetua" pitchFamily="18" charset="0"/>
              </a:rPr>
              <a:t> و خدمات توانبخشی.بهداشت</a:t>
            </a:r>
          </a:p>
          <a:p>
            <a:pPr>
              <a:defRPr/>
            </a:pPr>
            <a:r>
              <a:rPr lang="fa-IR" dirty="0" smtClean="0">
                <a:latin typeface="Perpetua" pitchFamily="18" charset="0"/>
              </a:rPr>
              <a:t> را در قالب زنجیره ای هماهنگ تا بازگشت فرد به جامعه تامین نماید.</a:t>
            </a:r>
            <a:endParaRPr lang="en-GB" dirty="0" smtClean="0">
              <a:latin typeface="Perpetua" pitchFamily="18" charset="0"/>
            </a:endParaRPr>
          </a:p>
          <a:p>
            <a:pPr>
              <a:defRPr/>
            </a:pPr>
            <a:endParaRPr lang="en-US" dirty="0">
              <a:latin typeface="Perpetua" pitchFamily="18" charset="0"/>
            </a:endParaRPr>
          </a:p>
        </p:txBody>
      </p:sp>
    </p:spTree>
    <p:extLst>
      <p:ext uri="{BB962C8B-B14F-4D97-AF65-F5344CB8AC3E}">
        <p14:creationId xmlns:p14="http://schemas.microsoft.com/office/powerpoint/2010/main" val="135312385"/>
      </p:ext>
    </p:extLst>
  </p:cSld>
  <p:clrMapOvr>
    <a:masterClrMapping/>
  </p:clrMapOvr>
  <p:transition spd="slow">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81200" y="381000"/>
            <a:ext cx="8229600" cy="1143000"/>
          </a:xfrm>
        </p:spPr>
        <p:txBody>
          <a:bodyPr/>
          <a:lstStyle/>
          <a:p>
            <a:pPr eaLnBrk="1" hangingPunct="1"/>
            <a:r>
              <a:rPr lang="ar-SA" altLang="en-US" b="1" smtClean="0">
                <a:solidFill>
                  <a:srgbClr val="FF0000"/>
                </a:solidFill>
              </a:rPr>
              <a:t>شرح وظايف تخصصي</a:t>
            </a:r>
            <a:endParaRPr lang="en-US" altLang="en-US" smtClean="0"/>
          </a:p>
        </p:txBody>
      </p:sp>
      <p:sp>
        <p:nvSpPr>
          <p:cNvPr id="43011" name="Content Placeholder 2"/>
          <p:cNvSpPr>
            <a:spLocks noGrp="1"/>
          </p:cNvSpPr>
          <p:nvPr>
            <p:ph sz="half" idx="1"/>
          </p:nvPr>
        </p:nvSpPr>
        <p:spPr/>
        <p:txBody>
          <a:bodyPr/>
          <a:lstStyle/>
          <a:p>
            <a:pPr algn="r" rtl="1" eaLnBrk="1" hangingPunct="1"/>
            <a:r>
              <a:rPr lang="fa-IR" altLang="en-US" smtClean="0"/>
              <a:t>ارزیابی و نظارت بر تغذیه ، </a:t>
            </a:r>
          </a:p>
          <a:p>
            <a:pPr algn="r" rtl="1" eaLnBrk="1" hangingPunct="1"/>
            <a:r>
              <a:rPr lang="fa-IR" altLang="en-US" smtClean="0"/>
              <a:t>تخلیه بیمارستانها و تسهیلات بهداشتی درمانی ، </a:t>
            </a:r>
          </a:p>
          <a:p>
            <a:pPr algn="r" rtl="1" eaLnBrk="1" hangingPunct="1"/>
            <a:r>
              <a:rPr lang="fa-IR" altLang="en-US" smtClean="0"/>
              <a:t>نظارت بربهداشت مواد خوراکی و آشامیدنی ،</a:t>
            </a:r>
            <a:endParaRPr lang="en-US" altLang="en-US" smtClean="0"/>
          </a:p>
          <a:p>
            <a:pPr algn="r" rtl="1" eaLnBrk="1" hangingPunct="1"/>
            <a:r>
              <a:rPr lang="fa-IR" altLang="en-US" smtClean="0"/>
              <a:t>خدمات توانبخشی ، </a:t>
            </a:r>
          </a:p>
          <a:p>
            <a:pPr algn="r" rtl="1" eaLnBrk="1" hangingPunct="1"/>
            <a:r>
              <a:rPr lang="fa-IR" altLang="en-US" smtClean="0"/>
              <a:t>بهداشت روان</a:t>
            </a:r>
          </a:p>
          <a:p>
            <a:pPr algn="r" rtl="1" eaLnBrk="1" hangingPunct="1"/>
            <a:r>
              <a:rPr lang="fa-IR" altLang="en-US" smtClean="0"/>
              <a:t>آموزش مردم و پرسنل</a:t>
            </a:r>
          </a:p>
          <a:p>
            <a:pPr algn="r" rtl="1" eaLnBrk="1" hangingPunct="1"/>
            <a:r>
              <a:rPr lang="fa-IR" altLang="en-US" smtClean="0"/>
              <a:t>تربیت نیروی متخصص</a:t>
            </a:r>
          </a:p>
          <a:p>
            <a:pPr eaLnBrk="1" hangingPunct="1"/>
            <a:endParaRPr lang="en-US" altLang="en-US" smtClean="0"/>
          </a:p>
        </p:txBody>
      </p:sp>
      <p:sp>
        <p:nvSpPr>
          <p:cNvPr id="43012" name="Content Placeholder 3"/>
          <p:cNvSpPr>
            <a:spLocks noGrp="1"/>
          </p:cNvSpPr>
          <p:nvPr>
            <p:ph sz="half" idx="2"/>
          </p:nvPr>
        </p:nvSpPr>
        <p:spPr/>
        <p:txBody>
          <a:bodyPr/>
          <a:lstStyle/>
          <a:p>
            <a:pPr algn="r" rtl="1" eaLnBrk="1" hangingPunct="1"/>
            <a:r>
              <a:rPr lang="fa-IR" altLang="en-US" smtClean="0"/>
              <a:t>تریاژ و تخلیه، </a:t>
            </a:r>
          </a:p>
          <a:p>
            <a:pPr algn="r" rtl="1" eaLnBrk="1" hangingPunct="1"/>
            <a:r>
              <a:rPr lang="fa-IR" altLang="en-US" smtClean="0"/>
              <a:t>خدمات پیش بیمارستانی ، </a:t>
            </a:r>
          </a:p>
          <a:p>
            <a:pPr algn="r" rtl="1" eaLnBrk="1" hangingPunct="1"/>
            <a:r>
              <a:rPr lang="fa-IR" altLang="en-US" smtClean="0"/>
              <a:t>خدمات بیمارستانی ، </a:t>
            </a:r>
          </a:p>
          <a:p>
            <a:pPr algn="r" rtl="1" eaLnBrk="1" hangingPunct="1"/>
            <a:r>
              <a:rPr lang="fa-IR" altLang="en-US" smtClean="0"/>
              <a:t>بهداشت محیط ،</a:t>
            </a:r>
          </a:p>
          <a:p>
            <a:pPr algn="r" rtl="1" eaLnBrk="1" hangingPunct="1"/>
            <a:r>
              <a:rPr lang="fa-IR" altLang="en-US" smtClean="0"/>
              <a:t> بهداشت خانواده و  بهداشت باروری ،</a:t>
            </a:r>
          </a:p>
          <a:p>
            <a:pPr algn="r" rtl="1" eaLnBrk="1" hangingPunct="1"/>
            <a:r>
              <a:rPr lang="fa-IR" altLang="en-US" smtClean="0"/>
              <a:t> پیشگیری و مبارزه با بیماریها، </a:t>
            </a:r>
          </a:p>
        </p:txBody>
      </p:sp>
      <p:sp>
        <p:nvSpPr>
          <p:cNvPr id="5" name="Footer Placeholder 4"/>
          <p:cNvSpPr>
            <a:spLocks noGrp="1"/>
          </p:cNvSpPr>
          <p:nvPr>
            <p:ph type="ftr" sz="quarter" idx="11"/>
          </p:nvPr>
        </p:nvSpPr>
        <p:spPr/>
        <p:txBody>
          <a:bodyPr/>
          <a:lstStyle/>
          <a:p>
            <a:pPr>
              <a:defRPr/>
            </a:pPr>
            <a:r>
              <a:rPr lang="en-US"/>
              <a:t>hamid.khankeh@ki.se</a:t>
            </a:r>
          </a:p>
        </p:txBody>
      </p:sp>
    </p:spTree>
    <p:extLst>
      <p:ext uri="{BB962C8B-B14F-4D97-AF65-F5344CB8AC3E}">
        <p14:creationId xmlns:p14="http://schemas.microsoft.com/office/powerpoint/2010/main" val="1530566699"/>
      </p:ext>
    </p:extLst>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2800" dirty="0">
                <a:solidFill>
                  <a:srgbClr val="FF0000"/>
                </a:solidFill>
              </a:rPr>
              <a:t>Concepts of </a:t>
            </a:r>
            <a:r>
              <a:rPr lang="en-US" sz="2800" dirty="0" smtClean="0">
                <a:solidFill>
                  <a:srgbClr val="FF0000"/>
                </a:solidFill>
              </a:rPr>
              <a:t>Operation  or </a:t>
            </a:r>
            <a:r>
              <a:rPr lang="en-US" sz="2800" dirty="0">
                <a:solidFill>
                  <a:srgbClr val="FF0000"/>
                </a:solidFill>
              </a:rPr>
              <a:t>Common Goals</a:t>
            </a:r>
            <a:endParaRPr lang="fa-IR" sz="2800" dirty="0">
              <a:solidFill>
                <a:srgbClr val="FF0000"/>
              </a:solidFill>
            </a:endParaRPr>
          </a:p>
        </p:txBody>
      </p:sp>
      <p:sp>
        <p:nvSpPr>
          <p:cNvPr id="26627" name="Content Placeholder 2"/>
          <p:cNvSpPr>
            <a:spLocks noGrp="1"/>
          </p:cNvSpPr>
          <p:nvPr>
            <p:ph idx="1"/>
          </p:nvPr>
        </p:nvSpPr>
        <p:spPr>
          <a:xfrm>
            <a:off x="1981199" y="1559859"/>
            <a:ext cx="9583271" cy="4231342"/>
          </a:xfrm>
        </p:spPr>
        <p:txBody>
          <a:bodyPr>
            <a:noAutofit/>
          </a:bodyPr>
          <a:lstStyle/>
          <a:p>
            <a:r>
              <a:rPr lang="ar-SA" sz="3200" dirty="0" smtClean="0"/>
              <a:t>افرادي كه در فرايند مديريت بحران شركت مي­كنند داراي اهداف مشتركي مي­باشند كه اگر بخواهيم رئوس آنها را بيان نماييم شامل: </a:t>
            </a:r>
            <a:endParaRPr lang="en-US" sz="3200" dirty="0" smtClean="0"/>
          </a:p>
          <a:p>
            <a:r>
              <a:rPr lang="ar-SA" sz="3200" dirty="0" smtClean="0"/>
              <a:t>حفظ جان و مال انسانها</a:t>
            </a:r>
            <a:endParaRPr lang="en-US" sz="3200" dirty="0" smtClean="0"/>
          </a:p>
          <a:p>
            <a:r>
              <a:rPr lang="ar-SA" sz="3200" dirty="0" smtClean="0"/>
              <a:t>مراقبت از حادثه ديدگان</a:t>
            </a:r>
            <a:endParaRPr lang="en-US" sz="3200" dirty="0" smtClean="0"/>
          </a:p>
          <a:p>
            <a:r>
              <a:rPr lang="ar-SA" sz="3200" dirty="0" smtClean="0"/>
              <a:t>محدود ساختن آسيب وارده ناشي از حوادث بزرگ</a:t>
            </a:r>
            <a:endParaRPr lang="en-US" sz="3200" dirty="0" smtClean="0"/>
          </a:p>
          <a:p>
            <a:r>
              <a:rPr lang="ar-SA" sz="3200" dirty="0" smtClean="0"/>
              <a:t>محدود ساختن تبعات حوادث بزرگ</a:t>
            </a:r>
            <a:r>
              <a:rPr lang="fa-IR" sz="3200" dirty="0" smtClean="0"/>
              <a:t> </a:t>
            </a:r>
            <a:endParaRPr lang="en-US" sz="3200" dirty="0" smtClean="0"/>
          </a:p>
          <a:p>
            <a:r>
              <a:rPr lang="ar-SA" sz="3200" dirty="0" smtClean="0"/>
              <a:t>بازگرداندن آرامش و اطمينان به مردم و جامعه </a:t>
            </a:r>
            <a:endParaRPr lang="en-US" sz="3200" dirty="0" smtClean="0"/>
          </a:p>
          <a:p>
            <a:r>
              <a:rPr lang="ar-SA" sz="3200" dirty="0" smtClean="0"/>
              <a:t>بازگرداندن وضعيت به شرايط عادي در كوتاهترين زمان ممكن </a:t>
            </a:r>
            <a:endParaRPr lang="fa-IR" sz="3200" dirty="0" smtClean="0"/>
          </a:p>
        </p:txBody>
      </p:sp>
      <p:sp>
        <p:nvSpPr>
          <p:cNvPr id="4" name="Footer Placeholder 3"/>
          <p:cNvSpPr>
            <a:spLocks noGrp="1"/>
          </p:cNvSpPr>
          <p:nvPr>
            <p:ph type="ftr" sz="quarter" idx="11"/>
          </p:nvPr>
        </p:nvSpPr>
        <p:spPr>
          <a:xfrm>
            <a:off x="4648200" y="5791201"/>
            <a:ext cx="2895600" cy="898527"/>
          </a:xfrm>
        </p:spPr>
        <p:txBody>
          <a:bodyPr/>
          <a:lstStyle/>
          <a:p>
            <a:r>
              <a:rPr lang="en-US" dirty="0" smtClean="0">
                <a:solidFill>
                  <a:srgbClr val="FF0000"/>
                </a:solidFill>
              </a:rPr>
              <a:t>Disasters </a:t>
            </a:r>
            <a:r>
              <a:rPr lang="en-US" dirty="0" err="1" smtClean="0">
                <a:solidFill>
                  <a:srgbClr val="FF0000"/>
                </a:solidFill>
              </a:rPr>
              <a:t>arent</a:t>
            </a:r>
            <a:r>
              <a:rPr lang="en-US" dirty="0" smtClean="0">
                <a:solidFill>
                  <a:srgbClr val="FF0000"/>
                </a:solidFill>
              </a:rPr>
              <a:t> unnatural  but </a:t>
            </a:r>
          </a:p>
          <a:p>
            <a:r>
              <a:rPr lang="en-US" dirty="0" smtClean="0">
                <a:solidFill>
                  <a:srgbClr val="FF0000"/>
                </a:solidFill>
              </a:rPr>
              <a:t>Being unready is unnatural</a:t>
            </a:r>
            <a:endParaRPr lang="en-US" dirty="0" smtClean="0">
              <a:solidFill>
                <a:prstClr val="black">
                  <a:tint val="75000"/>
                </a:prstClr>
              </a:solidFill>
            </a:endParaRPr>
          </a:p>
          <a:p>
            <a:pPr>
              <a:defRPr/>
            </a:pPr>
            <a:endParaRPr lang="en-GB" dirty="0">
              <a:solidFill>
                <a:srgbClr val="FF0000"/>
              </a:solidFill>
            </a:endParaRPr>
          </a:p>
        </p:txBody>
      </p:sp>
      <p:sp>
        <p:nvSpPr>
          <p:cNvPr id="26629" name="Slide Number Placeholder 4"/>
          <p:cNvSpPr>
            <a:spLocks noGrp="1"/>
          </p:cNvSpPr>
          <p:nvPr>
            <p:ph type="sldNum" sz="quarter" idx="12"/>
          </p:nvPr>
        </p:nvSpPr>
        <p:spPr>
          <a:noFill/>
        </p:spPr>
        <p:txBody>
          <a:bodyPr/>
          <a:lstStyle/>
          <a:p>
            <a:fld id="{4D790D61-DEE5-46D5-AB7C-7517296FE5DE}" type="slidenum">
              <a:rPr lang="en-GB">
                <a:solidFill>
                  <a:srgbClr val="FF0000"/>
                </a:solidFill>
              </a:rPr>
              <a:pPr/>
              <a:t>19</a:t>
            </a:fld>
            <a:endParaRPr lang="en-GB">
              <a:solidFill>
                <a:srgbClr val="FF0000"/>
              </a:solidFill>
            </a:endParaRPr>
          </a:p>
        </p:txBody>
      </p:sp>
    </p:spTree>
    <p:extLst>
      <p:ext uri="{BB962C8B-B14F-4D97-AF65-F5344CB8AC3E}">
        <p14:creationId xmlns:p14="http://schemas.microsoft.com/office/powerpoint/2010/main" val="1189249024"/>
      </p:ext>
    </p:extLst>
  </p:cSld>
  <p:clrMapOvr>
    <a:masterClrMapping/>
  </p:clrMapOvr>
  <p:transition spd="slow">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0" y="85908"/>
            <a:ext cx="12192000" cy="6810609"/>
          </a:xfrm>
          <a:prstGeom prst="rect">
            <a:avLst/>
          </a:prstGeom>
        </p:spPr>
      </p:pic>
    </p:spTree>
    <p:extLst>
      <p:ext uri="{BB962C8B-B14F-4D97-AF65-F5344CB8AC3E}">
        <p14:creationId xmlns:p14="http://schemas.microsoft.com/office/powerpoint/2010/main" val="4087716583"/>
      </p:ext>
    </p:extLst>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a-IR" sz="2400" dirty="0">
                <a:solidFill>
                  <a:srgbClr val="FF0000"/>
                </a:solidFill>
              </a:rPr>
              <a:t>چگونه بیمارستان درگیر بحران می شود</a:t>
            </a:r>
            <a:endParaRPr lang="en-US" sz="2400" dirty="0">
              <a:solidFill>
                <a:srgbClr val="FF0000"/>
              </a:solidFill>
            </a:endParaRPr>
          </a:p>
        </p:txBody>
      </p:sp>
      <p:sp>
        <p:nvSpPr>
          <p:cNvPr id="11" name="Content Placeholder 10"/>
          <p:cNvSpPr>
            <a:spLocks noGrp="1"/>
          </p:cNvSpPr>
          <p:nvPr>
            <p:ph idx="1"/>
          </p:nvPr>
        </p:nvSpPr>
        <p:spPr/>
        <p:txBody>
          <a:bodyPr>
            <a:normAutofit fontScale="92500" lnSpcReduction="10000"/>
          </a:bodyPr>
          <a:lstStyle/>
          <a:p>
            <a:pPr marL="514350" indent="-514350">
              <a:buFont typeface="+mj-lt"/>
              <a:buAutoNum type="arabicPeriod"/>
            </a:pPr>
            <a:r>
              <a:rPr lang="fa-IR" dirty="0" smtClean="0"/>
              <a:t>نقص تأسيسات، تجهيزات و سازه‌های بيمارستان به‌نحوي كه فعاليت بيمارستان مختل شود يا امكان ايجاد مخاطره‌اي را درپي داشته باشد.</a:t>
            </a:r>
            <a:endParaRPr lang="en-US" dirty="0" smtClean="0"/>
          </a:p>
          <a:p>
            <a:r>
              <a:rPr lang="fa-IR" dirty="0" smtClean="0"/>
              <a:t>2 - مسموميت يا مصدوميت گروهي پرسنل بيمارستان به نحوي كه فعاليت بيمارستان مختل شود.</a:t>
            </a:r>
            <a:endParaRPr lang="en-US" dirty="0" smtClean="0"/>
          </a:p>
          <a:p>
            <a:r>
              <a:rPr lang="fa-IR" dirty="0" smtClean="0"/>
              <a:t>3 - شيوع بيماري عفوني در بيماران و پرسنل بيمارستان به نحوي كه فعاليت بيمارستان مختل شود.</a:t>
            </a:r>
            <a:endParaRPr lang="en-US" dirty="0" smtClean="0"/>
          </a:p>
          <a:p>
            <a:r>
              <a:rPr lang="fa-IR" dirty="0" smtClean="0"/>
              <a:t>4 - حمله به بيمارستان در درگيري‌هاي مختلف</a:t>
            </a:r>
            <a:endParaRPr lang="en-US" dirty="0" smtClean="0"/>
          </a:p>
          <a:p>
            <a:r>
              <a:rPr lang="fa-IR" dirty="0" smtClean="0"/>
              <a:t>5 - وقوع مخاطرات طبيعي مانند سيل، زلزله و ...</a:t>
            </a:r>
            <a:endParaRPr lang="en-US" dirty="0" smtClean="0"/>
          </a:p>
          <a:p>
            <a:endParaRPr lang="en-US" dirty="0"/>
          </a:p>
        </p:txBody>
      </p:sp>
      <p:sp>
        <p:nvSpPr>
          <p:cNvPr id="9" name="Slide Number Placeholder 8"/>
          <p:cNvSpPr>
            <a:spLocks noGrp="1"/>
          </p:cNvSpPr>
          <p:nvPr>
            <p:ph type="sldNum" sz="quarter" idx="12"/>
          </p:nvPr>
        </p:nvSpPr>
        <p:spPr/>
        <p:txBody>
          <a:bodyPr/>
          <a:lstStyle/>
          <a:p>
            <a:pPr defTabSz="457200"/>
            <a:fld id="{D57F1E4F-1CFF-5643-939E-217C01CDF565}" type="slidenum">
              <a:rPr lang="en-US" smtClean="0">
                <a:solidFill>
                  <a:prstClr val="black"/>
                </a:solidFill>
              </a:rPr>
              <a:pPr defTabSz="457200"/>
              <a:t>20</a:t>
            </a:fld>
            <a:endParaRPr lang="en-US" dirty="0">
              <a:solidFill>
                <a:prstClr val="black"/>
              </a:solidFill>
            </a:endParaRPr>
          </a:p>
        </p:txBody>
      </p:sp>
    </p:spTree>
    <p:extLst>
      <p:ext uri="{BB962C8B-B14F-4D97-AF65-F5344CB8AC3E}">
        <p14:creationId xmlns:p14="http://schemas.microsoft.com/office/powerpoint/2010/main" val="2167691537"/>
      </p:ext>
    </p:extLst>
  </p:cSld>
  <p:clrMapOvr>
    <a:masterClrMapping/>
  </p:clrMapOvr>
  <p:transition spd="slow">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solidFill>
                  <a:srgbClr val="FF0000"/>
                </a:solidFill>
              </a:rPr>
              <a:t>-</a:t>
            </a:r>
            <a:r>
              <a:rPr lang="fa-IR" sz="2800" dirty="0">
                <a:solidFill>
                  <a:srgbClr val="FF0000"/>
                </a:solidFill>
              </a:rPr>
              <a:t>چگونه بیمارستان درگیر بحران می شود</a:t>
            </a:r>
            <a:endParaRPr lang="en-US" sz="2800" dirty="0"/>
          </a:p>
        </p:txBody>
      </p:sp>
      <p:sp>
        <p:nvSpPr>
          <p:cNvPr id="3" name="Content Placeholder 2"/>
          <p:cNvSpPr>
            <a:spLocks noGrp="1"/>
          </p:cNvSpPr>
          <p:nvPr>
            <p:ph idx="1"/>
          </p:nvPr>
        </p:nvSpPr>
        <p:spPr/>
        <p:txBody>
          <a:bodyPr>
            <a:normAutofit fontScale="92500" lnSpcReduction="10000"/>
          </a:bodyPr>
          <a:lstStyle/>
          <a:p>
            <a:r>
              <a:rPr lang="fa-IR" dirty="0" smtClean="0"/>
              <a:t>6 - وقوع مخاطرات غيرطبيعي مانند آتش‌سوزي، نقص تجهيزات هسته‌اي، آلودگي‌هاي شيميايي و ...</a:t>
            </a:r>
            <a:endParaRPr lang="en-US" dirty="0" smtClean="0"/>
          </a:p>
          <a:p>
            <a:r>
              <a:rPr lang="fa-IR" dirty="0" smtClean="0"/>
              <a:t>7 – مشاهده‌ی نوعي از بيماري كه نياز به اقدام سريع نيروهاي درماني جهت جلوگيري از شيوع دارد.</a:t>
            </a:r>
            <a:endParaRPr lang="en-US" dirty="0" smtClean="0"/>
          </a:p>
          <a:p>
            <a:r>
              <a:rPr lang="fa-IR" dirty="0" smtClean="0"/>
              <a:t>8 - نافرماني دسته‌جمعي بيماران يا پرسنل مانند تحصن و تجمع اكثريت بيماران يا پرسنل</a:t>
            </a:r>
            <a:endParaRPr lang="en-US" dirty="0" smtClean="0"/>
          </a:p>
          <a:p>
            <a:r>
              <a:rPr lang="fa-IR" dirty="0" smtClean="0"/>
              <a:t>9- پخش هرگونه شايعه كه وضعيت بيمارستان را از حالت عادي خارج نمايد.</a:t>
            </a:r>
          </a:p>
          <a:p>
            <a:r>
              <a:rPr lang="fa-IR" dirty="0" smtClean="0"/>
              <a:t>10-عدم اطلاع رسانی در مورد مشکل بوجود آمده</a:t>
            </a:r>
            <a:endParaRPr lang="en-US" dirty="0" smtClean="0"/>
          </a:p>
          <a:p>
            <a:endParaRPr lang="en-US" dirty="0"/>
          </a:p>
        </p:txBody>
      </p:sp>
      <p:sp>
        <p:nvSpPr>
          <p:cNvPr id="4" name="Slide Number Placeholder 3"/>
          <p:cNvSpPr>
            <a:spLocks noGrp="1"/>
          </p:cNvSpPr>
          <p:nvPr>
            <p:ph type="sldNum" sz="quarter" idx="12"/>
          </p:nvPr>
        </p:nvSpPr>
        <p:spPr/>
        <p:txBody>
          <a:bodyPr/>
          <a:lstStyle/>
          <a:p>
            <a:pPr defTabSz="457200"/>
            <a:fld id="{D57F1E4F-1CFF-5643-939E-217C01CDF565}" type="slidenum">
              <a:rPr lang="en-US" smtClean="0">
                <a:solidFill>
                  <a:prstClr val="black"/>
                </a:solidFill>
              </a:rPr>
              <a:pPr defTabSz="457200"/>
              <a:t>21</a:t>
            </a:fld>
            <a:endParaRPr lang="en-US" dirty="0">
              <a:solidFill>
                <a:prstClr val="black"/>
              </a:solidFill>
            </a:endParaRPr>
          </a:p>
        </p:txBody>
      </p:sp>
    </p:spTree>
    <p:extLst>
      <p:ext uri="{BB962C8B-B14F-4D97-AF65-F5344CB8AC3E}">
        <p14:creationId xmlns:p14="http://schemas.microsoft.com/office/powerpoint/2010/main" val="2124838126"/>
      </p:ext>
    </p:extLst>
  </p:cSld>
  <p:clrMapOvr>
    <a:masterClrMapping/>
  </p:clrMapOvr>
  <p:transition spd="slow">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8058" y="1176868"/>
            <a:ext cx="6755171" cy="706964"/>
          </a:xfrm>
        </p:spPr>
        <p:txBody>
          <a:bodyPr>
            <a:normAutofit fontScale="90000"/>
          </a:bodyPr>
          <a:lstStyle/>
          <a:p>
            <a:pPr rtl="1">
              <a:lnSpc>
                <a:spcPct val="115000"/>
              </a:lnSpc>
              <a:spcBef>
                <a:spcPts val="0"/>
              </a:spcBef>
              <a:spcAft>
                <a:spcPts val="1000"/>
              </a:spcAft>
            </a:pPr>
            <a:r>
              <a:rPr lang="fa-IR" sz="3400" dirty="0">
                <a:solidFill>
                  <a:schemeClr val="accent1">
                    <a:lumMod val="75000"/>
                  </a:schemeClr>
                </a:solidFill>
                <a:latin typeface="Tahoma" panose="020B0604030504040204" pitchFamily="34" charset="0"/>
                <a:ea typeface="Calibri" panose="020F0502020204030204" pitchFamily="34" charset="0"/>
              </a:rPr>
              <a:t>نتایج بحران بیمارستانی:</a:t>
            </a:r>
            <a:r>
              <a:rPr lang="en-US" dirty="0">
                <a:latin typeface="Calibri" panose="020F0502020204030204" pitchFamily="34" charset="0"/>
                <a:ea typeface="Calibri" panose="020F0502020204030204" pitchFamily="34" charset="0"/>
                <a:cs typeface="Arial" panose="020B0604020202020204" pitchFamily="34" charset="0"/>
              </a:rPr>
              <a:t/>
            </a:r>
            <a:br>
              <a:rPr lang="en-US" dirty="0">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22</a:t>
            </a:fld>
            <a:endParaRPr lang="en-US" dirty="0">
              <a:solidFill>
                <a:prstClr val="black"/>
              </a:solidFill>
            </a:endParaRPr>
          </a:p>
        </p:txBody>
      </p:sp>
      <p:sp>
        <p:nvSpPr>
          <p:cNvPr id="3" name="TextBox 2"/>
          <p:cNvSpPr txBox="1"/>
          <p:nvPr/>
        </p:nvSpPr>
        <p:spPr>
          <a:xfrm>
            <a:off x="6286500" y="2628902"/>
            <a:ext cx="3657600" cy="2472472"/>
          </a:xfrm>
          <a:prstGeom prst="rect">
            <a:avLst/>
          </a:prstGeom>
          <a:noFill/>
        </p:spPr>
        <p:txBody>
          <a:bodyPr wrap="square" rtlCol="0">
            <a:spAutoFit/>
          </a:bodyPr>
          <a:lstStyle/>
          <a:p>
            <a:pPr marL="342900" indent="-342900" algn="r" defTabSz="457200" rtl="1">
              <a:lnSpc>
                <a:spcPct val="115000"/>
              </a:lnSpc>
              <a:spcAft>
                <a:spcPts val="1000"/>
              </a:spcAft>
              <a:buFont typeface="Wingdings" panose="05000000000000000000" pitchFamily="2" charset="2"/>
              <a:buChar char=""/>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کشته و زخمی شدن جمع کثیری از پرسنل و بیماران</a:t>
            </a:r>
            <a:endParaRPr lang="en-US" sz="2400" dirty="0">
              <a:solidFill>
                <a:prstClr val="black"/>
              </a:solidFill>
              <a:ea typeface="Calibri" panose="020F0502020204030204" pitchFamily="34" charset="0"/>
              <a:cs typeface="B Homa" panose="00000400000000000000" pitchFamily="2" charset="-78"/>
            </a:endParaRPr>
          </a:p>
          <a:p>
            <a:pPr marL="342900" indent="-342900" algn="r" defTabSz="457200" rtl="1">
              <a:lnSpc>
                <a:spcPct val="115000"/>
              </a:lnSpc>
              <a:spcAft>
                <a:spcPts val="1000"/>
              </a:spcAft>
              <a:buFont typeface="Wingdings" panose="05000000000000000000" pitchFamily="2" charset="2"/>
              <a:buChar char=""/>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نابود شدن اموال</a:t>
            </a:r>
            <a:endParaRPr lang="en-US" sz="2400" dirty="0">
              <a:solidFill>
                <a:prstClr val="black"/>
              </a:solidFill>
              <a:ea typeface="Calibri" panose="020F0502020204030204" pitchFamily="34" charset="0"/>
              <a:cs typeface="B Homa" panose="00000400000000000000" pitchFamily="2" charset="-78"/>
            </a:endParaRPr>
          </a:p>
          <a:p>
            <a:pPr marL="342900" indent="-342900" algn="r" defTabSz="457200" rtl="1">
              <a:lnSpc>
                <a:spcPct val="115000"/>
              </a:lnSpc>
              <a:spcAft>
                <a:spcPts val="1000"/>
              </a:spcAft>
              <a:buFont typeface="Wingdings" panose="05000000000000000000" pitchFamily="2" charset="2"/>
              <a:buChar char=""/>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نابسامانی های بلند مدت </a:t>
            </a:r>
            <a:r>
              <a:rPr lang="fa-IR" sz="2400" dirty="0" smtClean="0">
                <a:solidFill>
                  <a:prstClr val="black"/>
                </a:solidFill>
                <a:latin typeface="Tahoma" panose="020B0604030504040204" pitchFamily="34" charset="0"/>
                <a:ea typeface="Calibri" panose="020F0502020204030204" pitchFamily="34" charset="0"/>
                <a:cs typeface="B Homa" panose="00000400000000000000" pitchFamily="2" charset="-78"/>
              </a:rPr>
              <a:t>اقتصادی و اجتماعی</a:t>
            </a:r>
            <a:endParaRPr lang="en-US" sz="2400" dirty="0">
              <a:solidFill>
                <a:prstClr val="black"/>
              </a:solidFill>
              <a:ea typeface="Calibri" panose="020F0502020204030204" pitchFamily="34" charset="0"/>
              <a:cs typeface="B Homa" panose="00000400000000000000"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09764" y="2628900"/>
            <a:ext cx="2143125" cy="1905000"/>
          </a:xfrm>
          <a:prstGeom prst="rect">
            <a:avLst/>
          </a:prstGeom>
          <a:ln>
            <a:noFill/>
          </a:ln>
          <a:effectLst>
            <a:softEdge rad="112500"/>
          </a:effectLst>
        </p:spPr>
      </p:pic>
      <p:pic>
        <p:nvPicPr>
          <p:cNvPr id="5" name="Picture 4"/>
          <p:cNvPicPr>
            <a:picLocks noChangeAspect="1"/>
          </p:cNvPicPr>
          <p:nvPr/>
        </p:nvPicPr>
        <p:blipFill>
          <a:blip r:embed="rId3" cstate="print"/>
          <a:stretch>
            <a:fillRect/>
          </a:stretch>
        </p:blipFill>
        <p:spPr>
          <a:xfrm>
            <a:off x="4439248" y="3855221"/>
            <a:ext cx="1460897" cy="1871618"/>
          </a:xfrm>
          <a:prstGeom prst="rect">
            <a:avLst/>
          </a:prstGeom>
          <a:ln>
            <a:noFill/>
          </a:ln>
          <a:effectLst>
            <a:softEdge rad="112500"/>
          </a:effectLst>
        </p:spPr>
      </p:pic>
    </p:spTree>
    <p:extLst>
      <p:ext uri="{BB962C8B-B14F-4D97-AF65-F5344CB8AC3E}">
        <p14:creationId xmlns:p14="http://schemas.microsoft.com/office/powerpoint/2010/main" val="8574603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5950" y="4213888"/>
            <a:ext cx="1903213" cy="1729712"/>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p:txBody>
          <a:bodyPr/>
          <a:lstStyle/>
          <a:p>
            <a:pPr algn="ctr"/>
            <a:r>
              <a:rPr lang="fa-IR" sz="3100" dirty="0">
                <a:solidFill>
                  <a:schemeClr val="accent1">
                    <a:lumMod val="75000"/>
                  </a:schemeClr>
                </a:solidFill>
              </a:rPr>
              <a:t>هزینه های مالی</a:t>
            </a:r>
            <a:endParaRPr lang="en-US" sz="3100" dirty="0">
              <a:solidFill>
                <a:schemeClr val="accent1">
                  <a:lumMod val="75000"/>
                </a:schemeClr>
              </a:solidFill>
            </a:endParaRPr>
          </a:p>
        </p:txBody>
      </p:sp>
      <p:sp>
        <p:nvSpPr>
          <p:cNvPr id="4" name="Content Placeholder 3"/>
          <p:cNvSpPr>
            <a:spLocks noGrp="1"/>
          </p:cNvSpPr>
          <p:nvPr>
            <p:ph idx="1"/>
          </p:nvPr>
        </p:nvSpPr>
        <p:spPr>
          <a:xfrm>
            <a:off x="1981200" y="2271487"/>
            <a:ext cx="8229600" cy="3231014"/>
          </a:xfrm>
        </p:spPr>
        <p:txBody>
          <a:bodyPr>
            <a:normAutofit/>
          </a:bodyPr>
          <a:lstStyle/>
          <a:p>
            <a:pPr algn="r" rtl="1"/>
            <a:r>
              <a:rPr lang="fa-IR" sz="2400" dirty="0">
                <a:cs typeface="B Homa" panose="00000400000000000000" pitchFamily="2" charset="-78"/>
              </a:rPr>
              <a:t>خرابی /بازسازی و جمع آوری مخروبه ها</a:t>
            </a:r>
          </a:p>
          <a:p>
            <a:pPr algn="r" rtl="1"/>
            <a:r>
              <a:rPr lang="fa-IR" sz="2400" dirty="0">
                <a:cs typeface="B Homa" panose="00000400000000000000" pitchFamily="2" charset="-78"/>
              </a:rPr>
              <a:t>چپاول و غارت</a:t>
            </a:r>
          </a:p>
          <a:p>
            <a:pPr algn="r" rtl="1"/>
            <a:r>
              <a:rPr lang="fa-IR" sz="2400" dirty="0">
                <a:cs typeface="B Homa" panose="00000400000000000000" pitchFamily="2" charset="-78"/>
              </a:rPr>
              <a:t>اسکان یا ماندگاری در بیمارستان</a:t>
            </a:r>
          </a:p>
          <a:p>
            <a:pPr algn="r" rtl="1"/>
            <a:r>
              <a:rPr lang="fa-IR" sz="2400" dirty="0">
                <a:cs typeface="B Homa" panose="00000400000000000000" pitchFamily="2" charset="-78"/>
              </a:rPr>
              <a:t>تغذیه و بهداشت</a:t>
            </a:r>
          </a:p>
          <a:p>
            <a:pPr algn="r" rtl="1"/>
            <a:r>
              <a:rPr lang="fa-IR" sz="2400" dirty="0">
                <a:cs typeface="B Homa" panose="00000400000000000000" pitchFamily="2" charset="-78"/>
              </a:rPr>
              <a:t>انتقال مصدومین و افراد سالم</a:t>
            </a:r>
          </a:p>
          <a:p>
            <a:pPr algn="r" rtl="1"/>
            <a:r>
              <a:rPr lang="fa-IR" sz="2400" dirty="0">
                <a:cs typeface="B Homa" panose="00000400000000000000" pitchFamily="2" charset="-78"/>
              </a:rPr>
              <a:t>تعمیر زیر ساخت </a:t>
            </a:r>
            <a:r>
              <a:rPr lang="fa-IR" sz="2400" dirty="0"/>
              <a:t>ها</a:t>
            </a:r>
            <a:endParaRPr lang="fa-IR" sz="2400" dirty="0">
              <a:cs typeface="B Homa" panose="00000400000000000000" pitchFamily="2" charset="-78"/>
            </a:endParaRPr>
          </a:p>
        </p:txBody>
      </p:sp>
      <p:sp>
        <p:nvSpPr>
          <p:cNvPr id="3" name="Slide Number Placeholder 2"/>
          <p:cNvSpPr>
            <a:spLocks noGrp="1"/>
          </p:cNvSpPr>
          <p:nvPr>
            <p:ph type="sldNum" sz="quarter" idx="12"/>
          </p:nvPr>
        </p:nvSpPr>
        <p:spPr/>
        <p:txBody>
          <a:bodyPr/>
          <a:lstStyle/>
          <a:p>
            <a:fld id="{D57F1E4F-1CFF-5643-939E-217C01CDF565}" type="slidenum">
              <a:rPr lang="en-US" smtClean="0">
                <a:solidFill>
                  <a:prstClr val="black"/>
                </a:solidFill>
              </a:rPr>
              <a:pPr/>
              <a:t>23</a:t>
            </a:fld>
            <a:endParaRPr lang="en-US" dirty="0">
              <a:solidFill>
                <a:prstClr val="black"/>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316840"/>
            <a:ext cx="1993106" cy="1724025"/>
          </a:xfrm>
          <a:prstGeom prst="rect">
            <a:avLst/>
          </a:prstGeom>
          <a:ln>
            <a:noFill/>
          </a:ln>
          <a:effectLst>
            <a:softEdge rad="112500"/>
          </a:effec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3" y="3381425"/>
            <a:ext cx="2449773" cy="21210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365633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1600200"/>
            <a:ext cx="6172200" cy="579438"/>
          </a:xfrm>
        </p:spPr>
        <p:txBody>
          <a:bodyPr>
            <a:normAutofit fontScale="90000"/>
          </a:bodyPr>
          <a:lstStyle/>
          <a:p>
            <a:r>
              <a:rPr lang="fa-IR" sz="3400" dirty="0"/>
              <a:t>درس 1: پرسنل اورژانس شجاع هستند اما در نتیجه  در معرض خطر مرگ و مصدومیت هستند.</a:t>
            </a:r>
            <a:r>
              <a:rPr lang="en-US" dirty="0"/>
              <a:t/>
            </a:r>
            <a:br>
              <a:rPr lang="en-US" dirty="0"/>
            </a:br>
            <a:endParaRPr lang="en-US" dirty="0"/>
          </a:p>
        </p:txBody>
      </p:sp>
      <p:sp>
        <p:nvSpPr>
          <p:cNvPr id="3" name="Rectangle 2"/>
          <p:cNvSpPr/>
          <p:nvPr/>
        </p:nvSpPr>
        <p:spPr>
          <a:xfrm>
            <a:off x="2952750" y="2555684"/>
            <a:ext cx="6172200" cy="4249240"/>
          </a:xfrm>
          <a:prstGeom prst="rect">
            <a:avLst/>
          </a:prstGeom>
        </p:spPr>
        <p:txBody>
          <a:bodyPr wrap="square">
            <a:spAutoFit/>
          </a:bodyPr>
          <a:lstStyle/>
          <a:p>
            <a:pPr marL="342900" indent="-342900" algn="just" rtl="1">
              <a:lnSpc>
                <a:spcPct val="107000"/>
              </a:lnSpc>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cs typeface="B Homa" panose="00000400000000000000" pitchFamily="2" charset="-78"/>
              </a:rPr>
              <a:t>سقوط مرکز تجارت جهانی واقعا بی سابقه و غیر قابل پیش بینی بود (به یاد داشته باشید مرکز تجارت جهانی قرار بود در برابر برخورد یک بوئینگ 707 مقاوم باشد)</a:t>
            </a:r>
            <a:endParaRPr lang="en-US" sz="2400" dirty="0">
              <a:latin typeface="Calibri" panose="020F0502020204030204" pitchFamily="34" charset="0"/>
              <a:ea typeface="Calibri" panose="020F0502020204030204" pitchFamily="34" charset="0"/>
              <a:cs typeface="B Homa" panose="00000400000000000000" pitchFamily="2" charset="-78"/>
            </a:endParaRPr>
          </a:p>
          <a:p>
            <a:pPr marL="342900" indent="-342900" algn="just" rtl="1">
              <a:lnSpc>
                <a:spcPct val="107000"/>
              </a:lnSpc>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cs typeface="B Homa" panose="00000400000000000000" pitchFamily="2" charset="-78"/>
              </a:rPr>
              <a:t>با وجود اینکه صدها نفر از آتش نشانان و افراد پلیس که در تلاش برای خاموش کردن آتش و نجات مصدومین وارد برجها شده بودند، به خاطر ورودشان نمی توان به آنها ایراد گرفت و آنها را مقصر دانست. </a:t>
            </a:r>
            <a:endParaRPr lang="en-US" sz="2400" dirty="0">
              <a:latin typeface="Calibri" panose="020F0502020204030204" pitchFamily="34" charset="0"/>
              <a:ea typeface="Calibri" panose="020F0502020204030204" pitchFamily="34" charset="0"/>
              <a:cs typeface="B Homa" panose="00000400000000000000" pitchFamily="2" charset="-78"/>
            </a:endParaRPr>
          </a:p>
          <a:p>
            <a:pPr marL="342900" indent="-342900" algn="just" rtl="1">
              <a:lnSpc>
                <a:spcPct val="107000"/>
              </a:lnSpc>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cs typeface="B Homa" panose="00000400000000000000" pitchFamily="2" charset="-78"/>
              </a:rPr>
              <a:t>درس آموخته: وسایل نقلیه امدادی و تیمهای نجات ثانویه می بایست چند صدمتر عقبتر از یک ساختمان بمب گذاری شده قرار داشته باشند.</a:t>
            </a:r>
            <a:endParaRPr lang="en-US" sz="2400" dirty="0">
              <a:latin typeface="Calibri" panose="020F0502020204030204" pitchFamily="34" charset="0"/>
              <a:ea typeface="Calibri" panose="020F0502020204030204" pitchFamily="34" charset="0"/>
              <a:cs typeface="B Homa" panose="00000400000000000000" pitchFamily="2" charset="-78"/>
            </a:endParaRPr>
          </a:p>
        </p:txBody>
      </p:sp>
    </p:spTree>
    <p:extLst>
      <p:ext uri="{BB962C8B-B14F-4D97-AF65-F5344CB8AC3E}">
        <p14:creationId xmlns:p14="http://schemas.microsoft.com/office/powerpoint/2010/main" val="36358302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371600"/>
            <a:ext cx="6172200" cy="579438"/>
          </a:xfrm>
        </p:spPr>
        <p:txBody>
          <a:bodyPr>
            <a:normAutofit fontScale="90000"/>
          </a:bodyPr>
          <a:lstStyle/>
          <a:p>
            <a:r>
              <a:rPr lang="fa-IR" sz="3400" dirty="0"/>
              <a:t>درس 2: نیاز به ارتباطات پشتیبان و مرکز فرماندهی</a:t>
            </a:r>
            <a:r>
              <a:rPr lang="en-US" dirty="0"/>
              <a:t/>
            </a:r>
            <a:br>
              <a:rPr lang="en-US" dirty="0"/>
            </a:br>
            <a:endParaRPr lang="en-US" dirty="0"/>
          </a:p>
        </p:txBody>
      </p:sp>
      <p:sp>
        <p:nvSpPr>
          <p:cNvPr id="3" name="Content Placeholder 2"/>
          <p:cNvSpPr>
            <a:spLocks noGrp="1"/>
          </p:cNvSpPr>
          <p:nvPr>
            <p:ph idx="1"/>
          </p:nvPr>
        </p:nvSpPr>
        <p:spPr>
          <a:xfrm>
            <a:off x="3009900" y="2438400"/>
            <a:ext cx="6172200" cy="2819400"/>
          </a:xfrm>
        </p:spPr>
        <p:txBody>
          <a:bodyPr>
            <a:normAutofit fontScale="92500" lnSpcReduction="10000"/>
          </a:bodyPr>
          <a:lstStyle/>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مرکز اصلی فرماندهی ارتباطات اورژانس شهر نیویورک در مرکز تجارت جهانی قرار داشت و با سقوط ساختمان نابود شد.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یک مرکز پشتیبان به طور کامل عملیاتی وجود نداشت</a:t>
            </a:r>
            <a:r>
              <a:rPr lang="en-US" sz="2400" dirty="0">
                <a:latin typeface="Calibri" panose="020F0502020204030204" pitchFamily="34" charset="0"/>
                <a:ea typeface="Calibri" panose="020F0502020204030204" pitchFamily="34" charset="0"/>
              </a:rPr>
              <a:t>.</a:t>
            </a: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داشتن حداقل 2 مرکز کاملا توانای مرکز پشتیبان فرماندهی ارتباطات که به لحاظ جغرافیایی جدا از یکدیگر باشند.</a:t>
            </a:r>
            <a:endParaRPr lang="en-US" sz="2400" dirty="0">
              <a:latin typeface="Calibri" panose="020F0502020204030204" pitchFamily="34" charset="0"/>
              <a:ea typeface="Calibri" panose="020F0502020204030204" pitchFamily="34" charset="0"/>
            </a:endParaRPr>
          </a:p>
          <a:p>
            <a:pPr marL="0" indent="0">
              <a:buNone/>
            </a:pPr>
            <a:endParaRPr lang="en-US" dirty="0"/>
          </a:p>
        </p:txBody>
      </p:sp>
    </p:spTree>
    <p:extLst>
      <p:ext uri="{BB962C8B-B14F-4D97-AF65-F5344CB8AC3E}">
        <p14:creationId xmlns:p14="http://schemas.microsoft.com/office/powerpoint/2010/main" val="251814443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143000"/>
            <a:ext cx="6172200" cy="579438"/>
          </a:xfrm>
        </p:spPr>
        <p:txBody>
          <a:bodyPr>
            <a:normAutofit fontScale="90000"/>
          </a:bodyPr>
          <a:lstStyle/>
          <a:p>
            <a:r>
              <a:rPr lang="fa-IR" sz="3400" dirty="0"/>
              <a:t>درس 3: نیاز به لینکهای ارتباطی واحد و مستقل بهتر </a:t>
            </a:r>
            <a:endParaRPr lang="en-US" sz="3400" dirty="0"/>
          </a:p>
        </p:txBody>
      </p:sp>
      <p:sp>
        <p:nvSpPr>
          <p:cNvPr id="3" name="Content Placeholder 2"/>
          <p:cNvSpPr>
            <a:spLocks noGrp="1"/>
          </p:cNvSpPr>
          <p:nvPr>
            <p:ph idx="1"/>
          </p:nvPr>
        </p:nvSpPr>
        <p:spPr>
          <a:xfrm>
            <a:off x="3009900" y="2667000"/>
            <a:ext cx="6172200" cy="2514600"/>
          </a:xfrm>
        </p:spPr>
        <p:txBody>
          <a:bodyPr>
            <a:noAutofit/>
          </a:bodyPr>
          <a:lstStyle/>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پیش از وقوع حادثه آتش نشانی، اورژانس</a:t>
            </a:r>
            <a:r>
              <a:rPr lang="en-US" sz="2400" dirty="0">
                <a:latin typeface="Calibri" panose="020F0502020204030204" pitchFamily="34" charset="0"/>
                <a:ea typeface="Calibri" panose="020F0502020204030204" pitchFamily="34" charset="0"/>
              </a:rPr>
              <a:t> </a:t>
            </a:r>
            <a:r>
              <a:rPr lang="fa-IR" sz="2400" dirty="0">
                <a:latin typeface="Calibri" panose="020F0502020204030204" pitchFamily="34" charset="0"/>
                <a:ea typeface="Calibri" panose="020F0502020204030204" pitchFamily="34" charset="0"/>
              </a:rPr>
              <a:t>لینکهای رادیویی مستقیم با یکدیگر و یا با بیمارستان محلی نداشتند.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رادیوهای در دسترس داخل برجهای مرکز تجارت جهانی به طور مداوم کار نمی کرد.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سیستم چند کاناله رادیویی واحد محلی می بایست با آتش نشانی، اورژانس و بیمارستان محلی لینک باشد.</a:t>
            </a:r>
            <a:endParaRPr lang="en-US" sz="2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401844606"/>
      </p:ext>
    </p:extLst>
  </p:cSld>
  <p:clrMapOvr>
    <a:masterClrMapping/>
  </p:clrMapOvr>
  <p:transition spd="slow">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447800"/>
            <a:ext cx="6172200" cy="579438"/>
          </a:xfrm>
        </p:spPr>
        <p:txBody>
          <a:bodyPr>
            <a:normAutofit fontScale="90000"/>
          </a:bodyPr>
          <a:lstStyle/>
          <a:p>
            <a:r>
              <a:rPr lang="fa-IR" sz="3400" dirty="0"/>
              <a:t>درس 4: خرابی زود هنگام سیستمهای تلفن در یک حادثه </a:t>
            </a:r>
            <a:r>
              <a:rPr lang="en-US" dirty="0"/>
              <a:t/>
            </a:r>
            <a:br>
              <a:rPr lang="en-US" dirty="0"/>
            </a:br>
            <a:endParaRPr lang="en-US" dirty="0"/>
          </a:p>
        </p:txBody>
      </p:sp>
      <p:sp>
        <p:nvSpPr>
          <p:cNvPr id="3" name="Content Placeholder 2"/>
          <p:cNvSpPr>
            <a:spLocks noGrp="1"/>
          </p:cNvSpPr>
          <p:nvPr>
            <p:ph idx="1"/>
          </p:nvPr>
        </p:nvSpPr>
        <p:spPr>
          <a:xfrm>
            <a:off x="3009900" y="2743201"/>
            <a:ext cx="6172200" cy="3530009"/>
          </a:xfrm>
        </p:spPr>
        <p:txBody>
          <a:bodyPr>
            <a:normAutofit fontScale="92500" lnSpcReduction="10000"/>
          </a:bodyPr>
          <a:lstStyle/>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این درس در بسیاری از حوادث پیشین نیز آموخته شده است.</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هر دو تلفن ثابت و تلفن همراه عملکردشان خیلی زود متوقف خواهد شد (ناشی از اضافه بار و یا برج انتقال و اختلال خطوط )</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به سیستم تلفن محلی وابسته نباشید، سیستم های پشتیبان ارتباط رادیویی مورد نیاز است، نیاز است برای عموم مردم یادآوری شود که استفاده از تلفن را سریعا متوقف سازند.</a:t>
            </a:r>
            <a:endParaRPr lang="en-US" sz="24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985875917"/>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3399" y="1524000"/>
            <a:ext cx="6172200" cy="579438"/>
          </a:xfrm>
        </p:spPr>
        <p:txBody>
          <a:bodyPr>
            <a:normAutofit fontScale="90000"/>
          </a:bodyPr>
          <a:lstStyle/>
          <a:p>
            <a:r>
              <a:rPr lang="fa-IR" sz="3400" dirty="0"/>
              <a:t>درس 5: با وجود اشکال در سیستم تلفن، با این حال ارتباطات رایانه ای ممکن است فعال باشد.</a:t>
            </a:r>
            <a:r>
              <a:rPr lang="en-US" dirty="0"/>
              <a:t/>
            </a:r>
            <a:br>
              <a:rPr lang="en-US" dirty="0"/>
            </a:br>
            <a:endParaRPr lang="en-US" dirty="0"/>
          </a:p>
        </p:txBody>
      </p:sp>
      <p:sp>
        <p:nvSpPr>
          <p:cNvPr id="3" name="Content Placeholder 2"/>
          <p:cNvSpPr>
            <a:spLocks noGrp="1"/>
          </p:cNvSpPr>
          <p:nvPr>
            <p:ph idx="1"/>
          </p:nvPr>
        </p:nvSpPr>
        <p:spPr>
          <a:xfrm>
            <a:off x="3013399" y="2895600"/>
            <a:ext cx="6172200" cy="3048000"/>
          </a:xfrm>
        </p:spPr>
        <p:txBody>
          <a:bodyPr>
            <a:normAutofit fontScale="92500" lnSpcReduction="10000"/>
          </a:bodyPr>
          <a:lstStyle/>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حتی در حالیکه خطوط تلفن غیر فعال شده بودند، ارتباطات پست الکترونیکی با اورژانس شهر نیویورک در طول زمان حادثه حفظ شده بود (حتمالا به علت تاخیر اتوماتیک مسیریابی الکترونیکی پیامهای الکترونیکی)</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لینکهای پست الکترونیکی از پیش تعیین شده می بایست بین آتش نشانی و مرکز فرماندهی اورژانس تنظیم شود. پرسنلی جهت اداره و نظارت بر این ارتباطات رایانه ای می بایست اختصاص داده شود.</a:t>
            </a:r>
            <a:endParaRPr lang="en-US" sz="24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8193726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828800"/>
            <a:ext cx="6172200" cy="579438"/>
          </a:xfrm>
        </p:spPr>
        <p:txBody>
          <a:bodyPr>
            <a:normAutofit fontScale="90000"/>
          </a:bodyPr>
          <a:lstStyle/>
          <a:p>
            <a:r>
              <a:rPr lang="fa-IR" sz="3400" dirty="0"/>
              <a:t>درس 6: ثبت وقایع و نظارت بهتر بر پرسنل ویژه ای که در حال پاسخ در یک منطقه خطر هستند، مورد نیاز است.</a:t>
            </a:r>
            <a:r>
              <a:rPr lang="en-US" dirty="0"/>
              <a:t/>
            </a:r>
            <a:br>
              <a:rPr lang="en-US" dirty="0"/>
            </a:br>
            <a:endParaRPr lang="en-US" dirty="0"/>
          </a:p>
        </p:txBody>
      </p:sp>
      <p:sp>
        <p:nvSpPr>
          <p:cNvPr id="3" name="Content Placeholder 2"/>
          <p:cNvSpPr>
            <a:spLocks noGrp="1"/>
          </p:cNvSpPr>
          <p:nvPr>
            <p:ph idx="1"/>
          </p:nvPr>
        </p:nvSpPr>
        <p:spPr>
          <a:xfrm>
            <a:off x="3009900" y="2408239"/>
            <a:ext cx="6172200" cy="4269009"/>
          </a:xfrm>
        </p:spPr>
        <p:txBody>
          <a:bodyPr>
            <a:normAutofit fontScale="92500"/>
          </a:bodyPr>
          <a:lstStyle/>
          <a:p>
            <a:pPr marL="0" indent="0" algn="just">
              <a:lnSpc>
                <a:spcPct val="107000"/>
              </a:lnSpc>
              <a:spcBef>
                <a:spcPts val="0"/>
              </a:spcBef>
              <a:spcAft>
                <a:spcPts val="800"/>
              </a:spcAft>
              <a:buNone/>
            </a:pPr>
            <a:endParaRPr lang="en-US" sz="2400" dirty="0">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هیچگونه نظارت سریع اولیه بر صحنه وجود نداشت بنابراین در ابتدا هویت بسیاری از امدادگران آتش نشانی و واحدهای پلیسی در مرکز تجارت جهانی مشخص نبود.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همچنین هویت و</a:t>
            </a:r>
            <a:r>
              <a:rPr lang="en-US" sz="2400" dirty="0">
                <a:latin typeface="Calibri" panose="020F0502020204030204" pitchFamily="34" charset="0"/>
                <a:ea typeface="Calibri" panose="020F0502020204030204" pitchFamily="34" charset="0"/>
              </a:rPr>
              <a:t> </a:t>
            </a:r>
            <a:r>
              <a:rPr lang="fa-IR" sz="2400" dirty="0">
                <a:latin typeface="Calibri" panose="020F0502020204030204" pitchFamily="34" charset="0"/>
                <a:ea typeface="Calibri" panose="020F0502020204030204" pitchFamily="34" charset="0"/>
              </a:rPr>
              <a:t>رهگیری محدودی از داوطلبان بعدی حاضر در محل وجود داشت.</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در ابتدا ایجاد محیط کنترل توسط پلیس، هویت و شناسایی کلیه واحدها و پرسنلی که وارد منطقه خطر می شوند نیازمند پیگیری و ثبت توسط مرکز ارتباطات است.</a:t>
            </a:r>
            <a:endParaRPr lang="en-US" sz="2400" dirty="0">
              <a:latin typeface="Calibri" panose="020F0502020204030204" pitchFamily="34" charset="0"/>
              <a:ea typeface="Calibri" panose="020F0502020204030204" pitchFamily="34" charset="0"/>
            </a:endParaRPr>
          </a:p>
          <a:p>
            <a:endParaRPr lang="en-US" sz="2600" dirty="0">
              <a:latin typeface="Shruti" panose="020B0502040204020203" pitchFamily="34" charset="0"/>
            </a:endParaRPr>
          </a:p>
        </p:txBody>
      </p:sp>
    </p:spTree>
    <p:extLst>
      <p:ext uri="{BB962C8B-B14F-4D97-AF65-F5344CB8AC3E}">
        <p14:creationId xmlns:p14="http://schemas.microsoft.com/office/powerpoint/2010/main" val="13847078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905000" y="762001"/>
            <a:ext cx="8229600" cy="1139825"/>
          </a:xfrm>
        </p:spPr>
        <p:txBody>
          <a:bodyPr vert="horz" lIns="90488" tIns="44450" rIns="90488" bIns="44450" rtlCol="0" anchor="ctr">
            <a:normAutofit/>
          </a:bodyPr>
          <a:lstStyle/>
          <a:p>
            <a:pPr algn="l" eaLnBrk="1" hangingPunct="1"/>
            <a:r>
              <a:rPr lang="en-GB" altLang="en-US" b="1" smtClean="0">
                <a:solidFill>
                  <a:srgbClr val="FF0000"/>
                </a:solidFill>
                <a:latin typeface="Perpetua" panose="02020502060401020303" pitchFamily="18" charset="0"/>
              </a:rPr>
              <a:t>A Disaster is:</a:t>
            </a:r>
          </a:p>
        </p:txBody>
      </p:sp>
      <p:sp>
        <p:nvSpPr>
          <p:cNvPr id="6147" name="Rectangle 3"/>
          <p:cNvSpPr>
            <a:spLocks noGrp="1" noChangeArrowheads="1"/>
          </p:cNvSpPr>
          <p:nvPr>
            <p:ph idx="1"/>
          </p:nvPr>
        </p:nvSpPr>
        <p:spPr>
          <a:xfrm>
            <a:off x="1676400" y="3657601"/>
            <a:ext cx="7543800" cy="2854325"/>
          </a:xfrm>
        </p:spPr>
        <p:txBody>
          <a:bodyPr vert="horz" lIns="90488" tIns="44450" rIns="90488" bIns="44450" rtlCol="0">
            <a:normAutofit/>
          </a:bodyPr>
          <a:lstStyle/>
          <a:p>
            <a:pPr marL="0" indent="0">
              <a:buNone/>
            </a:pPr>
            <a:r>
              <a:rPr lang="fa-IR" altLang="en-US">
                <a:latin typeface="Perpetua" panose="02020502060401020303" pitchFamily="18" charset="0"/>
              </a:rPr>
              <a:t>حوادث و بلایا اتفاقاتی با تاثیرات منفی بر سلامت، محیط زندگی، دارایی ها و خدمات مورد نیاز جامعه هستند که منابع محلی  کفایت مدیریت آنها را نکرده و نیاز به منابع حمایتی از خارج منطقه آسیب دیده است.</a:t>
            </a:r>
            <a:endParaRPr lang="en-GB" altLang="en-US">
              <a:latin typeface="Perpetua" panose="02020502060401020303" pitchFamily="18" charset="0"/>
            </a:endParaRPr>
          </a:p>
        </p:txBody>
      </p:sp>
      <p:pic>
        <p:nvPicPr>
          <p:cNvPr id="4" name="Picture 2" descr="C:\Users\west\Desktop\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0"/>
            <a:ext cx="43434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859193"/>
      </p:ext>
    </p:extLst>
  </p:cSld>
  <p:clrMapOvr>
    <a:masterClrMapping/>
  </p:clrMapOvr>
  <p:transition spd="med">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676400"/>
            <a:ext cx="6172200" cy="579438"/>
          </a:xfrm>
        </p:spPr>
        <p:txBody>
          <a:bodyPr>
            <a:normAutofit fontScale="90000"/>
          </a:bodyPr>
          <a:lstStyle/>
          <a:p>
            <a:r>
              <a:rPr lang="fa-IR" sz="3400" dirty="0"/>
              <a:t>درس7: جهت طبقات فوقانی ساختمانهای مرتفع مقدمات و ترتیبات خاص امداد و نجات مورد نیاز است.</a:t>
            </a:r>
            <a:r>
              <a:rPr lang="en-US" dirty="0"/>
              <a:t/>
            </a:r>
            <a:br>
              <a:rPr lang="en-US" dirty="0"/>
            </a:br>
            <a:endParaRPr lang="en-US" dirty="0"/>
          </a:p>
        </p:txBody>
      </p:sp>
      <p:sp>
        <p:nvSpPr>
          <p:cNvPr id="3" name="Content Placeholder 2"/>
          <p:cNvSpPr>
            <a:spLocks noGrp="1"/>
          </p:cNvSpPr>
          <p:nvPr>
            <p:ph idx="1"/>
          </p:nvPr>
        </p:nvSpPr>
        <p:spPr>
          <a:xfrm>
            <a:off x="3009900" y="2255838"/>
            <a:ext cx="6172200" cy="3785190"/>
          </a:xfrm>
        </p:spPr>
        <p:txBody>
          <a:bodyPr>
            <a:normAutofit fontScale="92500" lnSpcReduction="20000"/>
          </a:bodyPr>
          <a:lstStyle/>
          <a:p>
            <a:pPr marL="0" indent="0" algn="just">
              <a:lnSpc>
                <a:spcPct val="107000"/>
              </a:lnSpc>
              <a:spcBef>
                <a:spcPts val="0"/>
              </a:spcBef>
              <a:spcAft>
                <a:spcPts val="800"/>
              </a:spcAft>
              <a:buNone/>
            </a:pP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تقریبا هیچکس در طبقات بالای طبقه ای که هواپیما به آن برخورد کرده بود زنده نماند.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آیا آنها می توانستند از طریق پشت بام نجات پیدا کنند.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به علت دود و پشتیبانی و دخالت هواپیماهای غیر نظامی اداره هوانوردی فدرال پاسخ و امداد هلی کوپتر محدود گشته بود.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امداد و نجات از طریق پشت بام نیازمند برنامه ریزی مجدد است. یک شرکت تکنیکهای استفاده از چتر نجات با کشش سریع را برای آنهایی که در طبقات فوقانی هستند پیشنهاد کرده است.</a:t>
            </a:r>
            <a:endParaRPr lang="en-US" sz="24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4010236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8680" y="2605882"/>
            <a:ext cx="2400300" cy="1219200"/>
          </a:xfrm>
        </p:spPr>
        <p:txBody>
          <a:bodyPr>
            <a:normAutofit fontScale="90000"/>
          </a:bodyPr>
          <a:lstStyle/>
          <a:p>
            <a:r>
              <a:rPr lang="fa-IR" sz="3400" dirty="0"/>
              <a:t>در برج شمالی انبوه دود و گرد وغبار باعث جلوگیری از تخلیه از طریق هوایی شد.</a:t>
            </a:r>
            <a:r>
              <a:rPr lang="en-US" dirty="0"/>
              <a:t/>
            </a:r>
            <a:br>
              <a:rPr lang="en-US" dirty="0"/>
            </a:br>
            <a:endParaRPr lang="en-US" dirty="0"/>
          </a:p>
        </p:txBody>
      </p:sp>
      <p:pic>
        <p:nvPicPr>
          <p:cNvPr id="4" name="Picture 2" descr="C:\My Photos\wtc12.jpg"/>
          <p:cNvPicPr>
            <a:picLocks noGrp="1" noChangeAspect="1" noChangeArrowheads="1"/>
          </p:cNvPicPr>
          <p:nvPr>
            <p:ph idx="1"/>
          </p:nvPr>
        </p:nvPicPr>
        <p:blipFill>
          <a:blip r:embed="rId2" cstate="print">
            <a:lum bright="8000"/>
            <a:extLst>
              <a:ext uri="{28A0092B-C50C-407E-A947-70E740481C1C}">
                <a14:useLocalDpi xmlns:a14="http://schemas.microsoft.com/office/drawing/2010/main" val="0"/>
              </a:ext>
            </a:extLst>
          </a:blip>
          <a:srcRect/>
          <a:stretch>
            <a:fillRect/>
          </a:stretch>
        </p:blipFill>
        <p:spPr bwMode="auto">
          <a:xfrm>
            <a:off x="3009900" y="304803"/>
            <a:ext cx="3886200" cy="58213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7799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828800"/>
            <a:ext cx="6172200" cy="579438"/>
          </a:xfrm>
        </p:spPr>
        <p:txBody>
          <a:bodyPr>
            <a:normAutofit fontScale="90000"/>
          </a:bodyPr>
          <a:lstStyle/>
          <a:p>
            <a:r>
              <a:rPr lang="fa-IR" sz="3400" dirty="0"/>
              <a:t>درس 8: پس از فرو ریختن یک ساختمان گرد و غبار علت بیشتر صدمات ثانویه است.</a:t>
            </a:r>
            <a:r>
              <a:rPr lang="en-US" dirty="0"/>
              <a:t/>
            </a:r>
            <a:br>
              <a:rPr lang="en-US" dirty="0"/>
            </a:br>
            <a:endParaRPr lang="en-US" dirty="0"/>
          </a:p>
        </p:txBody>
      </p:sp>
      <p:sp>
        <p:nvSpPr>
          <p:cNvPr id="3" name="Content Placeholder 2"/>
          <p:cNvSpPr>
            <a:spLocks noGrp="1"/>
          </p:cNvSpPr>
          <p:nvPr>
            <p:ph idx="1"/>
          </p:nvPr>
        </p:nvSpPr>
        <p:spPr>
          <a:xfrm>
            <a:off x="3009900" y="2704214"/>
            <a:ext cx="6172200" cy="2895600"/>
          </a:xfrm>
        </p:spPr>
        <p:txBody>
          <a:bodyPr>
            <a:normAutofit fontScale="85000" lnSpcReduction="20000"/>
          </a:bodyPr>
          <a:lstStyle/>
          <a:p>
            <a:pPr marL="0" indent="0" algn="just">
              <a:lnSpc>
                <a:spcPct val="107000"/>
              </a:lnSpc>
              <a:spcBef>
                <a:spcPts val="0"/>
              </a:spcBef>
              <a:spcAft>
                <a:spcPts val="800"/>
              </a:spcAft>
              <a:buNone/>
            </a:pP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بسیاری از پرسنل پاسخ اولیه، به ماسک مجهز نبودند.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بسیاری از آسیبها و صدمات ثانویه سوزش چشم و خراشیدگی قرنیه بود.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تهیه و تدارک زود هنگام ماسک و حفاظت از چشم برای پرسنل پاسخ مهم است. </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همچنین به همراه آوردن ذخیره اضافه در صحنه برای پرسنل غیر امدادگر</a:t>
            </a:r>
            <a:endParaRPr lang="en-US" sz="2400" dirty="0">
              <a:latin typeface="Calibri" panose="020F0502020204030204" pitchFamily="34" charset="0"/>
              <a:ea typeface="Calibri" panose="020F0502020204030204" pitchFamily="34" charset="0"/>
            </a:endParaRPr>
          </a:p>
          <a:p>
            <a:endParaRPr lang="en-US" sz="2800" dirty="0"/>
          </a:p>
        </p:txBody>
      </p:sp>
    </p:spTree>
    <p:extLst>
      <p:ext uri="{BB962C8B-B14F-4D97-AF65-F5344CB8AC3E}">
        <p14:creationId xmlns:p14="http://schemas.microsoft.com/office/powerpoint/2010/main" val="24088231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219200"/>
            <a:ext cx="6172200" cy="579438"/>
          </a:xfrm>
        </p:spPr>
        <p:txBody>
          <a:bodyPr>
            <a:normAutofit fontScale="90000"/>
          </a:bodyPr>
          <a:lstStyle/>
          <a:p>
            <a:r>
              <a:rPr lang="fa-IR" sz="3400" dirty="0"/>
              <a:t>درس 9: برنامه ریزی قبلی و برگزاری آموزش حادثه بخش اورژانس بیمارستان غیر فعال است.</a:t>
            </a:r>
            <a:endParaRPr lang="en-US" sz="3400" dirty="0"/>
          </a:p>
        </p:txBody>
      </p:sp>
      <p:sp>
        <p:nvSpPr>
          <p:cNvPr id="3" name="Content Placeholder 2"/>
          <p:cNvSpPr>
            <a:spLocks noGrp="1"/>
          </p:cNvSpPr>
          <p:nvPr>
            <p:ph idx="1"/>
          </p:nvPr>
        </p:nvSpPr>
        <p:spPr>
          <a:xfrm>
            <a:off x="3009900" y="2362201"/>
            <a:ext cx="6172200" cy="3974805"/>
          </a:xfrm>
        </p:spPr>
        <p:txBody>
          <a:bodyPr>
            <a:normAutofit fontScale="92500" lnSpcReduction="20000"/>
          </a:bodyPr>
          <a:lstStyle/>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پاسخ بیمارستان مرکزی دانشگاه نیویورک به صورت کلی به عنوان یک مدل برای بیمارستانهای دیگر جهت شبیه سازی در نظر گرفته شده است.</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نزدیکترین بیمارستان به مرکز تجارت جهانی (4 بلوک دورتر)</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170 تخت تروما سنتر درجه 2 </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6 اتاق عمل</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بخش اورژانس قبل از حادثه سالیانه به طور متوسط 29000 نفر مراجعه کننده داشته است.</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 سال 1993 در حادثه بمب گذاری مرکز تجارت جهانی 250 مراجعه کننده داشته است.</a:t>
            </a:r>
            <a:endParaRPr lang="en-US" sz="2400" dirty="0">
              <a:latin typeface="Calibri" panose="020F0502020204030204" pitchFamily="34" charset="0"/>
              <a:ea typeface="Calibri" panose="020F0502020204030204" pitchFamily="34" charset="0"/>
            </a:endParaRPr>
          </a:p>
          <a:p>
            <a:endParaRPr lang="en-US" sz="2600" dirty="0"/>
          </a:p>
        </p:txBody>
      </p:sp>
    </p:spTree>
    <p:extLst>
      <p:ext uri="{BB962C8B-B14F-4D97-AF65-F5344CB8AC3E}">
        <p14:creationId xmlns:p14="http://schemas.microsoft.com/office/powerpoint/2010/main" val="1478858601"/>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219200"/>
            <a:ext cx="6172200" cy="579438"/>
          </a:xfrm>
        </p:spPr>
        <p:txBody>
          <a:bodyPr>
            <a:normAutofit fontScale="90000"/>
          </a:bodyPr>
          <a:lstStyle/>
          <a:p>
            <a:r>
              <a:rPr lang="fa-IR" sz="3400" dirty="0"/>
              <a:t>ادامه درس 9</a:t>
            </a:r>
            <a:r>
              <a:rPr lang="en-US" sz="3400" dirty="0"/>
              <a:t/>
            </a:r>
            <a:br>
              <a:rPr lang="en-US" sz="3400" dirty="0"/>
            </a:br>
            <a:endParaRPr lang="en-US" sz="3400" dirty="0"/>
          </a:p>
        </p:txBody>
      </p:sp>
      <p:sp>
        <p:nvSpPr>
          <p:cNvPr id="3" name="Content Placeholder 2"/>
          <p:cNvSpPr>
            <a:spLocks noGrp="1"/>
          </p:cNvSpPr>
          <p:nvPr>
            <p:ph idx="1"/>
          </p:nvPr>
        </p:nvSpPr>
        <p:spPr>
          <a:xfrm>
            <a:off x="3124200" y="2057400"/>
            <a:ext cx="6172200" cy="3048000"/>
          </a:xfrm>
        </p:spPr>
        <p:txBody>
          <a:bodyPr>
            <a:normAutofit fontScale="92500"/>
          </a:bodyPr>
          <a:lstStyle/>
          <a:p>
            <a:pPr algn="just"/>
            <a:r>
              <a:rPr lang="fa-IR" sz="2400" dirty="0"/>
              <a:t>بخش اورژانس بیمارستان دانشگاه شهر نیویورک پلان از قبل تمرین شده حادثه و فرماندهی حادثه بیمارستان، 10 دقیقه پس از برخورد هواپیما کاملا فعال شد.</a:t>
            </a:r>
          </a:p>
          <a:p>
            <a:pPr algn="just"/>
            <a:r>
              <a:rPr lang="fa-IR" sz="2400" dirty="0"/>
              <a:t>تجهیزات مرکزی بیشتری به بخش اورژانس آورده شد.</a:t>
            </a:r>
            <a:endParaRPr lang="en-US" sz="2400" dirty="0"/>
          </a:p>
          <a:p>
            <a:pPr algn="just"/>
            <a:r>
              <a:rPr lang="fa-IR" sz="2400" dirty="0"/>
              <a:t>بخش اورژانس با حضور و مسئولیت دکتر داجار پرسنل پاسخ را هماهنگ کرد.</a:t>
            </a:r>
            <a:endParaRPr lang="en-US" sz="2400" dirty="0"/>
          </a:p>
          <a:p>
            <a:pPr algn="just"/>
            <a:r>
              <a:rPr lang="fa-IR" sz="2400" dirty="0"/>
              <a:t>کلیه بیماران حاضر در بخش اورژانس به سرعت به واحدهای بستری منتقل شدند.</a:t>
            </a:r>
            <a:endParaRPr lang="en-US" sz="2400" dirty="0"/>
          </a:p>
          <a:p>
            <a:endParaRPr lang="en-US" dirty="0"/>
          </a:p>
        </p:txBody>
      </p:sp>
    </p:spTree>
    <p:extLst>
      <p:ext uri="{BB962C8B-B14F-4D97-AF65-F5344CB8AC3E}">
        <p14:creationId xmlns:p14="http://schemas.microsoft.com/office/powerpoint/2010/main" val="757193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6539" y="1600200"/>
            <a:ext cx="6172200" cy="579438"/>
          </a:xfrm>
        </p:spPr>
        <p:txBody>
          <a:bodyPr>
            <a:normAutofit fontScale="90000"/>
          </a:bodyPr>
          <a:lstStyle/>
          <a:p>
            <a:r>
              <a:rPr lang="fa-IR" sz="3400" dirty="0"/>
              <a:t>درس 10: حجم کاری بخش اورژانس در اثر حادثه یک افزایش حجم اولیه دارد و سپس تدریجی خواهد بود.</a:t>
            </a:r>
            <a:r>
              <a:rPr lang="en-US" sz="3400" dirty="0"/>
              <a:t/>
            </a:r>
            <a:br>
              <a:rPr lang="en-US" sz="3400" dirty="0"/>
            </a:br>
            <a:endParaRPr lang="en-US" sz="3400" dirty="0"/>
          </a:p>
        </p:txBody>
      </p:sp>
      <p:sp>
        <p:nvSpPr>
          <p:cNvPr id="3" name="Content Placeholder 2"/>
          <p:cNvSpPr>
            <a:spLocks noGrp="1"/>
          </p:cNvSpPr>
          <p:nvPr>
            <p:ph idx="1"/>
          </p:nvPr>
        </p:nvSpPr>
        <p:spPr>
          <a:xfrm>
            <a:off x="3006539" y="2819400"/>
            <a:ext cx="6172200" cy="2743200"/>
          </a:xfrm>
        </p:spPr>
        <p:txBody>
          <a:bodyPr>
            <a:normAutofit fontScale="85000" lnSpcReduction="20000"/>
          </a:bodyPr>
          <a:lstStyle/>
          <a:p>
            <a:pPr marL="0" indent="0" algn="just">
              <a:lnSpc>
                <a:spcPct val="107000"/>
              </a:lnSpc>
              <a:spcBef>
                <a:spcPts val="0"/>
              </a:spcBef>
              <a:spcAft>
                <a:spcPts val="800"/>
              </a:spcAft>
              <a:buNone/>
            </a:pPr>
            <a:r>
              <a:rPr lang="fa-IR" sz="2600" dirty="0">
                <a:latin typeface="Calibri" panose="020F0502020204030204" pitchFamily="34" charset="0"/>
                <a:ea typeface="Calibri" panose="020F0502020204030204" pitchFamily="34" charset="0"/>
              </a:rPr>
              <a:t>تیم ارزیابی سریع گروه بهداشت شهر نیویورک کلیه داده های مربوط به موارد اورژانسی دیده شده در 5 بیمارستان منهتن را جمع آوری کرد.</a:t>
            </a:r>
            <a:endParaRPr lang="en-US" sz="26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600" dirty="0">
                <a:latin typeface="Calibri" panose="020F0502020204030204" pitchFamily="34" charset="0"/>
                <a:ea typeface="Calibri" panose="020F0502020204030204" pitchFamily="34" charset="0"/>
              </a:rPr>
              <a:t>از 8 صبح 11 سپتامبر تا 8 صبح 13 سپتامبر </a:t>
            </a:r>
            <a:endParaRPr lang="en-US" sz="26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600" dirty="0">
                <a:latin typeface="Calibri" panose="020F0502020204030204" pitchFamily="34" charset="0"/>
                <a:ea typeface="Calibri" panose="020F0502020204030204" pitchFamily="34" charset="0"/>
              </a:rPr>
              <a:t>1688 نفر جمع کل بیماران اورژانسی در این زمان</a:t>
            </a:r>
            <a:endParaRPr lang="en-US" sz="26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600" dirty="0">
                <a:latin typeface="Calibri" panose="020F0502020204030204" pitchFamily="34" charset="0"/>
                <a:ea typeface="Calibri" panose="020F0502020204030204" pitchFamily="34" charset="0"/>
              </a:rPr>
              <a:t>1103 (65 درصد) قربانیان مرکز تجارت جهانی</a:t>
            </a:r>
            <a:endParaRPr lang="en-US" sz="26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600" dirty="0">
                <a:latin typeface="Calibri" panose="020F0502020204030204" pitchFamily="34" charset="0"/>
                <a:ea typeface="Calibri" panose="020F0502020204030204" pitchFamily="34" charset="0"/>
              </a:rPr>
              <a:t>در 10 درصد موارد داده ها مفقود شد.</a:t>
            </a:r>
            <a:endParaRPr lang="en-US" sz="26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2181451351"/>
      </p:ext>
    </p:extLst>
  </p:cSld>
  <p:clrMapOvr>
    <a:masterClrMapping/>
  </p:clrMapOvr>
  <p:transition spd="slow">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3262" y="1371600"/>
            <a:ext cx="6172200" cy="579438"/>
          </a:xfrm>
        </p:spPr>
        <p:txBody>
          <a:bodyPr>
            <a:normAutofit fontScale="90000"/>
          </a:bodyPr>
          <a:lstStyle/>
          <a:p>
            <a:r>
              <a:rPr lang="fa-IR" sz="3400" dirty="0"/>
              <a:t>درس11: ارتباط بهتر و استفاده از سیستم فرماندهی حادثه در حوزه واحدهای پزشکی مورد نیاز است.</a:t>
            </a:r>
            <a:endParaRPr lang="en-US" sz="3400" dirty="0"/>
          </a:p>
        </p:txBody>
      </p:sp>
      <p:sp>
        <p:nvSpPr>
          <p:cNvPr id="3" name="Content Placeholder 2"/>
          <p:cNvSpPr>
            <a:spLocks noGrp="1"/>
          </p:cNvSpPr>
          <p:nvPr>
            <p:ph idx="1"/>
          </p:nvPr>
        </p:nvSpPr>
        <p:spPr>
          <a:xfrm>
            <a:off x="3013262" y="2743200"/>
            <a:ext cx="6172200" cy="2800351"/>
          </a:xfrm>
        </p:spPr>
        <p:txBody>
          <a:bodyPr>
            <a:normAutofit fontScale="92500" lnSpcReduction="10000"/>
          </a:bodyPr>
          <a:lstStyle/>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چندین میدان تریاژ موقت بر پا شد یکی در نزدیکی مرکز تجارت جهانی، در جزیره استاتن و یکی در پارک آزادی.</a:t>
            </a: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 اینها به طور جداگانه سازماندهی شد و ارتباطات مستقیمی با یکدیگر نداشتند.</a:t>
            </a:r>
            <a:endParaRPr lang="en-US" sz="2400" dirty="0">
              <a:latin typeface="Calibri" panose="020F0502020204030204" pitchFamily="34" charset="0"/>
              <a:ea typeface="Calibri" panose="020F0502020204030204" pitchFamily="34" charset="0"/>
            </a:endParaRPr>
          </a:p>
          <a:p>
            <a:pPr algn="just">
              <a:lnSpc>
                <a:spcPct val="107000"/>
              </a:lnSpc>
              <a:spcBef>
                <a:spcPts val="0"/>
              </a:spcBef>
              <a:spcAft>
                <a:spcPts val="800"/>
              </a:spcAft>
              <a:buFont typeface="Symbol" panose="05050102010706020507" pitchFamily="18" charset="2"/>
              <a:buChar char=""/>
            </a:pPr>
            <a:r>
              <a:rPr lang="fa-IR" sz="2400" dirty="0">
                <a:latin typeface="Calibri" panose="020F0502020204030204" pitchFamily="34" charset="0"/>
                <a:ea typeface="Calibri" panose="020F0502020204030204" pitchFamily="34" charset="0"/>
              </a:rPr>
              <a:t>درس آموخته: میدان تریاژ بیمارستانها می بایست دارای ارتباطات یکپارچه و واحد باشد و باید تحت نظر فرمانده پزشکی حادثه باشد.</a:t>
            </a:r>
            <a:endParaRPr lang="en-US" sz="2400" dirty="0">
              <a:latin typeface="Calibri" panose="020F0502020204030204" pitchFamily="34" charset="0"/>
              <a:ea typeface="Calibri" panose="020F0502020204030204" pitchFamily="34" charset="0"/>
            </a:endParaRPr>
          </a:p>
          <a:p>
            <a:endParaRPr lang="en-US" dirty="0"/>
          </a:p>
        </p:txBody>
      </p:sp>
    </p:spTree>
    <p:extLst>
      <p:ext uri="{BB962C8B-B14F-4D97-AF65-F5344CB8AC3E}">
        <p14:creationId xmlns:p14="http://schemas.microsoft.com/office/powerpoint/2010/main" val="6340614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676400"/>
            <a:ext cx="6172200" cy="579438"/>
          </a:xfrm>
        </p:spPr>
        <p:txBody>
          <a:bodyPr>
            <a:normAutofit fontScale="90000"/>
          </a:bodyPr>
          <a:lstStyle/>
          <a:p>
            <a:r>
              <a:rPr lang="fa-IR" sz="3400" dirty="0"/>
              <a:t>درس 12: پرسنل پزشکی در یک حادثه داوطلبانه آمادگی خود را اعلام می کنند.</a:t>
            </a:r>
            <a:r>
              <a:rPr lang="en-US" dirty="0"/>
              <a:t/>
            </a:r>
            <a:br>
              <a:rPr lang="en-US" dirty="0"/>
            </a:br>
            <a:endParaRPr lang="en-US" dirty="0"/>
          </a:p>
        </p:txBody>
      </p:sp>
      <p:sp>
        <p:nvSpPr>
          <p:cNvPr id="3" name="Content Placeholder 2"/>
          <p:cNvSpPr>
            <a:spLocks noGrp="1"/>
          </p:cNvSpPr>
          <p:nvPr>
            <p:ph idx="1"/>
          </p:nvPr>
        </p:nvSpPr>
        <p:spPr>
          <a:xfrm>
            <a:off x="3009900" y="2895600"/>
            <a:ext cx="6172200" cy="3048000"/>
          </a:xfrm>
        </p:spPr>
        <p:txBody>
          <a:bodyPr>
            <a:normAutofit fontScale="92500" lnSpcReduction="10000"/>
          </a:bodyPr>
          <a:lstStyle/>
          <a:p>
            <a:pPr algn="just"/>
            <a:r>
              <a:rPr lang="fa-IR" sz="2400" dirty="0"/>
              <a:t>هر یک از بیمارستانهای شهر نیویورک به سرعت بیشتر پزشکان و پرستاران خود را بیش از اندازه مورد نیاز بسیج کرده بودند.</a:t>
            </a:r>
            <a:endParaRPr lang="en-US" sz="2400" dirty="0"/>
          </a:p>
          <a:p>
            <a:pPr algn="just"/>
            <a:r>
              <a:rPr lang="fa-IR" sz="2400" dirty="0"/>
              <a:t>صدها نفر آماده از هر نقطه نیویورک داوطلب شده بودند.</a:t>
            </a:r>
            <a:endParaRPr lang="en-US" sz="2400" dirty="0"/>
          </a:p>
          <a:p>
            <a:pPr algn="just"/>
            <a:r>
              <a:rPr lang="fa-IR" sz="2400" dirty="0"/>
              <a:t>بیش از 2000 تن از پزشکان و پرسنل پزشکی پنسیلوانیا داوطلبانه آماده به خدمت بودند.</a:t>
            </a:r>
            <a:endParaRPr lang="en-US" sz="2400" dirty="0"/>
          </a:p>
          <a:p>
            <a:pPr algn="just"/>
            <a:r>
              <a:rPr lang="fa-IR" sz="2400" dirty="0"/>
              <a:t>بیش از 300 پزشک طب اورژانس داوطلب شده و آمادگی خود را جهت استقرار ظرف 6 ساعت آینده اعلام کرده بودند.</a:t>
            </a:r>
            <a:endParaRPr lang="en-US" sz="2400" dirty="0"/>
          </a:p>
          <a:p>
            <a:endParaRPr lang="en-US" dirty="0"/>
          </a:p>
        </p:txBody>
      </p:sp>
    </p:spTree>
    <p:extLst>
      <p:ext uri="{BB962C8B-B14F-4D97-AF65-F5344CB8AC3E}">
        <p14:creationId xmlns:p14="http://schemas.microsoft.com/office/powerpoint/2010/main" val="163854792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9900" y="1676400"/>
            <a:ext cx="6172200" cy="579438"/>
          </a:xfrm>
        </p:spPr>
        <p:txBody>
          <a:bodyPr>
            <a:normAutofit fontScale="90000"/>
          </a:bodyPr>
          <a:lstStyle/>
          <a:p>
            <a:r>
              <a:rPr lang="fa-IR" sz="3400" dirty="0"/>
              <a:t>درس 13: داوطلبان می بایست صبر می کردند تا توسط مقامات محلی فراخوان شوند.</a:t>
            </a:r>
            <a:r>
              <a:rPr lang="en-US" dirty="0"/>
              <a:t/>
            </a:r>
            <a:br>
              <a:rPr lang="en-US" dirty="0"/>
            </a:br>
            <a:endParaRPr lang="en-US" dirty="0"/>
          </a:p>
        </p:txBody>
      </p:sp>
      <p:sp>
        <p:nvSpPr>
          <p:cNvPr id="3" name="Content Placeholder 2"/>
          <p:cNvSpPr>
            <a:spLocks noGrp="1"/>
          </p:cNvSpPr>
          <p:nvPr>
            <p:ph idx="1"/>
          </p:nvPr>
        </p:nvSpPr>
        <p:spPr>
          <a:xfrm>
            <a:off x="3009900" y="2590803"/>
            <a:ext cx="6172200" cy="3352799"/>
          </a:xfrm>
        </p:spPr>
        <p:txBody>
          <a:bodyPr>
            <a:normAutofit fontScale="85000" lnSpcReduction="20000"/>
          </a:bodyPr>
          <a:lstStyle/>
          <a:p>
            <a:pPr marL="0" indent="0" algn="just">
              <a:buNone/>
            </a:pPr>
            <a:endParaRPr lang="en-US" sz="2600" dirty="0"/>
          </a:p>
          <a:p>
            <a:pPr marL="0" indent="0" algn="just">
              <a:buNone/>
            </a:pPr>
            <a:r>
              <a:rPr lang="fa-IR" sz="2600" dirty="0"/>
              <a:t>داوطلبانی که بدون هماهنگی در صحنه حادثه حاضر می شوند (بدون درخواست) خود می توانند:</a:t>
            </a:r>
            <a:endParaRPr lang="en-US" sz="2600" dirty="0"/>
          </a:p>
          <a:p>
            <a:pPr algn="just"/>
            <a:r>
              <a:rPr lang="fa-IR" sz="2600" dirty="0"/>
              <a:t>خود قربانی حادثه شوند.</a:t>
            </a:r>
            <a:endParaRPr lang="en-US" sz="2600" dirty="0"/>
          </a:p>
          <a:p>
            <a:pPr algn="just"/>
            <a:r>
              <a:rPr lang="fa-IR" sz="2600" dirty="0"/>
              <a:t>باعث ازدحام و شلوغی در صحنه حادثه شوند.</a:t>
            </a:r>
            <a:endParaRPr lang="en-US" sz="2600" dirty="0"/>
          </a:p>
          <a:p>
            <a:pPr algn="just"/>
            <a:r>
              <a:rPr lang="fa-IR" sz="2600" dirty="0"/>
              <a:t>باری بر دوش عرضه و منابع شوند.</a:t>
            </a:r>
            <a:endParaRPr lang="en-US" sz="2600" dirty="0"/>
          </a:p>
          <a:p>
            <a:pPr marL="0" indent="0" algn="just">
              <a:buNone/>
            </a:pPr>
            <a:r>
              <a:rPr lang="fa-IR" sz="2600" dirty="0"/>
              <a:t>داوطلبان پنسیلوانیا و دیگر داوطلبان با بخش اورژانس شهر نیویورک به طور مستقیم تماس گرفتند تا در خصوص نیاز به کمک مطلع گردند. تعامل بیشتر با پلیس محلی و </a:t>
            </a:r>
            <a:r>
              <a:rPr lang="en-US" sz="2600" dirty="0"/>
              <a:t>EMS</a:t>
            </a:r>
            <a:r>
              <a:rPr lang="fa-IR" sz="2600" dirty="0"/>
              <a:t> نیز قبل از رسیدن مورد نیاز است.</a:t>
            </a:r>
            <a:endParaRPr lang="en-US" sz="2600" dirty="0"/>
          </a:p>
          <a:p>
            <a:endParaRPr lang="en-US" dirty="0"/>
          </a:p>
        </p:txBody>
      </p:sp>
    </p:spTree>
    <p:extLst>
      <p:ext uri="{BB962C8B-B14F-4D97-AF65-F5344CB8AC3E}">
        <p14:creationId xmlns:p14="http://schemas.microsoft.com/office/powerpoint/2010/main" val="40527855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22100" dirty="0">
                <a:solidFill>
                  <a:srgbClr val="FF0000"/>
                </a:solidFill>
                <a:latin typeface="Segoe Script" panose="020B0504020000000003" pitchFamily="34" charset="0"/>
              </a:rPr>
              <a:t>EOC</a:t>
            </a:r>
          </a:p>
        </p:txBody>
      </p:sp>
      <p:sp>
        <p:nvSpPr>
          <p:cNvPr id="4" name="Slide Number Placeholder 3"/>
          <p:cNvSpPr>
            <a:spLocks noGrp="1"/>
          </p:cNvSpPr>
          <p:nvPr>
            <p:ph type="sldNum" sz="quarter" idx="12"/>
          </p:nvPr>
        </p:nvSpPr>
        <p:spPr/>
        <p:txBody>
          <a:bodyPr/>
          <a:lstStyle/>
          <a:p>
            <a:pPr defTabSz="457200"/>
            <a:fld id="{D57F1E4F-1CFF-5643-939E-217C01CDF565}" type="slidenum">
              <a:rPr lang="en-US" smtClean="0">
                <a:solidFill>
                  <a:prstClr val="black"/>
                </a:solidFill>
              </a:rPr>
              <a:pPr defTabSz="457200"/>
              <a:t>39</a:t>
            </a:fld>
            <a:endParaRPr lang="en-US" dirty="0">
              <a:solidFill>
                <a:prstClr val="black"/>
              </a:solidFill>
            </a:endParaRPr>
          </a:p>
        </p:txBody>
      </p:sp>
    </p:spTree>
    <p:extLst>
      <p:ext uri="{BB962C8B-B14F-4D97-AF65-F5344CB8AC3E}">
        <p14:creationId xmlns:p14="http://schemas.microsoft.com/office/powerpoint/2010/main" val="178080269"/>
      </p:ext>
    </p:extLst>
  </p:cSld>
  <p:clrMapOvr>
    <a:masterClrMapping/>
  </p:clrMapOvr>
  <p:transition spd="slow">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928" y="1133342"/>
            <a:ext cx="6990102" cy="991672"/>
          </a:xfrm>
        </p:spPr>
        <p:txBody>
          <a:bodyPr>
            <a:normAutofit fontScale="90000"/>
          </a:bodyPr>
          <a:lstStyle/>
          <a:p>
            <a:pPr>
              <a:lnSpc>
                <a:spcPct val="107000"/>
              </a:lnSpc>
              <a:spcBef>
                <a:spcPts val="0"/>
              </a:spcBef>
              <a:spcAft>
                <a:spcPts val="800"/>
              </a:spcAft>
            </a:pPr>
            <a:r>
              <a:rPr lang="ar-SA" sz="2400" dirty="0">
                <a:solidFill>
                  <a:srgbClr val="FF0000"/>
                </a:solidFill>
                <a:latin typeface="Calibri" panose="020F0502020204030204" pitchFamily="34" charset="0"/>
                <a:ea typeface="Calibri" panose="020F0502020204030204" pitchFamily="34" charset="0"/>
                <a:cs typeface="Tahoma" panose="020B0604030504040204" pitchFamily="34" charset="0"/>
              </a:rPr>
              <a:t>خطرات طبيعي </a:t>
            </a:r>
            <a:r>
              <a:rPr lang="en-US" sz="2400" dirty="0">
                <a:solidFill>
                  <a:srgbClr val="FF0000"/>
                </a:solidFill>
                <a:latin typeface="Calibri" panose="020F0502020204030204" pitchFamily="34" charset="0"/>
                <a:ea typeface="Calibri" panose="020F0502020204030204" pitchFamily="34" charset="0"/>
                <a:cs typeface="Tahoma" panose="020B0604030504040204" pitchFamily="34" charset="0"/>
              </a:rPr>
              <a:t/>
            </a:r>
            <a:br>
              <a:rPr lang="en-US" sz="2400" dirty="0">
                <a:solidFill>
                  <a:srgbClr val="FF0000"/>
                </a:solidFill>
                <a:latin typeface="Calibri" panose="020F0502020204030204" pitchFamily="34" charset="0"/>
                <a:ea typeface="Calibri" panose="020F0502020204030204" pitchFamily="34" charset="0"/>
                <a:cs typeface="Tahoma" panose="020B0604030504040204" pitchFamily="34" charset="0"/>
              </a:rPr>
            </a:br>
            <a:r>
              <a:rPr lang="ar-SA" sz="2400" dirty="0">
                <a:solidFill>
                  <a:srgbClr val="FF0000"/>
                </a:solidFill>
                <a:latin typeface="Calibri" panose="020F0502020204030204" pitchFamily="34" charset="0"/>
                <a:ea typeface="Calibri" panose="020F0502020204030204" pitchFamily="34" charset="0"/>
                <a:cs typeface="Tahoma" panose="020B0604030504040204" pitchFamily="34" charset="0"/>
              </a:rPr>
              <a:t>(ميدانيم كجا هستند؟)</a:t>
            </a:r>
            <a:r>
              <a:rPr lang="en-US" sz="24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en-US" sz="24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en-US" sz="2400" dirty="0">
              <a:solidFill>
                <a:srgbClr val="FF0000"/>
              </a:solidFill>
            </a:endParaRPr>
          </a:p>
        </p:txBody>
      </p:sp>
      <p:sp>
        <p:nvSpPr>
          <p:cNvPr id="11" name="Slide Number Placeholder 10"/>
          <p:cNvSpPr>
            <a:spLocks noGrp="1"/>
          </p:cNvSpPr>
          <p:nvPr>
            <p:ph type="sldNum" sz="quarter" idx="12"/>
          </p:nvPr>
        </p:nvSpPr>
        <p:spPr/>
        <p:txBody>
          <a:bodyPr/>
          <a:lstStyle/>
          <a:p>
            <a:fld id="{D57F1E4F-1CFF-5643-939E-217C01CDF565}" type="slidenum">
              <a:rPr lang="en-US" smtClean="0">
                <a:solidFill>
                  <a:prstClr val="black"/>
                </a:solidFill>
              </a:rPr>
              <a:pPr/>
              <a:t>4</a:t>
            </a:fld>
            <a:endParaRPr lang="en-US" dirty="0">
              <a:solidFill>
                <a:prstClr val="black"/>
              </a:solidFill>
            </a:endParaRPr>
          </a:p>
        </p:txBody>
      </p:sp>
      <p:sp>
        <p:nvSpPr>
          <p:cNvPr id="9" name="TextBox 8"/>
          <p:cNvSpPr txBox="1"/>
          <p:nvPr/>
        </p:nvSpPr>
        <p:spPr>
          <a:xfrm>
            <a:off x="1885950" y="2125020"/>
            <a:ext cx="8439150" cy="2463367"/>
          </a:xfrm>
          <a:prstGeom prst="rect">
            <a:avLst/>
          </a:prstGeom>
          <a:noFill/>
        </p:spPr>
        <p:txBody>
          <a:bodyPr wrap="square" rtlCol="0">
            <a:spAutoFit/>
          </a:bodyPr>
          <a:lstStyle/>
          <a:p>
            <a:pPr algn="just" defTabSz="457200" rtl="1">
              <a:lnSpc>
                <a:spcPct val="107000"/>
              </a:lnSpc>
              <a:spcAft>
                <a:spcPts val="800"/>
              </a:spcAft>
            </a:pPr>
            <a:r>
              <a:rPr lang="ar-SA" sz="2400" dirty="0">
                <a:solidFill>
                  <a:prstClr val="black"/>
                </a:solidFill>
                <a:ea typeface="Calibri" panose="020F0502020204030204" pitchFamily="34" charset="0"/>
                <a:cs typeface="B Homa" panose="00000400000000000000" pitchFamily="2" charset="-78"/>
              </a:rPr>
              <a:t>نوع و تكرار و محل حوادث طبيعي مي توانند خطرات اين حوادث را براي ما پيش بيني كنند. حوادث طبيعي توسط قوانين طبيعت و فيزيك رهبري مي شوند. به عنوان مثال ما مي توانيم احتمال وقوع طوفاني را بر اساس مسيرهايي كه طوفان در قبل پيموده است پيش بيني كنيم. همينطور مي توانيم نقشه اي را بر اساس گسل ها تهيه كنيم و مناطقي را كه احتمال وقوع زلزله در آنها وجود دارد در آن مشخص كنيم. اما انسانها غير قابل پيش بيني هستند.</a:t>
            </a:r>
            <a:endParaRPr lang="en-US" sz="2400" dirty="0">
              <a:solidFill>
                <a:prstClr val="black"/>
              </a:solidFill>
              <a:ea typeface="Calibri" panose="020F0502020204030204" pitchFamily="34" charset="0"/>
              <a:cs typeface="B Homa" panose="00000400000000000000" pitchFamily="2" charset="-78"/>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9744" y="4331664"/>
            <a:ext cx="4638675" cy="2595563"/>
          </a:xfrm>
          <a:prstGeom prst="rect">
            <a:avLst/>
          </a:prstGeom>
          <a:ln>
            <a:noFill/>
          </a:ln>
          <a:effectLst>
            <a:softEdge rad="112500"/>
          </a:effec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71986" y="4629487"/>
            <a:ext cx="2753117" cy="2228519"/>
          </a:xfrm>
          <a:prstGeom prst="rect">
            <a:avLst/>
          </a:prstGeom>
          <a:ln>
            <a:noFill/>
          </a:ln>
          <a:effectLst>
            <a:softEdge rad="112500"/>
          </a:effectLst>
        </p:spPr>
      </p:pic>
    </p:spTree>
    <p:extLst>
      <p:ext uri="{BB962C8B-B14F-4D97-AF65-F5344CB8AC3E}">
        <p14:creationId xmlns:p14="http://schemas.microsoft.com/office/powerpoint/2010/main" val="34597555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Activity &amp; purpose</a:t>
            </a:r>
            <a:endParaRPr lang="fa-IR" smtClean="0"/>
          </a:p>
        </p:txBody>
      </p:sp>
      <p:sp>
        <p:nvSpPr>
          <p:cNvPr id="16387" name="Content Placeholder 2"/>
          <p:cNvSpPr>
            <a:spLocks noGrp="1"/>
          </p:cNvSpPr>
          <p:nvPr>
            <p:ph idx="1"/>
          </p:nvPr>
        </p:nvSpPr>
        <p:spPr/>
        <p:txBody>
          <a:bodyPr>
            <a:normAutofit fontScale="92500" lnSpcReduction="20000"/>
          </a:bodyPr>
          <a:lstStyle/>
          <a:p>
            <a:pPr marL="0" indent="0" algn="ctr">
              <a:buNone/>
              <a:defRPr/>
            </a:pPr>
            <a:r>
              <a:rPr lang="fa-IR" dirty="0" smtClean="0">
                <a:solidFill>
                  <a:srgbClr val="FF0000"/>
                </a:solidFill>
              </a:rPr>
              <a:t>در هر سازمان توانمند در مقابل بلایا چه عناصری نیاز می باشد</a:t>
            </a:r>
            <a:endParaRPr lang="en-US" dirty="0" smtClean="0">
              <a:solidFill>
                <a:srgbClr val="FF0000"/>
              </a:solidFill>
            </a:endParaRPr>
          </a:p>
          <a:p>
            <a:pPr>
              <a:defRPr/>
            </a:pPr>
            <a:r>
              <a:rPr lang="ar-SA" dirty="0" smtClean="0"/>
              <a:t>ايجاد مكاني جهت حضور اعضاي تيم مديريت بحران­ها بطور مشخص</a:t>
            </a:r>
            <a:endParaRPr lang="en-US" dirty="0" smtClean="0"/>
          </a:p>
          <a:p>
            <a:pPr>
              <a:defRPr/>
            </a:pPr>
            <a:r>
              <a:rPr lang="ar-SA" dirty="0" smtClean="0"/>
              <a:t>ايجاد بستر مناسب جهت مديريت بحران­ها از قبيل سيستم­هاي ارتباطي/ تجهيزات مخابراتي و غيره</a:t>
            </a:r>
            <a:endParaRPr lang="en-US" dirty="0" smtClean="0"/>
          </a:p>
          <a:p>
            <a:pPr>
              <a:defRPr/>
            </a:pPr>
            <a:r>
              <a:rPr lang="ar-SA" dirty="0" smtClean="0"/>
              <a:t>فعال­سازي تيم مديريت بحران هر سازمان در كوتاهترين زمان ممكن</a:t>
            </a:r>
            <a:endParaRPr lang="en-US" dirty="0" smtClean="0"/>
          </a:p>
          <a:p>
            <a:pPr>
              <a:defRPr/>
            </a:pPr>
            <a:r>
              <a:rPr lang="ar-SA" dirty="0" smtClean="0"/>
              <a:t>ايجاد بستر مناسب انجام مانورهاي (تمريني) براي اعضاء تيم مديريت بحران­ها</a:t>
            </a:r>
            <a:endParaRPr lang="en-US" dirty="0" smtClean="0"/>
          </a:p>
          <a:p>
            <a:pPr>
              <a:defRPr/>
            </a:pPr>
            <a:r>
              <a:rPr lang="ar-SA" dirty="0" smtClean="0"/>
              <a:t>ايجاد يك مكان امن جهت مديريت بحران­ها (از لحاظ سازه­اي)</a:t>
            </a:r>
            <a:endParaRPr lang="en-US" dirty="0" smtClean="0"/>
          </a:p>
          <a:p>
            <a:pPr algn="l" rtl="0">
              <a:defRPr/>
            </a:pPr>
            <a:endParaRPr lang="fa-IR" dirty="0" smtClean="0"/>
          </a:p>
        </p:txBody>
      </p:sp>
      <p:sp>
        <p:nvSpPr>
          <p:cNvPr id="4" name="Footer Placeholder 3"/>
          <p:cNvSpPr>
            <a:spLocks noGrp="1"/>
          </p:cNvSpPr>
          <p:nvPr>
            <p:ph type="ftr" sz="quarter" idx="11"/>
          </p:nvPr>
        </p:nvSpPr>
        <p:spPr/>
        <p:txBody>
          <a:bodyPr/>
          <a:lstStyle/>
          <a:p>
            <a:pPr>
              <a:defRPr/>
            </a:pPr>
            <a:endParaRPr lang="en-GB"/>
          </a:p>
        </p:txBody>
      </p:sp>
      <p:sp>
        <p:nvSpPr>
          <p:cNvPr id="1638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13A4DB4B-B576-4786-BC6C-0D6E05BEF4AF}" type="slidenum">
              <a:rPr lang="en-GB" sz="1200" b="0">
                <a:solidFill>
                  <a:schemeClr val="bg1"/>
                </a:solidFill>
              </a:rPr>
              <a:pPr algn="ctr" rtl="0">
                <a:spcBef>
                  <a:spcPct val="0"/>
                </a:spcBef>
                <a:buFontTx/>
                <a:buNone/>
              </a:pPr>
              <a:t>40</a:t>
            </a:fld>
            <a:endParaRPr lang="en-GB" sz="1200" b="0">
              <a:solidFill>
                <a:schemeClr val="bg1"/>
              </a:solidFill>
            </a:endParaRPr>
          </a:p>
        </p:txBody>
      </p:sp>
    </p:spTree>
    <p:extLst>
      <p:ext uri="{BB962C8B-B14F-4D97-AF65-F5344CB8AC3E}">
        <p14:creationId xmlns:p14="http://schemas.microsoft.com/office/powerpoint/2010/main" val="3375149124"/>
      </p:ext>
    </p:extLst>
  </p:cSld>
  <p:clrMapOvr>
    <a:masterClrMapping/>
  </p:clrMapOvr>
  <p:transition spd="slow">
    <p:dissolv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idx="1"/>
          </p:nvPr>
        </p:nvSpPr>
        <p:spPr>
          <a:xfrm>
            <a:off x="1606362" y="545910"/>
            <a:ext cx="9801866" cy="5613034"/>
          </a:xfrm>
        </p:spPr>
        <p:txBody>
          <a:bodyPr>
            <a:normAutofit/>
          </a:bodyPr>
          <a:lstStyle/>
          <a:p>
            <a:r>
              <a:rPr lang="ar-SA" dirty="0" smtClean="0"/>
              <a:t>ايجاد بستر مناسب جهت اشتراك دهي اطلاعات واحدهاي مختلف هر سازمان </a:t>
            </a:r>
            <a:endParaRPr lang="en-US" dirty="0" smtClean="0"/>
          </a:p>
          <a:p>
            <a:r>
              <a:rPr lang="ar-SA" dirty="0" smtClean="0"/>
              <a:t>ايجاد فضاي قابل ارزيابي مستمر بحران­ها</a:t>
            </a:r>
            <a:endParaRPr lang="en-US" dirty="0" smtClean="0"/>
          </a:p>
          <a:p>
            <a:r>
              <a:rPr lang="ar-SA" dirty="0" smtClean="0"/>
              <a:t>فراهم نمودن امكان حضور افراد ثابت در مديريت بحران­ها</a:t>
            </a:r>
            <a:endParaRPr lang="en-US" dirty="0" smtClean="0"/>
          </a:p>
          <a:p>
            <a:r>
              <a:rPr lang="ar-SA" dirty="0" smtClean="0"/>
              <a:t> فراهم نمودن يك مكان جمع­آوري اطلاعات حادثه </a:t>
            </a:r>
            <a:endParaRPr lang="en-US" dirty="0" smtClean="0"/>
          </a:p>
          <a:p>
            <a:r>
              <a:rPr lang="ar-SA" dirty="0" smtClean="0"/>
              <a:t> فراهم نمودن يك مكان جمع­آوري اطلاعات استعدادها</a:t>
            </a:r>
            <a:endParaRPr lang="en-US" dirty="0" smtClean="0"/>
          </a:p>
          <a:p>
            <a:r>
              <a:rPr lang="ar-SA" dirty="0" smtClean="0"/>
              <a:t> ايجاد مك</a:t>
            </a:r>
            <a:r>
              <a:rPr lang="fa-IR" dirty="0" smtClean="0"/>
              <a:t>ا</a:t>
            </a:r>
            <a:r>
              <a:rPr lang="ar-SA" dirty="0" smtClean="0"/>
              <a:t>ن مشخص جهت ثبت نيازها و درخواست­ها </a:t>
            </a:r>
            <a:endParaRPr lang="en-US" dirty="0" smtClean="0"/>
          </a:p>
          <a:p>
            <a:r>
              <a:rPr lang="ar-SA" dirty="0" smtClean="0"/>
              <a:t> ايجاد پل ارتباطي بين سازمان و سازمان­هاي همكار</a:t>
            </a:r>
            <a:endParaRPr lang="en-US" dirty="0" smtClean="0"/>
          </a:p>
          <a:p>
            <a:r>
              <a:rPr lang="ar-SA" dirty="0" smtClean="0"/>
              <a:t> فراهم نمودن مكان معتبر اطلاع­رساني در خصوص حادثه</a:t>
            </a:r>
            <a:endParaRPr lang="en-US" dirty="0" smtClean="0"/>
          </a:p>
        </p:txBody>
      </p:sp>
      <p:sp>
        <p:nvSpPr>
          <p:cNvPr id="4" name="Footer Placeholder 3"/>
          <p:cNvSpPr>
            <a:spLocks noGrp="1"/>
          </p:cNvSpPr>
          <p:nvPr>
            <p:ph type="ftr" sz="quarter" idx="11"/>
          </p:nvPr>
        </p:nvSpPr>
        <p:spPr/>
        <p:txBody>
          <a:bodyPr/>
          <a:lstStyle/>
          <a:p>
            <a:pPr>
              <a:defRPr/>
            </a:pPr>
            <a:r>
              <a:rPr lang="fa-IR" smtClean="0"/>
              <a:t>دوره آموزشی مدیریت بحران</a:t>
            </a:r>
            <a:endParaRPr lang="en-GB"/>
          </a:p>
        </p:txBody>
      </p:sp>
      <p:sp>
        <p:nvSpPr>
          <p:cNvPr id="1741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2B5411DC-F61C-4238-82B1-1CB04849E49A}" type="slidenum">
              <a:rPr lang="en-GB" sz="1200" b="0">
                <a:solidFill>
                  <a:schemeClr val="bg1"/>
                </a:solidFill>
              </a:rPr>
              <a:pPr algn="ctr" rtl="0">
                <a:spcBef>
                  <a:spcPct val="0"/>
                </a:spcBef>
                <a:buFontTx/>
                <a:buNone/>
              </a:pPr>
              <a:t>41</a:t>
            </a:fld>
            <a:endParaRPr lang="en-GB" sz="1200" b="0">
              <a:solidFill>
                <a:schemeClr val="bg1"/>
              </a:solidFill>
            </a:endParaRPr>
          </a:p>
        </p:txBody>
      </p:sp>
    </p:spTree>
    <p:extLst>
      <p:ext uri="{BB962C8B-B14F-4D97-AF65-F5344CB8AC3E}">
        <p14:creationId xmlns:p14="http://schemas.microsoft.com/office/powerpoint/2010/main" val="1372043784"/>
      </p:ext>
    </p:extLst>
  </p:cSld>
  <p:clrMapOvr>
    <a:masterClrMapping/>
  </p:clrMapOvr>
  <p:transition spd="slow">
    <p:dissolv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1606362" y="327546"/>
            <a:ext cx="9801866" cy="5831398"/>
          </a:xfrm>
        </p:spPr>
        <p:txBody>
          <a:bodyPr>
            <a:normAutofit fontScale="92500"/>
          </a:bodyPr>
          <a:lstStyle/>
          <a:p>
            <a:r>
              <a:rPr lang="ar-SA" dirty="0" smtClean="0"/>
              <a:t>ايجاد بستر مناسب جهت ارزيابي اوليه حادثه در لحظات اوليه</a:t>
            </a:r>
            <a:endParaRPr lang="en-US" dirty="0" smtClean="0"/>
          </a:p>
          <a:p>
            <a:r>
              <a:rPr lang="ar-SA" dirty="0" smtClean="0"/>
              <a:t> فراهم نمودن مكاني جهت پيش­بيني حوادث و بلاياي احتمالي با توجه به شواهد و قراين</a:t>
            </a:r>
            <a:endParaRPr lang="en-US" dirty="0" smtClean="0"/>
          </a:p>
          <a:p>
            <a:r>
              <a:rPr lang="ar-SA" dirty="0" smtClean="0"/>
              <a:t> داشتن آمادگي براي حضور مستمر تيم­هاي عملياتي مديريت بحران </a:t>
            </a:r>
            <a:endParaRPr lang="en-US" dirty="0" smtClean="0"/>
          </a:p>
          <a:p>
            <a:r>
              <a:rPr lang="ar-SA" dirty="0" smtClean="0"/>
              <a:t> فراهم نمودن مكاني تصميم گيرنده خارج از بروكراسي اداري</a:t>
            </a:r>
            <a:endParaRPr lang="en-US" dirty="0" smtClean="0"/>
          </a:p>
          <a:p>
            <a:r>
              <a:rPr lang="ar-SA" dirty="0" smtClean="0"/>
              <a:t> ايجاد فضايي با اعضايي پاسخگو در مقابل بحران­ها </a:t>
            </a:r>
            <a:endParaRPr lang="en-US" dirty="0" smtClean="0"/>
          </a:p>
          <a:p>
            <a:r>
              <a:rPr lang="ar-SA" dirty="0" smtClean="0"/>
              <a:t> فراهم نمودن آمادگي جهت مديريت حوادث نادر</a:t>
            </a:r>
            <a:endParaRPr lang="en-US" dirty="0" smtClean="0"/>
          </a:p>
          <a:p>
            <a:r>
              <a:rPr lang="ar-SA" dirty="0" smtClean="0"/>
              <a:t> ايجاد فضايي جهت تجميع آخرين دستاوردهاي تكنولوژي مرتبط با مديريت بحران­ها  </a:t>
            </a:r>
            <a:r>
              <a:rPr lang="fa-IR" dirty="0" smtClean="0"/>
              <a:t>                        </a:t>
            </a:r>
            <a:r>
              <a:rPr lang="en-US" dirty="0" smtClean="0"/>
              <a:t>END</a:t>
            </a:r>
          </a:p>
          <a:p>
            <a:endParaRPr lang="fa-IR" dirty="0" smtClean="0"/>
          </a:p>
        </p:txBody>
      </p:sp>
      <p:sp>
        <p:nvSpPr>
          <p:cNvPr id="4" name="Footer Placeholder 3"/>
          <p:cNvSpPr>
            <a:spLocks noGrp="1"/>
          </p:cNvSpPr>
          <p:nvPr>
            <p:ph type="ftr" sz="quarter" idx="11"/>
          </p:nvPr>
        </p:nvSpPr>
        <p:spPr/>
        <p:txBody>
          <a:bodyPr/>
          <a:lstStyle/>
          <a:p>
            <a:pPr>
              <a:defRPr/>
            </a:pPr>
            <a:r>
              <a:rPr lang="fa-IR" smtClean="0"/>
              <a:t>دوره آموزشی مدیریت بحران</a:t>
            </a:r>
            <a:endParaRPr lang="en-GB"/>
          </a:p>
        </p:txBody>
      </p:sp>
      <p:sp>
        <p:nvSpPr>
          <p:cNvPr id="1843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6AB47276-99CE-4EB2-AA0C-E51C7E02AB3A}" type="slidenum">
              <a:rPr lang="en-GB" sz="1200" b="0">
                <a:solidFill>
                  <a:schemeClr val="bg1"/>
                </a:solidFill>
              </a:rPr>
              <a:pPr algn="ctr" rtl="0">
                <a:spcBef>
                  <a:spcPct val="0"/>
                </a:spcBef>
                <a:buFontTx/>
                <a:buNone/>
              </a:pPr>
              <a:t>42</a:t>
            </a:fld>
            <a:endParaRPr lang="en-GB" sz="1200" b="0">
              <a:solidFill>
                <a:schemeClr val="bg1"/>
              </a:solidFill>
            </a:endParaRPr>
          </a:p>
        </p:txBody>
      </p:sp>
    </p:spTree>
    <p:extLst>
      <p:ext uri="{BB962C8B-B14F-4D97-AF65-F5344CB8AC3E}">
        <p14:creationId xmlns:p14="http://schemas.microsoft.com/office/powerpoint/2010/main" val="1701183699"/>
      </p:ext>
    </p:extLst>
  </p:cSld>
  <p:clrMapOvr>
    <a:masterClrMapping/>
  </p:clrMapOvr>
  <p:transition spd="slow">
    <p:dissolv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Organization without eoc</a:t>
            </a:r>
            <a:endParaRPr lang="fa-IR" smtClean="0"/>
          </a:p>
        </p:txBody>
      </p:sp>
      <p:sp>
        <p:nvSpPr>
          <p:cNvPr id="19459" name="Content Placeholder 2"/>
          <p:cNvSpPr>
            <a:spLocks noGrp="1"/>
          </p:cNvSpPr>
          <p:nvPr>
            <p:ph idx="1"/>
          </p:nvPr>
        </p:nvSpPr>
        <p:spPr/>
        <p:txBody>
          <a:bodyPr/>
          <a:lstStyle/>
          <a:p>
            <a:pPr marL="457200" indent="-457200">
              <a:buFont typeface="Tahoma" panose="020B0604030504040204" pitchFamily="34" charset="0"/>
              <a:buAutoNum type="arabicPeriod"/>
            </a:pPr>
            <a:r>
              <a:rPr lang="ar-SA" dirty="0" smtClean="0"/>
              <a:t>اول: اين كه در بسياري از موارد افراد با يك </a:t>
            </a:r>
            <a:r>
              <a:rPr lang="ar-SA" dirty="0" smtClean="0">
                <a:solidFill>
                  <a:srgbClr val="FF0000"/>
                </a:solidFill>
              </a:rPr>
              <a:t>فاز تأخيري </a:t>
            </a:r>
            <a:r>
              <a:rPr lang="ar-SA" dirty="0" smtClean="0"/>
              <a:t>اقدام به مديريت حادثه مي­نمايند و همين تأخير باعث افزايش </a:t>
            </a:r>
            <a:r>
              <a:rPr lang="ar-SA" dirty="0" smtClean="0">
                <a:solidFill>
                  <a:srgbClr val="FF0000"/>
                </a:solidFill>
              </a:rPr>
              <a:t>غيرقابل كنترل حادثه </a:t>
            </a:r>
            <a:r>
              <a:rPr lang="ar-SA" dirty="0" smtClean="0"/>
              <a:t>و يا از </a:t>
            </a:r>
            <a:r>
              <a:rPr lang="ar-SA" dirty="0" smtClean="0">
                <a:solidFill>
                  <a:srgbClr val="FF0000"/>
                </a:solidFill>
              </a:rPr>
              <a:t>بين رفتن استعدادهاي </a:t>
            </a:r>
            <a:r>
              <a:rPr lang="ar-SA" dirty="0" smtClean="0"/>
              <a:t>مورد نظر جهت مديريت حادثه مي­باشد مي گردند و عملاً تيم مديريتي حادثه در انبوهي از مشكلات گير خواهند افتاد. </a:t>
            </a:r>
            <a:endParaRPr lang="en-US" dirty="0" smtClean="0"/>
          </a:p>
          <a:p>
            <a:pPr marL="457200" indent="-457200">
              <a:buFont typeface="Tahoma" panose="020B0604030504040204" pitchFamily="34" charset="0"/>
              <a:buAutoNum type="arabicPeriod"/>
            </a:pPr>
            <a:endParaRPr lang="fa-IR" dirty="0" smtClean="0"/>
          </a:p>
        </p:txBody>
      </p:sp>
      <p:sp>
        <p:nvSpPr>
          <p:cNvPr id="4" name="Footer Placeholder 3"/>
          <p:cNvSpPr>
            <a:spLocks noGrp="1"/>
          </p:cNvSpPr>
          <p:nvPr>
            <p:ph type="ftr" sz="quarter" idx="11"/>
          </p:nvPr>
        </p:nvSpPr>
        <p:spPr/>
        <p:txBody>
          <a:bodyPr/>
          <a:lstStyle/>
          <a:p>
            <a:pPr>
              <a:defRPr/>
            </a:pPr>
            <a:endParaRPr lang="en-GB"/>
          </a:p>
        </p:txBody>
      </p:sp>
      <p:sp>
        <p:nvSpPr>
          <p:cNvPr id="194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D9DA9DAE-E8D0-4B62-97F9-FEE06CC33CD8}" type="slidenum">
              <a:rPr lang="en-GB" sz="1200" b="0">
                <a:solidFill>
                  <a:schemeClr val="bg1"/>
                </a:solidFill>
              </a:rPr>
              <a:pPr algn="ctr" rtl="0">
                <a:spcBef>
                  <a:spcPct val="0"/>
                </a:spcBef>
                <a:buFontTx/>
                <a:buNone/>
              </a:pPr>
              <a:t>43</a:t>
            </a:fld>
            <a:endParaRPr lang="en-GB" sz="1200" b="0">
              <a:solidFill>
                <a:schemeClr val="bg1"/>
              </a:solidFill>
            </a:endParaRPr>
          </a:p>
        </p:txBody>
      </p:sp>
      <p:pic>
        <p:nvPicPr>
          <p:cNvPr id="19462" name="Picture 1" descr="C:\Documents and Settings\Administrator\Desktop\JPG\Rizeshe San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61376" y="5217459"/>
            <a:ext cx="1429405" cy="1429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4678406"/>
      </p:ext>
    </p:extLst>
  </p:cSld>
  <p:clrMapOvr>
    <a:masterClrMapping/>
  </p:clrMapOvr>
  <p:transition spd="slow">
    <p:dissolv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Organization without eoc</a:t>
            </a:r>
            <a:endParaRPr lang="fa-IR" smtClean="0"/>
          </a:p>
        </p:txBody>
      </p:sp>
      <p:sp>
        <p:nvSpPr>
          <p:cNvPr id="20483" name="Content Placeholder 2"/>
          <p:cNvSpPr>
            <a:spLocks noGrp="1"/>
          </p:cNvSpPr>
          <p:nvPr>
            <p:ph idx="1"/>
          </p:nvPr>
        </p:nvSpPr>
        <p:spPr/>
        <p:txBody>
          <a:bodyPr/>
          <a:lstStyle/>
          <a:p>
            <a:pPr marL="857250" lvl="1" indent="-457200" algn="just">
              <a:buNone/>
            </a:pPr>
            <a:r>
              <a:rPr lang="ar-SA" sz="2800" dirty="0"/>
              <a:t>دوّم: </a:t>
            </a:r>
            <a:r>
              <a:rPr lang="ar-SA" sz="3600" dirty="0"/>
              <a:t>افرادي كه در چنين حال</a:t>
            </a:r>
            <a:r>
              <a:rPr lang="fa-IR" sz="3600" dirty="0"/>
              <a:t>تي</a:t>
            </a:r>
            <a:r>
              <a:rPr lang="ar-SA" sz="3600" dirty="0"/>
              <a:t> مسئوليت مديريت حادثه را بر عهده مي­گيرند در بسياري از موارد </a:t>
            </a:r>
            <a:r>
              <a:rPr lang="ar-SA" sz="3600" dirty="0">
                <a:solidFill>
                  <a:srgbClr val="FF0000"/>
                </a:solidFill>
              </a:rPr>
              <a:t>تجربه كافي </a:t>
            </a:r>
            <a:r>
              <a:rPr lang="ar-SA" sz="3600" dirty="0"/>
              <a:t>را در اين گونه حوادث ندارند و بر حسب </a:t>
            </a:r>
            <a:r>
              <a:rPr lang="ar-SA" sz="3600" dirty="0">
                <a:solidFill>
                  <a:srgbClr val="FF0000"/>
                </a:solidFill>
              </a:rPr>
              <a:t>جايگاه شغلي </a:t>
            </a:r>
            <a:r>
              <a:rPr lang="ar-SA" sz="3600" dirty="0"/>
              <a:t>و يا در </a:t>
            </a:r>
            <a:r>
              <a:rPr lang="ar-SA" sz="3600" dirty="0">
                <a:solidFill>
                  <a:srgbClr val="FF0000"/>
                </a:solidFill>
              </a:rPr>
              <a:t>دسترس بودن </a:t>
            </a:r>
            <a:r>
              <a:rPr lang="ar-SA" sz="3600" dirty="0"/>
              <a:t>اين مسئوليت را بر عهده مي گيرند و همين موضوع باعث ايجاد خطا در تصميمات گرفته شده مي­گردد. خطاهايي كه شايد غيرقابل جبران باشد. </a:t>
            </a:r>
            <a:endParaRPr lang="en-US" sz="3600" dirty="0"/>
          </a:p>
          <a:p>
            <a:pPr marL="857250" lvl="1" indent="-457200">
              <a:buNone/>
            </a:pPr>
            <a:endParaRPr lang="fa-IR" dirty="0" smtClean="0"/>
          </a:p>
        </p:txBody>
      </p:sp>
      <p:sp>
        <p:nvSpPr>
          <p:cNvPr id="4" name="Footer Placeholder 3"/>
          <p:cNvSpPr>
            <a:spLocks noGrp="1"/>
          </p:cNvSpPr>
          <p:nvPr>
            <p:ph type="ftr" sz="quarter" idx="11"/>
          </p:nvPr>
        </p:nvSpPr>
        <p:spPr/>
        <p:txBody>
          <a:bodyPr/>
          <a:lstStyle/>
          <a:p>
            <a:pPr>
              <a:defRPr/>
            </a:pPr>
            <a:endParaRPr lang="en-GB"/>
          </a:p>
        </p:txBody>
      </p:sp>
      <p:sp>
        <p:nvSpPr>
          <p:cNvPr id="2048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EA26FED0-3F24-428C-9DAB-947A4D109F69}" type="slidenum">
              <a:rPr lang="en-GB" sz="1200" b="0">
                <a:solidFill>
                  <a:schemeClr val="bg1"/>
                </a:solidFill>
              </a:rPr>
              <a:pPr algn="ctr" rtl="0">
                <a:spcBef>
                  <a:spcPct val="0"/>
                </a:spcBef>
                <a:buFontTx/>
                <a:buNone/>
              </a:pPr>
              <a:t>44</a:t>
            </a:fld>
            <a:endParaRPr lang="en-GB" sz="1200" b="0">
              <a:solidFill>
                <a:schemeClr val="bg1"/>
              </a:solidFill>
            </a:endParaRPr>
          </a:p>
        </p:txBody>
      </p:sp>
    </p:spTree>
    <p:extLst>
      <p:ext uri="{BB962C8B-B14F-4D97-AF65-F5344CB8AC3E}">
        <p14:creationId xmlns:p14="http://schemas.microsoft.com/office/powerpoint/2010/main" val="2536121613"/>
      </p:ext>
    </p:extLst>
  </p:cSld>
  <p:clrMapOvr>
    <a:masterClrMapping/>
  </p:clrMapOvr>
  <p:transition spd="slow">
    <p:dissolv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Organization without eoc</a:t>
            </a:r>
            <a:endParaRPr lang="fa-IR" smtClean="0"/>
          </a:p>
        </p:txBody>
      </p:sp>
      <p:sp>
        <p:nvSpPr>
          <p:cNvPr id="21507" name="Content Placeholder 2"/>
          <p:cNvSpPr>
            <a:spLocks noGrp="1"/>
          </p:cNvSpPr>
          <p:nvPr>
            <p:ph idx="1"/>
          </p:nvPr>
        </p:nvSpPr>
        <p:spPr/>
        <p:txBody>
          <a:bodyPr/>
          <a:lstStyle/>
          <a:p>
            <a:pPr lvl="1"/>
            <a:endParaRPr lang="en-US" sz="2800" dirty="0"/>
          </a:p>
          <a:p>
            <a:pPr lvl="1" algn="just"/>
            <a:r>
              <a:rPr lang="ar-SA" sz="2800" dirty="0"/>
              <a:t>سوّم: </a:t>
            </a:r>
            <a:r>
              <a:rPr lang="ar-SA" sz="3600" dirty="0"/>
              <a:t>هر كس با توجه به </a:t>
            </a:r>
            <a:r>
              <a:rPr lang="ar-SA" sz="3600" dirty="0">
                <a:solidFill>
                  <a:srgbClr val="FF0000"/>
                </a:solidFill>
              </a:rPr>
              <a:t>شرح وظايف شغلي </a:t>
            </a:r>
            <a:r>
              <a:rPr lang="ar-SA" sz="3600" dirty="0"/>
              <a:t>عموماً به استعدادهاي نيروهاي تحت امر خود واقف مي­باشد در حالي كه در زمان بحران اگر مدير بحران به استعدادهاي </a:t>
            </a:r>
            <a:r>
              <a:rPr lang="fa-IR" sz="3600" dirty="0"/>
              <a:t>موجود</a:t>
            </a:r>
            <a:r>
              <a:rPr lang="ar-SA" sz="3600" dirty="0"/>
              <a:t>آشنا نباشد طبيعي است كه نمي­تواند </a:t>
            </a:r>
            <a:r>
              <a:rPr lang="ar-SA" sz="3600" dirty="0">
                <a:latin typeface="Mitra"/>
              </a:rPr>
              <a:t>مديريت</a:t>
            </a:r>
            <a:r>
              <a:rPr lang="ar-SA" sz="3600" dirty="0"/>
              <a:t> صحيحي را اعمال نمايد و باعث عدم بكارگيري جامع منابع مي­گردد. </a:t>
            </a:r>
            <a:endParaRPr lang="en-US" sz="3600" dirty="0"/>
          </a:p>
          <a:p>
            <a:pPr lvl="1"/>
            <a:endParaRPr lang="fa-IR" dirty="0" smtClean="0"/>
          </a:p>
        </p:txBody>
      </p:sp>
      <p:sp>
        <p:nvSpPr>
          <p:cNvPr id="4" name="Footer Placeholder 3"/>
          <p:cNvSpPr>
            <a:spLocks noGrp="1"/>
          </p:cNvSpPr>
          <p:nvPr>
            <p:ph type="ftr" sz="quarter" idx="11"/>
          </p:nvPr>
        </p:nvSpPr>
        <p:spPr/>
        <p:txBody>
          <a:bodyPr/>
          <a:lstStyle/>
          <a:p>
            <a:pPr>
              <a:defRPr/>
            </a:pPr>
            <a:endParaRPr lang="en-GB"/>
          </a:p>
        </p:txBody>
      </p:sp>
      <p:sp>
        <p:nvSpPr>
          <p:cNvPr id="21509"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9996DE10-69CF-4C39-A357-12638DC6AB26}" type="slidenum">
              <a:rPr lang="en-GB" sz="1200" b="0">
                <a:solidFill>
                  <a:schemeClr val="bg1"/>
                </a:solidFill>
              </a:rPr>
              <a:pPr algn="ctr" rtl="0">
                <a:spcBef>
                  <a:spcPct val="0"/>
                </a:spcBef>
                <a:buFontTx/>
                <a:buNone/>
              </a:pPr>
              <a:t>45</a:t>
            </a:fld>
            <a:endParaRPr lang="en-GB" sz="1200" b="0">
              <a:solidFill>
                <a:schemeClr val="bg1"/>
              </a:solidFill>
            </a:endParaRPr>
          </a:p>
        </p:txBody>
      </p:sp>
      <p:pic>
        <p:nvPicPr>
          <p:cNvPr id="21510" name="Picture 1" descr="C:\Documents and Settings\Administrator\Desktop\JPG\Khanevade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5264" y="5284789"/>
            <a:ext cx="1303337" cy="1303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7068897"/>
      </p:ext>
    </p:extLst>
  </p:cSld>
  <p:clrMapOvr>
    <a:masterClrMapping/>
  </p:clrMapOvr>
  <p:transition spd="slow">
    <p:dissolv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ctr"/>
            <a:r>
              <a:rPr lang="en-US" smtClean="0"/>
              <a:t>Organization without eoc</a:t>
            </a:r>
            <a:endParaRPr lang="fa-IR" smtClean="0"/>
          </a:p>
        </p:txBody>
      </p:sp>
      <p:sp>
        <p:nvSpPr>
          <p:cNvPr id="22531" name="Content Placeholder 2"/>
          <p:cNvSpPr>
            <a:spLocks noGrp="1"/>
          </p:cNvSpPr>
          <p:nvPr>
            <p:ph idx="1"/>
          </p:nvPr>
        </p:nvSpPr>
        <p:spPr/>
        <p:txBody>
          <a:bodyPr/>
          <a:lstStyle/>
          <a:p>
            <a:r>
              <a:rPr lang="ar-SA"/>
              <a:t>چهارم: با توجه به گستردگي خطرات عملاً </a:t>
            </a:r>
            <a:r>
              <a:rPr lang="ar-SA">
                <a:solidFill>
                  <a:srgbClr val="FF0000"/>
                </a:solidFill>
              </a:rPr>
              <a:t>آشناسازي مديران مختلف در سطح سازمان </a:t>
            </a:r>
            <a:r>
              <a:rPr lang="ar-SA"/>
              <a:t>غيرقابل انجام مي باشد و نمي­توان افراد را آموزش يكسان مديريت بحران داد. </a:t>
            </a:r>
            <a:endParaRPr lang="en-US" sz="3200"/>
          </a:p>
        </p:txBody>
      </p:sp>
      <p:sp>
        <p:nvSpPr>
          <p:cNvPr id="4" name="Footer Placeholder 3"/>
          <p:cNvSpPr>
            <a:spLocks noGrp="1"/>
          </p:cNvSpPr>
          <p:nvPr>
            <p:ph type="ftr" sz="quarter" idx="11"/>
          </p:nvPr>
        </p:nvSpPr>
        <p:spPr/>
        <p:txBody>
          <a:bodyPr/>
          <a:lstStyle/>
          <a:p>
            <a:pPr>
              <a:defRPr/>
            </a:pPr>
            <a:endParaRPr lang="en-GB"/>
          </a:p>
        </p:txBody>
      </p:sp>
      <p:sp>
        <p:nvSpPr>
          <p:cNvPr id="2253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6E52479A-367A-4800-84D5-8C9DE3137FC8}" type="slidenum">
              <a:rPr lang="en-GB" sz="1200" b="0">
                <a:solidFill>
                  <a:schemeClr val="bg1"/>
                </a:solidFill>
              </a:rPr>
              <a:pPr algn="ctr" rtl="0">
                <a:spcBef>
                  <a:spcPct val="0"/>
                </a:spcBef>
                <a:buFontTx/>
                <a:buNone/>
              </a:pPr>
              <a:t>46</a:t>
            </a:fld>
            <a:endParaRPr lang="en-GB" sz="1200" b="0">
              <a:solidFill>
                <a:schemeClr val="bg1"/>
              </a:solidFill>
            </a:endParaRPr>
          </a:p>
        </p:txBody>
      </p:sp>
      <p:pic>
        <p:nvPicPr>
          <p:cNvPr id="22534" name="Picture 1" descr="C:\Documents and Settings\Administrator\Desktop\JPG\Harig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29739" y="5457826"/>
            <a:ext cx="1101725" cy="110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49277"/>
      </p:ext>
    </p:extLst>
  </p:cSld>
  <p:clrMapOvr>
    <a:masterClrMapping/>
  </p:clrMapOvr>
  <p:transition spd="slow">
    <p:dissolv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algn="ctr"/>
            <a:r>
              <a:rPr lang="en-US" smtClean="0"/>
              <a:t>Organization without eoc</a:t>
            </a:r>
            <a:endParaRPr lang="fa-IR" smtClean="0"/>
          </a:p>
        </p:txBody>
      </p:sp>
      <p:sp>
        <p:nvSpPr>
          <p:cNvPr id="23555" name="Content Placeholder 2"/>
          <p:cNvSpPr>
            <a:spLocks noGrp="1"/>
          </p:cNvSpPr>
          <p:nvPr>
            <p:ph idx="1"/>
          </p:nvPr>
        </p:nvSpPr>
        <p:spPr/>
        <p:txBody>
          <a:bodyPr/>
          <a:lstStyle/>
          <a:p>
            <a:r>
              <a:rPr lang="ar-SA" dirty="0" smtClean="0"/>
              <a:t>پنجم: در بحران­هايي كه يك تيم قرار است كه آن را مديريت نمايند بايستي حتماً قبل از حوادث بصورت فرضي مديريت حوادث را تمرين نمايند در حالي كه در اين وضعيت به دليل اين كه مشخص نيست چه كساني وظيفه خطر مديريت حادثه را عهده­دار باشند عملاً نمي­توان انتظار داشت كه تصميمات هماهنگي گرفته شود و حاصل اين گونه مديريت­ها جز خسران يا تأخثر در مديريت چيز ديگري نمي­باشد. </a:t>
            </a:r>
            <a:endParaRPr lang="en-US" dirty="0" smtClean="0"/>
          </a:p>
          <a:p>
            <a:pPr marL="0" indent="0">
              <a:buNone/>
            </a:pPr>
            <a:endParaRPr lang="fa-IR" dirty="0" smtClean="0"/>
          </a:p>
        </p:txBody>
      </p:sp>
      <p:sp>
        <p:nvSpPr>
          <p:cNvPr id="4" name="Footer Placeholder 3"/>
          <p:cNvSpPr>
            <a:spLocks noGrp="1"/>
          </p:cNvSpPr>
          <p:nvPr>
            <p:ph type="ftr" sz="quarter" idx="11"/>
          </p:nvPr>
        </p:nvSpPr>
        <p:spPr/>
        <p:txBody>
          <a:bodyPr/>
          <a:lstStyle/>
          <a:p>
            <a:pPr>
              <a:defRPr/>
            </a:pPr>
            <a:endParaRPr lang="en-GB"/>
          </a:p>
        </p:txBody>
      </p:sp>
      <p:sp>
        <p:nvSpPr>
          <p:cNvPr id="2355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339DBD47-A89A-485A-B040-41AC075524A2}" type="slidenum">
              <a:rPr lang="en-GB" sz="1200" b="0">
                <a:solidFill>
                  <a:schemeClr val="bg1"/>
                </a:solidFill>
              </a:rPr>
              <a:pPr algn="ctr" rtl="0">
                <a:spcBef>
                  <a:spcPct val="0"/>
                </a:spcBef>
                <a:buFontTx/>
                <a:buNone/>
              </a:pPr>
              <a:t>47</a:t>
            </a:fld>
            <a:endParaRPr lang="en-GB" sz="1200" b="0">
              <a:solidFill>
                <a:schemeClr val="bg1"/>
              </a:solidFill>
            </a:endParaRPr>
          </a:p>
        </p:txBody>
      </p:sp>
    </p:spTree>
    <p:extLst>
      <p:ext uri="{BB962C8B-B14F-4D97-AF65-F5344CB8AC3E}">
        <p14:creationId xmlns:p14="http://schemas.microsoft.com/office/powerpoint/2010/main" val="56683376"/>
      </p:ext>
    </p:extLst>
  </p:cSld>
  <p:clrMapOvr>
    <a:masterClrMapping/>
  </p:clrMapOvr>
  <p:transition spd="slow">
    <p:dissolv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32"/>
          <p:cNvGraphicFramePr>
            <a:graphicFrameLocks noGrp="1"/>
          </p:cNvGraphicFramePr>
          <p:nvPr>
            <p:extLst>
              <p:ext uri="{D42A27DB-BD31-4B8C-83A1-F6EECF244321}">
                <p14:modId xmlns:p14="http://schemas.microsoft.com/office/powerpoint/2010/main" val="874653927"/>
              </p:ext>
            </p:extLst>
          </p:nvPr>
        </p:nvGraphicFramePr>
        <p:xfrm>
          <a:off x="2519149" y="521959"/>
          <a:ext cx="9013209" cy="6187454"/>
        </p:xfrm>
        <a:graphic>
          <a:graphicData uri="http://schemas.openxmlformats.org/drawingml/2006/table">
            <a:tbl>
              <a:tblPr/>
              <a:tblGrid>
                <a:gridCol w="4547949">
                  <a:extLst>
                    <a:ext uri="{9D8B030D-6E8A-4147-A177-3AD203B41FA5}">
                      <a16:colId xmlns:a16="http://schemas.microsoft.com/office/drawing/2014/main" xmlns="" val="20000"/>
                    </a:ext>
                  </a:extLst>
                </a:gridCol>
                <a:gridCol w="4465260">
                  <a:extLst>
                    <a:ext uri="{9D8B030D-6E8A-4147-A177-3AD203B41FA5}">
                      <a16:colId xmlns:a16="http://schemas.microsoft.com/office/drawing/2014/main" xmlns="" val="20001"/>
                    </a:ext>
                  </a:extLst>
                </a:gridCol>
              </a:tblGrid>
              <a:tr h="6086901">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17 – طوفان</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18 – آلودگي اب وهوا محيط زيست</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19 – آفات وبيماريهاي نباتي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20 – خشكسالي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21 – خودسوزي جنگلها</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22 – صائقه</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23 – خطرات ژئوترمال(زمين گرائي)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24 – ريزش هاي كارستي (حوضه هاي آهكي)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25 – نشستهاي زمين در نواحي استخراج مواد معدني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26 – ريزشهاي زير دريائي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27 – لغزشهاي زير دريائي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28 – باتلاق زائي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29 – سيل</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30 – آتشفشان</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31 – خودسوزي ميدانهاي ذغالي</a:t>
                      </a:r>
                    </a:p>
                    <a:p>
                      <a:pPr marL="0" marR="0" lvl="0" indent="0" algn="r" defTabSz="914400" rtl="1"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7" marB="45727" horzOverflow="overflow">
                    <a:lnL cap="flat">
                      <a:noFill/>
                    </a:lnL>
                    <a:lnR>
                      <a:noFill/>
                    </a:lnR>
                    <a:lnT cap="flat">
                      <a:noFill/>
                    </a:lnT>
                    <a:lnB cap="flat">
                      <a:noFill/>
                    </a:lnB>
                    <a:lnTlToBr>
                      <a:noFill/>
                    </a:lnTlToBr>
                    <a:lnBlToTr>
                      <a:noFill/>
                    </a:lnBlToTr>
                    <a:solidFill>
                      <a:srgbClr val="FFFF00"/>
                    </a:solidFill>
                  </a:tcPr>
                </a:tc>
                <a:tc>
                  <a:txBody>
                    <a:bodyPr/>
                    <a:lstStyle/>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 – زلزله</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2 – روانگرائي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3 – تسونامي(موج لرزه اي بزرگ دريا)</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4 – نوسانات زمين</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5 – روانه هاي گلي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6 – زمين لغزشها</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7 – سنگ ريزش ها</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8 – ريزشهاي سطحي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9 – فرسايش خاك</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10 – نفوذ وپيشروي آب دريا</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11- رسوب زدائي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12 – دگر شكلي سواحل</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13 – مرداب زائي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14 – كوير زائي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15 – انجمااد وسرمازدگي</a:t>
                      </a:r>
                    </a:p>
                    <a:p>
                      <a:pPr marL="0" marR="0" lvl="0" indent="0" algn="r" defTabSz="914400" rtl="1" eaLnBrk="1" fontAlgn="base" latinLnBrk="0" hangingPunct="1">
                        <a:lnSpc>
                          <a:spcPct val="100000"/>
                        </a:lnSpc>
                        <a:spcBef>
                          <a:spcPct val="20000"/>
                        </a:spcBef>
                        <a:spcAft>
                          <a:spcPct val="0"/>
                        </a:spcAft>
                        <a:buClrTx/>
                        <a:buSzTx/>
                        <a:buFontTx/>
                        <a:buNone/>
                        <a:tabLst/>
                      </a:pPr>
                      <a:r>
                        <a:rPr kumimoji="0" lang="ar-SA" sz="2000" b="1" i="0" u="none" strike="noStrike" cap="none" normalizeH="0" baseline="0" dirty="0" smtClean="0">
                          <a:ln>
                            <a:noFill/>
                          </a:ln>
                          <a:solidFill>
                            <a:schemeClr val="tx1"/>
                          </a:solidFill>
                          <a:effectLst/>
                          <a:latin typeface="Times New Roman" pitchFamily="18" charset="0"/>
                          <a:cs typeface="Times New Roman" pitchFamily="18" charset="0"/>
                        </a:rPr>
                        <a:t>16 - بهمن</a:t>
                      </a: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T="45727" marB="45727" horzOverflow="overflow">
                    <a:lnL>
                      <a:noFill/>
                    </a:lnL>
                    <a:lnR cap="flat">
                      <a:noFill/>
                    </a:lnR>
                    <a:lnT cap="flat">
                      <a:noFill/>
                    </a:lnT>
                    <a:lnB cap="flat">
                      <a:noFill/>
                    </a:lnB>
                    <a:lnTlToBr>
                      <a:noFill/>
                    </a:lnTlToBr>
                    <a:lnBlToTr>
                      <a:noFill/>
                    </a:lnBlToTr>
                    <a:solidFill>
                      <a:srgbClr val="FFFF00"/>
                    </a:solidFill>
                  </a:tcPr>
                </a:tc>
                <a:extLst>
                  <a:ext uri="{0D108BD9-81ED-4DB2-BD59-A6C34878D82A}">
                    <a16:rowId xmlns:a16="http://schemas.microsoft.com/office/drawing/2014/main" xmlns="" val="10000"/>
                  </a:ext>
                </a:extLst>
              </a:tr>
            </a:tbl>
          </a:graphicData>
        </a:graphic>
      </p:graphicFrame>
    </p:spTree>
    <p:extLst>
      <p:ext uri="{BB962C8B-B14F-4D97-AF65-F5344CB8AC3E}">
        <p14:creationId xmlns:p14="http://schemas.microsoft.com/office/powerpoint/2010/main" val="2704847233"/>
      </p:ext>
    </p:extLst>
  </p:cSld>
  <p:clrMapOvr>
    <a:masterClrMapping/>
  </p:clrMapOvr>
  <p:transition>
    <p:dissolv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fa-IR" smtClean="0"/>
              <a:t>روند انتقال اطلاعات از صف تا ستاد</a:t>
            </a:r>
          </a:p>
        </p:txBody>
      </p:sp>
      <p:sp>
        <p:nvSpPr>
          <p:cNvPr id="30723" name="Content Placeholder 2"/>
          <p:cNvSpPr>
            <a:spLocks noGrp="1"/>
          </p:cNvSpPr>
          <p:nvPr>
            <p:ph idx="1"/>
          </p:nvPr>
        </p:nvSpPr>
        <p:spPr/>
        <p:txBody>
          <a:bodyPr/>
          <a:lstStyle/>
          <a:p>
            <a:r>
              <a:rPr lang="ar-SA" smtClean="0"/>
              <a:t> </a:t>
            </a:r>
            <a:endParaRPr lang="en-US" smtClean="0"/>
          </a:p>
          <a:p>
            <a:r>
              <a:rPr lang="ar-SA" smtClean="0"/>
              <a:t>شهر</a:t>
            </a:r>
            <a:r>
              <a:rPr lang="en-US" smtClean="0"/>
              <a:t>(Field Res Level) </a:t>
            </a:r>
          </a:p>
          <a:p>
            <a:r>
              <a:rPr lang="ar-SA" smtClean="0"/>
              <a:t>شهرستان </a:t>
            </a:r>
            <a:r>
              <a:rPr lang="en-US" smtClean="0"/>
              <a:t>(Local)</a:t>
            </a:r>
          </a:p>
          <a:p>
            <a:r>
              <a:rPr lang="ar-SA" smtClean="0"/>
              <a:t>استان</a:t>
            </a:r>
            <a:r>
              <a:rPr lang="en-US" smtClean="0"/>
              <a:t> ( Operational Area) </a:t>
            </a:r>
          </a:p>
          <a:p>
            <a:r>
              <a:rPr lang="ar-SA" smtClean="0"/>
              <a:t>قطب</a:t>
            </a:r>
            <a:r>
              <a:rPr lang="en-US" smtClean="0"/>
              <a:t>  (Regional) </a:t>
            </a:r>
          </a:p>
          <a:p>
            <a:r>
              <a:rPr lang="ar-SA" i="1" smtClean="0"/>
              <a:t>ملی</a:t>
            </a:r>
            <a:r>
              <a:rPr lang="en-US" i="1" smtClean="0"/>
              <a:t> (State / National) </a:t>
            </a:r>
            <a:endParaRPr lang="en-US" smtClean="0"/>
          </a:p>
          <a:p>
            <a:endParaRPr lang="fa-IR" smtClean="0"/>
          </a:p>
        </p:txBody>
      </p:sp>
      <p:sp>
        <p:nvSpPr>
          <p:cNvPr id="4" name="Footer Placeholder 3"/>
          <p:cNvSpPr>
            <a:spLocks noGrp="1"/>
          </p:cNvSpPr>
          <p:nvPr>
            <p:ph type="ftr" sz="quarter" idx="11"/>
          </p:nvPr>
        </p:nvSpPr>
        <p:spPr/>
        <p:txBody>
          <a:bodyPr/>
          <a:lstStyle/>
          <a:p>
            <a:pPr>
              <a:defRPr/>
            </a:pPr>
            <a:endParaRPr lang="en-GB"/>
          </a:p>
        </p:txBody>
      </p:sp>
      <p:sp>
        <p:nvSpPr>
          <p:cNvPr id="3072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9F66C850-CEAA-4BCF-829B-BCD987885738}" type="slidenum">
              <a:rPr lang="en-GB" sz="1200" b="0">
                <a:solidFill>
                  <a:schemeClr val="bg1"/>
                </a:solidFill>
              </a:rPr>
              <a:pPr algn="ctr" rtl="0">
                <a:spcBef>
                  <a:spcPct val="0"/>
                </a:spcBef>
                <a:buFontTx/>
                <a:buNone/>
              </a:pPr>
              <a:t>49</a:t>
            </a:fld>
            <a:endParaRPr lang="en-GB" sz="1200" b="0">
              <a:solidFill>
                <a:schemeClr val="bg1"/>
              </a:solidFill>
            </a:endParaRPr>
          </a:p>
        </p:txBody>
      </p:sp>
      <p:sp>
        <p:nvSpPr>
          <p:cNvPr id="48131" name="AutoShape 3"/>
          <p:cNvSpPr>
            <a:spLocks noChangeArrowheads="1"/>
          </p:cNvSpPr>
          <p:nvPr/>
        </p:nvSpPr>
        <p:spPr bwMode="auto">
          <a:xfrm>
            <a:off x="1887539" y="2103439"/>
            <a:ext cx="2003425" cy="2236787"/>
          </a:xfrm>
          <a:prstGeom prst="downArrow">
            <a:avLst>
              <a:gd name="adj1" fmla="val 50000"/>
              <a:gd name="adj2" fmla="val 27912"/>
            </a:avLst>
          </a:prstGeom>
          <a:ln>
            <a:solidFill>
              <a:srgbClr val="FF0000"/>
            </a:solidFill>
            <a:headEnd/>
            <a:tailEnd/>
          </a:ln>
        </p:spPr>
        <p:style>
          <a:lnRef idx="1">
            <a:schemeClr val="accent1"/>
          </a:lnRef>
          <a:fillRef idx="2">
            <a:schemeClr val="accent1"/>
          </a:fillRef>
          <a:effectRef idx="1">
            <a:schemeClr val="accent1"/>
          </a:effectRef>
          <a:fontRef idx="minor">
            <a:schemeClr val="dk1"/>
          </a:fontRef>
        </p:style>
        <p:txBody>
          <a:bodyPr/>
          <a:lstStyle/>
          <a:p>
            <a:pPr algn="ctr" rtl="1">
              <a:spcAft>
                <a:spcPts val="1000"/>
              </a:spcAft>
              <a:defRPr/>
            </a:pPr>
            <a:r>
              <a:rPr lang="en-US" sz="1100" dirty="0">
                <a:solidFill>
                  <a:schemeClr val="tx1"/>
                </a:solidFill>
                <a:latin typeface="Arial Black" pitchFamily="34" charset="0"/>
                <a:ea typeface="Arial" pitchFamily="34" charset="0"/>
              </a:rPr>
              <a:t>DATA</a:t>
            </a:r>
          </a:p>
          <a:p>
            <a:pPr algn="ctr" rtl="1">
              <a:spcAft>
                <a:spcPts val="1000"/>
              </a:spcAft>
              <a:defRPr/>
            </a:pPr>
            <a:r>
              <a:rPr lang="en-US" sz="1100" dirty="0">
                <a:solidFill>
                  <a:schemeClr val="tx1"/>
                </a:solidFill>
                <a:latin typeface="Arial Black" pitchFamily="34" charset="0"/>
                <a:ea typeface="Arial" pitchFamily="34" charset="0"/>
              </a:rPr>
              <a:t>TRANSFER</a:t>
            </a:r>
            <a:endParaRPr lang="fa-IR" dirty="0">
              <a:solidFill>
                <a:schemeClr val="tx1"/>
              </a:solidFill>
              <a:latin typeface="Times New Roman" pitchFamily="18" charset="0"/>
            </a:endParaRPr>
          </a:p>
        </p:txBody>
      </p:sp>
      <p:sp>
        <p:nvSpPr>
          <p:cNvPr id="48132" name="AutoShape 4"/>
          <p:cNvSpPr>
            <a:spLocks noChangeArrowheads="1"/>
          </p:cNvSpPr>
          <p:nvPr/>
        </p:nvSpPr>
        <p:spPr bwMode="auto">
          <a:xfrm rot="10800000">
            <a:off x="3571876" y="1758950"/>
            <a:ext cx="2003425" cy="2305050"/>
          </a:xfrm>
          <a:prstGeom prst="downArrow">
            <a:avLst>
              <a:gd name="adj1" fmla="val 50000"/>
              <a:gd name="adj2" fmla="val 28764"/>
            </a:avLst>
          </a:prstGeom>
          <a:ln>
            <a:solidFill>
              <a:srgbClr val="FF0000"/>
            </a:solidFill>
            <a:headEnd/>
            <a:tailEnd/>
          </a:ln>
        </p:spPr>
        <p:style>
          <a:lnRef idx="1">
            <a:schemeClr val="accent6"/>
          </a:lnRef>
          <a:fillRef idx="2">
            <a:schemeClr val="accent6"/>
          </a:fillRef>
          <a:effectRef idx="1">
            <a:schemeClr val="accent6"/>
          </a:effectRef>
          <a:fontRef idx="minor">
            <a:schemeClr val="dk1"/>
          </a:fontRef>
        </p:style>
        <p:txBody>
          <a:bodyPr/>
          <a:lstStyle/>
          <a:p>
            <a:pPr algn="ctr" rtl="1">
              <a:spcAft>
                <a:spcPts val="1000"/>
              </a:spcAft>
              <a:defRPr/>
            </a:pPr>
            <a:r>
              <a:rPr lang="en-US" sz="1100">
                <a:solidFill>
                  <a:schemeClr val="tx1"/>
                </a:solidFill>
                <a:latin typeface="Arial Black" pitchFamily="34" charset="0"/>
                <a:ea typeface="Arial" pitchFamily="34" charset="0"/>
              </a:rPr>
              <a:t>DATA</a:t>
            </a:r>
          </a:p>
          <a:p>
            <a:pPr algn="ctr" rtl="1">
              <a:spcAft>
                <a:spcPts val="1000"/>
              </a:spcAft>
              <a:defRPr/>
            </a:pPr>
            <a:r>
              <a:rPr lang="en-US" sz="1100">
                <a:solidFill>
                  <a:schemeClr val="tx1"/>
                </a:solidFill>
                <a:latin typeface="Arial Black" pitchFamily="34" charset="0"/>
                <a:ea typeface="Arial" pitchFamily="34" charset="0"/>
              </a:rPr>
              <a:t>TRANSFER</a:t>
            </a:r>
            <a:endParaRPr lang="fa-IR">
              <a:solidFill>
                <a:schemeClr val="tx1"/>
              </a:solidFill>
              <a:latin typeface="Times New Roman" pitchFamily="18" charset="0"/>
            </a:endParaRPr>
          </a:p>
        </p:txBody>
      </p:sp>
    </p:spTree>
    <p:extLst>
      <p:ext uri="{BB962C8B-B14F-4D97-AF65-F5344CB8AC3E}">
        <p14:creationId xmlns:p14="http://schemas.microsoft.com/office/powerpoint/2010/main" val="1821346845"/>
      </p:ext>
    </p:extLst>
  </p:cSld>
  <p:clrMapOvr>
    <a:masterClrMapping/>
  </p:clrMapOvr>
  <p:transition spd="slow">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7926" y="184798"/>
            <a:ext cx="6619244" cy="566738"/>
          </a:xfrm>
        </p:spPr>
        <p:txBody>
          <a:bodyPr>
            <a:noAutofit/>
          </a:bodyPr>
          <a:lstStyle/>
          <a:p>
            <a:pPr algn="ctr"/>
            <a:r>
              <a:rPr lang="fa-IR" sz="3400" dirty="0">
                <a:solidFill>
                  <a:schemeClr val="accent1">
                    <a:lumMod val="75000"/>
                  </a:schemeClr>
                </a:solidFill>
              </a:rPr>
              <a:t>حادثه ای غیر طبیعی</a:t>
            </a:r>
            <a:endParaRPr lang="en-US" sz="3400" dirty="0">
              <a:solidFill>
                <a:schemeClr val="accent1">
                  <a:lumMod val="75000"/>
                </a:schemeClr>
              </a:solidFill>
            </a:endParaRPr>
          </a:p>
        </p:txBody>
      </p:sp>
      <p:pic>
        <p:nvPicPr>
          <p:cNvPr id="5" name="Picture Placeholder 4"/>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6325" b="16325"/>
          <a:stretch>
            <a:fillRect/>
          </a:stretch>
        </p:blipFill>
        <p:spPr>
          <a:xfrm>
            <a:off x="2447926" y="1063416"/>
            <a:ext cx="6619244" cy="3429000"/>
          </a:xfrm>
          <a:prstGeom prst="roundRect">
            <a:avLst>
              <a:gd name="adj" fmla="val 8594"/>
            </a:avLst>
          </a:prstGeom>
          <a:solidFill>
            <a:srgbClr val="FFFFFF">
              <a:shade val="85000"/>
            </a:srgb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4" name="Text Placeholder 3"/>
          <p:cNvSpPr>
            <a:spLocks noGrp="1"/>
          </p:cNvSpPr>
          <p:nvPr>
            <p:ph type="body" sz="half" idx="2"/>
          </p:nvPr>
        </p:nvSpPr>
        <p:spPr>
          <a:xfrm>
            <a:off x="2447926" y="4953045"/>
            <a:ext cx="6619244" cy="1348839"/>
          </a:xfrm>
        </p:spPr>
        <p:txBody>
          <a:bodyPr>
            <a:noAutofit/>
          </a:bodyPr>
          <a:lstStyle/>
          <a:p>
            <a:r>
              <a:rPr lang="ar-SA" sz="2400" dirty="0">
                <a:solidFill>
                  <a:schemeClr val="tx1"/>
                </a:solidFill>
                <a:ea typeface="Calibri" panose="020F0502020204030204" pitchFamily="34" charset="0"/>
                <a:cs typeface="B Homa" panose="00000400000000000000" pitchFamily="2" charset="-78"/>
              </a:rPr>
              <a:t>پس حوادث غیر طبیعی</a:t>
            </a:r>
            <a:r>
              <a:rPr lang="en-US" sz="2400" dirty="0">
                <a:solidFill>
                  <a:schemeClr val="tx1"/>
                </a:solidFill>
                <a:ea typeface="Calibri" panose="020F0502020204030204" pitchFamily="34" charset="0"/>
                <a:cs typeface="B Homa" panose="00000400000000000000" pitchFamily="2" charset="-78"/>
              </a:rPr>
              <a:t> </a:t>
            </a:r>
            <a:r>
              <a:rPr lang="fa-IR" sz="2400" dirty="0">
                <a:solidFill>
                  <a:schemeClr val="tx1"/>
                </a:solidFill>
                <a:ea typeface="Calibri" panose="020F0502020204030204" pitchFamily="34" charset="0"/>
                <a:cs typeface="B Homa" panose="00000400000000000000" pitchFamily="2" charset="-78"/>
              </a:rPr>
              <a:t>نگران کننده هستند</a:t>
            </a:r>
            <a:r>
              <a:rPr lang="ar-SA" sz="2400" dirty="0">
                <a:solidFill>
                  <a:schemeClr val="tx1"/>
                </a:solidFill>
                <a:ea typeface="Calibri" panose="020F0502020204030204" pitchFamily="34" charset="0"/>
                <a:cs typeface="B Homa" panose="00000400000000000000" pitchFamily="2" charset="-78"/>
              </a:rPr>
              <a:t> زیرا تشخیص اینکه چگونه و در کجا این حوادث به وقوع می پیوندند مشکل و در برخی موارد امکانپذیر نیست. فعالیتهای آشوبگرانه درون کشوری هم تا حدودی غیر قابل پیش بینی اند.</a:t>
            </a:r>
            <a:endParaRPr lang="en-US" sz="2400" dirty="0">
              <a:solidFill>
                <a:schemeClr val="tx1"/>
              </a:solidFill>
              <a:cs typeface="B Homa" panose="00000400000000000000" pitchFamily="2" charset="-78"/>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3858543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endParaRPr lang="en-GB"/>
          </a:p>
        </p:txBody>
      </p:sp>
      <p:sp>
        <p:nvSpPr>
          <p:cNvPr id="3174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EDB89688-FB07-4552-9A03-091066DADCD1}" type="slidenum">
              <a:rPr lang="en-GB" sz="1200" b="0">
                <a:solidFill>
                  <a:schemeClr val="bg1"/>
                </a:solidFill>
              </a:rPr>
              <a:pPr algn="ctr" rtl="0">
                <a:spcBef>
                  <a:spcPct val="0"/>
                </a:spcBef>
                <a:buFontTx/>
                <a:buNone/>
              </a:pPr>
              <a:t>50</a:t>
            </a:fld>
            <a:endParaRPr lang="en-GB" sz="1200" b="0">
              <a:solidFill>
                <a:schemeClr val="bg1"/>
              </a:solidFill>
            </a:endParaRPr>
          </a:p>
        </p:txBody>
      </p:sp>
      <p:pic>
        <p:nvPicPr>
          <p:cNvPr id="6" name="Picture 5"/>
          <p:cNvPicPr>
            <a:picLocks noChangeAspect="1"/>
          </p:cNvPicPr>
          <p:nvPr/>
        </p:nvPicPr>
        <p:blipFill>
          <a:blip r:embed="rId2"/>
          <a:srcRect/>
          <a:stretch>
            <a:fillRect/>
          </a:stretch>
        </p:blipFill>
        <p:spPr bwMode="auto">
          <a:xfrm>
            <a:off x="5748338" y="1146176"/>
            <a:ext cx="1911350" cy="485775"/>
          </a:xfrm>
          <a:prstGeom prst="rect">
            <a:avLst/>
          </a:prstGeom>
          <a:ln>
            <a:noFill/>
          </a:ln>
          <a:effectLst>
            <a:outerShdw blurRad="190500" algn="tl" rotWithShape="0">
              <a:srgbClr val="000000">
                <a:alpha val="70000"/>
              </a:srgbClr>
            </a:outerShdw>
          </a:effectLst>
        </p:spPr>
      </p:pic>
      <p:sp>
        <p:nvSpPr>
          <p:cNvPr id="31749" name="AutoShape 5"/>
          <p:cNvSpPr>
            <a:spLocks noChangeArrowheads="1"/>
          </p:cNvSpPr>
          <p:nvPr/>
        </p:nvSpPr>
        <p:spPr bwMode="auto">
          <a:xfrm>
            <a:off x="5767389" y="2060576"/>
            <a:ext cx="1868487" cy="709613"/>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r>
              <a:rPr lang="en-GB" sz="1100" dirty="0">
                <a:solidFill>
                  <a:schemeClr val="tx1"/>
                </a:solidFill>
                <a:latin typeface="Arial Black" panose="020B0A04020102020204" pitchFamily="34" charset="0"/>
                <a:cs typeface="Arial" panose="020B0604020202020204" pitchFamily="34" charset="0"/>
              </a:rPr>
              <a:t>REGIONAL EOC</a:t>
            </a:r>
            <a:endParaRPr lang="en-GB" sz="1000" dirty="0">
              <a:solidFill>
                <a:schemeClr val="tx1"/>
              </a:solidFill>
              <a:latin typeface="Times New Roman" panose="02020603050405020304" pitchFamily="18" charset="0"/>
            </a:endParaRPr>
          </a:p>
        </p:txBody>
      </p:sp>
      <p:sp>
        <p:nvSpPr>
          <p:cNvPr id="31750" name="AutoShape 1"/>
          <p:cNvSpPr>
            <a:spLocks noChangeArrowheads="1"/>
          </p:cNvSpPr>
          <p:nvPr/>
        </p:nvSpPr>
        <p:spPr bwMode="auto">
          <a:xfrm>
            <a:off x="5724525" y="2927350"/>
            <a:ext cx="1868488" cy="844550"/>
          </a:xfrm>
          <a:prstGeom prst="roundRect">
            <a:avLst>
              <a:gd name="adj" fmla="val 16667"/>
            </a:avLst>
          </a:prstGeom>
          <a:gradFill rotWithShape="0">
            <a:gsLst>
              <a:gs pos="0">
                <a:srgbClr val="FFFFFF"/>
              </a:gs>
              <a:gs pos="100000">
                <a:srgbClr val="B6DDE8"/>
              </a:gs>
            </a:gsLst>
            <a:lin ang="5400000" scaled="1"/>
          </a:gradFill>
          <a:ln w="12700">
            <a:solidFill>
              <a:srgbClr val="92CDDC"/>
            </a:solidFill>
            <a:round/>
            <a:headEnd/>
            <a:tailEnd/>
          </a:ln>
          <a:effectLst>
            <a:outerShdw dist="28398" dir="3806097" algn="ctr" rotWithShape="0">
              <a:srgbClr val="205867">
                <a:alpha val="50000"/>
              </a:srgbClr>
            </a:outerShdw>
          </a:effec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r>
              <a:rPr lang="en-GB" sz="1000" dirty="0">
                <a:solidFill>
                  <a:schemeClr val="tx1"/>
                </a:solidFill>
                <a:latin typeface="Arial Black" panose="020B0A04020102020204" pitchFamily="34" charset="0"/>
                <a:cs typeface="Arial" panose="020B0604020202020204" pitchFamily="34" charset="0"/>
              </a:rPr>
              <a:t>OPERATIONAL AREA EOC</a:t>
            </a:r>
            <a:endParaRPr lang="en-GB" sz="900" dirty="0">
              <a:solidFill>
                <a:schemeClr val="tx1"/>
              </a:solidFill>
              <a:latin typeface="Times New Roman" panose="02020603050405020304" pitchFamily="18" charset="0"/>
            </a:endParaRPr>
          </a:p>
          <a:p>
            <a:pPr algn="ctr" rtl="0">
              <a:spcBef>
                <a:spcPct val="0"/>
              </a:spcBef>
              <a:buFontTx/>
              <a:buNone/>
            </a:pPr>
            <a:r>
              <a:rPr lang="en-GB" sz="800" dirty="0">
                <a:solidFill>
                  <a:schemeClr val="tx1"/>
                </a:solidFill>
                <a:latin typeface="Arial Black" panose="020B0A04020102020204" pitchFamily="34" charset="0"/>
                <a:cs typeface="Arial" panose="020B0604020202020204" pitchFamily="34" charset="0"/>
              </a:rPr>
              <a:t>UNIVERSITY EOC</a:t>
            </a:r>
            <a:endParaRPr lang="en-GB" sz="1000" dirty="0">
              <a:solidFill>
                <a:schemeClr val="tx1"/>
              </a:solidFill>
              <a:latin typeface="Times New Roman" panose="02020603050405020304" pitchFamily="18" charset="0"/>
            </a:endParaRPr>
          </a:p>
        </p:txBody>
      </p:sp>
      <p:sp>
        <p:nvSpPr>
          <p:cNvPr id="31751" name="AutoShape 4"/>
          <p:cNvSpPr>
            <a:spLocks noChangeArrowheads="1"/>
          </p:cNvSpPr>
          <p:nvPr/>
        </p:nvSpPr>
        <p:spPr bwMode="auto">
          <a:xfrm>
            <a:off x="5738814" y="3968751"/>
            <a:ext cx="1868487" cy="487363"/>
          </a:xfrm>
          <a:prstGeom prst="roundRect">
            <a:avLst>
              <a:gd name="adj" fmla="val 16667"/>
            </a:avLst>
          </a:prstGeom>
          <a:gradFill rotWithShape="0">
            <a:gsLst>
              <a:gs pos="0">
                <a:srgbClr val="D99594"/>
              </a:gs>
              <a:gs pos="50000">
                <a:srgbClr val="C0504D"/>
              </a:gs>
              <a:gs pos="100000">
                <a:srgbClr val="D99594"/>
              </a:gs>
            </a:gsLst>
            <a:lin ang="5400000" scaled="1"/>
          </a:gradFill>
          <a:ln w="12700">
            <a:solidFill>
              <a:srgbClr val="C0504D"/>
            </a:solidFill>
            <a:round/>
            <a:headEnd/>
            <a:tailEnd/>
          </a:ln>
          <a:effectLst>
            <a:outerShdw dist="28398" dir="3806097" algn="ctr" rotWithShape="0">
              <a:srgbClr val="622423"/>
            </a:outerShdw>
          </a:effec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r>
              <a:rPr lang="en-GB" sz="1100">
                <a:solidFill>
                  <a:schemeClr val="tx1"/>
                </a:solidFill>
                <a:latin typeface="Arial Black" panose="020B0A04020102020204" pitchFamily="34" charset="0"/>
                <a:cs typeface="Arial" panose="020B0604020202020204" pitchFamily="34" charset="0"/>
              </a:rPr>
              <a:t>LOCAL  EOC</a:t>
            </a:r>
            <a:endParaRPr lang="en-GB" sz="1000">
              <a:solidFill>
                <a:schemeClr val="tx1"/>
              </a:solidFill>
              <a:latin typeface="Times New Roman" panose="02020603050405020304" pitchFamily="18" charset="0"/>
            </a:endParaRPr>
          </a:p>
        </p:txBody>
      </p:sp>
      <p:sp>
        <p:nvSpPr>
          <p:cNvPr id="31752" name="AutoShape 3"/>
          <p:cNvSpPr>
            <a:spLocks noChangeArrowheads="1"/>
          </p:cNvSpPr>
          <p:nvPr/>
        </p:nvSpPr>
        <p:spPr bwMode="auto">
          <a:xfrm>
            <a:off x="5741989" y="4638675"/>
            <a:ext cx="1868487" cy="427038"/>
          </a:xfrm>
          <a:prstGeom prst="roundRect">
            <a:avLst>
              <a:gd name="adj" fmla="val 16667"/>
            </a:avLst>
          </a:prstGeom>
          <a:solidFill>
            <a:srgbClr val="FF0000"/>
          </a:solidFill>
          <a:ln w="9525">
            <a:solidFill>
              <a:srgbClr val="000000"/>
            </a:solidFill>
            <a:round/>
            <a:headEnd/>
            <a:tailEnd/>
          </a:ln>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r>
              <a:rPr lang="en-GB" sz="1100">
                <a:solidFill>
                  <a:schemeClr val="tx1"/>
                </a:solidFill>
                <a:latin typeface="Arial Black" panose="020B0A04020102020204" pitchFamily="34" charset="0"/>
                <a:cs typeface="Arial" panose="020B0604020202020204" pitchFamily="34" charset="0"/>
              </a:rPr>
              <a:t>FIELD EOC</a:t>
            </a:r>
            <a:endParaRPr lang="en-GB" sz="1000">
              <a:solidFill>
                <a:schemeClr val="tx1"/>
              </a:solidFill>
              <a:latin typeface="Times New Roman" panose="02020603050405020304" pitchFamily="18" charset="0"/>
            </a:endParaRPr>
          </a:p>
        </p:txBody>
      </p:sp>
      <p:sp>
        <p:nvSpPr>
          <p:cNvPr id="31753" name="AutoShape 10"/>
          <p:cNvSpPr>
            <a:spLocks noChangeArrowheads="1"/>
          </p:cNvSpPr>
          <p:nvPr/>
        </p:nvSpPr>
        <p:spPr bwMode="auto">
          <a:xfrm>
            <a:off x="5189538" y="1228726"/>
            <a:ext cx="347662" cy="4435475"/>
          </a:xfrm>
          <a:prstGeom prst="downArrow">
            <a:avLst>
              <a:gd name="adj1" fmla="val 50000"/>
              <a:gd name="adj2" fmla="val 318950"/>
            </a:avLst>
          </a:prstGeom>
          <a:gradFill rotWithShape="0">
            <a:gsLst>
              <a:gs pos="0">
                <a:srgbClr val="FF0000"/>
              </a:gs>
              <a:gs pos="100000">
                <a:srgbClr val="FFCCCC"/>
              </a:gs>
            </a:gsLst>
            <a:lin ang="5400000" scaled="1"/>
          </a:gradFill>
          <a:ln w="9525">
            <a:solidFill>
              <a:srgbClr val="000000"/>
            </a:solidFill>
            <a:miter lim="800000"/>
            <a:headEnd/>
            <a:tailEnd/>
          </a:ln>
        </p:spPr>
        <p:txBody>
          <a:bodyPr vert="eaVert"/>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
        <p:nvSpPr>
          <p:cNvPr id="31754" name="AutoShape 7"/>
          <p:cNvSpPr>
            <a:spLocks noChangeArrowheads="1"/>
          </p:cNvSpPr>
          <p:nvPr/>
        </p:nvSpPr>
        <p:spPr bwMode="auto">
          <a:xfrm rot="10800000">
            <a:off x="7940676" y="960439"/>
            <a:ext cx="347663" cy="4511675"/>
          </a:xfrm>
          <a:prstGeom prst="downArrow">
            <a:avLst>
              <a:gd name="adj1" fmla="val 50000"/>
              <a:gd name="adj2" fmla="val 324429"/>
            </a:avLst>
          </a:prstGeom>
          <a:gradFill rotWithShape="0">
            <a:gsLst>
              <a:gs pos="0">
                <a:srgbClr val="FFFFCC"/>
              </a:gs>
              <a:gs pos="100000">
                <a:srgbClr val="FFFF00"/>
              </a:gs>
            </a:gsLst>
            <a:lin ang="18900000" scaled="1"/>
          </a:gradFill>
          <a:ln w="9525">
            <a:solidFill>
              <a:srgbClr val="000000"/>
            </a:solidFill>
            <a:miter lim="800000"/>
            <a:headEnd/>
            <a:tailEnd/>
          </a:ln>
        </p:spPr>
        <p:txBody>
          <a:bodyPr vert="eaVert"/>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
        <p:nvSpPr>
          <p:cNvPr id="31755" name="AutoShape 8"/>
          <p:cNvSpPr>
            <a:spLocks/>
          </p:cNvSpPr>
          <p:nvPr/>
        </p:nvSpPr>
        <p:spPr bwMode="auto">
          <a:xfrm>
            <a:off x="4446588" y="1417639"/>
            <a:ext cx="785812" cy="3455987"/>
          </a:xfrm>
          <a:prstGeom prst="rightBrace">
            <a:avLst>
              <a:gd name="adj1" fmla="val 36650"/>
              <a:gd name="adj2" fmla="val 50000"/>
            </a:avLst>
          </a:prstGeom>
          <a:noFill/>
          <a:ln w="571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
        <p:nvSpPr>
          <p:cNvPr id="31756" name="AutoShape 9"/>
          <p:cNvSpPr>
            <a:spLocks/>
          </p:cNvSpPr>
          <p:nvPr/>
        </p:nvSpPr>
        <p:spPr bwMode="auto">
          <a:xfrm rot="10800000">
            <a:off x="8216901" y="1374775"/>
            <a:ext cx="785813" cy="3455988"/>
          </a:xfrm>
          <a:prstGeom prst="rightBrace">
            <a:avLst>
              <a:gd name="adj1" fmla="val 36650"/>
              <a:gd name="adj2" fmla="val 50000"/>
            </a:avLst>
          </a:prstGeom>
          <a:noFill/>
          <a:ln w="571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
        <p:nvSpPr>
          <p:cNvPr id="31757" name="Rectangle 11"/>
          <p:cNvSpPr>
            <a:spLocks noChangeArrowheads="1"/>
          </p:cNvSpPr>
          <p:nvPr/>
        </p:nvSpPr>
        <p:spPr bwMode="auto">
          <a:xfrm>
            <a:off x="8967788" y="1693863"/>
            <a:ext cx="1073150" cy="2832100"/>
          </a:xfrm>
          <a:prstGeom prst="rect">
            <a:avLst/>
          </a:prstGeom>
          <a:solidFill>
            <a:srgbClr val="6699FF"/>
          </a:solidFill>
          <a:ln w="38100">
            <a:solidFill>
              <a:srgbClr val="000000"/>
            </a:solidFill>
            <a:miter lim="800000"/>
            <a:headEnd/>
            <a:tailEnd/>
          </a:ln>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a:spcBef>
                <a:spcPct val="0"/>
              </a:spcBef>
              <a:buFontTx/>
              <a:buNone/>
            </a:pPr>
            <a:r>
              <a:rPr lang="fa-IR" sz="1600">
                <a:solidFill>
                  <a:schemeClr val="tx1"/>
                </a:solidFill>
                <a:latin typeface="Calibri" panose="020F0502020204030204" pitchFamily="34" charset="0"/>
                <a:cs typeface="B Titr" panose="00000700000000000000" pitchFamily="2" charset="-78"/>
              </a:rPr>
              <a:t>ساير مراكز هدايت عمليات بحران سازمانهاي همكار</a:t>
            </a:r>
            <a:endParaRPr lang="en-GB" sz="900">
              <a:solidFill>
                <a:schemeClr val="tx1"/>
              </a:solidFill>
              <a:latin typeface="Times New Roman" panose="02020603050405020304" pitchFamily="18" charset="0"/>
            </a:endParaRPr>
          </a:p>
          <a:p>
            <a:pPr algn="l" rtl="0">
              <a:spcBef>
                <a:spcPct val="0"/>
              </a:spcBef>
              <a:buFontTx/>
              <a:buNone/>
            </a:pPr>
            <a:endParaRPr lang="en-GB" sz="1000">
              <a:solidFill>
                <a:schemeClr val="tx1"/>
              </a:solidFill>
              <a:latin typeface="Times New Roman" panose="02020603050405020304" pitchFamily="18" charset="0"/>
              <a:cs typeface="Times New Roman" panose="02020603050405020304" pitchFamily="18" charset="0"/>
            </a:endParaRPr>
          </a:p>
        </p:txBody>
      </p:sp>
      <p:sp>
        <p:nvSpPr>
          <p:cNvPr id="31758" name="Rectangle 12"/>
          <p:cNvSpPr>
            <a:spLocks noChangeArrowheads="1"/>
          </p:cNvSpPr>
          <p:nvPr/>
        </p:nvSpPr>
        <p:spPr bwMode="auto">
          <a:xfrm>
            <a:off x="3284538" y="1746250"/>
            <a:ext cx="1073150" cy="2832100"/>
          </a:xfrm>
          <a:prstGeom prst="rect">
            <a:avLst/>
          </a:prstGeom>
          <a:solidFill>
            <a:srgbClr val="00FF99"/>
          </a:solidFill>
          <a:ln w="38100">
            <a:solidFill>
              <a:srgbClr val="000000"/>
            </a:solidFill>
            <a:miter lim="800000"/>
            <a:headEnd/>
            <a:tailEnd/>
          </a:ln>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a:spcBef>
                <a:spcPct val="0"/>
              </a:spcBef>
              <a:buFontTx/>
              <a:buNone/>
            </a:pPr>
            <a:r>
              <a:rPr lang="ar-SA" sz="1400">
                <a:solidFill>
                  <a:schemeClr val="tx1"/>
                </a:solidFill>
                <a:latin typeface="Calibri" panose="020F0502020204030204" pitchFamily="34" charset="0"/>
                <a:cs typeface="B Titr" panose="00000700000000000000" pitchFamily="2" charset="-78"/>
              </a:rPr>
              <a:t>مراكز هدايت عمليات بحران </a:t>
            </a:r>
            <a:endParaRPr lang="en-GB" sz="900">
              <a:solidFill>
                <a:schemeClr val="tx1"/>
              </a:solidFill>
              <a:latin typeface="Times New Roman" panose="02020603050405020304" pitchFamily="18" charset="0"/>
            </a:endParaRPr>
          </a:p>
          <a:p>
            <a:pPr algn="ctr">
              <a:spcBef>
                <a:spcPct val="0"/>
              </a:spcBef>
              <a:buFontTx/>
              <a:buNone/>
            </a:pPr>
            <a:r>
              <a:rPr lang="ar-SA" sz="1400">
                <a:solidFill>
                  <a:schemeClr val="tx1"/>
                </a:solidFill>
                <a:latin typeface="Calibri" panose="020F0502020204030204" pitchFamily="34" charset="0"/>
                <a:cs typeface="B Titr" panose="00000700000000000000" pitchFamily="2" charset="-78"/>
              </a:rPr>
              <a:t>وزارت كشور</a:t>
            </a:r>
            <a:endParaRPr lang="en-GB" sz="900">
              <a:solidFill>
                <a:schemeClr val="tx1"/>
              </a:solidFill>
              <a:latin typeface="Times New Roman" panose="02020603050405020304" pitchFamily="18" charset="0"/>
            </a:endParaRPr>
          </a:p>
          <a:p>
            <a:pPr algn="ctr">
              <a:spcBef>
                <a:spcPct val="0"/>
              </a:spcBef>
              <a:buFontTx/>
              <a:buNone/>
            </a:pPr>
            <a:r>
              <a:rPr lang="ar-SA" sz="1400">
                <a:solidFill>
                  <a:schemeClr val="tx1"/>
                </a:solidFill>
                <a:latin typeface="Calibri" panose="020F0502020204030204" pitchFamily="34" charset="0"/>
                <a:cs typeface="B Titr" panose="00000700000000000000" pitchFamily="2" charset="-78"/>
              </a:rPr>
              <a:t>استانداري</a:t>
            </a:r>
            <a:endParaRPr lang="en-GB" sz="900">
              <a:solidFill>
                <a:schemeClr val="tx1"/>
              </a:solidFill>
              <a:latin typeface="Times New Roman" panose="02020603050405020304" pitchFamily="18" charset="0"/>
            </a:endParaRPr>
          </a:p>
          <a:p>
            <a:pPr algn="ctr">
              <a:spcBef>
                <a:spcPct val="0"/>
              </a:spcBef>
              <a:buFontTx/>
              <a:buNone/>
            </a:pPr>
            <a:r>
              <a:rPr lang="ar-SA" sz="1400">
                <a:solidFill>
                  <a:schemeClr val="tx1"/>
                </a:solidFill>
                <a:latin typeface="Calibri" panose="020F0502020204030204" pitchFamily="34" charset="0"/>
                <a:cs typeface="B Titr" panose="00000700000000000000" pitchFamily="2" charset="-78"/>
              </a:rPr>
              <a:t>فرمانداري</a:t>
            </a:r>
            <a:endParaRPr lang="en-GB" sz="900">
              <a:solidFill>
                <a:schemeClr val="tx1"/>
              </a:solidFill>
              <a:latin typeface="Times New Roman" panose="02020603050405020304" pitchFamily="18" charset="0"/>
            </a:endParaRPr>
          </a:p>
          <a:p>
            <a:pPr algn="l" rtl="0">
              <a:spcBef>
                <a:spcPct val="0"/>
              </a:spcBef>
              <a:buFontTx/>
              <a:buNone/>
            </a:pPr>
            <a:endParaRPr lang="en-GB" sz="1000">
              <a:solidFill>
                <a:schemeClr val="tx1"/>
              </a:solidFill>
              <a:latin typeface="Times New Roman" panose="02020603050405020304" pitchFamily="18" charset="0"/>
              <a:cs typeface="Times New Roman" panose="02020603050405020304" pitchFamily="18" charset="0"/>
            </a:endParaRPr>
          </a:p>
        </p:txBody>
      </p:sp>
      <p:sp>
        <p:nvSpPr>
          <p:cNvPr id="31759" name="AutoShape 2"/>
          <p:cNvSpPr>
            <a:spLocks noChangeArrowheads="1"/>
          </p:cNvSpPr>
          <p:nvPr/>
        </p:nvSpPr>
        <p:spPr bwMode="auto">
          <a:xfrm>
            <a:off x="5822950" y="5129213"/>
            <a:ext cx="1917700" cy="1130300"/>
          </a:xfrm>
          <a:prstGeom prst="star8">
            <a:avLst>
              <a:gd name="adj" fmla="val 38250"/>
            </a:avLst>
          </a:prstGeom>
          <a:solidFill>
            <a:srgbClr val="FFFF00"/>
          </a:solidFill>
          <a:ln w="9525">
            <a:solidFill>
              <a:srgbClr val="000000"/>
            </a:solidFill>
            <a:miter lim="800000"/>
            <a:headEnd/>
            <a:tailEnd/>
          </a:ln>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r>
              <a:rPr lang="en-GB" sz="1100">
                <a:solidFill>
                  <a:schemeClr val="tx1"/>
                </a:solidFill>
                <a:latin typeface="Arial Black" panose="020B0A04020102020204" pitchFamily="34" charset="0"/>
                <a:cs typeface="Arial" panose="020B0604020202020204" pitchFamily="34" charset="0"/>
              </a:rPr>
              <a:t>COMMAND POST</a:t>
            </a:r>
            <a:endParaRPr lang="en-GB" sz="1000">
              <a:solidFill>
                <a:schemeClr val="tx1"/>
              </a:solidFill>
              <a:latin typeface="Times New Roman" panose="02020603050405020304" pitchFamily="18" charset="0"/>
            </a:endParaRPr>
          </a:p>
        </p:txBody>
      </p:sp>
      <p:sp>
        <p:nvSpPr>
          <p:cNvPr id="31760" name="Rectangle 13"/>
          <p:cNvSpPr>
            <a:spLocks noChangeArrowheads="1"/>
          </p:cNvSpPr>
          <p:nvPr/>
        </p:nvSpPr>
        <p:spPr bwMode="auto">
          <a:xfrm>
            <a:off x="4354513" y="203201"/>
            <a:ext cx="4730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a:spcBef>
                <a:spcPct val="0"/>
              </a:spcBef>
              <a:buFontTx/>
              <a:buNone/>
            </a:pPr>
            <a:r>
              <a:rPr lang="en-US" sz="1800" i="1">
                <a:solidFill>
                  <a:schemeClr val="bg1"/>
                </a:solidFill>
                <a:latin typeface="Bodoni MT Black" panose="02070A03080606020203" pitchFamily="18" charset="0"/>
                <a:cs typeface="B Yagut" panose="00000400000000000000" pitchFamily="2" charset="-78"/>
              </a:rPr>
              <a:t>EOC  S COMMUINICATION  CHART</a:t>
            </a:r>
            <a:endParaRPr lang="en-US" sz="900">
              <a:solidFill>
                <a:schemeClr val="bg1"/>
              </a:solidFill>
              <a:latin typeface="Times New Roman" panose="02020603050405020304" pitchFamily="18" charset="0"/>
            </a:endParaRPr>
          </a:p>
          <a:p>
            <a:pPr algn="l" rtl="0">
              <a:spcBef>
                <a:spcPct val="0"/>
              </a:spcBef>
              <a:buFontTx/>
              <a:buNone/>
            </a:pPr>
            <a:endParaRPr lang="en-US" sz="1000">
              <a:solidFill>
                <a:schemeClr val="tx1"/>
              </a:solidFill>
              <a:latin typeface="Times New Roman" panose="02020603050405020304" pitchFamily="18" charset="0"/>
            </a:endParaRPr>
          </a:p>
        </p:txBody>
      </p:sp>
      <p:sp>
        <p:nvSpPr>
          <p:cNvPr id="31761" name="Rectangle 16"/>
          <p:cNvSpPr>
            <a:spLocks noChangeArrowheads="1"/>
          </p:cNvSpPr>
          <p:nvPr/>
        </p:nvSpPr>
        <p:spPr bwMode="auto">
          <a:xfrm>
            <a:off x="1524001" y="562690"/>
            <a:ext cx="18473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
        <p:nvSpPr>
          <p:cNvPr id="31762" name="Rectangle 17"/>
          <p:cNvSpPr>
            <a:spLocks noChangeArrowheads="1"/>
          </p:cNvSpPr>
          <p:nvPr/>
        </p:nvSpPr>
        <p:spPr bwMode="auto">
          <a:xfrm>
            <a:off x="1524001" y="1772365"/>
            <a:ext cx="18473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
        <p:nvSpPr>
          <p:cNvPr id="31763" name="Rectangle 23"/>
          <p:cNvSpPr>
            <a:spLocks noChangeArrowheads="1"/>
          </p:cNvSpPr>
          <p:nvPr/>
        </p:nvSpPr>
        <p:spPr bwMode="auto">
          <a:xfrm>
            <a:off x="1524001" y="2229565"/>
            <a:ext cx="18473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l" rtl="0">
              <a:spcBef>
                <a:spcPct val="0"/>
              </a:spcBef>
              <a:buFontTx/>
              <a:buNone/>
            </a:pPr>
            <a:endParaRPr lang="fa-IR" sz="10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1737777962"/>
      </p:ext>
    </p:extLst>
  </p:cSld>
  <p:clrMapOvr>
    <a:masterClrMapping/>
  </p:clrMapOvr>
  <p:transition spd="slow">
    <p:dissolv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endParaRPr lang="en-US" smtClean="0"/>
          </a:p>
        </p:txBody>
      </p:sp>
      <p:pic>
        <p:nvPicPr>
          <p:cNvPr id="32771"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0"/>
            <a:ext cx="9144000" cy="6478588"/>
          </a:xfrm>
        </p:spPr>
      </p:pic>
      <p:sp>
        <p:nvSpPr>
          <p:cNvPr id="4" name="Footer Placeholder 3"/>
          <p:cNvSpPr>
            <a:spLocks noGrp="1"/>
          </p:cNvSpPr>
          <p:nvPr>
            <p:ph type="ftr" sz="quarter" idx="11"/>
          </p:nvPr>
        </p:nvSpPr>
        <p:spPr/>
        <p:txBody>
          <a:bodyPr/>
          <a:lstStyle/>
          <a:p>
            <a:pPr>
              <a:defRPr/>
            </a:pPr>
            <a:r>
              <a:rPr lang="fa-IR" smtClean="0"/>
              <a:t>دوره آموزشی مدیریت بحران یزد/خرداد92</a:t>
            </a:r>
            <a:endParaRPr lang="en-GB"/>
          </a:p>
        </p:txBody>
      </p:sp>
      <p:sp>
        <p:nvSpPr>
          <p:cNvPr id="327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tx1"/>
                </a:solidFill>
                <a:latin typeface="Times New Roman" panose="02020603050405020304" pitchFamily="18" charset="0"/>
              </a:defRPr>
            </a:lvl1pPr>
            <a:lvl2pPr marL="742950" indent="-285750">
              <a:defRPr sz="1000" b="1">
                <a:solidFill>
                  <a:schemeClr val="tx1"/>
                </a:solidFill>
                <a:latin typeface="Times New Roman" panose="02020603050405020304" pitchFamily="18" charset="0"/>
              </a:defRPr>
            </a:lvl2pPr>
            <a:lvl3pPr marL="1143000" indent="-228600">
              <a:defRPr sz="1000" b="1">
                <a:solidFill>
                  <a:schemeClr val="tx1"/>
                </a:solidFill>
                <a:latin typeface="Times New Roman" panose="02020603050405020304" pitchFamily="18" charset="0"/>
              </a:defRPr>
            </a:lvl3pPr>
            <a:lvl4pPr marL="1600200" indent="-228600">
              <a:defRPr sz="1000" b="1">
                <a:solidFill>
                  <a:schemeClr val="tx1"/>
                </a:solidFill>
                <a:latin typeface="Times New Roman" panose="02020603050405020304" pitchFamily="18" charset="0"/>
              </a:defRPr>
            </a:lvl4pPr>
            <a:lvl5pPr marL="2057400" indent="-228600">
              <a:defRPr sz="1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b="1">
                <a:solidFill>
                  <a:schemeClr val="tx1"/>
                </a:solidFill>
                <a:latin typeface="Times New Roman" panose="02020603050405020304" pitchFamily="18" charset="0"/>
              </a:defRPr>
            </a:lvl9pPr>
          </a:lstStyle>
          <a:p>
            <a:fld id="{F8A4CDCB-B6FF-42A8-BDBB-57E369861CC8}" type="slidenum">
              <a:rPr lang="en-GB" sz="1200" b="0">
                <a:solidFill>
                  <a:schemeClr val="bg1"/>
                </a:solidFill>
                <a:latin typeface="Tahoma" panose="020B0604030504040204" pitchFamily="34" charset="0"/>
              </a:rPr>
              <a:pPr/>
              <a:t>51</a:t>
            </a:fld>
            <a:endParaRPr lang="en-GB" sz="1200" b="0">
              <a:solidFill>
                <a:schemeClr val="bg1"/>
              </a:solidFill>
              <a:latin typeface="Tahoma" panose="020B0604030504040204" pitchFamily="34" charset="0"/>
            </a:endParaRPr>
          </a:p>
        </p:txBody>
      </p:sp>
    </p:spTree>
    <p:extLst>
      <p:ext uri="{BB962C8B-B14F-4D97-AF65-F5344CB8AC3E}">
        <p14:creationId xmlns:p14="http://schemas.microsoft.com/office/powerpoint/2010/main" val="313264959"/>
      </p:ext>
    </p:extLst>
  </p:cSld>
  <p:clrMapOvr>
    <a:masterClrMapping/>
  </p:clrMapOvr>
  <p:transition spd="slow">
    <p:dissolv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endParaRPr lang="fa-IR" smtClean="0"/>
          </a:p>
        </p:txBody>
      </p:sp>
      <p:sp>
        <p:nvSpPr>
          <p:cNvPr id="33795" name="Content Placeholder 2"/>
          <p:cNvSpPr>
            <a:spLocks noGrp="1"/>
          </p:cNvSpPr>
          <p:nvPr>
            <p:ph idx="1"/>
          </p:nvPr>
        </p:nvSpPr>
        <p:spPr/>
        <p:txBody>
          <a:bodyPr/>
          <a:lstStyle/>
          <a:p>
            <a:endParaRPr lang="fa-IR" smtClean="0"/>
          </a:p>
        </p:txBody>
      </p:sp>
      <p:sp>
        <p:nvSpPr>
          <p:cNvPr id="4" name="Footer Placeholder 3"/>
          <p:cNvSpPr>
            <a:spLocks noGrp="1"/>
          </p:cNvSpPr>
          <p:nvPr>
            <p:ph type="ftr" sz="quarter" idx="11"/>
          </p:nvPr>
        </p:nvSpPr>
        <p:spPr/>
        <p:txBody>
          <a:bodyPr/>
          <a:lstStyle/>
          <a:p>
            <a:pPr>
              <a:defRPr/>
            </a:pPr>
            <a:r>
              <a:rPr lang="fa-IR" smtClean="0"/>
              <a:t>دوره آموزشی مدیریت بحران یزد/خرداد92</a:t>
            </a:r>
            <a:endParaRPr lang="en-GB"/>
          </a:p>
        </p:txBody>
      </p:sp>
      <p:sp>
        <p:nvSpPr>
          <p:cNvPr id="3379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37E298B8-D976-4E8F-85F4-A1A53F24226E}" type="slidenum">
              <a:rPr lang="en-GB" sz="1200" b="0">
                <a:solidFill>
                  <a:schemeClr val="bg1"/>
                </a:solidFill>
              </a:rPr>
              <a:pPr algn="ctr" rtl="0">
                <a:spcBef>
                  <a:spcPct val="0"/>
                </a:spcBef>
                <a:buFontTx/>
                <a:buNone/>
              </a:pPr>
              <a:t>52</a:t>
            </a:fld>
            <a:endParaRPr lang="en-GB" sz="1200" b="0">
              <a:solidFill>
                <a:schemeClr val="bg1"/>
              </a:solidFill>
            </a:endParaRPr>
          </a:p>
        </p:txBody>
      </p:sp>
      <p:pic>
        <p:nvPicPr>
          <p:cNvPr id="33798" name="Picture 2" descr="G:\Mydata\javad\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5589" y="101601"/>
            <a:ext cx="9113837" cy="644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9560824"/>
      </p:ext>
    </p:extLst>
  </p:cSld>
  <p:clrMapOvr>
    <a:masterClrMapping/>
  </p:clrMapOvr>
  <p:transition spd="slow">
    <p:dissolv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endParaRPr lang="fa-IR" smtClean="0"/>
          </a:p>
        </p:txBody>
      </p:sp>
      <p:sp>
        <p:nvSpPr>
          <p:cNvPr id="34819" name="Content Placeholder 2"/>
          <p:cNvSpPr>
            <a:spLocks noGrp="1"/>
          </p:cNvSpPr>
          <p:nvPr>
            <p:ph idx="1"/>
          </p:nvPr>
        </p:nvSpPr>
        <p:spPr/>
        <p:txBody>
          <a:bodyPr/>
          <a:lstStyle/>
          <a:p>
            <a:endParaRPr lang="fa-IR" smtClean="0"/>
          </a:p>
        </p:txBody>
      </p:sp>
      <p:sp>
        <p:nvSpPr>
          <p:cNvPr id="4" name="Footer Placeholder 3"/>
          <p:cNvSpPr>
            <a:spLocks noGrp="1"/>
          </p:cNvSpPr>
          <p:nvPr>
            <p:ph type="ftr" sz="quarter" idx="11"/>
          </p:nvPr>
        </p:nvSpPr>
        <p:spPr/>
        <p:txBody>
          <a:bodyPr/>
          <a:lstStyle/>
          <a:p>
            <a:pPr>
              <a:defRPr/>
            </a:pPr>
            <a:r>
              <a:rPr lang="fa-IR" smtClean="0"/>
              <a:t>دوره آموزشی مدیریت بحران یزد/خرداد92</a:t>
            </a:r>
            <a:endParaRPr lang="en-GB"/>
          </a:p>
        </p:txBody>
      </p:sp>
      <p:sp>
        <p:nvSpPr>
          <p:cNvPr id="3482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20000"/>
              </a:spcBef>
              <a:buChar char="•"/>
              <a:defRPr sz="2400" b="1">
                <a:solidFill>
                  <a:srgbClr val="000066"/>
                </a:solidFill>
                <a:latin typeface="Tahoma" panose="020B0604030504040204" pitchFamily="34" charset="0"/>
              </a:defRPr>
            </a:lvl1pPr>
            <a:lvl2pPr marL="742950" indent="-285750" algn="r" rtl="1">
              <a:spcBef>
                <a:spcPct val="20000"/>
              </a:spcBef>
              <a:buChar char="–"/>
              <a:defRPr sz="2000" b="1" i="1">
                <a:solidFill>
                  <a:srgbClr val="000066"/>
                </a:solidFill>
                <a:latin typeface="Tahoma" panose="020B0604030504040204" pitchFamily="34" charset="0"/>
              </a:defRPr>
            </a:lvl2pPr>
            <a:lvl3pPr marL="1143000" indent="-228600" algn="r" rtl="1">
              <a:spcBef>
                <a:spcPct val="20000"/>
              </a:spcBef>
              <a:buChar char="•"/>
              <a:defRPr sz="2400">
                <a:solidFill>
                  <a:srgbClr val="000066"/>
                </a:solidFill>
                <a:latin typeface="Tahoma" panose="020B0604030504040204" pitchFamily="34" charset="0"/>
              </a:defRPr>
            </a:lvl3pPr>
            <a:lvl4pPr marL="1600200" indent="-228600" algn="r" rtl="1">
              <a:spcBef>
                <a:spcPct val="20000"/>
              </a:spcBef>
              <a:buChar char="–"/>
              <a:defRPr sz="2000">
                <a:solidFill>
                  <a:srgbClr val="000066"/>
                </a:solidFill>
                <a:latin typeface="Tahoma" panose="020B0604030504040204" pitchFamily="34" charset="0"/>
              </a:defRPr>
            </a:lvl4pPr>
            <a:lvl5pPr marL="2057400" indent="-228600" algn="r" rtl="1">
              <a:spcBef>
                <a:spcPct val="20000"/>
              </a:spcBef>
              <a:buChar char="»"/>
              <a:defRPr sz="2000">
                <a:solidFill>
                  <a:srgbClr val="000066"/>
                </a:solidFill>
                <a:latin typeface="Tahoma" panose="020B0604030504040204" pitchFamily="34" charset="0"/>
              </a:defRPr>
            </a:lvl5pPr>
            <a:lvl6pPr marL="2514600" indent="-228600" algn="r" rtl="1" eaLnBrk="0" fontAlgn="base" hangingPunct="0">
              <a:spcBef>
                <a:spcPct val="20000"/>
              </a:spcBef>
              <a:spcAft>
                <a:spcPct val="0"/>
              </a:spcAft>
              <a:buChar char="»"/>
              <a:defRPr sz="2000">
                <a:solidFill>
                  <a:srgbClr val="000066"/>
                </a:solidFill>
                <a:latin typeface="Tahoma" panose="020B0604030504040204" pitchFamily="34" charset="0"/>
              </a:defRPr>
            </a:lvl6pPr>
            <a:lvl7pPr marL="2971800" indent="-228600" algn="r" rtl="1" eaLnBrk="0" fontAlgn="base" hangingPunct="0">
              <a:spcBef>
                <a:spcPct val="20000"/>
              </a:spcBef>
              <a:spcAft>
                <a:spcPct val="0"/>
              </a:spcAft>
              <a:buChar char="»"/>
              <a:defRPr sz="2000">
                <a:solidFill>
                  <a:srgbClr val="000066"/>
                </a:solidFill>
                <a:latin typeface="Tahoma" panose="020B0604030504040204" pitchFamily="34" charset="0"/>
              </a:defRPr>
            </a:lvl7pPr>
            <a:lvl8pPr marL="3429000" indent="-228600" algn="r" rtl="1" eaLnBrk="0" fontAlgn="base" hangingPunct="0">
              <a:spcBef>
                <a:spcPct val="20000"/>
              </a:spcBef>
              <a:spcAft>
                <a:spcPct val="0"/>
              </a:spcAft>
              <a:buChar char="»"/>
              <a:defRPr sz="2000">
                <a:solidFill>
                  <a:srgbClr val="000066"/>
                </a:solidFill>
                <a:latin typeface="Tahoma" panose="020B0604030504040204" pitchFamily="34" charset="0"/>
              </a:defRPr>
            </a:lvl8pPr>
            <a:lvl9pPr marL="3886200" indent="-228600" algn="r" rtl="1" eaLnBrk="0" fontAlgn="base" hangingPunct="0">
              <a:spcBef>
                <a:spcPct val="20000"/>
              </a:spcBef>
              <a:spcAft>
                <a:spcPct val="0"/>
              </a:spcAft>
              <a:buChar char="»"/>
              <a:defRPr sz="2000">
                <a:solidFill>
                  <a:srgbClr val="000066"/>
                </a:solidFill>
                <a:latin typeface="Tahoma" panose="020B0604030504040204" pitchFamily="34" charset="0"/>
              </a:defRPr>
            </a:lvl9pPr>
          </a:lstStyle>
          <a:p>
            <a:pPr algn="ctr" rtl="0">
              <a:spcBef>
                <a:spcPct val="0"/>
              </a:spcBef>
              <a:buFontTx/>
              <a:buNone/>
            </a:pPr>
            <a:fld id="{7FB627E3-6CE9-416C-853C-3568C4957D55}" type="slidenum">
              <a:rPr lang="en-GB" sz="1200" b="0">
                <a:solidFill>
                  <a:schemeClr val="bg1"/>
                </a:solidFill>
              </a:rPr>
              <a:pPr algn="ctr" rtl="0">
                <a:spcBef>
                  <a:spcPct val="0"/>
                </a:spcBef>
                <a:buFontTx/>
                <a:buNone/>
              </a:pPr>
              <a:t>53</a:t>
            </a:fld>
            <a:endParaRPr lang="en-GB" sz="1200" b="0">
              <a:solidFill>
                <a:schemeClr val="bg1"/>
              </a:solidFill>
            </a:endParaRPr>
          </a:p>
        </p:txBody>
      </p:sp>
      <p:pic>
        <p:nvPicPr>
          <p:cNvPr id="34822" name="Picture 2" descr="G:\Mydata\javad\نمودارهای هدایت بحران در\Nemoodar Farsi Balaya\تروریستی.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4976" y="1"/>
            <a:ext cx="8963025" cy="692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7424432"/>
      </p:ext>
    </p:extLst>
  </p:cSld>
  <p:clrMapOvr>
    <a:masterClrMapping/>
  </p:clrMapOvr>
  <p:transition spd="slow">
    <p:dissolv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endParaRPr lang="en-US" smtClean="0"/>
          </a:p>
        </p:txBody>
      </p:sp>
      <p:pic>
        <p:nvPicPr>
          <p:cNvPr id="35843"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524000" y="1"/>
            <a:ext cx="9144000" cy="7065963"/>
          </a:xfrm>
        </p:spPr>
      </p:pic>
      <p:sp>
        <p:nvSpPr>
          <p:cNvPr id="4" name="Footer Placeholder 3"/>
          <p:cNvSpPr>
            <a:spLocks noGrp="1"/>
          </p:cNvSpPr>
          <p:nvPr>
            <p:ph type="ftr" sz="quarter" idx="11"/>
          </p:nvPr>
        </p:nvSpPr>
        <p:spPr/>
        <p:txBody>
          <a:bodyPr/>
          <a:lstStyle/>
          <a:p>
            <a:pPr>
              <a:defRPr/>
            </a:pPr>
            <a:r>
              <a:rPr lang="fa-IR" smtClean="0"/>
              <a:t>دوره آموزشی مدیریت بحران تهران مهر 93</a:t>
            </a:r>
            <a:endParaRPr lang="en-GB"/>
          </a:p>
        </p:txBody>
      </p:sp>
      <p:sp>
        <p:nvSpPr>
          <p:cNvPr id="35845"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000" b="1">
                <a:solidFill>
                  <a:schemeClr val="tx1"/>
                </a:solidFill>
                <a:latin typeface="Times New Roman" panose="02020603050405020304" pitchFamily="18" charset="0"/>
              </a:defRPr>
            </a:lvl1pPr>
            <a:lvl2pPr marL="742950" indent="-285750">
              <a:defRPr sz="1000" b="1">
                <a:solidFill>
                  <a:schemeClr val="tx1"/>
                </a:solidFill>
                <a:latin typeface="Times New Roman" panose="02020603050405020304" pitchFamily="18" charset="0"/>
              </a:defRPr>
            </a:lvl2pPr>
            <a:lvl3pPr marL="1143000" indent="-228600">
              <a:defRPr sz="1000" b="1">
                <a:solidFill>
                  <a:schemeClr val="tx1"/>
                </a:solidFill>
                <a:latin typeface="Times New Roman" panose="02020603050405020304" pitchFamily="18" charset="0"/>
              </a:defRPr>
            </a:lvl3pPr>
            <a:lvl4pPr marL="1600200" indent="-228600">
              <a:defRPr sz="1000" b="1">
                <a:solidFill>
                  <a:schemeClr val="tx1"/>
                </a:solidFill>
                <a:latin typeface="Times New Roman" panose="02020603050405020304" pitchFamily="18" charset="0"/>
              </a:defRPr>
            </a:lvl4pPr>
            <a:lvl5pPr marL="2057400" indent="-228600">
              <a:defRPr sz="1000" b="1">
                <a:solidFill>
                  <a:schemeClr val="tx1"/>
                </a:solidFill>
                <a:latin typeface="Times New Roman" panose="02020603050405020304" pitchFamily="18" charset="0"/>
              </a:defRPr>
            </a:lvl5pPr>
            <a:lvl6pPr marL="2514600" indent="-228600" eaLnBrk="0" fontAlgn="base" hangingPunct="0">
              <a:spcBef>
                <a:spcPct val="0"/>
              </a:spcBef>
              <a:spcAft>
                <a:spcPct val="0"/>
              </a:spcAft>
              <a:defRPr sz="1000" b="1">
                <a:solidFill>
                  <a:schemeClr val="tx1"/>
                </a:solidFill>
                <a:latin typeface="Times New Roman" panose="02020603050405020304" pitchFamily="18" charset="0"/>
              </a:defRPr>
            </a:lvl6pPr>
            <a:lvl7pPr marL="2971800" indent="-228600" eaLnBrk="0" fontAlgn="base" hangingPunct="0">
              <a:spcBef>
                <a:spcPct val="0"/>
              </a:spcBef>
              <a:spcAft>
                <a:spcPct val="0"/>
              </a:spcAft>
              <a:defRPr sz="1000" b="1">
                <a:solidFill>
                  <a:schemeClr val="tx1"/>
                </a:solidFill>
                <a:latin typeface="Times New Roman" panose="02020603050405020304" pitchFamily="18" charset="0"/>
              </a:defRPr>
            </a:lvl7pPr>
            <a:lvl8pPr marL="3429000" indent="-228600" eaLnBrk="0" fontAlgn="base" hangingPunct="0">
              <a:spcBef>
                <a:spcPct val="0"/>
              </a:spcBef>
              <a:spcAft>
                <a:spcPct val="0"/>
              </a:spcAft>
              <a:defRPr sz="1000" b="1">
                <a:solidFill>
                  <a:schemeClr val="tx1"/>
                </a:solidFill>
                <a:latin typeface="Times New Roman" panose="02020603050405020304" pitchFamily="18" charset="0"/>
              </a:defRPr>
            </a:lvl8pPr>
            <a:lvl9pPr marL="3886200" indent="-228600" eaLnBrk="0" fontAlgn="base" hangingPunct="0">
              <a:spcBef>
                <a:spcPct val="0"/>
              </a:spcBef>
              <a:spcAft>
                <a:spcPct val="0"/>
              </a:spcAft>
              <a:defRPr sz="1000" b="1">
                <a:solidFill>
                  <a:schemeClr val="tx1"/>
                </a:solidFill>
                <a:latin typeface="Times New Roman" panose="02020603050405020304" pitchFamily="18" charset="0"/>
              </a:defRPr>
            </a:lvl9pPr>
          </a:lstStyle>
          <a:p>
            <a:fld id="{462FDE8D-378D-4F66-828A-5CB8E3467292}" type="slidenum">
              <a:rPr lang="en-GB" sz="1200" b="0">
                <a:solidFill>
                  <a:schemeClr val="bg1"/>
                </a:solidFill>
                <a:latin typeface="Tahoma" panose="020B0604030504040204" pitchFamily="34" charset="0"/>
              </a:rPr>
              <a:pPr/>
              <a:t>54</a:t>
            </a:fld>
            <a:endParaRPr lang="en-GB" sz="1200" b="0">
              <a:solidFill>
                <a:schemeClr val="bg1"/>
              </a:solidFill>
              <a:latin typeface="Tahoma" panose="020B0604030504040204" pitchFamily="34" charset="0"/>
            </a:endParaRPr>
          </a:p>
        </p:txBody>
      </p:sp>
    </p:spTree>
    <p:extLst>
      <p:ext uri="{BB962C8B-B14F-4D97-AF65-F5344CB8AC3E}">
        <p14:creationId xmlns:p14="http://schemas.microsoft.com/office/powerpoint/2010/main" val="2216092816"/>
      </p:ext>
    </p:extLst>
  </p:cSld>
  <p:clrMapOvr>
    <a:masterClrMapping/>
  </p:clrMapOvr>
  <p:transition spd="slow">
    <p:dissolv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defTabSz="457200"/>
            <a:fld id="{D57F1E4F-1CFF-5643-939E-217C01CDF565}" type="slidenum">
              <a:rPr lang="en-US" smtClean="0">
                <a:solidFill>
                  <a:prstClr val="black"/>
                </a:solidFill>
              </a:rPr>
              <a:pPr defTabSz="457200"/>
              <a:t>55</a:t>
            </a:fld>
            <a:endParaRPr lang="en-US" dirty="0">
              <a:solidFill>
                <a:prstClr val="black"/>
              </a:solidFill>
            </a:endParaRPr>
          </a:p>
        </p:txBody>
      </p:sp>
      <p:sp>
        <p:nvSpPr>
          <p:cNvPr id="2" name="Content Placeholder 1"/>
          <p:cNvSpPr>
            <a:spLocks noGrp="1"/>
          </p:cNvSpPr>
          <p:nvPr>
            <p:ph idx="1"/>
          </p:nvPr>
        </p:nvSpPr>
        <p:spPr/>
        <p:txBody>
          <a:bodyPr>
            <a:normAutofit/>
          </a:bodyPr>
          <a:lstStyle/>
          <a:p>
            <a:pPr marL="0" indent="0" algn="ctr">
              <a:buNone/>
            </a:pPr>
            <a:r>
              <a:rPr lang="fa-IR" sz="8000" dirty="0" smtClean="0">
                <a:cs typeface="B Homa" panose="00000400000000000000" pitchFamily="2" charset="-78"/>
              </a:rPr>
              <a:t>با تشکر</a:t>
            </a:r>
          </a:p>
          <a:p>
            <a:pPr marL="0" indent="0" algn="ctr">
              <a:buNone/>
            </a:pPr>
            <a:r>
              <a:rPr lang="fa-IR" sz="8000" dirty="0" smtClean="0">
                <a:cs typeface="B Homa" panose="00000400000000000000" pitchFamily="2" charset="-78"/>
              </a:rPr>
              <a:t> از</a:t>
            </a:r>
          </a:p>
          <a:p>
            <a:pPr marL="0" indent="0" algn="ctr">
              <a:buNone/>
            </a:pPr>
            <a:r>
              <a:rPr lang="fa-IR" sz="8000" dirty="0" smtClean="0">
                <a:cs typeface="B Homa" panose="00000400000000000000" pitchFamily="2" charset="-78"/>
              </a:rPr>
              <a:t> توجه شما</a:t>
            </a:r>
            <a:endParaRPr lang="fa-IR" sz="8000" dirty="0">
              <a:cs typeface="B Homa" panose="00000400000000000000" pitchFamily="2" charset="-78"/>
            </a:endParaRPr>
          </a:p>
        </p:txBody>
      </p:sp>
    </p:spTree>
    <p:extLst>
      <p:ext uri="{BB962C8B-B14F-4D97-AF65-F5344CB8AC3E}">
        <p14:creationId xmlns:p14="http://schemas.microsoft.com/office/powerpoint/2010/main" val="3903979440"/>
      </p:ext>
    </p:extLst>
  </p:cSld>
  <p:clrMapOvr>
    <a:masterClrMapping/>
  </p:clrMapOvr>
  <p:transition spd="slow">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8158" y="1211804"/>
            <a:ext cx="8239836" cy="579438"/>
          </a:xfrm>
        </p:spPr>
        <p:txBody>
          <a:bodyPr>
            <a:normAutofit fontScale="90000"/>
          </a:bodyPr>
          <a:lstStyle/>
          <a:p>
            <a:pPr algn="ctr"/>
            <a:r>
              <a:rPr lang="fa-IR" sz="3400" dirty="0">
                <a:solidFill>
                  <a:schemeClr val="accent1">
                    <a:lumMod val="75000"/>
                  </a:schemeClr>
                </a:solidFill>
              </a:rPr>
              <a:t>جمله ای که دقیقا یکسال قبل در یک کتاب مقابله با تروریسم نوشته شده است</a:t>
            </a:r>
            <a:r>
              <a:rPr lang="en-US" sz="3400" dirty="0">
                <a:solidFill>
                  <a:schemeClr val="accent1">
                    <a:lumMod val="75000"/>
                  </a:schemeClr>
                </a:solidFill>
              </a:rPr>
              <a:t>:</a:t>
            </a:r>
          </a:p>
        </p:txBody>
      </p:sp>
      <p:sp>
        <p:nvSpPr>
          <p:cNvPr id="3" name="Slide Number Placeholder 2"/>
          <p:cNvSpPr>
            <a:spLocks noGrp="1"/>
          </p:cNvSpPr>
          <p:nvPr>
            <p:ph type="sldNum" sz="quarter" idx="12"/>
          </p:nvPr>
        </p:nvSpPr>
        <p:spPr/>
        <p:txBody>
          <a:bodyPr/>
          <a:lstStyle/>
          <a:p>
            <a:fld id="{D57F1E4F-1CFF-5643-939E-217C01CDF565}" type="slidenum">
              <a:rPr lang="en-US" smtClean="0">
                <a:solidFill>
                  <a:prstClr val="black"/>
                </a:solidFill>
              </a:rPr>
              <a:pPr/>
              <a:t>6</a:t>
            </a:fld>
            <a:endParaRPr lang="en-US" dirty="0">
              <a:solidFill>
                <a:prstClr val="black"/>
              </a:solidFill>
            </a:endParaRPr>
          </a:p>
        </p:txBody>
      </p:sp>
      <p:pic>
        <p:nvPicPr>
          <p:cNvPr id="4" name="Picture 3"/>
          <p:cNvPicPr>
            <a:picLocks/>
          </p:cNvPicPr>
          <p:nvPr/>
        </p:nvPicPr>
        <p:blipFill rotWithShape="1">
          <a:blip r:embed="rId2" cstate="emai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rcRect l="2090" t="37811" r="2189" b="18208"/>
          <a:stretch/>
        </p:blipFill>
        <p:spPr>
          <a:xfrm>
            <a:off x="1785357" y="2133799"/>
            <a:ext cx="8425447" cy="4116876"/>
          </a:xfrm>
          <a:prstGeom prst="rect">
            <a:avLst/>
          </a:prstGeom>
        </p:spPr>
      </p:pic>
    </p:spTree>
    <p:extLst>
      <p:ext uri="{BB962C8B-B14F-4D97-AF65-F5344CB8AC3E}">
        <p14:creationId xmlns:p14="http://schemas.microsoft.com/office/powerpoint/2010/main" val="40017714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6475" y="497005"/>
            <a:ext cx="8229600" cy="579438"/>
          </a:xfrm>
        </p:spPr>
        <p:txBody>
          <a:bodyPr/>
          <a:lstStyle/>
          <a:p>
            <a:pPr algn="ctr"/>
            <a:r>
              <a:rPr lang="fa-IR" sz="3400" dirty="0"/>
              <a:t>ترجمه</a:t>
            </a:r>
            <a:endParaRPr lang="en-US" sz="3400" dirty="0"/>
          </a:p>
        </p:txBody>
      </p:sp>
      <p:pic>
        <p:nvPicPr>
          <p:cNvPr id="4" name="Picture 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a:ext>
            </a:extLst>
          </a:blip>
          <a:srcRect/>
          <a:stretch/>
        </p:blipFill>
        <p:spPr>
          <a:xfrm>
            <a:off x="1940257" y="1487607"/>
            <a:ext cx="8502038" cy="46948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373960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0529" y="625372"/>
            <a:ext cx="7047879" cy="1790701"/>
          </a:xfrm>
        </p:spPr>
        <p:txBody>
          <a:bodyPr/>
          <a:lstStyle/>
          <a:p>
            <a:pPr rtl="1">
              <a:lnSpc>
                <a:spcPct val="115000"/>
              </a:lnSpc>
              <a:spcBef>
                <a:spcPts val="0"/>
              </a:spcBef>
              <a:spcAft>
                <a:spcPts val="1000"/>
              </a:spcAft>
            </a:pPr>
            <a:r>
              <a:rPr lang="fa-IR" sz="3400" dirty="0">
                <a:solidFill>
                  <a:schemeClr val="accent1">
                    <a:lumMod val="75000"/>
                  </a:schemeClr>
                </a:solidFill>
                <a:latin typeface="Tahoma" panose="020B0604030504040204" pitchFamily="34" charset="0"/>
                <a:ea typeface="Calibri" panose="020F0502020204030204" pitchFamily="34" charset="0"/>
              </a:rPr>
              <a:t>عوامل بیولوژیکی</a:t>
            </a:r>
            <a:r>
              <a:rPr lang="en-US" sz="4000" dirty="0">
                <a:latin typeface="Calibri" panose="020F0502020204030204" pitchFamily="34" charset="0"/>
                <a:ea typeface="Calibri" panose="020F0502020204030204" pitchFamily="34" charset="0"/>
                <a:cs typeface="Arial" panose="020B0604020202020204" pitchFamily="34" charset="0"/>
              </a:rPr>
              <a:t/>
            </a:r>
            <a:br>
              <a:rPr lang="en-US" sz="4000" dirty="0">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Subtitle 2"/>
          <p:cNvSpPr>
            <a:spLocks noGrp="1"/>
          </p:cNvSpPr>
          <p:nvPr>
            <p:ph type="subTitle" idx="1"/>
          </p:nvPr>
        </p:nvSpPr>
        <p:spPr>
          <a:xfrm>
            <a:off x="2679379" y="1695898"/>
            <a:ext cx="6619244" cy="1181100"/>
          </a:xfrm>
        </p:spPr>
        <p:txBody>
          <a:bodyPr>
            <a:normAutofit fontScale="92500" lnSpcReduction="20000"/>
          </a:bodyPr>
          <a:lstStyle/>
          <a:p>
            <a:pPr algn="r">
              <a:lnSpc>
                <a:spcPct val="115000"/>
              </a:lnSpc>
              <a:spcBef>
                <a:spcPts val="0"/>
              </a:spcBef>
              <a:spcAft>
                <a:spcPts val="1000"/>
              </a:spcAft>
            </a:pPr>
            <a:r>
              <a:rPr lang="fa-IR" dirty="0">
                <a:ea typeface="Calibri" panose="020F0502020204030204" pitchFamily="34" charset="0"/>
                <a:cs typeface="B Homa" panose="00000400000000000000" pitchFamily="2" charset="-78"/>
              </a:rPr>
              <a:t>به دلیل قابلیت دسترسی به آنها، پتانسیل بالقوه جهت گسترش سریع و توانایی به جای گذاشتن تلفات فراوان تهدیدی جدی به شمار می رود.</a:t>
            </a:r>
            <a:endParaRPr lang="en-US" dirty="0">
              <a:latin typeface="Calibri" panose="020F0502020204030204" pitchFamily="34" charset="0"/>
              <a:ea typeface="Calibri" panose="020F0502020204030204" pitchFamily="34" charset="0"/>
              <a:cs typeface="B Homa" panose="00000400000000000000" pitchFamily="2" charset="-78"/>
            </a:endParaRPr>
          </a:p>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black"/>
                </a:solidFill>
              </a:rPr>
              <a:pPr/>
              <a:t>8</a:t>
            </a:fld>
            <a:endParaRPr lang="en-US" dirty="0">
              <a:solidFill>
                <a:prstClr val="black"/>
              </a:solidFill>
            </a:endParaRPr>
          </a:p>
        </p:txBody>
      </p:sp>
      <p:sp>
        <p:nvSpPr>
          <p:cNvPr id="4" name="TextBox 3"/>
          <p:cNvSpPr txBox="1"/>
          <p:nvPr/>
        </p:nvSpPr>
        <p:spPr>
          <a:xfrm>
            <a:off x="6586386" y="2940574"/>
            <a:ext cx="2702023" cy="446276"/>
          </a:xfrm>
          <a:prstGeom prst="rect">
            <a:avLst/>
          </a:prstGeom>
          <a:noFill/>
        </p:spPr>
        <p:txBody>
          <a:bodyPr wrap="square" rtlCol="0">
            <a:spAutoFit/>
          </a:bodyPr>
          <a:lstStyle/>
          <a:p>
            <a:pPr algn="r" defTabSz="457200" rtl="1">
              <a:lnSpc>
                <a:spcPct val="115000"/>
              </a:lnSpc>
              <a:spcAft>
                <a:spcPts val="1000"/>
              </a:spcAft>
            </a:pPr>
            <a:r>
              <a:rPr lang="fa-IR" sz="2000" dirty="0">
                <a:solidFill>
                  <a:srgbClr val="4F81BD">
                    <a:lumMod val="75000"/>
                  </a:srgbClr>
                </a:solidFill>
                <a:latin typeface="Tahoma" panose="020B0604030504040204" pitchFamily="34" charset="0"/>
                <a:ea typeface="Calibri" panose="020F0502020204030204" pitchFamily="34" charset="0"/>
                <a:cs typeface="B Titr" panose="00000700000000000000" pitchFamily="2" charset="-78"/>
              </a:rPr>
              <a:t>عوامل بیولوژیکی شایع:</a:t>
            </a:r>
            <a:r>
              <a:rPr lang="fa-IR" sz="100" dirty="0">
                <a:solidFill>
                  <a:srgbClr val="4F81BD">
                    <a:lumMod val="75000"/>
                  </a:srgbClr>
                </a:solidFill>
                <a:latin typeface="Tahoma" panose="020B0604030504040204" pitchFamily="34" charset="0"/>
                <a:ea typeface="Calibri" panose="020F0502020204030204" pitchFamily="34" charset="0"/>
                <a:cs typeface="B Titr" panose="00000700000000000000" pitchFamily="2" charset="-78"/>
              </a:rPr>
              <a:t>:</a:t>
            </a:r>
            <a:endParaRPr lang="en-US" sz="100" dirty="0">
              <a:solidFill>
                <a:srgbClr val="4F81BD">
                  <a:lumMod val="75000"/>
                </a:srgbClr>
              </a:solidFill>
              <a:ea typeface="Calibri" panose="020F0502020204030204" pitchFamily="34" charset="0"/>
              <a:cs typeface="B Titr" panose="00000700000000000000" pitchFamily="2" charset="-78"/>
            </a:endParaRPr>
          </a:p>
        </p:txBody>
      </p:sp>
      <p:sp>
        <p:nvSpPr>
          <p:cNvPr id="5" name="TextBox 4"/>
          <p:cNvSpPr txBox="1"/>
          <p:nvPr/>
        </p:nvSpPr>
        <p:spPr>
          <a:xfrm>
            <a:off x="5974398" y="3627399"/>
            <a:ext cx="3324225" cy="3153684"/>
          </a:xfrm>
          <a:prstGeom prst="rect">
            <a:avLst/>
          </a:prstGeom>
          <a:noFill/>
        </p:spPr>
        <p:txBody>
          <a:bodyPr wrap="square" rtlCol="0">
            <a:spAutoFit/>
          </a:bodyPr>
          <a:lstStyle/>
          <a:p>
            <a:pPr algn="r" defTabSz="457200" rtl="1">
              <a:lnSpc>
                <a:spcPct val="115000"/>
              </a:lnSpc>
              <a:spcAft>
                <a:spcPts val="1000"/>
              </a:spcAft>
            </a:pPr>
            <a:r>
              <a:rPr lang="fa-IR" sz="2400" dirty="0">
                <a:solidFill>
                  <a:srgbClr val="FF0000"/>
                </a:solidFill>
                <a:latin typeface="Tahoma" panose="020B0604030504040204" pitchFamily="34" charset="0"/>
                <a:ea typeface="Calibri" panose="020F0502020204030204" pitchFamily="34" charset="0"/>
                <a:cs typeface="B Homa" panose="00000400000000000000" pitchFamily="2" charset="-78"/>
              </a:rPr>
              <a:t>باکتری: </a:t>
            </a:r>
            <a:r>
              <a:rPr lang="fa-IR" sz="2400" dirty="0">
                <a:solidFill>
                  <a:prstClr val="black"/>
                </a:solidFill>
                <a:cs typeface="B Homa" panose="00000400000000000000" pitchFamily="2" charset="-78"/>
              </a:rPr>
              <a:t>سیاه زخم، وبا، طاعون </a:t>
            </a:r>
          </a:p>
          <a:p>
            <a:pPr algn="r" defTabSz="457200" rtl="1">
              <a:lnSpc>
                <a:spcPct val="115000"/>
              </a:lnSpc>
              <a:spcAft>
                <a:spcPts val="1000"/>
              </a:spcAft>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ریکتزیا (باکتری درون سلولی): تب </a:t>
            </a:r>
            <a:r>
              <a:rPr lang="en-US" sz="2400" dirty="0">
                <a:solidFill>
                  <a:prstClr val="black"/>
                </a:solidFill>
                <a:latin typeface="Tahoma" panose="020B0604030504040204" pitchFamily="34" charset="0"/>
                <a:ea typeface="Calibri" panose="020F0502020204030204" pitchFamily="34" charset="0"/>
                <a:cs typeface="B Homa" panose="00000400000000000000" pitchFamily="2" charset="-78"/>
              </a:rPr>
              <a:t>Q</a:t>
            </a:r>
            <a:r>
              <a:rPr lang="en-US" sz="2400" dirty="0">
                <a:solidFill>
                  <a:prstClr val="black"/>
                </a:solidFill>
                <a:latin typeface="B Titr" panose="00000700000000000000" pitchFamily="2" charset="-78"/>
                <a:ea typeface="Calibri" panose="020F0502020204030204" pitchFamily="34" charset="0"/>
                <a:cs typeface="B Homa" panose="00000400000000000000" pitchFamily="2" charset="-78"/>
              </a:rPr>
              <a:t> </a:t>
            </a:r>
            <a:endParaRPr lang="en-US" sz="2400" dirty="0">
              <a:solidFill>
                <a:prstClr val="black"/>
              </a:solidFill>
              <a:ea typeface="Calibri" panose="020F0502020204030204" pitchFamily="34" charset="0"/>
              <a:cs typeface="B Homa" panose="00000400000000000000" pitchFamily="2" charset="-78"/>
            </a:endParaRPr>
          </a:p>
          <a:p>
            <a:pPr algn="r" defTabSz="457200" rtl="1">
              <a:lnSpc>
                <a:spcPct val="115000"/>
              </a:lnSpc>
              <a:spcAft>
                <a:spcPts val="1000"/>
              </a:spcAft>
            </a:pPr>
            <a:r>
              <a:rPr lang="fa-IR" sz="2400" dirty="0">
                <a:solidFill>
                  <a:srgbClr val="FF0000"/>
                </a:solidFill>
                <a:latin typeface="Tahoma" panose="020B0604030504040204" pitchFamily="34" charset="0"/>
                <a:ea typeface="Calibri" panose="020F0502020204030204" pitchFamily="34" charset="0"/>
                <a:cs typeface="B Homa" panose="00000400000000000000" pitchFamily="2" charset="-78"/>
              </a:rPr>
              <a:t>ویروس: </a:t>
            </a:r>
            <a:r>
              <a:rPr lang="fa-IR" sz="2400" dirty="0">
                <a:solidFill>
                  <a:prstClr val="black"/>
                </a:solidFill>
                <a:cs typeface="B Homa" panose="00000400000000000000" pitchFamily="2" charset="-78"/>
              </a:rPr>
              <a:t>آبله، آنسفالیت اسبی</a:t>
            </a:r>
            <a:endParaRPr lang="en-US" sz="2400" dirty="0">
              <a:solidFill>
                <a:prstClr val="black"/>
              </a:solidFill>
              <a:ea typeface="Calibri" panose="020F0502020204030204" pitchFamily="34" charset="0"/>
              <a:cs typeface="B Homa" panose="00000400000000000000" pitchFamily="2" charset="-78"/>
            </a:endParaRPr>
          </a:p>
          <a:p>
            <a:pPr algn="r" defTabSz="457200" rtl="1">
              <a:lnSpc>
                <a:spcPct val="115000"/>
              </a:lnSpc>
              <a:spcAft>
                <a:spcPts val="1000"/>
              </a:spcAft>
            </a:pPr>
            <a:r>
              <a:rPr lang="fa-IR" sz="2400" dirty="0">
                <a:solidFill>
                  <a:srgbClr val="FF0000"/>
                </a:solidFill>
                <a:latin typeface="Tahoma" panose="020B0604030504040204" pitchFamily="34" charset="0"/>
                <a:ea typeface="Calibri" panose="020F0502020204030204" pitchFamily="34" charset="0"/>
                <a:cs typeface="B Homa" panose="00000400000000000000" pitchFamily="2" charset="-78"/>
              </a:rPr>
              <a:t>سموم: </a:t>
            </a: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بوتولیسم (بوتولینوم)</a:t>
            </a:r>
            <a:endParaRPr lang="en-US" sz="2400" dirty="0">
              <a:solidFill>
                <a:prstClr val="black"/>
              </a:solidFill>
              <a:ea typeface="Calibri" panose="020F0502020204030204" pitchFamily="34" charset="0"/>
              <a:cs typeface="B Homa" panose="00000400000000000000" pitchFamily="2" charset="-78"/>
            </a:endParaRPr>
          </a:p>
          <a:p>
            <a:pPr algn="r" defTabSz="457200" rtl="1">
              <a:lnSpc>
                <a:spcPct val="115000"/>
              </a:lnSpc>
              <a:spcAft>
                <a:spcPts val="1000"/>
              </a:spcAft>
            </a:pPr>
            <a:endParaRPr lang="en-US" sz="2400" dirty="0">
              <a:solidFill>
                <a:srgbClr val="EEECE1">
                  <a:lumMod val="90000"/>
                </a:srgbClr>
              </a:solidFill>
              <a:ea typeface="Calibri" panose="020F0502020204030204" pitchFamily="34" charset="0"/>
              <a:cs typeface="B Homa"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25061" y="2712999"/>
            <a:ext cx="1723394" cy="1828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8455" y="4318001"/>
            <a:ext cx="1712399" cy="16129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0985471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6337" y="633804"/>
            <a:ext cx="3858065" cy="1511300"/>
          </a:xfrm>
        </p:spPr>
        <p:txBody>
          <a:bodyPr>
            <a:normAutofit/>
          </a:bodyPr>
          <a:lstStyle/>
          <a:p>
            <a:pPr rtl="1">
              <a:lnSpc>
                <a:spcPct val="115000"/>
              </a:lnSpc>
              <a:spcBef>
                <a:spcPts val="0"/>
              </a:spcBef>
              <a:spcAft>
                <a:spcPts val="1000"/>
              </a:spcAft>
            </a:pPr>
            <a:r>
              <a:rPr lang="fa-IR" sz="3400" dirty="0">
                <a:solidFill>
                  <a:schemeClr val="accent1">
                    <a:lumMod val="75000"/>
                  </a:schemeClr>
                </a:solidFill>
                <a:latin typeface="Tahoma" panose="020B0604030504040204" pitchFamily="34" charset="0"/>
                <a:ea typeface="Calibri" panose="020F0502020204030204" pitchFamily="34" charset="0"/>
              </a:rPr>
              <a:t>تهدید هسته ای</a:t>
            </a:r>
            <a:r>
              <a:rPr lang="en-US" sz="4000" dirty="0">
                <a:solidFill>
                  <a:schemeClr val="accent1">
                    <a:lumMod val="75000"/>
                  </a:schemeClr>
                </a:solidFill>
                <a:latin typeface="Calibri" panose="020F0502020204030204" pitchFamily="34" charset="0"/>
                <a:ea typeface="Calibri" panose="020F0502020204030204" pitchFamily="34" charset="0"/>
              </a:rPr>
              <a:t/>
            </a:r>
            <a:br>
              <a:rPr lang="en-US" sz="4000" dirty="0">
                <a:solidFill>
                  <a:schemeClr val="accent1">
                    <a:lumMod val="75000"/>
                  </a:schemeClr>
                </a:solidFill>
                <a:latin typeface="Calibri" panose="020F0502020204030204" pitchFamily="34" charset="0"/>
                <a:ea typeface="Calibri" panose="020F0502020204030204" pitchFamily="34" charset="0"/>
              </a:rPr>
            </a:br>
            <a:endParaRPr lang="en-US" sz="4000" dirty="0">
              <a:solidFill>
                <a:schemeClr val="accent1">
                  <a:lumMod val="75000"/>
                </a:schemeClr>
              </a:solidFill>
            </a:endParaRPr>
          </a:p>
        </p:txBody>
      </p:sp>
      <p:sp>
        <p:nvSpPr>
          <p:cNvPr id="4" name="Text Placeholder 3"/>
          <p:cNvSpPr>
            <a:spLocks noGrp="1"/>
          </p:cNvSpPr>
          <p:nvPr>
            <p:ph type="body" sz="half" idx="2"/>
          </p:nvPr>
        </p:nvSpPr>
        <p:spPr>
          <a:xfrm>
            <a:off x="4367409" y="1562100"/>
            <a:ext cx="4395593" cy="1017327"/>
          </a:xfrm>
        </p:spPr>
        <p:txBody>
          <a:bodyPr>
            <a:normAutofit/>
          </a:bodyPr>
          <a:lstStyle/>
          <a:p>
            <a:pPr>
              <a:lnSpc>
                <a:spcPct val="115000"/>
              </a:lnSpc>
              <a:spcBef>
                <a:spcPts val="0"/>
              </a:spcBef>
              <a:spcAft>
                <a:spcPts val="1000"/>
              </a:spcAft>
            </a:pPr>
            <a:r>
              <a:rPr lang="fa-IR" sz="3200" dirty="0">
                <a:solidFill>
                  <a:schemeClr val="accent1">
                    <a:lumMod val="75000"/>
                  </a:schemeClr>
                </a:solidFill>
                <a:latin typeface="Tahoma" panose="020B0604030504040204" pitchFamily="34" charset="0"/>
                <a:ea typeface="Calibri" panose="020F0502020204030204" pitchFamily="34" charset="0"/>
                <a:cs typeface="B Titr" panose="00000700000000000000" pitchFamily="2" charset="-78"/>
              </a:rPr>
              <a:t>انواع تشعشعات هسته ای:</a:t>
            </a:r>
            <a:endParaRPr lang="en-US" sz="3200" dirty="0">
              <a:solidFill>
                <a:schemeClr val="accent1">
                  <a:lumMod val="75000"/>
                </a:schemeClr>
              </a:solidFill>
              <a:latin typeface="Calibri" panose="020F0502020204030204" pitchFamily="34" charset="0"/>
              <a:ea typeface="Calibri" panose="020F0502020204030204" pitchFamily="34" charset="0"/>
              <a:cs typeface="B Titr" panose="00000700000000000000" pitchFamily="2" charset="-78"/>
            </a:endParaRPr>
          </a:p>
          <a:p>
            <a:endParaRPr lang="en-US" sz="2400" dirty="0"/>
          </a:p>
        </p:txBody>
      </p:sp>
      <p:sp>
        <p:nvSpPr>
          <p:cNvPr id="11" name="Slide Number Placeholder 10"/>
          <p:cNvSpPr>
            <a:spLocks noGrp="1"/>
          </p:cNvSpPr>
          <p:nvPr>
            <p:ph type="sldNum" sz="quarter" idx="12"/>
          </p:nvPr>
        </p:nvSpPr>
        <p:spPr/>
        <p:txBody>
          <a:bodyPr/>
          <a:lstStyle/>
          <a:p>
            <a:fld id="{D57F1E4F-1CFF-5643-939E-217C01CDF565}" type="slidenum">
              <a:rPr lang="en-US" smtClean="0">
                <a:solidFill>
                  <a:prstClr val="black"/>
                </a:solidFill>
              </a:rPr>
              <a:pPr/>
              <a:t>9</a:t>
            </a:fld>
            <a:endParaRPr lang="en-US" dirty="0">
              <a:solidFill>
                <a:prstClr val="black"/>
              </a:solidFill>
            </a:endParaRPr>
          </a:p>
        </p:txBody>
      </p:sp>
      <p:sp>
        <p:nvSpPr>
          <p:cNvPr id="5" name="TextBox 4"/>
          <p:cNvSpPr txBox="1"/>
          <p:nvPr/>
        </p:nvSpPr>
        <p:spPr>
          <a:xfrm>
            <a:off x="5715002" y="2711407"/>
            <a:ext cx="1558953" cy="1623008"/>
          </a:xfrm>
          <a:prstGeom prst="rect">
            <a:avLst/>
          </a:prstGeom>
          <a:noFill/>
        </p:spPr>
        <p:txBody>
          <a:bodyPr wrap="square" rtlCol="0">
            <a:spAutoFit/>
          </a:bodyPr>
          <a:lstStyle/>
          <a:p>
            <a:pPr algn="r" defTabSz="457200" rtl="1">
              <a:lnSpc>
                <a:spcPct val="115000"/>
              </a:lnSpc>
              <a:spcAft>
                <a:spcPts val="1000"/>
              </a:spcAft>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آلفا</a:t>
            </a:r>
            <a:endParaRPr lang="en-US" sz="2400" dirty="0">
              <a:solidFill>
                <a:prstClr val="black"/>
              </a:solidFill>
              <a:ea typeface="Calibri" panose="020F0502020204030204" pitchFamily="34" charset="0"/>
              <a:cs typeface="B Homa" panose="00000400000000000000" pitchFamily="2" charset="-78"/>
            </a:endParaRPr>
          </a:p>
          <a:p>
            <a:pPr algn="r" defTabSz="457200" rtl="1">
              <a:lnSpc>
                <a:spcPct val="115000"/>
              </a:lnSpc>
              <a:spcAft>
                <a:spcPts val="1000"/>
              </a:spcAft>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بتا</a:t>
            </a:r>
            <a:endParaRPr lang="en-US" sz="2400" dirty="0">
              <a:solidFill>
                <a:prstClr val="black"/>
              </a:solidFill>
              <a:ea typeface="Calibri" panose="020F0502020204030204" pitchFamily="34" charset="0"/>
              <a:cs typeface="B Homa" panose="00000400000000000000" pitchFamily="2" charset="-78"/>
            </a:endParaRPr>
          </a:p>
          <a:p>
            <a:pPr algn="r" defTabSz="457200" rtl="1">
              <a:lnSpc>
                <a:spcPct val="115000"/>
              </a:lnSpc>
              <a:spcAft>
                <a:spcPts val="1000"/>
              </a:spcAft>
            </a:pPr>
            <a:r>
              <a:rPr lang="fa-IR" sz="2400" dirty="0">
                <a:solidFill>
                  <a:prstClr val="black"/>
                </a:solidFill>
                <a:latin typeface="Tahoma" panose="020B0604030504040204" pitchFamily="34" charset="0"/>
                <a:ea typeface="Calibri" panose="020F0502020204030204" pitchFamily="34" charset="0"/>
                <a:cs typeface="B Homa" panose="00000400000000000000" pitchFamily="2" charset="-78"/>
              </a:rPr>
              <a:t>گاما</a:t>
            </a:r>
            <a:endParaRPr lang="en-US" sz="2400" dirty="0">
              <a:solidFill>
                <a:prstClr val="black"/>
              </a:solidFill>
              <a:ea typeface="Calibri" panose="020F0502020204030204" pitchFamily="34" charset="0"/>
              <a:cs typeface="B Homa" panose="00000400000000000000" pitchFamily="2" charset="-78"/>
            </a:endParaRPr>
          </a:p>
        </p:txBody>
      </p:sp>
      <p:pic>
        <p:nvPicPr>
          <p:cNvPr id="9" name="Picture 4" descr="C:\My Documents\RACES\rad_sign.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7308" y="2711407"/>
            <a:ext cx="2499026" cy="354330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cstate="print"/>
          <a:stretch>
            <a:fillRect/>
          </a:stretch>
        </p:blipFill>
        <p:spPr>
          <a:xfrm>
            <a:off x="2784402" y="3466453"/>
            <a:ext cx="1284843" cy="2033208"/>
          </a:xfrm>
          <a:prstGeom prst="rect">
            <a:avLst/>
          </a:prstGeom>
        </p:spPr>
      </p:pic>
    </p:spTree>
    <p:extLst>
      <p:ext uri="{BB962C8B-B14F-4D97-AF65-F5344CB8AC3E}">
        <p14:creationId xmlns:p14="http://schemas.microsoft.com/office/powerpoint/2010/main" val="9997282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TotalTime>
  <Words>3100</Words>
  <Application>Microsoft Office PowerPoint</Application>
  <PresentationFormat>Custom</PresentationFormat>
  <Paragraphs>350</Paragraphs>
  <Slides>55</Slides>
  <Notes>3</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Office Theme</vt:lpstr>
      <vt:lpstr>کارگاه آموزشی مدیریت بحران حوزه سلامت</vt:lpstr>
      <vt:lpstr>PowerPoint Presentation</vt:lpstr>
      <vt:lpstr>A Disaster is:</vt:lpstr>
      <vt:lpstr>خطرات طبيعي  (ميدانيم كجا هستند؟) </vt:lpstr>
      <vt:lpstr>حادثه ای غیر طبیعی</vt:lpstr>
      <vt:lpstr>جمله ای که دقیقا یکسال قبل در یک کتاب مقابله با تروریسم نوشته شده است:</vt:lpstr>
      <vt:lpstr>ترجمه</vt:lpstr>
      <vt:lpstr>عوامل بیولوژیکی </vt:lpstr>
      <vt:lpstr>تهدید هسته ای </vt:lpstr>
      <vt:lpstr>حوادث شیمیایی </vt:lpstr>
      <vt:lpstr>اهداف بالقوه در کشور ایران</vt:lpstr>
      <vt:lpstr>PowerPoint Presentation</vt:lpstr>
      <vt:lpstr>اسامی کارگروه ها </vt:lpstr>
      <vt:lpstr>PowerPoint Presentation</vt:lpstr>
      <vt:lpstr>ساختار و عناصر مدیریت خطر سلامت</vt:lpstr>
      <vt:lpstr>PowerPoint Presentation</vt:lpstr>
      <vt:lpstr>نظام سلامت و حوادث و بلایا</vt:lpstr>
      <vt:lpstr>شرح وظايف تخصصي</vt:lpstr>
      <vt:lpstr>Concepts of Operation  or Common Goals</vt:lpstr>
      <vt:lpstr>چگونه بیمارستان درگیر بحران می شود</vt:lpstr>
      <vt:lpstr>-چگونه بیمارستان درگیر بحران می شود</vt:lpstr>
      <vt:lpstr>نتایج بحران بیمارستانی: </vt:lpstr>
      <vt:lpstr>هزینه های مالی</vt:lpstr>
      <vt:lpstr>درس 1: پرسنل اورژانس شجاع هستند اما در نتیجه  در معرض خطر مرگ و مصدومیت هستند. </vt:lpstr>
      <vt:lpstr>درس 2: نیاز به ارتباطات پشتیبان و مرکز فرماندهی </vt:lpstr>
      <vt:lpstr>درس 3: نیاز به لینکهای ارتباطی واحد و مستقل بهتر </vt:lpstr>
      <vt:lpstr>درس 4: خرابی زود هنگام سیستمهای تلفن در یک حادثه  </vt:lpstr>
      <vt:lpstr>درس 5: با وجود اشکال در سیستم تلفن، با این حال ارتباطات رایانه ای ممکن است فعال باشد. </vt:lpstr>
      <vt:lpstr>درس 6: ثبت وقایع و نظارت بهتر بر پرسنل ویژه ای که در حال پاسخ در یک منطقه خطر هستند، مورد نیاز است. </vt:lpstr>
      <vt:lpstr>درس7: جهت طبقات فوقانی ساختمانهای مرتفع مقدمات و ترتیبات خاص امداد و نجات مورد نیاز است. </vt:lpstr>
      <vt:lpstr>در برج شمالی انبوه دود و گرد وغبار باعث جلوگیری از تخلیه از طریق هوایی شد. </vt:lpstr>
      <vt:lpstr>درس 8: پس از فرو ریختن یک ساختمان گرد و غبار علت بیشتر صدمات ثانویه است. </vt:lpstr>
      <vt:lpstr>درس 9: برنامه ریزی قبلی و برگزاری آموزش حادثه بخش اورژانس بیمارستان غیر فعال است.</vt:lpstr>
      <vt:lpstr>ادامه درس 9 </vt:lpstr>
      <vt:lpstr>درس 10: حجم کاری بخش اورژانس در اثر حادثه یک افزایش حجم اولیه دارد و سپس تدریجی خواهد بود. </vt:lpstr>
      <vt:lpstr>درس11: ارتباط بهتر و استفاده از سیستم فرماندهی حادثه در حوزه واحدهای پزشکی مورد نیاز است.</vt:lpstr>
      <vt:lpstr>درس 12: پرسنل پزشکی در یک حادثه داوطلبانه آمادگی خود را اعلام می کنند. </vt:lpstr>
      <vt:lpstr>درس 13: داوطلبان می بایست صبر می کردند تا توسط مقامات محلی فراخوان شوند. </vt:lpstr>
      <vt:lpstr>PowerPoint Presentation</vt:lpstr>
      <vt:lpstr>Activity &amp; purpose</vt:lpstr>
      <vt:lpstr>PowerPoint Presentation</vt:lpstr>
      <vt:lpstr>PowerPoint Presentation</vt:lpstr>
      <vt:lpstr>Organization without eoc</vt:lpstr>
      <vt:lpstr>Organization without eoc</vt:lpstr>
      <vt:lpstr>Organization without eoc</vt:lpstr>
      <vt:lpstr>Organization without eoc</vt:lpstr>
      <vt:lpstr>Organization without eoc</vt:lpstr>
      <vt:lpstr>PowerPoint Presentation</vt:lpstr>
      <vt:lpstr>روند انتقال اطلاعات از صف تا ستاد</vt:lpstr>
      <vt:lpstr>PowerPoint Presentation</vt:lpstr>
      <vt:lpstr>PowerPoint Presentation</vt:lpstr>
      <vt:lpstr>PowerPoint Presentation</vt:lpstr>
      <vt:lpstr>PowerPoint Presentation</vt:lpstr>
      <vt:lpstr>PowerPoint Presentation</vt:lpstr>
      <vt:lpstr>PowerPoint Presentation</vt:lpstr>
    </vt:vector>
  </TitlesOfParts>
  <Company>health.gov.ir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خالدی آقای مجتبی</dc:creator>
  <cp:lastModifiedBy>his</cp:lastModifiedBy>
  <cp:revision>64</cp:revision>
  <cp:lastPrinted>2016-02-23T10:31:31Z</cp:lastPrinted>
  <dcterms:created xsi:type="dcterms:W3CDTF">2015-05-31T08:42:39Z</dcterms:created>
  <dcterms:modified xsi:type="dcterms:W3CDTF">2026-07-27T07:22:31Z</dcterms:modified>
</cp:coreProperties>
</file>