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4"/>
  </p:sldMasterIdLst>
  <p:notesMasterIdLst>
    <p:notesMasterId r:id="rId230"/>
  </p:notesMasterIdLst>
  <p:sldIdLst>
    <p:sldId id="287" r:id="rId5"/>
    <p:sldId id="560" r:id="rId6"/>
    <p:sldId id="561" r:id="rId7"/>
    <p:sldId id="562" r:id="rId8"/>
    <p:sldId id="563" r:id="rId9"/>
    <p:sldId id="949" r:id="rId10"/>
    <p:sldId id="492" r:id="rId11"/>
    <p:sldId id="493" r:id="rId12"/>
    <p:sldId id="494" r:id="rId13"/>
    <p:sldId id="497" r:id="rId14"/>
    <p:sldId id="505" r:id="rId15"/>
    <p:sldId id="506" r:id="rId16"/>
    <p:sldId id="507" r:id="rId17"/>
    <p:sldId id="508" r:id="rId18"/>
    <p:sldId id="509" r:id="rId19"/>
    <p:sldId id="510" r:id="rId20"/>
    <p:sldId id="511" r:id="rId21"/>
    <p:sldId id="512" r:id="rId22"/>
    <p:sldId id="513" r:id="rId23"/>
    <p:sldId id="597" r:id="rId24"/>
    <p:sldId id="598" r:id="rId25"/>
    <p:sldId id="601" r:id="rId26"/>
    <p:sldId id="602" r:id="rId27"/>
    <p:sldId id="603" r:id="rId28"/>
    <p:sldId id="604" r:id="rId29"/>
    <p:sldId id="642" r:id="rId30"/>
    <p:sldId id="664" r:id="rId31"/>
    <p:sldId id="663" r:id="rId32"/>
    <p:sldId id="681" r:id="rId33"/>
    <p:sldId id="609" r:id="rId34"/>
    <p:sldId id="610" r:id="rId35"/>
    <p:sldId id="644" r:id="rId36"/>
    <p:sldId id="645" r:id="rId37"/>
    <p:sldId id="616" r:id="rId38"/>
    <p:sldId id="618" r:id="rId39"/>
    <p:sldId id="619" r:id="rId40"/>
    <p:sldId id="620" r:id="rId41"/>
    <p:sldId id="662" r:id="rId42"/>
    <p:sldId id="665" r:id="rId43"/>
    <p:sldId id="667" r:id="rId44"/>
    <p:sldId id="955" r:id="rId45"/>
    <p:sldId id="959" r:id="rId46"/>
    <p:sldId id="960" r:id="rId47"/>
    <p:sldId id="961" r:id="rId48"/>
    <p:sldId id="962" r:id="rId49"/>
    <p:sldId id="963" r:id="rId50"/>
    <p:sldId id="964" r:id="rId51"/>
    <p:sldId id="965" r:id="rId52"/>
    <p:sldId id="966" r:id="rId53"/>
    <p:sldId id="668" r:id="rId54"/>
    <p:sldId id="669" r:id="rId55"/>
    <p:sldId id="670" r:id="rId56"/>
    <p:sldId id="671" r:id="rId57"/>
    <p:sldId id="672" r:id="rId58"/>
    <p:sldId id="673" r:id="rId59"/>
    <p:sldId id="674" r:id="rId60"/>
    <p:sldId id="675" r:id="rId61"/>
    <p:sldId id="519" r:id="rId62"/>
    <p:sldId id="521" r:id="rId63"/>
    <p:sldId id="548" r:id="rId64"/>
    <p:sldId id="565" r:id="rId65"/>
    <p:sldId id="549" r:id="rId66"/>
    <p:sldId id="566" r:id="rId67"/>
    <p:sldId id="523" r:id="rId68"/>
    <p:sldId id="524" r:id="rId69"/>
    <p:sldId id="526" r:id="rId70"/>
    <p:sldId id="527" r:id="rId71"/>
    <p:sldId id="528" r:id="rId72"/>
    <p:sldId id="529" r:id="rId73"/>
    <p:sldId id="530" r:id="rId74"/>
    <p:sldId id="531" r:id="rId75"/>
    <p:sldId id="533" r:id="rId76"/>
    <p:sldId id="534" r:id="rId77"/>
    <p:sldId id="535" r:id="rId78"/>
    <p:sldId id="536" r:id="rId79"/>
    <p:sldId id="537" r:id="rId80"/>
    <p:sldId id="538" r:id="rId81"/>
    <p:sldId id="539" r:id="rId82"/>
    <p:sldId id="540" r:id="rId83"/>
    <p:sldId id="545" r:id="rId84"/>
    <p:sldId id="546" r:id="rId85"/>
    <p:sldId id="583" r:id="rId86"/>
    <p:sldId id="578" r:id="rId87"/>
    <p:sldId id="579" r:id="rId88"/>
    <p:sldId id="580" r:id="rId89"/>
    <p:sldId id="581" r:id="rId90"/>
    <p:sldId id="582" r:id="rId91"/>
    <p:sldId id="547" r:id="rId92"/>
    <p:sldId id="584" r:id="rId93"/>
    <p:sldId id="682" r:id="rId94"/>
    <p:sldId id="706" r:id="rId95"/>
    <p:sldId id="707" r:id="rId96"/>
    <p:sldId id="708" r:id="rId97"/>
    <p:sldId id="709" r:id="rId98"/>
    <p:sldId id="711" r:id="rId99"/>
    <p:sldId id="712" r:id="rId100"/>
    <p:sldId id="713" r:id="rId101"/>
    <p:sldId id="699" r:id="rId102"/>
    <p:sldId id="700" r:id="rId103"/>
    <p:sldId id="701" r:id="rId104"/>
    <p:sldId id="702" r:id="rId105"/>
    <p:sldId id="760" r:id="rId106"/>
    <p:sldId id="703" r:id="rId107"/>
    <p:sldId id="704" r:id="rId108"/>
    <p:sldId id="758" r:id="rId109"/>
    <p:sldId id="759" r:id="rId110"/>
    <p:sldId id="705" r:id="rId111"/>
    <p:sldId id="714" r:id="rId112"/>
    <p:sldId id="715" r:id="rId113"/>
    <p:sldId id="716" r:id="rId114"/>
    <p:sldId id="717" r:id="rId115"/>
    <p:sldId id="718" r:id="rId116"/>
    <p:sldId id="725" r:id="rId117"/>
    <p:sldId id="726" r:id="rId118"/>
    <p:sldId id="728" r:id="rId119"/>
    <p:sldId id="729" r:id="rId120"/>
    <p:sldId id="730" r:id="rId121"/>
    <p:sldId id="731" r:id="rId122"/>
    <p:sldId id="732" r:id="rId123"/>
    <p:sldId id="733" r:id="rId124"/>
    <p:sldId id="734" r:id="rId125"/>
    <p:sldId id="737" r:id="rId126"/>
    <p:sldId id="738" r:id="rId127"/>
    <p:sldId id="740" r:id="rId128"/>
    <p:sldId id="741" r:id="rId129"/>
    <p:sldId id="743" r:id="rId130"/>
    <p:sldId id="745" r:id="rId131"/>
    <p:sldId id="746" r:id="rId132"/>
    <p:sldId id="747" r:id="rId133"/>
    <p:sldId id="748" r:id="rId134"/>
    <p:sldId id="749" r:id="rId135"/>
    <p:sldId id="750" r:id="rId136"/>
    <p:sldId id="751" r:id="rId137"/>
    <p:sldId id="752" r:id="rId138"/>
    <p:sldId id="754" r:id="rId139"/>
    <p:sldId id="755" r:id="rId140"/>
    <p:sldId id="757" r:id="rId141"/>
    <p:sldId id="761" r:id="rId142"/>
    <p:sldId id="762" r:id="rId143"/>
    <p:sldId id="764" r:id="rId144"/>
    <p:sldId id="765" r:id="rId145"/>
    <p:sldId id="766" r:id="rId146"/>
    <p:sldId id="768" r:id="rId147"/>
    <p:sldId id="769" r:id="rId148"/>
    <p:sldId id="770" r:id="rId149"/>
    <p:sldId id="771" r:id="rId150"/>
    <p:sldId id="772" r:id="rId151"/>
    <p:sldId id="773" r:id="rId152"/>
    <p:sldId id="774" r:id="rId153"/>
    <p:sldId id="776" r:id="rId154"/>
    <p:sldId id="569" r:id="rId155"/>
    <p:sldId id="570" r:id="rId156"/>
    <p:sldId id="571" r:id="rId157"/>
    <p:sldId id="572" r:id="rId158"/>
    <p:sldId id="573" r:id="rId159"/>
    <p:sldId id="574" r:id="rId160"/>
    <p:sldId id="296" r:id="rId161"/>
    <p:sldId id="297" r:id="rId162"/>
    <p:sldId id="298" r:id="rId163"/>
    <p:sldId id="282" r:id="rId164"/>
    <p:sldId id="269" r:id="rId165"/>
    <p:sldId id="271" r:id="rId166"/>
    <p:sldId id="272" r:id="rId167"/>
    <p:sldId id="273" r:id="rId168"/>
    <p:sldId id="288" r:id="rId169"/>
    <p:sldId id="463" r:id="rId170"/>
    <p:sldId id="289" r:id="rId171"/>
    <p:sldId id="464" r:id="rId172"/>
    <p:sldId id="290" r:id="rId173"/>
    <p:sldId id="476" r:id="rId174"/>
    <p:sldId id="292" r:id="rId175"/>
    <p:sldId id="303" r:id="rId176"/>
    <p:sldId id="304" r:id="rId177"/>
    <p:sldId id="305" r:id="rId178"/>
    <p:sldId id="306" r:id="rId179"/>
    <p:sldId id="307" r:id="rId180"/>
    <p:sldId id="308" r:id="rId181"/>
    <p:sldId id="309" r:id="rId182"/>
    <p:sldId id="293" r:id="rId183"/>
    <p:sldId id="294" r:id="rId184"/>
    <p:sldId id="295" r:id="rId185"/>
    <p:sldId id="310" r:id="rId186"/>
    <p:sldId id="311" r:id="rId187"/>
    <p:sldId id="312" r:id="rId188"/>
    <p:sldId id="313" r:id="rId189"/>
    <p:sldId id="314" r:id="rId190"/>
    <p:sldId id="778" r:id="rId191"/>
    <p:sldId id="779" r:id="rId192"/>
    <p:sldId id="780" r:id="rId193"/>
    <p:sldId id="781" r:id="rId194"/>
    <p:sldId id="782" r:id="rId195"/>
    <p:sldId id="783" r:id="rId196"/>
    <p:sldId id="784" r:id="rId197"/>
    <p:sldId id="785" r:id="rId198"/>
    <p:sldId id="795" r:id="rId199"/>
    <p:sldId id="796" r:id="rId200"/>
    <p:sldId id="797" r:id="rId201"/>
    <p:sldId id="788" r:id="rId202"/>
    <p:sldId id="790" r:id="rId203"/>
    <p:sldId id="798" r:id="rId204"/>
    <p:sldId id="792" r:id="rId205"/>
    <p:sldId id="793" r:id="rId206"/>
    <p:sldId id="799" r:id="rId207"/>
    <p:sldId id="988" r:id="rId208"/>
    <p:sldId id="967" r:id="rId209"/>
    <p:sldId id="968" r:id="rId210"/>
    <p:sldId id="969" r:id="rId211"/>
    <p:sldId id="970" r:id="rId212"/>
    <p:sldId id="971" r:id="rId213"/>
    <p:sldId id="972" r:id="rId214"/>
    <p:sldId id="973" r:id="rId215"/>
    <p:sldId id="974" r:id="rId216"/>
    <p:sldId id="975" r:id="rId217"/>
    <p:sldId id="976" r:id="rId218"/>
    <p:sldId id="977" r:id="rId219"/>
    <p:sldId id="978" r:id="rId220"/>
    <p:sldId id="979" r:id="rId221"/>
    <p:sldId id="980" r:id="rId222"/>
    <p:sldId id="981" r:id="rId223"/>
    <p:sldId id="982" r:id="rId224"/>
    <p:sldId id="983" r:id="rId225"/>
    <p:sldId id="984" r:id="rId226"/>
    <p:sldId id="985" r:id="rId227"/>
    <p:sldId id="986" r:id="rId228"/>
    <p:sldId id="987" r:id="rId2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abolhasani" initials="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09" autoAdjust="0"/>
    <p:restoredTop sz="94660"/>
  </p:normalViewPr>
  <p:slideViewPr>
    <p:cSldViewPr>
      <p:cViewPr>
        <p:scale>
          <a:sx n="118" d="100"/>
          <a:sy n="118" d="100"/>
        </p:scale>
        <p:origin x="-1680" y="-1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236"/>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slide" Target="slides/slide201.xml"/><Relationship Id="rId226" Type="http://schemas.openxmlformats.org/officeDocument/2006/relationships/slide" Target="slides/slide22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16" Type="http://schemas.openxmlformats.org/officeDocument/2006/relationships/slide" Target="slides/slide212.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slide" Target="slides/slide146.xml"/><Relationship Id="rId155" Type="http://schemas.openxmlformats.org/officeDocument/2006/relationships/slide" Target="slides/slide151.xml"/><Relationship Id="rId171" Type="http://schemas.openxmlformats.org/officeDocument/2006/relationships/slide" Target="slides/slide167.xml"/><Relationship Id="rId176" Type="http://schemas.openxmlformats.org/officeDocument/2006/relationships/slide" Target="slides/slide172.xml"/><Relationship Id="rId192" Type="http://schemas.openxmlformats.org/officeDocument/2006/relationships/slide" Target="slides/slide188.xml"/><Relationship Id="rId197" Type="http://schemas.openxmlformats.org/officeDocument/2006/relationships/slide" Target="slides/slide193.xml"/><Relationship Id="rId206" Type="http://schemas.openxmlformats.org/officeDocument/2006/relationships/slide" Target="slides/slide202.xml"/><Relationship Id="rId227" Type="http://schemas.openxmlformats.org/officeDocument/2006/relationships/slide" Target="slides/slide223.xml"/><Relationship Id="rId201" Type="http://schemas.openxmlformats.org/officeDocument/2006/relationships/slide" Target="slides/slide197.xml"/><Relationship Id="rId222" Type="http://schemas.openxmlformats.org/officeDocument/2006/relationships/slide" Target="slides/slide218.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slide" Target="slides/slide157.xml"/><Relationship Id="rId166" Type="http://schemas.openxmlformats.org/officeDocument/2006/relationships/slide" Target="slides/slide162.xml"/><Relationship Id="rId182" Type="http://schemas.openxmlformats.org/officeDocument/2006/relationships/slide" Target="slides/slide178.xml"/><Relationship Id="rId187" Type="http://schemas.openxmlformats.org/officeDocument/2006/relationships/slide" Target="slides/slide183.xml"/><Relationship Id="rId217" Type="http://schemas.openxmlformats.org/officeDocument/2006/relationships/slide" Target="slides/slide213.xml"/><Relationship Id="rId1" Type="http://schemas.openxmlformats.org/officeDocument/2006/relationships/customXml" Target="../customXml/item1.xml"/><Relationship Id="rId6" Type="http://schemas.openxmlformats.org/officeDocument/2006/relationships/slide" Target="slides/slide2.xml"/><Relationship Id="rId212" Type="http://schemas.openxmlformats.org/officeDocument/2006/relationships/slide" Target="slides/slide208.xml"/><Relationship Id="rId233" Type="http://schemas.openxmlformats.org/officeDocument/2006/relationships/viewProps" Target="viewProps.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172" Type="http://schemas.openxmlformats.org/officeDocument/2006/relationships/slide" Target="slides/slide168.xml"/><Relationship Id="rId193" Type="http://schemas.openxmlformats.org/officeDocument/2006/relationships/slide" Target="slides/slide189.xml"/><Relationship Id="rId202" Type="http://schemas.openxmlformats.org/officeDocument/2006/relationships/slide" Target="slides/slide198.xml"/><Relationship Id="rId207" Type="http://schemas.openxmlformats.org/officeDocument/2006/relationships/slide" Target="slides/slide203.xml"/><Relationship Id="rId223" Type="http://schemas.openxmlformats.org/officeDocument/2006/relationships/slide" Target="slides/slide219.xml"/><Relationship Id="rId228" Type="http://schemas.openxmlformats.org/officeDocument/2006/relationships/slide" Target="slides/slide224.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slide" Target="slides/slide179.xml"/><Relationship Id="rId213" Type="http://schemas.openxmlformats.org/officeDocument/2006/relationships/slide" Target="slides/slide209.xml"/><Relationship Id="rId218" Type="http://schemas.openxmlformats.org/officeDocument/2006/relationships/slide" Target="slides/slide214.xml"/><Relationship Id="rId234"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199" Type="http://schemas.openxmlformats.org/officeDocument/2006/relationships/slide" Target="slides/slide195.xml"/><Relationship Id="rId203" Type="http://schemas.openxmlformats.org/officeDocument/2006/relationships/slide" Target="slides/slide199.xml"/><Relationship Id="rId208" Type="http://schemas.openxmlformats.org/officeDocument/2006/relationships/slide" Target="slides/slide204.xml"/><Relationship Id="rId229" Type="http://schemas.openxmlformats.org/officeDocument/2006/relationships/slide" Target="slides/slide225.xml"/><Relationship Id="rId19" Type="http://schemas.openxmlformats.org/officeDocument/2006/relationships/slide" Target="slides/slide15.xml"/><Relationship Id="rId224" Type="http://schemas.openxmlformats.org/officeDocument/2006/relationships/slide" Target="slides/slide220.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189" Type="http://schemas.openxmlformats.org/officeDocument/2006/relationships/slide" Target="slides/slide185.xml"/><Relationship Id="rId219" Type="http://schemas.openxmlformats.org/officeDocument/2006/relationships/slide" Target="slides/slide215.xml"/><Relationship Id="rId3" Type="http://schemas.openxmlformats.org/officeDocument/2006/relationships/customXml" Target="../customXml/item3.xml"/><Relationship Id="rId214" Type="http://schemas.openxmlformats.org/officeDocument/2006/relationships/slide" Target="slides/slide210.xml"/><Relationship Id="rId230" Type="http://schemas.openxmlformats.org/officeDocument/2006/relationships/notesMaster" Target="notesMasters/notesMaster1.xml"/><Relationship Id="rId235" Type="http://schemas.openxmlformats.org/officeDocument/2006/relationships/tableStyles" Target="tableStyles.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5" Type="http://schemas.openxmlformats.org/officeDocument/2006/relationships/slide" Target="slides/slide191.xml"/><Relationship Id="rId209" Type="http://schemas.openxmlformats.org/officeDocument/2006/relationships/slide" Target="slides/slide205.xml"/><Relationship Id="rId190" Type="http://schemas.openxmlformats.org/officeDocument/2006/relationships/slide" Target="slides/slide186.xml"/><Relationship Id="rId204" Type="http://schemas.openxmlformats.org/officeDocument/2006/relationships/slide" Target="slides/slide200.xml"/><Relationship Id="rId220" Type="http://schemas.openxmlformats.org/officeDocument/2006/relationships/slide" Target="slides/slide216.xml"/><Relationship Id="rId225" Type="http://schemas.openxmlformats.org/officeDocument/2006/relationships/slide" Target="slides/slide22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10" Type="http://schemas.openxmlformats.org/officeDocument/2006/relationships/slide" Target="slides/slide206.xml"/><Relationship Id="rId215" Type="http://schemas.openxmlformats.org/officeDocument/2006/relationships/slide" Target="slides/slide211.xml"/><Relationship Id="rId26" Type="http://schemas.openxmlformats.org/officeDocument/2006/relationships/slide" Target="slides/slide22.xml"/><Relationship Id="rId231" Type="http://schemas.openxmlformats.org/officeDocument/2006/relationships/commentAuthors" Target="commentAuthors.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221" Type="http://schemas.openxmlformats.org/officeDocument/2006/relationships/slide" Target="slides/slide217.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11" Type="http://schemas.openxmlformats.org/officeDocument/2006/relationships/slide" Target="slides/slide207.xml"/><Relationship Id="rId232" Type="http://schemas.openxmlformats.org/officeDocument/2006/relationships/presProps" Target="presProps.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37703BB-EE3F-4692-8143-4333872D8907}" type="datetimeFigureOut">
              <a:rPr lang="en-US" smtClean="0"/>
              <a:pPr/>
              <a:t>7/27/2026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E8FE41-468C-41AC-8FA7-81AEC2C68901}" type="slidenum">
              <a:rPr lang="en-US" smtClean="0"/>
              <a:pPr/>
              <a:t>‹#›</a:t>
            </a:fld>
            <a:endParaRPr lang="en-US"/>
          </a:p>
        </p:txBody>
      </p:sp>
    </p:spTree>
    <p:extLst>
      <p:ext uri="{BB962C8B-B14F-4D97-AF65-F5344CB8AC3E}">
        <p14:creationId xmlns:p14="http://schemas.microsoft.com/office/powerpoint/2010/main" val="117376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E8FE41-468C-41AC-8FA7-81AEC2C68901}" type="slidenum">
              <a:rPr lang="en-US" smtClean="0"/>
              <a:pPr/>
              <a:t>11</a:t>
            </a:fld>
            <a:endParaRPr lang="en-US"/>
          </a:p>
        </p:txBody>
      </p:sp>
    </p:spTree>
    <p:extLst>
      <p:ext uri="{BB962C8B-B14F-4D97-AF65-F5344CB8AC3E}">
        <p14:creationId xmlns:p14="http://schemas.microsoft.com/office/powerpoint/2010/main" val="3198803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11"/>
          <p:cNvSpPr>
            <a:spLocks noGrp="1" noChangeArrowheads="1"/>
          </p:cNvSpPr>
          <p:nvPr>
            <p:ph type="dt" sz="quarter" idx="1"/>
          </p:nvPr>
        </p:nvSpPr>
        <p:spPr bwMode="auto">
          <a:noFill/>
          <a:ln>
            <a:miter lim="800000"/>
            <a:headEnd/>
            <a:tailEnd/>
          </a:ln>
        </p:spPr>
        <p:txBody>
          <a:bodyPr wrap="square" numCol="1" anchor="t" anchorCtr="0" compatLnSpc="1">
            <a:prstTxWarp prst="textNoShape">
              <a:avLst/>
            </a:prstTxWarp>
          </a:bodyPr>
          <a:lstStyle/>
          <a:p>
            <a:fld id="{551317A9-23C5-4CC5-973F-D773F5DEF5A4}" type="datetime1">
              <a:rPr lang="en-US" altLang="en-US" smtClean="0">
                <a:latin typeface="Arial" charset="0"/>
                <a:ea typeface="ＭＳ Ｐゴシック" pitchFamily="34" charset="-128"/>
              </a:rPr>
              <a:pPr/>
              <a:t>7/27/2026</a:t>
            </a:fld>
            <a:endParaRPr lang="en-US" altLang="en-US" smtClean="0">
              <a:latin typeface="Arial" charset="0"/>
              <a:ea typeface="ＭＳ Ｐゴシック" pitchFamily="34" charset="-128"/>
            </a:endParaRPr>
          </a:p>
        </p:txBody>
      </p:sp>
      <p:sp>
        <p:nvSpPr>
          <p:cNvPr id="76803" name="Rectangle 13"/>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3087B0CB-F90D-4E15-99AB-6749E8F37305}" type="slidenum">
              <a:rPr lang="en-US" altLang="en-US" smtClean="0">
                <a:latin typeface="Arial" charset="0"/>
                <a:ea typeface="ＭＳ Ｐゴシック" pitchFamily="34" charset="-128"/>
              </a:rPr>
              <a:pPr/>
              <a:t>23</a:t>
            </a:fld>
            <a:endParaRPr lang="en-US" altLang="en-US" smtClean="0">
              <a:latin typeface="Arial" charset="0"/>
              <a:ea typeface="ＭＳ Ｐゴシック" pitchFamily="34" charset="-128"/>
            </a:endParaRPr>
          </a:p>
        </p:txBody>
      </p:sp>
      <p:sp>
        <p:nvSpPr>
          <p:cNvPr id="7680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680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latin typeface="Arial" charset="0"/>
              <a:ea typeface="ＭＳ Ｐゴシック" pitchFamily="34" charset="-128"/>
            </a:endParaRPr>
          </a:p>
        </p:txBody>
      </p:sp>
    </p:spTree>
    <p:extLst>
      <p:ext uri="{BB962C8B-B14F-4D97-AF65-F5344CB8AC3E}">
        <p14:creationId xmlns:p14="http://schemas.microsoft.com/office/powerpoint/2010/main" val="1147664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0E5189-96D9-4108-AD88-3898191B5EC1}" type="slidenum">
              <a:rPr lang="en-US"/>
              <a:pPr/>
              <a:t>211</a:t>
            </a:fld>
            <a:endParaRPr lang="en-US"/>
          </a:p>
        </p:txBody>
      </p:sp>
      <p:sp>
        <p:nvSpPr>
          <p:cNvPr id="138242" name="Rectangle 2"/>
          <p:cNvSpPr>
            <a:spLocks noGrp="1" noChangeArrowheads="1"/>
          </p:cNvSpPr>
          <p:nvPr>
            <p:ph type="body" idx="1"/>
          </p:nvPr>
        </p:nvSpPr>
        <p:spPr>
          <a:xfrm>
            <a:off x="914400" y="4341813"/>
            <a:ext cx="5029200" cy="4114800"/>
          </a:xfrm>
          <a:ln/>
        </p:spPr>
        <p:txBody>
          <a:bodyPr lIns="90488" tIns="44450" rIns="90488" bIns="44450"/>
          <a:lstStyle/>
          <a:p>
            <a:endParaRPr lang="fa-IR"/>
          </a:p>
        </p:txBody>
      </p:sp>
      <p:sp>
        <p:nvSpPr>
          <p:cNvPr id="138243" name="Rectangle 3"/>
          <p:cNvSpPr>
            <a:spLocks noGrp="1" noRot="1" noChangeAspect="1" noChangeArrowheads="1" noTextEdit="1"/>
          </p:cNvSpPr>
          <p:nvPr>
            <p:ph type="sldImg"/>
          </p:nvPr>
        </p:nvSpPr>
        <p:spPr>
          <a:xfrm>
            <a:off x="1146175" y="688975"/>
            <a:ext cx="4565650" cy="3424238"/>
          </a:xfrm>
          <a:ln w="12700" cap="flat">
            <a:solidFill>
              <a:schemeClr val="tx1"/>
            </a:solid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7/27/2026</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dirty="0"/>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6F15528-21DE-4FAA-801E-634DDDAF4B2B}" type="slidenum">
              <a:rPr lang="en-US" smtClean="0"/>
              <a:pPr/>
              <a:t>‹#›</a:t>
            </a:fld>
            <a:endParaRPr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 name="Shape 17"/>
          <p:cNvSpPr>
            <a:spLocks noGrp="1"/>
          </p:cNvSpPr>
          <p:nvPr>
            <p:ph type="sldNum" sz="quarter"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fld id="{B6F15528-21DE-4FAA-801E-634DDDAF4B2B}" type="slidenum">
              <a:rPr lang="en-US" smtClean="0"/>
              <a:pPr/>
              <a:t>‹#›</a:t>
            </a:fld>
            <a:endParaRPr lang="en-US" dirty="0"/>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30725"/>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88021ED-29B8-4876-AAD0-EF346CD41495}" type="slidenum">
              <a:rPr lang="ar-SA"/>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4361688" y="1026372"/>
            <a:ext cx="457200" cy="441325"/>
          </a:xfrm>
        </p:spPr>
        <p:txBody>
          <a:bodyPr/>
          <a:lstStyle/>
          <a:p>
            <a:fld id="{B6F15528-21DE-4FAA-801E-634DDDAF4B2B}" type="slidenum">
              <a:rPr lang="en-US" smtClean="0"/>
              <a:pPr/>
              <a:t>‹#›</a:t>
            </a:fld>
            <a:endParaRPr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7/27/2026</a:t>
            </a:fld>
            <a:endParaRPr lang="en-US" dirty="0"/>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dirty="0"/>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1D8BD707-D9CF-40AE-B4C6-C98DA3205C09}" type="datetimeFigureOut">
              <a:rPr lang="en-US" smtClean="0"/>
              <a:pPr/>
              <a:t>7/27/2026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7/27/2026</a:t>
            </a:fld>
            <a:endParaRPr lang="en-US" dirty="0"/>
          </a:p>
        </p:txBody>
      </p:sp>
      <p:sp>
        <p:nvSpPr>
          <p:cNvPr id="8" name="Footer Placeholder 7"/>
          <p:cNvSpPr>
            <a:spLocks noGrp="1"/>
          </p:cNvSpPr>
          <p:nvPr>
            <p:ph type="ftr" sz="quarter" idx="11"/>
          </p:nvPr>
        </p:nvSpPr>
        <p:spPr>
          <a:xfrm>
            <a:off x="304800" y="6409944"/>
            <a:ext cx="3581400" cy="365760"/>
          </a:xfrm>
        </p:spPr>
        <p:txBody>
          <a:bodyPr/>
          <a:lstStyle/>
          <a:p>
            <a:endParaRPr lang="en-US" dirty="0"/>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6F15528-21DE-4FAA-801E-634DDDAF4B2B}" type="slidenum">
              <a:rPr lang="en-US" smtClean="0"/>
              <a:pPr/>
              <a:t>‹#›</a:t>
            </a:fld>
            <a:endParaRPr lang="en-US"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7/27/2026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4343400" y="1036020"/>
            <a:ext cx="457200" cy="441325"/>
          </a:xfrm>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D8BD707-D9CF-40AE-B4C6-C98DA3205C09}" type="datetimeFigureOut">
              <a:rPr lang="en-US" smtClean="0"/>
              <a:pPr/>
              <a:t>7/27/2026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dirty="0"/>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7/27/2026</a:t>
            </a:fld>
            <a:endParaRPr lang="en-US" dirty="0"/>
          </a:p>
        </p:txBody>
      </p:sp>
      <p:sp>
        <p:nvSpPr>
          <p:cNvPr id="6" name="Footer Placeholder 5"/>
          <p:cNvSpPr>
            <a:spLocks noGrp="1"/>
          </p:cNvSpPr>
          <p:nvPr>
            <p:ph type="ftr" sz="quarter" idx="11"/>
          </p:nvPr>
        </p:nvSpPr>
        <p:spPr>
          <a:xfrm>
            <a:off x="301752" y="6410848"/>
            <a:ext cx="3383280" cy="365760"/>
          </a:xfrm>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6F15528-21DE-4FAA-801E-634DDDAF4B2B}" type="slidenum">
              <a:rPr lang="en-US" smtClean="0"/>
              <a:pPr/>
              <a:t>‹#›</a:t>
            </a:fld>
            <a:endParaRPr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1D8BD707-D9CF-40AE-B4C6-C98DA3205C09}" type="datetimeFigureOut">
              <a:rPr lang="en-US" smtClean="0"/>
              <a:pPr/>
              <a:t>7/27/2026</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D8BD707-D9CF-40AE-B4C6-C98DA3205C09}" type="datetimeFigureOut">
              <a:rPr lang="en-US" smtClean="0"/>
              <a:pPr/>
              <a:t>7/27/2026</a:t>
            </a:fld>
            <a:endParaRPr lang="en-US" dirty="0"/>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dirty="0"/>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6F15528-21DE-4FAA-801E-634DDDAF4B2B}" type="slidenum">
              <a:rPr lang="en-US" smtClean="0"/>
              <a:pPr/>
              <a:t>‹#›</a:t>
            </a:fld>
            <a:endParaRPr lang="en-US" dirty="0"/>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lgn="ctr" rtl="1"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xml"/></Relationships>
</file>

<file path=ppt/slides/_rels/slide20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6.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3.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76.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ttp://cdn.lifeinthefastlane.com/wp-content/uploads/2011/01/waves-of-the-ecg.gif"/>
          <p:cNvPicPr/>
          <p:nvPr/>
        </p:nvPicPr>
        <p:blipFill>
          <a:blip r:embed="rId2"/>
          <a:stretch>
            <a:fillRect/>
          </a:stretch>
        </p:blipFill>
        <p:spPr bwMode="auto">
          <a:xfrm>
            <a:off x="0" y="1981200"/>
            <a:ext cx="5715000" cy="2857500"/>
          </a:xfrm>
          <a:prstGeom prst="rect">
            <a:avLst/>
          </a:prstGeom>
          <a:noFill/>
          <a:ln>
            <a:noFill/>
          </a:ln>
        </p:spPr>
      </p:pic>
      <p:pic>
        <p:nvPicPr>
          <p:cNvPr id="5" name="Picture 4" descr="http://i.livescience.com/images/i/000/065/517/original/human-body-heart-130925.jpg?1398809359"/>
          <p:cNvPicPr/>
          <p:nvPr/>
        </p:nvPicPr>
        <p:blipFill>
          <a:blip r:embed="rId3">
            <a:lum bright="49000" contrast="-50000"/>
          </a:blip>
          <a:srcRect/>
          <a:stretch>
            <a:fillRect/>
          </a:stretch>
        </p:blipFill>
        <p:spPr bwMode="auto">
          <a:xfrm>
            <a:off x="5715000" y="1981200"/>
            <a:ext cx="3429000" cy="2667000"/>
          </a:xfrm>
          <a:prstGeom prst="rect">
            <a:avLst/>
          </a:prstGeom>
          <a:noFill/>
          <a:ln w="9525">
            <a:noFill/>
            <a:miter lim="800000"/>
            <a:headEnd/>
            <a:tailEnd/>
          </a:ln>
        </p:spPr>
      </p:pic>
      <p:sp>
        <p:nvSpPr>
          <p:cNvPr id="5122" name="Rectangle 29"/>
          <p:cNvSpPr>
            <a:spLocks noGrp="1" noChangeArrowheads="1"/>
          </p:cNvSpPr>
          <p:nvPr>
            <p:ph type="subTitle" idx="1"/>
          </p:nvPr>
        </p:nvSpPr>
        <p:spPr>
          <a:xfrm>
            <a:off x="1357290" y="571480"/>
            <a:ext cx="6400800" cy="1054088"/>
          </a:xfrm>
        </p:spPr>
        <p:txBody>
          <a:bodyPr/>
          <a:lstStyle/>
          <a:p>
            <a:pPr rtl="1" eaLnBrk="1" hangingPunct="1"/>
            <a:r>
              <a:rPr lang="fa-IR" altLang="en-US" sz="2800" b="1" dirty="0" smtClean="0">
                <a:cs typeface="B Titr" pitchFamily="2" charset="-78"/>
              </a:rPr>
              <a:t>سکته قلبی و مانیتورینگ بیمار و بیماریهای قلبی، عروقی</a:t>
            </a:r>
            <a:endParaRPr lang="en-US" altLang="en-US" sz="2800" b="1" dirty="0" smtClean="0">
              <a:cs typeface="B Titr" pitchFamily="2" charset="-78"/>
            </a:endParaRPr>
          </a:p>
        </p:txBody>
      </p:sp>
      <p:pic>
        <p:nvPicPr>
          <p:cNvPr id="5123" name="Picture 5"/>
          <p:cNvPicPr>
            <a:picLocks noChangeAspect="1"/>
          </p:cNvPicPr>
          <p:nvPr/>
        </p:nvPicPr>
        <p:blipFill>
          <a:blip r:embed="rId4">
            <a:lum bright="70000" contrast="-70000"/>
          </a:blip>
          <a:srcRect/>
          <a:stretch>
            <a:fillRect/>
          </a:stretch>
        </p:blipFill>
        <p:spPr bwMode="auto">
          <a:xfrm>
            <a:off x="1928794" y="1571612"/>
            <a:ext cx="5327650" cy="4033837"/>
          </a:xfrm>
          <a:prstGeom prst="rect">
            <a:avLst/>
          </a:prstGeom>
          <a:noFill/>
          <a:ln w="9525">
            <a:noFill/>
            <a:miter lim="800000"/>
            <a:headEnd/>
            <a:tailEnd/>
          </a:ln>
        </p:spPr>
      </p:pic>
      <p:sp>
        <p:nvSpPr>
          <p:cNvPr id="7" name="TextBox 6"/>
          <p:cNvSpPr txBox="1"/>
          <p:nvPr/>
        </p:nvSpPr>
        <p:spPr>
          <a:xfrm>
            <a:off x="1691680" y="5877271"/>
            <a:ext cx="5616624" cy="469359"/>
          </a:xfrm>
          <a:prstGeom prst="rect">
            <a:avLst/>
          </a:prstGeom>
          <a:noFill/>
        </p:spPr>
        <p:txBody>
          <a:bodyPr>
            <a:spAutoFit/>
          </a:bodyPr>
          <a:lstStyle/>
          <a:p>
            <a:pPr algn="ctr">
              <a:lnSpc>
                <a:spcPct val="200000"/>
              </a:lnSpc>
              <a:defRPr/>
            </a:pPr>
            <a:r>
              <a:rPr lang="fa-IR" sz="1400" dirty="0">
                <a:effectLst>
                  <a:reflection blurRad="6350" stA="55000" endA="50" endPos="85000" dist="60007" dir="5400000" sy="-100000" algn="bl" rotWithShape="0"/>
                </a:effectLst>
                <a:cs typeface="B Titr" panose="00000700000000000000" pitchFamily="2" charset="-78"/>
              </a:rPr>
              <a:t>مرکز مدیریت حوادث و فوریتهای پزشکی </a:t>
            </a:r>
            <a:r>
              <a:rPr lang="fa-IR" sz="1400" dirty="0" smtClean="0">
                <a:effectLst>
                  <a:reflection blurRad="6350" stA="55000" endA="50" endPos="85000" dist="60007" dir="5400000" sy="-100000" algn="bl" rotWithShape="0"/>
                </a:effectLst>
                <a:cs typeface="B Titr" panose="00000700000000000000" pitchFamily="2" charset="-78"/>
              </a:rPr>
              <a:t>کشور</a:t>
            </a:r>
            <a:endParaRPr lang="fa-IR" sz="1400" dirty="0">
              <a:effectLst>
                <a:reflection blurRad="6350" stA="55000" endA="50" endPos="85000" dist="60007" dir="5400000" sy="-100000" algn="bl" rotWithShape="0"/>
              </a:effectLst>
              <a:cs typeface="B Titr" panose="00000700000000000000" pitchFamily="2"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cs typeface="B Titr" pitchFamily="2" charset="-78"/>
              </a:rPr>
              <a:t>لیدهای قلبی</a:t>
            </a:r>
            <a:endParaRPr lang="en-US" sz="2400" dirty="0"/>
          </a:p>
        </p:txBody>
      </p:sp>
      <p:pic>
        <p:nvPicPr>
          <p:cNvPr id="6" name="Picture 2"/>
          <p:cNvPicPr>
            <a:picLocks noGrp="1" noChangeAspect="1" noChangeArrowheads="1"/>
          </p:cNvPicPr>
          <p:nvPr>
            <p:ph sz="quarter" idx="1"/>
          </p:nvPr>
        </p:nvPicPr>
        <p:blipFill>
          <a:blip r:embed="rId2"/>
          <a:srcRect/>
          <a:stretch>
            <a:fillRect/>
          </a:stretch>
        </p:blipFill>
        <p:spPr>
          <a:xfrm>
            <a:off x="1143000" y="1752600"/>
            <a:ext cx="3790950" cy="3343275"/>
          </a:xfrm>
          <a:noFill/>
        </p:spPr>
      </p:pic>
      <p:pic>
        <p:nvPicPr>
          <p:cNvPr id="7" name="Picture 3"/>
          <p:cNvPicPr>
            <a:picLocks noChangeAspect="1" noChangeArrowheads="1"/>
          </p:cNvPicPr>
          <p:nvPr/>
        </p:nvPicPr>
        <p:blipFill>
          <a:blip r:embed="rId3"/>
          <a:srcRect/>
          <a:stretch>
            <a:fillRect/>
          </a:stretch>
        </p:blipFill>
        <p:spPr bwMode="auto">
          <a:xfrm>
            <a:off x="4876800" y="2667000"/>
            <a:ext cx="3248025" cy="15716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106967" cy="1147483"/>
          </a:xfrm>
        </p:spPr>
        <p:txBody>
          <a:bodyPr/>
          <a:lstStyle/>
          <a:p>
            <a:pPr algn="ctr" rtl="1"/>
            <a:r>
              <a:rPr lang="fa-IR" sz="2400" b="1" dirty="0">
                <a:cs typeface="B Titr" pitchFamily="2" charset="-78"/>
              </a:rPr>
              <a:t>تجویز داروهای </a:t>
            </a:r>
            <a:r>
              <a:rPr lang="fa-IR" sz="2400" b="1" dirty="0" smtClean="0">
                <a:cs typeface="B Titr" pitchFamily="2" charset="-78"/>
              </a:rPr>
              <a:t>فیبرینولیتیک  </a:t>
            </a:r>
            <a:r>
              <a:rPr lang="fa-IR" sz="2400" b="1" dirty="0">
                <a:cs typeface="B Titr" pitchFamily="2" charset="-78"/>
              </a:rPr>
              <a:t>در بیماران </a:t>
            </a:r>
            <a:r>
              <a:rPr lang="en-US" sz="2400" b="1" dirty="0">
                <a:cs typeface="B Titr" pitchFamily="2" charset="-78"/>
              </a:rPr>
              <a:t>ACS</a:t>
            </a:r>
          </a:p>
        </p:txBody>
      </p:sp>
      <p:sp>
        <p:nvSpPr>
          <p:cNvPr id="3" name="Content Placeholder 2"/>
          <p:cNvSpPr>
            <a:spLocks noGrp="1"/>
          </p:cNvSpPr>
          <p:nvPr>
            <p:ph sz="quarter" idx="1"/>
          </p:nvPr>
        </p:nvSpPr>
        <p:spPr>
          <a:xfrm>
            <a:off x="457200" y="1828800"/>
            <a:ext cx="8429625" cy="4500281"/>
          </a:xfrm>
        </p:spPr>
        <p:txBody>
          <a:bodyPr/>
          <a:lstStyle/>
          <a:p>
            <a:pPr algn="just" rtl="1"/>
            <a:r>
              <a:rPr lang="fa-IR" sz="1800" b="1" dirty="0">
                <a:cs typeface="B Compset" pitchFamily="2" charset="-78"/>
              </a:rPr>
              <a:t>دادن داروهای فیبرینولیتیک </a:t>
            </a:r>
            <a:r>
              <a:rPr lang="fa-IR" sz="1800" b="1" dirty="0" smtClean="0">
                <a:cs typeface="B Compset" pitchFamily="2" charset="-78"/>
              </a:rPr>
              <a:t>ها </a:t>
            </a:r>
            <a:r>
              <a:rPr lang="fa-IR" sz="1800" b="1" dirty="0">
                <a:cs typeface="B Compset" pitchFamily="2" charset="-78"/>
              </a:rPr>
              <a:t>در شرایط پیش بیمارستانی در بیماران </a:t>
            </a:r>
            <a:r>
              <a:rPr lang="en-US" sz="1800" b="1" dirty="0">
                <a:cs typeface="B Compset" pitchFamily="2" charset="-78"/>
              </a:rPr>
              <a:t>MI </a:t>
            </a:r>
            <a:r>
              <a:rPr lang="fa-IR" sz="1800" b="1" dirty="0" smtClean="0">
                <a:cs typeface="B Compset" pitchFamily="2" charset="-78"/>
              </a:rPr>
              <a:t> با </a:t>
            </a:r>
            <a:r>
              <a:rPr lang="fa-IR" sz="1800" b="1" dirty="0">
                <a:cs typeface="B Compset" pitchFamily="2" charset="-78"/>
              </a:rPr>
              <a:t>تغییرات </a:t>
            </a:r>
            <a:r>
              <a:rPr lang="en-US" sz="1800" b="1" dirty="0">
                <a:cs typeface="B Compset" pitchFamily="2" charset="-78"/>
              </a:rPr>
              <a:t>ST </a:t>
            </a:r>
            <a:r>
              <a:rPr lang="fa-IR" sz="1800" b="1" dirty="0" smtClean="0">
                <a:cs typeface="B Compset" pitchFamily="2" charset="-78"/>
              </a:rPr>
              <a:t> یا </a:t>
            </a:r>
            <a:r>
              <a:rPr lang="fa-IR" sz="1800" b="1" dirty="0">
                <a:cs typeface="B Compset" pitchFamily="2" charset="-78"/>
              </a:rPr>
              <a:t>علائم و نشانه های </a:t>
            </a:r>
            <a:r>
              <a:rPr lang="en-US" sz="1800" b="1" dirty="0">
                <a:cs typeface="B Compset" pitchFamily="2" charset="-78"/>
              </a:rPr>
              <a:t>ACS </a:t>
            </a:r>
            <a:r>
              <a:rPr lang="fa-IR" sz="1800" b="1" dirty="0" smtClean="0">
                <a:cs typeface="B Compset" pitchFamily="2" charset="-78"/>
              </a:rPr>
              <a:t> همراه </a:t>
            </a:r>
            <a:r>
              <a:rPr lang="fa-IR" sz="1800" b="1" dirty="0">
                <a:cs typeface="B Compset" pitchFamily="2" charset="-78"/>
              </a:rPr>
              <a:t>با </a:t>
            </a:r>
            <a:r>
              <a:rPr lang="en-US" sz="1800" b="1" dirty="0">
                <a:cs typeface="B Compset" pitchFamily="2" charset="-78"/>
              </a:rPr>
              <a:t>LBBB </a:t>
            </a:r>
            <a:r>
              <a:rPr lang="fa-IR" sz="1800" b="1" dirty="0" smtClean="0">
                <a:cs typeface="B Compset" pitchFamily="2" charset="-78"/>
              </a:rPr>
              <a:t> جدید قویا توصیه </a:t>
            </a:r>
            <a:r>
              <a:rPr lang="fa-IR" sz="1800" b="1" dirty="0">
                <a:cs typeface="B Compset" pitchFamily="2" charset="-78"/>
              </a:rPr>
              <a:t>می شود. </a:t>
            </a:r>
            <a:endParaRPr lang="fa-IR" sz="1800" b="1" dirty="0" smtClean="0">
              <a:cs typeface="B Compset" pitchFamily="2" charset="-78"/>
            </a:endParaRPr>
          </a:p>
          <a:p>
            <a:pPr algn="just" rtl="1"/>
            <a:endParaRPr lang="fa-IR" sz="1800" b="1" dirty="0" smtClean="0">
              <a:cs typeface="B Compset" pitchFamily="2" charset="-78"/>
            </a:endParaRPr>
          </a:p>
          <a:p>
            <a:pPr algn="just" rtl="1"/>
            <a:r>
              <a:rPr lang="fa-IR" sz="1800" b="1" dirty="0" smtClean="0">
                <a:cs typeface="B Compset" pitchFamily="2" charset="-78"/>
              </a:rPr>
              <a:t>تجویز توسط </a:t>
            </a:r>
            <a:r>
              <a:rPr lang="fa-IR" sz="1800" b="1" dirty="0">
                <a:cs typeface="B Compset" pitchFamily="2" charset="-78"/>
              </a:rPr>
              <a:t>پرستار، پزشک و پارامدیک (دوره دیده) پس از تأیید پزشک متخصص قلب می بایست انجام گردد</a:t>
            </a:r>
            <a:r>
              <a:rPr lang="fa-IR" sz="1800" b="1" dirty="0" smtClean="0">
                <a:cs typeface="B Compset" pitchFamily="2" charset="-78"/>
              </a:rPr>
              <a:t>.</a:t>
            </a:r>
          </a:p>
          <a:p>
            <a:pPr algn="just" rtl="1"/>
            <a:endParaRPr lang="fa-IR" sz="1800" b="1" dirty="0">
              <a:cs typeface="B Compset" pitchFamily="2" charset="-78"/>
            </a:endParaRPr>
          </a:p>
          <a:p>
            <a:pPr algn="just" rtl="1"/>
            <a:r>
              <a:rPr lang="fa-IR" sz="1800" b="1" dirty="0">
                <a:cs typeface="B Compset" pitchFamily="2" charset="-78"/>
              </a:rPr>
              <a:t>تأیید پزشک متخصص قلب ومهارت های  </a:t>
            </a:r>
            <a:r>
              <a:rPr lang="en-US" sz="1800" b="1" dirty="0" smtClean="0">
                <a:cs typeface="B Compset" pitchFamily="2" charset="-78"/>
              </a:rPr>
              <a:t>ALS</a:t>
            </a:r>
            <a:r>
              <a:rPr lang="fa-IR" sz="1800" b="1" dirty="0" smtClean="0">
                <a:cs typeface="B Compset" pitchFamily="2" charset="-78"/>
              </a:rPr>
              <a:t> وسیستم </a:t>
            </a:r>
            <a:r>
              <a:rPr lang="fa-IR" sz="1800" b="1" dirty="0">
                <a:cs typeface="B Compset" pitchFamily="2" charset="-78"/>
              </a:rPr>
              <a:t>بهبود کیفیت  برای تزریق فیبرینولیتیک ها لازم می باشد</a:t>
            </a:r>
            <a:r>
              <a:rPr lang="fa-IR" sz="1800" b="1" dirty="0" smtClean="0">
                <a:cs typeface="B Compset" pitchFamily="2" charset="-78"/>
              </a:rPr>
              <a:t>.</a:t>
            </a:r>
          </a:p>
          <a:p>
            <a:pPr algn="just" rtl="1"/>
            <a:endParaRPr lang="fa-IR" sz="1800" b="1" dirty="0">
              <a:cs typeface="B Compset" pitchFamily="2" charset="-78"/>
            </a:endParaRPr>
          </a:p>
          <a:p>
            <a:pPr algn="just" rtl="1"/>
            <a:r>
              <a:rPr lang="fa-IR" sz="1800" b="1" dirty="0">
                <a:cs typeface="B Compset" pitchFamily="2" charset="-78"/>
              </a:rPr>
              <a:t>در مواردی که امکان دسترسی </a:t>
            </a:r>
            <a:r>
              <a:rPr lang="fa-IR" sz="1800" b="1" dirty="0" smtClean="0">
                <a:cs typeface="B Compset" pitchFamily="2" charset="-78"/>
              </a:rPr>
              <a:t>به</a:t>
            </a:r>
            <a:r>
              <a:rPr lang="en-US" sz="1800" b="1" dirty="0" smtClean="0">
                <a:cs typeface="B Compset" pitchFamily="2" charset="-78"/>
              </a:rPr>
              <a:t>PCI </a:t>
            </a:r>
            <a:r>
              <a:rPr lang="fa-IR" sz="1800" b="1" dirty="0" smtClean="0">
                <a:cs typeface="B Compset" pitchFamily="2" charset="-78"/>
              </a:rPr>
              <a:t> ظرف 90 دقیقه </a:t>
            </a:r>
            <a:r>
              <a:rPr lang="fa-IR" sz="1800" b="1" dirty="0">
                <a:cs typeface="B Compset" pitchFamily="2" charset="-78"/>
              </a:rPr>
              <a:t>آینده وجود دارد انتقال به مرکز واجد شرایط </a:t>
            </a:r>
            <a:r>
              <a:rPr lang="en-US" sz="1800" b="1" dirty="0">
                <a:cs typeface="B Compset" pitchFamily="2" charset="-78"/>
              </a:rPr>
              <a:t>PCI </a:t>
            </a:r>
            <a:r>
              <a:rPr lang="fa-IR" sz="1800" b="1" dirty="0" smtClean="0">
                <a:cs typeface="B Compset" pitchFamily="2" charset="-78"/>
              </a:rPr>
              <a:t> برشروع </a:t>
            </a:r>
            <a:r>
              <a:rPr lang="fa-IR" sz="1800" b="1" dirty="0">
                <a:cs typeface="B Compset" pitchFamily="2" charset="-78"/>
              </a:rPr>
              <a:t>فیبرینولیتیک مقدم </a:t>
            </a:r>
            <a:r>
              <a:rPr lang="fa-IR" sz="1800" b="1" dirty="0" smtClean="0">
                <a:cs typeface="B Compset" pitchFamily="2" charset="-78"/>
              </a:rPr>
              <a:t>است.</a:t>
            </a:r>
            <a:endParaRPr lang="fa-IR" sz="1800" b="1" dirty="0">
              <a:cs typeface="B Compset" pitchFamily="2" charset="-78"/>
            </a:endParaRPr>
          </a:p>
          <a:p>
            <a:pPr marL="0" indent="0" algn="justLow" rtl="1">
              <a:lnSpc>
                <a:spcPct val="150000"/>
              </a:lnSpc>
              <a:buNone/>
            </a:pPr>
            <a:endParaRPr lang="en-US" sz="1800" b="1" dirty="0">
              <a:cs typeface="B Compset" pitchFamily="2" charset="-78"/>
            </a:endParaRPr>
          </a:p>
        </p:txBody>
      </p:sp>
    </p:spTree>
    <p:extLst>
      <p:ext uri="{BB962C8B-B14F-4D97-AF65-F5344CB8AC3E}">
        <p14:creationId xmlns:p14="http://schemas.microsoft.com/office/powerpoint/2010/main" val="3543667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2721"/>
            <a:ext cx="7848599" cy="995079"/>
          </a:xfrm>
        </p:spPr>
        <p:txBody>
          <a:bodyPr/>
          <a:lstStyle/>
          <a:p>
            <a:pPr algn="ctr" rtl="1"/>
            <a:r>
              <a:rPr lang="fa-IR" sz="2400" b="1" dirty="0">
                <a:cs typeface="B Titr" panose="00000700000000000000" pitchFamily="2" charset="-78"/>
              </a:rPr>
              <a:t>تجویز </a:t>
            </a:r>
            <a:r>
              <a:rPr lang="fa-IR" sz="2400" b="1" dirty="0" smtClean="0">
                <a:cs typeface="B Titr" panose="00000700000000000000" pitchFamily="2" charset="-78"/>
              </a:rPr>
              <a:t>داروی</a:t>
            </a:r>
            <a:r>
              <a:rPr lang="en-US" sz="2400" b="1" dirty="0">
                <a:cs typeface="B Titr" panose="00000700000000000000" pitchFamily="2" charset="-78"/>
              </a:rPr>
              <a:t> </a:t>
            </a:r>
            <a:r>
              <a:rPr lang="en-US" sz="2400" b="1" dirty="0" smtClean="0">
                <a:cs typeface="B Titr" panose="00000700000000000000" pitchFamily="2" charset="-78"/>
              </a:rPr>
              <a:t>NTG </a:t>
            </a:r>
            <a:r>
              <a:rPr lang="fa-IR" sz="2400" b="1" dirty="0">
                <a:cs typeface="B Titr" panose="00000700000000000000" pitchFamily="2" charset="-78"/>
              </a:rPr>
              <a:t>در بیماران </a:t>
            </a:r>
            <a:r>
              <a:rPr lang="en-US" sz="2400" b="1" dirty="0">
                <a:cs typeface="B Titr" panose="00000700000000000000" pitchFamily="2" charset="-78"/>
              </a:rPr>
              <a:t>ACS</a:t>
            </a:r>
          </a:p>
        </p:txBody>
      </p:sp>
      <p:sp>
        <p:nvSpPr>
          <p:cNvPr id="3" name="Content Placeholder 2"/>
          <p:cNvSpPr>
            <a:spLocks noGrp="1"/>
          </p:cNvSpPr>
          <p:nvPr>
            <p:ph sz="quarter" idx="1"/>
          </p:nvPr>
        </p:nvSpPr>
        <p:spPr>
          <a:xfrm>
            <a:off x="285750" y="1600200"/>
            <a:ext cx="8591551" cy="4448533"/>
          </a:xfrm>
        </p:spPr>
        <p:txBody>
          <a:bodyPr>
            <a:normAutofit/>
          </a:bodyPr>
          <a:lstStyle/>
          <a:p>
            <a:pPr algn="just" rtl="1"/>
            <a:r>
              <a:rPr lang="fa-IR" sz="1800" b="1" dirty="0">
                <a:cs typeface="B Compset" pitchFamily="2" charset="-78"/>
              </a:rPr>
              <a:t>استفاده از </a:t>
            </a:r>
            <a:r>
              <a:rPr lang="fa-IR" sz="1800" b="1" dirty="0" smtClean="0">
                <a:cs typeface="B Compset" pitchFamily="2" charset="-78"/>
              </a:rPr>
              <a:t>داروهای </a:t>
            </a:r>
            <a:r>
              <a:rPr lang="en-US" sz="1800" b="1" dirty="0" smtClean="0">
                <a:cs typeface="B Compset" pitchFamily="2" charset="-78"/>
              </a:rPr>
              <a:t>NTG </a:t>
            </a:r>
            <a:r>
              <a:rPr lang="fa-IR" sz="1800" b="1" dirty="0" smtClean="0">
                <a:cs typeface="B Compset" pitchFamily="2" charset="-78"/>
              </a:rPr>
              <a:t> در اورژانس </a:t>
            </a:r>
            <a:r>
              <a:rPr lang="fa-IR" sz="1800" b="1" dirty="0">
                <a:cs typeface="B Compset" pitchFamily="2" charset="-78"/>
              </a:rPr>
              <a:t>پیش بیمارستانی به </a:t>
            </a:r>
            <a:r>
              <a:rPr lang="fa-IR" sz="1800" b="1" dirty="0" smtClean="0">
                <a:cs typeface="B Compset" pitchFamily="2" charset="-78"/>
              </a:rPr>
              <a:t>صورت </a:t>
            </a:r>
            <a:r>
              <a:rPr lang="fa-IR" sz="1800" b="1" dirty="0">
                <a:cs typeface="B Compset" pitchFamily="2" charset="-78"/>
              </a:rPr>
              <a:t>زیرزبانی برای بیماران دچار </a:t>
            </a:r>
            <a:r>
              <a:rPr lang="fa-IR" sz="1800" b="1" dirty="0" smtClean="0">
                <a:cs typeface="B Compset" pitchFamily="2" charset="-78"/>
              </a:rPr>
              <a:t>ایسکمی </a:t>
            </a:r>
            <a:r>
              <a:rPr lang="fa-IR" sz="1800" b="1" dirty="0">
                <a:cs typeface="B Compset" pitchFamily="2" charset="-78"/>
              </a:rPr>
              <a:t>پیشرونده توصیه می </a:t>
            </a:r>
            <a:r>
              <a:rPr lang="fa-IR" sz="1800" b="1" dirty="0" smtClean="0">
                <a:cs typeface="B Compset" pitchFamily="2" charset="-78"/>
              </a:rPr>
              <a:t>شود.</a:t>
            </a:r>
          </a:p>
          <a:p>
            <a:pPr algn="just" rtl="1"/>
            <a:endParaRPr lang="fa-IR" sz="1800" b="1" dirty="0" smtClean="0">
              <a:cs typeface="B Compset" pitchFamily="2" charset="-78"/>
            </a:endParaRPr>
          </a:p>
          <a:p>
            <a:pPr algn="just" rtl="1"/>
            <a:r>
              <a:rPr lang="fa-IR" sz="1800" b="1" dirty="0" smtClean="0">
                <a:cs typeface="B Compset" pitchFamily="2" charset="-78"/>
              </a:rPr>
              <a:t> </a:t>
            </a:r>
            <a:r>
              <a:rPr lang="fa-IR" sz="1800" b="1" dirty="0">
                <a:cs typeface="B Compset" pitchFamily="2" charset="-78"/>
              </a:rPr>
              <a:t>در </a:t>
            </a:r>
            <a:r>
              <a:rPr lang="fa-IR" sz="1800" b="1" dirty="0" smtClean="0">
                <a:cs typeface="B Compset" pitchFamily="2" charset="-78"/>
              </a:rPr>
              <a:t>موارد فشار</a:t>
            </a:r>
            <a:r>
              <a:rPr lang="fa-IR" sz="1800" b="1" dirty="0">
                <a:cs typeface="B Compset" pitchFamily="2" charset="-78"/>
              </a:rPr>
              <a:t> </a:t>
            </a:r>
            <a:r>
              <a:rPr lang="fa-IR" sz="1800" b="1" dirty="0" smtClean="0">
                <a:cs typeface="B Compset" pitchFamily="2" charset="-78"/>
              </a:rPr>
              <a:t>سیستولیک کمتر از </a:t>
            </a:r>
            <a:r>
              <a:rPr lang="en-US" sz="1800" b="1" dirty="0" smtClean="0">
                <a:cs typeface="B Compset" pitchFamily="2" charset="-78"/>
              </a:rPr>
              <a:t>90 mmHg </a:t>
            </a:r>
            <a:r>
              <a:rPr lang="fa-IR" sz="1800" b="1" dirty="0" smtClean="0">
                <a:cs typeface="B Compset" pitchFamily="2" charset="-78"/>
              </a:rPr>
              <a:t> و یا </a:t>
            </a:r>
            <a:r>
              <a:rPr lang="en-US" sz="1800" b="1" dirty="0" smtClean="0">
                <a:cs typeface="B Compset" pitchFamily="2" charset="-78"/>
              </a:rPr>
              <a:t>30 mmHg</a:t>
            </a:r>
            <a:r>
              <a:rPr lang="fa-IR" sz="1800" b="1" dirty="0" smtClean="0">
                <a:cs typeface="B Compset" pitchFamily="2" charset="-78"/>
              </a:rPr>
              <a:t> کمتر </a:t>
            </a:r>
            <a:r>
              <a:rPr lang="fa-IR" sz="1800" b="1" dirty="0">
                <a:cs typeface="B Compset" pitchFamily="2" charset="-78"/>
              </a:rPr>
              <a:t>از فشار پایه بیمار، برادی کاردی، </a:t>
            </a:r>
            <a:r>
              <a:rPr lang="fa-IR" sz="1800" b="1" dirty="0" smtClean="0">
                <a:cs typeface="B Compset" pitchFamily="2" charset="-78"/>
              </a:rPr>
              <a:t>شک به مصرف </a:t>
            </a:r>
            <a:r>
              <a:rPr lang="fa-IR" sz="1800" b="1" dirty="0">
                <a:cs typeface="B Compset" pitchFamily="2" charset="-78"/>
              </a:rPr>
              <a:t>فسفودی استرازها شامل </a:t>
            </a:r>
            <a:r>
              <a:rPr lang="fa-IR" sz="1800" b="1" dirty="0" smtClean="0">
                <a:cs typeface="B Compset" pitchFamily="2" charset="-78"/>
              </a:rPr>
              <a:t>سیلدنافیل </a:t>
            </a:r>
            <a:r>
              <a:rPr lang="fa-IR" sz="1800" b="1" dirty="0">
                <a:cs typeface="B Compset" pitchFamily="2" charset="-78"/>
              </a:rPr>
              <a:t>طی 24ساعت اخیر و واردنافیل و تادالافیل طی 48 ساعت گذشته </a:t>
            </a:r>
            <a:r>
              <a:rPr lang="fa-IR" sz="1800" b="1" dirty="0" smtClean="0">
                <a:cs typeface="B Compset" pitchFamily="2" charset="-78"/>
              </a:rPr>
              <a:t>توصیه </a:t>
            </a:r>
            <a:r>
              <a:rPr lang="fa-IR" sz="1800" b="1" dirty="0">
                <a:cs typeface="B Compset" pitchFamily="2" charset="-78"/>
              </a:rPr>
              <a:t>نمی شود</a:t>
            </a:r>
            <a:r>
              <a:rPr lang="fa-IR" sz="1800" b="1" dirty="0" smtClean="0">
                <a:cs typeface="B Compset" pitchFamily="2" charset="-78"/>
              </a:rPr>
              <a:t>.</a:t>
            </a:r>
          </a:p>
          <a:p>
            <a:pPr algn="just" rtl="1"/>
            <a:endParaRPr lang="fa-IR" sz="1800" b="1" dirty="0">
              <a:cs typeface="B Compset" pitchFamily="2" charset="-78"/>
            </a:endParaRPr>
          </a:p>
          <a:p>
            <a:pPr algn="just" rtl="1"/>
            <a:r>
              <a:rPr lang="fa-IR" sz="1800" b="1" dirty="0">
                <a:cs typeface="B Compset" pitchFamily="2" charset="-78"/>
              </a:rPr>
              <a:t>دوز آن حد اکثر سه عدد قرص زیر زبانی </a:t>
            </a:r>
            <a:r>
              <a:rPr lang="en-US" sz="1800" b="1" dirty="0">
                <a:cs typeface="B Compset" pitchFamily="2" charset="-78"/>
              </a:rPr>
              <a:t>0.4mg</a:t>
            </a:r>
            <a:r>
              <a:rPr lang="fa-IR" sz="1800" b="1" dirty="0">
                <a:cs typeface="B Compset" pitchFamily="2" charset="-78"/>
              </a:rPr>
              <a:t> با فواصل 5 دقیقه است.</a:t>
            </a:r>
          </a:p>
          <a:p>
            <a:pPr algn="just" rtl="1"/>
            <a:endParaRPr lang="fa-IR" sz="1800" b="1" dirty="0" smtClean="0">
              <a:cs typeface="B Compset" pitchFamily="2" charset="-78"/>
            </a:endParaRPr>
          </a:p>
          <a:p>
            <a:pPr algn="just" rtl="1"/>
            <a:endParaRPr lang="en-US" sz="1800" b="1" dirty="0" smtClean="0">
              <a:cs typeface="B Compset" pitchFamily="2" charset="-78"/>
            </a:endParaRPr>
          </a:p>
        </p:txBody>
      </p:sp>
    </p:spTree>
    <p:extLst>
      <p:ext uri="{BB962C8B-B14F-4D97-AF65-F5344CB8AC3E}">
        <p14:creationId xmlns:p14="http://schemas.microsoft.com/office/powerpoint/2010/main" val="2097410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dirty="0" smtClean="0">
                <a:cs typeface="B Titr" pitchFamily="2" charset="-78"/>
              </a:rPr>
              <a:t>نیترات ها</a:t>
            </a:r>
            <a:endParaRPr lang="en-US" sz="2400" dirty="0">
              <a:cs typeface="B Titr" pitchFamily="2" charset="-78"/>
            </a:endParaRPr>
          </a:p>
        </p:txBody>
      </p:sp>
      <p:sp>
        <p:nvSpPr>
          <p:cNvPr id="2" name="Content Placeholder 1"/>
          <p:cNvSpPr>
            <a:spLocks noGrp="1"/>
          </p:cNvSpPr>
          <p:nvPr>
            <p:ph sz="quarter" idx="1"/>
          </p:nvPr>
        </p:nvSpPr>
        <p:spPr/>
        <p:txBody>
          <a:bodyPr/>
          <a:lstStyle/>
          <a:p>
            <a:pPr algn="just" rtl="1"/>
            <a:r>
              <a:rPr lang="fa-IR" sz="1800" b="1" dirty="0" smtClean="0">
                <a:cs typeface="B Compset" pitchFamily="2" charset="-78"/>
              </a:rPr>
              <a:t>اثرات: افزایش جریان خون کرونر از طریق اتساع عروق کرونر اپیکاردیال،کاهش پره لود بطنی از طریق افزایش ظرفیت وریدی.</a:t>
            </a:r>
          </a:p>
          <a:p>
            <a:pPr algn="just" rtl="1">
              <a:buNone/>
            </a:pPr>
            <a:endParaRPr lang="fa-IR" sz="1800" b="1" dirty="0" smtClean="0">
              <a:cs typeface="B Compset" pitchFamily="2" charset="-78"/>
            </a:endParaRPr>
          </a:p>
          <a:p>
            <a:pPr algn="just" rtl="1"/>
            <a:r>
              <a:rPr lang="fa-IR" sz="1800" b="1" dirty="0" smtClean="0">
                <a:cs typeface="B Compset" pitchFamily="2" charset="-78"/>
              </a:rPr>
              <a:t>موارد منع مصرف: انفارکتوس بطن راست، افت فشارخون (فشارخون سیستولیک کمتر از</a:t>
            </a:r>
            <a:r>
              <a:rPr lang="en-US" sz="1800" b="1" dirty="0" smtClean="0">
                <a:cs typeface="B Compset" pitchFamily="2" charset="-78"/>
              </a:rPr>
              <a:t>90mmHg</a:t>
            </a:r>
            <a:r>
              <a:rPr lang="fa-IR" sz="1800" b="1" dirty="0" smtClean="0">
                <a:cs typeface="B Compset" pitchFamily="2" charset="-78"/>
              </a:rPr>
              <a:t>) خصوصا در همراهی با برادی کاردی، مصرف سیلدنافیل (ویاگرا) در 24 ساعت گذشته یا مصرف تادالافیل در 48 ساعت قبل از مراجعه.</a:t>
            </a:r>
          </a:p>
          <a:p>
            <a:pPr algn="just" rtl="1"/>
            <a:endParaRPr lang="fa-IR" sz="1800" b="1" dirty="0" smtClean="0">
              <a:cs typeface="B Compset" pitchFamily="2" charset="-78"/>
            </a:endParaRPr>
          </a:p>
          <a:p>
            <a:pPr algn="r" rtl="1"/>
            <a:r>
              <a:rPr lang="fa-IR" sz="1800" b="1" dirty="0" smtClean="0">
                <a:cs typeface="B Compset" pitchFamily="2" charset="-78"/>
              </a:rPr>
              <a:t>عوارض: افت فشار خون (در </a:t>
            </a:r>
            <a:r>
              <a:rPr lang="fa-IR" sz="1800" b="1" dirty="0">
                <a:cs typeface="B Compset" pitchFamily="2" charset="-78"/>
              </a:rPr>
              <a:t>صورت شدید بودن با تزریق </a:t>
            </a:r>
            <a:r>
              <a:rPr lang="fa-IR" sz="1800" b="1" dirty="0" smtClean="0">
                <a:cs typeface="B Compset" pitchFamily="2" charset="-78"/>
              </a:rPr>
              <a:t>نرمال سالین کنترل شود).</a:t>
            </a:r>
          </a:p>
          <a:p>
            <a:pPr marL="0" indent="0" algn="r" rtl="1">
              <a:buNone/>
            </a:pPr>
            <a:r>
              <a:rPr lang="fa-IR" sz="1800" b="1" dirty="0">
                <a:cs typeface="B Compset" pitchFamily="2" charset="-78"/>
              </a:rPr>
              <a:t> </a:t>
            </a:r>
            <a:r>
              <a:rPr lang="fa-IR" sz="1800" b="1" dirty="0" smtClean="0">
                <a:cs typeface="B Compset" pitchFamily="2" charset="-78"/>
              </a:rPr>
              <a:t>                   برادیکاردی (در صورت شدید و علامتدار بودن با تزریق آتروپین کنترل شود).</a:t>
            </a:r>
          </a:p>
          <a:p>
            <a:pPr algn="r" rtl="1"/>
            <a:endParaRPr lang="fa-IR" sz="1800" b="1" dirty="0" smtClean="0">
              <a:cs typeface="B Compset" pitchFamily="2" charset="-78"/>
            </a:endParaRPr>
          </a:p>
          <a:p>
            <a:pPr algn="just" rtl="1"/>
            <a:endParaRPr lang="fa-IR" sz="1800" b="1" dirty="0" smtClean="0">
              <a:cs typeface="B Compset" pitchFamily="2" charset="-78"/>
            </a:endParaRPr>
          </a:p>
          <a:p>
            <a:pPr algn="just" rtl="1"/>
            <a:endParaRPr lang="fa-IR" sz="1800" b="1" dirty="0">
              <a:cs typeface="B Compset" pitchFamily="2" charset="-78"/>
            </a:endParaRPr>
          </a:p>
          <a:p>
            <a:pPr algn="just" rtl="1"/>
            <a:endParaRPr lang="en-US" sz="1800" b="1" dirty="0">
              <a:cs typeface="B Compset" pitchFamily="2" charset="-78"/>
            </a:endParaRPr>
          </a:p>
        </p:txBody>
      </p:sp>
    </p:spTree>
    <p:extLst>
      <p:ext uri="{BB962C8B-B14F-4D97-AF65-F5344CB8AC3E}">
        <p14:creationId xmlns:p14="http://schemas.microsoft.com/office/powerpoint/2010/main" val="2687882181"/>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2721"/>
            <a:ext cx="7848599" cy="995079"/>
          </a:xfrm>
        </p:spPr>
        <p:txBody>
          <a:bodyPr/>
          <a:lstStyle/>
          <a:p>
            <a:pPr algn="ctr" rtl="1"/>
            <a:r>
              <a:rPr lang="fa-IR" sz="2400" b="1" dirty="0">
                <a:cs typeface="B Titr" panose="00000700000000000000" pitchFamily="2" charset="-78"/>
              </a:rPr>
              <a:t>تجویز </a:t>
            </a:r>
            <a:r>
              <a:rPr lang="fa-IR" sz="2400" b="1" dirty="0" smtClean="0">
                <a:cs typeface="B Titr" panose="00000700000000000000" pitchFamily="2" charset="-78"/>
              </a:rPr>
              <a:t>داروی</a:t>
            </a:r>
            <a:r>
              <a:rPr lang="en-US" sz="2400" b="1" dirty="0">
                <a:cs typeface="B Titr" panose="00000700000000000000" pitchFamily="2" charset="-78"/>
              </a:rPr>
              <a:t> </a:t>
            </a:r>
            <a:r>
              <a:rPr lang="en-US" sz="2400" b="1" dirty="0" smtClean="0">
                <a:cs typeface="B Titr" panose="00000700000000000000" pitchFamily="2" charset="-78"/>
              </a:rPr>
              <a:t>NTG </a:t>
            </a:r>
            <a:r>
              <a:rPr lang="fa-IR" sz="2400" b="1" dirty="0">
                <a:cs typeface="B Titr" panose="00000700000000000000" pitchFamily="2" charset="-78"/>
              </a:rPr>
              <a:t>در بیماران </a:t>
            </a:r>
            <a:r>
              <a:rPr lang="en-US" sz="2400" b="1" dirty="0">
                <a:cs typeface="B Titr" panose="00000700000000000000" pitchFamily="2" charset="-78"/>
              </a:rPr>
              <a:t>ACS</a:t>
            </a:r>
          </a:p>
        </p:txBody>
      </p:sp>
      <p:sp>
        <p:nvSpPr>
          <p:cNvPr id="3" name="Content Placeholder 2"/>
          <p:cNvSpPr>
            <a:spLocks noGrp="1"/>
          </p:cNvSpPr>
          <p:nvPr>
            <p:ph sz="quarter" idx="1"/>
          </p:nvPr>
        </p:nvSpPr>
        <p:spPr>
          <a:xfrm>
            <a:off x="285750" y="1600200"/>
            <a:ext cx="8591551" cy="4448533"/>
          </a:xfrm>
        </p:spPr>
        <p:txBody>
          <a:bodyPr>
            <a:normAutofit/>
          </a:bodyPr>
          <a:lstStyle/>
          <a:p>
            <a:pPr algn="just" rtl="1"/>
            <a:r>
              <a:rPr lang="fa-IR" sz="1800" b="1" dirty="0" smtClean="0">
                <a:cs typeface="B Compset" pitchFamily="2" charset="-78"/>
              </a:rPr>
              <a:t>قبل </a:t>
            </a:r>
            <a:r>
              <a:rPr lang="fa-IR" sz="1800" b="1" dirty="0">
                <a:cs typeface="B Compset" pitchFamily="2" charset="-78"/>
              </a:rPr>
              <a:t>از تجویز هر بار </a:t>
            </a:r>
            <a:r>
              <a:rPr lang="en-US" sz="1800" b="1" dirty="0">
                <a:cs typeface="B Compset" pitchFamily="2" charset="-78"/>
              </a:rPr>
              <a:t>NTG </a:t>
            </a:r>
            <a:r>
              <a:rPr lang="fa-IR" sz="1800" b="1" dirty="0" smtClean="0">
                <a:cs typeface="B Compset" pitchFamily="2" charset="-78"/>
              </a:rPr>
              <a:t>، </a:t>
            </a:r>
            <a:r>
              <a:rPr lang="fa-IR" sz="1800" b="1" u="sng" dirty="0" smtClean="0">
                <a:cs typeface="B Compset" pitchFamily="2" charset="-78"/>
              </a:rPr>
              <a:t>کنترل </a:t>
            </a:r>
            <a:r>
              <a:rPr lang="fa-IR" sz="1800" b="1" u="sng" dirty="0">
                <a:cs typeface="B Compset" pitchFamily="2" charset="-78"/>
              </a:rPr>
              <a:t>فشار خون و نبض بیمار </a:t>
            </a:r>
            <a:r>
              <a:rPr lang="fa-IR" sz="1800" b="1" dirty="0">
                <a:cs typeface="B Compset" pitchFamily="2" charset="-78"/>
              </a:rPr>
              <a:t>از نظر وجود کنتراندیکاسیون تجویز </a:t>
            </a:r>
            <a:r>
              <a:rPr lang="en-US" sz="1800" b="1" dirty="0">
                <a:cs typeface="B Compset" pitchFamily="2" charset="-78"/>
              </a:rPr>
              <a:t>NTG </a:t>
            </a:r>
            <a:r>
              <a:rPr lang="fa-IR" sz="1800" b="1" dirty="0" smtClean="0">
                <a:cs typeface="B Compset" pitchFamily="2" charset="-78"/>
              </a:rPr>
              <a:t> الزامی است.</a:t>
            </a:r>
            <a:endParaRPr lang="en-US" sz="1800" b="1" dirty="0" smtClean="0">
              <a:cs typeface="B Compset" pitchFamily="2" charset="-78"/>
            </a:endParaRPr>
          </a:p>
          <a:p>
            <a:pPr algn="just" rtl="1"/>
            <a:endParaRPr lang="fa-IR" sz="1800" b="1" dirty="0">
              <a:cs typeface="B Compset" pitchFamily="2" charset="-78"/>
            </a:endParaRPr>
          </a:p>
          <a:p>
            <a:pPr algn="just" rtl="1"/>
            <a:r>
              <a:rPr lang="fa-IR" sz="1800" b="1" dirty="0">
                <a:cs typeface="B Compset" pitchFamily="2" charset="-78"/>
              </a:rPr>
              <a:t>فواصل تجویز نیتروگلیسیرین زیر زبانی هر 5 دقیقه می باشد</a:t>
            </a:r>
            <a:r>
              <a:rPr lang="fa-IR" sz="1800" b="1" dirty="0" smtClean="0">
                <a:cs typeface="B Compset" pitchFamily="2" charset="-78"/>
              </a:rPr>
              <a:t>.</a:t>
            </a:r>
          </a:p>
          <a:p>
            <a:pPr algn="just" rtl="1"/>
            <a:endParaRPr lang="fa-IR" sz="1800" b="1" dirty="0">
              <a:cs typeface="B Compset" pitchFamily="2" charset="-78"/>
            </a:endParaRPr>
          </a:p>
          <a:p>
            <a:pPr algn="just" rtl="1"/>
            <a:r>
              <a:rPr lang="fa-IR" sz="1800" b="1" dirty="0">
                <a:cs typeface="B Compset" pitchFamily="2" charset="-78"/>
              </a:rPr>
              <a:t>تجویز </a:t>
            </a:r>
            <a:r>
              <a:rPr lang="en-US" sz="1800" b="1" dirty="0">
                <a:cs typeface="B Compset" pitchFamily="2" charset="-78"/>
              </a:rPr>
              <a:t>NTG </a:t>
            </a:r>
            <a:r>
              <a:rPr lang="fa-IR" sz="1800" b="1" dirty="0" smtClean="0">
                <a:cs typeface="B Compset" pitchFamily="2" charset="-78"/>
              </a:rPr>
              <a:t> برای </a:t>
            </a:r>
            <a:r>
              <a:rPr lang="fa-IR" sz="1800" b="1" dirty="0">
                <a:cs typeface="B Compset" pitchFamily="2" charset="-78"/>
              </a:rPr>
              <a:t>پرستاران تریاژ تلفنی محدود به بیمارانی </a:t>
            </a:r>
            <a:r>
              <a:rPr lang="fa-IR" sz="1800" b="1" dirty="0" smtClean="0">
                <a:cs typeface="B Compset" pitchFamily="2" charset="-78"/>
              </a:rPr>
              <a:t>است </a:t>
            </a:r>
            <a:r>
              <a:rPr lang="fa-IR" sz="1800" b="1" dirty="0">
                <a:cs typeface="B Compset" pitchFamily="2" charset="-78"/>
              </a:rPr>
              <a:t>که توصیه پزشکی مبنی بر دریافت </a:t>
            </a:r>
            <a:r>
              <a:rPr lang="en-US" sz="1800" b="1" dirty="0">
                <a:cs typeface="B Compset" pitchFamily="2" charset="-78"/>
              </a:rPr>
              <a:t>NTG </a:t>
            </a:r>
            <a:r>
              <a:rPr lang="fa-IR" sz="1800" b="1" dirty="0" smtClean="0">
                <a:cs typeface="B Compset" pitchFamily="2" charset="-78"/>
              </a:rPr>
              <a:t> از </a:t>
            </a:r>
            <a:r>
              <a:rPr lang="fa-IR" sz="1800" b="1" dirty="0">
                <a:cs typeface="B Compset" pitchFamily="2" charset="-78"/>
              </a:rPr>
              <a:t>پزشک درمانگر خود دریافت نموده </a:t>
            </a:r>
            <a:r>
              <a:rPr lang="fa-IR" sz="1800" b="1" dirty="0" smtClean="0">
                <a:cs typeface="B Compset" pitchFamily="2" charset="-78"/>
              </a:rPr>
              <a:t>اند.</a:t>
            </a:r>
            <a:endParaRPr lang="fa-IR" sz="1800" b="1" dirty="0">
              <a:cs typeface="B Compset" pitchFamily="2" charset="-78"/>
            </a:endParaRPr>
          </a:p>
          <a:p>
            <a:pPr marL="0" indent="0" algn="just" rtl="1"/>
            <a:endParaRPr lang="en-US" sz="1800" dirty="0">
              <a:cs typeface="B Compset" pitchFamily="2" charset="-78"/>
            </a:endParaRPr>
          </a:p>
        </p:txBody>
      </p:sp>
    </p:spTree>
    <p:extLst>
      <p:ext uri="{BB962C8B-B14F-4D97-AF65-F5344CB8AC3E}">
        <p14:creationId xmlns:p14="http://schemas.microsoft.com/office/powerpoint/2010/main" val="2097410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38419"/>
            <a:ext cx="8077200" cy="1185581"/>
          </a:xfrm>
        </p:spPr>
        <p:txBody>
          <a:bodyPr/>
          <a:lstStyle/>
          <a:p>
            <a:pPr algn="ctr" rtl="1"/>
            <a:r>
              <a:rPr lang="fa-IR" sz="2400" b="1" dirty="0">
                <a:cs typeface="B Titr" panose="00000700000000000000" pitchFamily="2" charset="-78"/>
              </a:rPr>
              <a:t>تجویز سرم نرمال </a:t>
            </a:r>
            <a:r>
              <a:rPr lang="fa-IR" sz="2400" b="1" dirty="0" err="1">
                <a:cs typeface="B Titr" panose="00000700000000000000" pitchFamily="2" charset="-78"/>
              </a:rPr>
              <a:t>سالین</a:t>
            </a:r>
            <a:r>
              <a:rPr lang="fa-IR" sz="2400" b="1" dirty="0">
                <a:cs typeface="B Titr" panose="00000700000000000000" pitchFamily="2" charset="-78"/>
              </a:rPr>
              <a:t> در بیماران </a:t>
            </a:r>
            <a:r>
              <a:rPr lang="en-US" sz="2400" b="1" dirty="0">
                <a:cs typeface="B Titr" panose="00000700000000000000" pitchFamily="2" charset="-78"/>
              </a:rPr>
              <a:t>ACS</a:t>
            </a:r>
          </a:p>
        </p:txBody>
      </p:sp>
      <p:sp>
        <p:nvSpPr>
          <p:cNvPr id="3" name="Content Placeholder 2"/>
          <p:cNvSpPr>
            <a:spLocks noGrp="1"/>
          </p:cNvSpPr>
          <p:nvPr>
            <p:ph sz="quarter" idx="1"/>
          </p:nvPr>
        </p:nvSpPr>
        <p:spPr>
          <a:xfrm>
            <a:off x="484585" y="1676400"/>
            <a:ext cx="8335567" cy="4572002"/>
          </a:xfrm>
        </p:spPr>
        <p:txBody>
          <a:bodyPr/>
          <a:lstStyle/>
          <a:p>
            <a:pPr algn="just" rtl="1"/>
            <a:r>
              <a:rPr lang="fa-IR" sz="1800" b="1" dirty="0">
                <a:cs typeface="B Compset" pitchFamily="2" charset="-78"/>
              </a:rPr>
              <a:t>استفاده از سرم نرمال </a:t>
            </a:r>
            <a:r>
              <a:rPr lang="fa-IR" sz="1800" b="1" dirty="0" err="1">
                <a:cs typeface="B Compset" pitchFamily="2" charset="-78"/>
              </a:rPr>
              <a:t>سالین</a:t>
            </a:r>
            <a:r>
              <a:rPr lang="fa-IR" sz="1800" b="1" dirty="0">
                <a:cs typeface="B Compset" pitchFamily="2" charset="-78"/>
              </a:rPr>
              <a:t>  وریدی به صورت </a:t>
            </a:r>
            <a:r>
              <a:rPr lang="en-US" sz="1800" b="1" dirty="0">
                <a:cs typeface="B Compset" pitchFamily="2" charset="-78"/>
              </a:rPr>
              <a:t>KVO </a:t>
            </a:r>
            <a:r>
              <a:rPr lang="fa-IR" sz="1800" b="1" dirty="0" smtClean="0">
                <a:cs typeface="B Compset" pitchFamily="2" charset="-78"/>
              </a:rPr>
              <a:t> برای  </a:t>
            </a:r>
            <a:r>
              <a:rPr lang="fa-IR" sz="1800" b="1" dirty="0">
                <a:cs typeface="B Compset" pitchFamily="2" charset="-78"/>
              </a:rPr>
              <a:t>تمامی بیماران  توصیه می شود. </a:t>
            </a:r>
            <a:endParaRPr lang="fa-IR" sz="1800" b="1" dirty="0" smtClean="0">
              <a:cs typeface="B Compset" pitchFamily="2" charset="-78"/>
            </a:endParaRPr>
          </a:p>
          <a:p>
            <a:pPr algn="just" rtl="1"/>
            <a:endParaRPr lang="fa-IR" sz="1800" b="1" dirty="0" smtClean="0">
              <a:cs typeface="B Compset" pitchFamily="2" charset="-78"/>
            </a:endParaRPr>
          </a:p>
          <a:p>
            <a:pPr algn="just" rtl="1">
              <a:buFont typeface="Arial" pitchFamily="34" charset="0"/>
              <a:buChar char="•"/>
            </a:pPr>
            <a:r>
              <a:rPr lang="fa-IR" sz="1800" b="1" dirty="0" smtClean="0">
                <a:cs typeface="B Compset" pitchFamily="2" charset="-78"/>
              </a:rPr>
              <a:t>رگ </a:t>
            </a:r>
            <a:r>
              <a:rPr lang="fa-IR" sz="1800" b="1" dirty="0">
                <a:cs typeface="B Compset" pitchFamily="2" charset="-78"/>
              </a:rPr>
              <a:t>گیری باید قبل از تجویز </a:t>
            </a:r>
            <a:r>
              <a:rPr lang="en-US" sz="1800" b="1" dirty="0">
                <a:cs typeface="B Compset" pitchFamily="2" charset="-78"/>
              </a:rPr>
              <a:t>NTG </a:t>
            </a:r>
            <a:r>
              <a:rPr lang="fa-IR" sz="1800" b="1" dirty="0" smtClean="0">
                <a:cs typeface="B Compset" pitchFamily="2" charset="-78"/>
              </a:rPr>
              <a:t> صورت </a:t>
            </a:r>
            <a:r>
              <a:rPr lang="fa-IR" sz="1800" b="1" dirty="0">
                <a:cs typeface="B Compset" pitchFamily="2" charset="-78"/>
              </a:rPr>
              <a:t>پذیرد تا در صورت افت فشار خون </a:t>
            </a:r>
            <a:r>
              <a:rPr lang="fa-IR" sz="1800" b="1" dirty="0" smtClean="0">
                <a:cs typeface="B Compset" pitchFamily="2" charset="-78"/>
              </a:rPr>
              <a:t>تجویز نرمال سالین به سرعت انجام گردد.</a:t>
            </a:r>
          </a:p>
          <a:p>
            <a:pPr algn="just" rtl="1">
              <a:buFont typeface="Arial" pitchFamily="34" charset="0"/>
              <a:buChar char="•"/>
            </a:pPr>
            <a:endParaRPr lang="fa-IR" sz="1800" b="1" dirty="0" smtClean="0">
              <a:cs typeface="B Compset" pitchFamily="2" charset="-78"/>
            </a:endParaRPr>
          </a:p>
          <a:p>
            <a:pPr algn="just" rtl="1">
              <a:buFont typeface="Arial" pitchFamily="34" charset="0"/>
              <a:buChar char="•"/>
            </a:pPr>
            <a:r>
              <a:rPr lang="fa-IR" sz="1800" b="1" dirty="0" smtClean="0">
                <a:cs typeface="B Compset" pitchFamily="2" charset="-78"/>
              </a:rPr>
              <a:t> در صورت افت فشار خون سیستولیک </a:t>
            </a:r>
            <a:r>
              <a:rPr lang="fa-IR" sz="1800" b="1" dirty="0">
                <a:cs typeface="B Compset" pitchFamily="2" charset="-78"/>
              </a:rPr>
              <a:t>بیش از </a:t>
            </a:r>
            <a:r>
              <a:rPr lang="en-US" sz="1800" b="1" dirty="0">
                <a:cs typeface="B Compset" pitchFamily="2" charset="-78"/>
              </a:rPr>
              <a:t>mmHg 30 </a:t>
            </a:r>
            <a:r>
              <a:rPr lang="fa-IR" sz="1800" b="1" dirty="0" smtClean="0">
                <a:cs typeface="B Compset" pitchFamily="2" charset="-78"/>
              </a:rPr>
              <a:t> کمتر </a:t>
            </a:r>
            <a:r>
              <a:rPr lang="fa-IR" sz="1800" b="1" dirty="0">
                <a:cs typeface="B Compset" pitchFamily="2" charset="-78"/>
              </a:rPr>
              <a:t>از پایه و </a:t>
            </a:r>
            <a:r>
              <a:rPr lang="fa-IR" sz="1800" b="1" dirty="0" smtClean="0">
                <a:cs typeface="B Compset" pitchFamily="2" charset="-78"/>
              </a:rPr>
              <a:t>یا فشارخون سیستولیک کمتر از</a:t>
            </a:r>
            <a:r>
              <a:rPr lang="en-US" sz="1800" b="1" dirty="0" smtClean="0">
                <a:cs typeface="B Compset" pitchFamily="2" charset="-78"/>
              </a:rPr>
              <a:t>mmHg </a:t>
            </a:r>
            <a:r>
              <a:rPr lang="en-US" sz="1800" b="1" dirty="0">
                <a:cs typeface="B Compset" pitchFamily="2" charset="-78"/>
              </a:rPr>
              <a:t>90 </a:t>
            </a:r>
            <a:r>
              <a:rPr lang="fa-IR" sz="1800" b="1" dirty="0">
                <a:cs typeface="B Compset" pitchFamily="2" charset="-78"/>
              </a:rPr>
              <a:t> </a:t>
            </a:r>
            <a:r>
              <a:rPr lang="fa-IR" sz="1800" b="1" dirty="0" smtClean="0">
                <a:cs typeface="B Compset" pitchFamily="2" charset="-78"/>
              </a:rPr>
              <a:t>نرمال سالین با </a:t>
            </a:r>
            <a:r>
              <a:rPr lang="fa-IR" sz="1800" b="1" dirty="0">
                <a:cs typeface="B Compset" pitchFamily="2" charset="-78"/>
              </a:rPr>
              <a:t>دوز </a:t>
            </a:r>
            <a:r>
              <a:rPr lang="fa-IR" sz="1800" b="1" dirty="0" smtClean="0">
                <a:cs typeface="B Compset" pitchFamily="2" charset="-78"/>
              </a:rPr>
              <a:t>اولیه </a:t>
            </a:r>
            <a:r>
              <a:rPr lang="en-US" sz="1800" b="1" dirty="0" smtClean="0">
                <a:cs typeface="B Compset" pitchFamily="2" charset="-78"/>
              </a:rPr>
              <a:t>250 ml</a:t>
            </a:r>
            <a:r>
              <a:rPr lang="fa-IR" sz="1800" b="1" dirty="0" smtClean="0">
                <a:cs typeface="B Compset" pitchFamily="2" charset="-78"/>
              </a:rPr>
              <a:t> بولوس </a:t>
            </a:r>
            <a:r>
              <a:rPr lang="fa-IR" sz="1800" b="1" dirty="0">
                <a:cs typeface="B Compset" pitchFamily="2" charset="-78"/>
              </a:rPr>
              <a:t>توصیه می گردد که اگر تجویز این مقدار اثر بخش نبود با ارزیابی دوباره </a:t>
            </a:r>
            <a:r>
              <a:rPr lang="fa-IR" sz="1800" b="1" dirty="0" smtClean="0">
                <a:cs typeface="B Compset" pitchFamily="2" charset="-78"/>
              </a:rPr>
              <a:t>بیمار (</a:t>
            </a:r>
            <a:r>
              <a:rPr lang="fa-IR" sz="1800" b="1" dirty="0">
                <a:cs typeface="B Compset" pitchFamily="2" charset="-78"/>
              </a:rPr>
              <a:t>گرفتن فشارخون و سمع ریه از نظر بروز ادم ریوی) تکرار بولوس </a:t>
            </a:r>
            <a:r>
              <a:rPr lang="en-US" sz="1800" b="1" dirty="0" smtClean="0">
                <a:cs typeface="B Compset" pitchFamily="2" charset="-78"/>
              </a:rPr>
              <a:t>250 ml </a:t>
            </a:r>
            <a:r>
              <a:rPr lang="fa-IR" sz="1800" b="1" dirty="0" smtClean="0">
                <a:cs typeface="B Compset" pitchFamily="2" charset="-78"/>
              </a:rPr>
              <a:t>تا </a:t>
            </a:r>
            <a:r>
              <a:rPr lang="en-US" sz="1800" b="1" dirty="0" smtClean="0">
                <a:cs typeface="B Compset" pitchFamily="2" charset="-78"/>
              </a:rPr>
              <a:t>1000 ml</a:t>
            </a:r>
            <a:r>
              <a:rPr lang="fa-IR" sz="1800" b="1" dirty="0" smtClean="0">
                <a:cs typeface="B Compset" pitchFamily="2" charset="-78"/>
              </a:rPr>
              <a:t> می گردد.</a:t>
            </a:r>
            <a:endParaRPr lang="en-US" sz="1800" b="1" dirty="0">
              <a:cs typeface="B Compset" pitchFamily="2" charset="-78"/>
            </a:endParaRPr>
          </a:p>
        </p:txBody>
      </p:sp>
    </p:spTree>
    <p:extLst>
      <p:ext uri="{BB962C8B-B14F-4D97-AF65-F5344CB8AC3E}">
        <p14:creationId xmlns:p14="http://schemas.microsoft.com/office/powerpoint/2010/main" val="3551083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ircle(in)">
                                      <p:cBhvr>
                                        <p:cTn id="2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b="1" dirty="0" smtClean="0">
                <a:cs typeface="B Titr" pitchFamily="2" charset="-78"/>
              </a:rPr>
              <a:t>کنترل درد</a:t>
            </a:r>
            <a:endParaRPr lang="en-US" sz="2400" b="1" dirty="0">
              <a:cs typeface="B Titr" pitchFamily="2" charset="-78"/>
            </a:endParaRPr>
          </a:p>
        </p:txBody>
      </p:sp>
      <p:sp>
        <p:nvSpPr>
          <p:cNvPr id="2" name="Content Placeholder 1"/>
          <p:cNvSpPr>
            <a:spLocks noGrp="1"/>
          </p:cNvSpPr>
          <p:nvPr>
            <p:ph sz="quarter" idx="1"/>
          </p:nvPr>
        </p:nvSpPr>
        <p:spPr/>
        <p:txBody>
          <a:bodyPr/>
          <a:lstStyle/>
          <a:p>
            <a:pPr algn="justLow" rtl="1"/>
            <a:r>
              <a:rPr lang="fa-IR" sz="1800" b="1" dirty="0" smtClean="0">
                <a:cs typeface="B Compset" pitchFamily="2" charset="-78"/>
              </a:rPr>
              <a:t>یکی از اقدامات اولیه در بیماران </a:t>
            </a:r>
            <a:r>
              <a:rPr lang="en-US" sz="1800" b="1" dirty="0" smtClean="0">
                <a:cs typeface="B Compset" pitchFamily="2" charset="-78"/>
              </a:rPr>
              <a:t>STEMI</a:t>
            </a:r>
            <a:r>
              <a:rPr lang="fa-IR" sz="1800" b="1" dirty="0" smtClean="0">
                <a:cs typeface="B Compset" pitchFamily="2" charset="-78"/>
              </a:rPr>
              <a:t>کنترل درد و به تبع آن کنترل فعالیت سیستم سمپاتیک است.</a:t>
            </a:r>
          </a:p>
          <a:p>
            <a:pPr algn="justLow" rtl="1"/>
            <a:endParaRPr lang="fa-IR" sz="1800" b="1" dirty="0">
              <a:cs typeface="B Compset" pitchFamily="2" charset="-78"/>
            </a:endParaRPr>
          </a:p>
          <a:p>
            <a:pPr algn="justLow" rtl="1"/>
            <a:r>
              <a:rPr lang="fa-IR" sz="1800" b="1" dirty="0" smtClean="0">
                <a:cs typeface="B Compset" pitchFamily="2" charset="-78"/>
              </a:rPr>
              <a:t>برای کنترل درد باید از ترکیب آنالژزیکها (مثل مورفین) و سایر مداخلات جهت ایجاد بالانس بین عرضه و تقاضای  میوکارد(که شامل اکسیژن، نیترات و بتابلوکر در افراد مناسب است) استفاده نمود.</a:t>
            </a:r>
          </a:p>
          <a:p>
            <a:pPr algn="justLow" rtl="1"/>
            <a:endParaRPr lang="fa-IR" sz="1800" b="1" dirty="0">
              <a:cs typeface="B Compset" pitchFamily="2" charset="-78"/>
            </a:endParaRPr>
          </a:p>
          <a:p>
            <a:pPr algn="justLow" rtl="1"/>
            <a:endParaRPr lang="en-US" sz="1800" b="1" dirty="0">
              <a:cs typeface="B Compset" pitchFamily="2" charset="-78"/>
            </a:endParaRPr>
          </a:p>
        </p:txBody>
      </p:sp>
    </p:spTree>
    <p:extLst>
      <p:ext uri="{BB962C8B-B14F-4D97-AF65-F5344CB8AC3E}">
        <p14:creationId xmlns:p14="http://schemas.microsoft.com/office/powerpoint/2010/main" val="3523587751"/>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dirty="0" smtClean="0">
                <a:cs typeface="B Titr" pitchFamily="2" charset="-78"/>
              </a:rPr>
              <a:t>مورفین</a:t>
            </a:r>
            <a:endParaRPr lang="en-US" sz="2400" dirty="0">
              <a:cs typeface="B Titr" pitchFamily="2" charset="-78"/>
            </a:endParaRPr>
          </a:p>
        </p:txBody>
      </p:sp>
      <p:sp>
        <p:nvSpPr>
          <p:cNvPr id="2" name="Content Placeholder 1"/>
          <p:cNvSpPr>
            <a:spLocks noGrp="1"/>
          </p:cNvSpPr>
          <p:nvPr>
            <p:ph sz="quarter" idx="1"/>
          </p:nvPr>
        </p:nvSpPr>
        <p:spPr/>
        <p:txBody>
          <a:bodyPr/>
          <a:lstStyle/>
          <a:p>
            <a:pPr algn="r" rtl="1"/>
            <a:r>
              <a:rPr lang="fa-IR" sz="1800" b="1" dirty="0" smtClean="0">
                <a:cs typeface="B Compset" pitchFamily="2" charset="-78"/>
              </a:rPr>
              <a:t>دوز: دوز اولیه آن </a:t>
            </a:r>
            <a:r>
              <a:rPr lang="en-US" sz="1800" b="1" dirty="0" smtClean="0">
                <a:cs typeface="B Compset" pitchFamily="2" charset="-78"/>
              </a:rPr>
              <a:t>4-8mg</a:t>
            </a:r>
            <a:r>
              <a:rPr lang="fa-IR" sz="1800" b="1" dirty="0" smtClean="0">
                <a:cs typeface="B Compset" pitchFamily="2" charset="-78"/>
              </a:rPr>
              <a:t> وریدی و سپس </a:t>
            </a:r>
            <a:r>
              <a:rPr lang="en-US" sz="1800" b="1" dirty="0" smtClean="0">
                <a:cs typeface="B Compset" pitchFamily="2" charset="-78"/>
              </a:rPr>
              <a:t>2-8mg</a:t>
            </a:r>
            <a:r>
              <a:rPr lang="fa-IR" sz="1800" b="1" dirty="0" smtClean="0">
                <a:cs typeface="B Compset" pitchFamily="2" charset="-78"/>
              </a:rPr>
              <a:t> هر 5 تا 15دقیقه تا کنترل درد یا بروز عوارض است.</a:t>
            </a:r>
          </a:p>
          <a:p>
            <a:pPr algn="r" rtl="1">
              <a:buNone/>
            </a:pPr>
            <a:endParaRPr lang="fa-IR" sz="1800" b="1" dirty="0" smtClean="0">
              <a:cs typeface="B Compset" pitchFamily="2" charset="-78"/>
            </a:endParaRPr>
          </a:p>
          <a:p>
            <a:pPr algn="r" rtl="1"/>
            <a:r>
              <a:rPr lang="fa-IR" sz="1800" b="1" dirty="0" smtClean="0">
                <a:cs typeface="B Compset" pitchFamily="2" charset="-78"/>
              </a:rPr>
              <a:t>عوارض: ایست تنفسی، استفراغ شدید، افت فشار خون.</a:t>
            </a:r>
          </a:p>
          <a:p>
            <a:pPr algn="r" rtl="1"/>
            <a:endParaRPr lang="fa-IR" sz="1800" b="1" dirty="0">
              <a:cs typeface="B Compset" pitchFamily="2" charset="-78"/>
            </a:endParaRPr>
          </a:p>
          <a:p>
            <a:pPr algn="r" rtl="1"/>
            <a:r>
              <a:rPr lang="fa-IR" sz="1800" b="1" dirty="0" smtClean="0">
                <a:cs typeface="B Compset" pitchFamily="2" charset="-78"/>
              </a:rPr>
              <a:t>اثرات:کاهش درد،کاهش کار تنفسی،کاهش اضطراب،کاهش علایم ادم ریه،کاهش سرعت ضربان قلب،کاهش نیازهای متابولیک میوکارد</a:t>
            </a:r>
          </a:p>
          <a:p>
            <a:pPr algn="r" rtl="1">
              <a:buNone/>
            </a:pPr>
            <a:endParaRPr lang="fa-IR" sz="1800" b="1" dirty="0" smtClean="0">
              <a:cs typeface="B Compset" pitchFamily="2" charset="-78"/>
            </a:endParaRPr>
          </a:p>
          <a:p>
            <a:pPr algn="r" rtl="1"/>
            <a:r>
              <a:rPr lang="fa-IR" sz="1800" b="1" dirty="0" smtClean="0">
                <a:cs typeface="B Compset" pitchFamily="2" charset="-78"/>
              </a:rPr>
              <a:t>در صورت افت فشارخون به دنبال  تجویزمورفین:</a:t>
            </a:r>
          </a:p>
          <a:p>
            <a:pPr marL="109728" indent="0" algn="r" rtl="1">
              <a:buNone/>
            </a:pPr>
            <a:r>
              <a:rPr lang="fa-IR" sz="1800" b="1" dirty="0" smtClean="0">
                <a:cs typeface="B Compset" pitchFamily="2" charset="-78"/>
              </a:rPr>
              <a:t>  ایجاد پوزیشن خوابیده به پشت و بالا بردن پاهای بیمار و در صورت عدم پاسخ مناسب تزریق آتروپین.</a:t>
            </a:r>
          </a:p>
          <a:p>
            <a:pPr algn="r" rtl="1"/>
            <a:endParaRPr lang="fa-IR" sz="1800" b="1" dirty="0" smtClean="0">
              <a:cs typeface="B Compset" pitchFamily="2" charset="-78"/>
            </a:endParaRPr>
          </a:p>
          <a:p>
            <a:pPr algn="r" rtl="1"/>
            <a:endParaRPr lang="fa-IR" sz="1800" b="1" dirty="0" smtClean="0">
              <a:cs typeface="B Compset" pitchFamily="2" charset="-78"/>
            </a:endParaRPr>
          </a:p>
          <a:p>
            <a:pPr algn="r" rtl="1"/>
            <a:endParaRPr lang="en-US" sz="1800" b="1" dirty="0" smtClean="0">
              <a:cs typeface="B Compset" pitchFamily="2" charset="-78"/>
            </a:endParaRPr>
          </a:p>
          <a:p>
            <a:pPr algn="r" rtl="1"/>
            <a:endParaRPr lang="en-US" sz="1800" b="1" dirty="0">
              <a:cs typeface="B Compset" pitchFamily="2" charset="-78"/>
            </a:endParaRPr>
          </a:p>
        </p:txBody>
      </p:sp>
    </p:spTree>
    <p:extLst>
      <p:ext uri="{BB962C8B-B14F-4D97-AF65-F5344CB8AC3E}">
        <p14:creationId xmlns:p14="http://schemas.microsoft.com/office/powerpoint/2010/main" val="1048406841"/>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6561" y="376518"/>
            <a:ext cx="7053543" cy="1400530"/>
          </a:xfrm>
        </p:spPr>
        <p:txBody>
          <a:bodyPr/>
          <a:lstStyle/>
          <a:p>
            <a:pPr algn="ctr" rtl="1"/>
            <a:r>
              <a:rPr lang="fa-IR" sz="2400" b="1" dirty="0">
                <a:cs typeface="B Titr" pitchFamily="2" charset="-78"/>
              </a:rPr>
              <a:t>تجویز داروی مورفین در بیماران </a:t>
            </a:r>
            <a:r>
              <a:rPr lang="en-US" sz="2400" b="1" dirty="0">
                <a:cs typeface="B Titr" pitchFamily="2" charset="-78"/>
              </a:rPr>
              <a:t>ACS</a:t>
            </a:r>
          </a:p>
        </p:txBody>
      </p:sp>
      <p:sp>
        <p:nvSpPr>
          <p:cNvPr id="3" name="Content Placeholder 2"/>
          <p:cNvSpPr>
            <a:spLocks noGrp="1"/>
          </p:cNvSpPr>
          <p:nvPr>
            <p:ph sz="quarter" idx="1"/>
          </p:nvPr>
        </p:nvSpPr>
        <p:spPr>
          <a:xfrm>
            <a:off x="533400" y="1828800"/>
            <a:ext cx="8305800" cy="4195481"/>
          </a:xfrm>
        </p:spPr>
        <p:txBody>
          <a:bodyPr/>
          <a:lstStyle/>
          <a:p>
            <a:pPr algn="just" rtl="1"/>
            <a:r>
              <a:rPr lang="fa-IR" sz="1800" b="1" dirty="0">
                <a:cs typeface="B Compset" pitchFamily="2" charset="-78"/>
              </a:rPr>
              <a:t>سولفات مورفین وریدی با دوز 5 تا 10 میلی گرم زمانی استفاده می </a:t>
            </a:r>
            <a:r>
              <a:rPr lang="fa-IR" sz="1800" b="1" dirty="0" smtClean="0">
                <a:cs typeface="B Compset" pitchFamily="2" charset="-78"/>
              </a:rPr>
              <a:t>شود که </a:t>
            </a:r>
            <a:r>
              <a:rPr lang="fa-IR" sz="1800" b="1" dirty="0">
                <a:cs typeface="B Compset" pitchFamily="2" charset="-78"/>
              </a:rPr>
              <a:t>درد قفسه سینه به نیترات ها پاسخ نداده باشد</a:t>
            </a:r>
            <a:r>
              <a:rPr lang="fa-IR" sz="1800" b="1" dirty="0" smtClean="0">
                <a:cs typeface="B Compset" pitchFamily="2" charset="-78"/>
              </a:rPr>
              <a:t>. در </a:t>
            </a:r>
            <a:r>
              <a:rPr lang="fa-IR" sz="1800" b="1" dirty="0">
                <a:cs typeface="B Compset" pitchFamily="2" charset="-78"/>
              </a:rPr>
              <a:t>مواردی که ناراحتی سینه بدون </a:t>
            </a:r>
            <a:r>
              <a:rPr lang="en-US" sz="1800" b="1" dirty="0">
                <a:cs typeface="B Compset" pitchFamily="2" charset="-78"/>
              </a:rPr>
              <a:t>STEMI </a:t>
            </a:r>
            <a:r>
              <a:rPr lang="fa-IR" sz="1800" b="1" dirty="0" smtClean="0">
                <a:cs typeface="B Compset" pitchFamily="2" charset="-78"/>
              </a:rPr>
              <a:t> باشد </a:t>
            </a:r>
            <a:r>
              <a:rPr lang="fa-IR" sz="1800" b="1" dirty="0">
                <a:cs typeface="B Compset" pitchFamily="2" charset="-78"/>
              </a:rPr>
              <a:t>باید با احتیاط مصرف شود</a:t>
            </a:r>
            <a:r>
              <a:rPr lang="fa-IR" sz="1800" b="1" dirty="0" smtClean="0">
                <a:cs typeface="B Compset" pitchFamily="2" charset="-78"/>
              </a:rPr>
              <a:t>.</a:t>
            </a:r>
          </a:p>
          <a:p>
            <a:pPr algn="just" rtl="1"/>
            <a:endParaRPr lang="fa-IR" sz="1800" b="1" dirty="0">
              <a:cs typeface="B Compset" pitchFamily="2" charset="-78"/>
            </a:endParaRPr>
          </a:p>
          <a:p>
            <a:pPr algn="just" rtl="1"/>
            <a:r>
              <a:rPr lang="fa-IR" sz="1800" b="1" dirty="0">
                <a:cs typeface="B Compset" pitchFamily="2" charset="-78"/>
              </a:rPr>
              <a:t>در بیماران دچار سابقه حساسیت به مورفین تجویز این دارو نباید صورت پذیرد. </a:t>
            </a:r>
            <a:endParaRPr lang="fa-IR" sz="1800" b="1" dirty="0" smtClean="0">
              <a:cs typeface="B Compset" pitchFamily="2" charset="-78"/>
            </a:endParaRPr>
          </a:p>
          <a:p>
            <a:pPr algn="just" rtl="1"/>
            <a:endParaRPr lang="fa-IR" sz="1800" b="1" dirty="0" smtClean="0">
              <a:cs typeface="B Compset" pitchFamily="2" charset="-78"/>
            </a:endParaRPr>
          </a:p>
          <a:p>
            <a:pPr algn="just" rtl="1"/>
            <a:r>
              <a:rPr lang="fa-IR" sz="1800" b="1" dirty="0" smtClean="0">
                <a:cs typeface="B Compset" pitchFamily="2" charset="-78"/>
              </a:rPr>
              <a:t>در </a:t>
            </a:r>
            <a:r>
              <a:rPr lang="fa-IR" sz="1800" b="1" dirty="0">
                <a:cs typeface="B Compset" pitchFamily="2" charset="-78"/>
              </a:rPr>
              <a:t>صورت افت فشار خون پس از تجویز مورفین نرمال سالین با دوز اولیه </a:t>
            </a:r>
            <a:r>
              <a:rPr lang="en-US" sz="1800" b="1" dirty="0" smtClean="0">
                <a:cs typeface="B Compset" pitchFamily="2" charset="-78"/>
              </a:rPr>
              <a:t>ml </a:t>
            </a:r>
            <a:r>
              <a:rPr lang="fa-IR" sz="1800" b="1" dirty="0" smtClean="0">
                <a:cs typeface="B Compset" pitchFamily="2" charset="-78"/>
              </a:rPr>
              <a:t> </a:t>
            </a:r>
            <a:r>
              <a:rPr lang="en-US" sz="1800" b="1" dirty="0" smtClean="0">
                <a:cs typeface="B Compset" pitchFamily="2" charset="-78"/>
              </a:rPr>
              <a:t>250</a:t>
            </a:r>
            <a:r>
              <a:rPr lang="fa-IR" sz="1800" b="1" dirty="0" smtClean="0">
                <a:cs typeface="B Compset" pitchFamily="2" charset="-78"/>
              </a:rPr>
              <a:t> بولوس </a:t>
            </a:r>
            <a:r>
              <a:rPr lang="fa-IR" sz="1800" b="1" dirty="0">
                <a:cs typeface="B Compset" pitchFamily="2" charset="-78"/>
              </a:rPr>
              <a:t>توصیه می گردد که اگر تجویز این مقدار اثر بخش نبود با ارزیابی دوباره بیمار(گرفتن فشارخون و سمع ریه از نظر بروز ادم ریوی) تکرار بولوس </a:t>
            </a:r>
            <a:r>
              <a:rPr lang="en-US" sz="1800" b="1" dirty="0" smtClean="0">
                <a:cs typeface="B Compset" pitchFamily="2" charset="-78"/>
              </a:rPr>
              <a:t>250 ml</a:t>
            </a:r>
            <a:r>
              <a:rPr lang="fa-IR" sz="1800" b="1" dirty="0" smtClean="0">
                <a:cs typeface="B Compset" pitchFamily="2" charset="-78"/>
              </a:rPr>
              <a:t> (تا </a:t>
            </a:r>
            <a:r>
              <a:rPr lang="en-US" sz="1800" b="1" dirty="0" smtClean="0">
                <a:cs typeface="B Compset" pitchFamily="2" charset="-78"/>
              </a:rPr>
              <a:t> 1000ml</a:t>
            </a:r>
            <a:r>
              <a:rPr lang="fa-IR" sz="1800" b="1" dirty="0" smtClean="0">
                <a:cs typeface="B Compset" pitchFamily="2" charset="-78"/>
              </a:rPr>
              <a:t>) قابل </a:t>
            </a:r>
            <a:r>
              <a:rPr lang="fa-IR" sz="1800" b="1" dirty="0">
                <a:cs typeface="B Compset" pitchFamily="2" charset="-78"/>
              </a:rPr>
              <a:t>تجویز می </a:t>
            </a:r>
            <a:r>
              <a:rPr lang="fa-IR" sz="1800" b="1" dirty="0" smtClean="0">
                <a:cs typeface="B Compset" pitchFamily="2" charset="-78"/>
              </a:rPr>
              <a:t>باشد.</a:t>
            </a:r>
          </a:p>
          <a:p>
            <a:pPr algn="just" rtl="1"/>
            <a:endParaRPr lang="fa-IR" sz="1800" b="1" dirty="0" smtClean="0">
              <a:cs typeface="B Compset" pitchFamily="2" charset="-78"/>
            </a:endParaRPr>
          </a:p>
          <a:p>
            <a:pPr algn="just" rtl="1"/>
            <a:r>
              <a:rPr lang="fa-IR" sz="1800" b="1" dirty="0" smtClean="0">
                <a:cs typeface="B Compset" pitchFamily="2" charset="-78"/>
              </a:rPr>
              <a:t>وجود داروی مورفین در آمبولانس الزامی نمی باشد.</a:t>
            </a:r>
            <a:endParaRPr lang="fa-IR" sz="1800" b="1" dirty="0">
              <a:cs typeface="B Compset" pitchFamily="2" charset="-78"/>
            </a:endParaRPr>
          </a:p>
          <a:p>
            <a:pPr marL="0" indent="0" algn="just" rtl="1"/>
            <a:endParaRPr lang="en-US" sz="1800" dirty="0">
              <a:cs typeface="B Compset" pitchFamily="2" charset="-78"/>
            </a:endParaRPr>
          </a:p>
        </p:txBody>
      </p:sp>
    </p:spTree>
    <p:extLst>
      <p:ext uri="{BB962C8B-B14F-4D97-AF65-F5344CB8AC3E}">
        <p14:creationId xmlns:p14="http://schemas.microsoft.com/office/powerpoint/2010/main" val="2332998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b="1" dirty="0" smtClean="0">
                <a:cs typeface="B Titr" pitchFamily="2" charset="-78"/>
              </a:rPr>
              <a:t>داروهای خانواده </a:t>
            </a:r>
            <a:r>
              <a:rPr lang="en-US" sz="2400" b="1" dirty="0" err="1" smtClean="0">
                <a:cs typeface="B Titr" pitchFamily="2" charset="-78"/>
              </a:rPr>
              <a:t>Thienopyridine</a:t>
            </a:r>
            <a:endParaRPr lang="en-US" sz="2400" b="1" dirty="0">
              <a:cs typeface="B Titr" pitchFamily="2" charset="-78"/>
            </a:endParaRPr>
          </a:p>
        </p:txBody>
      </p:sp>
      <p:sp>
        <p:nvSpPr>
          <p:cNvPr id="2" name="Content Placeholder 1"/>
          <p:cNvSpPr>
            <a:spLocks noGrp="1"/>
          </p:cNvSpPr>
          <p:nvPr>
            <p:ph sz="quarter" idx="1"/>
          </p:nvPr>
        </p:nvSpPr>
        <p:spPr/>
        <p:txBody>
          <a:bodyPr/>
          <a:lstStyle/>
          <a:p>
            <a:pPr algn="r" rtl="1"/>
            <a:r>
              <a:rPr lang="fa-IR" sz="1800" b="1" dirty="0" smtClean="0">
                <a:cs typeface="B Compset" pitchFamily="2" charset="-78"/>
              </a:rPr>
              <a:t>این خانواده شامل تیکلوپیدین،کلوپیدوگرل و پراسوگرل میباشد.</a:t>
            </a:r>
          </a:p>
          <a:p>
            <a:pPr algn="r" rtl="1"/>
            <a:endParaRPr lang="fa-IR" sz="1800" b="1" dirty="0">
              <a:cs typeface="B Compset" pitchFamily="2" charset="-78"/>
            </a:endParaRPr>
          </a:p>
          <a:p>
            <a:pPr algn="r" rtl="1"/>
            <a:r>
              <a:rPr lang="fa-IR" sz="1800" b="1" dirty="0" smtClean="0">
                <a:cs typeface="B Compset" pitchFamily="2" charset="-78"/>
              </a:rPr>
              <a:t>تیکلوپیدین به دلیل سرکوب مغز استخوان دیگر کاربرد چندانی ندارد.</a:t>
            </a:r>
            <a:endParaRPr lang="fa-IR" sz="1800" b="1" dirty="0">
              <a:cs typeface="B Compset" pitchFamily="2" charset="-78"/>
            </a:endParaRPr>
          </a:p>
          <a:p>
            <a:pPr algn="r" rtl="1"/>
            <a:endParaRPr lang="fa-IR" sz="1800" b="1" dirty="0" smtClean="0">
              <a:cs typeface="B Compset" pitchFamily="2" charset="-78"/>
            </a:endParaRPr>
          </a:p>
          <a:p>
            <a:pPr algn="r" rtl="1"/>
            <a:r>
              <a:rPr lang="fa-IR" sz="1800" b="1" dirty="0" smtClean="0">
                <a:cs typeface="B Compset" pitchFamily="2" charset="-78"/>
              </a:rPr>
              <a:t>مکانیسم اثر این داروها مهار تجمع پلاکتی با اثر بر روی گیرنده آدنوزین دی فسفات می باشد.</a:t>
            </a:r>
          </a:p>
          <a:p>
            <a:pPr marL="109728" indent="0" algn="r" rtl="1">
              <a:buNone/>
            </a:pPr>
            <a:endParaRPr lang="en-US" sz="1800" b="1" dirty="0">
              <a:cs typeface="B Compset" pitchFamily="2" charset="-78"/>
            </a:endParaRPr>
          </a:p>
        </p:txBody>
      </p:sp>
    </p:spTree>
    <p:extLst>
      <p:ext uri="{BB962C8B-B14F-4D97-AF65-F5344CB8AC3E}">
        <p14:creationId xmlns:p14="http://schemas.microsoft.com/office/powerpoint/2010/main" val="593171174"/>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b="1" dirty="0" smtClean="0">
                <a:cs typeface="B Titr" pitchFamily="2" charset="-78"/>
              </a:rPr>
              <a:t>داروهای خانواده </a:t>
            </a:r>
            <a:r>
              <a:rPr lang="en-US" sz="2400" b="1" dirty="0" err="1" smtClean="0">
                <a:cs typeface="B Titr" pitchFamily="2" charset="-78"/>
              </a:rPr>
              <a:t>Thienopyridine</a:t>
            </a:r>
            <a:endParaRPr lang="en-US" sz="2400" dirty="0">
              <a:cs typeface="B Titr" pitchFamily="2" charset="-78"/>
            </a:endParaRPr>
          </a:p>
        </p:txBody>
      </p:sp>
      <p:sp>
        <p:nvSpPr>
          <p:cNvPr id="2" name="Content Placeholder 1"/>
          <p:cNvSpPr>
            <a:spLocks noGrp="1"/>
          </p:cNvSpPr>
          <p:nvPr>
            <p:ph sz="quarter" idx="1"/>
          </p:nvPr>
        </p:nvSpPr>
        <p:spPr/>
        <p:txBody>
          <a:bodyPr/>
          <a:lstStyle/>
          <a:p>
            <a:pPr algn="r" rtl="1"/>
            <a:r>
              <a:rPr lang="fa-IR" sz="1800" b="1" dirty="0" smtClean="0">
                <a:cs typeface="B Compset" pitchFamily="2" charset="-78"/>
              </a:rPr>
              <a:t>کلوپیدوگرل یک پیش داروست و برای تبدیل به داروی فعال باید توسط آنزیمهای کبدی متابولیزه شود.</a:t>
            </a:r>
          </a:p>
          <a:p>
            <a:pPr algn="r" rtl="1"/>
            <a:endParaRPr lang="fa-IR" sz="1800" b="1" dirty="0">
              <a:cs typeface="B Compset" pitchFamily="2" charset="-78"/>
            </a:endParaRPr>
          </a:p>
          <a:p>
            <a:pPr algn="r" rtl="1"/>
            <a:r>
              <a:rPr lang="fa-IR" sz="1800" b="1" dirty="0" smtClean="0">
                <a:cs typeface="B Compset" pitchFamily="2" charset="-78"/>
              </a:rPr>
              <a:t>پراسوگرل هم یک پیش دارو است ولی شروع اثر سریعتری نسبت به کلوپیدوگرل دارد و تاثیر مهار کننده آدنوزین دی فسفات آن قویتر و قابل پیش بینی ترمی باشد.</a:t>
            </a:r>
          </a:p>
          <a:p>
            <a:pPr algn="r" rtl="1"/>
            <a:endParaRPr lang="fa-IR" sz="1800" b="1" dirty="0">
              <a:cs typeface="B Compset" pitchFamily="2" charset="-78"/>
            </a:endParaRPr>
          </a:p>
          <a:p>
            <a:pPr algn="r" rtl="1"/>
            <a:r>
              <a:rPr lang="fa-IR" sz="1800" b="1" dirty="0" smtClean="0">
                <a:cs typeface="B Compset" pitchFamily="2" charset="-78"/>
              </a:rPr>
              <a:t>این داروها عملکرد پلاکتی را بطور غیر قابل برگشت مهار می کنند.</a:t>
            </a:r>
            <a:endParaRPr lang="en-US" sz="1800" b="1" dirty="0">
              <a:cs typeface="B Compset" pitchFamily="2" charset="-78"/>
            </a:endParaRPr>
          </a:p>
        </p:txBody>
      </p:sp>
    </p:spTree>
    <p:extLst>
      <p:ext uri="{BB962C8B-B14F-4D97-AF65-F5344CB8AC3E}">
        <p14:creationId xmlns:p14="http://schemas.microsoft.com/office/powerpoint/2010/main" val="25447761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cs typeface="B Titr" pitchFamily="2" charset="-78"/>
              </a:rPr>
              <a:t>سطوح قلبی</a:t>
            </a:r>
            <a:endParaRPr lang="en-US" sz="2400" dirty="0">
              <a:cs typeface="B Titr" pitchFamily="2" charset="-78"/>
            </a:endParaRPr>
          </a:p>
        </p:txBody>
      </p:sp>
      <p:sp>
        <p:nvSpPr>
          <p:cNvPr id="3" name="Content Placeholder 2"/>
          <p:cNvSpPr>
            <a:spLocks noGrp="1"/>
          </p:cNvSpPr>
          <p:nvPr>
            <p:ph sz="quarter" idx="1"/>
          </p:nvPr>
        </p:nvSpPr>
        <p:spPr/>
        <p:txBody>
          <a:bodyPr/>
          <a:lstStyle/>
          <a:p>
            <a:pPr algn="r" rtl="1">
              <a:buNone/>
            </a:pPr>
            <a:r>
              <a:rPr lang="fa-IR" sz="1800" b="1" dirty="0" smtClean="0">
                <a:cs typeface="B Compset" pitchFamily="2" charset="-78"/>
              </a:rPr>
              <a:t>قلب دارای دو شیار است:</a:t>
            </a:r>
          </a:p>
          <a:p>
            <a:pPr algn="r" rtl="1">
              <a:buNone/>
            </a:pPr>
            <a:endParaRPr lang="fa-IR" sz="1800" b="1" dirty="0" smtClean="0">
              <a:cs typeface="B Compset" pitchFamily="2" charset="-78"/>
            </a:endParaRPr>
          </a:p>
          <a:p>
            <a:pPr algn="r" rtl="1"/>
            <a:r>
              <a:rPr lang="fa-IR" sz="1800" b="1" dirty="0" smtClean="0">
                <a:cs typeface="B Compset" pitchFamily="2" charset="-78"/>
              </a:rPr>
              <a:t>شیار عمودی که از سپتوم تا نوک قلب می رود و به نام شیار بین دهلیزی و بین بطنی که هم در قسمت قدام و هم در قسمت خلف است.</a:t>
            </a:r>
          </a:p>
          <a:p>
            <a:pPr algn="r" rtl="1"/>
            <a:r>
              <a:rPr lang="fa-IR" sz="1800" b="1" dirty="0" smtClean="0">
                <a:cs typeface="B Compset" pitchFamily="2" charset="-78"/>
              </a:rPr>
              <a:t>شیار افقی که دهلیز را از بطن جدا می کند که به نام شیار دهلیزی بطنی است که هم در قدام و هم در خلف است.</a:t>
            </a:r>
          </a:p>
          <a:p>
            <a:pPr algn="r" rtl="1"/>
            <a:endParaRPr lang="fa-IR" sz="1800" b="1" dirty="0" smtClean="0">
              <a:cs typeface="B Compset" pitchFamily="2" charset="-78"/>
            </a:endParaRPr>
          </a:p>
          <a:p>
            <a:pPr algn="r" rtl="1">
              <a:buNone/>
            </a:pPr>
            <a:r>
              <a:rPr lang="fa-IR" sz="1800" b="1" dirty="0" smtClean="0">
                <a:cs typeface="B Compset" pitchFamily="2" charset="-78"/>
              </a:rPr>
              <a:t>در ناحیه پشت (</a:t>
            </a:r>
            <a:r>
              <a:rPr lang="en-US" sz="1800" b="1" dirty="0" smtClean="0">
                <a:cs typeface="B Compset" pitchFamily="2" charset="-78"/>
              </a:rPr>
              <a:t>Posterior</a:t>
            </a:r>
            <a:r>
              <a:rPr lang="fa-IR" sz="1800" b="1" dirty="0" smtClean="0">
                <a:cs typeface="B Compset" pitchFamily="2" charset="-78"/>
              </a:rPr>
              <a:t>) محل تلاقی دو شیار چهارراه قلب یا </a:t>
            </a:r>
            <a:r>
              <a:rPr lang="en-US" sz="1800" b="1" dirty="0" smtClean="0">
                <a:cs typeface="B Compset" pitchFamily="2" charset="-78"/>
              </a:rPr>
              <a:t>Crux</a:t>
            </a:r>
            <a:r>
              <a:rPr lang="fa-IR" sz="1800" b="1" dirty="0" smtClean="0">
                <a:cs typeface="B Compset" pitchFamily="2" charset="-78"/>
              </a:rPr>
              <a:t>گفته می شود.</a:t>
            </a: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b="1" dirty="0" smtClean="0">
                <a:cs typeface="B Titr" pitchFamily="2" charset="-78"/>
              </a:rPr>
              <a:t>داروهای خانواده </a:t>
            </a:r>
            <a:r>
              <a:rPr lang="en-US" sz="2400" b="1" dirty="0" err="1" smtClean="0">
                <a:cs typeface="B Titr" pitchFamily="2" charset="-78"/>
              </a:rPr>
              <a:t>Thienopyridine</a:t>
            </a:r>
            <a:endParaRPr lang="en-US" sz="2400" dirty="0"/>
          </a:p>
        </p:txBody>
      </p:sp>
      <p:sp>
        <p:nvSpPr>
          <p:cNvPr id="2" name="Content Placeholder 1"/>
          <p:cNvSpPr>
            <a:spLocks noGrp="1"/>
          </p:cNvSpPr>
          <p:nvPr>
            <p:ph sz="quarter" idx="1"/>
          </p:nvPr>
        </p:nvSpPr>
        <p:spPr/>
        <p:txBody>
          <a:bodyPr/>
          <a:lstStyle/>
          <a:p>
            <a:pPr algn="just" rtl="1"/>
            <a:r>
              <a:rPr lang="fa-IR" sz="1800" b="1" dirty="0" smtClean="0">
                <a:cs typeface="B Compset" pitchFamily="2" charset="-78"/>
              </a:rPr>
              <a:t> برای رفع اثر ضد پلاکتی آنها باید 5-7 روز قطع شده باشند.</a:t>
            </a:r>
          </a:p>
          <a:p>
            <a:pPr algn="just" rtl="1"/>
            <a:endParaRPr lang="fa-IR" sz="1800" b="1" dirty="0">
              <a:cs typeface="B Compset" pitchFamily="2" charset="-78"/>
            </a:endParaRPr>
          </a:p>
          <a:p>
            <a:pPr algn="just" rtl="1"/>
            <a:r>
              <a:rPr lang="fa-IR" sz="1800" b="1" dirty="0" smtClean="0">
                <a:cs typeface="B Compset" pitchFamily="2" charset="-78"/>
              </a:rPr>
              <a:t>در بیماران </a:t>
            </a:r>
            <a:r>
              <a:rPr lang="en-US" sz="1800" b="1" dirty="0" smtClean="0">
                <a:cs typeface="B Compset" pitchFamily="2" charset="-78"/>
              </a:rPr>
              <a:t>STEMI</a:t>
            </a:r>
            <a:r>
              <a:rPr lang="fa-IR" sz="1800" b="1" dirty="0" smtClean="0">
                <a:cs typeface="B Compset" pitchFamily="2" charset="-78"/>
              </a:rPr>
              <a:t> در صورتی که کاندید آنژیوپلاستی اولیه باشند و داروی در دسترس کلوپیدوگرل باشد، دوز بارگیری آن </a:t>
            </a:r>
            <a:r>
              <a:rPr lang="en-US" sz="1800" b="1" dirty="0" smtClean="0">
                <a:cs typeface="B Compset" pitchFamily="2" charset="-78"/>
              </a:rPr>
              <a:t>600mg</a:t>
            </a:r>
            <a:r>
              <a:rPr lang="fa-IR" sz="1800" b="1" dirty="0" smtClean="0">
                <a:cs typeface="B Compset" pitchFamily="2" charset="-78"/>
              </a:rPr>
              <a:t> و دوز ادامه آن </a:t>
            </a:r>
            <a:r>
              <a:rPr lang="en-US" sz="1800" b="1" dirty="0" smtClean="0">
                <a:cs typeface="B Compset" pitchFamily="2" charset="-78"/>
              </a:rPr>
              <a:t>75mg </a:t>
            </a:r>
            <a:r>
              <a:rPr lang="fa-IR" sz="1800" b="1" dirty="0" smtClean="0">
                <a:cs typeface="B Compset" pitchFamily="2" charset="-78"/>
              </a:rPr>
              <a:t> است.</a:t>
            </a:r>
          </a:p>
          <a:p>
            <a:pPr algn="just" rtl="1"/>
            <a:endParaRPr lang="fa-IR" sz="1800" b="1" dirty="0">
              <a:cs typeface="B Compset" pitchFamily="2" charset="-78"/>
            </a:endParaRPr>
          </a:p>
          <a:p>
            <a:pPr algn="just" rtl="1"/>
            <a:r>
              <a:rPr lang="fa-IR" sz="1800" b="1" dirty="0" smtClean="0">
                <a:cs typeface="B Compset" pitchFamily="2" charset="-78"/>
              </a:rPr>
              <a:t>در بیماران </a:t>
            </a:r>
            <a:r>
              <a:rPr lang="en-US" sz="1800" b="1" dirty="0" smtClean="0">
                <a:cs typeface="B Compset" pitchFamily="2" charset="-78"/>
              </a:rPr>
              <a:t>STEMI</a:t>
            </a:r>
            <a:r>
              <a:rPr lang="fa-IR" sz="1800" b="1" dirty="0" smtClean="0">
                <a:cs typeface="B Compset" pitchFamily="2" charset="-78"/>
              </a:rPr>
              <a:t> که کاندید درمان با فیبرینولیتیک هستند دوز بارگیری </a:t>
            </a:r>
            <a:r>
              <a:rPr lang="fa-IR" sz="1800" b="1" smtClean="0">
                <a:cs typeface="B Compset" pitchFamily="2" charset="-78"/>
              </a:rPr>
              <a:t>کلوپیدوگرل </a:t>
            </a:r>
            <a:r>
              <a:rPr lang="en-US" sz="1800" b="1" smtClean="0">
                <a:cs typeface="B Compset" pitchFamily="2" charset="-78"/>
              </a:rPr>
              <a:t>300mg</a:t>
            </a:r>
            <a:r>
              <a:rPr lang="fa-IR" sz="1800" b="1" smtClean="0">
                <a:cs typeface="B Compset" pitchFamily="2" charset="-78"/>
              </a:rPr>
              <a:t>است</a:t>
            </a:r>
            <a:r>
              <a:rPr lang="fa-IR" sz="1800" b="1" dirty="0" smtClean="0">
                <a:cs typeface="B Compset" pitchFamily="2" charset="-78"/>
              </a:rPr>
              <a:t>. ولی اگر بیمار بالای 75 سال داشته باشد در این موارد نیاز به دوز بارگیری نیست.</a:t>
            </a:r>
            <a:endParaRPr lang="en-US" sz="1800" b="1" dirty="0">
              <a:cs typeface="B Compset" pitchFamily="2" charset="-78"/>
            </a:endParaRPr>
          </a:p>
        </p:txBody>
      </p:sp>
    </p:spTree>
    <p:extLst>
      <p:ext uri="{BB962C8B-B14F-4D97-AF65-F5344CB8AC3E}">
        <p14:creationId xmlns:p14="http://schemas.microsoft.com/office/powerpoint/2010/main" val="4090986918"/>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b="1" dirty="0" smtClean="0">
                <a:cs typeface="B Titr" pitchFamily="2" charset="-78"/>
              </a:rPr>
              <a:t>داروهای خانواده </a:t>
            </a:r>
            <a:r>
              <a:rPr lang="en-US" sz="2400" b="1" dirty="0" err="1" smtClean="0">
                <a:cs typeface="B Titr" pitchFamily="2" charset="-78"/>
              </a:rPr>
              <a:t>Thienopyridine</a:t>
            </a:r>
            <a:endParaRPr lang="en-US" sz="2400" dirty="0"/>
          </a:p>
        </p:txBody>
      </p:sp>
      <p:sp>
        <p:nvSpPr>
          <p:cNvPr id="2" name="Content Placeholder 1"/>
          <p:cNvSpPr>
            <a:spLocks noGrp="1"/>
          </p:cNvSpPr>
          <p:nvPr>
            <p:ph sz="quarter" idx="1"/>
          </p:nvPr>
        </p:nvSpPr>
        <p:spPr/>
        <p:txBody>
          <a:bodyPr/>
          <a:lstStyle/>
          <a:p>
            <a:pPr algn="r" rtl="1"/>
            <a:r>
              <a:rPr lang="fa-IR" sz="1800" b="1" dirty="0" smtClean="0">
                <a:cs typeface="B Compset" pitchFamily="2" charset="-78"/>
              </a:rPr>
              <a:t>البته در بیماران کاندید آنژیوپلاستی اولیه، در صورتی که پراسوگرل در دسترس باشد، این دارو ارجح است.</a:t>
            </a:r>
          </a:p>
          <a:p>
            <a:pPr algn="r" rtl="1"/>
            <a:endParaRPr lang="fa-IR" sz="1800" b="1" dirty="0">
              <a:cs typeface="B Compset" pitchFamily="2" charset="-78"/>
            </a:endParaRPr>
          </a:p>
          <a:p>
            <a:pPr algn="r" rtl="1"/>
            <a:r>
              <a:rPr lang="fa-IR" sz="1800" b="1" dirty="0" smtClean="0">
                <a:cs typeface="B Compset" pitchFamily="2" charset="-78"/>
              </a:rPr>
              <a:t>دوز بارگیری آن </a:t>
            </a:r>
            <a:r>
              <a:rPr lang="en-US" sz="1800" b="1" dirty="0" smtClean="0">
                <a:cs typeface="B Compset" pitchFamily="2" charset="-78"/>
              </a:rPr>
              <a:t>60mg</a:t>
            </a:r>
            <a:r>
              <a:rPr lang="fa-IR" sz="1800" b="1" dirty="0" smtClean="0">
                <a:cs typeface="B Compset" pitchFamily="2" charset="-78"/>
              </a:rPr>
              <a:t> ودوز ادامه آن </a:t>
            </a:r>
            <a:r>
              <a:rPr lang="en-US" sz="1800" b="1" dirty="0" smtClean="0">
                <a:cs typeface="B Compset" pitchFamily="2" charset="-78"/>
              </a:rPr>
              <a:t>10mg</a:t>
            </a:r>
            <a:r>
              <a:rPr lang="fa-IR" sz="1800" b="1" dirty="0" smtClean="0">
                <a:cs typeface="B Compset" pitchFamily="2" charset="-78"/>
              </a:rPr>
              <a:t> روزانه است.</a:t>
            </a:r>
          </a:p>
          <a:p>
            <a:pPr algn="r" rtl="1"/>
            <a:endParaRPr lang="fa-IR" sz="1800" b="1" dirty="0">
              <a:cs typeface="B Compset" pitchFamily="2" charset="-78"/>
            </a:endParaRPr>
          </a:p>
          <a:p>
            <a:pPr algn="r" rtl="1"/>
            <a:r>
              <a:rPr lang="fa-IR" sz="1800" b="1" dirty="0" smtClean="0">
                <a:cs typeface="B Compset" pitchFamily="2" charset="-78"/>
              </a:rPr>
              <a:t>این دارو دربیماران با سابقه سکته مغزی ممنوع است.</a:t>
            </a:r>
          </a:p>
          <a:p>
            <a:pPr algn="r" rtl="1"/>
            <a:endParaRPr lang="fa-IR" sz="1800" b="1" dirty="0">
              <a:cs typeface="B Compset" pitchFamily="2" charset="-78"/>
            </a:endParaRPr>
          </a:p>
          <a:p>
            <a:pPr algn="r" rtl="1"/>
            <a:endParaRPr lang="fa-IR" sz="1800" b="1" dirty="0" smtClean="0">
              <a:cs typeface="B Compset" pitchFamily="2" charset="-78"/>
            </a:endParaRPr>
          </a:p>
          <a:p>
            <a:pPr algn="r" rtl="1"/>
            <a:endParaRPr lang="en-US" sz="1800" b="1" dirty="0">
              <a:cs typeface="B Compset" pitchFamily="2" charset="-78"/>
            </a:endParaRPr>
          </a:p>
        </p:txBody>
      </p:sp>
    </p:spTree>
    <p:extLst>
      <p:ext uri="{BB962C8B-B14F-4D97-AF65-F5344CB8AC3E}">
        <p14:creationId xmlns:p14="http://schemas.microsoft.com/office/powerpoint/2010/main" val="318891243"/>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b="1" dirty="0" smtClean="0">
                <a:cs typeface="B Titr" pitchFamily="2" charset="-78"/>
              </a:rPr>
              <a:t>داروهای خانواده </a:t>
            </a:r>
            <a:r>
              <a:rPr lang="en-US" sz="2400" b="1" dirty="0" err="1" smtClean="0">
                <a:cs typeface="B Titr" pitchFamily="2" charset="-78"/>
              </a:rPr>
              <a:t>Thienopyridine</a:t>
            </a:r>
            <a:endParaRPr lang="en-US" sz="2400" dirty="0"/>
          </a:p>
        </p:txBody>
      </p:sp>
      <p:sp>
        <p:nvSpPr>
          <p:cNvPr id="2" name="Content Placeholder 1"/>
          <p:cNvSpPr>
            <a:spLocks noGrp="1"/>
          </p:cNvSpPr>
          <p:nvPr>
            <p:ph sz="quarter" idx="1"/>
          </p:nvPr>
        </p:nvSpPr>
        <p:spPr/>
        <p:txBody>
          <a:bodyPr/>
          <a:lstStyle/>
          <a:p>
            <a:pPr algn="r" rtl="1"/>
            <a:r>
              <a:rPr lang="fa-IR" sz="1800" b="1" dirty="0" smtClean="0">
                <a:cs typeface="B Compset" pitchFamily="2" charset="-78"/>
              </a:rPr>
              <a:t>در بیماران مسن تر از 75 سال و یا افرادی که وزن کمتر از 60 کیلوگرم دارند، دوز روزانه آن</a:t>
            </a:r>
            <a:r>
              <a:rPr lang="en-US" sz="1800" b="1" dirty="0" smtClean="0">
                <a:cs typeface="B Compset" pitchFamily="2" charset="-78"/>
              </a:rPr>
              <a:t>5mg</a:t>
            </a:r>
            <a:r>
              <a:rPr lang="en-US" sz="1800" b="1" dirty="0">
                <a:cs typeface="B Compset" pitchFamily="2" charset="-78"/>
              </a:rPr>
              <a:t> </a:t>
            </a:r>
            <a:r>
              <a:rPr lang="fa-IR" sz="1800" b="1" dirty="0" smtClean="0">
                <a:cs typeface="B Compset" pitchFamily="2" charset="-78"/>
              </a:rPr>
              <a:t> میباشد.</a:t>
            </a:r>
          </a:p>
          <a:p>
            <a:pPr algn="r" rtl="1"/>
            <a:endParaRPr lang="fa-IR" sz="1800" b="1" dirty="0">
              <a:cs typeface="B Compset" pitchFamily="2" charset="-78"/>
            </a:endParaRPr>
          </a:p>
          <a:p>
            <a:pPr algn="r" rtl="1"/>
            <a:endParaRPr lang="fa-IR" sz="1800" b="1" dirty="0" smtClean="0">
              <a:cs typeface="B Compset" pitchFamily="2" charset="-78"/>
            </a:endParaRPr>
          </a:p>
          <a:p>
            <a:pPr algn="r" rtl="1"/>
            <a:r>
              <a:rPr lang="fa-IR" sz="1800" b="1" dirty="0" smtClean="0">
                <a:cs typeface="B Compset" pitchFamily="2" charset="-78"/>
              </a:rPr>
              <a:t>داروی ضدپلاکتی دیگر در این خانواده تیکاگرلر است که اولا نیاز به فعال شدن در کبد ندارد ثانیا عملکرد پلاکتها را بطور برگشت پذیر مهار میکند.</a:t>
            </a:r>
          </a:p>
          <a:p>
            <a:pPr algn="r" rtl="1"/>
            <a:endParaRPr lang="fa-IR" sz="1800" b="1" dirty="0">
              <a:cs typeface="B Compset" pitchFamily="2" charset="-78"/>
            </a:endParaRPr>
          </a:p>
          <a:p>
            <a:pPr algn="r" rtl="1"/>
            <a:r>
              <a:rPr lang="fa-IR" sz="1800" b="1" dirty="0" smtClean="0">
                <a:cs typeface="B Compset" pitchFamily="2" charset="-78"/>
              </a:rPr>
              <a:t>دوز بارگیری آن</a:t>
            </a:r>
            <a:r>
              <a:rPr lang="en-US" sz="1800" b="1" dirty="0" smtClean="0">
                <a:cs typeface="B Compset" pitchFamily="2" charset="-78"/>
              </a:rPr>
              <a:t> 180mg</a:t>
            </a:r>
            <a:r>
              <a:rPr lang="fa-IR" sz="1800" b="1" dirty="0" smtClean="0">
                <a:cs typeface="B Compset" pitchFamily="2" charset="-78"/>
              </a:rPr>
              <a:t>و دوز ادامه آن </a:t>
            </a:r>
            <a:r>
              <a:rPr lang="en-US" sz="1800" b="1" dirty="0" smtClean="0">
                <a:cs typeface="B Compset" pitchFamily="2" charset="-78"/>
              </a:rPr>
              <a:t>90mg</a:t>
            </a:r>
            <a:r>
              <a:rPr lang="fa-IR" sz="1800" b="1" dirty="0" smtClean="0">
                <a:cs typeface="B Compset" pitchFamily="2" charset="-78"/>
              </a:rPr>
              <a:t> هر 12 ساعت میباشد.</a:t>
            </a:r>
          </a:p>
          <a:p>
            <a:pPr algn="r" rtl="1"/>
            <a:endParaRPr lang="fa-IR" sz="1800" b="1" dirty="0" smtClean="0">
              <a:cs typeface="B Compset" pitchFamily="2" charset="-78"/>
            </a:endParaRPr>
          </a:p>
          <a:p>
            <a:pPr algn="r" rtl="1"/>
            <a:r>
              <a:rPr lang="fa-IR" sz="1800" b="1" dirty="0" smtClean="0">
                <a:cs typeface="B Compset" pitchFamily="2" charset="-78"/>
              </a:rPr>
              <a:t>در صورت موجود بودن، در موارد آنژیوپلاستی اولیه این دارو نیز نسبت به کلوپیدوگرل ارجح است.</a:t>
            </a:r>
          </a:p>
          <a:p>
            <a:pPr algn="r" rtl="1"/>
            <a:endParaRPr lang="en-US" sz="1800" b="1" dirty="0">
              <a:cs typeface="B Compset" pitchFamily="2" charset="-78"/>
            </a:endParaRPr>
          </a:p>
        </p:txBody>
      </p:sp>
    </p:spTree>
    <p:extLst>
      <p:ext uri="{BB962C8B-B14F-4D97-AF65-F5344CB8AC3E}">
        <p14:creationId xmlns:p14="http://schemas.microsoft.com/office/powerpoint/2010/main" val="4167836455"/>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b="1" dirty="0" smtClean="0">
                <a:cs typeface="B Titr" pitchFamily="2" charset="-78"/>
              </a:rPr>
              <a:t>بتا بلوکرها</a:t>
            </a:r>
            <a:endParaRPr lang="en-US" sz="2400" b="1" dirty="0">
              <a:cs typeface="B Titr" pitchFamily="2" charset="-78"/>
            </a:endParaRPr>
          </a:p>
        </p:txBody>
      </p:sp>
      <p:sp>
        <p:nvSpPr>
          <p:cNvPr id="2" name="Content Placeholder 1"/>
          <p:cNvSpPr>
            <a:spLocks noGrp="1"/>
          </p:cNvSpPr>
          <p:nvPr>
            <p:ph sz="quarter" idx="1"/>
          </p:nvPr>
        </p:nvSpPr>
        <p:spPr/>
        <p:txBody>
          <a:bodyPr/>
          <a:lstStyle/>
          <a:p>
            <a:pPr algn="just" rtl="1"/>
            <a:r>
              <a:rPr lang="fa-IR" sz="1800" b="1" dirty="0" smtClean="0">
                <a:cs typeface="B Compset" pitchFamily="2" charset="-78"/>
              </a:rPr>
              <a:t>اثرات:کاهش درد،کاهش نیاز به آنالژزیکها، کاهش وسعت سکته حاد قلبی، کاهش احتمال بروز آریتمی.</a:t>
            </a:r>
          </a:p>
          <a:p>
            <a:pPr algn="just" rtl="1"/>
            <a:endParaRPr lang="fa-IR" sz="1800" b="1" dirty="0">
              <a:cs typeface="B Compset" pitchFamily="2" charset="-78"/>
            </a:endParaRPr>
          </a:p>
          <a:p>
            <a:pPr algn="just" rtl="1"/>
            <a:r>
              <a:rPr lang="fa-IR" sz="1800" b="1" dirty="0" smtClean="0">
                <a:cs typeface="B Compset" pitchFamily="2" charset="-78"/>
              </a:rPr>
              <a:t>موارد منع مصرف: بیماران مبتلا به نارسایی قلبی شدید و جبران نشده، فشارخون سیستولیک کمتر از</a:t>
            </a:r>
            <a:r>
              <a:rPr lang="en-US" sz="1800" b="1" dirty="0" smtClean="0">
                <a:cs typeface="B Compset" pitchFamily="2" charset="-78"/>
              </a:rPr>
              <a:t>110 mmHg</a:t>
            </a:r>
            <a:r>
              <a:rPr lang="fa-IR" sz="1800" b="1" dirty="0" smtClean="0">
                <a:cs typeface="B Compset" pitchFamily="2" charset="-78"/>
              </a:rPr>
              <a:t>، ضربان قلب کمتر از 60 در دقیقه، بلوک قلبی پیشرفته.</a:t>
            </a:r>
          </a:p>
        </p:txBody>
      </p:sp>
    </p:spTree>
    <p:extLst>
      <p:ext uri="{BB962C8B-B14F-4D97-AF65-F5344CB8AC3E}">
        <p14:creationId xmlns:p14="http://schemas.microsoft.com/office/powerpoint/2010/main" val="1187530796"/>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b="1" dirty="0" smtClean="0">
                <a:cs typeface="B Titr" pitchFamily="2" charset="-78"/>
              </a:rPr>
              <a:t>داروهای ضد انعقاد</a:t>
            </a:r>
            <a:endParaRPr lang="en-US" sz="2400" b="1" dirty="0">
              <a:cs typeface="B Titr" pitchFamily="2" charset="-78"/>
            </a:endParaRPr>
          </a:p>
        </p:txBody>
      </p:sp>
      <p:sp>
        <p:nvSpPr>
          <p:cNvPr id="2" name="Content Placeholder 1"/>
          <p:cNvSpPr>
            <a:spLocks noGrp="1"/>
          </p:cNvSpPr>
          <p:nvPr>
            <p:ph sz="quarter" idx="1"/>
          </p:nvPr>
        </p:nvSpPr>
        <p:spPr/>
        <p:txBody>
          <a:bodyPr/>
          <a:lstStyle/>
          <a:p>
            <a:pPr algn="just" rtl="1"/>
            <a:r>
              <a:rPr lang="fa-IR" sz="1800" b="1" dirty="0" smtClean="0">
                <a:cs typeface="B Compset" pitchFamily="2" charset="-78"/>
              </a:rPr>
              <a:t>مرحله بعد از فعال شدن پلاکتی در فرایند سکته حاد قلبی، فعال شدن آبشار انعقادی و تشکیل لخته است.</a:t>
            </a:r>
          </a:p>
          <a:p>
            <a:pPr algn="just" rtl="1">
              <a:buNone/>
            </a:pPr>
            <a:endParaRPr lang="fa-IR" sz="1800" b="1" dirty="0" smtClean="0">
              <a:cs typeface="B Compset" pitchFamily="2" charset="-78"/>
            </a:endParaRPr>
          </a:p>
          <a:p>
            <a:pPr algn="just" rtl="1"/>
            <a:r>
              <a:rPr lang="fa-IR" sz="1800" b="1" dirty="0" smtClean="0">
                <a:cs typeface="B Compset" pitchFamily="2" charset="-78"/>
              </a:rPr>
              <a:t>داروهای ضد انعقاد در واقع لخته را حل نمیکنند ولی از تشکیل لخته بیشتر پیشگیری می نمایند و همچنین از عوارض دیگر سکته حاد قلبی مانند آمبولی سیستمیک و آمبولی ریه پیشگیری می نمایند.</a:t>
            </a:r>
          </a:p>
          <a:p>
            <a:pPr algn="just" rtl="1"/>
            <a:endParaRPr lang="fa-IR" sz="1800" b="1" dirty="0" smtClean="0">
              <a:cs typeface="B Compset" pitchFamily="2" charset="-78"/>
            </a:endParaRPr>
          </a:p>
          <a:p>
            <a:pPr algn="just" rtl="1"/>
            <a:r>
              <a:rPr lang="fa-IR" sz="1800" b="1" dirty="0" smtClean="0">
                <a:cs typeface="B Compset" pitchFamily="2" charset="-78"/>
              </a:rPr>
              <a:t>لذا داروهای ضد انعقاد از درمانهای اصلی سکته حاد قلبی به شمار میروند.</a:t>
            </a:r>
          </a:p>
          <a:p>
            <a:pPr algn="just" rtl="1"/>
            <a:endParaRPr lang="fa-IR" sz="1800" b="1" dirty="0" smtClean="0">
              <a:cs typeface="B Compset" pitchFamily="2" charset="-78"/>
            </a:endParaRPr>
          </a:p>
          <a:p>
            <a:pPr algn="just" rtl="1"/>
            <a:r>
              <a:rPr lang="fa-IR" sz="1800" b="1" dirty="0" smtClean="0">
                <a:cs typeface="B Compset" pitchFamily="2" charset="-78"/>
              </a:rPr>
              <a:t>صرف نظر از استراتژی انتخاب شده برای ریپرفیوژن (ترومبولیتیک یا آنژیوپلاستی اولیه) این داروها استفاده میشوند.</a:t>
            </a:r>
          </a:p>
          <a:p>
            <a:pPr algn="just" rtl="1"/>
            <a:endParaRPr lang="fa-IR" sz="1800" b="1" dirty="0" smtClean="0">
              <a:cs typeface="B Compset" pitchFamily="2" charset="-78"/>
            </a:endParaRPr>
          </a:p>
          <a:p>
            <a:pPr marL="109728" indent="0" algn="just" rtl="1">
              <a:buNone/>
            </a:pPr>
            <a:endParaRPr lang="en-US" sz="1800" b="1" dirty="0" smtClean="0">
              <a:cs typeface="B Compset" pitchFamily="2" charset="-78"/>
            </a:endParaRPr>
          </a:p>
          <a:p>
            <a:pPr algn="just" rtl="1"/>
            <a:endParaRPr lang="fa-IR" sz="1800" b="1" dirty="0" smtClean="0">
              <a:cs typeface="B Compset" pitchFamily="2" charset="-78"/>
            </a:endParaRPr>
          </a:p>
          <a:p>
            <a:pPr algn="just" rtl="1"/>
            <a:endParaRPr lang="fa-IR" sz="1800" b="1" dirty="0">
              <a:cs typeface="B Compset" pitchFamily="2" charset="-78"/>
            </a:endParaRPr>
          </a:p>
          <a:p>
            <a:pPr marL="109728" indent="0" algn="just" rtl="1">
              <a:buNone/>
            </a:pPr>
            <a:endParaRPr lang="en-US" sz="1800" b="1" dirty="0">
              <a:cs typeface="B Compset" pitchFamily="2" charset="-78"/>
            </a:endParaRPr>
          </a:p>
        </p:txBody>
      </p:sp>
    </p:spTree>
    <p:extLst>
      <p:ext uri="{BB962C8B-B14F-4D97-AF65-F5344CB8AC3E}">
        <p14:creationId xmlns:p14="http://schemas.microsoft.com/office/powerpoint/2010/main" val="3492548792"/>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dirty="0" smtClean="0">
                <a:cs typeface="B Titr" pitchFamily="2" charset="-78"/>
              </a:rPr>
              <a:t>هپارین</a:t>
            </a:r>
            <a:endParaRPr lang="en-US" sz="2400" dirty="0">
              <a:cs typeface="B Titr" pitchFamily="2" charset="-78"/>
            </a:endParaRPr>
          </a:p>
        </p:txBody>
      </p:sp>
      <p:sp>
        <p:nvSpPr>
          <p:cNvPr id="2" name="Content Placeholder 1"/>
          <p:cNvSpPr>
            <a:spLocks noGrp="1"/>
          </p:cNvSpPr>
          <p:nvPr>
            <p:ph sz="quarter" idx="1"/>
          </p:nvPr>
        </p:nvSpPr>
        <p:spPr/>
        <p:txBody>
          <a:bodyPr/>
          <a:lstStyle/>
          <a:p>
            <a:pPr algn="just" rtl="1"/>
            <a:r>
              <a:rPr lang="fa-IR" sz="1800" b="1" dirty="0" smtClean="0">
                <a:cs typeface="B Compset" pitchFamily="2" charset="-78"/>
              </a:rPr>
              <a:t>هپارین معروف ترین و پرکاربردترین ضد انعقاد موجود می باشد.</a:t>
            </a:r>
          </a:p>
          <a:p>
            <a:pPr algn="just" rtl="1"/>
            <a:endParaRPr lang="fa-IR" sz="1800" b="1" dirty="0">
              <a:cs typeface="B Compset" pitchFamily="2" charset="-78"/>
            </a:endParaRPr>
          </a:p>
          <a:p>
            <a:pPr algn="just" rtl="1"/>
            <a:r>
              <a:rPr lang="fa-IR" sz="1800" b="1" dirty="0" smtClean="0">
                <a:cs typeface="B Compset" pitchFamily="2" charset="-78"/>
              </a:rPr>
              <a:t>مکانیزم اثر آن فعال کردن آنتی ترومبین </a:t>
            </a:r>
            <a:r>
              <a:rPr lang="en-US" sz="1800" b="1" dirty="0" smtClean="0">
                <a:cs typeface="B Compset" pitchFamily="2" charset="-78"/>
              </a:rPr>
              <a:t>III</a:t>
            </a:r>
            <a:r>
              <a:rPr lang="fa-IR" sz="1800" b="1" dirty="0" smtClean="0">
                <a:cs typeface="B Compset" pitchFamily="2" charset="-78"/>
              </a:rPr>
              <a:t> است.</a:t>
            </a:r>
          </a:p>
          <a:p>
            <a:pPr algn="just" rtl="1"/>
            <a:endParaRPr lang="fa-IR" sz="1800" b="1" dirty="0">
              <a:cs typeface="B Compset" pitchFamily="2" charset="-78"/>
            </a:endParaRPr>
          </a:p>
          <a:p>
            <a:pPr algn="just" rtl="1"/>
            <a:r>
              <a:rPr lang="fa-IR" sz="1800" b="1" dirty="0" smtClean="0">
                <a:cs typeface="B Compset" pitchFamily="2" charset="-78"/>
              </a:rPr>
              <a:t>هپارین به صورت وریدی با دوز بارگیری 5000 واحد شروع میشود و بدنبال آن با دوز </a:t>
            </a:r>
            <a:r>
              <a:rPr lang="en-US" sz="1800" b="1" dirty="0" smtClean="0">
                <a:cs typeface="B Compset" pitchFamily="2" charset="-78"/>
              </a:rPr>
              <a:t>12-18 Unit/Kg/h</a:t>
            </a:r>
            <a:r>
              <a:rPr lang="fa-IR" sz="1800" b="1" dirty="0" smtClean="0">
                <a:cs typeface="B Compset" pitchFamily="2" charset="-78"/>
              </a:rPr>
              <a:t> ادامه می یابد.</a:t>
            </a:r>
          </a:p>
          <a:p>
            <a:pPr algn="just" rtl="1"/>
            <a:endParaRPr lang="fa-IR" sz="1800" b="1" dirty="0">
              <a:cs typeface="B Compset" pitchFamily="2" charset="-78"/>
            </a:endParaRPr>
          </a:p>
          <a:p>
            <a:pPr algn="just" rtl="1"/>
            <a:r>
              <a:rPr lang="fa-IR" sz="1800" b="1" dirty="0" smtClean="0">
                <a:cs typeface="B Compset" pitchFamily="2" charset="-78"/>
              </a:rPr>
              <a:t>برای بررسی اثر هپارین از تست </a:t>
            </a:r>
            <a:r>
              <a:rPr lang="en-US" sz="1800" b="1" dirty="0" smtClean="0">
                <a:cs typeface="B Compset" pitchFamily="2" charset="-78"/>
              </a:rPr>
              <a:t>PTT</a:t>
            </a:r>
            <a:r>
              <a:rPr lang="fa-IR" sz="1800" b="1" dirty="0" smtClean="0">
                <a:cs typeface="B Compset" pitchFamily="2" charset="-78"/>
              </a:rPr>
              <a:t> یا </a:t>
            </a:r>
            <a:r>
              <a:rPr lang="en-US" sz="1800" b="1" dirty="0" smtClean="0">
                <a:cs typeface="B Compset" pitchFamily="2" charset="-78"/>
              </a:rPr>
              <a:t>ACT</a:t>
            </a:r>
            <a:r>
              <a:rPr lang="fa-IR" sz="1800" b="1" dirty="0" smtClean="0">
                <a:cs typeface="B Compset" pitchFamily="2" charset="-78"/>
              </a:rPr>
              <a:t> استفاده میشود.</a:t>
            </a:r>
          </a:p>
          <a:p>
            <a:pPr algn="just" rtl="1"/>
            <a:endParaRPr lang="fa-IR" sz="1800" b="1" dirty="0" smtClean="0">
              <a:cs typeface="B Compset" pitchFamily="2" charset="-78"/>
            </a:endParaRPr>
          </a:p>
          <a:p>
            <a:pPr algn="just" rtl="1"/>
            <a:r>
              <a:rPr lang="en-US" sz="1800" b="1" dirty="0" smtClean="0">
                <a:cs typeface="B Compset" pitchFamily="2" charset="-78"/>
              </a:rPr>
              <a:t>PTT</a:t>
            </a:r>
            <a:r>
              <a:rPr lang="fa-IR" sz="1800" b="1" dirty="0" smtClean="0">
                <a:cs typeface="B Compset" pitchFamily="2" charset="-78"/>
              </a:rPr>
              <a:t> باید حدود 1.5 تا 2 برابر مقدار طبیعی حفظ شود.</a:t>
            </a:r>
            <a:endParaRPr lang="en-US" sz="1800" b="1" dirty="0">
              <a:cs typeface="B Compset" pitchFamily="2" charset="-78"/>
            </a:endParaRPr>
          </a:p>
        </p:txBody>
      </p:sp>
    </p:spTree>
    <p:extLst>
      <p:ext uri="{BB962C8B-B14F-4D97-AF65-F5344CB8AC3E}">
        <p14:creationId xmlns:p14="http://schemas.microsoft.com/office/powerpoint/2010/main" val="3582560333"/>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sz="2400" dirty="0" smtClean="0">
                <a:cs typeface="B Titr" pitchFamily="2" charset="-78"/>
              </a:rPr>
              <a:t>هپارین</a:t>
            </a:r>
            <a:endParaRPr lang="en-US" sz="2400" dirty="0"/>
          </a:p>
        </p:txBody>
      </p:sp>
      <p:sp>
        <p:nvSpPr>
          <p:cNvPr id="2" name="Content Placeholder 1"/>
          <p:cNvSpPr>
            <a:spLocks noGrp="1"/>
          </p:cNvSpPr>
          <p:nvPr>
            <p:ph sz="quarter" idx="1"/>
          </p:nvPr>
        </p:nvSpPr>
        <p:spPr/>
        <p:txBody>
          <a:bodyPr/>
          <a:lstStyle/>
          <a:p>
            <a:pPr algn="r" rtl="1"/>
            <a:r>
              <a:rPr lang="fa-IR" sz="1800" b="1" dirty="0" smtClean="0">
                <a:cs typeface="B Compset" pitchFamily="2" charset="-78"/>
              </a:rPr>
              <a:t>عوارض مهم هپارین عبارتند از:خونریزی و کاهش تعداد پلاکتهای خون</a:t>
            </a:r>
          </a:p>
          <a:p>
            <a:pPr algn="r" rtl="1"/>
            <a:endParaRPr lang="fa-IR" sz="1800" b="1" dirty="0">
              <a:cs typeface="B Compset" pitchFamily="2" charset="-78"/>
            </a:endParaRPr>
          </a:p>
          <a:p>
            <a:pPr algn="r" rtl="1"/>
            <a:r>
              <a:rPr lang="fa-IR" sz="1800" b="1" dirty="0" smtClean="0">
                <a:cs typeface="B Compset" pitchFamily="2" charset="-78"/>
              </a:rPr>
              <a:t>آنتی دوت هپارین سولفات پروتامین است که در موارد خونریزی تهدید کننده حیات برای خنثی کردن اثر آن تجویز می گردد.</a:t>
            </a:r>
          </a:p>
          <a:p>
            <a:pPr algn="r" rtl="1"/>
            <a:endParaRPr lang="fa-IR" sz="1800" b="1" dirty="0">
              <a:cs typeface="B Compset" pitchFamily="2" charset="-78"/>
            </a:endParaRPr>
          </a:p>
          <a:p>
            <a:pPr algn="r" rtl="1"/>
            <a:r>
              <a:rPr lang="fa-IR" sz="1800" b="1" dirty="0" smtClean="0">
                <a:cs typeface="B Compset" pitchFamily="2" charset="-78"/>
              </a:rPr>
              <a:t>داروهای ضد انعقاد دیگر از جمله هپارین با وزن مولکولی کم </a:t>
            </a:r>
            <a:r>
              <a:rPr lang="en-US" sz="1800" b="1" dirty="0" smtClean="0">
                <a:cs typeface="B Compset" pitchFamily="2" charset="-78"/>
              </a:rPr>
              <a:t>(LMWH)</a:t>
            </a:r>
            <a:r>
              <a:rPr lang="fa-IR" sz="1800" b="1" dirty="0" smtClean="0">
                <a:cs typeface="B Compset" pitchFamily="2" charset="-78"/>
              </a:rPr>
              <a:t> نیز وجود دارند که بسته به مورد میتوان از آنها در درمان سکته حاد قلبی استفاده کرد.</a:t>
            </a:r>
            <a:endParaRPr lang="en-US" sz="1800" b="1" dirty="0">
              <a:cs typeface="B Compset" pitchFamily="2" charset="-78"/>
            </a:endParaRPr>
          </a:p>
        </p:txBody>
      </p:sp>
    </p:spTree>
    <p:extLst>
      <p:ext uri="{BB962C8B-B14F-4D97-AF65-F5344CB8AC3E}">
        <p14:creationId xmlns:p14="http://schemas.microsoft.com/office/powerpoint/2010/main" val="2291209522"/>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dirty="0" smtClean="0">
                <a:cs typeface="B Titr" pitchFamily="2" charset="-78"/>
              </a:rPr>
              <a:t>2. ریپرفیوژن</a:t>
            </a:r>
            <a:endParaRPr lang="en-US" sz="2400" dirty="0">
              <a:cs typeface="B Titr" pitchFamily="2" charset="-78"/>
            </a:endParaRPr>
          </a:p>
        </p:txBody>
      </p:sp>
      <p:sp>
        <p:nvSpPr>
          <p:cNvPr id="2" name="Content Placeholder 1"/>
          <p:cNvSpPr>
            <a:spLocks noGrp="1"/>
          </p:cNvSpPr>
          <p:nvPr>
            <p:ph sz="quarter" idx="1"/>
          </p:nvPr>
        </p:nvSpPr>
        <p:spPr/>
        <p:txBody>
          <a:bodyPr/>
          <a:lstStyle/>
          <a:p>
            <a:pPr algn="just" rtl="1"/>
            <a:r>
              <a:rPr lang="fa-IR" sz="1800" b="1" dirty="0" smtClean="0">
                <a:cs typeface="B Compset" pitchFamily="2" charset="-78"/>
              </a:rPr>
              <a:t>همانطور که ذکر شد درمان اصلی و حیاتی در سکته حاد قلبی ریپرفیوژن یا بازگرداندن مجدد جریان خون به میوکارد آسیب دیده است.</a:t>
            </a:r>
          </a:p>
          <a:p>
            <a:pPr algn="just" rtl="1"/>
            <a:endParaRPr lang="fa-IR" sz="1800" b="1" dirty="0">
              <a:cs typeface="B Compset" pitchFamily="2" charset="-78"/>
            </a:endParaRPr>
          </a:p>
          <a:p>
            <a:pPr algn="just" rtl="1"/>
            <a:endParaRPr lang="fa-IR" sz="1800" b="1" dirty="0" smtClean="0">
              <a:cs typeface="B Compset" pitchFamily="2" charset="-78"/>
            </a:endParaRPr>
          </a:p>
          <a:p>
            <a:pPr algn="just" rtl="1"/>
            <a:r>
              <a:rPr lang="fa-IR" sz="1800" b="1" dirty="0" smtClean="0">
                <a:cs typeface="B Compset" pitchFamily="2" charset="-78"/>
              </a:rPr>
              <a:t>هرچقدر که این درمان سریعتر انجام شود بخش بیشتری از عضله قلب نجات پیدا میکند وعوارض کمتری در کوتاه مدت و بلند مدت رخ خواهند داد.</a:t>
            </a:r>
            <a:endParaRPr lang="en-US" sz="1800" b="1" dirty="0">
              <a:cs typeface="B Compset" pitchFamily="2" charset="-78"/>
            </a:endParaRPr>
          </a:p>
        </p:txBody>
      </p:sp>
    </p:spTree>
    <p:extLst>
      <p:ext uri="{BB962C8B-B14F-4D97-AF65-F5344CB8AC3E}">
        <p14:creationId xmlns:p14="http://schemas.microsoft.com/office/powerpoint/2010/main" val="601980157"/>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sz="2400" dirty="0" smtClean="0">
                <a:cs typeface="B Titr" pitchFamily="2" charset="-78"/>
              </a:rPr>
              <a:t>2. ریپرفیوژن</a:t>
            </a:r>
            <a:endParaRPr lang="fa-IR" sz="2400" dirty="0"/>
          </a:p>
        </p:txBody>
      </p:sp>
      <p:pic>
        <p:nvPicPr>
          <p:cNvPr id="102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286451" y="1481138"/>
            <a:ext cx="4571098"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0395807"/>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sz="2400" dirty="0" smtClean="0">
                <a:cs typeface="B Titr" pitchFamily="2" charset="-78"/>
              </a:rPr>
              <a:t>2. ریپرفیوژن</a:t>
            </a:r>
            <a:endParaRPr lang="en-US" sz="2400" dirty="0"/>
          </a:p>
        </p:txBody>
      </p:sp>
      <p:pic>
        <p:nvPicPr>
          <p:cNvPr id="4" name="Content Placeholder 3"/>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733550" y="1807369"/>
            <a:ext cx="5676900" cy="387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59977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cs typeface="B Titr" pitchFamily="2" charset="-78"/>
              </a:rPr>
              <a:t>سطوح قلبی</a:t>
            </a:r>
            <a:endParaRPr lang="en-US" sz="2400" dirty="0">
              <a:cs typeface="B Titr" pitchFamily="2" charset="-78"/>
            </a:endParaRPr>
          </a:p>
        </p:txBody>
      </p:sp>
      <p:sp>
        <p:nvSpPr>
          <p:cNvPr id="3" name="Content Placeholder 2"/>
          <p:cNvSpPr>
            <a:spLocks noGrp="1"/>
          </p:cNvSpPr>
          <p:nvPr>
            <p:ph sz="quarter" idx="1"/>
          </p:nvPr>
        </p:nvSpPr>
        <p:spPr/>
        <p:txBody>
          <a:bodyPr/>
          <a:lstStyle/>
          <a:p>
            <a:pPr algn="r" rtl="1">
              <a:buNone/>
            </a:pPr>
            <a:r>
              <a:rPr lang="fa-IR" sz="1800" b="1" dirty="0" smtClean="0">
                <a:cs typeface="B Compset" pitchFamily="2" charset="-78"/>
              </a:rPr>
              <a:t>از نظر خونرسانی کرونریا قلب سه سطح عمده دارد:</a:t>
            </a:r>
            <a:endParaRPr lang="en-US" sz="1800" b="1" dirty="0" smtClean="0">
              <a:cs typeface="B Compset" pitchFamily="2" charset="-78"/>
            </a:endParaRPr>
          </a:p>
          <a:p>
            <a:pPr algn="r" rtl="1">
              <a:buNone/>
            </a:pPr>
            <a:endParaRPr lang="fa-IR" sz="1800" b="1" dirty="0" smtClean="0">
              <a:cs typeface="B Compset" pitchFamily="2" charset="-78"/>
            </a:endParaRPr>
          </a:p>
          <a:p>
            <a:pPr algn="r" rtl="1"/>
            <a:r>
              <a:rPr lang="fa-IR" sz="1800" b="1" dirty="0" smtClean="0">
                <a:cs typeface="B Compset" pitchFamily="2" charset="-78"/>
              </a:rPr>
              <a:t>سطح قدامی یا  </a:t>
            </a:r>
            <a:r>
              <a:rPr lang="en-US" sz="1800" b="1" dirty="0" err="1" smtClean="0">
                <a:cs typeface="B Compset" pitchFamily="2" charset="-78"/>
              </a:rPr>
              <a:t>Anetrior</a:t>
            </a:r>
            <a:endParaRPr lang="fa-IR" sz="1800" b="1" dirty="0" smtClean="0">
              <a:cs typeface="B Compset" pitchFamily="2" charset="-78"/>
            </a:endParaRPr>
          </a:p>
          <a:p>
            <a:pPr algn="r" rtl="1"/>
            <a:r>
              <a:rPr lang="fa-IR" sz="1800" b="1" dirty="0" smtClean="0">
                <a:cs typeface="B Compset" pitchFamily="2" charset="-78"/>
              </a:rPr>
              <a:t>سطح تحتانی یا  </a:t>
            </a:r>
            <a:r>
              <a:rPr lang="en-US" sz="1800" b="1" dirty="0" smtClean="0">
                <a:cs typeface="B Compset" pitchFamily="2" charset="-78"/>
              </a:rPr>
              <a:t>Inferior</a:t>
            </a:r>
            <a:endParaRPr lang="fa-IR" sz="1800" b="1" dirty="0" smtClean="0">
              <a:cs typeface="B Compset" pitchFamily="2" charset="-78"/>
            </a:endParaRPr>
          </a:p>
          <a:p>
            <a:pPr algn="r" rtl="1"/>
            <a:r>
              <a:rPr lang="fa-IR" sz="1800" b="1" dirty="0" smtClean="0">
                <a:cs typeface="B Compset" pitchFamily="2" charset="-78"/>
              </a:rPr>
              <a:t>سطح کناری فوقانی چپ یا  </a:t>
            </a:r>
            <a:r>
              <a:rPr lang="en-US" sz="1800" b="1" dirty="0" smtClean="0">
                <a:cs typeface="B Compset" pitchFamily="2" charset="-78"/>
              </a:rPr>
              <a:t>High Lateral</a:t>
            </a:r>
            <a:endParaRPr lang="fa-IR" sz="1800" b="1" dirty="0" smtClean="0">
              <a:cs typeface="B Compset" pitchFamily="2" charset="-78"/>
            </a:endParaRPr>
          </a:p>
          <a:p>
            <a:pPr algn="r" rtl="1">
              <a:buNone/>
            </a:pPr>
            <a:endParaRPr lang="fa-IR" sz="1800" b="1" dirty="0" smtClean="0">
              <a:cs typeface="B Compset" pitchFamily="2" charset="-78"/>
            </a:endParaRPr>
          </a:p>
          <a:p>
            <a:pPr algn="r" rtl="1">
              <a:buNone/>
            </a:pPr>
            <a:r>
              <a:rPr lang="fa-IR" sz="1800" b="1" dirty="0" smtClean="0">
                <a:cs typeface="B Compset" pitchFamily="2" charset="-78"/>
              </a:rPr>
              <a:t>هدف از گرفتن لیدهای مختلف اینست که از زوایای مختلف به قلب نگاه کنیم.</a:t>
            </a:r>
          </a:p>
          <a:p>
            <a:pPr algn="r" rtl="1"/>
            <a:endParaRPr lang="fa-IR" sz="1800" b="1" dirty="0" smtClean="0">
              <a:cs typeface="B Compset" pitchFamily="2" charset="-78"/>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sz="2400" dirty="0" smtClean="0">
                <a:cs typeface="B Titr" pitchFamily="2" charset="-78"/>
              </a:rPr>
              <a:t>2. ریپرفیوژن</a:t>
            </a:r>
            <a:endParaRPr lang="en-US" sz="2400" dirty="0"/>
          </a:p>
        </p:txBody>
      </p:sp>
      <p:sp>
        <p:nvSpPr>
          <p:cNvPr id="2" name="Content Placeholder 1"/>
          <p:cNvSpPr>
            <a:spLocks noGrp="1"/>
          </p:cNvSpPr>
          <p:nvPr>
            <p:ph sz="quarter" idx="1"/>
          </p:nvPr>
        </p:nvSpPr>
        <p:spPr/>
        <p:txBody>
          <a:bodyPr/>
          <a:lstStyle/>
          <a:p>
            <a:pPr algn="just" rtl="1"/>
            <a:r>
              <a:rPr lang="fa-IR" sz="1800" b="1" dirty="0" smtClean="0">
                <a:cs typeface="B Compset" pitchFamily="2" charset="-78"/>
              </a:rPr>
              <a:t>بنابراین پرسنل اورژانس باید تمام تلاش خود را برای انتقال بیمار به یک بیمارستان مجهز برای ریپرفیوژن بکنند.</a:t>
            </a:r>
          </a:p>
          <a:p>
            <a:pPr algn="just" rtl="1">
              <a:buNone/>
            </a:pPr>
            <a:endParaRPr lang="fa-IR" sz="1800" b="1" dirty="0" smtClean="0">
              <a:cs typeface="B Compset" pitchFamily="2" charset="-78"/>
            </a:endParaRPr>
          </a:p>
          <a:p>
            <a:pPr algn="just" rtl="1"/>
            <a:r>
              <a:rPr lang="fa-IR" sz="1800" b="1" dirty="0">
                <a:cs typeface="B Compset" pitchFamily="2" charset="-78"/>
              </a:rPr>
              <a:t> </a:t>
            </a:r>
            <a:r>
              <a:rPr lang="fa-IR" sz="1800" b="1" dirty="0" smtClean="0">
                <a:cs typeface="B Compset" pitchFamily="2" charset="-78"/>
              </a:rPr>
              <a:t>دو روش اصلی برای ری پرفیوژن وجود دارد:</a:t>
            </a:r>
          </a:p>
          <a:p>
            <a:pPr algn="just" rtl="1"/>
            <a:endParaRPr lang="fa-IR" sz="1800" b="1" dirty="0">
              <a:cs typeface="B Compset" pitchFamily="2" charset="-78"/>
            </a:endParaRPr>
          </a:p>
          <a:p>
            <a:pPr marL="624078" indent="-514350" algn="just" rtl="1">
              <a:buFont typeface="+mj-lt"/>
              <a:buAutoNum type="arabicPeriod"/>
            </a:pPr>
            <a:r>
              <a:rPr lang="fa-IR" sz="1800" b="1" dirty="0" smtClean="0">
                <a:cs typeface="B Compset" pitchFamily="2" charset="-78"/>
              </a:rPr>
              <a:t>آنژیوپلاستی اولیه</a:t>
            </a:r>
          </a:p>
          <a:p>
            <a:pPr marL="624078" indent="-514350" algn="just" rtl="1">
              <a:buFont typeface="+mj-lt"/>
              <a:buAutoNum type="arabicPeriod"/>
            </a:pPr>
            <a:endParaRPr lang="fa-IR" sz="1800" b="1" dirty="0">
              <a:cs typeface="B Compset" pitchFamily="2" charset="-78"/>
            </a:endParaRPr>
          </a:p>
          <a:p>
            <a:pPr marL="624078" indent="-514350" algn="just" rtl="1">
              <a:buFont typeface="+mj-lt"/>
              <a:buAutoNum type="arabicPeriod"/>
            </a:pPr>
            <a:r>
              <a:rPr lang="fa-IR" sz="1800" b="1" dirty="0" smtClean="0">
                <a:cs typeface="B Compset" pitchFamily="2" charset="-78"/>
              </a:rPr>
              <a:t>درمان با ترومبولیتیک ها</a:t>
            </a:r>
            <a:endParaRPr lang="en-US" sz="1800" b="1" dirty="0">
              <a:cs typeface="B Compset" pitchFamily="2" charset="-78"/>
            </a:endParaRPr>
          </a:p>
        </p:txBody>
      </p:sp>
    </p:spTree>
    <p:extLst>
      <p:ext uri="{BB962C8B-B14F-4D97-AF65-F5344CB8AC3E}">
        <p14:creationId xmlns:p14="http://schemas.microsoft.com/office/powerpoint/2010/main" val="2961878489"/>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sz="2400" dirty="0" smtClean="0">
                <a:cs typeface="B Titr" pitchFamily="2" charset="-78"/>
              </a:rPr>
              <a:t>2. ریپرفیوژن</a:t>
            </a:r>
            <a:endParaRPr lang="en-US" sz="2400" dirty="0"/>
          </a:p>
        </p:txBody>
      </p:sp>
      <p:sp>
        <p:nvSpPr>
          <p:cNvPr id="2" name="Content Placeholder 1"/>
          <p:cNvSpPr>
            <a:spLocks noGrp="1"/>
          </p:cNvSpPr>
          <p:nvPr>
            <p:ph sz="quarter" idx="1"/>
          </p:nvPr>
        </p:nvSpPr>
        <p:spPr/>
        <p:txBody>
          <a:bodyPr/>
          <a:lstStyle/>
          <a:p>
            <a:pPr algn="just" rtl="1"/>
            <a:r>
              <a:rPr lang="fa-IR" sz="1800" b="1" dirty="0" smtClean="0">
                <a:cs typeface="B Compset" pitchFamily="2" charset="-78"/>
              </a:rPr>
              <a:t>بیمارانی که تحت درمان با هیچکدام از روشهای فوق قرار نمیگیرند اصطلاحا در گروه </a:t>
            </a:r>
            <a:r>
              <a:rPr lang="en-US" sz="1800" b="1" dirty="0" smtClean="0">
                <a:cs typeface="B Compset" pitchFamily="2" charset="-78"/>
              </a:rPr>
              <a:t>no reperfusion </a:t>
            </a:r>
            <a:r>
              <a:rPr lang="fa-IR" sz="1800" b="1" dirty="0" smtClean="0">
                <a:cs typeface="B Compset" pitchFamily="2" charset="-78"/>
              </a:rPr>
              <a:t> قرار میگیرند.</a:t>
            </a:r>
          </a:p>
          <a:p>
            <a:pPr algn="just" rtl="1"/>
            <a:endParaRPr lang="fa-IR" sz="1800" b="1" dirty="0">
              <a:cs typeface="B Compset" pitchFamily="2" charset="-78"/>
            </a:endParaRPr>
          </a:p>
          <a:p>
            <a:pPr algn="just" rtl="1"/>
            <a:r>
              <a:rPr lang="fa-IR" sz="1800" b="1" dirty="0" smtClean="0">
                <a:cs typeface="B Compset" pitchFamily="2" charset="-78"/>
              </a:rPr>
              <a:t>در بین دو روش ری پرفیوژن آنژیوپلاستی اولیه بر درمان با ترومبولیتیک ارجح است. چون هم اثربخشی بیشتری دارد و هم با عوارض کمتری همراه است.</a:t>
            </a:r>
          </a:p>
          <a:p>
            <a:pPr algn="just" rtl="1">
              <a:buNone/>
            </a:pPr>
            <a:endParaRPr lang="fa-IR" sz="1800" b="1" dirty="0" smtClean="0">
              <a:cs typeface="B Compset" pitchFamily="2" charset="-78"/>
            </a:endParaRPr>
          </a:p>
          <a:p>
            <a:pPr algn="just" rtl="1"/>
            <a:r>
              <a:rPr lang="fa-IR" sz="1800" b="1" dirty="0" smtClean="0">
                <a:cs typeface="B Compset" pitchFamily="2" charset="-78"/>
              </a:rPr>
              <a:t>میزان مرگ و انفارکتوس مجدد و سکته مغزی در آنژیوپلاستی اولیه کمتر از درمان با ترومبولیتیک است.</a:t>
            </a:r>
          </a:p>
          <a:p>
            <a:pPr algn="just" rtl="1"/>
            <a:endParaRPr lang="fa-IR" sz="1800" b="1" dirty="0" smtClean="0">
              <a:cs typeface="B Compset" pitchFamily="2" charset="-78"/>
            </a:endParaRPr>
          </a:p>
          <a:p>
            <a:pPr marL="109728" indent="0" algn="just" rtl="1">
              <a:buNone/>
            </a:pPr>
            <a:endParaRPr lang="en-US" sz="1800" b="1" dirty="0" smtClean="0">
              <a:cs typeface="B Compset" pitchFamily="2" charset="-78"/>
            </a:endParaRPr>
          </a:p>
          <a:p>
            <a:pPr algn="just" rtl="1"/>
            <a:endParaRPr lang="fa-IR" sz="1800" b="1" dirty="0" smtClean="0">
              <a:cs typeface="B Compset" pitchFamily="2" charset="-78"/>
            </a:endParaRPr>
          </a:p>
        </p:txBody>
      </p:sp>
    </p:spTree>
    <p:extLst>
      <p:ext uri="{BB962C8B-B14F-4D97-AF65-F5344CB8AC3E}">
        <p14:creationId xmlns:p14="http://schemas.microsoft.com/office/powerpoint/2010/main" val="3076076008"/>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dirty="0" smtClean="0">
                <a:cs typeface="B Titr" pitchFamily="2" charset="-78"/>
              </a:rPr>
              <a:t>2. ریپرفیوژن</a:t>
            </a:r>
            <a:endParaRPr lang="en-US" sz="2400" dirty="0"/>
          </a:p>
        </p:txBody>
      </p:sp>
      <p:sp>
        <p:nvSpPr>
          <p:cNvPr id="2" name="Content Placeholder 1"/>
          <p:cNvSpPr>
            <a:spLocks noGrp="1"/>
          </p:cNvSpPr>
          <p:nvPr>
            <p:ph sz="quarter" idx="1"/>
          </p:nvPr>
        </p:nvSpPr>
        <p:spPr/>
        <p:txBody>
          <a:bodyPr>
            <a:normAutofit/>
          </a:bodyPr>
          <a:lstStyle/>
          <a:p>
            <a:pPr algn="r" rtl="1"/>
            <a:r>
              <a:rPr lang="fa-IR" sz="1800" b="1" dirty="0" smtClean="0">
                <a:cs typeface="B Compset" pitchFamily="2" charset="-78"/>
              </a:rPr>
              <a:t>اهداف اصلی طرح مدیریت درمان سکته های حاد قلبی بر همین اساس پایه گذاری شده است:</a:t>
            </a:r>
          </a:p>
          <a:p>
            <a:pPr algn="r" rtl="1"/>
            <a:endParaRPr lang="fa-IR" sz="1800" b="1" dirty="0">
              <a:cs typeface="B Compset" pitchFamily="2" charset="-78"/>
            </a:endParaRPr>
          </a:p>
          <a:p>
            <a:pPr marL="624078" indent="-514350" algn="r" rtl="1">
              <a:buFont typeface="+mj-lt"/>
              <a:buAutoNum type="arabicPeriod"/>
            </a:pPr>
            <a:r>
              <a:rPr lang="fa-IR" sz="1800" b="1" dirty="0" smtClean="0">
                <a:cs typeface="B Compset" pitchFamily="2" charset="-78"/>
              </a:rPr>
              <a:t>کاهش از تعداد موارد </a:t>
            </a:r>
            <a:r>
              <a:rPr lang="en-US" sz="1800" b="1" dirty="0" smtClean="0">
                <a:cs typeface="B Compset" pitchFamily="2" charset="-78"/>
              </a:rPr>
              <a:t>no reperfusion</a:t>
            </a:r>
            <a:r>
              <a:rPr lang="fa-IR" sz="1800" b="1" dirty="0">
                <a:cs typeface="B Compset" pitchFamily="2" charset="-78"/>
              </a:rPr>
              <a:t> </a:t>
            </a:r>
            <a:r>
              <a:rPr lang="fa-IR" sz="1800" b="1" dirty="0" smtClean="0">
                <a:cs typeface="B Compset" pitchFamily="2" charset="-78"/>
              </a:rPr>
              <a:t>و افزایش موارد </a:t>
            </a:r>
            <a:r>
              <a:rPr lang="en-US" sz="1800" b="1" dirty="0" smtClean="0">
                <a:cs typeface="B Compset" pitchFamily="2" charset="-78"/>
              </a:rPr>
              <a:t>reperfusion</a:t>
            </a:r>
            <a:r>
              <a:rPr lang="fa-IR" sz="1800" b="1" dirty="0" smtClean="0">
                <a:cs typeface="B Compset" pitchFamily="2" charset="-78"/>
              </a:rPr>
              <a:t>.</a:t>
            </a:r>
            <a:endParaRPr lang="en-US" sz="1800" b="1" dirty="0" smtClean="0">
              <a:cs typeface="B Compset" pitchFamily="2" charset="-78"/>
            </a:endParaRPr>
          </a:p>
          <a:p>
            <a:pPr marL="624078" indent="-514350" algn="r" rtl="1">
              <a:buFont typeface="+mj-lt"/>
              <a:buAutoNum type="arabicPeriod"/>
            </a:pPr>
            <a:endParaRPr lang="en-US" sz="1800" b="1" dirty="0">
              <a:cs typeface="B Compset" pitchFamily="2" charset="-78"/>
            </a:endParaRPr>
          </a:p>
          <a:p>
            <a:pPr marL="624078" indent="-514350" algn="r" rtl="1">
              <a:buFont typeface="+mj-lt"/>
              <a:buAutoNum type="arabicPeriod"/>
            </a:pPr>
            <a:r>
              <a:rPr lang="fa-IR" sz="1800" b="1" dirty="0" smtClean="0">
                <a:cs typeface="B Compset" pitchFamily="2" charset="-78"/>
              </a:rPr>
              <a:t>در مرتبه بعدی کاهش از موارد درمان با ترومبولیتیک و افزایش آنژیوپلاستی اولیه.</a:t>
            </a:r>
          </a:p>
          <a:p>
            <a:pPr marL="624078" indent="-514350" algn="r" rtl="1">
              <a:buFont typeface="+mj-lt"/>
              <a:buAutoNum type="arabicPeriod"/>
            </a:pPr>
            <a:endParaRPr lang="fa-IR" sz="1800" b="1" dirty="0">
              <a:cs typeface="B Compset" pitchFamily="2" charset="-78"/>
            </a:endParaRPr>
          </a:p>
          <a:p>
            <a:pPr marL="624078" indent="-514350" algn="r" rtl="1">
              <a:buFont typeface="+mj-lt"/>
              <a:buAutoNum type="arabicPeriod"/>
            </a:pPr>
            <a:r>
              <a:rPr lang="fa-IR" sz="1800" b="1" dirty="0" smtClean="0">
                <a:cs typeface="B Compset" pitchFamily="2" charset="-78"/>
              </a:rPr>
              <a:t>در مواردی که ناچار به درمان با ترومبولیتیک هستیم از انواع موثرتر آن استفاده نماییم.</a:t>
            </a:r>
            <a:endParaRPr lang="en-US" sz="1800" b="1" dirty="0">
              <a:cs typeface="B Compset" pitchFamily="2" charset="-78"/>
            </a:endParaRPr>
          </a:p>
        </p:txBody>
      </p:sp>
    </p:spTree>
    <p:extLst>
      <p:ext uri="{BB962C8B-B14F-4D97-AF65-F5344CB8AC3E}">
        <p14:creationId xmlns:p14="http://schemas.microsoft.com/office/powerpoint/2010/main" val="2090279306"/>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sz="2400" dirty="0" smtClean="0">
                <a:cs typeface="B Titr" pitchFamily="2" charset="-78"/>
              </a:rPr>
              <a:t>اندیکاسیونهای ری پرفیوژن</a:t>
            </a:r>
            <a:endParaRPr lang="en-US" sz="2400" dirty="0">
              <a:cs typeface="B Titr" pitchFamily="2" charset="-78"/>
            </a:endParaRPr>
          </a:p>
        </p:txBody>
      </p:sp>
      <p:sp>
        <p:nvSpPr>
          <p:cNvPr id="2" name="Content Placeholder 1"/>
          <p:cNvSpPr>
            <a:spLocks noGrp="1"/>
          </p:cNvSpPr>
          <p:nvPr>
            <p:ph sz="quarter" idx="1"/>
          </p:nvPr>
        </p:nvSpPr>
        <p:spPr/>
        <p:txBody>
          <a:bodyPr>
            <a:normAutofit/>
          </a:bodyPr>
          <a:lstStyle/>
          <a:p>
            <a:pPr algn="just" rtl="1"/>
            <a:r>
              <a:rPr lang="fa-IR" sz="1800" b="1" dirty="0">
                <a:cs typeface="B Compset" pitchFamily="2" charset="-78"/>
              </a:rPr>
              <a:t>بیمار با تشخیص </a:t>
            </a:r>
            <a:r>
              <a:rPr lang="x-none" sz="1800" b="1">
                <a:cs typeface="B Compset" pitchFamily="2" charset="-78"/>
              </a:rPr>
              <a:t>STEMI</a:t>
            </a:r>
            <a:r>
              <a:rPr lang="fa-IR" sz="1800" b="1" dirty="0">
                <a:cs typeface="B Compset" pitchFamily="2" charset="-78"/>
              </a:rPr>
              <a:t> </a:t>
            </a:r>
            <a:r>
              <a:rPr lang="fa-IR" sz="1800" b="1" dirty="0" smtClean="0">
                <a:cs typeface="B Compset" pitchFamily="2" charset="-78"/>
              </a:rPr>
              <a:t>که </a:t>
            </a:r>
            <a:r>
              <a:rPr lang="fa-IR" sz="1800" b="1" dirty="0">
                <a:cs typeface="B Compset" pitchFamily="2" charset="-78"/>
              </a:rPr>
              <a:t>کمتر از 12 ساعت از شروع علایم ایسکمی  مراجعه کرده است.</a:t>
            </a:r>
            <a:endParaRPr lang="en-US" sz="1800" b="1" dirty="0">
              <a:cs typeface="B Compset" pitchFamily="2" charset="-78"/>
            </a:endParaRPr>
          </a:p>
          <a:p>
            <a:pPr marL="109728" lvl="0" indent="0" algn="just" rtl="1">
              <a:buNone/>
            </a:pPr>
            <a:r>
              <a:rPr lang="fa-IR" sz="1800" b="1" dirty="0" smtClean="0">
                <a:cs typeface="B Compset" pitchFamily="2" charset="-78"/>
              </a:rPr>
              <a:t> </a:t>
            </a:r>
            <a:endParaRPr lang="en-US" sz="1800" b="1" dirty="0">
              <a:cs typeface="B Compset" pitchFamily="2" charset="-78"/>
            </a:endParaRPr>
          </a:p>
          <a:p>
            <a:pPr algn="just" rtl="1"/>
            <a:r>
              <a:rPr lang="fa-IR" sz="1800" b="1" dirty="0">
                <a:cs typeface="B Compset" pitchFamily="2" charset="-78"/>
              </a:rPr>
              <a:t>بیمار با تشخیص </a:t>
            </a:r>
            <a:r>
              <a:rPr lang="x-none" sz="1800" b="1">
                <a:cs typeface="B Compset" pitchFamily="2" charset="-78"/>
              </a:rPr>
              <a:t>STEMI</a:t>
            </a:r>
            <a:r>
              <a:rPr lang="fa-IR" sz="1800" b="1" dirty="0">
                <a:cs typeface="B Compset" pitchFamily="2" charset="-78"/>
              </a:rPr>
              <a:t> </a:t>
            </a:r>
            <a:r>
              <a:rPr lang="fa-IR" sz="1800" b="1" dirty="0" smtClean="0">
                <a:cs typeface="B Compset" pitchFamily="2" charset="-78"/>
              </a:rPr>
              <a:t>اخیر </a:t>
            </a:r>
            <a:r>
              <a:rPr lang="fa-IR" sz="1800" b="1" dirty="0">
                <a:cs typeface="B Compset" pitchFamily="2" charset="-78"/>
              </a:rPr>
              <a:t>همراه با بروز شوک کاردیوژنیک صرف نظر از زمان شروع علایم </a:t>
            </a:r>
            <a:endParaRPr lang="en-US" sz="1800" b="1" dirty="0">
              <a:cs typeface="B Compset" pitchFamily="2" charset="-78"/>
            </a:endParaRPr>
          </a:p>
          <a:p>
            <a:pPr marL="109728" indent="0" algn="just" rtl="1">
              <a:buNone/>
            </a:pPr>
            <a:r>
              <a:rPr lang="fa-IR" sz="1800" b="1" dirty="0" smtClean="0">
                <a:cs typeface="B Compset" pitchFamily="2" charset="-78"/>
              </a:rPr>
              <a:t>(شواهد </a:t>
            </a:r>
            <a:r>
              <a:rPr lang="fa-IR" sz="1800" b="1" dirty="0">
                <a:cs typeface="B Compset" pitchFamily="2" charset="-78"/>
              </a:rPr>
              <a:t>شوک کاردیوژنیک: </a:t>
            </a:r>
            <a:r>
              <a:rPr lang="en-US" sz="1800" b="1" dirty="0" smtClean="0">
                <a:cs typeface="B Compset" pitchFamily="2" charset="-78"/>
              </a:rPr>
              <a:t>SBP&lt;80 </a:t>
            </a:r>
            <a:r>
              <a:rPr lang="fa-IR" sz="1800" b="1" dirty="0">
                <a:cs typeface="B Compset" pitchFamily="2" charset="-78"/>
              </a:rPr>
              <a:t>و علایم بالینی هایپوپرفیوژن بافتی که می تواند همراه با علایم نارسایی حاد کلیه یا دیسترس تنفسی یا رال در ریه باشد به شرط آن که علل مکانیکال </a:t>
            </a:r>
            <a:r>
              <a:rPr lang="fa-IR" sz="1800" b="1" dirty="0" smtClean="0">
                <a:cs typeface="B Compset" pitchFamily="2" charset="-78"/>
              </a:rPr>
              <a:t>آن رد شده باشد)</a:t>
            </a:r>
          </a:p>
          <a:p>
            <a:pPr marL="109728" indent="0" algn="just" rtl="1">
              <a:buNone/>
            </a:pPr>
            <a:endParaRPr lang="en-US" sz="1800" b="1" dirty="0" smtClean="0">
              <a:cs typeface="B Compset" pitchFamily="2" charset="-78"/>
            </a:endParaRPr>
          </a:p>
          <a:p>
            <a:pPr algn="just" rtl="1"/>
            <a:r>
              <a:rPr lang="fa-IR" sz="1800" b="1" dirty="0" smtClean="0">
                <a:cs typeface="B Compset" pitchFamily="2" charset="-78"/>
              </a:rPr>
              <a:t>بیمارانی که ابتدا تحت درمان با ترومبولیتیک قرار گرفته اند ولی بر اساس شواهد بالینی یا الکتروکاردیوگرافیک ریپرفیوژن در آن ها ناموفق  بوده است  </a:t>
            </a:r>
            <a:r>
              <a:rPr lang="en-US" sz="1800" b="1" dirty="0" smtClean="0">
                <a:cs typeface="B Compset" pitchFamily="2" charset="-78"/>
              </a:rPr>
              <a:t>(rescue PCI)</a:t>
            </a:r>
            <a:r>
              <a:rPr lang="fa-IR" sz="1800" b="1" dirty="0" smtClean="0">
                <a:cs typeface="B Compset" pitchFamily="2" charset="-78"/>
              </a:rPr>
              <a:t>.</a:t>
            </a:r>
          </a:p>
          <a:p>
            <a:pPr lvl="0" algn="just" rtl="1">
              <a:buNone/>
            </a:pPr>
            <a:endParaRPr lang="fa-IR" sz="1800" b="1" dirty="0" smtClean="0">
              <a:cs typeface="B Compset" pitchFamily="2" charset="-78"/>
            </a:endParaRPr>
          </a:p>
          <a:p>
            <a:pPr algn="just" rtl="1"/>
            <a:r>
              <a:rPr lang="fa-IR" sz="1800" b="1" dirty="0" smtClean="0">
                <a:cs typeface="B Compset" pitchFamily="2" charset="-78"/>
              </a:rPr>
              <a:t>شواهد بالینی یا الکتروکاردیوگرافیک ایسکمی پایدار  با تشخیص  </a:t>
            </a:r>
            <a:r>
              <a:rPr lang="x-none" sz="1800" b="1" smtClean="0">
                <a:cs typeface="B Compset" pitchFamily="2" charset="-78"/>
              </a:rPr>
              <a:t>STEMI</a:t>
            </a:r>
            <a:r>
              <a:rPr lang="fa-IR" sz="1800" b="1" dirty="0" smtClean="0">
                <a:cs typeface="B Compset" pitchFamily="2" charset="-78"/>
              </a:rPr>
              <a:t>  در فاصله زمانی 12 تا 24 ساعت از شروع علایم ایسکمی.</a:t>
            </a:r>
            <a:endParaRPr lang="en-US" sz="1800" b="1" dirty="0" smtClean="0">
              <a:cs typeface="B Compset" pitchFamily="2" charset="-78"/>
            </a:endParaRPr>
          </a:p>
          <a:p>
            <a:pPr lvl="0" algn="just" rtl="1"/>
            <a:endParaRPr lang="en-US" sz="1800" b="1" dirty="0" smtClean="0">
              <a:cs typeface="B Compset" pitchFamily="2" charset="-78"/>
            </a:endParaRPr>
          </a:p>
          <a:p>
            <a:pPr marL="109728" indent="0" algn="just" rtl="1">
              <a:buNone/>
            </a:pPr>
            <a:r>
              <a:rPr lang="fa-IR" sz="1800" b="1" dirty="0" smtClean="0">
                <a:cs typeface="B Compset" pitchFamily="2" charset="-78"/>
              </a:rPr>
              <a:t>             </a:t>
            </a:r>
            <a:endParaRPr lang="en-US" sz="1800" b="1" dirty="0">
              <a:cs typeface="B Compset" pitchFamily="2" charset="-78"/>
            </a:endParaRPr>
          </a:p>
          <a:p>
            <a:pPr algn="just" rtl="1"/>
            <a:endParaRPr lang="en-US" sz="1800" b="1" dirty="0">
              <a:cs typeface="B Compset" pitchFamily="2" charset="-78"/>
            </a:endParaRPr>
          </a:p>
        </p:txBody>
      </p:sp>
    </p:spTree>
    <p:extLst>
      <p:ext uri="{BB962C8B-B14F-4D97-AF65-F5344CB8AC3E}">
        <p14:creationId xmlns:p14="http://schemas.microsoft.com/office/powerpoint/2010/main" val="1848898933"/>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b="1" dirty="0" smtClean="0">
                <a:cs typeface="B Titr" pitchFamily="2" charset="-78"/>
              </a:rPr>
              <a:t>کنترا اندیکاسیونهای ری پرفیوژن</a:t>
            </a:r>
            <a:endParaRPr lang="en-US" sz="2400" b="1" dirty="0">
              <a:cs typeface="B Titr" pitchFamily="2" charset="-78"/>
            </a:endParaRPr>
          </a:p>
        </p:txBody>
      </p:sp>
      <p:sp>
        <p:nvSpPr>
          <p:cNvPr id="2" name="Content Placeholder 1"/>
          <p:cNvSpPr>
            <a:spLocks noGrp="1"/>
          </p:cNvSpPr>
          <p:nvPr>
            <p:ph sz="quarter" idx="1"/>
          </p:nvPr>
        </p:nvSpPr>
        <p:spPr/>
        <p:txBody>
          <a:bodyPr/>
          <a:lstStyle/>
          <a:p>
            <a:pPr marL="109728" indent="0" algn="r" rtl="1">
              <a:buNone/>
            </a:pPr>
            <a:r>
              <a:rPr lang="fa-IR" sz="1800" b="1" dirty="0">
                <a:cs typeface="B Compset" pitchFamily="2" charset="-78"/>
              </a:rPr>
              <a:t>الف- </a:t>
            </a:r>
            <a:r>
              <a:rPr lang="fa-IR" sz="1800" b="1" dirty="0" smtClean="0">
                <a:cs typeface="B Compset" pitchFamily="2" charset="-78"/>
              </a:rPr>
              <a:t>کنترا اندیکاسیون </a:t>
            </a:r>
            <a:r>
              <a:rPr lang="fa-IR" sz="1800" b="1" dirty="0">
                <a:cs typeface="B Compset" pitchFamily="2" charset="-78"/>
              </a:rPr>
              <a:t>های آنژیوپلاستی اولیه: </a:t>
            </a:r>
            <a:endParaRPr lang="en-US" sz="1800" b="1" dirty="0">
              <a:cs typeface="B Compset" pitchFamily="2" charset="-78"/>
            </a:endParaRPr>
          </a:p>
          <a:p>
            <a:pPr algn="r" rtl="1"/>
            <a:r>
              <a:rPr lang="fa-IR" sz="1800" b="1" dirty="0">
                <a:cs typeface="B Compset" pitchFamily="2" charset="-78"/>
              </a:rPr>
              <a:t>تنها </a:t>
            </a:r>
            <a:r>
              <a:rPr lang="fa-IR" sz="1800" b="1" dirty="0" smtClean="0">
                <a:cs typeface="B Compset" pitchFamily="2" charset="-78"/>
              </a:rPr>
              <a:t>کنترااندیکاسیون </a:t>
            </a:r>
            <a:r>
              <a:rPr lang="fa-IR" sz="1800" b="1" dirty="0">
                <a:cs typeface="B Compset" pitchFamily="2" charset="-78"/>
              </a:rPr>
              <a:t>قطعی روش آنژیوپلاستی اولیه عدم رضایت بیمار می </a:t>
            </a:r>
            <a:r>
              <a:rPr lang="fa-IR" sz="1800" b="1" dirty="0" smtClean="0">
                <a:cs typeface="B Compset" pitchFamily="2" charset="-78"/>
              </a:rPr>
              <a:t>باشد.</a:t>
            </a:r>
          </a:p>
          <a:p>
            <a:pPr algn="r" rtl="1"/>
            <a:endParaRPr lang="fa-IR" sz="1800" b="1" dirty="0">
              <a:cs typeface="B Compset" pitchFamily="2" charset="-78"/>
            </a:endParaRPr>
          </a:p>
          <a:p>
            <a:pPr algn="r" rtl="1">
              <a:buNone/>
            </a:pPr>
            <a:r>
              <a:rPr lang="fa-IR" sz="1800" b="1" dirty="0" smtClean="0">
                <a:cs typeface="B Compset" pitchFamily="2" charset="-78"/>
              </a:rPr>
              <a:t>ب- </a:t>
            </a:r>
            <a:r>
              <a:rPr lang="fa-IR" sz="1800" b="1" dirty="0">
                <a:cs typeface="B Compset" pitchFamily="2" charset="-78"/>
              </a:rPr>
              <a:t>کنترااندیکاسیون های ترومبولیز: </a:t>
            </a:r>
            <a:endParaRPr lang="fa-IR" sz="1800" b="1" dirty="0" smtClean="0">
              <a:cs typeface="B Compset" pitchFamily="2" charset="-78"/>
            </a:endParaRPr>
          </a:p>
          <a:p>
            <a:pPr marL="624078" indent="-514350" algn="r" rtl="1">
              <a:buFont typeface="+mj-lt"/>
              <a:buAutoNum type="arabicPeriod"/>
            </a:pPr>
            <a:r>
              <a:rPr lang="fa-IR" sz="1800" b="1" dirty="0" smtClean="0">
                <a:cs typeface="B Compset" pitchFamily="2" charset="-78"/>
              </a:rPr>
              <a:t>کنترااندیکاسیون </a:t>
            </a:r>
            <a:r>
              <a:rPr lang="fa-IR" sz="1800" b="1" dirty="0">
                <a:cs typeface="B Compset" pitchFamily="2" charset="-78"/>
              </a:rPr>
              <a:t>های مطلق: </a:t>
            </a:r>
            <a:endParaRPr lang="fa-IR" sz="1800" b="1" dirty="0" smtClean="0">
              <a:cs typeface="B Compset" pitchFamily="2" charset="-78"/>
            </a:endParaRPr>
          </a:p>
          <a:p>
            <a:pPr marL="624078" indent="-514350" algn="r" rtl="1">
              <a:buNone/>
            </a:pPr>
            <a:endParaRPr lang="en-US" sz="1800" b="1" dirty="0">
              <a:cs typeface="B Compset" pitchFamily="2" charset="-78"/>
            </a:endParaRPr>
          </a:p>
          <a:p>
            <a:pPr lvl="0" algn="r" rtl="1">
              <a:buFont typeface="Wingdings" panose="05000000000000000000" pitchFamily="2" charset="2"/>
              <a:buChar char="ü"/>
            </a:pPr>
            <a:r>
              <a:rPr lang="fa-IR" sz="1800" b="1" dirty="0">
                <a:cs typeface="B Compset" pitchFamily="2" charset="-78"/>
              </a:rPr>
              <a:t>سابقه هرگونه خونریزی داخل جمجمه</a:t>
            </a:r>
            <a:endParaRPr lang="en-US" sz="1800" b="1" dirty="0">
              <a:cs typeface="B Compset" pitchFamily="2" charset="-78"/>
            </a:endParaRPr>
          </a:p>
          <a:p>
            <a:pPr algn="r" rtl="1">
              <a:buFont typeface="Wingdings" panose="05000000000000000000" pitchFamily="2" charset="2"/>
              <a:buChar char="ü"/>
            </a:pPr>
            <a:r>
              <a:rPr lang="fa-IR" sz="1800" b="1" dirty="0">
                <a:cs typeface="B Compset" pitchFamily="2" charset="-78"/>
              </a:rPr>
              <a:t>بیماری عروقی شناخته شده مغزی</a:t>
            </a:r>
            <a:endParaRPr lang="en-US" sz="1800" b="1" dirty="0">
              <a:cs typeface="B Compset" pitchFamily="2" charset="-78"/>
            </a:endParaRPr>
          </a:p>
          <a:p>
            <a:pPr lvl="0" algn="r" rtl="1">
              <a:buFont typeface="Wingdings" panose="05000000000000000000" pitchFamily="2" charset="2"/>
              <a:buChar char="ü"/>
            </a:pPr>
            <a:r>
              <a:rPr lang="fa-IR" sz="1800" b="1" dirty="0">
                <a:cs typeface="B Compset" pitchFamily="2" charset="-78"/>
              </a:rPr>
              <a:t>تومور بدخیم داخل جمجمه ای (اولیه یا متاستاتیک)</a:t>
            </a:r>
            <a:endParaRPr lang="en-US" sz="1800" b="1" dirty="0">
              <a:cs typeface="B Compset" pitchFamily="2" charset="-78"/>
            </a:endParaRPr>
          </a:p>
          <a:p>
            <a:pPr algn="r" rtl="1"/>
            <a:endParaRPr lang="fa-IR" sz="1800" b="1" dirty="0" smtClean="0">
              <a:cs typeface="B Compset" pitchFamily="2" charset="-78"/>
            </a:endParaRPr>
          </a:p>
          <a:p>
            <a:pPr algn="r" rtl="1"/>
            <a:endParaRPr lang="en-US" sz="1800" b="1" dirty="0">
              <a:cs typeface="B Compset" pitchFamily="2" charset="-78"/>
            </a:endParaRPr>
          </a:p>
        </p:txBody>
      </p:sp>
    </p:spTree>
    <p:extLst>
      <p:ext uri="{BB962C8B-B14F-4D97-AF65-F5344CB8AC3E}">
        <p14:creationId xmlns:p14="http://schemas.microsoft.com/office/powerpoint/2010/main" val="2701494402"/>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b="1" dirty="0" smtClean="0">
                <a:cs typeface="B Titr" pitchFamily="2" charset="-78"/>
              </a:rPr>
              <a:t>کنترا اندیکاسیونهای ری پرفیوژن</a:t>
            </a:r>
            <a:endParaRPr lang="en-US" sz="2400" dirty="0"/>
          </a:p>
        </p:txBody>
      </p:sp>
      <p:sp>
        <p:nvSpPr>
          <p:cNvPr id="2" name="Content Placeholder 1"/>
          <p:cNvSpPr>
            <a:spLocks noGrp="1"/>
          </p:cNvSpPr>
          <p:nvPr>
            <p:ph sz="quarter" idx="1"/>
          </p:nvPr>
        </p:nvSpPr>
        <p:spPr/>
        <p:txBody>
          <a:bodyPr>
            <a:normAutofit/>
          </a:bodyPr>
          <a:lstStyle/>
          <a:p>
            <a:pPr lvl="0" algn="r" rtl="1">
              <a:buFont typeface="Wingdings" pitchFamily="2" charset="2"/>
              <a:buChar char="ü"/>
            </a:pPr>
            <a:r>
              <a:rPr lang="fa-IR" sz="1800" b="1" dirty="0">
                <a:cs typeface="B Compset" pitchFamily="2" charset="-78"/>
              </a:rPr>
              <a:t>سکته مغزی ایسکمیک در سه ماه گذشته (مگر این که در </a:t>
            </a:r>
            <a:r>
              <a:rPr lang="fa-IR" sz="1800" b="1" dirty="0" smtClean="0">
                <a:cs typeface="B Compset" pitchFamily="2" charset="-78"/>
              </a:rPr>
              <a:t>5-4 </a:t>
            </a:r>
            <a:r>
              <a:rPr lang="fa-IR" sz="1800" b="1" dirty="0">
                <a:cs typeface="B Compset" pitchFamily="2" charset="-78"/>
              </a:rPr>
              <a:t>ساعت گذشته رخ داده باشد) </a:t>
            </a:r>
            <a:endParaRPr lang="en-US" sz="1800" b="1" dirty="0">
              <a:cs typeface="B Compset" pitchFamily="2" charset="-78"/>
            </a:endParaRPr>
          </a:p>
          <a:p>
            <a:pPr lvl="0" algn="r" rtl="1">
              <a:buFont typeface="Wingdings" pitchFamily="2" charset="2"/>
              <a:buChar char="ü"/>
            </a:pPr>
            <a:r>
              <a:rPr lang="fa-IR" sz="1800" b="1" dirty="0">
                <a:cs typeface="B Compset" pitchFamily="2" charset="-78"/>
              </a:rPr>
              <a:t>شک به دایسکشن </a:t>
            </a:r>
            <a:r>
              <a:rPr lang="fa-IR" sz="1800" b="1" dirty="0" smtClean="0">
                <a:cs typeface="B Compset" pitchFamily="2" charset="-78"/>
              </a:rPr>
              <a:t>آئورت</a:t>
            </a:r>
            <a:endParaRPr lang="en-US" sz="1800" b="1" dirty="0">
              <a:cs typeface="B Compset" pitchFamily="2" charset="-78"/>
            </a:endParaRPr>
          </a:p>
          <a:p>
            <a:pPr algn="r" rtl="1">
              <a:buFont typeface="Wingdings" pitchFamily="2" charset="2"/>
              <a:buChar char="ü"/>
            </a:pPr>
            <a:r>
              <a:rPr lang="fa-IR" sz="1800" b="1" dirty="0">
                <a:cs typeface="B Compset" pitchFamily="2" charset="-78"/>
              </a:rPr>
              <a:t>خونریزی فعال یا </a:t>
            </a:r>
            <a:r>
              <a:rPr lang="fa-IR" sz="1800" b="1" dirty="0" smtClean="0">
                <a:cs typeface="B Compset" pitchFamily="2" charset="-78"/>
              </a:rPr>
              <a:t>اختلالات </a:t>
            </a:r>
            <a:r>
              <a:rPr lang="fa-IR" sz="1800" b="1" dirty="0">
                <a:cs typeface="B Compset" pitchFamily="2" charset="-78"/>
              </a:rPr>
              <a:t>انعقادی (بجز خونریزی قاعدگی) </a:t>
            </a:r>
          </a:p>
          <a:p>
            <a:pPr algn="r" rtl="1">
              <a:buFont typeface="Wingdings" pitchFamily="2" charset="2"/>
              <a:buChar char="ü"/>
            </a:pPr>
            <a:r>
              <a:rPr lang="fa-IR" sz="1800" b="1" dirty="0">
                <a:cs typeface="B Compset" pitchFamily="2" charset="-78"/>
              </a:rPr>
              <a:t>تروما به سرو یا صورت با شدت قابل توجه در سه ماه گذشته </a:t>
            </a:r>
          </a:p>
          <a:p>
            <a:pPr algn="r" rtl="1">
              <a:buFont typeface="Wingdings" pitchFamily="2" charset="2"/>
              <a:buChar char="ü"/>
            </a:pPr>
            <a:r>
              <a:rPr lang="fa-IR" sz="1800" b="1" dirty="0" smtClean="0">
                <a:cs typeface="B Compset" pitchFamily="2" charset="-78"/>
              </a:rPr>
              <a:t>جراحی </a:t>
            </a:r>
            <a:r>
              <a:rPr lang="fa-IR" sz="1800" b="1" dirty="0">
                <a:cs typeface="B Compset" pitchFamily="2" charset="-78"/>
              </a:rPr>
              <a:t>داخل جمجمه یا ستون فقرات در دو ماه گذشته </a:t>
            </a:r>
            <a:endParaRPr lang="en-US" sz="1800" b="1" dirty="0">
              <a:cs typeface="B Compset" pitchFamily="2" charset="-78"/>
            </a:endParaRPr>
          </a:p>
          <a:p>
            <a:pPr lvl="0" algn="r" rtl="1">
              <a:buFont typeface="Wingdings" pitchFamily="2" charset="2"/>
              <a:buChar char="ü"/>
            </a:pPr>
            <a:r>
              <a:rPr lang="fa-IR" sz="1800" b="1" dirty="0" smtClean="0">
                <a:cs typeface="B Compset" pitchFamily="2" charset="-78"/>
              </a:rPr>
              <a:t>فشار خون شدید و کنترل نشده که به درمان های معمول و اورژانس هم پاسخ مناسب ندهد.</a:t>
            </a:r>
            <a:endParaRPr lang="en-US" sz="1800" b="1" dirty="0" smtClean="0">
              <a:cs typeface="B Compset" pitchFamily="2" charset="-78"/>
            </a:endParaRPr>
          </a:p>
          <a:p>
            <a:pPr lvl="0" algn="r" rtl="1">
              <a:buFont typeface="Wingdings" pitchFamily="2" charset="2"/>
              <a:buChar char="ü"/>
            </a:pPr>
            <a:r>
              <a:rPr lang="fa-IR" sz="1800" b="1" dirty="0" smtClean="0">
                <a:cs typeface="B Compset" pitchFamily="2" charset="-78"/>
              </a:rPr>
              <a:t>درصورت استفاده از استرپتوکیناز: درمان قبلی با این دارو در 6 ماه گذشته </a:t>
            </a:r>
            <a:endParaRPr lang="en-US" sz="1800" b="1" dirty="0" smtClean="0">
              <a:cs typeface="B Compset" pitchFamily="2" charset="-78"/>
            </a:endParaRPr>
          </a:p>
          <a:p>
            <a:pPr marL="109728" indent="0" rtl="1">
              <a:buNone/>
            </a:pPr>
            <a:r>
              <a:rPr lang="fa-IR" sz="1800" b="1" dirty="0" smtClean="0">
                <a:cs typeface="B Compset" pitchFamily="2" charset="-78"/>
              </a:rPr>
              <a:t> </a:t>
            </a:r>
            <a:endParaRPr lang="en-US" sz="1800" b="1" dirty="0" smtClean="0">
              <a:cs typeface="B Compset" pitchFamily="2" charset="-78"/>
            </a:endParaRPr>
          </a:p>
          <a:p>
            <a:pPr algn="r" rtl="1"/>
            <a:endParaRPr lang="en-US" sz="1800" b="1" dirty="0" smtClean="0">
              <a:cs typeface="B Compset" pitchFamily="2" charset="-78"/>
            </a:endParaRPr>
          </a:p>
          <a:p>
            <a:pPr algn="r" rtl="1">
              <a:buFont typeface="Wingdings" pitchFamily="2" charset="2"/>
              <a:buChar char="ü"/>
            </a:pPr>
            <a:endParaRPr lang="en-US" sz="1800" b="1" dirty="0">
              <a:cs typeface="B Compset" pitchFamily="2" charset="-78"/>
            </a:endParaRPr>
          </a:p>
        </p:txBody>
      </p:sp>
    </p:spTree>
    <p:extLst>
      <p:ext uri="{BB962C8B-B14F-4D97-AF65-F5344CB8AC3E}">
        <p14:creationId xmlns:p14="http://schemas.microsoft.com/office/powerpoint/2010/main" val="4015557061"/>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b="1" dirty="0" smtClean="0">
                <a:cs typeface="B Titr" pitchFamily="2" charset="-78"/>
              </a:rPr>
              <a:t>کنترا اندیکاسیونهای ری پرفیوژن</a:t>
            </a:r>
            <a:endParaRPr lang="en-US" sz="2400" dirty="0">
              <a:cs typeface="B Titr" pitchFamily="2" charset="-78"/>
            </a:endParaRPr>
          </a:p>
        </p:txBody>
      </p:sp>
      <p:sp>
        <p:nvSpPr>
          <p:cNvPr id="2" name="Content Placeholder 1"/>
          <p:cNvSpPr>
            <a:spLocks noGrp="1"/>
          </p:cNvSpPr>
          <p:nvPr>
            <p:ph sz="quarter" idx="1"/>
          </p:nvPr>
        </p:nvSpPr>
        <p:spPr/>
        <p:txBody>
          <a:bodyPr/>
          <a:lstStyle/>
          <a:p>
            <a:pPr marL="109728" indent="0" algn="r" rtl="1">
              <a:buNone/>
            </a:pPr>
            <a:r>
              <a:rPr lang="fa-IR" sz="1800" b="1" dirty="0" smtClean="0">
                <a:cs typeface="B Compset" pitchFamily="2" charset="-78"/>
              </a:rPr>
              <a:t> </a:t>
            </a:r>
            <a:r>
              <a:rPr lang="fa-IR" sz="1800" b="1" dirty="0">
                <a:cs typeface="B Compset" pitchFamily="2" charset="-78"/>
              </a:rPr>
              <a:t>2- کنترا اندیکاسیون های نسبی</a:t>
            </a:r>
            <a:r>
              <a:rPr lang="fa-IR" sz="1800" b="1" dirty="0" smtClean="0">
                <a:cs typeface="B Compset" pitchFamily="2" charset="-78"/>
              </a:rPr>
              <a:t>:</a:t>
            </a:r>
          </a:p>
          <a:p>
            <a:pPr marL="109728" indent="0" algn="r" rtl="1">
              <a:buNone/>
            </a:pPr>
            <a:endParaRPr lang="en-US" sz="1800" b="1" dirty="0">
              <a:cs typeface="B Compset" pitchFamily="2" charset="-78"/>
            </a:endParaRPr>
          </a:p>
          <a:p>
            <a:pPr lvl="0" algn="r" rtl="1">
              <a:buFont typeface="Wingdings" pitchFamily="2" charset="2"/>
              <a:buChar char="ü"/>
            </a:pPr>
            <a:r>
              <a:rPr lang="fa-IR" sz="1800" b="1" dirty="0">
                <a:cs typeface="B Compset" pitchFamily="2" charset="-78"/>
              </a:rPr>
              <a:t>شرح حالی از فشار خون مزمن و شدید کنترل نشده </a:t>
            </a:r>
            <a:endParaRPr lang="en-US" sz="1800" b="1" dirty="0">
              <a:cs typeface="B Compset" pitchFamily="2" charset="-78"/>
            </a:endParaRPr>
          </a:p>
          <a:p>
            <a:pPr lvl="0" algn="r" rtl="1">
              <a:buFont typeface="Wingdings" pitchFamily="2" charset="2"/>
              <a:buChar char="ü"/>
            </a:pPr>
            <a:r>
              <a:rPr lang="fa-IR" sz="1800" b="1" dirty="0">
                <a:cs typeface="B Compset" pitchFamily="2" charset="-78"/>
              </a:rPr>
              <a:t>فشار خون بالا در بدو مراجعه (فشار خون سیستولی بالاتر از </a:t>
            </a:r>
            <a:r>
              <a:rPr lang="x-none" sz="1800" b="1">
                <a:cs typeface="B Compset" pitchFamily="2" charset="-78"/>
              </a:rPr>
              <a:t>mmHg</a:t>
            </a:r>
            <a:r>
              <a:rPr lang="fa-IR" sz="1800" b="1" dirty="0">
                <a:cs typeface="B Compset" pitchFamily="2" charset="-78"/>
              </a:rPr>
              <a:t> 180 و دیاستولی بالاتر از </a:t>
            </a:r>
            <a:r>
              <a:rPr lang="x-none" sz="1800" b="1">
                <a:cs typeface="B Compset" pitchFamily="2" charset="-78"/>
              </a:rPr>
              <a:t>mmHg</a:t>
            </a:r>
            <a:r>
              <a:rPr lang="fa-IR" sz="1800" b="1" dirty="0" smtClean="0">
                <a:cs typeface="B Compset" pitchFamily="2" charset="-78"/>
              </a:rPr>
              <a:t>110)</a:t>
            </a:r>
          </a:p>
          <a:p>
            <a:pPr lvl="0" algn="r" rtl="1">
              <a:buFont typeface="Wingdings" pitchFamily="2" charset="2"/>
              <a:buChar char="ü"/>
            </a:pPr>
            <a:r>
              <a:rPr lang="fa-IR" sz="1800" b="1" dirty="0" smtClean="0">
                <a:cs typeface="B Compset" pitchFamily="2" charset="-78"/>
              </a:rPr>
              <a:t>سابقه </a:t>
            </a:r>
            <a:r>
              <a:rPr lang="fa-IR" sz="1800" b="1" dirty="0">
                <a:cs typeface="B Compset" pitchFamily="2" charset="-78"/>
              </a:rPr>
              <a:t>سکته مغزی ایسکمیک در فاصله زمانی بیش از سه ماه گذشته </a:t>
            </a:r>
            <a:endParaRPr lang="fa-IR" sz="1800" b="1" dirty="0" smtClean="0">
              <a:cs typeface="B Compset" pitchFamily="2" charset="-78"/>
            </a:endParaRPr>
          </a:p>
          <a:p>
            <a:pPr lvl="0" algn="r" rtl="1">
              <a:buFont typeface="Wingdings" pitchFamily="2" charset="2"/>
              <a:buChar char="ü"/>
            </a:pPr>
            <a:r>
              <a:rPr lang="fa-IR" sz="1800" b="1" dirty="0" smtClean="0">
                <a:cs typeface="B Compset" pitchFamily="2" charset="-78"/>
              </a:rPr>
              <a:t>دمانس</a:t>
            </a:r>
            <a:endParaRPr lang="en-US" sz="1800" b="1" dirty="0" smtClean="0">
              <a:cs typeface="B Compset" pitchFamily="2" charset="-78"/>
            </a:endParaRPr>
          </a:p>
          <a:p>
            <a:pPr lvl="0" algn="r" rtl="1">
              <a:buFont typeface="Wingdings" pitchFamily="2" charset="2"/>
              <a:buChar char="ü"/>
            </a:pPr>
            <a:r>
              <a:rPr lang="fa-IR" sz="1800" b="1" dirty="0" smtClean="0">
                <a:cs typeface="B Compset" pitchFamily="2" charset="-78"/>
              </a:rPr>
              <a:t>پاتولوژی داخل جمجمه ای (بجز موارد ذکر شده در بخش کنترااندیکاسیون های مطلق) </a:t>
            </a:r>
            <a:endParaRPr lang="en-US" sz="1800" b="1" dirty="0" smtClean="0">
              <a:cs typeface="B Compset" pitchFamily="2" charset="-78"/>
            </a:endParaRPr>
          </a:p>
          <a:p>
            <a:pPr lvl="0" algn="r" rtl="1">
              <a:buFont typeface="Wingdings" pitchFamily="2" charset="2"/>
              <a:buChar char="ü"/>
            </a:pPr>
            <a:r>
              <a:rPr lang="fa-IR" sz="1800" b="1" dirty="0" smtClean="0">
                <a:cs typeface="B Compset" pitchFamily="2" charset="-78"/>
              </a:rPr>
              <a:t>احیاء قلبی عروقی تروماتیک یا طول کشیده بیش از 10 دقیقه </a:t>
            </a:r>
            <a:endParaRPr lang="en-US" sz="1800" b="1" dirty="0" smtClean="0">
              <a:cs typeface="B Compset" pitchFamily="2" charset="-78"/>
            </a:endParaRPr>
          </a:p>
          <a:p>
            <a:pPr algn="r" rtl="1">
              <a:buFont typeface="Wingdings" pitchFamily="2" charset="2"/>
              <a:buChar char="ü"/>
            </a:pPr>
            <a:r>
              <a:rPr lang="fa-IR" sz="1800" b="1" dirty="0" smtClean="0">
                <a:cs typeface="B Compset" pitchFamily="2" charset="-78"/>
              </a:rPr>
              <a:t>جراحی ماژور در کمتر از 3 هفته گذشته </a:t>
            </a:r>
            <a:endParaRPr lang="en-US" sz="1800" b="1" dirty="0" smtClean="0">
              <a:cs typeface="B Compset" pitchFamily="2" charset="-78"/>
            </a:endParaRPr>
          </a:p>
          <a:p>
            <a:pPr lvl="0" algn="r" rtl="1">
              <a:buFont typeface="Wingdings" pitchFamily="2" charset="2"/>
              <a:buChar char="ü"/>
            </a:pPr>
            <a:endParaRPr lang="en-US" sz="1800" b="1" dirty="0">
              <a:cs typeface="B Compset" pitchFamily="2" charset="-78"/>
            </a:endParaRPr>
          </a:p>
          <a:p>
            <a:pPr marL="109728" indent="0" algn="r" rtl="1">
              <a:buNone/>
            </a:pPr>
            <a:endParaRPr lang="en-US" sz="1800" b="1" dirty="0">
              <a:cs typeface="B Compset" pitchFamily="2" charset="-78"/>
            </a:endParaRPr>
          </a:p>
        </p:txBody>
      </p:sp>
    </p:spTree>
    <p:extLst>
      <p:ext uri="{BB962C8B-B14F-4D97-AF65-F5344CB8AC3E}">
        <p14:creationId xmlns:p14="http://schemas.microsoft.com/office/powerpoint/2010/main" val="2494373731"/>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sz="2400" b="1" dirty="0" smtClean="0">
                <a:cs typeface="B Titr" pitchFamily="2" charset="-78"/>
              </a:rPr>
              <a:t>کنترا اندیکاسیونهای ری پرفیوژن</a:t>
            </a:r>
            <a:endParaRPr lang="en-US" sz="2400" dirty="0"/>
          </a:p>
        </p:txBody>
      </p:sp>
      <p:sp>
        <p:nvSpPr>
          <p:cNvPr id="2" name="Content Placeholder 1"/>
          <p:cNvSpPr>
            <a:spLocks noGrp="1"/>
          </p:cNvSpPr>
          <p:nvPr>
            <p:ph sz="quarter" idx="1"/>
          </p:nvPr>
        </p:nvSpPr>
        <p:spPr/>
        <p:txBody>
          <a:bodyPr/>
          <a:lstStyle/>
          <a:p>
            <a:pPr lvl="0" algn="r" rtl="1">
              <a:buFont typeface="Wingdings" pitchFamily="2" charset="2"/>
              <a:buChar char="ü"/>
            </a:pPr>
            <a:endParaRPr lang="fa-IR" sz="1800" b="1" dirty="0" smtClean="0">
              <a:cs typeface="B Compset" pitchFamily="2" charset="-78"/>
            </a:endParaRPr>
          </a:p>
          <a:p>
            <a:pPr lvl="0" algn="r" rtl="1">
              <a:buFont typeface="Wingdings" pitchFamily="2" charset="2"/>
              <a:buChar char="ü"/>
            </a:pPr>
            <a:r>
              <a:rPr lang="fa-IR" sz="1800" b="1" dirty="0" smtClean="0">
                <a:cs typeface="B Compset" pitchFamily="2" charset="-78"/>
              </a:rPr>
              <a:t>خونریزی </a:t>
            </a:r>
            <a:r>
              <a:rPr lang="fa-IR" sz="1800" b="1" dirty="0">
                <a:cs typeface="B Compset" pitchFamily="2" charset="-78"/>
              </a:rPr>
              <a:t>داخلی اخیر (4-2 هفته قبل) </a:t>
            </a:r>
            <a:endParaRPr lang="en-US" sz="1800" b="1" dirty="0">
              <a:cs typeface="B Compset" pitchFamily="2" charset="-78"/>
            </a:endParaRPr>
          </a:p>
          <a:p>
            <a:pPr lvl="0" algn="r" rtl="1">
              <a:buFont typeface="Wingdings" pitchFamily="2" charset="2"/>
              <a:buChar char="ü"/>
            </a:pPr>
            <a:r>
              <a:rPr lang="fa-IR" sz="1800" b="1" dirty="0">
                <a:cs typeface="B Compset" pitchFamily="2" charset="-78"/>
              </a:rPr>
              <a:t>پانکچر عروقی غیر قابل کامپرس </a:t>
            </a:r>
            <a:r>
              <a:rPr lang="fa-IR" sz="1800" b="1" dirty="0" smtClean="0">
                <a:cs typeface="B Compset" pitchFamily="2" charset="-78"/>
              </a:rPr>
              <a:t>کردن</a:t>
            </a:r>
            <a:endParaRPr lang="en-US" sz="1800" b="1" dirty="0">
              <a:cs typeface="B Compset" pitchFamily="2" charset="-78"/>
            </a:endParaRPr>
          </a:p>
          <a:p>
            <a:pPr lvl="0" algn="r" rtl="1">
              <a:buFont typeface="Wingdings" pitchFamily="2" charset="2"/>
              <a:buChar char="ü"/>
            </a:pPr>
            <a:r>
              <a:rPr lang="fa-IR" sz="1800" b="1" dirty="0" smtClean="0">
                <a:cs typeface="B Compset" pitchFamily="2" charset="-78"/>
              </a:rPr>
              <a:t>حاملگی</a:t>
            </a:r>
            <a:endParaRPr lang="en-US" sz="1800" b="1" dirty="0">
              <a:cs typeface="B Compset" pitchFamily="2" charset="-78"/>
            </a:endParaRPr>
          </a:p>
          <a:p>
            <a:pPr lvl="0" algn="r" rtl="1">
              <a:buFont typeface="Wingdings" pitchFamily="2" charset="2"/>
              <a:buChar char="ü"/>
            </a:pPr>
            <a:r>
              <a:rPr lang="fa-IR" sz="1800" b="1" dirty="0">
                <a:cs typeface="B Compset" pitchFamily="2" charset="-78"/>
              </a:rPr>
              <a:t>زخم معده </a:t>
            </a:r>
            <a:r>
              <a:rPr lang="fa-IR" sz="1800" b="1" dirty="0" smtClean="0">
                <a:cs typeface="B Compset" pitchFamily="2" charset="-78"/>
              </a:rPr>
              <a:t>فعال</a:t>
            </a:r>
            <a:endParaRPr lang="en-US" sz="1800" b="1" dirty="0">
              <a:cs typeface="B Compset" pitchFamily="2" charset="-78"/>
            </a:endParaRPr>
          </a:p>
          <a:p>
            <a:pPr algn="r" rtl="1">
              <a:buFont typeface="Wingdings" pitchFamily="2" charset="2"/>
              <a:buChar char="ü"/>
            </a:pPr>
            <a:r>
              <a:rPr lang="fa-IR" sz="1800" b="1" dirty="0">
                <a:cs typeface="B Compset" pitchFamily="2" charset="-78"/>
              </a:rPr>
              <a:t>مصرف داروهای ضد انعقادی خوراکی</a:t>
            </a:r>
            <a:endParaRPr lang="en-US" sz="1800" b="1" dirty="0">
              <a:cs typeface="B Compset" pitchFamily="2" charset="-78"/>
            </a:endParaRPr>
          </a:p>
        </p:txBody>
      </p:sp>
    </p:spTree>
    <p:extLst>
      <p:ext uri="{BB962C8B-B14F-4D97-AF65-F5344CB8AC3E}">
        <p14:creationId xmlns:p14="http://schemas.microsoft.com/office/powerpoint/2010/main" val="3119431289"/>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dirty="0" smtClean="0">
                <a:cs typeface="B Titr" pitchFamily="2" charset="-78"/>
              </a:rPr>
              <a:t>انواع ترومبولیتیکها</a:t>
            </a:r>
            <a:endParaRPr lang="en-US" sz="2400" dirty="0">
              <a:cs typeface="B Titr" pitchFamily="2" charset="-78"/>
            </a:endParaRPr>
          </a:p>
        </p:txBody>
      </p:sp>
      <p:sp>
        <p:nvSpPr>
          <p:cNvPr id="2" name="Content Placeholder 1"/>
          <p:cNvSpPr>
            <a:spLocks noGrp="1"/>
          </p:cNvSpPr>
          <p:nvPr>
            <p:ph sz="quarter" idx="1"/>
          </p:nvPr>
        </p:nvSpPr>
        <p:spPr/>
        <p:txBody>
          <a:bodyPr/>
          <a:lstStyle/>
          <a:p>
            <a:pPr algn="r" rtl="1"/>
            <a:r>
              <a:rPr lang="fa-IR" sz="1800" b="1" dirty="0">
                <a:cs typeface="B Compset" pitchFamily="2" charset="-78"/>
              </a:rPr>
              <a:t>داروهای فیبرینولیتیک به دو دسته تقسیم می </a:t>
            </a:r>
            <a:r>
              <a:rPr lang="fa-IR" sz="1800" b="1" dirty="0" smtClean="0">
                <a:cs typeface="B Compset" pitchFamily="2" charset="-78"/>
              </a:rPr>
              <a:t>شوند:</a:t>
            </a:r>
          </a:p>
          <a:p>
            <a:pPr algn="r" rtl="1"/>
            <a:endParaRPr lang="en-US" sz="1800" b="1" dirty="0">
              <a:cs typeface="B Compset" pitchFamily="2" charset="-78"/>
            </a:endParaRPr>
          </a:p>
          <a:p>
            <a:pPr marL="109728" lvl="0" indent="0" algn="r" rtl="1">
              <a:buNone/>
            </a:pPr>
            <a:r>
              <a:rPr lang="fa-IR" sz="1800" b="1" dirty="0" smtClean="0">
                <a:cs typeface="B Compset" pitchFamily="2" charset="-78"/>
              </a:rPr>
              <a:t>1.داروهای </a:t>
            </a:r>
            <a:r>
              <a:rPr lang="fa-IR" sz="1800" b="1" dirty="0">
                <a:cs typeface="B Compset" pitchFamily="2" charset="-78"/>
              </a:rPr>
              <a:t>غیراختصاصی برای فیبرین </a:t>
            </a:r>
            <a:endParaRPr lang="fa-IR" sz="1800" b="1" dirty="0" smtClean="0">
              <a:cs typeface="B Compset" pitchFamily="2" charset="-78"/>
            </a:endParaRPr>
          </a:p>
          <a:p>
            <a:pPr marL="109728" lvl="0" indent="0" algn="r" rtl="1">
              <a:buNone/>
            </a:pPr>
            <a:r>
              <a:rPr lang="fa-IR" sz="1800" b="1" dirty="0" smtClean="0">
                <a:cs typeface="B Compset" pitchFamily="2" charset="-78"/>
              </a:rPr>
              <a:t>شامل</a:t>
            </a:r>
            <a:r>
              <a:rPr lang="fa-IR" sz="1800" b="1" dirty="0">
                <a:cs typeface="B Compset" pitchFamily="2" charset="-78"/>
              </a:rPr>
              <a:t>:</a:t>
            </a:r>
            <a:endParaRPr lang="en-US" sz="1800" b="1" dirty="0">
              <a:cs typeface="B Compset" pitchFamily="2" charset="-78"/>
            </a:endParaRPr>
          </a:p>
          <a:p>
            <a:pPr lvl="0" algn="r" rtl="1">
              <a:buFont typeface="Wingdings" pitchFamily="2" charset="2"/>
              <a:buChar char="ü"/>
            </a:pPr>
            <a:r>
              <a:rPr lang="fa-IR" sz="1800" b="1" dirty="0">
                <a:cs typeface="B Compset" pitchFamily="2" charset="-78"/>
              </a:rPr>
              <a:t>استرپتوکیناز: با دوز </a:t>
            </a:r>
            <a:r>
              <a:rPr lang="fa-IR" sz="1800" b="1" dirty="0" smtClean="0">
                <a:cs typeface="B Compset" pitchFamily="2" charset="-78"/>
              </a:rPr>
              <a:t>1.5 </a:t>
            </a:r>
            <a:r>
              <a:rPr lang="fa-IR" sz="1800" b="1" dirty="0">
                <a:cs typeface="B Compset" pitchFamily="2" charset="-78"/>
              </a:rPr>
              <a:t>میلیون واحد در طی 60 دقیقه تجویز می </a:t>
            </a:r>
            <a:r>
              <a:rPr lang="fa-IR" sz="1800" b="1" dirty="0" smtClean="0">
                <a:cs typeface="B Compset" pitchFamily="2" charset="-78"/>
              </a:rPr>
              <a:t>شود. </a:t>
            </a:r>
            <a:r>
              <a:rPr lang="fa-IR" sz="1800" b="1" dirty="0">
                <a:cs typeface="B Compset" pitchFamily="2" charset="-78"/>
              </a:rPr>
              <a:t>عوارض آن شامل خونریزی، افت فشارخون و واکنش های آلرژیک می باشد</a:t>
            </a:r>
            <a:r>
              <a:rPr lang="fa-IR" sz="1800" b="1" dirty="0" smtClean="0">
                <a:cs typeface="B Compset" pitchFamily="2" charset="-78"/>
              </a:rPr>
              <a:t>.</a:t>
            </a:r>
          </a:p>
          <a:p>
            <a:pPr marL="109728" lvl="0" indent="0" algn="r" rtl="1">
              <a:buNone/>
            </a:pPr>
            <a:endParaRPr lang="fa-IR" sz="1800" b="1" dirty="0" smtClean="0">
              <a:cs typeface="B Compset" pitchFamily="2" charset="-78"/>
            </a:endParaRPr>
          </a:p>
          <a:p>
            <a:pPr marL="109728" lvl="0" indent="0" algn="r" rtl="1">
              <a:buNone/>
            </a:pPr>
            <a:r>
              <a:rPr lang="fa-IR" sz="1800" b="1" dirty="0" smtClean="0">
                <a:cs typeface="B Compset" pitchFamily="2" charset="-78"/>
              </a:rPr>
              <a:t>2.داروهای </a:t>
            </a:r>
            <a:r>
              <a:rPr lang="fa-IR" sz="1800" b="1" dirty="0">
                <a:cs typeface="B Compset" pitchFamily="2" charset="-78"/>
              </a:rPr>
              <a:t>اختصاصی برای </a:t>
            </a:r>
            <a:r>
              <a:rPr lang="fa-IR" sz="1800" b="1" dirty="0" smtClean="0">
                <a:cs typeface="B Compset" pitchFamily="2" charset="-78"/>
              </a:rPr>
              <a:t>فیبرین</a:t>
            </a:r>
            <a:endParaRPr lang="en-US" sz="1800" b="1" dirty="0">
              <a:cs typeface="B Compset" pitchFamily="2" charset="-78"/>
            </a:endParaRPr>
          </a:p>
          <a:p>
            <a:pPr algn="r" rtl="1"/>
            <a:endParaRPr lang="en-US" sz="1800" b="1" dirty="0">
              <a:cs typeface="B Compset" pitchFamily="2" charset="-78"/>
            </a:endParaRPr>
          </a:p>
        </p:txBody>
      </p:sp>
    </p:spTree>
    <p:extLst>
      <p:ext uri="{BB962C8B-B14F-4D97-AF65-F5344CB8AC3E}">
        <p14:creationId xmlns:p14="http://schemas.microsoft.com/office/powerpoint/2010/main" val="1653816734"/>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lvl="0" rtl="1"/>
            <a:r>
              <a:rPr lang="fa-IR" sz="2400" dirty="0" smtClean="0">
                <a:cs typeface="B Titr" pitchFamily="2" charset="-78"/>
              </a:rPr>
              <a:t>انواع ترومبولیتیکها (</a:t>
            </a:r>
            <a:r>
              <a:rPr lang="fa-IR" sz="2400" b="1" dirty="0" smtClean="0">
                <a:cs typeface="B Titr" pitchFamily="2" charset="-78"/>
              </a:rPr>
              <a:t>اختصاصی برای فیبرین)</a:t>
            </a:r>
            <a:endParaRPr lang="en-US" sz="2400" dirty="0">
              <a:cs typeface="B Titr" pitchFamily="2" charset="-78"/>
            </a:endParaRPr>
          </a:p>
        </p:txBody>
      </p:sp>
      <p:sp>
        <p:nvSpPr>
          <p:cNvPr id="2" name="Content Placeholder 1"/>
          <p:cNvSpPr>
            <a:spLocks noGrp="1"/>
          </p:cNvSpPr>
          <p:nvPr>
            <p:ph sz="quarter" idx="1"/>
          </p:nvPr>
        </p:nvSpPr>
        <p:spPr/>
        <p:txBody>
          <a:bodyPr/>
          <a:lstStyle/>
          <a:p>
            <a:pPr lvl="0" algn="just" rtl="1">
              <a:buNone/>
            </a:pPr>
            <a:r>
              <a:rPr lang="fa-IR" sz="1800" b="1" dirty="0">
                <a:cs typeface="B Compset" pitchFamily="2" charset="-78"/>
              </a:rPr>
              <a:t>آلتپلاز (</a:t>
            </a:r>
            <a:r>
              <a:rPr lang="x-none" sz="1800" b="1">
                <a:cs typeface="B Compset" pitchFamily="2" charset="-78"/>
              </a:rPr>
              <a:t>Alteplase</a:t>
            </a:r>
            <a:r>
              <a:rPr lang="ar-SA" sz="1800" b="1" dirty="0" smtClean="0">
                <a:cs typeface="B Compset" pitchFamily="2" charset="-78"/>
              </a:rPr>
              <a:t>)</a:t>
            </a:r>
            <a:r>
              <a:rPr lang="fa-IR" sz="1800" b="1" dirty="0" smtClean="0">
                <a:cs typeface="B Compset" pitchFamily="2" charset="-78"/>
              </a:rPr>
              <a:t>:</a:t>
            </a:r>
          </a:p>
          <a:p>
            <a:pPr lvl="0" algn="just" rtl="1"/>
            <a:r>
              <a:rPr lang="ar-SA" sz="1800" b="1" dirty="0" smtClean="0">
                <a:cs typeface="B Compset" pitchFamily="2" charset="-78"/>
              </a:rPr>
              <a:t>این </a:t>
            </a:r>
            <a:r>
              <a:rPr lang="fa-IR" sz="1800" b="1" dirty="0">
                <a:cs typeface="B Compset" pitchFamily="2" charset="-78"/>
              </a:rPr>
              <a:t>دارو به دلیل اختصاصی بودن برای  فیبرین </a:t>
            </a:r>
            <a:r>
              <a:rPr lang="ar-SA" sz="1800" b="1" dirty="0">
                <a:cs typeface="B Compset" pitchFamily="2" charset="-78"/>
              </a:rPr>
              <a:t>تخلیه فیبرینوژن کمتری ایجاد می کند و با واکنش های آلرژیک و افت فشارخون کمتری نسبت به استرپتوکیناز همراه است. ارجحیت بالینی آن </a:t>
            </a:r>
            <a:r>
              <a:rPr lang="fa-IR" sz="1800" b="1" dirty="0">
                <a:cs typeface="B Compset" pitchFamily="2" charset="-78"/>
              </a:rPr>
              <a:t>نسبت به استرپتوکیناز به دلیل کاهش مورتالیته به خصوص در افراد زیر 75 سال </a:t>
            </a:r>
            <a:r>
              <a:rPr lang="fa-IR" sz="1800" b="1" dirty="0" smtClean="0">
                <a:cs typeface="B Compset" pitchFamily="2" charset="-78"/>
              </a:rPr>
              <a:t>می </a:t>
            </a:r>
            <a:r>
              <a:rPr lang="fa-IR" sz="1800" b="1" dirty="0">
                <a:cs typeface="B Compset" pitchFamily="2" charset="-78"/>
              </a:rPr>
              <a:t>باشد. </a:t>
            </a:r>
            <a:r>
              <a:rPr lang="ar-SA" sz="1800" b="1" dirty="0">
                <a:cs typeface="B Compset" pitchFamily="2" charset="-78"/>
              </a:rPr>
              <a:t>دوز آن به صورت  زیر است</a:t>
            </a:r>
            <a:r>
              <a:rPr lang="ar-SA" sz="1800" b="1" dirty="0" smtClean="0">
                <a:cs typeface="B Compset" pitchFamily="2" charset="-78"/>
              </a:rPr>
              <a:t>:</a:t>
            </a:r>
            <a:endParaRPr lang="fa-IR" sz="1800" b="1" dirty="0" smtClean="0">
              <a:cs typeface="B Compset" pitchFamily="2" charset="-78"/>
            </a:endParaRPr>
          </a:p>
          <a:p>
            <a:pPr lvl="0" algn="just" rtl="1"/>
            <a:endParaRPr lang="en-US" sz="1800" b="1" dirty="0">
              <a:cs typeface="B Compset" pitchFamily="2" charset="-78"/>
            </a:endParaRPr>
          </a:p>
          <a:p>
            <a:pPr lvl="1" algn="just" rtl="1">
              <a:buFont typeface="Wingdings" pitchFamily="2" charset="2"/>
              <a:buChar char="ü"/>
            </a:pPr>
            <a:r>
              <a:rPr lang="ar-SA" sz="1800" b="1" dirty="0">
                <a:cs typeface="B Compset" pitchFamily="2" charset="-78"/>
              </a:rPr>
              <a:t>بولوس 15 </a:t>
            </a:r>
            <a:r>
              <a:rPr lang="ar-SA" sz="1800" b="1" dirty="0" smtClean="0">
                <a:cs typeface="B Compset" pitchFamily="2" charset="-78"/>
              </a:rPr>
              <a:t>میلی</a:t>
            </a:r>
            <a:r>
              <a:rPr lang="fa-IR" sz="1800" b="1" dirty="0" smtClean="0">
                <a:cs typeface="B Compset" pitchFamily="2" charset="-78"/>
              </a:rPr>
              <a:t> </a:t>
            </a:r>
            <a:r>
              <a:rPr lang="ar-SA" sz="1800" b="1" dirty="0" smtClean="0">
                <a:cs typeface="B Compset" pitchFamily="2" charset="-78"/>
              </a:rPr>
              <a:t>گرم</a:t>
            </a:r>
            <a:endParaRPr lang="en-US" sz="1800" b="1" dirty="0">
              <a:cs typeface="B Compset" pitchFamily="2" charset="-78"/>
            </a:endParaRPr>
          </a:p>
          <a:p>
            <a:pPr lvl="1" algn="just" rtl="1">
              <a:buFont typeface="Wingdings" pitchFamily="2" charset="2"/>
              <a:buChar char="ü"/>
            </a:pPr>
            <a:r>
              <a:rPr lang="ar-SA" sz="1800" b="1" dirty="0">
                <a:cs typeface="B Compset" pitchFamily="2" charset="-78"/>
              </a:rPr>
              <a:t>انفوزیون </a:t>
            </a:r>
            <a:r>
              <a:rPr lang="x-none" sz="1800" b="1">
                <a:cs typeface="B Compset" pitchFamily="2" charset="-78"/>
              </a:rPr>
              <a:t>mg/Kg</a:t>
            </a:r>
            <a:r>
              <a:rPr lang="ar-SA" sz="1800" b="1" dirty="0">
                <a:cs typeface="B Compset" pitchFamily="2" charset="-78"/>
              </a:rPr>
              <a:t>  </a:t>
            </a:r>
            <a:r>
              <a:rPr lang="fa-IR" sz="1800" b="1" dirty="0" smtClean="0">
                <a:cs typeface="B Compset" pitchFamily="2" charset="-78"/>
              </a:rPr>
              <a:t>0/75</a:t>
            </a:r>
            <a:r>
              <a:rPr lang="ar-SA" sz="1800" b="1" dirty="0" smtClean="0">
                <a:cs typeface="B Compset" pitchFamily="2" charset="-78"/>
              </a:rPr>
              <a:t> </a:t>
            </a:r>
            <a:r>
              <a:rPr lang="ar-SA" sz="1800" b="1" dirty="0">
                <a:cs typeface="B Compset" pitchFamily="2" charset="-78"/>
              </a:rPr>
              <a:t>برای 30 دقیقه (حداکثر 50 میلی گرم)</a:t>
            </a:r>
            <a:endParaRPr lang="en-US" sz="1800" b="1" dirty="0">
              <a:cs typeface="B Compset" pitchFamily="2" charset="-78"/>
            </a:endParaRPr>
          </a:p>
          <a:p>
            <a:pPr lvl="1" algn="just" rtl="1">
              <a:buFont typeface="Wingdings" pitchFamily="2" charset="2"/>
              <a:buChar char="ü"/>
            </a:pPr>
            <a:r>
              <a:rPr lang="ar-SA" sz="1800" b="1" dirty="0">
                <a:cs typeface="B Compset" pitchFamily="2" charset="-78"/>
              </a:rPr>
              <a:t>انفوزیون </a:t>
            </a:r>
            <a:r>
              <a:rPr lang="x-none" sz="1800" b="1">
                <a:cs typeface="B Compset" pitchFamily="2" charset="-78"/>
              </a:rPr>
              <a:t>mg/Kg</a:t>
            </a:r>
            <a:r>
              <a:rPr lang="ar-SA" sz="1800" b="1" dirty="0">
                <a:cs typeface="B Compset" pitchFamily="2" charset="-78"/>
              </a:rPr>
              <a:t> </a:t>
            </a:r>
            <a:r>
              <a:rPr lang="fa-IR" sz="1800" b="1" dirty="0" smtClean="0">
                <a:cs typeface="B Compset" pitchFamily="2" charset="-78"/>
              </a:rPr>
              <a:t>0/5</a:t>
            </a:r>
            <a:r>
              <a:rPr lang="ar-SA" sz="1800" b="1" dirty="0" smtClean="0">
                <a:cs typeface="B Compset" pitchFamily="2" charset="-78"/>
              </a:rPr>
              <a:t> برای </a:t>
            </a:r>
            <a:r>
              <a:rPr lang="ar-SA" sz="1800" b="1" dirty="0">
                <a:cs typeface="B Compset" pitchFamily="2" charset="-78"/>
              </a:rPr>
              <a:t>60 دقیقه </a:t>
            </a:r>
            <a:r>
              <a:rPr lang="ar-SA" sz="1800" b="1" dirty="0" smtClean="0">
                <a:cs typeface="B Compset" pitchFamily="2" charset="-78"/>
              </a:rPr>
              <a:t>بعدی</a:t>
            </a:r>
            <a:r>
              <a:rPr lang="fa-IR" sz="1800" b="1" dirty="0" smtClean="0">
                <a:cs typeface="B Compset" pitchFamily="2" charset="-78"/>
              </a:rPr>
              <a:t> </a:t>
            </a:r>
            <a:r>
              <a:rPr lang="ar-SA" sz="1800" b="1" dirty="0" smtClean="0">
                <a:cs typeface="B Compset" pitchFamily="2" charset="-78"/>
              </a:rPr>
              <a:t>(حداکثر 35 میلی گرم) </a:t>
            </a:r>
            <a:endParaRPr lang="en-US" sz="1800" b="1" dirty="0">
              <a:cs typeface="B Compset" pitchFamily="2" charset="-78"/>
            </a:endParaRPr>
          </a:p>
          <a:p>
            <a:pPr algn="just" rtl="1"/>
            <a:endParaRPr lang="en-US" sz="1800" b="1" dirty="0">
              <a:cs typeface="B Compset" pitchFamily="2" charset="-78"/>
            </a:endParaRPr>
          </a:p>
        </p:txBody>
      </p:sp>
    </p:spTree>
    <p:extLst>
      <p:ext uri="{BB962C8B-B14F-4D97-AF65-F5344CB8AC3E}">
        <p14:creationId xmlns:p14="http://schemas.microsoft.com/office/powerpoint/2010/main" val="6519915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cs typeface="B Titr" pitchFamily="2" charset="-78"/>
              </a:rPr>
              <a:t>سطوح قلبی</a:t>
            </a:r>
            <a:endParaRPr lang="en-US" sz="2400" dirty="0">
              <a:cs typeface="B Titr" pitchFamily="2" charset="-78"/>
            </a:endParaRPr>
          </a:p>
        </p:txBody>
      </p:sp>
      <p:sp>
        <p:nvSpPr>
          <p:cNvPr id="3" name="Content Placeholder 2"/>
          <p:cNvSpPr>
            <a:spLocks noGrp="1"/>
          </p:cNvSpPr>
          <p:nvPr>
            <p:ph sz="quarter" idx="1"/>
          </p:nvPr>
        </p:nvSpPr>
        <p:spPr/>
        <p:txBody>
          <a:bodyPr/>
          <a:lstStyle/>
          <a:p>
            <a:pPr algn="just" rtl="1"/>
            <a:endParaRPr lang="fa-IR" sz="1800" b="1" dirty="0" smtClean="0">
              <a:cs typeface="B Compset" pitchFamily="2" charset="-78"/>
            </a:endParaRPr>
          </a:p>
          <a:p>
            <a:pPr algn="just" rtl="1">
              <a:buNone/>
            </a:pPr>
            <a:r>
              <a:rPr lang="fa-IR" sz="1800" b="1" dirty="0" smtClean="0">
                <a:cs typeface="B Compset" pitchFamily="2" charset="-78"/>
              </a:rPr>
              <a:t>سطح قدامی یا </a:t>
            </a:r>
            <a:r>
              <a:rPr lang="en-US" sz="1800" b="1" dirty="0" smtClean="0">
                <a:cs typeface="B Compset" pitchFamily="2" charset="-78"/>
              </a:rPr>
              <a:t>Anterior</a:t>
            </a:r>
            <a:r>
              <a:rPr lang="fa-IR" sz="1800" b="1" dirty="0" smtClean="0">
                <a:cs typeface="B Compset" pitchFamily="2" charset="-78"/>
              </a:rPr>
              <a:t>:</a:t>
            </a:r>
            <a:r>
              <a:rPr lang="en-US" sz="1800" b="1" dirty="0" smtClean="0">
                <a:cs typeface="B Compset" pitchFamily="2" charset="-78"/>
              </a:rPr>
              <a:t> </a:t>
            </a:r>
            <a:endParaRPr lang="fa-IR" sz="1800" b="1" dirty="0" smtClean="0">
              <a:cs typeface="B Compset" pitchFamily="2" charset="-78"/>
            </a:endParaRPr>
          </a:p>
          <a:p>
            <a:pPr algn="just" rtl="1">
              <a:buNone/>
            </a:pPr>
            <a:endParaRPr lang="fa-IR" sz="1800" b="1" dirty="0" smtClean="0">
              <a:cs typeface="B Compset" pitchFamily="2" charset="-78"/>
            </a:endParaRPr>
          </a:p>
          <a:p>
            <a:pPr algn="just" rtl="1"/>
            <a:r>
              <a:rPr lang="fa-IR" sz="1800" b="1" dirty="0" smtClean="0">
                <a:cs typeface="B Compset" pitchFamily="2" charset="-78"/>
              </a:rPr>
              <a:t>اگر بخواهیم سطوح </a:t>
            </a:r>
            <a:r>
              <a:rPr lang="en-US" sz="1800" b="1" dirty="0" smtClean="0">
                <a:cs typeface="B Compset" pitchFamily="2" charset="-78"/>
              </a:rPr>
              <a:t>Anterior </a:t>
            </a:r>
            <a:r>
              <a:rPr lang="fa-IR" sz="1800" b="1" dirty="0" smtClean="0">
                <a:cs typeface="B Compset" pitchFamily="2" charset="-78"/>
              </a:rPr>
              <a:t> قلب را نشان دهیم از </a:t>
            </a:r>
            <a:r>
              <a:rPr lang="en-US" sz="1800" b="1" dirty="0" smtClean="0">
                <a:cs typeface="B Compset" pitchFamily="2" charset="-78"/>
              </a:rPr>
              <a:t>V1 </a:t>
            </a:r>
            <a:r>
              <a:rPr lang="fa-IR" sz="1800" b="1" dirty="0" smtClean="0">
                <a:cs typeface="B Compset" pitchFamily="2" charset="-78"/>
              </a:rPr>
              <a:t>تا </a:t>
            </a:r>
            <a:r>
              <a:rPr lang="en-US" sz="1800" b="1" dirty="0" smtClean="0">
                <a:cs typeface="B Compset" pitchFamily="2" charset="-78"/>
              </a:rPr>
              <a:t>V6</a:t>
            </a:r>
            <a:r>
              <a:rPr lang="fa-IR" sz="1800" b="1" dirty="0" smtClean="0">
                <a:cs typeface="B Compset" pitchFamily="2" charset="-78"/>
              </a:rPr>
              <a:t> استفاده می کنیم، این لیدها قسمت وسیع یا </a:t>
            </a:r>
            <a:r>
              <a:rPr lang="en-US" sz="1800" b="1" dirty="0" smtClean="0">
                <a:cs typeface="B Compset" pitchFamily="2" charset="-78"/>
              </a:rPr>
              <a:t>Extensive Anterior </a:t>
            </a:r>
            <a:r>
              <a:rPr lang="fa-IR" sz="1800" b="1" dirty="0" smtClean="0">
                <a:cs typeface="B Compset" pitchFamily="2" charset="-78"/>
              </a:rPr>
              <a:t> را نشان می دهند.</a:t>
            </a:r>
          </a:p>
          <a:p>
            <a:pPr algn="just" rtl="1">
              <a:buNone/>
            </a:pPr>
            <a:endParaRPr lang="fa-IR" sz="1800" b="1" dirty="0" smtClean="0">
              <a:cs typeface="B Compset" pitchFamily="2" charset="-78"/>
            </a:endParaRPr>
          </a:p>
          <a:p>
            <a:pPr algn="just" rtl="1"/>
            <a:r>
              <a:rPr lang="fa-IR" sz="1800" b="1" dirty="0" smtClean="0">
                <a:cs typeface="B Compset" pitchFamily="2" charset="-78"/>
              </a:rPr>
              <a:t>گاهی اوقات ضایعات در سطح محدودی از آنتریور دیده می شود که در این مورد از </a:t>
            </a:r>
            <a:r>
              <a:rPr lang="en-US" sz="1800" b="1" dirty="0" smtClean="0">
                <a:cs typeface="B Compset" pitchFamily="2" charset="-78"/>
              </a:rPr>
              <a:t>V1</a:t>
            </a:r>
            <a:r>
              <a:rPr lang="fa-IR" sz="1800" b="1" dirty="0" smtClean="0">
                <a:cs typeface="B Compset" pitchFamily="2" charset="-78"/>
              </a:rPr>
              <a:t> تا </a:t>
            </a:r>
            <a:r>
              <a:rPr lang="en-US" sz="1800" b="1" dirty="0" smtClean="0">
                <a:cs typeface="B Compset" pitchFamily="2" charset="-78"/>
              </a:rPr>
              <a:t>V4</a:t>
            </a:r>
            <a:r>
              <a:rPr lang="fa-IR" sz="1800" b="1" dirty="0" smtClean="0">
                <a:cs typeface="B Compset" pitchFamily="2" charset="-78"/>
              </a:rPr>
              <a:t> استفاده می کنیم که به آن آنتروسپتال گویند یعنی آنتریور قلب تا سپتوم آن بررسی می شود.</a:t>
            </a:r>
          </a:p>
          <a:p>
            <a:pPr algn="just" rtl="1"/>
            <a:endParaRPr lang="fa-IR" sz="1800" b="1" dirty="0">
              <a:cs typeface="B Compset" pitchFamily="2" charset="-78"/>
            </a:endParaRPr>
          </a:p>
          <a:p>
            <a:pPr algn="just" rtl="1"/>
            <a:r>
              <a:rPr lang="fa-IR" sz="1800" b="1" dirty="0" smtClean="0">
                <a:cs typeface="B Compset" pitchFamily="2" charset="-78"/>
              </a:rPr>
              <a:t>لیدهای </a:t>
            </a:r>
            <a:r>
              <a:rPr lang="en-US" sz="1800" b="1" dirty="0" smtClean="0">
                <a:cs typeface="B Compset" pitchFamily="2" charset="-78"/>
              </a:rPr>
              <a:t>V5,V6</a:t>
            </a:r>
            <a:r>
              <a:rPr lang="fa-IR" sz="1800" b="1" dirty="0" smtClean="0">
                <a:cs typeface="B Compset" pitchFamily="2" charset="-78"/>
              </a:rPr>
              <a:t> نشاندهنده لترال قلب و در همراهی </a:t>
            </a:r>
            <a:r>
              <a:rPr lang="en-US" sz="1800" b="1" dirty="0" smtClean="0">
                <a:cs typeface="B Compset" pitchFamily="2" charset="-78"/>
              </a:rPr>
              <a:t>I,AVL</a:t>
            </a:r>
            <a:r>
              <a:rPr lang="fa-IR" sz="1800" b="1" dirty="0" smtClean="0">
                <a:cs typeface="B Compset" pitchFamily="2" charset="-78"/>
              </a:rPr>
              <a:t> نشاندهنده </a:t>
            </a:r>
            <a:r>
              <a:rPr lang="en-US" sz="1800" b="1" dirty="0" smtClean="0">
                <a:cs typeface="B Compset" pitchFamily="2" charset="-78"/>
              </a:rPr>
              <a:t>High Lateral</a:t>
            </a:r>
            <a:r>
              <a:rPr lang="fa-IR" sz="1800" b="1" dirty="0" smtClean="0">
                <a:cs typeface="B Compset" pitchFamily="2" charset="-78"/>
              </a:rPr>
              <a:t> قلب می باشند</a:t>
            </a:r>
            <a:endParaRPr lang="en-US" sz="1800" b="1" dirty="0">
              <a:cs typeface="B Compset" pitchFamily="2" charset="-78"/>
            </a:endParaRP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dirty="0" smtClean="0">
                <a:cs typeface="B Titr" pitchFamily="2" charset="-78"/>
              </a:rPr>
              <a:t>انواع ترومبولیتیکها (</a:t>
            </a:r>
            <a:r>
              <a:rPr lang="fa-IR" sz="2400" b="1" dirty="0" smtClean="0">
                <a:cs typeface="B Titr" pitchFamily="2" charset="-78"/>
              </a:rPr>
              <a:t>اختصاصی برای فیبرین)</a:t>
            </a:r>
            <a:endParaRPr lang="en-US" sz="2400" dirty="0">
              <a:cs typeface="B Titr" pitchFamily="2" charset="-78"/>
            </a:endParaRPr>
          </a:p>
        </p:txBody>
      </p:sp>
      <p:sp>
        <p:nvSpPr>
          <p:cNvPr id="2" name="Content Placeholder 1"/>
          <p:cNvSpPr>
            <a:spLocks noGrp="1"/>
          </p:cNvSpPr>
          <p:nvPr>
            <p:ph sz="quarter" idx="1"/>
          </p:nvPr>
        </p:nvSpPr>
        <p:spPr/>
        <p:txBody>
          <a:bodyPr/>
          <a:lstStyle/>
          <a:p>
            <a:pPr lvl="0" algn="just" rtl="1">
              <a:buNone/>
            </a:pPr>
            <a:r>
              <a:rPr lang="fa-IR" sz="1800" b="1" dirty="0" smtClean="0">
                <a:cs typeface="B Compset" pitchFamily="2" charset="-78"/>
              </a:rPr>
              <a:t>رتپلاز </a:t>
            </a:r>
            <a:r>
              <a:rPr lang="en-US" sz="1800" b="1" dirty="0" smtClean="0">
                <a:cs typeface="B Compset" pitchFamily="2" charset="-78"/>
              </a:rPr>
              <a:t>(</a:t>
            </a:r>
            <a:r>
              <a:rPr lang="x-none" sz="1800" b="1" smtClean="0">
                <a:cs typeface="B Compset" pitchFamily="2" charset="-78"/>
              </a:rPr>
              <a:t>Reteplase</a:t>
            </a:r>
            <a:r>
              <a:rPr lang="en-US" sz="1800" b="1" dirty="0" smtClean="0">
                <a:cs typeface="B Compset" pitchFamily="2" charset="-78"/>
              </a:rPr>
              <a:t>)</a:t>
            </a:r>
            <a:r>
              <a:rPr lang="fa-IR" sz="1800" b="1" dirty="0" smtClean="0">
                <a:cs typeface="B Compset" pitchFamily="2" charset="-78"/>
              </a:rPr>
              <a:t> </a:t>
            </a:r>
            <a:r>
              <a:rPr lang="ar-SA" sz="1800" b="1" dirty="0" smtClean="0">
                <a:cs typeface="B Compset" pitchFamily="2" charset="-78"/>
              </a:rPr>
              <a:t>: </a:t>
            </a:r>
            <a:endParaRPr lang="fa-IR" sz="1800" b="1" dirty="0" smtClean="0">
              <a:cs typeface="B Compset" pitchFamily="2" charset="-78"/>
            </a:endParaRPr>
          </a:p>
          <a:p>
            <a:pPr lvl="0" algn="just" rtl="1">
              <a:buNone/>
            </a:pPr>
            <a:endParaRPr lang="fa-IR" sz="1800" b="1" dirty="0" smtClean="0">
              <a:cs typeface="B Compset" pitchFamily="2" charset="-78"/>
            </a:endParaRPr>
          </a:p>
          <a:p>
            <a:pPr lvl="0" algn="just" rtl="1"/>
            <a:r>
              <a:rPr lang="ar-SA" sz="1800" b="1" dirty="0" smtClean="0">
                <a:cs typeface="B Compset" pitchFamily="2" charset="-78"/>
              </a:rPr>
              <a:t>داروی </a:t>
            </a:r>
            <a:r>
              <a:rPr lang="ar-SA" sz="1800" b="1" dirty="0">
                <a:cs typeface="B Compset" pitchFamily="2" charset="-78"/>
              </a:rPr>
              <a:t>دیگری از دسته فیبرینولیتیک هاست و براساس مطالعات بالینی </a:t>
            </a:r>
            <a:r>
              <a:rPr lang="fa-IR" sz="1800" b="1" dirty="0">
                <a:cs typeface="B Compset" pitchFamily="2" charset="-78"/>
              </a:rPr>
              <a:t>نتایجی </a:t>
            </a:r>
            <a:r>
              <a:rPr lang="fa-IR" sz="1800" b="1" dirty="0" smtClean="0">
                <a:cs typeface="B Compset" pitchFamily="2" charset="-78"/>
              </a:rPr>
              <a:t>معادل آلتپلاز </a:t>
            </a:r>
            <a:r>
              <a:rPr lang="fa-IR" sz="1800" b="1" dirty="0">
                <a:cs typeface="B Compset" pitchFamily="2" charset="-78"/>
              </a:rPr>
              <a:t>دارد</a:t>
            </a:r>
            <a:r>
              <a:rPr lang="fa-IR" sz="1800" b="1" dirty="0" smtClean="0">
                <a:cs typeface="B Compset" pitchFamily="2" charset="-78"/>
              </a:rPr>
              <a:t>.</a:t>
            </a:r>
          </a:p>
          <a:p>
            <a:pPr lvl="0" algn="just" rtl="1"/>
            <a:endParaRPr lang="fa-IR" sz="1800" b="1" dirty="0" smtClean="0">
              <a:cs typeface="B Compset" pitchFamily="2" charset="-78"/>
            </a:endParaRPr>
          </a:p>
          <a:p>
            <a:pPr lvl="0" algn="just" rtl="1"/>
            <a:r>
              <a:rPr lang="fa-IR" sz="1800" b="1" dirty="0" smtClean="0">
                <a:cs typeface="B Compset" pitchFamily="2" charset="-78"/>
              </a:rPr>
              <a:t> </a:t>
            </a:r>
            <a:r>
              <a:rPr lang="fa-IR" sz="1800" b="1" dirty="0">
                <a:cs typeface="B Compset" pitchFamily="2" charset="-78"/>
              </a:rPr>
              <a:t>دوز آن به صورت دو بولوس 10 واحدی وریدی است که به فاصله 30 دقیقه تجویز می شود.</a:t>
            </a:r>
            <a:endParaRPr lang="en-US" sz="1800" b="1" dirty="0">
              <a:cs typeface="B Compset" pitchFamily="2" charset="-78"/>
            </a:endParaRPr>
          </a:p>
          <a:p>
            <a:pPr algn="just" rtl="1"/>
            <a:endParaRPr lang="en-US" sz="1800" b="1" dirty="0">
              <a:cs typeface="B Compset" pitchFamily="2" charset="-78"/>
            </a:endParaRPr>
          </a:p>
        </p:txBody>
      </p:sp>
    </p:spTree>
    <p:extLst>
      <p:ext uri="{BB962C8B-B14F-4D97-AF65-F5344CB8AC3E}">
        <p14:creationId xmlns:p14="http://schemas.microsoft.com/office/powerpoint/2010/main" val="1518158341"/>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dirty="0" smtClean="0">
                <a:cs typeface="B Titr" pitchFamily="2" charset="-78"/>
              </a:rPr>
              <a:t>انواع ترومبولیتیکها (</a:t>
            </a:r>
            <a:r>
              <a:rPr lang="fa-IR" sz="2400" b="1" dirty="0" smtClean="0">
                <a:cs typeface="B Titr" pitchFamily="2" charset="-78"/>
              </a:rPr>
              <a:t>اختصاصی برای فیبرین)</a:t>
            </a:r>
            <a:endParaRPr lang="en-US" sz="2400" dirty="0"/>
          </a:p>
        </p:txBody>
      </p:sp>
      <p:sp>
        <p:nvSpPr>
          <p:cNvPr id="2" name="Content Placeholder 1"/>
          <p:cNvSpPr>
            <a:spLocks noGrp="1"/>
          </p:cNvSpPr>
          <p:nvPr>
            <p:ph sz="quarter" idx="1"/>
          </p:nvPr>
        </p:nvSpPr>
        <p:spPr/>
        <p:txBody>
          <a:bodyPr/>
          <a:lstStyle/>
          <a:p>
            <a:pPr lvl="0" algn="just" rtl="1">
              <a:buNone/>
            </a:pPr>
            <a:r>
              <a:rPr lang="fa-IR" sz="1800" b="1" dirty="0">
                <a:cs typeface="B Compset" pitchFamily="2" charset="-78"/>
              </a:rPr>
              <a:t>تنکتپلاز (</a:t>
            </a:r>
            <a:r>
              <a:rPr lang="x-none" sz="1800" b="1">
                <a:cs typeface="B Compset" pitchFamily="2" charset="-78"/>
              </a:rPr>
              <a:t>Tenecteplase</a:t>
            </a:r>
            <a:r>
              <a:rPr lang="fa-IR" sz="1800" b="1" dirty="0">
                <a:cs typeface="B Compset" pitchFamily="2" charset="-78"/>
              </a:rPr>
              <a:t>)</a:t>
            </a:r>
            <a:r>
              <a:rPr lang="ar-SA" sz="1800" b="1" dirty="0">
                <a:cs typeface="B Compset" pitchFamily="2" charset="-78"/>
              </a:rPr>
              <a:t>: </a:t>
            </a:r>
            <a:endParaRPr lang="fa-IR" sz="1800" b="1" dirty="0" smtClean="0">
              <a:cs typeface="B Compset" pitchFamily="2" charset="-78"/>
            </a:endParaRPr>
          </a:p>
          <a:p>
            <a:pPr lvl="0" algn="just" rtl="1">
              <a:buNone/>
            </a:pPr>
            <a:endParaRPr lang="fa-IR" sz="1800" b="1" dirty="0" smtClean="0">
              <a:cs typeface="B Compset" pitchFamily="2" charset="-78"/>
            </a:endParaRPr>
          </a:p>
          <a:p>
            <a:pPr algn="just" rtl="1"/>
            <a:r>
              <a:rPr lang="ar-SA" sz="1800" b="1" dirty="0" smtClean="0">
                <a:cs typeface="B Compset" pitchFamily="2" charset="-78"/>
              </a:rPr>
              <a:t>عوارض </a:t>
            </a:r>
            <a:r>
              <a:rPr lang="ar-SA" sz="1800" b="1" dirty="0">
                <a:cs typeface="B Compset" pitchFamily="2" charset="-78"/>
              </a:rPr>
              <a:t>کمتر و امکان تجویز سریع و آسان </a:t>
            </a:r>
            <a:r>
              <a:rPr lang="ar-SA" sz="1800" b="1" dirty="0" smtClean="0">
                <a:cs typeface="B Compset" pitchFamily="2" charset="-78"/>
              </a:rPr>
              <a:t>تر</a:t>
            </a:r>
            <a:r>
              <a:rPr lang="fa-IR" sz="1800" b="1" dirty="0" smtClean="0">
                <a:cs typeface="B Compset" pitchFamily="2" charset="-78"/>
              </a:rPr>
              <a:t>ی دارد</a:t>
            </a:r>
            <a:r>
              <a:rPr lang="ar-SA" sz="1800" b="1" dirty="0" smtClean="0">
                <a:cs typeface="B Compset" pitchFamily="2" charset="-78"/>
              </a:rPr>
              <a:t>. </a:t>
            </a:r>
            <a:endParaRPr lang="fa-IR" sz="1800" b="1" dirty="0" smtClean="0">
              <a:cs typeface="B Compset" pitchFamily="2" charset="-78"/>
            </a:endParaRPr>
          </a:p>
          <a:p>
            <a:pPr algn="just" rtl="1"/>
            <a:endParaRPr lang="fa-IR" sz="1800" b="1" dirty="0" smtClean="0">
              <a:cs typeface="B Compset" pitchFamily="2" charset="-78"/>
            </a:endParaRPr>
          </a:p>
          <a:p>
            <a:pPr algn="just" rtl="1"/>
            <a:r>
              <a:rPr lang="ar-SA" sz="1800" b="1" dirty="0" smtClean="0">
                <a:cs typeface="B Compset" pitchFamily="2" charset="-78"/>
              </a:rPr>
              <a:t>دوز </a:t>
            </a:r>
            <a:r>
              <a:rPr lang="ar-SA" sz="1800" b="1" dirty="0">
                <a:cs typeface="B Compset" pitchFamily="2" charset="-78"/>
              </a:rPr>
              <a:t>آن یک تزریق وریدی بولوس براساس وزن است </a:t>
            </a:r>
            <a:r>
              <a:rPr lang="fa-IR" sz="1800" b="1" dirty="0" smtClean="0">
                <a:cs typeface="B Compset" pitchFamily="2" charset="-78"/>
              </a:rPr>
              <a:t>.</a:t>
            </a:r>
          </a:p>
          <a:p>
            <a:pPr lvl="0" algn="just" rtl="1">
              <a:buFont typeface="Wingdings" pitchFamily="2" charset="2"/>
              <a:buChar char="ü"/>
            </a:pPr>
            <a:endParaRPr lang="fa-IR" sz="1800" b="1" dirty="0">
              <a:cs typeface="B Compset" pitchFamily="2" charset="-78"/>
            </a:endParaRPr>
          </a:p>
          <a:p>
            <a:pPr lvl="0" algn="just" rtl="1">
              <a:buFont typeface="Wingdings" pitchFamily="2" charset="2"/>
              <a:buChar char="ü"/>
            </a:pPr>
            <a:r>
              <a:rPr lang="ar-SA" sz="1800" b="1" dirty="0" smtClean="0">
                <a:cs typeface="B Compset" pitchFamily="2" charset="-78"/>
              </a:rPr>
              <a:t>30 میلی</a:t>
            </a:r>
            <a:r>
              <a:rPr lang="fa-IR" sz="1800" b="1" dirty="0" smtClean="0">
                <a:cs typeface="B Compset" pitchFamily="2" charset="-78"/>
              </a:rPr>
              <a:t> </a:t>
            </a:r>
            <a:r>
              <a:rPr lang="ar-SA" sz="1800" b="1" dirty="0" smtClean="0">
                <a:cs typeface="B Compset" pitchFamily="2" charset="-78"/>
              </a:rPr>
              <a:t>گرم </a:t>
            </a:r>
            <a:r>
              <a:rPr lang="ar-SA" sz="1800" b="1" dirty="0">
                <a:cs typeface="B Compset" pitchFamily="2" charset="-78"/>
              </a:rPr>
              <a:t>برای وزن کمتر از 60 </a:t>
            </a:r>
            <a:r>
              <a:rPr lang="ar-SA" sz="1800" b="1" dirty="0" smtClean="0">
                <a:cs typeface="B Compset" pitchFamily="2" charset="-78"/>
              </a:rPr>
              <a:t>کیلوگرم</a:t>
            </a:r>
            <a:endParaRPr lang="fa-IR" sz="1800" b="1" dirty="0" smtClean="0">
              <a:cs typeface="B Compset" pitchFamily="2" charset="-78"/>
            </a:endParaRPr>
          </a:p>
          <a:p>
            <a:pPr lvl="0" algn="just" rtl="1">
              <a:buFont typeface="Wingdings" pitchFamily="2" charset="2"/>
              <a:buChar char="ü"/>
            </a:pPr>
            <a:r>
              <a:rPr lang="ar-SA" sz="1800" b="1" dirty="0" smtClean="0">
                <a:cs typeface="B Compset" pitchFamily="2" charset="-78"/>
              </a:rPr>
              <a:t> </a:t>
            </a:r>
            <a:r>
              <a:rPr lang="ar-SA" sz="1800" b="1" dirty="0">
                <a:cs typeface="B Compset" pitchFamily="2" charset="-78"/>
              </a:rPr>
              <a:t>35 میلی گرم برای وزن 60 الی 69 </a:t>
            </a:r>
            <a:r>
              <a:rPr lang="ar-SA" sz="1800" b="1" dirty="0" smtClean="0">
                <a:cs typeface="B Compset" pitchFamily="2" charset="-78"/>
              </a:rPr>
              <a:t>کیلوگرم</a:t>
            </a:r>
            <a:endParaRPr lang="fa-IR" sz="1800" b="1" dirty="0" smtClean="0">
              <a:cs typeface="B Compset" pitchFamily="2" charset="-78"/>
            </a:endParaRPr>
          </a:p>
          <a:p>
            <a:pPr lvl="0" algn="just" rtl="1">
              <a:buFont typeface="Wingdings" pitchFamily="2" charset="2"/>
              <a:buChar char="ü"/>
            </a:pPr>
            <a:r>
              <a:rPr lang="ar-SA" sz="1800" b="1" dirty="0" smtClean="0">
                <a:cs typeface="B Compset" pitchFamily="2" charset="-78"/>
              </a:rPr>
              <a:t>40 </a:t>
            </a:r>
            <a:r>
              <a:rPr lang="ar-SA" sz="1800" b="1" dirty="0">
                <a:cs typeface="B Compset" pitchFamily="2" charset="-78"/>
              </a:rPr>
              <a:t>میلی گرم برای وزن 70 الی 79 کیلو </a:t>
            </a:r>
            <a:r>
              <a:rPr lang="ar-SA" sz="1800" b="1" dirty="0" smtClean="0">
                <a:cs typeface="B Compset" pitchFamily="2" charset="-78"/>
              </a:rPr>
              <a:t>گرم</a:t>
            </a:r>
            <a:endParaRPr lang="fa-IR" sz="1800" b="1" dirty="0" smtClean="0">
              <a:cs typeface="B Compset" pitchFamily="2" charset="-78"/>
            </a:endParaRPr>
          </a:p>
          <a:p>
            <a:pPr lvl="0" algn="just" rtl="1">
              <a:buFont typeface="Wingdings" pitchFamily="2" charset="2"/>
              <a:buChar char="ü"/>
            </a:pPr>
            <a:r>
              <a:rPr lang="ar-SA" sz="1800" b="1" dirty="0" smtClean="0">
                <a:cs typeface="B Compset" pitchFamily="2" charset="-78"/>
              </a:rPr>
              <a:t> </a:t>
            </a:r>
            <a:r>
              <a:rPr lang="ar-SA" sz="1800" b="1" dirty="0">
                <a:cs typeface="B Compset" pitchFamily="2" charset="-78"/>
              </a:rPr>
              <a:t>45 میلی گرم برای وزن 80 الی 89 کیلوگرم </a:t>
            </a:r>
            <a:endParaRPr lang="fa-IR" sz="1800" b="1" dirty="0" smtClean="0">
              <a:cs typeface="B Compset" pitchFamily="2" charset="-78"/>
            </a:endParaRPr>
          </a:p>
          <a:p>
            <a:pPr lvl="0" algn="just" rtl="1">
              <a:buFont typeface="Wingdings" pitchFamily="2" charset="2"/>
              <a:buChar char="ü"/>
            </a:pPr>
            <a:r>
              <a:rPr lang="ar-SA" sz="1800" b="1" dirty="0" smtClean="0">
                <a:cs typeface="B Compset" pitchFamily="2" charset="-78"/>
              </a:rPr>
              <a:t>50 </a:t>
            </a:r>
            <a:r>
              <a:rPr lang="ar-SA" sz="1800" b="1" dirty="0">
                <a:cs typeface="B Compset" pitchFamily="2" charset="-78"/>
              </a:rPr>
              <a:t>میلی گرم برای وزن 90 کیلو گرم و </a:t>
            </a:r>
            <a:r>
              <a:rPr lang="ar-SA" sz="1800" b="1" dirty="0" smtClean="0">
                <a:cs typeface="B Compset" pitchFamily="2" charset="-78"/>
              </a:rPr>
              <a:t>بالاتر</a:t>
            </a:r>
            <a:endParaRPr lang="en-US" sz="1800" b="1" dirty="0">
              <a:cs typeface="B Compset" pitchFamily="2" charset="-78"/>
            </a:endParaRPr>
          </a:p>
          <a:p>
            <a:pPr marL="109728" indent="0" algn="just" rtl="1">
              <a:buNone/>
            </a:pPr>
            <a:r>
              <a:rPr lang="en-US" sz="1800" b="1" dirty="0">
                <a:cs typeface="B Compset" pitchFamily="2" charset="-78"/>
              </a:rPr>
              <a:t> </a:t>
            </a:r>
          </a:p>
          <a:p>
            <a:pPr algn="just"/>
            <a:endParaRPr lang="en-US" sz="1800" b="1" dirty="0">
              <a:cs typeface="B Compset" pitchFamily="2" charset="-78"/>
            </a:endParaRPr>
          </a:p>
        </p:txBody>
      </p:sp>
    </p:spTree>
    <p:extLst>
      <p:ext uri="{BB962C8B-B14F-4D97-AF65-F5344CB8AC3E}">
        <p14:creationId xmlns:p14="http://schemas.microsoft.com/office/powerpoint/2010/main" val="1002806639"/>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sz="2400" dirty="0" smtClean="0">
                <a:cs typeface="B Titr" pitchFamily="2" charset="-78"/>
              </a:rPr>
              <a:t>انواع ترومبولیتیکها (</a:t>
            </a:r>
            <a:r>
              <a:rPr lang="fa-IR" sz="2400" b="1" dirty="0" smtClean="0">
                <a:cs typeface="B Titr" pitchFamily="2" charset="-78"/>
              </a:rPr>
              <a:t>اختصاصی برای فیبرین)</a:t>
            </a:r>
            <a:endParaRPr lang="en-US" sz="2400" dirty="0"/>
          </a:p>
        </p:txBody>
      </p:sp>
      <p:sp>
        <p:nvSpPr>
          <p:cNvPr id="2" name="Content Placeholder 1"/>
          <p:cNvSpPr>
            <a:spLocks noGrp="1"/>
          </p:cNvSpPr>
          <p:nvPr>
            <p:ph sz="quarter" idx="1"/>
          </p:nvPr>
        </p:nvSpPr>
        <p:spPr/>
        <p:txBody>
          <a:bodyPr/>
          <a:lstStyle/>
          <a:p>
            <a:pPr algn="r" rtl="1"/>
            <a:endParaRPr lang="en-US" sz="1800" b="1" dirty="0">
              <a:cs typeface="B Compset" pitchFamily="2" charset="-78"/>
            </a:endParaRPr>
          </a:p>
        </p:txBody>
      </p:sp>
      <p:sp>
        <p:nvSpPr>
          <p:cNvPr id="4" name="Flowchart: Predefined Process 3"/>
          <p:cNvSpPr/>
          <p:nvPr/>
        </p:nvSpPr>
        <p:spPr>
          <a:xfrm>
            <a:off x="857224" y="2643182"/>
            <a:ext cx="7467600" cy="1714512"/>
          </a:xfrm>
          <a:prstGeom prst="flowChartPredefined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r" rtl="1"/>
            <a:endParaRPr lang="fa-IR" sz="2000" b="1" dirty="0" smtClean="0">
              <a:cs typeface="B Compset" pitchFamily="2" charset="-78"/>
            </a:endParaRPr>
          </a:p>
          <a:p>
            <a:pPr marL="109728" indent="0" algn="ctr" rtl="1">
              <a:buNone/>
            </a:pPr>
            <a:r>
              <a:rPr lang="fa-IR" sz="2000" b="1" dirty="0" smtClean="0">
                <a:cs typeface="B Compset" pitchFamily="2" charset="-78"/>
              </a:rPr>
              <a:t>*همانطور که ذکر شد، درمجموع داروهای اختصاصی برای فیبرین نسبت به استرپتوکیناز ارجحیت دارند* </a:t>
            </a:r>
            <a:endParaRPr lang="en-US" sz="2000" b="1" dirty="0" smtClean="0">
              <a:cs typeface="B Compset" pitchFamily="2" charset="-78"/>
            </a:endParaRPr>
          </a:p>
          <a:p>
            <a:pPr algn="r" rtl="1"/>
            <a:endParaRPr lang="en-US" sz="2000" b="1" dirty="0">
              <a:cs typeface="B Compset" pitchFamily="2" charset="-78"/>
            </a:endParaRPr>
          </a:p>
        </p:txBody>
      </p:sp>
    </p:spTree>
    <p:extLst>
      <p:ext uri="{BB962C8B-B14F-4D97-AF65-F5344CB8AC3E}">
        <p14:creationId xmlns:p14="http://schemas.microsoft.com/office/powerpoint/2010/main" val="1244026995"/>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sz="2400" dirty="0" smtClean="0">
                <a:cs typeface="B Titr" pitchFamily="2" charset="-78"/>
              </a:rPr>
              <a:t>2. ریپرفیوژن</a:t>
            </a:r>
            <a:endParaRPr lang="en-US" sz="2400" dirty="0"/>
          </a:p>
        </p:txBody>
      </p:sp>
      <p:sp>
        <p:nvSpPr>
          <p:cNvPr id="2" name="Content Placeholder 1"/>
          <p:cNvSpPr>
            <a:spLocks noGrp="1"/>
          </p:cNvSpPr>
          <p:nvPr>
            <p:ph sz="quarter" idx="1"/>
          </p:nvPr>
        </p:nvSpPr>
        <p:spPr/>
        <p:txBody>
          <a:bodyPr/>
          <a:lstStyle/>
          <a:p>
            <a:pPr algn="just" rtl="1"/>
            <a:r>
              <a:rPr lang="fa-IR" sz="1800" b="1" dirty="0" smtClean="0">
                <a:cs typeface="B Compset" pitchFamily="2" charset="-78"/>
              </a:rPr>
              <a:t>نکته مهم اینست که گرچه آنژیوپلاستی اولیه درمان انتخابی سکته حاد قلبی است بدلیل اهمیت بسیار زیاد زمان در درمان آن، در صورتی که برای انجام آنژیوپلاستی تاخیری بیش از 120 دقیقه نیاز باشد بهتر است درمان با ترومبولیتیک را آغاز نماییم.</a:t>
            </a:r>
          </a:p>
          <a:p>
            <a:pPr algn="just" rtl="1"/>
            <a:endParaRPr lang="fa-IR" sz="1800" b="1" dirty="0">
              <a:cs typeface="B Compset" pitchFamily="2" charset="-78"/>
            </a:endParaRPr>
          </a:p>
          <a:p>
            <a:pPr algn="just" rtl="1"/>
            <a:endParaRPr lang="fa-IR" sz="1800" b="1" dirty="0" smtClean="0">
              <a:cs typeface="B Compset" pitchFamily="2" charset="-78"/>
            </a:endParaRPr>
          </a:p>
          <a:p>
            <a:pPr algn="just" rtl="1"/>
            <a:r>
              <a:rPr lang="fa-IR" sz="1800" b="1" dirty="0" smtClean="0">
                <a:cs typeface="B Compset" pitchFamily="2" charset="-78"/>
              </a:rPr>
              <a:t>به عبارت دیگر تاخیر بیش از این سودمندی آنژیوپلاستی اولیه را از درمان با ترومبولیتیک نیز کمتر خواهد نمود .</a:t>
            </a:r>
            <a:endParaRPr lang="en-US" sz="1800" b="1" dirty="0">
              <a:cs typeface="B Compset" pitchFamily="2" charset="-78"/>
            </a:endParaRPr>
          </a:p>
        </p:txBody>
      </p:sp>
    </p:spTree>
    <p:extLst>
      <p:ext uri="{BB962C8B-B14F-4D97-AF65-F5344CB8AC3E}">
        <p14:creationId xmlns:p14="http://schemas.microsoft.com/office/powerpoint/2010/main" val="1008577294"/>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sz="2400" dirty="0" smtClean="0">
                <a:cs typeface="B Titr" pitchFamily="2" charset="-78"/>
              </a:rPr>
              <a:t>2. ریپرفیوژن</a:t>
            </a:r>
            <a:endParaRPr lang="en-US" sz="2400" dirty="0"/>
          </a:p>
        </p:txBody>
      </p:sp>
      <p:sp>
        <p:nvSpPr>
          <p:cNvPr id="2" name="Content Placeholder 1"/>
          <p:cNvSpPr>
            <a:spLocks noGrp="1"/>
          </p:cNvSpPr>
          <p:nvPr>
            <p:ph sz="quarter" idx="1"/>
          </p:nvPr>
        </p:nvSpPr>
        <p:spPr/>
        <p:txBody>
          <a:bodyPr/>
          <a:lstStyle/>
          <a:p>
            <a:pPr algn="just" rtl="1"/>
            <a:r>
              <a:rPr lang="fa-IR" sz="1800" b="1" dirty="0" smtClean="0">
                <a:cs typeface="B Compset" pitchFamily="2" charset="-78"/>
              </a:rPr>
              <a:t>علاوه بر مورد مذکور عوامل دیگری نیز در انتخاب روش ریپرفیوژن تاثیرگذار هستند:</a:t>
            </a:r>
          </a:p>
          <a:p>
            <a:pPr algn="just" rtl="1"/>
            <a:endParaRPr lang="fa-IR" sz="1800" b="1" dirty="0">
              <a:cs typeface="B Compset" pitchFamily="2" charset="-78"/>
            </a:endParaRPr>
          </a:p>
          <a:p>
            <a:pPr marL="452628" algn="just" rtl="1">
              <a:buNone/>
            </a:pPr>
            <a:r>
              <a:rPr lang="fa-IR" sz="1800" b="1" dirty="0" smtClean="0">
                <a:cs typeface="B Compset" pitchFamily="2" charset="-78"/>
              </a:rPr>
              <a:t>1. در بیمارانی که با تاخیر بیشتری مراجعه کرده اند آنژیوپلاستی اثر بخشی بیشتری نسبت به ترومبولیتیک دارد.</a:t>
            </a:r>
          </a:p>
          <a:p>
            <a:pPr marL="452628" algn="just" rtl="1">
              <a:buAutoNum type="arabicPeriod"/>
            </a:pPr>
            <a:endParaRPr lang="fa-IR" sz="1800" b="1" dirty="0" smtClean="0">
              <a:cs typeface="B Compset" pitchFamily="2" charset="-78"/>
            </a:endParaRPr>
          </a:p>
          <a:p>
            <a:pPr marL="109728" indent="0" algn="just" rtl="1">
              <a:buNone/>
            </a:pPr>
            <a:r>
              <a:rPr lang="fa-IR" sz="1800" b="1" dirty="0" smtClean="0">
                <a:cs typeface="B Compset" pitchFamily="2" charset="-78"/>
              </a:rPr>
              <a:t>2. شوک: در بیماران مبتلا به شوک کاردیوژنیک نیز تفاوت اثربخشی آنژیوپلاستی با ترومبولیز افزایش می یابد و در این موارد حتی الامکان باید بیمار را به مراکز مجهز به امکان آنژیوپلاستی اولیه منتقل نماییم.</a:t>
            </a:r>
          </a:p>
          <a:p>
            <a:pPr marL="109728" indent="0" algn="r" rtl="1">
              <a:buNone/>
            </a:pPr>
            <a:endParaRPr lang="fa-IR" sz="1800" b="1" dirty="0" smtClean="0">
              <a:cs typeface="B Compset" pitchFamily="2" charset="-78"/>
            </a:endParaRPr>
          </a:p>
          <a:p>
            <a:pPr marL="624078" indent="-514350" algn="just" rtl="1">
              <a:buFont typeface="+mj-lt"/>
              <a:buAutoNum type="arabicPeriod"/>
            </a:pPr>
            <a:endParaRPr lang="fa-IR" sz="1800" b="1" dirty="0">
              <a:cs typeface="B Compset" pitchFamily="2" charset="-78"/>
            </a:endParaRPr>
          </a:p>
          <a:p>
            <a:pPr marL="624078" indent="-514350" algn="just" rtl="1">
              <a:buNone/>
            </a:pPr>
            <a:endParaRPr lang="fa-IR" sz="1800" b="1" dirty="0" smtClean="0">
              <a:cs typeface="B Compset" pitchFamily="2" charset="-78"/>
            </a:endParaRPr>
          </a:p>
          <a:p>
            <a:pPr marL="624078" indent="-514350" algn="just" rtl="1">
              <a:buFont typeface="+mj-lt"/>
              <a:buAutoNum type="arabicPeriod"/>
            </a:pPr>
            <a:endParaRPr lang="fa-IR" sz="1800" b="1" dirty="0">
              <a:cs typeface="B Compset" pitchFamily="2" charset="-78"/>
            </a:endParaRPr>
          </a:p>
          <a:p>
            <a:pPr marL="109728" indent="0" algn="just" rtl="1">
              <a:buNone/>
            </a:pPr>
            <a:endParaRPr lang="fa-IR" sz="1800" b="1" dirty="0" smtClean="0">
              <a:cs typeface="B Compset" pitchFamily="2" charset="-78"/>
            </a:endParaRPr>
          </a:p>
        </p:txBody>
      </p:sp>
    </p:spTree>
    <p:extLst>
      <p:ext uri="{BB962C8B-B14F-4D97-AF65-F5344CB8AC3E}">
        <p14:creationId xmlns:p14="http://schemas.microsoft.com/office/powerpoint/2010/main" val="1817415332"/>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sz="2400" dirty="0" smtClean="0">
                <a:cs typeface="B Titr" pitchFamily="2" charset="-78"/>
              </a:rPr>
              <a:t>2. ریپرفیوژن</a:t>
            </a:r>
            <a:endParaRPr lang="en-US" sz="2400" dirty="0"/>
          </a:p>
        </p:txBody>
      </p:sp>
      <p:sp>
        <p:nvSpPr>
          <p:cNvPr id="2" name="Content Placeholder 1"/>
          <p:cNvSpPr>
            <a:spLocks noGrp="1"/>
          </p:cNvSpPr>
          <p:nvPr>
            <p:ph sz="quarter" idx="1"/>
          </p:nvPr>
        </p:nvSpPr>
        <p:spPr/>
        <p:txBody>
          <a:bodyPr/>
          <a:lstStyle/>
          <a:p>
            <a:pPr marL="109728" indent="0" algn="r" rtl="1">
              <a:buNone/>
            </a:pPr>
            <a:r>
              <a:rPr lang="fa-IR" sz="1800" b="1" dirty="0" smtClean="0">
                <a:cs typeface="B Compset" pitchFamily="2" charset="-78"/>
              </a:rPr>
              <a:t>3. ریسک خونریزی: در بیماران با ریسک خونریزی خصوصا خونریزی داخل مغزی آنژیوپلاستی اولیه ارجح است.</a:t>
            </a:r>
          </a:p>
          <a:p>
            <a:pPr marL="109728" indent="0" algn="r" rtl="1">
              <a:buFont typeface="Wingdings" pitchFamily="2" charset="2"/>
              <a:buChar char="ü"/>
            </a:pPr>
            <a:r>
              <a:rPr lang="fa-IR" sz="1800" b="1" dirty="0" smtClean="0">
                <a:cs typeface="B Compset" pitchFamily="2" charset="-78"/>
              </a:rPr>
              <a:t>درصورتی که این درمان در دسترس نباشد باید سود ری پرفیوژن دارویی باخطر خونریزی سنجیده شود.</a:t>
            </a:r>
          </a:p>
          <a:p>
            <a:pPr marL="109728" indent="0" algn="r" rtl="1">
              <a:buFont typeface="Wingdings" pitchFamily="2" charset="2"/>
              <a:buChar char="ü"/>
            </a:pPr>
            <a:r>
              <a:rPr lang="fa-IR" sz="1800" b="1" dirty="0" smtClean="0">
                <a:cs typeface="B Compset" pitchFamily="2" charset="-78"/>
              </a:rPr>
              <a:t>تا زمانی که ریسک خونریزی تهدید کننده حیات بیش از 4 درصد نباشد تجویز فیبرینولیتیک بهتر از عدم تجویز آن است.</a:t>
            </a:r>
            <a:endParaRPr lang="en-US" sz="1800" b="1" dirty="0" smtClean="0">
              <a:cs typeface="B Compset" pitchFamily="2" charset="-78"/>
            </a:endParaRPr>
          </a:p>
          <a:p>
            <a:pPr marL="109728" indent="0" algn="just" rtl="1">
              <a:buNone/>
            </a:pPr>
            <a:endParaRPr lang="fa-IR" sz="1800" b="1" dirty="0">
              <a:cs typeface="B Compset" pitchFamily="2" charset="-78"/>
            </a:endParaRPr>
          </a:p>
          <a:p>
            <a:pPr marL="109728" indent="0" algn="just" rtl="1">
              <a:buNone/>
            </a:pPr>
            <a:r>
              <a:rPr lang="fa-IR" sz="1800" b="1" dirty="0" smtClean="0">
                <a:cs typeface="B Compset" pitchFamily="2" charset="-78"/>
              </a:rPr>
              <a:t>4. در مواردی که تشخیص سکته حاد قلبی با بالا رفتن قطعه </a:t>
            </a:r>
            <a:r>
              <a:rPr lang="en-US" sz="1800" b="1" dirty="0" smtClean="0">
                <a:cs typeface="B Compset" pitchFamily="2" charset="-78"/>
              </a:rPr>
              <a:t>ST</a:t>
            </a:r>
            <a:r>
              <a:rPr lang="fa-IR" sz="1800" b="1" dirty="0" smtClean="0">
                <a:cs typeface="B Compset" pitchFamily="2" charset="-78"/>
              </a:rPr>
              <a:t> مورد شک باشد نیز آنژیوپلاستی اولیه ارجح است. زیرا با انجام آنژیوگرافی قبل از آنژیوپلاستی میتوان تشخیص را تایید یا رد نمود.</a:t>
            </a:r>
          </a:p>
          <a:p>
            <a:pPr marL="109728" indent="0" algn="just" rtl="1">
              <a:buNone/>
            </a:pPr>
            <a:endParaRPr lang="fa-IR" sz="1800" b="1" dirty="0">
              <a:cs typeface="B Compset" pitchFamily="2" charset="-78"/>
            </a:endParaRPr>
          </a:p>
          <a:p>
            <a:pPr marL="109728" indent="0" algn="just" rtl="1">
              <a:buNone/>
            </a:pPr>
            <a:endParaRPr lang="fa-IR" sz="1800" b="1" dirty="0" smtClean="0">
              <a:cs typeface="B Compset" pitchFamily="2" charset="-78"/>
            </a:endParaRPr>
          </a:p>
          <a:p>
            <a:pPr marL="109728" indent="0" algn="just" rtl="1">
              <a:buNone/>
            </a:pPr>
            <a:endParaRPr lang="en-US" sz="1800" b="1" dirty="0">
              <a:cs typeface="B Compset" pitchFamily="2" charset="-78"/>
            </a:endParaRPr>
          </a:p>
        </p:txBody>
      </p:sp>
    </p:spTree>
    <p:extLst>
      <p:ext uri="{BB962C8B-B14F-4D97-AF65-F5344CB8AC3E}">
        <p14:creationId xmlns:p14="http://schemas.microsoft.com/office/powerpoint/2010/main" val="2334737300"/>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b="1" dirty="0" smtClean="0">
                <a:cs typeface="B Titr" pitchFamily="2" charset="-78"/>
              </a:rPr>
              <a:t>آنژیوپلاستی اولیه</a:t>
            </a:r>
            <a:endParaRPr lang="en-US" sz="2400" b="1" dirty="0">
              <a:cs typeface="B Titr" pitchFamily="2" charset="-78"/>
            </a:endParaRPr>
          </a:p>
        </p:txBody>
      </p:sp>
      <p:sp>
        <p:nvSpPr>
          <p:cNvPr id="2" name="Content Placeholder 1"/>
          <p:cNvSpPr>
            <a:spLocks noGrp="1"/>
          </p:cNvSpPr>
          <p:nvPr>
            <p:ph sz="quarter" idx="1"/>
          </p:nvPr>
        </p:nvSpPr>
        <p:spPr/>
        <p:txBody>
          <a:bodyPr/>
          <a:lstStyle/>
          <a:p>
            <a:pPr algn="just" rtl="1"/>
            <a:r>
              <a:rPr lang="fa-IR" sz="1800" b="1" dirty="0" smtClean="0">
                <a:cs typeface="B Compset" pitchFamily="2" charset="-78"/>
              </a:rPr>
              <a:t>در این روش سعی میشود بطور مکانیکال انسداد در رگ مسوول برطرف گردد.</a:t>
            </a:r>
          </a:p>
          <a:p>
            <a:pPr algn="just" rtl="1">
              <a:buNone/>
            </a:pPr>
            <a:endParaRPr lang="fa-IR" sz="1800" b="1" dirty="0" smtClean="0">
              <a:cs typeface="B Compset" pitchFamily="2" charset="-78"/>
            </a:endParaRPr>
          </a:p>
          <a:p>
            <a:pPr algn="just" rtl="1"/>
            <a:r>
              <a:rPr lang="fa-IR" sz="1800" b="1" dirty="0" smtClean="0">
                <a:cs typeface="B Compset" pitchFamily="2" charset="-78"/>
              </a:rPr>
              <a:t>پس از انتقال به کت لب ابتدا بیمار مورد آنژیوگرافی عروق کرونر قرار می گیرد و پس از انجام آن رگ مسوول در سکته قلبی مشخص میشود.</a:t>
            </a:r>
          </a:p>
          <a:p>
            <a:pPr algn="just" rtl="1">
              <a:buNone/>
            </a:pPr>
            <a:endParaRPr lang="fa-IR" sz="1800" b="1" dirty="0">
              <a:cs typeface="B Compset" pitchFamily="2" charset="-78"/>
            </a:endParaRPr>
          </a:p>
          <a:p>
            <a:pPr algn="just" rtl="1"/>
            <a:r>
              <a:rPr lang="fa-IR" sz="1800" b="1" dirty="0" smtClean="0">
                <a:cs typeface="B Compset" pitchFamily="2" charset="-78"/>
              </a:rPr>
              <a:t>سپس گاید وایر کرونری از ضایعه کرونری مربوطه عبور داده میشود.</a:t>
            </a:r>
          </a:p>
          <a:p>
            <a:pPr algn="just" rtl="1"/>
            <a:endParaRPr lang="fa-IR" sz="1800" b="1" dirty="0" smtClean="0">
              <a:cs typeface="B Compset" pitchFamily="2" charset="-78"/>
            </a:endParaRPr>
          </a:p>
          <a:p>
            <a:pPr algn="just" rtl="1"/>
            <a:r>
              <a:rPr lang="fa-IR" sz="1800" b="1" dirty="0" smtClean="0">
                <a:cs typeface="B Compset" pitchFamily="2" charset="-78"/>
              </a:rPr>
              <a:t>پس از آن بر حسب مورد پزشک اینترونشنال کاردیولوژیست تصمیم میگیرد که مستقیما استنت گذاری را انجام دهد یا قبل از آن با کمک ترومبوساکشن یا بالون رگ را برای پذیرش استنت آماده تر نماید.</a:t>
            </a:r>
            <a:endParaRPr lang="en-US" sz="1800" b="1" dirty="0" smtClean="0">
              <a:cs typeface="B Compset" pitchFamily="2" charset="-78"/>
            </a:endParaRPr>
          </a:p>
          <a:p>
            <a:pPr algn="just" rtl="1"/>
            <a:endParaRPr lang="fa-IR" sz="1800" b="1" dirty="0" smtClean="0">
              <a:cs typeface="B Compset" pitchFamily="2" charset="-78"/>
            </a:endParaRPr>
          </a:p>
        </p:txBody>
      </p:sp>
    </p:spTree>
    <p:extLst>
      <p:ext uri="{BB962C8B-B14F-4D97-AF65-F5344CB8AC3E}">
        <p14:creationId xmlns:p14="http://schemas.microsoft.com/office/powerpoint/2010/main" val="767005045"/>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sz="2400" b="1" dirty="0" smtClean="0">
                <a:cs typeface="B Titr" pitchFamily="2" charset="-78"/>
              </a:rPr>
              <a:t>آنژیوپلاستی اولیه</a:t>
            </a:r>
            <a:endParaRPr lang="en-US" sz="2400" dirty="0"/>
          </a:p>
        </p:txBody>
      </p:sp>
      <p:pic>
        <p:nvPicPr>
          <p:cNvPr id="102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671221" y="1714488"/>
            <a:ext cx="5801557" cy="3857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4060359"/>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rtl="1"/>
            <a:r>
              <a:rPr lang="ar-SA" sz="2400" dirty="0">
                <a:effectLst/>
                <a:cs typeface="B Titr" pitchFamily="2" charset="-78"/>
              </a:rPr>
              <a:t>زمان بندي و فيزيوپاتولوژي در سكته حاد </a:t>
            </a:r>
            <a:r>
              <a:rPr lang="ar-SA" sz="2400" dirty="0" smtClean="0">
                <a:effectLst/>
                <a:cs typeface="B Titr" pitchFamily="2" charset="-78"/>
              </a:rPr>
              <a:t>قلبی</a:t>
            </a:r>
            <a:endParaRPr lang="en-US" sz="2400" dirty="0">
              <a:cs typeface="B Titr" pitchFamily="2" charset="-78"/>
            </a:endParaRPr>
          </a:p>
        </p:txBody>
      </p:sp>
      <p:sp>
        <p:nvSpPr>
          <p:cNvPr id="2" name="Content Placeholder 1"/>
          <p:cNvSpPr>
            <a:spLocks noGrp="1"/>
          </p:cNvSpPr>
          <p:nvPr>
            <p:ph sz="quarter" idx="1"/>
          </p:nvPr>
        </p:nvSpPr>
        <p:spPr/>
        <p:txBody>
          <a:bodyPr>
            <a:normAutofit/>
          </a:bodyPr>
          <a:lstStyle/>
          <a:p>
            <a:pPr algn="just" rtl="1"/>
            <a:r>
              <a:rPr lang="fa-IR" sz="1800" b="1" dirty="0">
                <a:cs typeface="B Compset" pitchFamily="2" charset="-78"/>
              </a:rPr>
              <a:t>با توجه به مفهوم زمان در </a:t>
            </a:r>
            <a:r>
              <a:rPr lang="en-US" sz="1800" b="1" dirty="0">
                <a:cs typeface="B Compset" pitchFamily="2" charset="-78"/>
              </a:rPr>
              <a:t>Primary PCI </a:t>
            </a:r>
            <a:r>
              <a:rPr lang="fa-IR" sz="1800" b="1" dirty="0">
                <a:cs typeface="B Compset" pitchFamily="2" charset="-78"/>
              </a:rPr>
              <a:t> </a:t>
            </a:r>
            <a:r>
              <a:rPr lang="fa-IR" sz="1800" b="1" dirty="0" smtClean="0">
                <a:cs typeface="B Compset" pitchFamily="2" charset="-78"/>
              </a:rPr>
              <a:t>هدف </a:t>
            </a:r>
            <a:r>
              <a:rPr lang="fa-IR" sz="1800" b="1" dirty="0">
                <a:cs typeface="B Compset" pitchFamily="2" charset="-78"/>
              </a:rPr>
              <a:t>کاهش زمانهای دسترسی بیمار به درمان </a:t>
            </a:r>
            <a:r>
              <a:rPr lang="fa-IR" sz="1800" b="1" dirty="0" smtClean="0">
                <a:cs typeface="B Compset" pitchFamily="2" charset="-78"/>
              </a:rPr>
              <a:t>مطلوب بوده، </a:t>
            </a:r>
            <a:r>
              <a:rPr lang="fa-IR" sz="1800" b="1" dirty="0">
                <a:cs typeface="B Compset" pitchFamily="2" charset="-78"/>
              </a:rPr>
              <a:t>در این میان شاید مهم ترین عنوان </a:t>
            </a:r>
            <a:r>
              <a:rPr lang="en-US" sz="1800" b="1" dirty="0" smtClean="0">
                <a:cs typeface="B Compset" pitchFamily="2" charset="-78"/>
              </a:rPr>
              <a:t>FMC TO DEVICE  </a:t>
            </a:r>
            <a:r>
              <a:rPr lang="en-US" sz="1800" b="1" dirty="0">
                <a:cs typeface="B Compset" pitchFamily="2" charset="-78"/>
              </a:rPr>
              <a:t>TIME </a:t>
            </a:r>
            <a:r>
              <a:rPr lang="en-US" sz="1800" b="1" dirty="0" smtClean="0">
                <a:cs typeface="B Compset" pitchFamily="2" charset="-78"/>
              </a:rPr>
              <a:t> </a:t>
            </a:r>
            <a:r>
              <a:rPr lang="fa-IR" sz="1800" b="1" dirty="0" smtClean="0">
                <a:cs typeface="B Compset" pitchFamily="2" charset="-78"/>
              </a:rPr>
              <a:t> می باشد. </a:t>
            </a:r>
          </a:p>
          <a:p>
            <a:pPr algn="just" rtl="1"/>
            <a:endParaRPr lang="fa-IR" sz="1800" b="1" dirty="0" smtClean="0">
              <a:cs typeface="B Compset" pitchFamily="2" charset="-78"/>
            </a:endParaRPr>
          </a:p>
          <a:p>
            <a:pPr algn="just" rtl="1"/>
            <a:r>
              <a:rPr lang="fa-IR" sz="1800" b="1" dirty="0" smtClean="0">
                <a:cs typeface="B Compset" pitchFamily="2" charset="-78"/>
              </a:rPr>
              <a:t>این </a:t>
            </a:r>
            <a:r>
              <a:rPr lang="fa-IR" sz="1800" b="1" dirty="0">
                <a:cs typeface="B Compset" pitchFamily="2" charset="-78"/>
              </a:rPr>
              <a:t>زمان از </a:t>
            </a:r>
            <a:r>
              <a:rPr lang="fa-IR" sz="1800" b="1" dirty="0" smtClean="0">
                <a:cs typeface="B Compset" pitchFamily="2" charset="-78"/>
              </a:rPr>
              <a:t>اولین تماس بیمار با تیم پزشکی تا </a:t>
            </a:r>
            <a:r>
              <a:rPr lang="fa-IR" sz="1800" b="1" dirty="0">
                <a:cs typeface="B Compset" pitchFamily="2" charset="-78"/>
              </a:rPr>
              <a:t>عبور </a:t>
            </a:r>
            <a:r>
              <a:rPr lang="fa-IR" sz="1800" b="1" dirty="0" smtClean="0">
                <a:cs typeface="B Compset" pitchFamily="2" charset="-78"/>
              </a:rPr>
              <a:t>وایر از ضایعه</a:t>
            </a:r>
            <a:r>
              <a:rPr lang="en-US" sz="1800" b="1" dirty="0" smtClean="0">
                <a:cs typeface="B Compset" pitchFamily="2" charset="-78"/>
              </a:rPr>
              <a:t> </a:t>
            </a:r>
            <a:r>
              <a:rPr lang="fa-IR" sz="1800" b="1" dirty="0" smtClean="0">
                <a:cs typeface="B Compset" pitchFamily="2" charset="-78"/>
              </a:rPr>
              <a:t>کرونری </a:t>
            </a:r>
            <a:r>
              <a:rPr lang="fa-IR" sz="1800" b="1" dirty="0">
                <a:cs typeface="B Compset" pitchFamily="2" charset="-78"/>
              </a:rPr>
              <a:t>را شامل می شود</a:t>
            </a:r>
            <a:r>
              <a:rPr lang="fa-IR" sz="1800" b="1" dirty="0" smtClean="0">
                <a:cs typeface="B Compset" pitchFamily="2" charset="-78"/>
              </a:rPr>
              <a:t>.</a:t>
            </a:r>
          </a:p>
          <a:p>
            <a:pPr algn="just" rtl="1">
              <a:buNone/>
            </a:pPr>
            <a:endParaRPr lang="fa-IR" sz="1800" b="1" dirty="0" smtClean="0">
              <a:cs typeface="B Compset" pitchFamily="2" charset="-78"/>
            </a:endParaRPr>
          </a:p>
          <a:p>
            <a:pPr algn="just" rtl="1"/>
            <a:r>
              <a:rPr lang="fa-IR" sz="1800" b="1" dirty="0" smtClean="0">
                <a:cs typeface="B Compset" pitchFamily="2" charset="-78"/>
              </a:rPr>
              <a:t> </a:t>
            </a:r>
            <a:r>
              <a:rPr lang="fa-IR" sz="1800" b="1" dirty="0">
                <a:cs typeface="B Compset" pitchFamily="2" charset="-78"/>
              </a:rPr>
              <a:t>در حال حاضر </a:t>
            </a:r>
            <a:r>
              <a:rPr lang="en-US" sz="1800" b="1" dirty="0">
                <a:cs typeface="B Compset" pitchFamily="2" charset="-78"/>
              </a:rPr>
              <a:t>ACC/AHA </a:t>
            </a:r>
            <a:r>
              <a:rPr lang="fa-IR" sz="1800" b="1" dirty="0">
                <a:cs typeface="B Compset" pitchFamily="2" charset="-78"/>
              </a:rPr>
              <a:t> توصیه می کند که این زمان </a:t>
            </a:r>
            <a:r>
              <a:rPr lang="fa-IR" sz="1800" b="1" dirty="0" smtClean="0">
                <a:cs typeface="B Compset" pitchFamily="2" charset="-78"/>
              </a:rPr>
              <a:t>زیر </a:t>
            </a:r>
            <a:r>
              <a:rPr lang="fa-IR" sz="1800" b="1" dirty="0">
                <a:cs typeface="B Compset" pitchFamily="2" charset="-78"/>
              </a:rPr>
              <a:t>90 دقیقه باشد. </a:t>
            </a:r>
            <a:endParaRPr lang="fa-IR" sz="1800" b="1" dirty="0" smtClean="0">
              <a:cs typeface="B Compset" pitchFamily="2" charset="-78"/>
            </a:endParaRPr>
          </a:p>
        </p:txBody>
      </p:sp>
    </p:spTree>
    <p:extLst>
      <p:ext uri="{BB962C8B-B14F-4D97-AF65-F5344CB8AC3E}">
        <p14:creationId xmlns:p14="http://schemas.microsoft.com/office/powerpoint/2010/main" val="617604272"/>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ar-SA" sz="2400" dirty="0" smtClean="0">
                <a:cs typeface="B Titr" pitchFamily="2" charset="-78"/>
              </a:rPr>
              <a:t>زمان بندي و فيزيوپاتولوژي در سكته حاد قلبی</a:t>
            </a:r>
            <a:endParaRPr lang="en-US" sz="2400" dirty="0"/>
          </a:p>
        </p:txBody>
      </p:sp>
      <p:sp>
        <p:nvSpPr>
          <p:cNvPr id="2" name="Content Placeholder 1"/>
          <p:cNvSpPr>
            <a:spLocks noGrp="1"/>
          </p:cNvSpPr>
          <p:nvPr>
            <p:ph sz="quarter" idx="1"/>
          </p:nvPr>
        </p:nvSpPr>
        <p:spPr/>
        <p:txBody>
          <a:bodyPr/>
          <a:lstStyle/>
          <a:p>
            <a:pPr algn="just" rtl="1"/>
            <a:r>
              <a:rPr lang="fa-IR" sz="1800" b="1" dirty="0" smtClean="0">
                <a:cs typeface="B Compset" pitchFamily="2" charset="-78"/>
              </a:rPr>
              <a:t> همان </a:t>
            </a:r>
            <a:r>
              <a:rPr lang="fa-IR" sz="1800" b="1" dirty="0">
                <a:cs typeface="B Compset" pitchFamily="2" charset="-78"/>
              </a:rPr>
              <a:t>طور که در عصر ترومبولیتیک نشان داده شده بود که کمترین مورتالیتی  درگروهی بوده که زمان دریافت ترومبولیتیک زیر 60 دقیقه باشد  و برعکس بیشترین مورتالیتی در گروهی بوده که درمان را بیش از 90 دقیقه بعد دریافت کرده باشند. </a:t>
            </a:r>
            <a:endParaRPr lang="fa-IR" sz="1800" b="1" dirty="0" smtClean="0">
              <a:cs typeface="B Compset" pitchFamily="2" charset="-78"/>
            </a:endParaRPr>
          </a:p>
          <a:p>
            <a:pPr algn="just" rtl="1"/>
            <a:endParaRPr lang="en-US" sz="1800" b="1" dirty="0">
              <a:cs typeface="B Compset" pitchFamily="2" charset="-78"/>
            </a:endParaRPr>
          </a:p>
          <a:p>
            <a:pPr algn="just" rtl="1"/>
            <a:r>
              <a:rPr lang="fa-IR" sz="1800" b="1" dirty="0" smtClean="0">
                <a:cs typeface="B Compset" pitchFamily="2" charset="-78"/>
              </a:rPr>
              <a:t>موثرترین راه برای کاهش </a:t>
            </a:r>
            <a:r>
              <a:rPr lang="en-US" sz="1800" b="1" dirty="0" smtClean="0">
                <a:cs typeface="B Compset" pitchFamily="2" charset="-78"/>
              </a:rPr>
              <a:t>FMC To Device Time</a:t>
            </a:r>
            <a:r>
              <a:rPr lang="fa-IR" sz="1800" b="1" dirty="0" smtClean="0">
                <a:cs typeface="B Compset" pitchFamily="2" charset="-78"/>
              </a:rPr>
              <a:t> استفاده از آمبولانس های مجهز به نوار قلب بوده است. واحد های اورژانس (</a:t>
            </a:r>
            <a:r>
              <a:rPr lang="en-US" sz="1800" b="1" dirty="0" smtClean="0">
                <a:cs typeface="B Compset" pitchFamily="2" charset="-78"/>
              </a:rPr>
              <a:t>EMS</a:t>
            </a:r>
            <a:r>
              <a:rPr lang="fa-IR" sz="1800" b="1" dirty="0" smtClean="0">
                <a:cs typeface="B Compset" pitchFamily="2" charset="-78"/>
              </a:rPr>
              <a:t>) می توانند نقش موثری در کاهش زمان تماس</a:t>
            </a:r>
            <a:r>
              <a:rPr lang="en-US" sz="1800" b="1" dirty="0" smtClean="0">
                <a:cs typeface="B Compset" pitchFamily="2" charset="-78"/>
              </a:rPr>
              <a:t> </a:t>
            </a:r>
            <a:r>
              <a:rPr lang="fa-IR" sz="1800" b="1" dirty="0" smtClean="0">
                <a:cs typeface="B Compset" pitchFamily="2" charset="-78"/>
              </a:rPr>
              <a:t>با واحدهای اورژانس تا انجام آنژیوپلاستی در کرونر داشته باشند.</a:t>
            </a:r>
          </a:p>
          <a:p>
            <a:pPr algn="just" rtl="1"/>
            <a:endParaRPr lang="fa-IR" sz="1800" b="1" dirty="0" smtClean="0">
              <a:cs typeface="B Compset" pitchFamily="2" charset="-78"/>
            </a:endParaRPr>
          </a:p>
          <a:p>
            <a:pPr algn="just" rtl="1"/>
            <a:r>
              <a:rPr lang="fa-IR" sz="1800" b="1" dirty="0" smtClean="0">
                <a:cs typeface="B Compset" pitchFamily="2" charset="-78"/>
              </a:rPr>
              <a:t>به این ترتیب که با گرفتن نوار قلب در محل و تریاژ بیمارامکان انتقال سریع بیمار به بیمارستان مناسب را فراهم سازند.</a:t>
            </a:r>
            <a:endParaRPr lang="en-US" sz="1800" b="1" dirty="0" smtClean="0">
              <a:cs typeface="B Compset" pitchFamily="2" charset="-78"/>
            </a:endParaRPr>
          </a:p>
          <a:p>
            <a:pPr marL="109728" indent="0" algn="just" rtl="1">
              <a:buNone/>
            </a:pPr>
            <a:endParaRPr lang="en-US" sz="1800" b="1" dirty="0" smtClean="0">
              <a:cs typeface="B Compset" pitchFamily="2" charset="-78"/>
            </a:endParaRPr>
          </a:p>
          <a:p>
            <a:pPr algn="just" rtl="1"/>
            <a:endParaRPr lang="en-US" sz="1800" b="1" dirty="0">
              <a:cs typeface="B Compset" pitchFamily="2" charset="-78"/>
            </a:endParaRPr>
          </a:p>
        </p:txBody>
      </p:sp>
    </p:spTree>
    <p:extLst>
      <p:ext uri="{BB962C8B-B14F-4D97-AF65-F5344CB8AC3E}">
        <p14:creationId xmlns:p14="http://schemas.microsoft.com/office/powerpoint/2010/main" val="19935998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cs typeface="B Titr" pitchFamily="2" charset="-78"/>
              </a:rPr>
              <a:t>سطوح قلبی</a:t>
            </a:r>
            <a:endParaRPr lang="en-US" sz="2400" dirty="0"/>
          </a:p>
        </p:txBody>
      </p:sp>
      <p:pic>
        <p:nvPicPr>
          <p:cNvPr id="4" name="Picture 4"/>
          <p:cNvPicPr>
            <a:picLocks noGrp="1" noChangeAspect="1" noChangeArrowheads="1"/>
          </p:cNvPicPr>
          <p:nvPr>
            <p:ph sz="quarter" idx="1"/>
          </p:nvPr>
        </p:nvPicPr>
        <p:blipFill>
          <a:blip r:embed="rId2"/>
          <a:srcRect/>
          <a:stretch>
            <a:fillRect/>
          </a:stretch>
        </p:blipFill>
        <p:spPr bwMode="auto">
          <a:xfrm>
            <a:off x="1371600" y="1524000"/>
            <a:ext cx="6096000" cy="396257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ar-SA" sz="2400" dirty="0" smtClean="0">
                <a:cs typeface="B Titr" pitchFamily="2" charset="-78"/>
              </a:rPr>
              <a:t>زمان بندي و فيزيوپاتولوژي در سكته حاد قلبی</a:t>
            </a:r>
            <a:endParaRPr lang="en-US" sz="2400" dirty="0"/>
          </a:p>
        </p:txBody>
      </p:sp>
      <p:sp>
        <p:nvSpPr>
          <p:cNvPr id="2" name="Content Placeholder 1"/>
          <p:cNvSpPr>
            <a:spLocks noGrp="1"/>
          </p:cNvSpPr>
          <p:nvPr>
            <p:ph sz="quarter" idx="1"/>
          </p:nvPr>
        </p:nvSpPr>
        <p:spPr/>
        <p:txBody>
          <a:bodyPr/>
          <a:lstStyle/>
          <a:p>
            <a:pPr algn="just" rtl="1"/>
            <a:r>
              <a:rPr lang="fa-IR" sz="1800" b="1" dirty="0">
                <a:cs typeface="B Compset" pitchFamily="2" charset="-78"/>
              </a:rPr>
              <a:t>بسته به اینکه برنامه واحدهای اورژانس چگونه برنامه ریزی شده </a:t>
            </a:r>
            <a:r>
              <a:rPr lang="fa-IR" sz="1800" b="1" dirty="0" smtClean="0">
                <a:cs typeface="B Compset" pitchFamily="2" charset="-78"/>
              </a:rPr>
              <a:t>باشند، </a:t>
            </a:r>
            <a:r>
              <a:rPr lang="fa-IR" sz="1800" b="1" dirty="0">
                <a:cs typeface="B Compset" pitchFamily="2" charset="-78"/>
              </a:rPr>
              <a:t>آمبولانس از </a:t>
            </a:r>
            <a:r>
              <a:rPr lang="fa-IR" sz="1800" b="1" dirty="0" smtClean="0">
                <a:cs typeface="B Compset" pitchFamily="2" charset="-78"/>
              </a:rPr>
              <a:t>3 طریق </a:t>
            </a:r>
            <a:r>
              <a:rPr lang="fa-IR" sz="1800" b="1" dirty="0">
                <a:cs typeface="B Compset" pitchFamily="2" charset="-78"/>
              </a:rPr>
              <a:t>می تواند این اطلاعات را تفسیر کند</a:t>
            </a:r>
            <a:r>
              <a:rPr lang="fa-IR" sz="1800" b="1" dirty="0" smtClean="0">
                <a:cs typeface="B Compset" pitchFamily="2" charset="-78"/>
              </a:rPr>
              <a:t>، توسط </a:t>
            </a:r>
            <a:r>
              <a:rPr lang="fa-IR" sz="1800" b="1" dirty="0">
                <a:cs typeface="B Compset" pitchFamily="2" charset="-78"/>
              </a:rPr>
              <a:t>پرسنل آموزش </a:t>
            </a:r>
            <a:r>
              <a:rPr lang="fa-IR" sz="1800" b="1" dirty="0" smtClean="0">
                <a:cs typeface="B Compset" pitchFamily="2" charset="-78"/>
              </a:rPr>
              <a:t>دیده،  </a:t>
            </a:r>
            <a:r>
              <a:rPr lang="fa-IR" sz="1800" b="1" dirty="0">
                <a:cs typeface="B Compset" pitchFamily="2" charset="-78"/>
              </a:rPr>
              <a:t>توسط پزشک و یا  توسط نرم افزار رایانه ای</a:t>
            </a:r>
            <a:r>
              <a:rPr lang="fa-IR" sz="1800" b="1" dirty="0" smtClean="0">
                <a:cs typeface="B Compset" pitchFamily="2" charset="-78"/>
              </a:rPr>
              <a:t>.</a:t>
            </a:r>
          </a:p>
          <a:p>
            <a:pPr algn="just" rtl="1"/>
            <a:endParaRPr lang="en-US" sz="1800" b="1" dirty="0">
              <a:cs typeface="B Compset" pitchFamily="2" charset="-78"/>
            </a:endParaRPr>
          </a:p>
          <a:p>
            <a:pPr algn="just" rtl="1"/>
            <a:r>
              <a:rPr lang="fa-IR" sz="1800" b="1" dirty="0">
                <a:cs typeface="B Compset" pitchFamily="2" charset="-78"/>
              </a:rPr>
              <a:t>بعضی از واحدهای اورژانس از تلفیقی از این 3 روش استفاده می کنند. </a:t>
            </a:r>
            <a:endParaRPr lang="fa-IR" sz="1800" b="1" dirty="0" smtClean="0">
              <a:cs typeface="B Compset" pitchFamily="2" charset="-78"/>
            </a:endParaRPr>
          </a:p>
          <a:p>
            <a:pPr algn="just" rtl="1"/>
            <a:endParaRPr lang="fa-IR" sz="1800" b="1" dirty="0" smtClean="0">
              <a:cs typeface="B Compset" pitchFamily="2" charset="-78"/>
            </a:endParaRPr>
          </a:p>
          <a:p>
            <a:pPr algn="just" rtl="1"/>
            <a:r>
              <a:rPr lang="fa-IR" sz="1800" b="1" dirty="0" smtClean="0">
                <a:cs typeface="B Compset" pitchFamily="2" charset="-78"/>
              </a:rPr>
              <a:t>اطلاع </a:t>
            </a:r>
            <a:r>
              <a:rPr lang="fa-IR" sz="1800" b="1" dirty="0">
                <a:cs typeface="B Compset" pitchFamily="2" charset="-78"/>
              </a:rPr>
              <a:t>رسانی واحدهای اورژانس و</a:t>
            </a:r>
            <a:r>
              <a:rPr lang="fa-IR" sz="1800" b="1" dirty="0" smtClean="0">
                <a:cs typeface="B Compset" pitchFamily="2" charset="-78"/>
              </a:rPr>
              <a:t> </a:t>
            </a:r>
            <a:r>
              <a:rPr lang="fa-IR" sz="1800" b="1" dirty="0">
                <a:cs typeface="B Compset" pitchFamily="2" charset="-78"/>
              </a:rPr>
              <a:t>اعزام بیمار به  مرکز  </a:t>
            </a:r>
            <a:r>
              <a:rPr lang="fa-IR" sz="1800" b="1" dirty="0" smtClean="0">
                <a:cs typeface="B Compset" pitchFamily="2" charset="-78"/>
              </a:rPr>
              <a:t>مربوطه </a:t>
            </a:r>
            <a:r>
              <a:rPr lang="fa-IR" sz="1800" b="1" dirty="0">
                <a:cs typeface="B Compset" pitchFamily="2" charset="-78"/>
              </a:rPr>
              <a:t>باعث صرفه جویی وقت شده است خصوصا با فعال شدن سیستمی تحت عنوان " اخطار </a:t>
            </a:r>
            <a:r>
              <a:rPr lang="en-US" sz="1800" b="1" dirty="0">
                <a:cs typeface="B Compset" pitchFamily="2" charset="-78"/>
              </a:rPr>
              <a:t>STEMI</a:t>
            </a:r>
            <a:r>
              <a:rPr lang="fa-IR" sz="1800" b="1" dirty="0">
                <a:cs typeface="B Compset" pitchFamily="2" charset="-78"/>
              </a:rPr>
              <a:t> " برای مراکزی که کت لب 24 ساعته فعال ندارند باعث صرفه جویی عمده وقت می شود.</a:t>
            </a:r>
            <a:endParaRPr lang="en-US" sz="1800" b="1" dirty="0">
              <a:cs typeface="B Compset" pitchFamily="2" charset="-78"/>
            </a:endParaRPr>
          </a:p>
          <a:p>
            <a:pPr algn="just" rtl="1"/>
            <a:endParaRPr lang="en-US" sz="1800" b="1" dirty="0">
              <a:cs typeface="B Compset" pitchFamily="2" charset="-78"/>
            </a:endParaRPr>
          </a:p>
        </p:txBody>
      </p:sp>
    </p:spTree>
    <p:extLst>
      <p:ext uri="{BB962C8B-B14F-4D97-AF65-F5344CB8AC3E}">
        <p14:creationId xmlns:p14="http://schemas.microsoft.com/office/powerpoint/2010/main" val="3593720953"/>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ar-SA" sz="2400" dirty="0" smtClean="0">
                <a:cs typeface="B Titr" pitchFamily="2" charset="-78"/>
              </a:rPr>
              <a:t>زمان بندي و فيزيوپاتولوژي در سكته حاد قلبی</a:t>
            </a:r>
            <a:endParaRPr lang="en-US" sz="2400" dirty="0"/>
          </a:p>
        </p:txBody>
      </p:sp>
      <p:sp>
        <p:nvSpPr>
          <p:cNvPr id="2" name="Content Placeholder 1"/>
          <p:cNvSpPr>
            <a:spLocks noGrp="1"/>
          </p:cNvSpPr>
          <p:nvPr>
            <p:ph sz="quarter" idx="1"/>
          </p:nvPr>
        </p:nvSpPr>
        <p:spPr/>
        <p:txBody>
          <a:bodyPr/>
          <a:lstStyle/>
          <a:p>
            <a:pPr algn="just" rtl="1"/>
            <a:r>
              <a:rPr lang="fa-IR" sz="1800" b="1" dirty="0">
                <a:cs typeface="B Compset" pitchFamily="2" charset="-78"/>
              </a:rPr>
              <a:t>قانون 30-30-30 برآورد وقت 3 گروه  </a:t>
            </a:r>
            <a:r>
              <a:rPr lang="en-US" sz="1800" b="1" dirty="0" smtClean="0">
                <a:cs typeface="B Compset" pitchFamily="2" charset="-78"/>
              </a:rPr>
              <a:t>EMS</a:t>
            </a:r>
            <a:r>
              <a:rPr lang="fa-IR" sz="1800" b="1" dirty="0" smtClean="0">
                <a:cs typeface="B Compset" pitchFamily="2" charset="-78"/>
              </a:rPr>
              <a:t>، </a:t>
            </a:r>
            <a:r>
              <a:rPr lang="fa-IR" sz="1800" b="1" dirty="0">
                <a:cs typeface="B Compset" pitchFamily="2" charset="-78"/>
              </a:rPr>
              <a:t>بخش اورژانس </a:t>
            </a:r>
            <a:r>
              <a:rPr lang="fa-IR" sz="1800" b="1" dirty="0" smtClean="0">
                <a:cs typeface="B Compset" pitchFamily="2" charset="-78"/>
              </a:rPr>
              <a:t>و کت </a:t>
            </a:r>
            <a:r>
              <a:rPr lang="fa-IR" sz="1800" b="1" dirty="0">
                <a:cs typeface="B Compset" pitchFamily="2" charset="-78"/>
              </a:rPr>
              <a:t>لب </a:t>
            </a:r>
            <a:r>
              <a:rPr lang="fa-IR" sz="1800" b="1" dirty="0" smtClean="0">
                <a:cs typeface="B Compset" pitchFamily="2" charset="-78"/>
              </a:rPr>
              <a:t>است. یعنی </a:t>
            </a:r>
            <a:r>
              <a:rPr lang="fa-IR" sz="1800" b="1" dirty="0">
                <a:cs typeface="B Compset" pitchFamily="2" charset="-78"/>
              </a:rPr>
              <a:t>هر گروه </a:t>
            </a:r>
            <a:r>
              <a:rPr lang="fa-IR" sz="1800" b="1" dirty="0" smtClean="0">
                <a:cs typeface="B Compset" pitchFamily="2" charset="-78"/>
              </a:rPr>
              <a:t>حداکثر </a:t>
            </a:r>
            <a:r>
              <a:rPr lang="fa-IR" sz="1800" b="1" dirty="0">
                <a:cs typeface="B Compset" pitchFamily="2" charset="-78"/>
              </a:rPr>
              <a:t>30 دقیقه فرصت دارند تا آماده شوند. </a:t>
            </a:r>
            <a:endParaRPr lang="fa-IR" sz="1800" b="1" dirty="0" smtClean="0">
              <a:cs typeface="B Compset" pitchFamily="2" charset="-78"/>
            </a:endParaRPr>
          </a:p>
          <a:p>
            <a:pPr algn="just" rtl="1"/>
            <a:endParaRPr lang="fa-IR" sz="1800" b="1" dirty="0">
              <a:cs typeface="B Compset" pitchFamily="2" charset="-78"/>
            </a:endParaRPr>
          </a:p>
          <a:p>
            <a:pPr algn="just" rtl="1"/>
            <a:endParaRPr lang="fa-IR" sz="1800" b="1" dirty="0" smtClean="0">
              <a:cs typeface="B Compset" pitchFamily="2" charset="-78"/>
            </a:endParaRPr>
          </a:p>
          <a:p>
            <a:pPr algn="just" rtl="1"/>
            <a:r>
              <a:rPr lang="fa-IR" sz="1800" b="1" dirty="0" smtClean="0">
                <a:cs typeface="B Compset" pitchFamily="2" charset="-78"/>
              </a:rPr>
              <a:t>شاید </a:t>
            </a:r>
            <a:r>
              <a:rPr lang="fa-IR" sz="1800" b="1" dirty="0">
                <a:cs typeface="B Compset" pitchFamily="2" charset="-78"/>
              </a:rPr>
              <a:t>اولویت هم حذف بخش اورژانس باشد در آن صورت قانون 45-45 مطرح می شود.</a:t>
            </a:r>
            <a:endParaRPr lang="en-US" sz="1800" b="1" dirty="0">
              <a:cs typeface="B Compset" pitchFamily="2" charset="-78"/>
            </a:endParaRPr>
          </a:p>
        </p:txBody>
      </p:sp>
    </p:spTree>
    <p:extLst>
      <p:ext uri="{BB962C8B-B14F-4D97-AF65-F5344CB8AC3E}">
        <p14:creationId xmlns:p14="http://schemas.microsoft.com/office/powerpoint/2010/main" val="3837340793"/>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ar-SA" sz="2400" dirty="0" smtClean="0">
                <a:cs typeface="B Titr" pitchFamily="2" charset="-78"/>
              </a:rPr>
              <a:t>زمان بندي و فيزيوپاتولوژي در سكته حاد قلبی</a:t>
            </a:r>
            <a:endParaRPr lang="en-US" sz="2400" dirty="0"/>
          </a:p>
        </p:txBody>
      </p:sp>
      <p:sp>
        <p:nvSpPr>
          <p:cNvPr id="2" name="Content Placeholder 1"/>
          <p:cNvSpPr>
            <a:spLocks noGrp="1"/>
          </p:cNvSpPr>
          <p:nvPr>
            <p:ph sz="quarter" idx="1"/>
          </p:nvPr>
        </p:nvSpPr>
        <p:spPr/>
        <p:txBody>
          <a:bodyPr/>
          <a:lstStyle/>
          <a:p>
            <a:pPr algn="just" rtl="1"/>
            <a:r>
              <a:rPr lang="fa-IR" sz="1800" b="1" dirty="0">
                <a:cs typeface="B Compset" pitchFamily="2" charset="-78"/>
              </a:rPr>
              <a:t>در بررسی به عمل آمده توسط</a:t>
            </a:r>
            <a:r>
              <a:rPr lang="en-US" sz="1800" b="1" dirty="0">
                <a:cs typeface="B Compset" pitchFamily="2" charset="-78"/>
              </a:rPr>
              <a:t>Bradley et </a:t>
            </a:r>
            <a:r>
              <a:rPr lang="en-US" sz="1800" b="1" dirty="0" smtClean="0">
                <a:cs typeface="B Compset" pitchFamily="2" charset="-78"/>
              </a:rPr>
              <a:t>al </a:t>
            </a:r>
            <a:r>
              <a:rPr lang="fa-IR" sz="1800" b="1" dirty="0" smtClean="0">
                <a:cs typeface="B Compset" pitchFamily="2" charset="-78"/>
              </a:rPr>
              <a:t> از </a:t>
            </a:r>
            <a:r>
              <a:rPr lang="fa-IR" sz="1800" b="1" dirty="0">
                <a:cs typeface="B Compset" pitchFamily="2" charset="-78"/>
              </a:rPr>
              <a:t>بیمارستان هایی که موفق به کاهش </a:t>
            </a:r>
            <a:r>
              <a:rPr lang="fa-IR" sz="1800" b="1" dirty="0" smtClean="0">
                <a:cs typeface="B Compset" pitchFamily="2" charset="-78"/>
              </a:rPr>
              <a:t>زمان </a:t>
            </a:r>
            <a:r>
              <a:rPr lang="en-US" sz="1800" b="1" dirty="0" smtClean="0">
                <a:cs typeface="B Compset" pitchFamily="2" charset="-78"/>
              </a:rPr>
              <a:t>FMC To Device</a:t>
            </a:r>
            <a:r>
              <a:rPr lang="fa-IR" sz="1800" b="1" dirty="0" smtClean="0">
                <a:cs typeface="B Compset" pitchFamily="2" charset="-78"/>
              </a:rPr>
              <a:t> به </a:t>
            </a:r>
            <a:r>
              <a:rPr lang="fa-IR" sz="1800" b="1" dirty="0">
                <a:cs typeface="B Compset" pitchFamily="2" charset="-78"/>
              </a:rPr>
              <a:t>زیر 90 دقیقه بودند 8 عامل </a:t>
            </a:r>
            <a:r>
              <a:rPr lang="fa-IR" sz="1800" b="1" dirty="0" smtClean="0">
                <a:cs typeface="B Compset" pitchFamily="2" charset="-78"/>
              </a:rPr>
              <a:t>نقش موثری داشته اند </a:t>
            </a:r>
            <a:r>
              <a:rPr lang="fa-IR" sz="1800" b="1" dirty="0">
                <a:cs typeface="B Compset" pitchFamily="2" charset="-78"/>
              </a:rPr>
              <a:t>که </a:t>
            </a:r>
            <a:r>
              <a:rPr lang="fa-IR" sz="1800" b="1" dirty="0" smtClean="0">
                <a:cs typeface="B Compset" pitchFamily="2" charset="-78"/>
              </a:rPr>
              <a:t>عبارتند از:</a:t>
            </a:r>
          </a:p>
          <a:p>
            <a:pPr algn="just" rtl="1"/>
            <a:endParaRPr lang="fa-IR" sz="1800" b="1" dirty="0" smtClean="0">
              <a:cs typeface="B Compset" pitchFamily="2" charset="-78"/>
            </a:endParaRPr>
          </a:p>
          <a:p>
            <a:pPr marL="452628" algn="just" rtl="1">
              <a:buFont typeface="+mj-lt"/>
              <a:buAutoNum type="arabicPeriod"/>
            </a:pPr>
            <a:r>
              <a:rPr lang="fa-IR" sz="1800" b="1" dirty="0" smtClean="0">
                <a:cs typeface="B Compset" pitchFamily="2" charset="-78"/>
              </a:rPr>
              <a:t>پشتیبانی </a:t>
            </a:r>
            <a:r>
              <a:rPr lang="fa-IR" sz="1800" b="1" dirty="0">
                <a:cs typeface="B Compset" pitchFamily="2" charset="-78"/>
              </a:rPr>
              <a:t>مسئولین بیمارستانی از طرح </a:t>
            </a:r>
          </a:p>
          <a:p>
            <a:pPr marL="452628" algn="just" rtl="1">
              <a:buFont typeface="+mj-lt"/>
              <a:buAutoNum type="arabicPeriod"/>
            </a:pPr>
            <a:r>
              <a:rPr lang="fa-IR" sz="1800" b="1" dirty="0" smtClean="0">
                <a:cs typeface="B Compset" pitchFamily="2" charset="-78"/>
              </a:rPr>
              <a:t>پروتکلهای </a:t>
            </a:r>
            <a:r>
              <a:rPr lang="fa-IR" sz="1800" b="1" dirty="0">
                <a:cs typeface="B Compset" pitchFamily="2" charset="-78"/>
              </a:rPr>
              <a:t>استاندارد و نو </a:t>
            </a:r>
            <a:r>
              <a:rPr lang="fa-IR" sz="1800" b="1" dirty="0" smtClean="0">
                <a:cs typeface="B Compset" pitchFamily="2" charset="-78"/>
              </a:rPr>
              <a:t>گرا</a:t>
            </a:r>
          </a:p>
          <a:p>
            <a:pPr marL="452628" algn="just" rtl="1">
              <a:buFont typeface="+mj-lt"/>
              <a:buAutoNum type="arabicPeriod"/>
            </a:pPr>
            <a:r>
              <a:rPr lang="fa-IR" sz="1800" b="1" dirty="0" smtClean="0">
                <a:cs typeface="B Compset" pitchFamily="2" charset="-78"/>
              </a:rPr>
              <a:t>انعطاف </a:t>
            </a:r>
            <a:r>
              <a:rPr lang="fa-IR" sz="1800" b="1" dirty="0">
                <a:cs typeface="B Compset" pitchFamily="2" charset="-78"/>
              </a:rPr>
              <a:t>پذیری در اعمال پروتکل های </a:t>
            </a:r>
            <a:r>
              <a:rPr lang="fa-IR" sz="1800" b="1" dirty="0" smtClean="0">
                <a:cs typeface="B Compset" pitchFamily="2" charset="-78"/>
              </a:rPr>
              <a:t>استاندارد</a:t>
            </a:r>
          </a:p>
          <a:p>
            <a:pPr marL="452628" algn="r" rtl="1">
              <a:buFont typeface="+mj-lt"/>
              <a:buAutoNum type="arabicPeriod"/>
            </a:pPr>
            <a:r>
              <a:rPr lang="fa-IR" sz="1800" b="1" dirty="0" smtClean="0">
                <a:cs typeface="B Compset" pitchFamily="2" charset="-78"/>
              </a:rPr>
              <a:t>پایداری در رسیدن به هدف </a:t>
            </a:r>
          </a:p>
          <a:p>
            <a:pPr marL="452628" algn="r" rtl="1">
              <a:buFont typeface="+mj-lt"/>
              <a:buAutoNum type="arabicPeriod"/>
            </a:pPr>
            <a:r>
              <a:rPr lang="fa-IR" sz="1800" b="1" dirty="0" smtClean="0">
                <a:cs typeface="B Compset" pitchFamily="2" charset="-78"/>
              </a:rPr>
              <a:t>همکاری عمیق گروه های درگیر</a:t>
            </a:r>
          </a:p>
          <a:p>
            <a:pPr marL="452628" algn="r" rtl="1">
              <a:buFont typeface="+mj-lt"/>
              <a:buAutoNum type="arabicPeriod"/>
            </a:pPr>
            <a:r>
              <a:rPr lang="fa-IR" sz="1800" b="1" dirty="0" smtClean="0">
                <a:cs typeface="B Compset" pitchFamily="2" charset="-78"/>
              </a:rPr>
              <a:t>پس خورد و پایش مدام طرح در راه شناسایی نقاط ضعف و قوت </a:t>
            </a:r>
          </a:p>
          <a:p>
            <a:pPr marL="452628" algn="r" rtl="1">
              <a:buFont typeface="+mj-lt"/>
              <a:buAutoNum type="arabicPeriod"/>
            </a:pPr>
            <a:r>
              <a:rPr lang="fa-IR" sz="1800" b="1" dirty="0" smtClean="0">
                <a:cs typeface="B Compset" pitchFamily="2" charset="-78"/>
              </a:rPr>
              <a:t>ایجاد فرهنگ درمان</a:t>
            </a:r>
          </a:p>
          <a:p>
            <a:pPr marL="452628" algn="r" rtl="1">
              <a:buFont typeface="+mj-lt"/>
              <a:buAutoNum type="arabicPeriod"/>
            </a:pPr>
            <a:r>
              <a:rPr lang="fa-IR" sz="1800" b="1" dirty="0" smtClean="0">
                <a:cs typeface="B Compset" pitchFamily="2" charset="-78"/>
              </a:rPr>
              <a:t> مداومت در طرح با وجود نقاط ضعف</a:t>
            </a:r>
            <a:endParaRPr lang="en-US" sz="1800" b="1" dirty="0" smtClean="0">
              <a:cs typeface="B Compset" pitchFamily="2" charset="-78"/>
            </a:endParaRPr>
          </a:p>
          <a:p>
            <a:pPr marL="452628" algn="just" rtl="1">
              <a:buAutoNum type="arabicPeriod" startAt="3"/>
            </a:pPr>
            <a:endParaRPr lang="en-US" sz="1800" b="1" dirty="0">
              <a:cs typeface="B Compset" pitchFamily="2" charset="-78"/>
            </a:endParaRPr>
          </a:p>
        </p:txBody>
      </p:sp>
    </p:spTree>
    <p:extLst>
      <p:ext uri="{BB962C8B-B14F-4D97-AF65-F5344CB8AC3E}">
        <p14:creationId xmlns:p14="http://schemas.microsoft.com/office/powerpoint/2010/main" val="2207850220"/>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ar-SA" sz="2400" b="1" dirty="0">
                <a:effectLst/>
                <a:cs typeface="B Titr" pitchFamily="2" charset="-78"/>
              </a:rPr>
              <a:t>شوك كارديوژنيك در سكته حاد قلبي</a:t>
            </a:r>
            <a:endParaRPr lang="en-US" sz="2400" b="1" dirty="0">
              <a:cs typeface="B Titr" pitchFamily="2" charset="-78"/>
            </a:endParaRPr>
          </a:p>
        </p:txBody>
      </p:sp>
      <p:sp>
        <p:nvSpPr>
          <p:cNvPr id="2" name="Content Placeholder 1"/>
          <p:cNvSpPr>
            <a:spLocks noGrp="1"/>
          </p:cNvSpPr>
          <p:nvPr>
            <p:ph sz="quarter" idx="1"/>
          </p:nvPr>
        </p:nvSpPr>
        <p:spPr/>
        <p:txBody>
          <a:bodyPr/>
          <a:lstStyle/>
          <a:p>
            <a:pPr algn="just" rtl="1"/>
            <a:r>
              <a:rPr lang="ar-SA" sz="1800" b="1" dirty="0">
                <a:cs typeface="B Compset" pitchFamily="2" charset="-78"/>
              </a:rPr>
              <a:t>عبارتست از افت شدید و پایدار (</a:t>
            </a:r>
            <a:r>
              <a:rPr lang="fa-IR" sz="1800" b="1" dirty="0">
                <a:cs typeface="B Compset" pitchFamily="2" charset="-78"/>
              </a:rPr>
              <a:t>بیش از 30 دقیقه) </a:t>
            </a:r>
            <a:r>
              <a:rPr lang="ar-SA" sz="1800" b="1" dirty="0">
                <a:cs typeface="B Compset" pitchFamily="2" charset="-78"/>
              </a:rPr>
              <a:t>فشار خون سیستولیک به زیر </a:t>
            </a:r>
            <a:r>
              <a:rPr lang="en-US" sz="1800" b="1" dirty="0">
                <a:cs typeface="B Compset" pitchFamily="2" charset="-78"/>
              </a:rPr>
              <a:t>80 mmHg</a:t>
            </a:r>
            <a:r>
              <a:rPr lang="fa-IR" sz="1800" b="1" dirty="0">
                <a:cs typeface="B Compset" pitchFamily="2" charset="-78"/>
              </a:rPr>
              <a:t> در اثر نارسایی شدید قلب که یکی از علل اصلی آن سکته حاد قلبی است </a:t>
            </a:r>
            <a:r>
              <a:rPr lang="fa-IR" sz="1800" b="1" dirty="0" smtClean="0">
                <a:cs typeface="B Compset" pitchFamily="2" charset="-78"/>
              </a:rPr>
              <a:t>.</a:t>
            </a:r>
          </a:p>
          <a:p>
            <a:pPr algn="just" rtl="1"/>
            <a:endParaRPr lang="fa-IR" sz="1800" b="1" dirty="0" smtClean="0">
              <a:cs typeface="B Compset" pitchFamily="2" charset="-78"/>
            </a:endParaRPr>
          </a:p>
          <a:p>
            <a:pPr algn="just" rtl="1"/>
            <a:r>
              <a:rPr lang="fa-IR" sz="1800" b="1" dirty="0" smtClean="0">
                <a:cs typeface="B Compset" pitchFamily="2" charset="-78"/>
              </a:rPr>
              <a:t> </a:t>
            </a:r>
            <a:r>
              <a:rPr lang="fa-IR" sz="1800" b="1" dirty="0">
                <a:cs typeface="B Compset" pitchFamily="2" charset="-78"/>
              </a:rPr>
              <a:t>معمولاً زمانی که حداقل 40% میوکارد از بین رفته باشد اتفاق می‌افتد ولی عوارض مکانیکی سکته حاد قلبی نظیر نارسایی حاد میترال، پارگی سپتوم بین </a:t>
            </a:r>
            <a:r>
              <a:rPr lang="fa-IR" sz="1800" b="1">
                <a:cs typeface="B Compset" pitchFamily="2" charset="-78"/>
              </a:rPr>
              <a:t>بطنی </a:t>
            </a:r>
            <a:r>
              <a:rPr lang="fa-IR" sz="1800" b="1" smtClean="0">
                <a:cs typeface="B Compset" pitchFamily="2" charset="-78"/>
              </a:rPr>
              <a:t>و </a:t>
            </a:r>
            <a:r>
              <a:rPr lang="fa-IR" sz="1800" b="1" dirty="0">
                <a:cs typeface="B Compset" pitchFamily="2" charset="-78"/>
              </a:rPr>
              <a:t>تامپوناد ناشی از پارگی دیواره آزاد بطنی و نیز انفارکتوس ایزوله بطن راست، مکانیسم‌های‌ دیگر شوک کاردیوژنیک هستند که با اکوکاردیوگرافی اورژانس قابل تشخیص هستند.</a:t>
            </a:r>
            <a:endParaRPr lang="en-US" sz="1800" b="1" dirty="0">
              <a:cs typeface="B Compset" pitchFamily="2" charset="-78"/>
            </a:endParaRPr>
          </a:p>
          <a:p>
            <a:pPr algn="just" rtl="1"/>
            <a:endParaRPr lang="en-US" sz="1800" b="1" dirty="0">
              <a:cs typeface="B Compset" pitchFamily="2" charset="-78"/>
            </a:endParaRPr>
          </a:p>
        </p:txBody>
      </p:sp>
    </p:spTree>
    <p:extLst>
      <p:ext uri="{BB962C8B-B14F-4D97-AF65-F5344CB8AC3E}">
        <p14:creationId xmlns:p14="http://schemas.microsoft.com/office/powerpoint/2010/main" val="1919844941"/>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ar-SA" sz="2400" b="1" dirty="0" smtClean="0">
                <a:cs typeface="B Titr" pitchFamily="2" charset="-78"/>
              </a:rPr>
              <a:t>شوك كارديوژنيك در سكته حاد قلبي</a:t>
            </a:r>
            <a:endParaRPr lang="en-US" sz="2400" dirty="0">
              <a:cs typeface="B Titr" pitchFamily="2" charset="-78"/>
            </a:endParaRPr>
          </a:p>
        </p:txBody>
      </p:sp>
      <p:sp>
        <p:nvSpPr>
          <p:cNvPr id="2" name="Content Placeholder 1"/>
          <p:cNvSpPr>
            <a:spLocks noGrp="1"/>
          </p:cNvSpPr>
          <p:nvPr>
            <p:ph sz="quarter" idx="1"/>
          </p:nvPr>
        </p:nvSpPr>
        <p:spPr/>
        <p:txBody>
          <a:bodyPr/>
          <a:lstStyle/>
          <a:p>
            <a:pPr algn="just" rtl="1">
              <a:buNone/>
            </a:pPr>
            <a:endParaRPr lang="fa-IR" sz="1800" b="1" dirty="0" smtClean="0">
              <a:cs typeface="B Compset" pitchFamily="2" charset="-78"/>
            </a:endParaRPr>
          </a:p>
          <a:p>
            <a:pPr algn="just" rtl="1"/>
            <a:r>
              <a:rPr lang="fa-IR" sz="1800" b="1" dirty="0" smtClean="0">
                <a:cs typeface="B Compset" pitchFamily="2" charset="-78"/>
              </a:rPr>
              <a:t>علیرغم </a:t>
            </a:r>
            <a:r>
              <a:rPr lang="fa-IR" sz="1800" b="1" dirty="0">
                <a:cs typeface="B Compset" pitchFamily="2" charset="-78"/>
              </a:rPr>
              <a:t>پیشرفت‌های پزشکی، شوک کاردیوژنیک مورتالیته بالایی در حدود 60% دارد ولی در صورت درمان به موقع سکته حاد قلبی بویژه از طریق آنژیوپلاستی اولیه اغلب موارد شوک کاردیوژنیک قابل پیشگیری می باشند.</a:t>
            </a:r>
            <a:endParaRPr lang="en-US" sz="1800" b="1" dirty="0">
              <a:cs typeface="B Compset" pitchFamily="2" charset="-78"/>
            </a:endParaRPr>
          </a:p>
          <a:p>
            <a:pPr algn="just" rtl="1"/>
            <a:endParaRPr lang="en-US" sz="1800" b="1" dirty="0">
              <a:cs typeface="B Compset" pitchFamily="2" charset="-78"/>
            </a:endParaRPr>
          </a:p>
        </p:txBody>
      </p:sp>
    </p:spTree>
    <p:extLst>
      <p:ext uri="{BB962C8B-B14F-4D97-AF65-F5344CB8AC3E}">
        <p14:creationId xmlns:p14="http://schemas.microsoft.com/office/powerpoint/2010/main" val="45810258"/>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b="1" dirty="0">
                <a:effectLst/>
                <a:cs typeface="B Titr" pitchFamily="2" charset="-78"/>
              </a:rPr>
              <a:t>درمان شوک کاردیوژنیک</a:t>
            </a:r>
            <a:endParaRPr lang="en-US" sz="2400" b="1" dirty="0">
              <a:cs typeface="B Titr" pitchFamily="2" charset="-78"/>
            </a:endParaRPr>
          </a:p>
        </p:txBody>
      </p:sp>
      <p:sp>
        <p:nvSpPr>
          <p:cNvPr id="2" name="Content Placeholder 1"/>
          <p:cNvSpPr>
            <a:spLocks noGrp="1"/>
          </p:cNvSpPr>
          <p:nvPr>
            <p:ph sz="quarter" idx="1"/>
          </p:nvPr>
        </p:nvSpPr>
        <p:spPr/>
        <p:txBody>
          <a:bodyPr/>
          <a:lstStyle/>
          <a:p>
            <a:pPr algn="just" rtl="1"/>
            <a:r>
              <a:rPr lang="fa-IR" sz="1800" b="1" dirty="0">
                <a:cs typeface="B Compset" pitchFamily="2" charset="-78"/>
              </a:rPr>
              <a:t>علاوه بر آنژیوپلاستی اولیه که بهترین درمان شوک کاردیوژنیک است، تعبیه بالون پمپ داخل آئورتی </a:t>
            </a:r>
            <a:r>
              <a:rPr lang="en-US" sz="1800" b="1" dirty="0">
                <a:cs typeface="B Compset" pitchFamily="2" charset="-78"/>
              </a:rPr>
              <a:t>(IABP)</a:t>
            </a:r>
            <a:r>
              <a:rPr lang="fa-IR" sz="1800" b="1" dirty="0">
                <a:cs typeface="B Compset" pitchFamily="2" charset="-78"/>
              </a:rPr>
              <a:t> روش استاندارد درمانی در بیمارانی است که </a:t>
            </a:r>
            <a:r>
              <a:rPr lang="fa-IR" sz="1800" b="1" dirty="0" smtClean="0">
                <a:cs typeface="B Compset" pitchFamily="2" charset="-78"/>
              </a:rPr>
              <a:t>به داروها </a:t>
            </a:r>
            <a:r>
              <a:rPr lang="fa-IR" sz="1800" b="1" dirty="0">
                <a:cs typeface="B Compset" pitchFamily="2" charset="-78"/>
              </a:rPr>
              <a:t>پاسخ سریع </a:t>
            </a:r>
            <a:r>
              <a:rPr lang="fa-IR" sz="1800" b="1" dirty="0" smtClean="0">
                <a:cs typeface="B Compset" pitchFamily="2" charset="-78"/>
              </a:rPr>
              <a:t>نمی‌دهند </a:t>
            </a:r>
            <a:r>
              <a:rPr lang="fa-IR" sz="1800" b="1" dirty="0">
                <a:cs typeface="B Compset" pitchFamily="2" charset="-78"/>
              </a:rPr>
              <a:t>و یا علت شوک آنها نارسایی شدید و حاد دریچه میترال، پارگی سپتوم بین بطنی و یا ایسکمی پابرجای  میوکارد </a:t>
            </a:r>
            <a:r>
              <a:rPr lang="fa-IR" sz="1800" b="1" dirty="0" smtClean="0">
                <a:cs typeface="B Compset" pitchFamily="2" charset="-78"/>
              </a:rPr>
              <a:t>است، </a:t>
            </a:r>
            <a:r>
              <a:rPr lang="fa-IR" sz="1800" b="1" dirty="0">
                <a:cs typeface="B Compset" pitchFamily="2" charset="-78"/>
              </a:rPr>
              <a:t>تا با ایجاد پایداری همودینامیک موقت زمینه را برای درمان اصلی که ممکن است اینترونشن یا جراحی باشد فراهم نماید.</a:t>
            </a:r>
            <a:endParaRPr lang="en-US" sz="1800" b="1" dirty="0">
              <a:cs typeface="B Compset" pitchFamily="2" charset="-78"/>
            </a:endParaRPr>
          </a:p>
          <a:p>
            <a:pPr algn="just" rtl="1"/>
            <a:endParaRPr lang="en-US" sz="1800" b="1" dirty="0">
              <a:cs typeface="B Compset" pitchFamily="2" charset="-78"/>
            </a:endParaRPr>
          </a:p>
        </p:txBody>
      </p:sp>
    </p:spTree>
    <p:extLst>
      <p:ext uri="{BB962C8B-B14F-4D97-AF65-F5344CB8AC3E}">
        <p14:creationId xmlns:p14="http://schemas.microsoft.com/office/powerpoint/2010/main" val="2546708952"/>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b="1" dirty="0" smtClean="0">
                <a:cs typeface="B Titr" pitchFamily="2" charset="-78"/>
              </a:rPr>
              <a:t>درمان شوک کاردیوژنیک</a:t>
            </a:r>
            <a:endParaRPr lang="en-US" sz="2400" dirty="0"/>
          </a:p>
        </p:txBody>
      </p:sp>
      <p:sp>
        <p:nvSpPr>
          <p:cNvPr id="2" name="Content Placeholder 1"/>
          <p:cNvSpPr>
            <a:spLocks noGrp="1"/>
          </p:cNvSpPr>
          <p:nvPr>
            <p:ph sz="quarter" idx="1"/>
          </p:nvPr>
        </p:nvSpPr>
        <p:spPr/>
        <p:txBody>
          <a:bodyPr/>
          <a:lstStyle/>
          <a:p>
            <a:pPr algn="r" rtl="1"/>
            <a:r>
              <a:rPr lang="fa-IR" sz="1800" b="1" dirty="0">
                <a:cs typeface="B Compset" pitchFamily="2" charset="-78"/>
              </a:rPr>
              <a:t>داروهای رایج در درمان شوک کاردیوژنیک که ممکن است </a:t>
            </a:r>
            <a:r>
              <a:rPr lang="fa-IR" sz="1800" b="1" dirty="0" smtClean="0">
                <a:cs typeface="B Compset" pitchFamily="2" charset="-78"/>
              </a:rPr>
              <a:t>به ‌تنهایی </a:t>
            </a:r>
            <a:r>
              <a:rPr lang="fa-IR" sz="1800" b="1" dirty="0">
                <a:cs typeface="B Compset" pitchFamily="2" charset="-78"/>
              </a:rPr>
              <a:t>یا توأم استفاده شوند عبارتند از</a:t>
            </a:r>
            <a:r>
              <a:rPr lang="fa-IR" sz="1800" b="1" dirty="0" smtClean="0">
                <a:cs typeface="B Compset" pitchFamily="2" charset="-78"/>
              </a:rPr>
              <a:t>:</a:t>
            </a:r>
          </a:p>
          <a:p>
            <a:pPr algn="r" rtl="1"/>
            <a:endParaRPr lang="en-US" sz="1800" b="1" dirty="0">
              <a:cs typeface="B Compset" pitchFamily="2" charset="-78"/>
            </a:endParaRPr>
          </a:p>
          <a:p>
            <a:pPr marL="624078" lvl="0" indent="-514350" algn="r" rtl="1">
              <a:buFont typeface="+mj-lt"/>
              <a:buAutoNum type="arabicPeriod"/>
            </a:pPr>
            <a:r>
              <a:rPr lang="en-US" sz="1800" b="1" dirty="0">
                <a:cs typeface="B Compset" pitchFamily="2" charset="-78"/>
              </a:rPr>
              <a:t>Dopamine: 2-20 </a:t>
            </a:r>
            <a:r>
              <a:rPr lang="en-US" sz="1800" b="1" dirty="0" smtClean="0">
                <a:cs typeface="B Compset" pitchFamily="2" charset="-78"/>
              </a:rPr>
              <a:t>µ/kg/min</a:t>
            </a:r>
          </a:p>
          <a:p>
            <a:pPr marL="624078" lvl="0" indent="-514350" algn="r" rtl="1">
              <a:buFont typeface="+mj-lt"/>
              <a:buAutoNum type="arabicPeriod"/>
            </a:pPr>
            <a:endParaRPr lang="en-US" sz="1800" b="1" dirty="0">
              <a:cs typeface="B Compset" pitchFamily="2" charset="-78"/>
            </a:endParaRPr>
          </a:p>
          <a:p>
            <a:pPr marL="624078" lvl="0" indent="-514350" algn="r" rtl="1">
              <a:buFont typeface="+mj-lt"/>
              <a:buAutoNum type="arabicPeriod"/>
            </a:pPr>
            <a:r>
              <a:rPr lang="en-US" sz="1800" b="1" dirty="0" err="1">
                <a:cs typeface="B Compset" pitchFamily="2" charset="-78"/>
              </a:rPr>
              <a:t>Dobutamine</a:t>
            </a:r>
            <a:r>
              <a:rPr lang="en-US" sz="1800" b="1" dirty="0">
                <a:cs typeface="B Compset" pitchFamily="2" charset="-78"/>
              </a:rPr>
              <a:t>: 2-10 </a:t>
            </a:r>
            <a:r>
              <a:rPr lang="en-US" sz="1800" b="1" dirty="0" smtClean="0">
                <a:cs typeface="B Compset" pitchFamily="2" charset="-78"/>
              </a:rPr>
              <a:t>µ/kg/min</a:t>
            </a:r>
          </a:p>
          <a:p>
            <a:pPr marL="624078" lvl="0" indent="-514350" algn="r" rtl="1">
              <a:buFont typeface="+mj-lt"/>
              <a:buAutoNum type="arabicPeriod"/>
            </a:pPr>
            <a:endParaRPr lang="en-US" sz="1800" b="1" dirty="0">
              <a:cs typeface="B Compset" pitchFamily="2" charset="-78"/>
            </a:endParaRPr>
          </a:p>
          <a:p>
            <a:pPr marL="624078" lvl="0" indent="-514350" algn="r" rtl="1">
              <a:buFont typeface="+mj-lt"/>
              <a:buAutoNum type="arabicPeriod"/>
            </a:pPr>
            <a:r>
              <a:rPr lang="en-US" sz="1800" b="1" dirty="0">
                <a:cs typeface="B Compset" pitchFamily="2" charset="-78"/>
              </a:rPr>
              <a:t>Norepinephrine: 2-12 µ/min</a:t>
            </a:r>
          </a:p>
          <a:p>
            <a:pPr algn="r" rtl="1">
              <a:buNone/>
            </a:pPr>
            <a:endParaRPr lang="en-US" sz="1800" dirty="0" smtClean="0"/>
          </a:p>
          <a:p>
            <a:pPr algn="just" rtl="1"/>
            <a:r>
              <a:rPr lang="fa-IR" sz="1800" b="1" dirty="0" smtClean="0">
                <a:cs typeface="B Compset" pitchFamily="2" charset="-78"/>
              </a:rPr>
              <a:t>باید توجه داشت که این داروها به منزله شمشیر دو لبه عمل نموده و با وجود بهبود همودینامیک با افزایش مصرف اکسیژن می‌توانند موجب تشدید ایسکمی میوکارد  شوند، لذا استفاده از آنها محدود به موارد شوک کاردیوژنیک مقاوم می‌باشد.</a:t>
            </a:r>
            <a:endParaRPr lang="en-US" sz="1800" b="1" dirty="0" smtClean="0">
              <a:cs typeface="B Compset" pitchFamily="2" charset="-78"/>
            </a:endParaRPr>
          </a:p>
          <a:p>
            <a:pPr algn="r" rtl="1"/>
            <a:endParaRPr lang="en-US" sz="1800" dirty="0" smtClean="0"/>
          </a:p>
          <a:p>
            <a:pPr algn="r" rtl="1"/>
            <a:endParaRPr lang="en-US" sz="1800" b="1" dirty="0">
              <a:cs typeface="B Compset" pitchFamily="2" charset="-78"/>
            </a:endParaRPr>
          </a:p>
        </p:txBody>
      </p:sp>
    </p:spTree>
    <p:extLst>
      <p:ext uri="{BB962C8B-B14F-4D97-AF65-F5344CB8AC3E}">
        <p14:creationId xmlns:p14="http://schemas.microsoft.com/office/powerpoint/2010/main" val="1312217840"/>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dirty="0">
                <a:effectLst/>
                <a:cs typeface="B Titr" pitchFamily="2" charset="-78"/>
              </a:rPr>
              <a:t>بالون پمپ داخل آئورتی</a:t>
            </a:r>
            <a:endParaRPr lang="en-US" sz="2400" dirty="0">
              <a:cs typeface="B Titr" pitchFamily="2" charset="-78"/>
            </a:endParaRPr>
          </a:p>
        </p:txBody>
      </p:sp>
      <p:sp>
        <p:nvSpPr>
          <p:cNvPr id="2" name="Content Placeholder 1"/>
          <p:cNvSpPr>
            <a:spLocks noGrp="1"/>
          </p:cNvSpPr>
          <p:nvPr>
            <p:ph sz="quarter" idx="1"/>
          </p:nvPr>
        </p:nvSpPr>
        <p:spPr/>
        <p:txBody>
          <a:bodyPr>
            <a:normAutofit/>
          </a:bodyPr>
          <a:lstStyle/>
          <a:p>
            <a:pPr algn="just" rtl="1"/>
            <a:r>
              <a:rPr lang="fa-IR" sz="1800" b="1" dirty="0">
                <a:cs typeface="B Compset" pitchFamily="2" charset="-78"/>
              </a:rPr>
              <a:t>پمپ داخل آئورتی برای اولین بار در سال 1967 </a:t>
            </a:r>
            <a:r>
              <a:rPr lang="fa-IR" sz="1800" b="1" dirty="0" smtClean="0">
                <a:cs typeface="B Compset" pitchFamily="2" charset="-78"/>
              </a:rPr>
              <a:t>توسط  </a:t>
            </a:r>
            <a:r>
              <a:rPr lang="en-US" sz="1800" b="1" dirty="0" err="1">
                <a:cs typeface="B Compset" pitchFamily="2" charset="-78"/>
              </a:rPr>
              <a:t>Kontrowitz</a:t>
            </a:r>
            <a:r>
              <a:rPr lang="fa-IR" sz="1800" b="1" dirty="0">
                <a:cs typeface="B Compset" pitchFamily="2" charset="-78"/>
              </a:rPr>
              <a:t> بکار گرفته شد. وقتی که بطن چپ در تامین گردش خون کافی و خون رسانی ناتوان شود، این وسیله می تواند همراه با روش طبی برای حمایت از میوکارد دچار ایسکمی یا آسیب استفاده گردد . </a:t>
            </a:r>
            <a:endParaRPr lang="en-US" sz="1800" b="1" dirty="0" smtClean="0">
              <a:cs typeface="B Compset" pitchFamily="2" charset="-78"/>
            </a:endParaRPr>
          </a:p>
          <a:p>
            <a:pPr algn="just" rtl="1"/>
            <a:endParaRPr lang="en-US" sz="1800" b="1" dirty="0">
              <a:cs typeface="B Compset" pitchFamily="2" charset="-78"/>
            </a:endParaRPr>
          </a:p>
          <a:p>
            <a:pPr algn="just" rtl="1"/>
            <a:r>
              <a:rPr lang="fa-IR" sz="1800" b="1" dirty="0" smtClean="0">
                <a:cs typeface="B Compset" pitchFamily="2" charset="-78"/>
              </a:rPr>
              <a:t>این </a:t>
            </a:r>
            <a:r>
              <a:rPr lang="fa-IR" sz="1800" b="1" dirty="0">
                <a:cs typeface="B Compset" pitchFamily="2" charset="-78"/>
              </a:rPr>
              <a:t>وسیله دارای یک بالون پلی اتیلین می باشد که در آئورت سینه ای نزولی در ناحیه ای دیستال به شریان ساب کلاوین چپ  قرار می گیرد و به سیستم پمپاژ هوای خارجی وصل می گردد . حجم بالون 30 تا 50 سی سی و محتوی گاز هلیم </a:t>
            </a:r>
            <a:r>
              <a:rPr lang="fa-IR" sz="1800" b="1" dirty="0" smtClean="0">
                <a:cs typeface="B Compset" pitchFamily="2" charset="-78"/>
              </a:rPr>
              <a:t>می</a:t>
            </a:r>
            <a:r>
              <a:rPr lang="fa-IR" sz="1800" b="1" dirty="0">
                <a:cs typeface="B Compset" pitchFamily="2" charset="-78"/>
              </a:rPr>
              <a:t>ب</a:t>
            </a:r>
            <a:r>
              <a:rPr lang="fa-IR" sz="1800" b="1" dirty="0" smtClean="0">
                <a:cs typeface="B Compset" pitchFamily="2" charset="-78"/>
              </a:rPr>
              <a:t>اشد </a:t>
            </a:r>
            <a:r>
              <a:rPr lang="fa-IR" sz="1800" b="1" dirty="0">
                <a:cs typeface="B Compset" pitchFamily="2" charset="-78"/>
              </a:rPr>
              <a:t>و طوری تنظیم میشود که در زمان دیاستول یا استراحت بطن باد شود و در زمان سیستول یا انقباض بطن تخلیه گردد. </a:t>
            </a:r>
            <a:endParaRPr lang="en-US" sz="1800" b="1" dirty="0">
              <a:cs typeface="B Compset" pitchFamily="2" charset="-78"/>
            </a:endParaRPr>
          </a:p>
        </p:txBody>
      </p:sp>
    </p:spTree>
    <p:extLst>
      <p:ext uri="{BB962C8B-B14F-4D97-AF65-F5344CB8AC3E}">
        <p14:creationId xmlns:p14="http://schemas.microsoft.com/office/powerpoint/2010/main" val="2623384348"/>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dirty="0" smtClean="0">
                <a:cs typeface="B Titr" pitchFamily="2" charset="-78"/>
              </a:rPr>
              <a:t>بالون پمپ داخل آئورتی</a:t>
            </a:r>
            <a:endParaRPr lang="en-US" sz="2400" dirty="0"/>
          </a:p>
        </p:txBody>
      </p:sp>
      <p:sp>
        <p:nvSpPr>
          <p:cNvPr id="2" name="Content Placeholder 1"/>
          <p:cNvSpPr>
            <a:spLocks noGrp="1"/>
          </p:cNvSpPr>
          <p:nvPr>
            <p:ph sz="quarter" idx="1"/>
          </p:nvPr>
        </p:nvSpPr>
        <p:spPr/>
        <p:txBody>
          <a:bodyPr/>
          <a:lstStyle/>
          <a:p>
            <a:pPr algn="just" rtl="1"/>
            <a:r>
              <a:rPr lang="fa-IR" sz="1800" b="1" dirty="0">
                <a:cs typeface="B Compset" pitchFamily="2" charset="-78"/>
              </a:rPr>
              <a:t>بالون از طریق شریان فمورال کار گذاشته میشود و شیت مورد نیاز 7 یا 8 فرنچ میباشد. (هر فرنچ یک سوم میلی متر است) </a:t>
            </a:r>
            <a:r>
              <a:rPr lang="fa-IR" sz="1800" b="1" dirty="0" smtClean="0">
                <a:cs typeface="B Compset" pitchFamily="2" charset="-78"/>
              </a:rPr>
              <a:t>.</a:t>
            </a:r>
          </a:p>
          <a:p>
            <a:pPr algn="just" rtl="1"/>
            <a:endParaRPr lang="fa-IR" sz="1800" b="1" dirty="0" smtClean="0">
              <a:cs typeface="B Compset" pitchFamily="2" charset="-78"/>
            </a:endParaRPr>
          </a:p>
          <a:p>
            <a:pPr algn="just" rtl="1"/>
            <a:r>
              <a:rPr lang="fa-IR" sz="1800" b="1" dirty="0" smtClean="0">
                <a:cs typeface="B Compset" pitchFamily="2" charset="-78"/>
              </a:rPr>
              <a:t>برای </a:t>
            </a:r>
            <a:r>
              <a:rPr lang="fa-IR" sz="1800" b="1" dirty="0">
                <a:cs typeface="B Compset" pitchFamily="2" charset="-78"/>
              </a:rPr>
              <a:t>کارگذاری دقیق نیاز به فلوروسکوپی است و  انتهای بالون حدود 2 تا 3 سانتی متر زیر سطح شریان سابکلاوین چپ قرار می </a:t>
            </a:r>
            <a:r>
              <a:rPr lang="fa-IR" sz="1800" b="1" dirty="0" smtClean="0">
                <a:cs typeface="B Compset" pitchFamily="2" charset="-78"/>
              </a:rPr>
              <a:t>گیرد.</a:t>
            </a:r>
          </a:p>
          <a:p>
            <a:pPr algn="just" rtl="1">
              <a:buNone/>
            </a:pPr>
            <a:endParaRPr lang="fa-IR" sz="1800" b="1" dirty="0" smtClean="0">
              <a:cs typeface="B Compset" pitchFamily="2" charset="-78"/>
            </a:endParaRPr>
          </a:p>
          <a:p>
            <a:pPr algn="just" rtl="1"/>
            <a:r>
              <a:rPr lang="fa-IR" sz="1800" b="1" dirty="0">
                <a:cs typeface="B Compset" pitchFamily="2" charset="-78"/>
              </a:rPr>
              <a:t>برای زمان بندی درست باد شدن و تخلیه شدن بالون از ثبت همزمان الکتروکاردیوگرام یا نمودار فشار خون بیمار استفاده میگردد.</a:t>
            </a:r>
            <a:endParaRPr lang="en-US" sz="1800" b="1" dirty="0">
              <a:cs typeface="B Compset" pitchFamily="2" charset="-78"/>
            </a:endParaRPr>
          </a:p>
        </p:txBody>
      </p:sp>
    </p:spTree>
    <p:extLst>
      <p:ext uri="{BB962C8B-B14F-4D97-AF65-F5344CB8AC3E}">
        <p14:creationId xmlns:p14="http://schemas.microsoft.com/office/powerpoint/2010/main" val="2272185726"/>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dirty="0" smtClean="0">
                <a:cs typeface="B Titr" pitchFamily="2" charset="-78"/>
              </a:rPr>
              <a:t>بالون پمپ داخل آئورتی</a:t>
            </a:r>
            <a:endParaRPr lang="en-US" sz="2400" dirty="0"/>
          </a:p>
        </p:txBody>
      </p:sp>
      <p:pic>
        <p:nvPicPr>
          <p:cNvPr id="4" name="Content Placeholder 3" descr="http://www.clinicalimagingscience.org/articles/2011/1/1/images/JClinImagingSci_2011_1_1_21_80373_f10.jpg"/>
          <p:cNvPicPr>
            <a:picLocks noGrp="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1857356" y="1714488"/>
            <a:ext cx="5442823" cy="4078298"/>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3188918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cs typeface="B Titr" pitchFamily="2" charset="-78"/>
              </a:rPr>
              <a:t>سطوح قلبی</a:t>
            </a:r>
            <a:endParaRPr lang="en-US" sz="2400" dirty="0">
              <a:cs typeface="B Titr" pitchFamily="2" charset="-78"/>
            </a:endParaRPr>
          </a:p>
        </p:txBody>
      </p:sp>
      <p:sp>
        <p:nvSpPr>
          <p:cNvPr id="3" name="Content Placeholder 2"/>
          <p:cNvSpPr>
            <a:spLocks noGrp="1"/>
          </p:cNvSpPr>
          <p:nvPr>
            <p:ph sz="quarter" idx="1"/>
          </p:nvPr>
        </p:nvSpPr>
        <p:spPr/>
        <p:txBody>
          <a:bodyPr/>
          <a:lstStyle/>
          <a:p>
            <a:pPr algn="r" rtl="1"/>
            <a:endParaRPr lang="fa-IR" sz="1800" b="1" dirty="0" smtClean="0">
              <a:cs typeface="B Compset" pitchFamily="2" charset="-78"/>
            </a:endParaRPr>
          </a:p>
          <a:p>
            <a:pPr algn="r" rtl="1"/>
            <a:endParaRPr lang="fa-IR" sz="1800" b="1" dirty="0" smtClean="0">
              <a:cs typeface="B Compset" pitchFamily="2" charset="-78"/>
            </a:endParaRPr>
          </a:p>
          <a:p>
            <a:pPr algn="r" rtl="1">
              <a:buNone/>
            </a:pPr>
            <a:r>
              <a:rPr lang="fa-IR" sz="1800" b="1" dirty="0" smtClean="0">
                <a:cs typeface="B Compset" pitchFamily="2" charset="-78"/>
              </a:rPr>
              <a:t>سطح تحتانی یا </a:t>
            </a:r>
            <a:r>
              <a:rPr lang="en-US" sz="1800" b="1" dirty="0" smtClean="0">
                <a:cs typeface="B Compset" pitchFamily="2" charset="-78"/>
              </a:rPr>
              <a:t>inferior </a:t>
            </a:r>
            <a:r>
              <a:rPr lang="fa-IR" sz="1800" b="1" dirty="0" smtClean="0">
                <a:cs typeface="B Compset" pitchFamily="2" charset="-78"/>
              </a:rPr>
              <a:t> : </a:t>
            </a:r>
          </a:p>
          <a:p>
            <a:pPr algn="r" rtl="1">
              <a:buNone/>
            </a:pPr>
            <a:endParaRPr lang="fa-IR" sz="1800" b="1" dirty="0" smtClean="0">
              <a:cs typeface="B Compset" pitchFamily="2" charset="-78"/>
            </a:endParaRPr>
          </a:p>
          <a:p>
            <a:pPr algn="just" rtl="1"/>
            <a:r>
              <a:rPr lang="fa-IR" sz="1800" b="1" dirty="0" smtClean="0">
                <a:cs typeface="B Compset" pitchFamily="2" charset="-78"/>
              </a:rPr>
              <a:t>سطح تحتانی قلب را لیدهای </a:t>
            </a:r>
            <a:r>
              <a:rPr lang="en-US" sz="1800" b="1" dirty="0" smtClean="0">
                <a:cs typeface="B Compset" pitchFamily="2" charset="-78"/>
              </a:rPr>
              <a:t>II</a:t>
            </a:r>
            <a:r>
              <a:rPr lang="fa-IR" sz="1800" b="1" dirty="0" smtClean="0">
                <a:cs typeface="B Compset" pitchFamily="2" charset="-78"/>
              </a:rPr>
              <a:t> و </a:t>
            </a:r>
            <a:r>
              <a:rPr lang="en-US" sz="1800" b="1" dirty="0" smtClean="0">
                <a:cs typeface="B Compset" pitchFamily="2" charset="-78"/>
              </a:rPr>
              <a:t>III</a:t>
            </a:r>
            <a:r>
              <a:rPr lang="fa-IR" sz="1800" b="1" dirty="0" smtClean="0">
                <a:cs typeface="B Compset" pitchFamily="2" charset="-78"/>
              </a:rPr>
              <a:t> و </a:t>
            </a:r>
            <a:r>
              <a:rPr lang="en-US" sz="1800" b="1" dirty="0" smtClean="0">
                <a:cs typeface="B Compset" pitchFamily="2" charset="-78"/>
              </a:rPr>
              <a:t>AVF</a:t>
            </a:r>
            <a:r>
              <a:rPr lang="fa-IR" sz="1800" b="1" dirty="0" smtClean="0">
                <a:cs typeface="B Compset" pitchFamily="2" charset="-78"/>
              </a:rPr>
              <a:t> نشان می دهند که به این ناحیه شریان </a:t>
            </a:r>
            <a:r>
              <a:rPr lang="en-US" sz="1800" b="1" dirty="0" smtClean="0">
                <a:cs typeface="B Compset" pitchFamily="2" charset="-78"/>
              </a:rPr>
              <a:t>posterior descending artery (PDA)</a:t>
            </a:r>
            <a:r>
              <a:rPr lang="fa-IR" sz="1800" b="1" dirty="0" smtClean="0">
                <a:cs typeface="B Compset" pitchFamily="2" charset="-78"/>
              </a:rPr>
              <a:t> خونرسانی می کند.</a:t>
            </a:r>
          </a:p>
          <a:p>
            <a:pPr algn="r" rtl="1"/>
            <a:endParaRPr lang="fa-IR" sz="1800" b="1" dirty="0" smtClean="0">
              <a:cs typeface="B Compset" pitchFamily="2" charset="-78"/>
            </a:endParaRPr>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b="1" dirty="0">
                <a:effectLst/>
                <a:cs typeface="B Titr" pitchFamily="2" charset="-78"/>
              </a:rPr>
              <a:t>اثرات مثبت </a:t>
            </a:r>
            <a:r>
              <a:rPr lang="fa-IR" sz="2400" b="1" dirty="0" smtClean="0">
                <a:effectLst/>
                <a:cs typeface="B Titr" pitchFamily="2" charset="-78"/>
              </a:rPr>
              <a:t>همودینامیک </a:t>
            </a:r>
            <a:r>
              <a:rPr lang="fa-IR" sz="2400" dirty="0" smtClean="0">
                <a:cs typeface="B Titr" pitchFamily="2" charset="-78"/>
              </a:rPr>
              <a:t>بالون پمپ داخل آئورتی</a:t>
            </a:r>
            <a:endParaRPr lang="en-US" sz="2400" b="1" dirty="0">
              <a:cs typeface="B Titr" pitchFamily="2" charset="-78"/>
            </a:endParaRPr>
          </a:p>
        </p:txBody>
      </p:sp>
      <p:sp>
        <p:nvSpPr>
          <p:cNvPr id="2" name="Content Placeholder 1"/>
          <p:cNvSpPr>
            <a:spLocks noGrp="1"/>
          </p:cNvSpPr>
          <p:nvPr>
            <p:ph sz="quarter" idx="1"/>
          </p:nvPr>
        </p:nvSpPr>
        <p:spPr/>
        <p:txBody>
          <a:bodyPr/>
          <a:lstStyle/>
          <a:p>
            <a:pPr algn="r" rtl="1"/>
            <a:r>
              <a:rPr lang="fa-IR" sz="1800" b="1" dirty="0">
                <a:cs typeface="B Compset" pitchFamily="2" charset="-78"/>
              </a:rPr>
              <a:t>شامل کاهش بار کاری یا افترلود بطن چپ و بهبود خون رسانی میوکارد میباشند و اهداف زیر از کارگذاری بالون حاصل میشوند : </a:t>
            </a:r>
            <a:endParaRPr lang="en-US" sz="1800" b="1" dirty="0">
              <a:cs typeface="B Compset" pitchFamily="2" charset="-78"/>
            </a:endParaRPr>
          </a:p>
          <a:p>
            <a:pPr marL="624078" lvl="0" indent="-514350" algn="r" rtl="1">
              <a:buFont typeface="+mj-lt"/>
              <a:buAutoNum type="arabicPeriod"/>
            </a:pPr>
            <a:r>
              <a:rPr lang="fa-IR" sz="1800" b="1" dirty="0">
                <a:cs typeface="B Compset" pitchFamily="2" charset="-78"/>
              </a:rPr>
              <a:t>خروج خون از بطن چپ در زمان سیستول تسهیل میشود. </a:t>
            </a:r>
            <a:endParaRPr lang="en-US" sz="1800" b="1" dirty="0">
              <a:cs typeface="B Compset" pitchFamily="2" charset="-78"/>
            </a:endParaRPr>
          </a:p>
          <a:p>
            <a:pPr marL="624078" lvl="0" indent="-514350" algn="r" rtl="1">
              <a:buFont typeface="+mj-lt"/>
              <a:buAutoNum type="arabicPeriod"/>
            </a:pPr>
            <a:r>
              <a:rPr lang="fa-IR" sz="1800" b="1" dirty="0">
                <a:cs typeface="B Compset" pitchFamily="2" charset="-78"/>
              </a:rPr>
              <a:t>برون ده قلب به خاطر کاهش بارکاری میوکارد یا افترلود </a:t>
            </a:r>
            <a:r>
              <a:rPr lang="fa-IR" sz="1800" b="1" dirty="0" smtClean="0">
                <a:cs typeface="B Compset" pitchFamily="2" charset="-78"/>
              </a:rPr>
              <a:t>بیشترمیشود.</a:t>
            </a:r>
            <a:endParaRPr lang="en-US" sz="1800" b="1" dirty="0">
              <a:cs typeface="B Compset" pitchFamily="2" charset="-78"/>
            </a:endParaRPr>
          </a:p>
          <a:p>
            <a:pPr marL="624078" lvl="0" indent="-514350" algn="r" rtl="1">
              <a:buFont typeface="+mj-lt"/>
              <a:buAutoNum type="arabicPeriod"/>
            </a:pPr>
            <a:r>
              <a:rPr lang="fa-IR" sz="1800" b="1" dirty="0">
                <a:cs typeface="B Compset" pitchFamily="2" charset="-78"/>
              </a:rPr>
              <a:t>جریان خون  سرخرگ کرونری افزایش می یابد  و ایسکمی میوکارد کاهش می </a:t>
            </a:r>
            <a:r>
              <a:rPr lang="fa-IR" sz="1800" b="1" dirty="0" smtClean="0">
                <a:cs typeface="B Compset" pitchFamily="2" charset="-78"/>
              </a:rPr>
              <a:t>یابد. </a:t>
            </a:r>
            <a:endParaRPr lang="en-US" sz="1800" b="1" dirty="0">
              <a:cs typeface="B Compset" pitchFamily="2" charset="-78"/>
            </a:endParaRPr>
          </a:p>
          <a:p>
            <a:pPr marL="624078" lvl="0" indent="-514350" algn="r" rtl="1">
              <a:buFont typeface="+mj-lt"/>
              <a:buAutoNum type="arabicPeriod"/>
            </a:pPr>
            <a:r>
              <a:rPr lang="fa-IR" sz="1800" b="1" dirty="0">
                <a:cs typeface="B Compset" pitchFamily="2" charset="-78"/>
              </a:rPr>
              <a:t>آسیب میوکارد به حداقل میرسد .</a:t>
            </a:r>
            <a:endParaRPr lang="en-US" sz="1800" b="1" dirty="0">
              <a:cs typeface="B Compset" pitchFamily="2" charset="-78"/>
            </a:endParaRPr>
          </a:p>
          <a:p>
            <a:pPr marL="624078" lvl="0" indent="-514350" algn="r" rtl="1">
              <a:buFont typeface="+mj-lt"/>
              <a:buAutoNum type="arabicPeriod"/>
            </a:pPr>
            <a:r>
              <a:rPr lang="fa-IR" sz="1800" b="1" dirty="0">
                <a:cs typeface="B Compset" pitchFamily="2" charset="-78"/>
              </a:rPr>
              <a:t>به پایداری  همودینامیک تا رسیدن به درمان قطعی کمک مینماید. </a:t>
            </a:r>
            <a:endParaRPr lang="en-US" sz="1800" b="1" dirty="0">
              <a:cs typeface="B Compset" pitchFamily="2" charset="-78"/>
            </a:endParaRPr>
          </a:p>
          <a:p>
            <a:pPr marL="109728" indent="0" rtl="1">
              <a:buNone/>
            </a:pPr>
            <a:r>
              <a:rPr lang="en-US" sz="1800" b="1" dirty="0">
                <a:cs typeface="B Compset" pitchFamily="2" charset="-78"/>
              </a:rPr>
              <a:t> </a:t>
            </a:r>
          </a:p>
          <a:p>
            <a:endParaRPr lang="en-US" sz="1800" b="1" dirty="0">
              <a:cs typeface="B Compset" pitchFamily="2" charset="-78"/>
            </a:endParaRPr>
          </a:p>
        </p:txBody>
      </p:sp>
    </p:spTree>
    <p:extLst>
      <p:ext uri="{BB962C8B-B14F-4D97-AF65-F5344CB8AC3E}">
        <p14:creationId xmlns:p14="http://schemas.microsoft.com/office/powerpoint/2010/main" val="1381280849"/>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b="1" dirty="0" smtClean="0">
                <a:cs typeface="B Titr" pitchFamily="2" charset="-78"/>
              </a:rPr>
              <a:t>تریاژ تلفنی در </a:t>
            </a:r>
            <a:r>
              <a:rPr lang="en-US" sz="2400" b="1" dirty="0" smtClean="0">
                <a:cs typeface="B Titr" pitchFamily="2" charset="-78"/>
              </a:rPr>
              <a:t>ACS</a:t>
            </a:r>
            <a:endParaRPr lang="en-US" sz="2400" b="1" dirty="0">
              <a:cs typeface="B Titr" pitchFamily="2" charset="-78"/>
            </a:endParaRPr>
          </a:p>
        </p:txBody>
      </p:sp>
      <p:graphicFrame>
        <p:nvGraphicFramePr>
          <p:cNvPr id="4" name="Content Placeholder 3"/>
          <p:cNvGraphicFramePr>
            <a:graphicFrameLocks noGrp="1"/>
          </p:cNvGraphicFramePr>
          <p:nvPr>
            <p:ph sz="quarter" idx="1"/>
          </p:nvPr>
        </p:nvGraphicFramePr>
        <p:xfrm>
          <a:off x="457200" y="1524000"/>
          <a:ext cx="8229600" cy="4156456"/>
        </p:xfrm>
        <a:graphic>
          <a:graphicData uri="http://schemas.openxmlformats.org/drawingml/2006/table">
            <a:tbl>
              <a:tblPr rtl="1" firstRow="1" bandRow="1">
                <a:tableStyleId>{5940675A-B579-460E-94D1-54222C63F5DA}</a:tableStyleId>
              </a:tblPr>
              <a:tblGrid>
                <a:gridCol w="1749188"/>
                <a:gridCol w="6480412"/>
              </a:tblGrid>
              <a:tr h="370840">
                <a:tc gridSpan="2">
                  <a:txBody>
                    <a:bodyPr/>
                    <a:lstStyle/>
                    <a:p>
                      <a:pPr algn="ctr" rtl="1"/>
                      <a:r>
                        <a:rPr lang="fa-IR" sz="1800" b="1" kern="1200" dirty="0" smtClean="0">
                          <a:solidFill>
                            <a:schemeClr val="bg1"/>
                          </a:solidFill>
                          <a:latin typeface="+mn-lt"/>
                          <a:ea typeface="+mn-ea"/>
                          <a:cs typeface="+mn-cs"/>
                        </a:rPr>
                        <a:t>سطوح اولويت اعزام</a:t>
                      </a:r>
                      <a:endParaRPr lang="en-US" dirty="0">
                        <a:solidFill>
                          <a:schemeClr val="bg1"/>
                        </a:solidFill>
                      </a:endParaRPr>
                    </a:p>
                  </a:txBody>
                  <a:tcPr anchor="ctr">
                    <a:solidFill>
                      <a:srgbClr val="0070C0"/>
                    </a:solidFill>
                  </a:tcPr>
                </a:tc>
                <a:tc hMerge="1">
                  <a:txBody>
                    <a:bodyPr/>
                    <a:lstStyle/>
                    <a:p>
                      <a:endParaRPr lang="en-US" dirty="0"/>
                    </a:p>
                  </a:txBody>
                  <a:tcPr/>
                </a:tc>
              </a:tr>
              <a:tr h="370840">
                <a:tc>
                  <a:txBody>
                    <a:bodyPr/>
                    <a:lstStyle/>
                    <a:p>
                      <a:pPr algn="ctr" rtl="1">
                        <a:lnSpc>
                          <a:spcPct val="115000"/>
                        </a:lnSpc>
                        <a:spcAft>
                          <a:spcPts val="0"/>
                        </a:spcAft>
                      </a:pPr>
                      <a:r>
                        <a:rPr lang="fa-IR" sz="1200" b="1" dirty="0">
                          <a:solidFill>
                            <a:srgbClr val="000000"/>
                          </a:solidFill>
                          <a:latin typeface="Times New Roman"/>
                          <a:ea typeface="Times New Roman"/>
                          <a:cs typeface="B Compset" pitchFamily="2" charset="-78"/>
                        </a:rPr>
                        <a:t>قرمز</a:t>
                      </a:r>
                      <a:endParaRPr lang="en-US" sz="1200" b="1" dirty="0">
                        <a:latin typeface="Calibri"/>
                        <a:ea typeface="Calibri"/>
                        <a:cs typeface="B Compset" pitchFamily="2" charset="-78"/>
                      </a:endParaRPr>
                    </a:p>
                  </a:txBody>
                  <a:tcPr marL="68580" marR="68580" marT="0" marB="0" anchor="ctr">
                    <a:solidFill>
                      <a:srgbClr val="FF0000"/>
                    </a:solidFill>
                  </a:tcPr>
                </a:tc>
                <a:tc>
                  <a:txBody>
                    <a:bodyPr/>
                    <a:lstStyle/>
                    <a:p>
                      <a:pPr marL="342900" lvl="0" indent="-342900" algn="r" rtl="1">
                        <a:lnSpc>
                          <a:spcPct val="115000"/>
                        </a:lnSpc>
                        <a:spcAft>
                          <a:spcPts val="0"/>
                        </a:spcAft>
                        <a:buFont typeface="Wingdings"/>
                        <a:buChar char=""/>
                      </a:pPr>
                      <a:r>
                        <a:rPr lang="fa-IR" sz="1200" b="1" dirty="0">
                          <a:solidFill>
                            <a:srgbClr val="000000"/>
                          </a:solidFill>
                          <a:latin typeface="Times New Roman"/>
                          <a:ea typeface="Calibri"/>
                          <a:cs typeface="B Compset" pitchFamily="2" charset="-78"/>
                        </a:rPr>
                        <a:t>افت هوشیاری/ عدم پاسخ</a:t>
                      </a:r>
                      <a:endParaRPr lang="en-US" sz="1200" b="1" dirty="0">
                        <a:latin typeface="Calibri"/>
                        <a:ea typeface="Calibri"/>
                        <a:cs typeface="B Compset" pitchFamily="2" charset="-78"/>
                      </a:endParaRPr>
                    </a:p>
                    <a:p>
                      <a:pPr marL="342900" lvl="0" indent="-342900" algn="just" rtl="1">
                        <a:lnSpc>
                          <a:spcPct val="115000"/>
                        </a:lnSpc>
                        <a:spcAft>
                          <a:spcPts val="0"/>
                        </a:spcAft>
                        <a:buFont typeface="Wingdings"/>
                        <a:buChar char=""/>
                      </a:pPr>
                      <a:r>
                        <a:rPr lang="fa-IR" sz="1200" b="1" dirty="0">
                          <a:solidFill>
                            <a:srgbClr val="000000"/>
                          </a:solidFill>
                          <a:latin typeface="Times New Roman"/>
                          <a:ea typeface="Times New Roman"/>
                          <a:cs typeface="B Compset" pitchFamily="2" charset="-78"/>
                        </a:rPr>
                        <a:t>شواهد تنفس ناکافییا غیر موثر مانند سیانوز</a:t>
                      </a:r>
                      <a:endParaRPr lang="en-US" sz="1200" b="1" dirty="0">
                        <a:latin typeface="Calibri"/>
                        <a:ea typeface="Calibri"/>
                        <a:cs typeface="B Compset" pitchFamily="2" charset="-78"/>
                      </a:endParaRPr>
                    </a:p>
                  </a:txBody>
                  <a:tcPr marL="68580" marR="68580" marT="0" marB="0" anchor="ctr">
                    <a:solidFill>
                      <a:srgbClr val="FF0000"/>
                    </a:solidFill>
                  </a:tcPr>
                </a:tc>
              </a:tr>
              <a:tr h="370840">
                <a:tc>
                  <a:txBody>
                    <a:bodyPr/>
                    <a:lstStyle/>
                    <a:p>
                      <a:pPr algn="ctr" rtl="1">
                        <a:lnSpc>
                          <a:spcPct val="115000"/>
                        </a:lnSpc>
                        <a:spcAft>
                          <a:spcPts val="0"/>
                        </a:spcAft>
                      </a:pPr>
                      <a:r>
                        <a:rPr lang="fa-IR" sz="1200" b="1" dirty="0">
                          <a:latin typeface="Times New Roman"/>
                          <a:ea typeface="Times New Roman"/>
                          <a:cs typeface="B Compset" pitchFamily="2" charset="-78"/>
                        </a:rPr>
                        <a:t>زرد</a:t>
                      </a:r>
                      <a:endParaRPr lang="en-US" sz="1200" b="1" dirty="0">
                        <a:latin typeface="Calibri"/>
                        <a:ea typeface="Calibri"/>
                        <a:cs typeface="B Compset" pitchFamily="2" charset="-78"/>
                      </a:endParaRPr>
                    </a:p>
                  </a:txBody>
                  <a:tcPr marL="68580" marR="68580" marT="0" marB="0" anchor="ctr">
                    <a:solidFill>
                      <a:srgbClr val="FFFF00"/>
                    </a:solidFill>
                  </a:tcPr>
                </a:tc>
                <a:tc>
                  <a:txBody>
                    <a:bodyPr/>
                    <a:lstStyle/>
                    <a:p>
                      <a:pPr marL="342900" lvl="0" indent="-342900" algn="just" rtl="1">
                        <a:lnSpc>
                          <a:spcPct val="115000"/>
                        </a:lnSpc>
                        <a:spcAft>
                          <a:spcPts val="0"/>
                        </a:spcAft>
                        <a:buFont typeface="Wingdings"/>
                        <a:buChar char=""/>
                      </a:pPr>
                      <a:r>
                        <a:rPr lang="fa-IR" sz="1200" b="1" dirty="0">
                          <a:latin typeface="Times New Roman"/>
                          <a:ea typeface="Calibri"/>
                          <a:cs typeface="B Compset" pitchFamily="2" charset="-78"/>
                        </a:rPr>
                        <a:t>هوشياري ناكامل يا بي قراري شديد</a:t>
                      </a:r>
                      <a:endParaRPr lang="en-US" sz="1200" b="1" dirty="0">
                        <a:latin typeface="Calibri"/>
                        <a:ea typeface="Calibri"/>
                        <a:cs typeface="B Compset" pitchFamily="2" charset="-78"/>
                      </a:endParaRPr>
                    </a:p>
                    <a:p>
                      <a:pPr marL="342900" lvl="0" indent="-342900" algn="just" rtl="1">
                        <a:lnSpc>
                          <a:spcPct val="115000"/>
                        </a:lnSpc>
                        <a:spcAft>
                          <a:spcPts val="0"/>
                        </a:spcAft>
                        <a:buFont typeface="Wingdings"/>
                        <a:buChar char=""/>
                      </a:pPr>
                      <a:r>
                        <a:rPr lang="fa-IR" sz="1200" b="1" dirty="0">
                          <a:latin typeface="Times New Roman"/>
                          <a:ea typeface="Calibri"/>
                          <a:cs typeface="B Compset" pitchFamily="2" charset="-78"/>
                        </a:rPr>
                        <a:t>نشانه هاي دیسترس حاد تنفسی شامل: صدادار شدن تنفس، تقلاي تنفسي، بي قراري شديد، ناتواني در تكلم، ناتواني در بلع بزاق همراه با تنگی نفس</a:t>
                      </a:r>
                      <a:endParaRPr lang="en-US" sz="1200" b="1" dirty="0">
                        <a:latin typeface="Calibri"/>
                        <a:ea typeface="Calibri"/>
                        <a:cs typeface="B Compset" pitchFamily="2" charset="-78"/>
                      </a:endParaRPr>
                    </a:p>
                    <a:p>
                      <a:pPr marL="342900" lvl="0" indent="-342900" algn="just" rtl="1">
                        <a:lnSpc>
                          <a:spcPct val="115000"/>
                        </a:lnSpc>
                        <a:spcAft>
                          <a:spcPts val="0"/>
                        </a:spcAft>
                        <a:buFont typeface="Wingdings"/>
                        <a:buChar char=""/>
                      </a:pPr>
                      <a:r>
                        <a:rPr lang="fa-IR" sz="1200" b="1" dirty="0">
                          <a:latin typeface="Times New Roman"/>
                          <a:ea typeface="Calibri"/>
                          <a:cs typeface="B Compset" pitchFamily="2" charset="-78"/>
                        </a:rPr>
                        <a:t>غش، سياهي رفتن چشم ها يا احساس سبكي سر و يا تعريق شديد همراه با تهوع/ استفراغ</a:t>
                      </a:r>
                      <a:endParaRPr lang="en-US" sz="1200" b="1" dirty="0">
                        <a:latin typeface="Calibri"/>
                        <a:ea typeface="Calibri"/>
                        <a:cs typeface="B Compset" pitchFamily="2" charset="-78"/>
                      </a:endParaRPr>
                    </a:p>
                    <a:p>
                      <a:pPr marL="342900" lvl="0" indent="-342900" algn="just" rtl="1">
                        <a:lnSpc>
                          <a:spcPct val="115000"/>
                        </a:lnSpc>
                        <a:spcAft>
                          <a:spcPts val="0"/>
                        </a:spcAft>
                        <a:buFont typeface="Wingdings"/>
                        <a:buChar char=""/>
                      </a:pPr>
                      <a:r>
                        <a:rPr lang="ar-SA" sz="1200" b="1" dirty="0">
                          <a:latin typeface="Times New Roman"/>
                          <a:ea typeface="Times New Roman"/>
                          <a:cs typeface="B Compset" pitchFamily="2" charset="-78"/>
                        </a:rPr>
                        <a:t>آنژین ناپایدار شامل: شروع درد در دو ماهه اخیر، درد در حالت استراحت، تغییر الگوی درد (افزایش      مدت یا شدت درد، شروع درد با فعالیت کمتر نسبت به روزهای گذشته، عدم پاسخ به داروی موثر قبلی)</a:t>
                      </a:r>
                      <a:endParaRPr lang="en-US" sz="1200" b="1" dirty="0">
                        <a:latin typeface="Calibri"/>
                        <a:ea typeface="Calibri"/>
                        <a:cs typeface="B Compset" pitchFamily="2" charset="-78"/>
                      </a:endParaRPr>
                    </a:p>
                    <a:p>
                      <a:pPr marL="342900" lvl="0" indent="-342900" algn="just" rtl="1">
                        <a:lnSpc>
                          <a:spcPct val="115000"/>
                        </a:lnSpc>
                        <a:spcAft>
                          <a:spcPts val="0"/>
                        </a:spcAft>
                        <a:buFont typeface="Wingdings"/>
                        <a:buChar char=""/>
                      </a:pPr>
                      <a:r>
                        <a:rPr lang="ar-SA" sz="1200" b="1" dirty="0">
                          <a:latin typeface="Times New Roman"/>
                          <a:ea typeface="Times New Roman"/>
                          <a:cs typeface="B Compset" pitchFamily="2" charset="-78"/>
                        </a:rPr>
                        <a:t>مصرف داروها یا مواد محرک مانند اکستازی، شیشه و کوکائین</a:t>
                      </a:r>
                      <a:endParaRPr lang="en-US" sz="1200" b="1" dirty="0">
                        <a:latin typeface="Calibri"/>
                        <a:ea typeface="Calibri"/>
                        <a:cs typeface="B Compset" pitchFamily="2" charset="-78"/>
                      </a:endParaRPr>
                    </a:p>
                    <a:p>
                      <a:pPr marL="342900" lvl="0" indent="-342900" algn="just" rtl="1">
                        <a:lnSpc>
                          <a:spcPct val="115000"/>
                        </a:lnSpc>
                        <a:spcAft>
                          <a:spcPts val="0"/>
                        </a:spcAft>
                        <a:buFont typeface="Wingdings"/>
                        <a:buChar char=""/>
                      </a:pPr>
                      <a:r>
                        <a:rPr lang="ar-SA" sz="1200" b="1" dirty="0">
                          <a:latin typeface="Times New Roman"/>
                          <a:ea typeface="Times New Roman"/>
                          <a:cs typeface="B Compset" pitchFamily="2" charset="-78"/>
                        </a:rPr>
                        <a:t>شک قوی به </a:t>
                      </a:r>
                      <a:r>
                        <a:rPr lang="en-US" sz="1200" b="1" dirty="0">
                          <a:latin typeface="Times New Roman"/>
                          <a:ea typeface="Times New Roman"/>
                          <a:cs typeface="B Compset" pitchFamily="2" charset="-78"/>
                        </a:rPr>
                        <a:t>ACS</a:t>
                      </a:r>
                      <a:r>
                        <a:rPr lang="fa-IR" sz="1200" b="1" dirty="0">
                          <a:latin typeface="Times New Roman"/>
                          <a:ea typeface="Times New Roman"/>
                          <a:cs typeface="B Compset" pitchFamily="2" charset="-78"/>
                        </a:rPr>
                        <a:t>: علائم تیپیک سکته قلبی: درد قفسه سینه که می تواند به فک تحتانی، گردن، شانه یا بازو کشیده شود، درد فعالیتی( افزایش درد با فعالیت، استرس یا سرما) که ممکن است همراه با تعریق سرد، تهوع، استفراغ یا تنگی نفس باشد.</a:t>
                      </a:r>
                      <a:endParaRPr lang="en-US" sz="1200" b="1" dirty="0">
                        <a:latin typeface="Calibri"/>
                        <a:ea typeface="Calibri"/>
                        <a:cs typeface="B Compset" pitchFamily="2" charset="-78"/>
                      </a:endParaRPr>
                    </a:p>
                    <a:p>
                      <a:pPr marL="342900" lvl="0" indent="-342900" algn="just" rtl="1">
                        <a:lnSpc>
                          <a:spcPct val="115000"/>
                        </a:lnSpc>
                        <a:spcAft>
                          <a:spcPts val="0"/>
                        </a:spcAft>
                        <a:buFont typeface="Wingdings"/>
                        <a:buChar char=""/>
                      </a:pPr>
                      <a:r>
                        <a:rPr lang="fa-IR" sz="1200" b="1" dirty="0">
                          <a:latin typeface="Times New Roman"/>
                          <a:ea typeface="Times New Roman"/>
                          <a:cs typeface="B Compset" pitchFamily="2" charset="-78"/>
                        </a:rPr>
                        <a:t>آنژین اکووالان: علائم غیر تیپیک( مانند دیافورز، تهوع، تعریق سرد، تنگی نفس، سرگیجه و...) در بیماران با بیماری زمینه ای مانند دیابت در صورت قضاوت بالینی پرستار تریاژ تلفنی</a:t>
                      </a:r>
                      <a:endParaRPr lang="en-US" sz="1200" b="1" dirty="0">
                        <a:latin typeface="Calibri"/>
                        <a:ea typeface="Calibri"/>
                        <a:cs typeface="B Compset" pitchFamily="2" charset="-78"/>
                      </a:endParaRPr>
                    </a:p>
                  </a:txBody>
                  <a:tcPr marL="68580" marR="68580" marT="0" marB="0" anchor="ctr">
                    <a:solidFill>
                      <a:srgbClr val="FFFF00"/>
                    </a:solidFill>
                  </a:tcPr>
                </a:tc>
              </a:tr>
              <a:tr h="370840">
                <a:tc>
                  <a:txBody>
                    <a:bodyPr/>
                    <a:lstStyle/>
                    <a:p>
                      <a:pPr algn="ctr" rtl="1">
                        <a:lnSpc>
                          <a:spcPct val="115000"/>
                        </a:lnSpc>
                        <a:spcAft>
                          <a:spcPts val="0"/>
                        </a:spcAft>
                      </a:pPr>
                      <a:r>
                        <a:rPr lang="fa-IR" sz="1200" b="1" dirty="0">
                          <a:latin typeface="Times New Roman"/>
                          <a:ea typeface="Times New Roman"/>
                          <a:cs typeface="B Compset" pitchFamily="2" charset="-78"/>
                        </a:rPr>
                        <a:t>سبز</a:t>
                      </a:r>
                      <a:endParaRPr lang="en-US" sz="1200" b="1" dirty="0">
                        <a:latin typeface="Calibri"/>
                        <a:ea typeface="Calibri"/>
                        <a:cs typeface="B Compset" pitchFamily="2" charset="-78"/>
                      </a:endParaRPr>
                    </a:p>
                  </a:txBody>
                  <a:tcPr marL="68580" marR="68580" marT="0" marB="0">
                    <a:solidFill>
                      <a:srgbClr val="92D050"/>
                    </a:solidFill>
                  </a:tcPr>
                </a:tc>
                <a:tc>
                  <a:txBody>
                    <a:bodyPr/>
                    <a:lstStyle/>
                    <a:p>
                      <a:pPr marL="342900" lvl="0" indent="-342900" algn="just" rtl="1">
                        <a:lnSpc>
                          <a:spcPct val="115000"/>
                        </a:lnSpc>
                        <a:spcAft>
                          <a:spcPts val="0"/>
                        </a:spcAft>
                        <a:buFont typeface="Wingdings"/>
                        <a:buChar char=""/>
                      </a:pPr>
                      <a:r>
                        <a:rPr lang="fa-IR" sz="1200" b="1" dirty="0">
                          <a:latin typeface="Times New Roman"/>
                          <a:ea typeface="Calibri"/>
                          <a:cs typeface="B Compset" pitchFamily="2" charset="-78"/>
                        </a:rPr>
                        <a:t>سن بالاي 35 سال </a:t>
                      </a:r>
                      <a:endParaRPr lang="en-US" sz="1200" b="1" dirty="0">
                        <a:latin typeface="Calibri"/>
                        <a:ea typeface="Calibri"/>
                        <a:cs typeface="B Compset" pitchFamily="2" charset="-78"/>
                      </a:endParaRPr>
                    </a:p>
                    <a:p>
                      <a:pPr marL="342900" lvl="0" indent="-342900" algn="just" rtl="1">
                        <a:lnSpc>
                          <a:spcPct val="115000"/>
                        </a:lnSpc>
                        <a:spcAft>
                          <a:spcPts val="0"/>
                        </a:spcAft>
                        <a:buFont typeface="Wingdings"/>
                        <a:buChar char=""/>
                      </a:pPr>
                      <a:r>
                        <a:rPr lang="ar-SA" sz="1200" b="1" dirty="0">
                          <a:latin typeface="Times New Roman"/>
                          <a:ea typeface="Times New Roman"/>
                          <a:cs typeface="B Compset" pitchFamily="2" charset="-78"/>
                        </a:rPr>
                        <a:t>آنژین پایدار:</a:t>
                      </a:r>
                      <a:r>
                        <a:rPr lang="fa-IR" sz="1200" b="1" dirty="0">
                          <a:latin typeface="Times New Roman"/>
                          <a:ea typeface="Times New Roman"/>
                          <a:cs typeface="B Compset" pitchFamily="2" charset="-78"/>
                        </a:rPr>
                        <a:t>درد تيپيك قلبي در مورد شناخته شده بيماري كرونر كه هيچ كدام از معيارهاي آنژين ناپايدار را ندارد و در حال حاضر فاقد علامت است.</a:t>
                      </a:r>
                      <a:endParaRPr lang="en-US" sz="1200" b="1" dirty="0">
                        <a:latin typeface="Calibri"/>
                        <a:ea typeface="Calibri"/>
                        <a:cs typeface="B Compset" pitchFamily="2" charset="-78"/>
                      </a:endParaRPr>
                    </a:p>
                  </a:txBody>
                  <a:tcPr marL="68580" marR="68580" marT="0" marB="0">
                    <a:solidFill>
                      <a:srgbClr val="92D050"/>
                    </a:solidFill>
                  </a:tcPr>
                </a:tc>
              </a:tr>
              <a:tr h="370840">
                <a:tc>
                  <a:txBody>
                    <a:bodyPr/>
                    <a:lstStyle/>
                    <a:p>
                      <a:pPr algn="ctr" rtl="1">
                        <a:lnSpc>
                          <a:spcPct val="115000"/>
                        </a:lnSpc>
                        <a:spcAft>
                          <a:spcPts val="0"/>
                        </a:spcAft>
                      </a:pPr>
                      <a:r>
                        <a:rPr lang="fa-IR" sz="1200" b="1" dirty="0">
                          <a:latin typeface="Times New Roman"/>
                          <a:ea typeface="Times New Roman"/>
                          <a:cs typeface="B Compset" pitchFamily="2" charset="-78"/>
                        </a:rPr>
                        <a:t>سفید</a:t>
                      </a:r>
                      <a:endParaRPr lang="en-US" sz="1200" b="1" dirty="0">
                        <a:latin typeface="Calibri"/>
                        <a:ea typeface="Calibri"/>
                        <a:cs typeface="B Compset" pitchFamily="2" charset="-78"/>
                      </a:endParaRPr>
                    </a:p>
                  </a:txBody>
                  <a:tcPr marL="68580" marR="68580" marT="0" marB="0">
                    <a:solidFill>
                      <a:schemeClr val="bg1"/>
                    </a:solidFill>
                  </a:tcPr>
                </a:tc>
                <a:tc>
                  <a:txBody>
                    <a:bodyPr/>
                    <a:lstStyle/>
                    <a:p>
                      <a:pPr marL="342900" lvl="0" indent="-342900" algn="just" rtl="1">
                        <a:lnSpc>
                          <a:spcPct val="115000"/>
                        </a:lnSpc>
                        <a:spcAft>
                          <a:spcPts val="0"/>
                        </a:spcAft>
                        <a:buFont typeface="Wingdings"/>
                        <a:buChar char=""/>
                      </a:pPr>
                      <a:r>
                        <a:rPr lang="fa-IR" sz="1200" b="1" dirty="0">
                          <a:latin typeface="Times New Roman"/>
                          <a:ea typeface="Times New Roman"/>
                          <a:cs typeface="B Compset" pitchFamily="2" charset="-78"/>
                        </a:rPr>
                        <a:t>درد غیر تیپیک قلبی در بیمار زیر 35 سال که در حال حاضر کاملاٌ رفع شده و هیچ یک از شواهد آنژین ناپایدار را ندارد و بیمار ریسک فاکتورهای دیابت، سابقه خانوادگی مثبت و بیماری قلبی را ندارد.</a:t>
                      </a:r>
                      <a:endParaRPr lang="en-US" sz="1200" b="1" dirty="0">
                        <a:latin typeface="Calibri"/>
                        <a:ea typeface="Calibri"/>
                        <a:cs typeface="B Compset" pitchFamily="2" charset="-78"/>
                      </a:endParaRPr>
                    </a:p>
                  </a:txBody>
                  <a:tcPr marL="68580" marR="68580" marT="0" marB="0">
                    <a:solidFill>
                      <a:schemeClr val="bg1"/>
                    </a:solidFill>
                  </a:tcPr>
                </a:tc>
              </a:tr>
            </a:tbl>
          </a:graphicData>
        </a:graphic>
      </p:graphicFrame>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b="1" dirty="0" smtClean="0">
                <a:cs typeface="B Titr" pitchFamily="2" charset="-78"/>
              </a:rPr>
              <a:t>تریاژ تلفنی در </a:t>
            </a:r>
            <a:r>
              <a:rPr lang="en-US" sz="2400" b="1" dirty="0" smtClean="0">
                <a:cs typeface="B Titr" pitchFamily="2" charset="-78"/>
              </a:rPr>
              <a:t>ACS</a:t>
            </a:r>
            <a:endParaRPr lang="en-US" sz="2400" b="1" dirty="0">
              <a:cs typeface="B Titr" pitchFamily="2" charset="-78"/>
            </a:endParaRPr>
          </a:p>
        </p:txBody>
      </p:sp>
      <p:graphicFrame>
        <p:nvGraphicFramePr>
          <p:cNvPr id="4" name="Content Placeholder 3"/>
          <p:cNvGraphicFramePr>
            <a:graphicFrameLocks noGrp="1"/>
          </p:cNvGraphicFramePr>
          <p:nvPr>
            <p:ph sz="quarter" idx="1"/>
          </p:nvPr>
        </p:nvGraphicFramePr>
        <p:xfrm>
          <a:off x="457200" y="2133600"/>
          <a:ext cx="8229600" cy="1854200"/>
        </p:xfrm>
        <a:graphic>
          <a:graphicData uri="http://schemas.openxmlformats.org/drawingml/2006/table">
            <a:tbl>
              <a:tblPr rtl="1" firstRow="1" bandRow="1">
                <a:tableStyleId>{5940675A-B579-460E-94D1-54222C63F5DA}</a:tableStyleId>
              </a:tblPr>
              <a:tblGrid>
                <a:gridCol w="2050576"/>
                <a:gridCol w="6179024"/>
              </a:tblGrid>
              <a:tr h="370840">
                <a:tc gridSpan="2">
                  <a:txBody>
                    <a:bodyPr/>
                    <a:lstStyle/>
                    <a:p>
                      <a:pPr algn="ctr" rtl="1"/>
                      <a:r>
                        <a:rPr lang="fa-IR" sz="1800" b="1" kern="1200" dirty="0" smtClean="0">
                          <a:solidFill>
                            <a:schemeClr val="bg1"/>
                          </a:solidFill>
                          <a:latin typeface="+mn-lt"/>
                          <a:ea typeface="+mn-ea"/>
                          <a:cs typeface="+mn-cs"/>
                        </a:rPr>
                        <a:t>تعاریف</a:t>
                      </a:r>
                      <a:r>
                        <a:rPr lang="fa-IR" sz="1800" b="1" kern="1200" baseline="0" dirty="0" smtClean="0">
                          <a:solidFill>
                            <a:schemeClr val="bg1"/>
                          </a:solidFill>
                          <a:latin typeface="+mn-lt"/>
                          <a:ea typeface="+mn-ea"/>
                          <a:cs typeface="+mn-cs"/>
                        </a:rPr>
                        <a:t> رنگ ها</a:t>
                      </a:r>
                      <a:endParaRPr lang="en-US" dirty="0">
                        <a:solidFill>
                          <a:schemeClr val="bg1"/>
                        </a:solidFill>
                      </a:endParaRPr>
                    </a:p>
                  </a:txBody>
                  <a:tcPr anchor="ctr">
                    <a:solidFill>
                      <a:srgbClr val="0070C0"/>
                    </a:solidFill>
                  </a:tcPr>
                </a:tc>
                <a:tc hMerge="1">
                  <a:txBody>
                    <a:bodyPr/>
                    <a:lstStyle/>
                    <a:p>
                      <a:endParaRPr lang="en-US" dirty="0"/>
                    </a:p>
                  </a:txBody>
                  <a:tcPr/>
                </a:tc>
              </a:tr>
              <a:tr h="370840">
                <a:tc>
                  <a:txBody>
                    <a:bodyPr/>
                    <a:lstStyle/>
                    <a:p>
                      <a:pPr algn="ctr" rtl="1">
                        <a:lnSpc>
                          <a:spcPct val="107000"/>
                        </a:lnSpc>
                        <a:spcAft>
                          <a:spcPts val="0"/>
                        </a:spcAft>
                      </a:pPr>
                      <a:r>
                        <a:rPr lang="fa-IR" sz="1400" b="1" dirty="0">
                          <a:latin typeface="Times New Roman"/>
                          <a:ea typeface="Times New Roman"/>
                          <a:cs typeface="B Compset" pitchFamily="2" charset="-78"/>
                        </a:rPr>
                        <a:t>قرمز</a:t>
                      </a:r>
                      <a:endParaRPr lang="en-US" sz="1400" b="1" dirty="0">
                        <a:latin typeface="Calibri"/>
                        <a:ea typeface="Calibri"/>
                        <a:cs typeface="B Compset" pitchFamily="2" charset="-78"/>
                      </a:endParaRPr>
                    </a:p>
                  </a:txBody>
                  <a:tcPr marL="68580" marR="68580" marT="0" marB="0" anchor="ctr">
                    <a:solidFill>
                      <a:srgbClr val="FF0000"/>
                    </a:solidFill>
                  </a:tcPr>
                </a:tc>
                <a:tc>
                  <a:txBody>
                    <a:bodyPr/>
                    <a:lstStyle/>
                    <a:p>
                      <a:pPr algn="r" rtl="1">
                        <a:lnSpc>
                          <a:spcPct val="107000"/>
                        </a:lnSpc>
                        <a:spcAft>
                          <a:spcPts val="0"/>
                        </a:spcAft>
                      </a:pPr>
                      <a:r>
                        <a:rPr lang="fa-IR" sz="1400" b="1" dirty="0">
                          <a:latin typeface="Times New Roman"/>
                          <a:ea typeface="Times New Roman"/>
                          <a:cs typeface="B Compset" pitchFamily="2" charset="-78"/>
                        </a:rPr>
                        <a:t>اعزام آمبولانس با اولویت بسیار بالا به همراه موتورآمبولانس پیشرو</a:t>
                      </a:r>
                      <a:endParaRPr lang="en-US" sz="1400" b="1" dirty="0">
                        <a:latin typeface="Calibri"/>
                        <a:ea typeface="Calibri"/>
                        <a:cs typeface="B Compset" pitchFamily="2" charset="-78"/>
                      </a:endParaRPr>
                    </a:p>
                  </a:txBody>
                  <a:tcPr marL="68580" marR="68580" marT="0" marB="0" anchor="ctr">
                    <a:solidFill>
                      <a:srgbClr val="FF0000"/>
                    </a:solidFill>
                  </a:tcPr>
                </a:tc>
              </a:tr>
              <a:tr h="370840">
                <a:tc>
                  <a:txBody>
                    <a:bodyPr/>
                    <a:lstStyle/>
                    <a:p>
                      <a:pPr algn="ctr" rtl="1">
                        <a:lnSpc>
                          <a:spcPct val="107000"/>
                        </a:lnSpc>
                        <a:spcAft>
                          <a:spcPts val="0"/>
                        </a:spcAft>
                      </a:pPr>
                      <a:r>
                        <a:rPr lang="fa-IR" sz="1400" b="1" dirty="0">
                          <a:latin typeface="Times New Roman"/>
                          <a:ea typeface="Times New Roman"/>
                          <a:cs typeface="B Compset" pitchFamily="2" charset="-78"/>
                        </a:rPr>
                        <a:t>زرد</a:t>
                      </a:r>
                      <a:endParaRPr lang="en-US" sz="1400" b="1" dirty="0">
                        <a:latin typeface="Calibri"/>
                        <a:ea typeface="Calibri"/>
                        <a:cs typeface="B Compset" pitchFamily="2" charset="-78"/>
                      </a:endParaRPr>
                    </a:p>
                  </a:txBody>
                  <a:tcPr marL="68580" marR="68580" marT="0" marB="0" anchor="ctr">
                    <a:solidFill>
                      <a:srgbClr val="FFFF00"/>
                    </a:solidFill>
                  </a:tcPr>
                </a:tc>
                <a:tc>
                  <a:txBody>
                    <a:bodyPr/>
                    <a:lstStyle/>
                    <a:p>
                      <a:pPr algn="r" rtl="1">
                        <a:lnSpc>
                          <a:spcPct val="107000"/>
                        </a:lnSpc>
                        <a:spcAft>
                          <a:spcPts val="0"/>
                        </a:spcAft>
                      </a:pPr>
                      <a:r>
                        <a:rPr lang="fa-IR" sz="1400" b="1" dirty="0">
                          <a:latin typeface="Times New Roman"/>
                          <a:ea typeface="Times New Roman"/>
                          <a:cs typeface="B Compset" pitchFamily="2" charset="-78"/>
                        </a:rPr>
                        <a:t>اعزام آمبولانس با اولویت بالا، در صورت وجود ترافیک شهری اعزام موتورآمبولانس پیشرو</a:t>
                      </a:r>
                      <a:endParaRPr lang="en-US" sz="1400" b="1" dirty="0">
                        <a:latin typeface="Calibri"/>
                        <a:ea typeface="Calibri"/>
                        <a:cs typeface="B Compset" pitchFamily="2" charset="-78"/>
                      </a:endParaRPr>
                    </a:p>
                  </a:txBody>
                  <a:tcPr marL="68580" marR="68580" marT="0" marB="0" anchor="ctr">
                    <a:solidFill>
                      <a:srgbClr val="FFFF00"/>
                    </a:solidFill>
                  </a:tcPr>
                </a:tc>
              </a:tr>
              <a:tr h="370840">
                <a:tc>
                  <a:txBody>
                    <a:bodyPr/>
                    <a:lstStyle/>
                    <a:p>
                      <a:pPr algn="ctr" rtl="1">
                        <a:lnSpc>
                          <a:spcPct val="107000"/>
                        </a:lnSpc>
                        <a:spcAft>
                          <a:spcPts val="0"/>
                        </a:spcAft>
                      </a:pPr>
                      <a:r>
                        <a:rPr lang="fa-IR" sz="1400" b="1" dirty="0">
                          <a:latin typeface="Times New Roman"/>
                          <a:ea typeface="Times New Roman"/>
                          <a:cs typeface="B Compset" pitchFamily="2" charset="-78"/>
                        </a:rPr>
                        <a:t>سبز</a:t>
                      </a:r>
                      <a:endParaRPr lang="en-US" sz="1400" b="1" dirty="0">
                        <a:latin typeface="Calibri"/>
                        <a:ea typeface="Calibri"/>
                        <a:cs typeface="B Compset" pitchFamily="2" charset="-78"/>
                      </a:endParaRPr>
                    </a:p>
                  </a:txBody>
                  <a:tcPr marL="68580" marR="68580" marT="0" marB="0" anchor="ctr">
                    <a:solidFill>
                      <a:srgbClr val="92D050"/>
                    </a:solidFill>
                  </a:tcPr>
                </a:tc>
                <a:tc>
                  <a:txBody>
                    <a:bodyPr/>
                    <a:lstStyle/>
                    <a:p>
                      <a:pPr algn="r" rtl="1">
                        <a:lnSpc>
                          <a:spcPct val="107000"/>
                        </a:lnSpc>
                        <a:spcAft>
                          <a:spcPts val="0"/>
                        </a:spcAft>
                      </a:pPr>
                      <a:r>
                        <a:rPr lang="fa-IR" sz="1400" b="1">
                          <a:latin typeface="Times New Roman"/>
                          <a:ea typeface="Times New Roman"/>
                          <a:cs typeface="B Compset" pitchFamily="2" charset="-78"/>
                        </a:rPr>
                        <a:t>اعزام موتورآمبولانس در صورت فقدان موتورآمبولانس ، اعزام آمبولانس زمینی با اولویت کمتر</a:t>
                      </a:r>
                      <a:endParaRPr lang="en-US" sz="1400" b="1">
                        <a:latin typeface="Calibri"/>
                        <a:ea typeface="Calibri"/>
                        <a:cs typeface="B Compset" pitchFamily="2" charset="-78"/>
                      </a:endParaRPr>
                    </a:p>
                  </a:txBody>
                  <a:tcPr marL="68580" marR="68580" marT="0" marB="0" anchor="ctr">
                    <a:solidFill>
                      <a:srgbClr val="92D050"/>
                    </a:solidFill>
                  </a:tcPr>
                </a:tc>
              </a:tr>
              <a:tr h="370840">
                <a:tc>
                  <a:txBody>
                    <a:bodyPr/>
                    <a:lstStyle/>
                    <a:p>
                      <a:pPr algn="ctr" rtl="1">
                        <a:lnSpc>
                          <a:spcPct val="107000"/>
                        </a:lnSpc>
                        <a:spcAft>
                          <a:spcPts val="0"/>
                        </a:spcAft>
                      </a:pPr>
                      <a:r>
                        <a:rPr lang="fa-IR" sz="1400" b="1" dirty="0">
                          <a:latin typeface="Times New Roman"/>
                          <a:ea typeface="Times New Roman"/>
                          <a:cs typeface="B Compset" pitchFamily="2" charset="-78"/>
                        </a:rPr>
                        <a:t>سفید</a:t>
                      </a:r>
                      <a:endParaRPr lang="en-US" sz="1400" b="1" dirty="0">
                        <a:latin typeface="Calibri"/>
                        <a:ea typeface="Calibri"/>
                        <a:cs typeface="B Compset" pitchFamily="2" charset="-78"/>
                      </a:endParaRPr>
                    </a:p>
                  </a:txBody>
                  <a:tcPr marL="68580" marR="68580" marT="0" marB="0" anchor="ctr">
                    <a:solidFill>
                      <a:schemeClr val="bg1"/>
                    </a:solidFill>
                  </a:tcPr>
                </a:tc>
                <a:tc>
                  <a:txBody>
                    <a:bodyPr/>
                    <a:lstStyle/>
                    <a:p>
                      <a:pPr algn="r" rtl="1">
                        <a:lnSpc>
                          <a:spcPct val="107000"/>
                        </a:lnSpc>
                        <a:spcAft>
                          <a:spcPts val="0"/>
                        </a:spcAft>
                      </a:pPr>
                      <a:r>
                        <a:rPr lang="fa-IR" sz="1400" b="1" dirty="0">
                          <a:latin typeface="Times New Roman"/>
                          <a:ea typeface="Times New Roman"/>
                          <a:cs typeface="B Compset" pitchFamily="2" charset="-78"/>
                        </a:rPr>
                        <a:t>توصیه اکید مراجعه سرپایی در صورت درد مجدد یا تغییر وضعیت بیماری یا الگوی درد، مجدداٌ تماس بگیرد.</a:t>
                      </a:r>
                      <a:endParaRPr lang="en-US" sz="1400" b="1" dirty="0">
                        <a:latin typeface="Calibri"/>
                        <a:ea typeface="Calibri"/>
                        <a:cs typeface="B Compset" pitchFamily="2" charset="-78"/>
                      </a:endParaRPr>
                    </a:p>
                  </a:txBody>
                  <a:tcPr marL="68580" marR="68580" marT="0" marB="0" anchor="ctr">
                    <a:solidFill>
                      <a:schemeClr val="bg1"/>
                    </a:solidFill>
                  </a:tcPr>
                </a:tc>
              </a:tr>
            </a:tbl>
          </a:graphicData>
        </a:graphic>
      </p:graphicFrame>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b="1" dirty="0" smtClean="0">
                <a:cs typeface="B Titr" pitchFamily="2" charset="-78"/>
              </a:rPr>
              <a:t>تریاژ تلفنی در </a:t>
            </a:r>
            <a:r>
              <a:rPr lang="en-US" sz="2400" b="1" dirty="0" smtClean="0">
                <a:cs typeface="B Titr" pitchFamily="2" charset="-78"/>
              </a:rPr>
              <a:t>ACS</a:t>
            </a:r>
            <a:endParaRPr lang="en-US" sz="2400" b="1" dirty="0">
              <a:cs typeface="B Titr" pitchFamily="2" charset="-78"/>
            </a:endParaRPr>
          </a:p>
        </p:txBody>
      </p:sp>
      <p:graphicFrame>
        <p:nvGraphicFramePr>
          <p:cNvPr id="4" name="Content Placeholder 3"/>
          <p:cNvGraphicFramePr>
            <a:graphicFrameLocks noGrp="1"/>
          </p:cNvGraphicFramePr>
          <p:nvPr>
            <p:ph sz="quarter" idx="1"/>
          </p:nvPr>
        </p:nvGraphicFramePr>
        <p:xfrm>
          <a:off x="457200" y="1981200"/>
          <a:ext cx="8229600" cy="2646682"/>
        </p:xfrm>
        <a:graphic>
          <a:graphicData uri="http://schemas.openxmlformats.org/drawingml/2006/table">
            <a:tbl>
              <a:tblPr rtl="1" firstRow="1" bandRow="1">
                <a:tableStyleId>{5940675A-B579-460E-94D1-54222C63F5DA}</a:tableStyleId>
              </a:tblPr>
              <a:tblGrid>
                <a:gridCol w="8229600"/>
              </a:tblGrid>
              <a:tr h="370840">
                <a:tc>
                  <a:txBody>
                    <a:bodyPr/>
                    <a:lstStyle/>
                    <a:p>
                      <a:pPr algn="ctr" rtl="1">
                        <a:lnSpc>
                          <a:spcPct val="107000"/>
                        </a:lnSpc>
                        <a:spcAft>
                          <a:spcPts val="0"/>
                        </a:spcAft>
                        <a:tabLst>
                          <a:tab pos="1381760" algn="l"/>
                        </a:tabLst>
                      </a:pPr>
                      <a:r>
                        <a:rPr lang="ar-SA" sz="1800" b="1" dirty="0" smtClean="0">
                          <a:solidFill>
                            <a:schemeClr val="bg1"/>
                          </a:solidFill>
                          <a:latin typeface="Times New Roman"/>
                          <a:ea typeface="Times New Roman"/>
                          <a:cs typeface="B Compset" pitchFamily="2" charset="-78"/>
                        </a:rPr>
                        <a:t>توصیه</a:t>
                      </a:r>
                      <a:r>
                        <a:rPr lang="fa-IR" sz="1800" b="1" dirty="0" smtClean="0">
                          <a:solidFill>
                            <a:schemeClr val="bg1"/>
                          </a:solidFill>
                          <a:latin typeface="Times New Roman"/>
                          <a:ea typeface="Times New Roman"/>
                          <a:cs typeface="B Compset" pitchFamily="2" charset="-78"/>
                        </a:rPr>
                        <a:t> </a:t>
                      </a:r>
                      <a:r>
                        <a:rPr lang="ar-SA" sz="1800" b="1" dirty="0" smtClean="0">
                          <a:solidFill>
                            <a:schemeClr val="bg1"/>
                          </a:solidFill>
                          <a:latin typeface="Times New Roman"/>
                          <a:ea typeface="Times New Roman"/>
                          <a:cs typeface="B Compset" pitchFamily="2" charset="-78"/>
                        </a:rPr>
                        <a:t>های</a:t>
                      </a:r>
                      <a:r>
                        <a:rPr lang="fa-IR" sz="1800" b="1" dirty="0" smtClean="0">
                          <a:solidFill>
                            <a:schemeClr val="bg1"/>
                          </a:solidFill>
                          <a:latin typeface="Times New Roman"/>
                          <a:ea typeface="Times New Roman"/>
                          <a:cs typeface="B Compset" pitchFamily="2" charset="-78"/>
                        </a:rPr>
                        <a:t> </a:t>
                      </a:r>
                      <a:r>
                        <a:rPr lang="ar-SA" sz="1800" b="1" dirty="0" smtClean="0">
                          <a:solidFill>
                            <a:schemeClr val="bg1"/>
                          </a:solidFill>
                          <a:latin typeface="Times New Roman"/>
                          <a:ea typeface="Times New Roman"/>
                          <a:cs typeface="B Compset" pitchFamily="2" charset="-78"/>
                        </a:rPr>
                        <a:t>قبل</a:t>
                      </a:r>
                      <a:r>
                        <a:rPr lang="fa-IR" sz="1800" b="1" dirty="0" smtClean="0">
                          <a:solidFill>
                            <a:schemeClr val="bg1"/>
                          </a:solidFill>
                          <a:latin typeface="Times New Roman"/>
                          <a:ea typeface="Times New Roman"/>
                          <a:cs typeface="B Compset" pitchFamily="2" charset="-78"/>
                        </a:rPr>
                        <a:t> </a:t>
                      </a:r>
                      <a:r>
                        <a:rPr lang="ar-SA" sz="1800" b="1" dirty="0" smtClean="0">
                          <a:solidFill>
                            <a:schemeClr val="bg1"/>
                          </a:solidFill>
                          <a:latin typeface="Times New Roman"/>
                          <a:ea typeface="Times New Roman"/>
                          <a:cs typeface="B Compset" pitchFamily="2" charset="-78"/>
                        </a:rPr>
                        <a:t>از</a:t>
                      </a:r>
                      <a:r>
                        <a:rPr lang="fa-IR" sz="1800" b="1" dirty="0" smtClean="0">
                          <a:solidFill>
                            <a:schemeClr val="bg1"/>
                          </a:solidFill>
                          <a:latin typeface="Times New Roman"/>
                          <a:ea typeface="Times New Roman"/>
                          <a:cs typeface="B Compset" pitchFamily="2" charset="-78"/>
                        </a:rPr>
                        <a:t> </a:t>
                      </a:r>
                      <a:r>
                        <a:rPr lang="ar-SA" sz="1800" b="1" dirty="0" smtClean="0">
                          <a:solidFill>
                            <a:schemeClr val="bg1"/>
                          </a:solidFill>
                          <a:latin typeface="Times New Roman"/>
                          <a:ea typeface="Times New Roman"/>
                          <a:cs typeface="B Compset" pitchFamily="2" charset="-78"/>
                        </a:rPr>
                        <a:t>رسیدن</a:t>
                      </a:r>
                      <a:r>
                        <a:rPr lang="fa-IR" sz="1800" b="1" dirty="0" smtClean="0">
                          <a:solidFill>
                            <a:schemeClr val="bg1"/>
                          </a:solidFill>
                          <a:latin typeface="Times New Roman"/>
                          <a:ea typeface="Times New Roman"/>
                          <a:cs typeface="B Compset" pitchFamily="2" charset="-78"/>
                        </a:rPr>
                        <a:t> </a:t>
                      </a:r>
                      <a:r>
                        <a:rPr lang="ar-SA" sz="1800" b="1" dirty="0" smtClean="0">
                          <a:solidFill>
                            <a:schemeClr val="bg1"/>
                          </a:solidFill>
                          <a:latin typeface="Times New Roman"/>
                          <a:ea typeface="Times New Roman"/>
                          <a:cs typeface="B Compset" pitchFamily="2" charset="-78"/>
                        </a:rPr>
                        <a:t> </a:t>
                      </a:r>
                      <a:r>
                        <a:rPr lang="en-US" sz="1800" b="1" dirty="0">
                          <a:solidFill>
                            <a:schemeClr val="bg1"/>
                          </a:solidFill>
                          <a:latin typeface="Times New Roman"/>
                          <a:ea typeface="Times New Roman"/>
                          <a:cs typeface="B Compset" pitchFamily="2" charset="-78"/>
                        </a:rPr>
                        <a:t>EMS</a:t>
                      </a:r>
                      <a:endParaRPr lang="en-US" sz="1800" b="1" dirty="0">
                        <a:solidFill>
                          <a:schemeClr val="bg1"/>
                        </a:solidFill>
                        <a:latin typeface="Calibri"/>
                        <a:ea typeface="Calibri"/>
                        <a:cs typeface="B Compset" pitchFamily="2" charset="-78"/>
                      </a:endParaRPr>
                    </a:p>
                  </a:txBody>
                  <a:tcPr marL="68580" marR="68580" marT="0" marB="0" anchor="ctr">
                    <a:solidFill>
                      <a:srgbClr val="0070C0"/>
                    </a:solidFill>
                  </a:tcPr>
                </a:tc>
              </a:tr>
              <a:tr h="379307">
                <a:tc>
                  <a:txBody>
                    <a:bodyPr/>
                    <a:lstStyle/>
                    <a:p>
                      <a:pPr algn="r" rtl="1">
                        <a:lnSpc>
                          <a:spcPct val="107000"/>
                        </a:lnSpc>
                        <a:spcAft>
                          <a:spcPts val="0"/>
                        </a:spcAft>
                        <a:tabLst>
                          <a:tab pos="1381760" algn="l"/>
                        </a:tabLst>
                      </a:pPr>
                      <a:r>
                        <a:rPr lang="ar-SA" sz="1800" b="1" dirty="0" smtClean="0">
                          <a:latin typeface="Times New Roman"/>
                          <a:ea typeface="Times New Roman"/>
                          <a:cs typeface="B Compset" pitchFamily="2" charset="-78"/>
                        </a:rPr>
                        <a:t>بیماررادرهروضعیتی</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که</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راحت</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تر</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است</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قرار</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دهید</a:t>
                      </a:r>
                      <a:r>
                        <a:rPr lang="en-US" sz="1800" b="1" dirty="0">
                          <a:latin typeface="Times New Roman"/>
                          <a:ea typeface="Times New Roman"/>
                          <a:cs typeface="B Compset" pitchFamily="2" charset="-78"/>
                        </a:rPr>
                        <a:t>.</a:t>
                      </a:r>
                      <a:endParaRPr lang="en-US" sz="1800" b="1" dirty="0">
                        <a:latin typeface="Calibri"/>
                        <a:ea typeface="Calibri"/>
                        <a:cs typeface="B Compset" pitchFamily="2" charset="-78"/>
                      </a:endParaRPr>
                    </a:p>
                  </a:txBody>
                  <a:tcPr marL="68580" marR="68580" marT="0" marB="0" anchor="ctr">
                    <a:solidFill>
                      <a:schemeClr val="bg1"/>
                    </a:solidFill>
                  </a:tcPr>
                </a:tc>
              </a:tr>
              <a:tr h="379307">
                <a:tc>
                  <a:txBody>
                    <a:bodyPr/>
                    <a:lstStyle/>
                    <a:p>
                      <a:pPr algn="r" rtl="1">
                        <a:lnSpc>
                          <a:spcPct val="107000"/>
                        </a:lnSpc>
                        <a:spcAft>
                          <a:spcPts val="0"/>
                        </a:spcAft>
                        <a:tabLst>
                          <a:tab pos="1381760" algn="l"/>
                        </a:tabLst>
                      </a:pPr>
                      <a:r>
                        <a:rPr lang="ar-SA" sz="1800" b="1" dirty="0" smtClean="0">
                          <a:latin typeface="Times New Roman"/>
                          <a:ea typeface="Times New Roman"/>
                          <a:cs typeface="B Compset" pitchFamily="2" charset="-78"/>
                        </a:rPr>
                        <a:t>کلیه</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لباسهای</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تنگ</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سر</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وگدن</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بیمار</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را</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آزاد</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کنید</a:t>
                      </a:r>
                      <a:endParaRPr lang="en-US" sz="1800" b="1" dirty="0">
                        <a:latin typeface="Calibri"/>
                        <a:ea typeface="Calibri"/>
                        <a:cs typeface="B Compset" pitchFamily="2" charset="-78"/>
                      </a:endParaRPr>
                    </a:p>
                  </a:txBody>
                  <a:tcPr marL="68580" marR="68580" marT="0" marB="0" anchor="ctr">
                    <a:solidFill>
                      <a:schemeClr val="bg1"/>
                    </a:solidFill>
                  </a:tcPr>
                </a:tc>
              </a:tr>
              <a:tr h="379307">
                <a:tc>
                  <a:txBody>
                    <a:bodyPr/>
                    <a:lstStyle/>
                    <a:p>
                      <a:pPr algn="r" rtl="1">
                        <a:lnSpc>
                          <a:spcPct val="107000"/>
                        </a:lnSpc>
                        <a:spcAft>
                          <a:spcPts val="0"/>
                        </a:spcAft>
                        <a:tabLst>
                          <a:tab pos="1381760" algn="l"/>
                        </a:tabLst>
                      </a:pPr>
                      <a:r>
                        <a:rPr lang="ar-SA" sz="1800" b="1" dirty="0" smtClean="0">
                          <a:latin typeface="Times New Roman"/>
                          <a:ea typeface="Times New Roman"/>
                          <a:cs typeface="B Compset" pitchFamily="2" charset="-78"/>
                        </a:rPr>
                        <a:t>اجازه</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هیچ</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گونه</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فعالیت</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اضافه</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ای</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رابه</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بیمار</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ندهید</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ومحیط</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را</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برای</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او</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آرام</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کنید</a:t>
                      </a:r>
                      <a:r>
                        <a:rPr lang="en-US" sz="1800" b="1" dirty="0">
                          <a:latin typeface="Times New Roman"/>
                          <a:ea typeface="Times New Roman"/>
                          <a:cs typeface="B Compset" pitchFamily="2" charset="-78"/>
                        </a:rPr>
                        <a:t>.</a:t>
                      </a:r>
                      <a:endParaRPr lang="en-US" sz="1800" b="1" dirty="0">
                        <a:latin typeface="Calibri"/>
                        <a:ea typeface="Calibri"/>
                        <a:cs typeface="B Compset" pitchFamily="2" charset="-78"/>
                      </a:endParaRPr>
                    </a:p>
                  </a:txBody>
                  <a:tcPr marL="68580" marR="68580" marT="0" marB="0" anchor="ctr">
                    <a:solidFill>
                      <a:schemeClr val="bg1"/>
                    </a:solidFill>
                  </a:tcPr>
                </a:tc>
              </a:tr>
              <a:tr h="379307">
                <a:tc>
                  <a:txBody>
                    <a:bodyPr/>
                    <a:lstStyle/>
                    <a:p>
                      <a:pPr algn="r" rtl="1">
                        <a:lnSpc>
                          <a:spcPct val="107000"/>
                        </a:lnSpc>
                        <a:spcAft>
                          <a:spcPts val="0"/>
                        </a:spcAft>
                        <a:tabLst>
                          <a:tab pos="1381760" algn="l"/>
                        </a:tabLst>
                      </a:pPr>
                      <a:r>
                        <a:rPr lang="ar-SA" sz="1800" b="1" dirty="0" smtClean="0">
                          <a:latin typeface="Times New Roman"/>
                          <a:ea typeface="Times New Roman"/>
                          <a:cs typeface="B Compset" pitchFamily="2" charset="-78"/>
                        </a:rPr>
                        <a:t>اجازه</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خوردن</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و</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آشامیدن</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را</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به</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بیمار</a:t>
                      </a:r>
                      <a:r>
                        <a:rPr lang="fa-IR" sz="1800" b="1" dirty="0" smtClean="0">
                          <a:latin typeface="Times New Roman"/>
                          <a:ea typeface="Times New Roman"/>
                          <a:cs typeface="B Compset" pitchFamily="2" charset="-78"/>
                        </a:rPr>
                        <a:t> </a:t>
                      </a:r>
                      <a:r>
                        <a:rPr lang="ar-SA" sz="1800" b="1" dirty="0" smtClean="0">
                          <a:latin typeface="Times New Roman"/>
                          <a:ea typeface="Times New Roman"/>
                          <a:cs typeface="B Compset" pitchFamily="2" charset="-78"/>
                        </a:rPr>
                        <a:t>ندهید</a:t>
                      </a:r>
                      <a:r>
                        <a:rPr lang="en-US" sz="1800" b="1" dirty="0">
                          <a:latin typeface="Times New Roman"/>
                          <a:ea typeface="Times New Roman"/>
                          <a:cs typeface="B Compset" pitchFamily="2" charset="-78"/>
                        </a:rPr>
                        <a:t>.</a:t>
                      </a:r>
                      <a:endParaRPr lang="en-US" sz="1800" b="1" dirty="0">
                        <a:latin typeface="Calibri"/>
                        <a:ea typeface="Calibri"/>
                        <a:cs typeface="B Compset" pitchFamily="2" charset="-78"/>
                      </a:endParaRPr>
                    </a:p>
                  </a:txBody>
                  <a:tcPr marL="68580" marR="68580" marT="0" marB="0" anchor="ctr">
                    <a:solidFill>
                      <a:schemeClr val="bg1"/>
                    </a:solidFill>
                  </a:tcPr>
                </a:tc>
              </a:tr>
              <a:tr h="379307">
                <a:tc>
                  <a:txBody>
                    <a:bodyPr/>
                    <a:lstStyle/>
                    <a:p>
                      <a:pPr algn="r" rtl="1">
                        <a:lnSpc>
                          <a:spcPct val="107000"/>
                        </a:lnSpc>
                        <a:spcAft>
                          <a:spcPts val="0"/>
                        </a:spcAft>
                        <a:tabLst>
                          <a:tab pos="1381760" algn="l"/>
                        </a:tabLst>
                      </a:pPr>
                      <a:r>
                        <a:rPr lang="ar-SA" sz="1800" b="1" kern="1200" dirty="0" smtClean="0">
                          <a:solidFill>
                            <a:schemeClr val="tx1"/>
                          </a:solidFill>
                          <a:latin typeface="Times New Roman"/>
                          <a:ea typeface="Times New Roman"/>
                          <a:cs typeface="B Compset" pitchFamily="2" charset="-78"/>
                        </a:rPr>
                        <a:t>درصورت</a:t>
                      </a:r>
                      <a:r>
                        <a:rPr lang="fa-IR" sz="1800" b="1" kern="1200" dirty="0" smtClean="0">
                          <a:solidFill>
                            <a:schemeClr val="tx1"/>
                          </a:solidFill>
                          <a:latin typeface="Times New Roman"/>
                          <a:ea typeface="Times New Roman"/>
                          <a:cs typeface="B Compset" pitchFamily="2" charset="-78"/>
                        </a:rPr>
                        <a:t> </a:t>
                      </a:r>
                      <a:r>
                        <a:rPr lang="ar-SA" sz="1800" b="1" kern="1200" dirty="0" smtClean="0">
                          <a:solidFill>
                            <a:schemeClr val="tx1"/>
                          </a:solidFill>
                          <a:latin typeface="Times New Roman"/>
                          <a:ea typeface="Times New Roman"/>
                          <a:cs typeface="B Compset" pitchFamily="2" charset="-78"/>
                        </a:rPr>
                        <a:t>امکان</a:t>
                      </a:r>
                      <a:r>
                        <a:rPr lang="fa-IR" sz="1800" b="1" kern="1200" dirty="0" smtClean="0">
                          <a:solidFill>
                            <a:schemeClr val="tx1"/>
                          </a:solidFill>
                          <a:latin typeface="Times New Roman"/>
                          <a:ea typeface="Times New Roman"/>
                          <a:cs typeface="B Compset" pitchFamily="2" charset="-78"/>
                        </a:rPr>
                        <a:t> </a:t>
                      </a:r>
                      <a:r>
                        <a:rPr lang="ar-SA" sz="1800" b="1" kern="1200" dirty="0" smtClean="0">
                          <a:solidFill>
                            <a:schemeClr val="tx1"/>
                          </a:solidFill>
                          <a:latin typeface="Times New Roman"/>
                          <a:ea typeface="Times New Roman"/>
                          <a:cs typeface="B Compset" pitchFamily="2" charset="-78"/>
                        </a:rPr>
                        <a:t>داروهای</a:t>
                      </a:r>
                      <a:r>
                        <a:rPr lang="fa-IR" sz="1800" b="1" kern="1200" dirty="0" smtClean="0">
                          <a:solidFill>
                            <a:schemeClr val="tx1"/>
                          </a:solidFill>
                          <a:latin typeface="Times New Roman"/>
                          <a:ea typeface="Times New Roman"/>
                          <a:cs typeface="B Compset" pitchFamily="2" charset="-78"/>
                        </a:rPr>
                        <a:t> </a:t>
                      </a:r>
                      <a:r>
                        <a:rPr lang="ar-SA" sz="1800" b="1" kern="1200" dirty="0" smtClean="0">
                          <a:solidFill>
                            <a:schemeClr val="tx1"/>
                          </a:solidFill>
                          <a:latin typeface="Times New Roman"/>
                          <a:ea typeface="Times New Roman"/>
                          <a:cs typeface="B Compset" pitchFamily="2" charset="-78"/>
                        </a:rPr>
                        <a:t>مصرفی</a:t>
                      </a:r>
                      <a:r>
                        <a:rPr lang="fa-IR" sz="1800" b="1" kern="1200" dirty="0" smtClean="0">
                          <a:solidFill>
                            <a:schemeClr val="tx1"/>
                          </a:solidFill>
                          <a:latin typeface="Times New Roman"/>
                          <a:ea typeface="Times New Roman"/>
                          <a:cs typeface="B Compset" pitchFamily="2" charset="-78"/>
                        </a:rPr>
                        <a:t> </a:t>
                      </a:r>
                      <a:r>
                        <a:rPr lang="ar-SA" sz="1800" b="1" kern="1200" dirty="0" smtClean="0">
                          <a:solidFill>
                            <a:schemeClr val="tx1"/>
                          </a:solidFill>
                          <a:latin typeface="Times New Roman"/>
                          <a:ea typeface="Times New Roman"/>
                          <a:cs typeface="B Compset" pitchFamily="2" charset="-78"/>
                        </a:rPr>
                        <a:t>بیمار</a:t>
                      </a:r>
                      <a:r>
                        <a:rPr lang="fa-IR" sz="1800" b="1" kern="1200" dirty="0" smtClean="0">
                          <a:solidFill>
                            <a:schemeClr val="tx1"/>
                          </a:solidFill>
                          <a:latin typeface="Times New Roman"/>
                          <a:ea typeface="Times New Roman"/>
                          <a:cs typeface="B Compset" pitchFamily="2" charset="-78"/>
                        </a:rPr>
                        <a:t> </a:t>
                      </a:r>
                      <a:r>
                        <a:rPr lang="ar-SA" sz="1800" b="1" kern="1200" dirty="0" smtClean="0">
                          <a:solidFill>
                            <a:schemeClr val="tx1"/>
                          </a:solidFill>
                          <a:latin typeface="Times New Roman"/>
                          <a:ea typeface="Times New Roman"/>
                          <a:cs typeface="B Compset" pitchFamily="2" charset="-78"/>
                        </a:rPr>
                        <a:t>را</a:t>
                      </a:r>
                      <a:r>
                        <a:rPr lang="fa-IR" sz="1800" b="1" kern="1200" dirty="0" smtClean="0">
                          <a:solidFill>
                            <a:schemeClr val="tx1"/>
                          </a:solidFill>
                          <a:latin typeface="Times New Roman"/>
                          <a:ea typeface="Times New Roman"/>
                          <a:cs typeface="B Compset" pitchFamily="2" charset="-78"/>
                        </a:rPr>
                        <a:t> </a:t>
                      </a:r>
                      <a:r>
                        <a:rPr lang="ar-SA" sz="1800" b="1" kern="1200" dirty="0" smtClean="0">
                          <a:solidFill>
                            <a:schemeClr val="tx1"/>
                          </a:solidFill>
                          <a:latin typeface="Times New Roman"/>
                          <a:ea typeface="Times New Roman"/>
                          <a:cs typeface="B Compset" pitchFamily="2" charset="-78"/>
                        </a:rPr>
                        <a:t>درکنار</a:t>
                      </a:r>
                      <a:r>
                        <a:rPr lang="fa-IR" sz="1800" b="1" kern="1200" dirty="0" smtClean="0">
                          <a:solidFill>
                            <a:schemeClr val="tx1"/>
                          </a:solidFill>
                          <a:latin typeface="Times New Roman"/>
                          <a:ea typeface="Times New Roman"/>
                          <a:cs typeface="B Compset" pitchFamily="2" charset="-78"/>
                        </a:rPr>
                        <a:t> </a:t>
                      </a:r>
                      <a:r>
                        <a:rPr lang="ar-SA" sz="1800" b="1" kern="1200" dirty="0" smtClean="0">
                          <a:solidFill>
                            <a:schemeClr val="tx1"/>
                          </a:solidFill>
                          <a:latin typeface="Times New Roman"/>
                          <a:ea typeface="Times New Roman"/>
                          <a:cs typeface="B Compset" pitchFamily="2" charset="-78"/>
                        </a:rPr>
                        <a:t>وی</a:t>
                      </a:r>
                      <a:r>
                        <a:rPr lang="fa-IR" sz="1800" b="1" kern="1200" dirty="0" smtClean="0">
                          <a:solidFill>
                            <a:schemeClr val="tx1"/>
                          </a:solidFill>
                          <a:latin typeface="Times New Roman"/>
                          <a:ea typeface="Times New Roman"/>
                          <a:cs typeface="B Compset" pitchFamily="2" charset="-78"/>
                        </a:rPr>
                        <a:t> </a:t>
                      </a:r>
                      <a:r>
                        <a:rPr lang="ar-SA" sz="1800" b="1" kern="1200" dirty="0" smtClean="0">
                          <a:solidFill>
                            <a:schemeClr val="tx1"/>
                          </a:solidFill>
                          <a:latin typeface="Times New Roman"/>
                          <a:ea typeface="Times New Roman"/>
                          <a:cs typeface="B Compset" pitchFamily="2" charset="-78"/>
                        </a:rPr>
                        <a:t>قرا</a:t>
                      </a:r>
                      <a:r>
                        <a:rPr lang="fa-IR" sz="1800" b="1" kern="1200" dirty="0" smtClean="0">
                          <a:solidFill>
                            <a:schemeClr val="tx1"/>
                          </a:solidFill>
                          <a:latin typeface="Times New Roman"/>
                          <a:ea typeface="Times New Roman"/>
                          <a:cs typeface="B Compset" pitchFamily="2" charset="-78"/>
                        </a:rPr>
                        <a:t>ر</a:t>
                      </a:r>
                      <a:r>
                        <a:rPr lang="fa-IR" sz="1800" b="1" kern="1200" baseline="0" dirty="0" smtClean="0">
                          <a:solidFill>
                            <a:schemeClr val="tx1"/>
                          </a:solidFill>
                          <a:latin typeface="Times New Roman"/>
                          <a:ea typeface="Times New Roman"/>
                          <a:cs typeface="B Compset" pitchFamily="2" charset="-78"/>
                        </a:rPr>
                        <a:t> </a:t>
                      </a:r>
                      <a:r>
                        <a:rPr lang="ar-SA" sz="1800" b="1" kern="1200" dirty="0" smtClean="0">
                          <a:solidFill>
                            <a:schemeClr val="tx1"/>
                          </a:solidFill>
                          <a:latin typeface="Times New Roman"/>
                          <a:ea typeface="Times New Roman"/>
                          <a:cs typeface="B Compset" pitchFamily="2" charset="-78"/>
                        </a:rPr>
                        <a:t>دهید</a:t>
                      </a:r>
                      <a:r>
                        <a:rPr lang="en-US" sz="1800" b="1" kern="1200" dirty="0" smtClean="0">
                          <a:solidFill>
                            <a:schemeClr val="tx1"/>
                          </a:solidFill>
                          <a:latin typeface="Times New Roman"/>
                          <a:ea typeface="Times New Roman"/>
                          <a:cs typeface="B Compset" pitchFamily="2" charset="-78"/>
                        </a:rPr>
                        <a:t>.</a:t>
                      </a:r>
                    </a:p>
                  </a:txBody>
                  <a:tcPr marL="68580" marR="68580" marT="0" marB="0" anchor="ctr">
                    <a:solidFill>
                      <a:schemeClr val="bg1"/>
                    </a:solidFill>
                  </a:tcPr>
                </a:tc>
              </a:tr>
              <a:tr h="379307">
                <a:tc>
                  <a:txBody>
                    <a:bodyPr/>
                    <a:lstStyle/>
                    <a:p>
                      <a:pPr algn="r" rtl="1">
                        <a:lnSpc>
                          <a:spcPct val="107000"/>
                        </a:lnSpc>
                        <a:spcAft>
                          <a:spcPts val="0"/>
                        </a:spcAft>
                        <a:tabLst>
                          <a:tab pos="1381760" algn="l"/>
                        </a:tabLst>
                      </a:pPr>
                      <a:r>
                        <a:rPr lang="ar-SA" sz="1800" b="1" kern="1200" dirty="0" smtClean="0">
                          <a:solidFill>
                            <a:schemeClr val="tx1"/>
                          </a:solidFill>
                          <a:latin typeface="Times New Roman"/>
                          <a:ea typeface="Times New Roman"/>
                          <a:cs typeface="B Compset" pitchFamily="2" charset="-78"/>
                        </a:rPr>
                        <a:t>در صورت بروز مشکل جدید با من تماس بگیرید</a:t>
                      </a:r>
                      <a:r>
                        <a:rPr lang="en-US" sz="1800" b="1" kern="1200" dirty="0" smtClean="0">
                          <a:solidFill>
                            <a:schemeClr val="tx1"/>
                          </a:solidFill>
                          <a:latin typeface="Times New Roman"/>
                          <a:ea typeface="Times New Roman"/>
                          <a:cs typeface="B Compset" pitchFamily="2" charset="-78"/>
                        </a:rPr>
                        <a:t>.</a:t>
                      </a:r>
                    </a:p>
                  </a:txBody>
                  <a:tcPr marL="68580" marR="68580" marT="0" marB="0" anchor="ctr">
                    <a:solidFill>
                      <a:schemeClr val="bg1"/>
                    </a:solidFill>
                  </a:tcPr>
                </a:tc>
              </a:tr>
            </a:tbl>
          </a:graphicData>
        </a:graphic>
      </p:graphicFrame>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quarter" idx="1"/>
          </p:nvPr>
        </p:nvPicPr>
        <p:blipFill>
          <a:blip r:embed="rId2"/>
          <a:srcRect l="26136" t="10606" r="23864" b="4545"/>
          <a:stretch>
            <a:fillRect/>
          </a:stretch>
        </p:blipFill>
        <p:spPr bwMode="auto">
          <a:xfrm>
            <a:off x="1219200" y="0"/>
            <a:ext cx="6466114" cy="68580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sz="quarter" idx="1"/>
          </p:nvPr>
        </p:nvPicPr>
        <p:blipFill>
          <a:blip r:embed="rId2"/>
          <a:srcRect l="28534" t="14006" r="26008" b="7558"/>
          <a:stretch>
            <a:fillRect/>
          </a:stretch>
        </p:blipFill>
        <p:spPr bwMode="auto">
          <a:xfrm>
            <a:off x="1752600" y="1"/>
            <a:ext cx="5598159" cy="6857999"/>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 دیس ریتمی های قلبی</a:t>
            </a:r>
            <a:endParaRPr lang="en-US" sz="2400" dirty="0">
              <a:cs typeface="B Titr" pitchFamily="2" charset="-78"/>
            </a:endParaRPr>
          </a:p>
        </p:txBody>
      </p:sp>
      <p:pic>
        <p:nvPicPr>
          <p:cNvPr id="4" name="Content Placeholder 3" descr="http://scrubbing.in/wp-content/uploads/2013/07/heart-disease.jpg"/>
          <p:cNvPicPr>
            <a:picLocks noGrp="1"/>
          </p:cNvPicPr>
          <p:nvPr>
            <p:ph sz="quarter" idx="1"/>
          </p:nvPr>
        </p:nvPicPr>
        <p:blipFill>
          <a:blip r:embed="rId2"/>
          <a:srcRect/>
          <a:stretch>
            <a:fillRect/>
          </a:stretch>
        </p:blipFill>
        <p:spPr bwMode="auto">
          <a:xfrm>
            <a:off x="838200" y="1676400"/>
            <a:ext cx="7543800" cy="361553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الکتروکاردیوگرام</a:t>
            </a:r>
            <a:endParaRPr lang="en-US" sz="2400" dirty="0">
              <a:cs typeface="B Titr" pitchFamily="2" charset="-78"/>
            </a:endParaRPr>
          </a:p>
        </p:txBody>
      </p:sp>
      <p:sp>
        <p:nvSpPr>
          <p:cNvPr id="3" name="Content Placeholder 2"/>
          <p:cNvSpPr>
            <a:spLocks noGrp="1"/>
          </p:cNvSpPr>
          <p:nvPr>
            <p:ph sz="quarter" idx="1"/>
          </p:nvPr>
        </p:nvSpPr>
        <p:spPr/>
        <p:txBody>
          <a:bodyPr>
            <a:normAutofit/>
          </a:bodyPr>
          <a:lstStyle/>
          <a:p>
            <a:pPr lvl="0" algn="r" rtl="1">
              <a:buFont typeface="Arial" pitchFamily="34" charset="0"/>
              <a:buChar char="•"/>
            </a:pPr>
            <a:endParaRPr lang="fa-IR" sz="1800" b="1" dirty="0" smtClean="0">
              <a:cs typeface="B Compset" pitchFamily="2" charset="-78"/>
            </a:endParaRPr>
          </a:p>
          <a:p>
            <a:pPr lvl="0" algn="r" rtl="1">
              <a:buFont typeface="Arial" pitchFamily="34" charset="0"/>
              <a:buChar char="•"/>
            </a:pPr>
            <a:r>
              <a:rPr lang="fa-IR" sz="1800" b="1" dirty="0" smtClean="0">
                <a:cs typeface="B Compset" pitchFamily="2" charset="-78"/>
              </a:rPr>
              <a:t>نوار قلب  به نمودار ثبت ‌شده تغییرات پتانسیل الکتریکی ناشی از تحریک عضلۀ قلب گفته می‌شود. </a:t>
            </a:r>
          </a:p>
          <a:p>
            <a:pPr lvl="0" algn="r" rtl="1">
              <a:buFont typeface="Arial" pitchFamily="34" charset="0"/>
              <a:buChar char="•"/>
            </a:pPr>
            <a:endParaRPr lang="fa-IR" sz="1800" b="1" dirty="0" smtClean="0">
              <a:cs typeface="B Compset" pitchFamily="2" charset="-78"/>
            </a:endParaRPr>
          </a:p>
          <a:p>
            <a:pPr lvl="0" algn="r" rtl="1">
              <a:buFont typeface="Arial" pitchFamily="34" charset="0"/>
              <a:buChar char="•"/>
            </a:pPr>
            <a:r>
              <a:rPr lang="fa-IR" sz="1800" b="1" dirty="0" smtClean="0">
                <a:cs typeface="B Compset" pitchFamily="2" charset="-78"/>
              </a:rPr>
              <a:t>معمولاً با مخفف </a:t>
            </a:r>
            <a:r>
              <a:rPr lang="en-US" sz="1800" b="1" dirty="0" smtClean="0">
                <a:cs typeface="B Compset" pitchFamily="2" charset="-78"/>
              </a:rPr>
              <a:t>ECG </a:t>
            </a:r>
            <a:r>
              <a:rPr lang="fa-IR" sz="1800" b="1" dirty="0" smtClean="0">
                <a:cs typeface="B Compset" pitchFamily="2" charset="-78"/>
              </a:rPr>
              <a:t>یا </a:t>
            </a:r>
            <a:r>
              <a:rPr lang="en-US" sz="1800" b="1" dirty="0" smtClean="0">
                <a:cs typeface="B Compset" pitchFamily="2" charset="-78"/>
              </a:rPr>
              <a:t>EKG </a:t>
            </a:r>
            <a:r>
              <a:rPr lang="fa-IR" sz="1800" b="1" dirty="0" smtClean="0">
                <a:cs typeface="B Compset" pitchFamily="2" charset="-78"/>
              </a:rPr>
              <a:t> مورد دوم مخفف کلمهٔ آلمانیِ</a:t>
            </a:r>
            <a:r>
              <a:rPr lang="en-US" sz="1800" b="1" dirty="0" smtClean="0">
                <a:cs typeface="B Compset" pitchFamily="2" charset="-78"/>
              </a:rPr>
              <a:t>(</a:t>
            </a:r>
            <a:r>
              <a:rPr lang="en-US" sz="1800" b="1" dirty="0" err="1" smtClean="0">
                <a:cs typeface="B Compset" pitchFamily="2" charset="-78"/>
              </a:rPr>
              <a:t>Elektrokardiogramm</a:t>
            </a:r>
            <a:r>
              <a:rPr lang="en-US" sz="1800" b="1" dirty="0" smtClean="0">
                <a:cs typeface="B Compset" pitchFamily="2" charset="-78"/>
              </a:rPr>
              <a:t>) </a:t>
            </a:r>
            <a:r>
              <a:rPr lang="fa-IR" sz="1800" b="1" dirty="0" smtClean="0">
                <a:cs typeface="B Compset" pitchFamily="2" charset="-78"/>
              </a:rPr>
              <a:t> مشخص می‌شود.</a:t>
            </a:r>
          </a:p>
          <a:p>
            <a:pPr algn="r" rtl="1">
              <a:buNone/>
            </a:pPr>
            <a:endParaRPr lang="en-US" sz="1800" b="1" dirty="0">
              <a:cs typeface="B Compset" pitchFamily="2" charset="-78"/>
            </a:endParaRPr>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smtClean="0">
                <a:cs typeface="B Titr" pitchFamily="2" charset="-78"/>
              </a:rPr>
              <a:t>الکتروکاردیوگرام</a:t>
            </a:r>
            <a:endParaRPr lang="en-US" sz="2400" dirty="0">
              <a:cs typeface="B Titr" pitchFamily="2" charset="-78"/>
            </a:endParaRPr>
          </a:p>
        </p:txBody>
      </p:sp>
      <p:sp>
        <p:nvSpPr>
          <p:cNvPr id="3" name="Content Placeholder 2"/>
          <p:cNvSpPr>
            <a:spLocks noGrp="1"/>
          </p:cNvSpPr>
          <p:nvPr>
            <p:ph sz="quarter" idx="1"/>
          </p:nvPr>
        </p:nvSpPr>
        <p:spPr/>
        <p:txBody>
          <a:bodyPr>
            <a:normAutofit/>
          </a:bodyPr>
          <a:lstStyle/>
          <a:p>
            <a:pPr lvl="0" algn="just" rtl="1"/>
            <a:r>
              <a:rPr lang="fa-IR" sz="1800" b="1" dirty="0" smtClean="0">
                <a:cs typeface="B Compset" pitchFamily="2" charset="-78"/>
              </a:rPr>
              <a:t>الکتروکاردیوگرام از سال 1901 تاکنون به عنوان مهمترین ابزار تشخیصی پزشکی باقی مانده و تشخیص بسیاری از بیماری‌های قلبی را آسان کرده است.</a:t>
            </a:r>
          </a:p>
          <a:p>
            <a:pPr lvl="0" algn="just" rtl="1"/>
            <a:endParaRPr lang="fa-IR" sz="1800" b="1" dirty="0" smtClean="0">
              <a:cs typeface="B Compset" pitchFamily="2" charset="-78"/>
            </a:endParaRPr>
          </a:p>
          <a:p>
            <a:pPr lvl="0" algn="just" rtl="1"/>
            <a:endParaRPr lang="fa-IR" sz="1800" b="1" dirty="0" smtClean="0">
              <a:cs typeface="B Compset" pitchFamily="2" charset="-78"/>
            </a:endParaRPr>
          </a:p>
          <a:p>
            <a:pPr lvl="0" algn="just" rtl="1">
              <a:defRPr sz="1800"/>
            </a:pPr>
            <a:r>
              <a:rPr lang="fa-IR" sz="1800" b="1" dirty="0" smtClean="0">
                <a:cs typeface="B Compset" pitchFamily="2" charset="-78"/>
              </a:rPr>
              <a:t>الکتروکاردیوگرام برای تشخیص بسیاری از اختلالات قلبی و غیر قلبی از قبیل ریتم‌های غیر طبیعی قلب، گرفتگی رگ‌های کرونر، سکته‌های قلبی، هیپرتروفی عضلات قلب، علل تنگی نفس، اختلالات الکترولیتی، اثرات داروها و ... کاربرد دارد.</a:t>
            </a:r>
          </a:p>
          <a:p>
            <a:pPr algn="just" rtl="1">
              <a:defRPr sz="1800"/>
            </a:pPr>
            <a:endParaRPr lang="fa-IR" sz="1800" b="1" dirty="0" smtClean="0">
              <a:cs typeface="B Compset" pitchFamily="2" charset="-78"/>
            </a:endParaRPr>
          </a:p>
          <a:p>
            <a:pPr algn="just" rtl="1"/>
            <a:endParaRPr lang="fa-IR" sz="1800" b="1" dirty="0" smtClean="0">
              <a:cs typeface="B Compset" pitchFamily="2" charset="-78"/>
            </a:endParaRPr>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الکتروکاردیوگرام</a:t>
            </a:r>
            <a:endParaRPr lang="en-US" sz="2400" dirty="0">
              <a:cs typeface="B Titr" pitchFamily="2" charset="-78"/>
            </a:endParaRPr>
          </a:p>
        </p:txBody>
      </p:sp>
      <p:sp>
        <p:nvSpPr>
          <p:cNvPr id="8" name="Content Placeholder 7"/>
          <p:cNvSpPr>
            <a:spLocks noGrp="1"/>
          </p:cNvSpPr>
          <p:nvPr>
            <p:ph sz="quarter" idx="1"/>
          </p:nvPr>
        </p:nvSpPr>
        <p:spPr>
          <a:xfrm>
            <a:off x="457200" y="1752600"/>
            <a:ext cx="8229600" cy="4267200"/>
          </a:xfrm>
        </p:spPr>
        <p:txBody>
          <a:bodyPr/>
          <a:lstStyle/>
          <a:p>
            <a:pPr algn="just" rtl="1"/>
            <a:r>
              <a:rPr lang="fa-IR" sz="1800" b="1" dirty="0" smtClean="0">
                <a:cs typeface="B Compset" pitchFamily="2" charset="-78"/>
              </a:rPr>
              <a:t>دستگاه الکتروکاردیوگراف، این نمودار را برروی نوار کاغذیِ خط‌کشی‌شده‌ای که ویژۀ این کار است، به ‌طور پیوسته ضبط می‌کند. اطلاعاتی که روی الکتروکاردیوگرام ضبط می‌شود نشان‌دهندۀ امواج الکتریکی محرک قلب است. این امواج نمایشگر مراحل مختلف تحریکات قلبی هستند.</a:t>
            </a:r>
          </a:p>
          <a:p>
            <a:pPr algn="r" rtl="1"/>
            <a:endParaRPr lang="en-US" sz="1800" b="1" dirty="0" smtClean="0">
              <a:cs typeface="B Compset" pitchFamily="2" charset="-78"/>
            </a:endParaRPr>
          </a:p>
        </p:txBody>
      </p:sp>
      <p:pic>
        <p:nvPicPr>
          <p:cNvPr id="4" name="pasted-image.png"/>
          <p:cNvPicPr>
            <a:picLocks/>
          </p:cNvPicPr>
          <p:nvPr/>
        </p:nvPicPr>
        <p:blipFill>
          <a:blip r:embed="rId2">
            <a:extLst/>
          </a:blip>
          <a:stretch>
            <a:fillRect/>
          </a:stretch>
        </p:blipFill>
        <p:spPr bwMode="auto">
          <a:xfrm>
            <a:off x="2362200" y="2895600"/>
            <a:ext cx="4772025" cy="2286000"/>
          </a:xfrm>
          <a:prstGeom prst="rect">
            <a:avLst/>
          </a:prstGeom>
          <a:noFill/>
          <a:ln w="12700">
            <a:noFill/>
            <a:miter lim="4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cs typeface="B Titr" pitchFamily="2" charset="-78"/>
              </a:rPr>
              <a:t>سطوح قلبی</a:t>
            </a:r>
            <a:endParaRPr lang="en-US" sz="2400" dirty="0"/>
          </a:p>
        </p:txBody>
      </p:sp>
      <p:pic>
        <p:nvPicPr>
          <p:cNvPr id="4" name="Picture 4"/>
          <p:cNvPicPr>
            <a:picLocks noGrp="1" noChangeAspect="1" noChangeArrowheads="1"/>
          </p:cNvPicPr>
          <p:nvPr>
            <p:ph sz="quarter" idx="1"/>
          </p:nvPr>
        </p:nvPicPr>
        <p:blipFill>
          <a:blip r:embed="rId2"/>
          <a:srcRect/>
          <a:stretch>
            <a:fillRect/>
          </a:stretch>
        </p:blipFill>
        <p:spPr bwMode="auto">
          <a:xfrm>
            <a:off x="1371600" y="1524000"/>
            <a:ext cx="6056295" cy="403859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الکتروکاردیوگرام</a:t>
            </a:r>
            <a:endParaRPr lang="en-US" sz="2400" dirty="0"/>
          </a:p>
        </p:txBody>
      </p:sp>
      <p:sp>
        <p:nvSpPr>
          <p:cNvPr id="3" name="Content Placeholder 2"/>
          <p:cNvSpPr>
            <a:spLocks noGrp="1"/>
          </p:cNvSpPr>
          <p:nvPr>
            <p:ph sz="quarter" idx="1"/>
          </p:nvPr>
        </p:nvSpPr>
        <p:spPr/>
        <p:txBody>
          <a:bodyPr/>
          <a:lstStyle/>
          <a:p>
            <a:pPr marL="346709" lvl="0" indent="-346709" algn="justLow" defTabSz="455675" rtl="1">
              <a:spcBef>
                <a:spcPts val="3200"/>
              </a:spcBef>
              <a:defRPr sz="1800"/>
            </a:pPr>
            <a:r>
              <a:rPr lang="fa-IR" sz="1800" b="1" dirty="0" smtClean="0">
                <a:cs typeface="B Compset" pitchFamily="2" charset="-78"/>
              </a:rPr>
              <a:t>امواج الکتریکی قلب توسط دستگاه الکتروکاردیوگراف بر روی کاغذ مخصوصی ترسیم می‌شوند.</a:t>
            </a:r>
          </a:p>
          <a:p>
            <a:pPr marL="346709" lvl="0" indent="-346709" algn="justLow" defTabSz="455675" rtl="1">
              <a:spcBef>
                <a:spcPts val="3200"/>
              </a:spcBef>
              <a:defRPr sz="1800"/>
            </a:pPr>
            <a:r>
              <a:rPr lang="fa-IR" sz="1800" b="1" dirty="0" smtClean="0">
                <a:cs typeface="B Compset" pitchFamily="2" charset="-78"/>
              </a:rPr>
              <a:t> این کاغذ شطرنجی بوده و از تعدادی مربع ریز و درشت تشکیل شده است. </a:t>
            </a:r>
          </a:p>
          <a:p>
            <a:pPr marL="346709" lvl="0" indent="-346709" algn="justLow" defTabSz="455675" rtl="1">
              <a:spcBef>
                <a:spcPts val="3200"/>
              </a:spcBef>
              <a:defRPr sz="1800"/>
            </a:pPr>
            <a:r>
              <a:rPr lang="fa-IR" sz="1800" b="1" dirty="0" smtClean="0">
                <a:cs typeface="B Compset" pitchFamily="2" charset="-78"/>
              </a:rPr>
              <a:t>هر ضلع مربع‌های ریز، یک میلی‌متر طول دارد. هر 5 مربع ریز، با یک خط تیره از هم جدا شده‌اند، در نتیجه هر 25 مربع ریز تشکیل یک مربع درشت‌تر را می‌دهند. هر ضلع مربع‌های بزرگ 5 میلی‌متر طول دارد.</a:t>
            </a:r>
          </a:p>
          <a:p>
            <a:pPr marL="346709" lvl="0" indent="-346709" algn="r" defTabSz="455675" rtl="1">
              <a:spcBef>
                <a:spcPts val="3200"/>
              </a:spcBef>
              <a:defRPr sz="1800"/>
            </a:pPr>
            <a:endParaRPr lang="fa-IR" sz="1800" b="1" dirty="0" smtClean="0">
              <a:cs typeface="B Compset" pitchFamily="2" charset="-78"/>
            </a:endParaRPr>
          </a:p>
          <a:p>
            <a:pPr algn="r" rtl="1">
              <a:buNone/>
            </a:pPr>
            <a:endParaRPr lang="en-US" sz="1800" b="1" dirty="0">
              <a:cs typeface="B Compset" pitchFamily="2" charset="-78"/>
            </a:endParaRPr>
          </a:p>
        </p:txBody>
      </p:sp>
      <p:pic>
        <p:nvPicPr>
          <p:cNvPr id="6" name="pasted-image.png"/>
          <p:cNvPicPr/>
          <p:nvPr/>
        </p:nvPicPr>
        <p:blipFill>
          <a:blip r:embed="rId2">
            <a:extLst/>
          </a:blip>
          <a:stretch>
            <a:fillRect/>
          </a:stretch>
        </p:blipFill>
        <p:spPr>
          <a:xfrm>
            <a:off x="2514600" y="3886200"/>
            <a:ext cx="4419600" cy="2971800"/>
          </a:xfrm>
          <a:prstGeom prst="rect">
            <a:avLst/>
          </a:prstGeom>
          <a:ln w="12700">
            <a:miter lim="400000"/>
          </a:ln>
        </p:spPr>
      </p:pic>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cs typeface="B Titr" pitchFamily="2" charset="-78"/>
              </a:rPr>
              <a:t>الکتروکاردیوگرام</a:t>
            </a:r>
            <a:endParaRPr lang="en-US" sz="2400" dirty="0">
              <a:cs typeface="B Titr" pitchFamily="2" charset="-78"/>
            </a:endParaRPr>
          </a:p>
        </p:txBody>
      </p:sp>
      <p:sp>
        <p:nvSpPr>
          <p:cNvPr id="3" name="Content Placeholder 2"/>
          <p:cNvSpPr>
            <a:spLocks noGrp="1"/>
          </p:cNvSpPr>
          <p:nvPr>
            <p:ph sz="quarter" idx="1"/>
          </p:nvPr>
        </p:nvSpPr>
        <p:spPr/>
        <p:txBody>
          <a:bodyPr/>
          <a:lstStyle/>
          <a:p>
            <a:pPr marL="346709" lvl="0" indent="-346709" algn="r" defTabSz="455675" rtl="1">
              <a:spcBef>
                <a:spcPts val="3200"/>
              </a:spcBef>
              <a:defRPr sz="1800"/>
            </a:pPr>
            <a:r>
              <a:rPr lang="fa-IR" sz="1800" b="1" dirty="0" smtClean="0">
                <a:cs typeface="B Compset" pitchFamily="2" charset="-78"/>
              </a:rPr>
              <a:t> بر روی کاغذ الکتروکاردیوگرام، محور افقی نشان دهنده‌ی زمان و محور عرضی نشان دهنده‌ی شدت جریان الکتریکی است.</a:t>
            </a:r>
          </a:p>
          <a:p>
            <a:pPr marL="346709" lvl="0" indent="-346709" algn="r" defTabSz="455675" rtl="1">
              <a:spcBef>
                <a:spcPts val="3200"/>
              </a:spcBef>
              <a:defRPr sz="1800"/>
            </a:pPr>
            <a:r>
              <a:rPr lang="fa-IR" sz="1800" b="1" dirty="0" smtClean="0">
                <a:cs typeface="B Compset" pitchFamily="2" charset="-78"/>
              </a:rPr>
              <a:t>دستگاه الکتروکاردیوگراف به طور استاندارد با سرعت 25 میلی‌متر در ثانیه وقایع الکتریکی قلب را ثبت می‌کند. </a:t>
            </a:r>
          </a:p>
          <a:p>
            <a:pPr marL="346709" lvl="0" indent="-346709" algn="r" defTabSz="455675" rtl="1">
              <a:spcBef>
                <a:spcPts val="3200"/>
              </a:spcBef>
              <a:defRPr sz="1800"/>
            </a:pPr>
            <a:r>
              <a:rPr lang="fa-IR" sz="1800" b="1" dirty="0" smtClean="0">
                <a:cs typeface="B Compset" pitchFamily="2" charset="-78"/>
              </a:rPr>
              <a:t>پس هر مربع یک میلی‌متری بر روی محور افقی، معادل 0/04 ثانیه، و هر مربع 5 میلی‌متری معادل 0/2 ثانیه می‌باشد.</a:t>
            </a:r>
            <a:endParaRPr lang="en-US" sz="1800" b="1" dirty="0" smtClean="0">
              <a:cs typeface="B Compset" pitchFamily="2" charset="-78"/>
            </a:endParaRPr>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الکتروکاردیوگرام</a:t>
            </a:r>
            <a:endParaRPr lang="en-US" sz="2400" dirty="0">
              <a:cs typeface="B Titr" pitchFamily="2" charset="-78"/>
            </a:endParaRPr>
          </a:p>
        </p:txBody>
      </p:sp>
      <p:sp>
        <p:nvSpPr>
          <p:cNvPr id="3" name="Content Placeholder 2"/>
          <p:cNvSpPr>
            <a:spLocks noGrp="1"/>
          </p:cNvSpPr>
          <p:nvPr>
            <p:ph sz="quarter" idx="1"/>
          </p:nvPr>
        </p:nvSpPr>
        <p:spPr/>
        <p:txBody>
          <a:bodyPr/>
          <a:lstStyle/>
          <a:p>
            <a:pPr marL="404495" lvl="0" indent="-404495" algn="just" defTabSz="531622" rtl="1">
              <a:spcBef>
                <a:spcPts val="3800"/>
              </a:spcBef>
              <a:defRPr sz="1800"/>
            </a:pPr>
            <a:r>
              <a:rPr lang="fa-IR" sz="1800" b="1" dirty="0" smtClean="0">
                <a:cs typeface="B Compset" pitchFamily="2" charset="-78"/>
              </a:rPr>
              <a:t>دستگاه الکتروکاردیوگراف به طور استاندارد، به نحوی تنظیم شده است که یک جریان الکتریکی با شدت یک میلی‌ولت موجی به اندازه‌ی 10 میلی‌متر بر روی کاغذ الکتروکاردیوگرام ترسیم خواهد کرد. بدین ترتیب هر مربع کوچک بر روی محور عرضی، معادل 0/1 میلی‌ولت و هر مربع بزرگ معادل 0/5 میلی‌ولت می‌باشد.</a:t>
            </a:r>
          </a:p>
          <a:p>
            <a:pPr marL="404495" lvl="0" indent="-404495" algn="just" defTabSz="531622" rtl="1">
              <a:spcBef>
                <a:spcPts val="3800"/>
              </a:spcBef>
              <a:defRPr sz="1800"/>
            </a:pPr>
            <a:r>
              <a:rPr lang="fa-IR" sz="1800" b="1" dirty="0" smtClean="0">
                <a:cs typeface="B Compset" pitchFamily="2" charset="-78"/>
              </a:rPr>
              <a:t>اگر هیچ انرژی الکتریکی وجود نداشته باشد دستگاه الکتروکاردیوگرام یک خط صاف را ترسیم می‌کند، این خط، خط ایزوالکتریک نامیده می‌شود. </a:t>
            </a:r>
          </a:p>
          <a:p>
            <a:pPr marL="404495" lvl="0" indent="-404495" algn="just" defTabSz="531622" rtl="1">
              <a:spcBef>
                <a:spcPts val="3800"/>
              </a:spcBef>
              <a:defRPr sz="1800"/>
            </a:pPr>
            <a:r>
              <a:rPr lang="fa-IR" sz="1800" b="1" dirty="0" smtClean="0">
                <a:cs typeface="B Compset" pitchFamily="2" charset="-78"/>
              </a:rPr>
              <a:t>امواج مثبت به شکل انحراف رو به بالا از خط ایزوالکتریک، و امواج منفی به شکل انحراف رو به پایین از خط ایزوالکتریک نمایش داده می‌شوند.</a:t>
            </a:r>
          </a:p>
          <a:p>
            <a:pPr algn="just" rtl="1"/>
            <a:endParaRPr lang="fa-IR" sz="1800" b="1" dirty="0" smtClean="0">
              <a:cs typeface="B Compset" pitchFamily="2" charset="-78"/>
            </a:endParaRPr>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الکتروکاردیوگرام</a:t>
            </a:r>
            <a:endParaRPr lang="en-US" sz="2400" dirty="0" smtClean="0">
              <a:cs typeface="B Titr" pitchFamily="2" charset="-78"/>
            </a:endParaRPr>
          </a:p>
        </p:txBody>
      </p:sp>
      <p:sp>
        <p:nvSpPr>
          <p:cNvPr id="3" name="Content Placeholder 2"/>
          <p:cNvSpPr>
            <a:spLocks noGrp="1"/>
          </p:cNvSpPr>
          <p:nvPr>
            <p:ph sz="quarter" idx="1"/>
          </p:nvPr>
        </p:nvSpPr>
        <p:spPr/>
        <p:txBody>
          <a:bodyPr/>
          <a:lstStyle/>
          <a:p>
            <a:pPr lvl="0" algn="r" rtl="1"/>
            <a:r>
              <a:rPr lang="fa-IR" sz="1800" b="1" dirty="0" smtClean="0">
                <a:cs typeface="B Compset" pitchFamily="2" charset="-78"/>
              </a:rPr>
              <a:t>الکتروکاردیوگرام یک فرد طبیعی به شکل زیر بر روی کاغذ الکتروکاردیوگرام نقش می‌بندد:</a:t>
            </a:r>
          </a:p>
          <a:p>
            <a:pPr algn="r" rtl="1"/>
            <a:endParaRPr lang="fa-IR" sz="1800" b="1" dirty="0" smtClean="0">
              <a:cs typeface="B Compset" pitchFamily="2" charset="-78"/>
            </a:endParaRPr>
          </a:p>
        </p:txBody>
      </p:sp>
      <p:pic>
        <p:nvPicPr>
          <p:cNvPr id="4" name="pasted-image.png"/>
          <p:cNvPicPr/>
          <p:nvPr/>
        </p:nvPicPr>
        <p:blipFill>
          <a:blip r:embed="rId2">
            <a:extLst/>
          </a:blip>
          <a:stretch>
            <a:fillRect/>
          </a:stretch>
        </p:blipFill>
        <p:spPr>
          <a:xfrm>
            <a:off x="990600" y="2667000"/>
            <a:ext cx="7239001" cy="1811611"/>
          </a:xfrm>
          <a:prstGeom prst="rect">
            <a:avLst/>
          </a:prstGeom>
          <a:ln w="12700">
            <a:miter lim="400000"/>
          </a:ln>
        </p:spPr>
      </p:pic>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الکتروکاردیوگرام</a:t>
            </a:r>
            <a:endParaRPr lang="en-US" sz="2400" dirty="0" smtClean="0">
              <a:cs typeface="B Titr" pitchFamily="2" charset="-78"/>
            </a:endParaRPr>
          </a:p>
        </p:txBody>
      </p:sp>
      <p:sp>
        <p:nvSpPr>
          <p:cNvPr id="3" name="Content Placeholder 2"/>
          <p:cNvSpPr>
            <a:spLocks noGrp="1"/>
          </p:cNvSpPr>
          <p:nvPr>
            <p:ph sz="quarter" idx="1"/>
          </p:nvPr>
        </p:nvSpPr>
        <p:spPr/>
        <p:txBody>
          <a:bodyPr/>
          <a:lstStyle/>
          <a:p>
            <a:pPr lvl="0" algn="r" rtl="1"/>
            <a:r>
              <a:rPr lang="fa-IR" sz="1800" b="1" dirty="0" smtClean="0">
                <a:cs typeface="B Compset" pitchFamily="2" charset="-78"/>
              </a:rPr>
              <a:t>هر کدام از اجزای مشاهده شده بر روی شکل، نشان دهنده‌ی بخشی از فعالیت الکتریکی سلول‌های قلب می‌باشند. این اجزا به صورت قراردادی نام‌گذاری شده‌اند و در تمام دنیا به همین نام‌ها معروف هستند.</a:t>
            </a:r>
          </a:p>
          <a:p>
            <a:pPr algn="r" rtl="1"/>
            <a:endParaRPr lang="fa-IR" sz="1800" b="1" dirty="0" smtClean="0">
              <a:cs typeface="B Compset" pitchFamily="2" charset="-78"/>
            </a:endParaRPr>
          </a:p>
        </p:txBody>
      </p:sp>
      <p:pic>
        <p:nvPicPr>
          <p:cNvPr id="4" name="pasted-image.png"/>
          <p:cNvPicPr/>
          <p:nvPr/>
        </p:nvPicPr>
        <p:blipFill>
          <a:blip r:embed="rId2">
            <a:extLst/>
          </a:blip>
          <a:stretch>
            <a:fillRect/>
          </a:stretch>
        </p:blipFill>
        <p:spPr>
          <a:xfrm>
            <a:off x="2286000" y="2438400"/>
            <a:ext cx="4572000" cy="2743200"/>
          </a:xfrm>
          <a:prstGeom prst="rect">
            <a:avLst/>
          </a:prstGeom>
          <a:ln w="12700">
            <a:miter lim="400000"/>
          </a:ln>
        </p:spPr>
      </p:pic>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الکتروکاردیوگرام</a:t>
            </a:r>
            <a:endParaRPr lang="en-US" sz="2400" dirty="0">
              <a:cs typeface="B Titr" pitchFamily="2" charset="-78"/>
            </a:endParaRPr>
          </a:p>
        </p:txBody>
      </p:sp>
      <p:sp>
        <p:nvSpPr>
          <p:cNvPr id="3" name="Content Placeholder 2"/>
          <p:cNvSpPr>
            <a:spLocks noGrp="1"/>
          </p:cNvSpPr>
          <p:nvPr>
            <p:ph sz="quarter" idx="1"/>
          </p:nvPr>
        </p:nvSpPr>
        <p:spPr>
          <a:xfrm>
            <a:off x="533400" y="1600200"/>
            <a:ext cx="8153400" cy="4525963"/>
          </a:xfrm>
        </p:spPr>
        <p:txBody>
          <a:bodyPr/>
          <a:lstStyle/>
          <a:p>
            <a:pPr marL="311150" lvl="0" indent="-311150" algn="justLow" defTabSz="408940" rtl="1">
              <a:spcBef>
                <a:spcPts val="2900"/>
              </a:spcBef>
              <a:defRPr sz="1800"/>
            </a:pPr>
            <a:r>
              <a:rPr lang="fa-IR" sz="1800" b="1" dirty="0" smtClean="0">
                <a:cs typeface="B Compset" pitchFamily="2" charset="-78"/>
              </a:rPr>
              <a:t>موج </a:t>
            </a:r>
            <a:r>
              <a:rPr lang="en-US" sz="1800" b="1" dirty="0" smtClean="0">
                <a:cs typeface="B Compset" pitchFamily="2" charset="-78"/>
              </a:rPr>
              <a:t>P</a:t>
            </a:r>
            <a:r>
              <a:rPr lang="fa-IR" sz="1800" b="1" dirty="0" smtClean="0">
                <a:cs typeface="B Compset" pitchFamily="2" charset="-78"/>
              </a:rPr>
              <a:t>: عبور جریان الکتریکی از دهلیزها، اولین موج </a:t>
            </a:r>
            <a:r>
              <a:rPr lang="en-US" sz="1800" b="1" dirty="0" smtClean="0">
                <a:cs typeface="B Compset" pitchFamily="2" charset="-78"/>
              </a:rPr>
              <a:t>ECG </a:t>
            </a:r>
            <a:r>
              <a:rPr lang="fa-IR" sz="1800" b="1" dirty="0" smtClean="0">
                <a:cs typeface="B Compset" pitchFamily="2" charset="-78"/>
              </a:rPr>
              <a:t> را ایجاد می‌کند. موج</a:t>
            </a:r>
            <a:r>
              <a:rPr lang="en-US" sz="1800" b="1" dirty="0" smtClean="0">
                <a:cs typeface="B Compset" pitchFamily="2" charset="-78"/>
              </a:rPr>
              <a:t>P </a:t>
            </a:r>
            <a:r>
              <a:rPr lang="fa-IR" sz="1800" b="1" dirty="0" smtClean="0">
                <a:cs typeface="B Compset" pitchFamily="2" charset="-78"/>
              </a:rPr>
              <a:t> در حالت طبیعی گرد، صاف و قرینه بوده و نشان دهنده‌ی دپولاریزاسیون دهلیزهاست.</a:t>
            </a:r>
          </a:p>
          <a:p>
            <a:pPr marL="311150" lvl="0" indent="-311150" algn="justLow" defTabSz="408940" rtl="1">
              <a:spcBef>
                <a:spcPts val="2900"/>
              </a:spcBef>
              <a:defRPr sz="1800"/>
            </a:pPr>
            <a:r>
              <a:rPr lang="fa-IR" sz="1800" b="1" dirty="0" smtClean="0">
                <a:cs typeface="B Compset" pitchFamily="2" charset="-78"/>
              </a:rPr>
              <a:t>فاصله‌ی </a:t>
            </a:r>
            <a:r>
              <a:rPr lang="en-US" sz="1800" b="1" dirty="0" smtClean="0">
                <a:cs typeface="B Compset" pitchFamily="2" charset="-78"/>
              </a:rPr>
              <a:t>PR</a:t>
            </a:r>
            <a:r>
              <a:rPr lang="fa-IR" sz="1800" b="1" dirty="0" smtClean="0">
                <a:cs typeface="B Compset" pitchFamily="2" charset="-78"/>
              </a:rPr>
              <a:t>: از ابتدای موج </a:t>
            </a:r>
            <a:r>
              <a:rPr lang="en-US" sz="1800" b="1" dirty="0" smtClean="0">
                <a:cs typeface="B Compset" pitchFamily="2" charset="-78"/>
              </a:rPr>
              <a:t>P </a:t>
            </a:r>
            <a:r>
              <a:rPr lang="fa-IR" sz="1800" b="1" dirty="0" smtClean="0">
                <a:cs typeface="B Compset" pitchFamily="2" charset="-78"/>
              </a:rPr>
              <a:t> تا شروع کمپلکس</a:t>
            </a:r>
            <a:r>
              <a:rPr lang="en-US" sz="1800" b="1" dirty="0" smtClean="0">
                <a:cs typeface="B Compset" pitchFamily="2" charset="-78"/>
              </a:rPr>
              <a:t>QRS </a:t>
            </a:r>
            <a:r>
              <a:rPr lang="fa-IR" sz="1800" b="1" dirty="0" smtClean="0">
                <a:cs typeface="B Compset" pitchFamily="2" charset="-78"/>
              </a:rPr>
              <a:t> به این نام خوانده می‌شود. </a:t>
            </a:r>
          </a:p>
          <a:p>
            <a:pPr marL="311150" lvl="0" indent="-311150" algn="justLow" defTabSz="408940" rtl="1">
              <a:spcBef>
                <a:spcPts val="2900"/>
              </a:spcBef>
              <a:defRPr sz="1800"/>
            </a:pPr>
            <a:r>
              <a:rPr lang="fa-IR" sz="1800" b="1" dirty="0" smtClean="0">
                <a:cs typeface="B Compset" pitchFamily="2" charset="-78"/>
              </a:rPr>
              <a:t>این فاصله نشان دهنده‌ی زمان سپری شده برای رسیدن موج دپولاریزاسیون از دهلیزها به بطن‌ها است. قسمت عمده‌ی این فاصله به علت وقفه‌ی ایمپالس در گره‌ی </a:t>
            </a:r>
            <a:r>
              <a:rPr lang="en-US" sz="1800" b="1" dirty="0" smtClean="0">
                <a:cs typeface="B Compset" pitchFamily="2" charset="-78"/>
              </a:rPr>
              <a:t>AV </a:t>
            </a:r>
            <a:r>
              <a:rPr lang="fa-IR" sz="1800" b="1" dirty="0" smtClean="0">
                <a:cs typeface="B Compset" pitchFamily="2" charset="-78"/>
              </a:rPr>
              <a:t> شکل می‌گیرد.</a:t>
            </a:r>
          </a:p>
        </p:txBody>
      </p:sp>
      <p:pic>
        <p:nvPicPr>
          <p:cNvPr id="4" name="pasted-image.png"/>
          <p:cNvPicPr/>
          <p:nvPr/>
        </p:nvPicPr>
        <p:blipFill>
          <a:blip r:embed="rId2">
            <a:extLst/>
          </a:blip>
          <a:stretch>
            <a:fillRect/>
          </a:stretch>
        </p:blipFill>
        <p:spPr>
          <a:xfrm>
            <a:off x="3200400" y="4114800"/>
            <a:ext cx="2590800" cy="1828800"/>
          </a:xfrm>
          <a:prstGeom prst="rect">
            <a:avLst/>
          </a:prstGeom>
          <a:ln w="12700">
            <a:miter lim="400000"/>
          </a:ln>
        </p:spPr>
      </p:pic>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الکتروکاردیوگرام</a:t>
            </a:r>
            <a:endParaRPr lang="en-US" sz="2400" dirty="0">
              <a:cs typeface="B Titr" pitchFamily="2" charset="-78"/>
            </a:endParaRPr>
          </a:p>
        </p:txBody>
      </p:sp>
      <p:sp>
        <p:nvSpPr>
          <p:cNvPr id="3" name="Content Placeholder 2"/>
          <p:cNvSpPr>
            <a:spLocks noGrp="1"/>
          </p:cNvSpPr>
          <p:nvPr>
            <p:ph sz="quarter" idx="1"/>
          </p:nvPr>
        </p:nvSpPr>
        <p:spPr>
          <a:xfrm>
            <a:off x="533400" y="1600200"/>
            <a:ext cx="8153400" cy="4525963"/>
          </a:xfrm>
        </p:spPr>
        <p:txBody>
          <a:bodyPr/>
          <a:lstStyle/>
          <a:p>
            <a:pPr marL="311150" lvl="0" indent="-311150" algn="r" defTabSz="408940" rtl="1">
              <a:spcBef>
                <a:spcPts val="2900"/>
              </a:spcBef>
              <a:defRPr sz="1800"/>
            </a:pPr>
            <a:r>
              <a:rPr lang="fa-IR" sz="1800" b="1" dirty="0" smtClean="0">
                <a:cs typeface="B Compset" pitchFamily="2" charset="-78"/>
              </a:rPr>
              <a:t>کمپلکس </a:t>
            </a:r>
            <a:r>
              <a:rPr lang="en-US" sz="1800" b="1" dirty="0" smtClean="0">
                <a:cs typeface="B Compset" pitchFamily="2" charset="-78"/>
              </a:rPr>
              <a:t>QRS</a:t>
            </a:r>
            <a:r>
              <a:rPr lang="fa-IR" sz="1800" b="1" dirty="0" smtClean="0">
                <a:cs typeface="B Compset" pitchFamily="2" charset="-78"/>
              </a:rPr>
              <a:t>: از مجموع سه موج تشکیل شده است و مجموعاً نشان دهنده‌ی دپلاریزاسیون بطن‌ها است.</a:t>
            </a:r>
          </a:p>
          <a:p>
            <a:pPr marL="311150" lvl="0" indent="-311150" algn="r" defTabSz="408940" rtl="1">
              <a:spcBef>
                <a:spcPts val="2900"/>
              </a:spcBef>
              <a:defRPr sz="1800"/>
            </a:pPr>
            <a:r>
              <a:rPr lang="fa-IR" sz="1800" b="1" dirty="0" smtClean="0">
                <a:cs typeface="B Compset" pitchFamily="2" charset="-78"/>
              </a:rPr>
              <a:t>اولین موج منفی بعد از </a:t>
            </a:r>
            <a:r>
              <a:rPr lang="en-US" sz="1800" b="1" dirty="0" smtClean="0">
                <a:cs typeface="B Compset" pitchFamily="2" charset="-78"/>
              </a:rPr>
              <a:t>P، </a:t>
            </a:r>
            <a:r>
              <a:rPr lang="fa-IR" sz="1800" b="1" dirty="0" smtClean="0">
                <a:cs typeface="B Compset" pitchFamily="2" charset="-78"/>
              </a:rPr>
              <a:t>موج </a:t>
            </a:r>
            <a:r>
              <a:rPr lang="en-US" sz="1800" b="1" dirty="0" smtClean="0">
                <a:cs typeface="B Compset" pitchFamily="2" charset="-78"/>
              </a:rPr>
              <a:t>Q </a:t>
            </a:r>
            <a:r>
              <a:rPr lang="fa-IR" sz="1800" b="1" dirty="0" smtClean="0">
                <a:cs typeface="B Compset" pitchFamily="2" charset="-78"/>
              </a:rPr>
              <a:t> نام دارد. اولین موج مثبت بعد از </a:t>
            </a:r>
            <a:r>
              <a:rPr lang="en-US" sz="1800" b="1" dirty="0" smtClean="0">
                <a:cs typeface="B Compset" pitchFamily="2" charset="-78"/>
              </a:rPr>
              <a:t>P</a:t>
            </a:r>
            <a:r>
              <a:rPr lang="fa-IR" sz="1800" b="1" dirty="0" smtClean="0">
                <a:cs typeface="B Compset" pitchFamily="2" charset="-78"/>
              </a:rPr>
              <a:t> را موج </a:t>
            </a:r>
            <a:r>
              <a:rPr lang="en-US" sz="1800" b="1" dirty="0" smtClean="0">
                <a:cs typeface="B Compset" pitchFamily="2" charset="-78"/>
              </a:rPr>
              <a:t>R ، </a:t>
            </a:r>
            <a:r>
              <a:rPr lang="fa-IR" sz="1800" b="1" dirty="0" smtClean="0">
                <a:cs typeface="B Compset" pitchFamily="2" charset="-78"/>
              </a:rPr>
              <a:t>و اولین موج منفی بعد از </a:t>
            </a:r>
            <a:r>
              <a:rPr lang="en-US" sz="1800" b="1" dirty="0" smtClean="0">
                <a:cs typeface="B Compset" pitchFamily="2" charset="-78"/>
              </a:rPr>
              <a:t>R </a:t>
            </a:r>
            <a:r>
              <a:rPr lang="fa-IR" sz="1800" b="1" dirty="0" smtClean="0">
                <a:cs typeface="B Compset" pitchFamily="2" charset="-78"/>
              </a:rPr>
              <a:t> را </a:t>
            </a:r>
            <a:r>
              <a:rPr lang="en-US" sz="1800" b="1" dirty="0" smtClean="0">
                <a:cs typeface="B Compset" pitchFamily="2" charset="-78"/>
              </a:rPr>
              <a:t>S </a:t>
            </a:r>
            <a:r>
              <a:rPr lang="fa-IR" sz="1800" b="1" dirty="0" smtClean="0">
                <a:cs typeface="B Compset" pitchFamily="2" charset="-78"/>
              </a:rPr>
              <a:t> می‌نامند. چون هر سه موج ممکن است با هم دیده نشوند، مجموع این سه موج را با هم یک کمپلکس </a:t>
            </a:r>
            <a:r>
              <a:rPr lang="en-US" sz="1800" b="1" dirty="0" smtClean="0">
                <a:cs typeface="B Compset" pitchFamily="2" charset="-78"/>
              </a:rPr>
              <a:t>QRS </a:t>
            </a:r>
            <a:r>
              <a:rPr lang="fa-IR" sz="1800" b="1" dirty="0" smtClean="0">
                <a:cs typeface="B Compset" pitchFamily="2" charset="-78"/>
              </a:rPr>
              <a:t> می‌نامند.</a:t>
            </a:r>
          </a:p>
          <a:p>
            <a:pPr algn="r" rtl="1">
              <a:buNone/>
            </a:pPr>
            <a:endParaRPr lang="fa-IR" sz="1800" b="1" dirty="0" smtClean="0">
              <a:cs typeface="B Compset" pitchFamily="2" charset="-78"/>
            </a:endParaRPr>
          </a:p>
        </p:txBody>
      </p:sp>
      <p:pic>
        <p:nvPicPr>
          <p:cNvPr id="4" name="pasted-image.png"/>
          <p:cNvPicPr/>
          <p:nvPr/>
        </p:nvPicPr>
        <p:blipFill>
          <a:blip r:embed="rId2">
            <a:extLst/>
          </a:blip>
          <a:stretch>
            <a:fillRect/>
          </a:stretch>
        </p:blipFill>
        <p:spPr>
          <a:xfrm>
            <a:off x="3200400" y="3581400"/>
            <a:ext cx="2590800" cy="1828800"/>
          </a:xfrm>
          <a:prstGeom prst="rect">
            <a:avLst/>
          </a:prstGeom>
          <a:ln w="12700">
            <a:miter lim="400000"/>
          </a:ln>
        </p:spPr>
      </p:pic>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الکتروکاردیوگرام</a:t>
            </a:r>
            <a:endParaRPr lang="en-US" sz="2400" dirty="0">
              <a:cs typeface="B Titr" pitchFamily="2" charset="-78"/>
            </a:endParaRPr>
          </a:p>
        </p:txBody>
      </p:sp>
      <p:sp>
        <p:nvSpPr>
          <p:cNvPr id="3" name="Content Placeholder 2"/>
          <p:cNvSpPr>
            <a:spLocks noGrp="1"/>
          </p:cNvSpPr>
          <p:nvPr>
            <p:ph sz="quarter" idx="1"/>
          </p:nvPr>
        </p:nvSpPr>
        <p:spPr>
          <a:xfrm>
            <a:off x="533400" y="1600200"/>
            <a:ext cx="8153400" cy="4525963"/>
          </a:xfrm>
        </p:spPr>
        <p:txBody>
          <a:bodyPr/>
          <a:lstStyle/>
          <a:p>
            <a:pPr marL="315594" lvl="0" indent="-315594" algn="r" defTabSz="414781" rtl="1">
              <a:spcBef>
                <a:spcPts val="2900"/>
              </a:spcBef>
              <a:defRPr sz="1800"/>
            </a:pPr>
            <a:r>
              <a:rPr lang="fa-IR" sz="1800" b="1" dirty="0" smtClean="0">
                <a:cs typeface="B Compset" pitchFamily="2" charset="-78"/>
              </a:rPr>
              <a:t>قطعه‌ی </a:t>
            </a:r>
            <a:r>
              <a:rPr lang="en-US" sz="1800" b="1" dirty="0" smtClean="0">
                <a:cs typeface="B Compset" pitchFamily="2" charset="-78"/>
              </a:rPr>
              <a:t>ST</a:t>
            </a:r>
            <a:r>
              <a:rPr lang="fa-IR" sz="1800" b="1" dirty="0" smtClean="0">
                <a:cs typeface="B Compset" pitchFamily="2" charset="-78"/>
              </a:rPr>
              <a:t>: از انتهای کمپلکس </a:t>
            </a:r>
            <a:r>
              <a:rPr lang="en-US" sz="1800" b="1" dirty="0" smtClean="0">
                <a:cs typeface="B Compset" pitchFamily="2" charset="-78"/>
              </a:rPr>
              <a:t>QRS </a:t>
            </a:r>
            <a:r>
              <a:rPr lang="fa-IR" sz="1800" b="1" dirty="0" smtClean="0">
                <a:cs typeface="B Compset" pitchFamily="2" charset="-78"/>
              </a:rPr>
              <a:t> تا ابتدای موج </a:t>
            </a:r>
            <a:r>
              <a:rPr lang="en-US" sz="1800" b="1" dirty="0" smtClean="0">
                <a:cs typeface="B Compset" pitchFamily="2" charset="-78"/>
              </a:rPr>
              <a:t>T </a:t>
            </a:r>
            <a:r>
              <a:rPr lang="fa-IR" sz="1800" b="1" dirty="0" smtClean="0">
                <a:cs typeface="B Compset" pitchFamily="2" charset="-78"/>
              </a:rPr>
              <a:t>را قطعه‌ی </a:t>
            </a:r>
            <a:r>
              <a:rPr lang="en-US" sz="1800" b="1" dirty="0" smtClean="0">
                <a:cs typeface="B Compset" pitchFamily="2" charset="-78"/>
              </a:rPr>
              <a:t>ST </a:t>
            </a:r>
            <a:r>
              <a:rPr lang="fa-IR" sz="1800" b="1" dirty="0" smtClean="0">
                <a:cs typeface="B Compset" pitchFamily="2" charset="-78"/>
              </a:rPr>
              <a:t> نام‌گذاری کرده‌اند. این قطعه نشان‌دهنده‌ی مراحل ابتدایی رپولاریزاسیون بطن‌ها است.</a:t>
            </a:r>
          </a:p>
          <a:p>
            <a:pPr marL="315594" lvl="0" indent="-315594" algn="r" defTabSz="414781" rtl="1">
              <a:spcBef>
                <a:spcPts val="2900"/>
              </a:spcBef>
              <a:defRPr sz="1800"/>
            </a:pPr>
            <a:r>
              <a:rPr lang="fa-IR" sz="1800" b="1" dirty="0" smtClean="0">
                <a:cs typeface="B Compset" pitchFamily="2" charset="-78"/>
              </a:rPr>
              <a:t>موج </a:t>
            </a:r>
            <a:r>
              <a:rPr lang="en-US" sz="1800" b="1" dirty="0" smtClean="0">
                <a:cs typeface="B Compset" pitchFamily="2" charset="-78"/>
              </a:rPr>
              <a:t>T </a:t>
            </a:r>
            <a:r>
              <a:rPr lang="fa-IR" sz="1800" b="1" dirty="0" smtClean="0">
                <a:cs typeface="B Compset" pitchFamily="2" charset="-78"/>
              </a:rPr>
              <a:t>: موجی گرد و مثبت می‌باشد که بعد از </a:t>
            </a:r>
            <a:r>
              <a:rPr lang="en-US" sz="1800" b="1" dirty="0" smtClean="0">
                <a:cs typeface="B Compset" pitchFamily="2" charset="-78"/>
              </a:rPr>
              <a:t>QRS </a:t>
            </a:r>
            <a:r>
              <a:rPr lang="fa-IR" sz="1800" b="1" dirty="0" smtClean="0">
                <a:cs typeface="B Compset" pitchFamily="2" charset="-78"/>
              </a:rPr>
              <a:t> ظاهر می‌شود. این موج نشان دهنده‌ی مراحل انتهایی رپولاریزاسیون بطن‌ها است.</a:t>
            </a:r>
          </a:p>
        </p:txBody>
      </p:sp>
      <p:pic>
        <p:nvPicPr>
          <p:cNvPr id="4" name="pasted-image.png"/>
          <p:cNvPicPr/>
          <p:nvPr/>
        </p:nvPicPr>
        <p:blipFill>
          <a:blip r:embed="rId2">
            <a:extLst/>
          </a:blip>
          <a:stretch>
            <a:fillRect/>
          </a:stretch>
        </p:blipFill>
        <p:spPr>
          <a:xfrm>
            <a:off x="3429000" y="3505200"/>
            <a:ext cx="2590800" cy="1828800"/>
          </a:xfrm>
          <a:prstGeom prst="rect">
            <a:avLst/>
          </a:prstGeom>
          <a:ln w="12700">
            <a:miter lim="400000"/>
          </a:ln>
        </p:spPr>
      </p:pic>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الکتروکاردیوگرام</a:t>
            </a:r>
            <a:endParaRPr lang="en-US" sz="2400" dirty="0">
              <a:cs typeface="B Titr" pitchFamily="2" charset="-78"/>
            </a:endParaRPr>
          </a:p>
        </p:txBody>
      </p:sp>
      <p:sp>
        <p:nvSpPr>
          <p:cNvPr id="3" name="Content Placeholder 2"/>
          <p:cNvSpPr>
            <a:spLocks noGrp="1"/>
          </p:cNvSpPr>
          <p:nvPr>
            <p:ph sz="quarter" idx="1"/>
          </p:nvPr>
        </p:nvSpPr>
        <p:spPr>
          <a:xfrm>
            <a:off x="533400" y="1600200"/>
            <a:ext cx="8153400" cy="4525963"/>
          </a:xfrm>
        </p:spPr>
        <p:txBody>
          <a:bodyPr/>
          <a:lstStyle/>
          <a:p>
            <a:pPr marL="315594" lvl="0" indent="-315594" algn="r" defTabSz="414781" rtl="1">
              <a:spcBef>
                <a:spcPts val="2900"/>
              </a:spcBef>
              <a:defRPr sz="1800"/>
            </a:pPr>
            <a:r>
              <a:rPr lang="fa-IR" sz="1800" b="1" dirty="0" smtClean="0">
                <a:cs typeface="B Compset" pitchFamily="2" charset="-78"/>
              </a:rPr>
              <a:t>فاصله‌ی </a:t>
            </a:r>
            <a:r>
              <a:rPr lang="en-US" sz="1800" b="1" dirty="0" smtClean="0">
                <a:cs typeface="B Compset" pitchFamily="2" charset="-78"/>
              </a:rPr>
              <a:t>QT</a:t>
            </a:r>
            <a:r>
              <a:rPr lang="fa-IR" sz="1800" b="1" dirty="0" smtClean="0">
                <a:cs typeface="B Compset" pitchFamily="2" charset="-78"/>
              </a:rPr>
              <a:t>: از ابتدای کمپلکس </a:t>
            </a:r>
            <a:r>
              <a:rPr lang="en-US" sz="1800" b="1" dirty="0" smtClean="0">
                <a:cs typeface="B Compset" pitchFamily="2" charset="-78"/>
              </a:rPr>
              <a:t>QRS </a:t>
            </a:r>
            <a:r>
              <a:rPr lang="fa-IR" sz="1800" b="1" dirty="0" smtClean="0">
                <a:cs typeface="B Compset" pitchFamily="2" charset="-78"/>
              </a:rPr>
              <a:t> تا انتهای موج </a:t>
            </a:r>
            <a:r>
              <a:rPr lang="en-US" sz="1800" b="1" dirty="0" smtClean="0">
                <a:cs typeface="B Compset" pitchFamily="2" charset="-78"/>
              </a:rPr>
              <a:t>P</a:t>
            </a:r>
            <a:r>
              <a:rPr lang="fa-IR" sz="1800" b="1" dirty="0" smtClean="0">
                <a:cs typeface="B Compset" pitchFamily="2" charset="-78"/>
              </a:rPr>
              <a:t> می‌باشد و نشان دهنده‌ی زمان لازم برای مجموع فعالیت بطن‌ها در طی یک چرخه‌ی قلبی است.</a:t>
            </a:r>
          </a:p>
          <a:p>
            <a:pPr marL="315594" lvl="0" indent="-315594" algn="r" defTabSz="414781" rtl="1">
              <a:spcBef>
                <a:spcPts val="2900"/>
              </a:spcBef>
              <a:defRPr sz="1800"/>
            </a:pPr>
            <a:r>
              <a:rPr lang="fa-IR" sz="1800" b="1" dirty="0" smtClean="0">
                <a:cs typeface="B Compset" pitchFamily="2" charset="-78"/>
              </a:rPr>
              <a:t>موج </a:t>
            </a:r>
            <a:r>
              <a:rPr lang="en-US" sz="1800" b="1" dirty="0" smtClean="0">
                <a:cs typeface="B Compset" pitchFamily="2" charset="-78"/>
              </a:rPr>
              <a:t>U</a:t>
            </a:r>
            <a:r>
              <a:rPr lang="fa-IR" sz="1800" b="1" dirty="0" smtClean="0">
                <a:cs typeface="B Compset" pitchFamily="2" charset="-78"/>
              </a:rPr>
              <a:t>: موجی گرد وکوچک می‌باشد که بعد از </a:t>
            </a:r>
            <a:r>
              <a:rPr lang="en-US" sz="1800" b="1" dirty="0" smtClean="0">
                <a:cs typeface="B Compset" pitchFamily="2" charset="-78"/>
              </a:rPr>
              <a:t>T</a:t>
            </a:r>
            <a:r>
              <a:rPr lang="fa-IR" sz="1800" b="1" dirty="0" smtClean="0">
                <a:cs typeface="B Compset" pitchFamily="2" charset="-78"/>
              </a:rPr>
              <a:t> ظاهر می‌شود. این موج همیشه دیده نمی‌شود.</a:t>
            </a:r>
          </a:p>
          <a:p>
            <a:pPr algn="r" rtl="1">
              <a:buFont typeface="Arial" pitchFamily="34" charset="0"/>
              <a:buChar char="•"/>
            </a:pPr>
            <a:endParaRPr lang="fa-IR" sz="1800" b="1" dirty="0" smtClean="0">
              <a:cs typeface="B Compset" pitchFamily="2" charset="-78"/>
            </a:endParaRPr>
          </a:p>
        </p:txBody>
      </p:sp>
      <p:pic>
        <p:nvPicPr>
          <p:cNvPr id="4" name="pasted-image.png"/>
          <p:cNvPicPr/>
          <p:nvPr/>
        </p:nvPicPr>
        <p:blipFill>
          <a:blip r:embed="rId2">
            <a:extLst/>
          </a:blip>
          <a:stretch>
            <a:fillRect/>
          </a:stretch>
        </p:blipFill>
        <p:spPr>
          <a:xfrm>
            <a:off x="3505200" y="3429000"/>
            <a:ext cx="2590800" cy="1828800"/>
          </a:xfrm>
          <a:prstGeom prst="rect">
            <a:avLst/>
          </a:prstGeom>
          <a:ln w="12700">
            <a:miter lim="400000"/>
          </a:ln>
        </p:spPr>
      </p:pic>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الکتروکاردیوگرام</a:t>
            </a:r>
            <a:endParaRPr lang="en-US" sz="2400" dirty="0">
              <a:cs typeface="B Titr" pitchFamily="2" charset="-78"/>
            </a:endParaRPr>
          </a:p>
        </p:txBody>
      </p:sp>
      <p:sp>
        <p:nvSpPr>
          <p:cNvPr id="3" name="Content Placeholder 2"/>
          <p:cNvSpPr>
            <a:spLocks noGrp="1"/>
          </p:cNvSpPr>
          <p:nvPr>
            <p:ph sz="quarter" idx="1"/>
          </p:nvPr>
        </p:nvSpPr>
        <p:spPr>
          <a:xfrm>
            <a:off x="533400" y="1600200"/>
            <a:ext cx="8153400" cy="4525963"/>
          </a:xfrm>
        </p:spPr>
        <p:txBody>
          <a:bodyPr/>
          <a:lstStyle/>
          <a:p>
            <a:pPr lvl="0" algn="r" rtl="1">
              <a:buFont typeface="Arial" pitchFamily="34" charset="0"/>
              <a:buChar char="•"/>
            </a:pPr>
            <a:r>
              <a:rPr lang="fa-IR" sz="1800" b="1" dirty="0" smtClean="0">
                <a:cs typeface="B Compset" pitchFamily="2" charset="-78"/>
              </a:rPr>
              <a:t>هر گونه انحراف از خط ایزوالکتریک را یک موج می‌نامند. </a:t>
            </a:r>
          </a:p>
          <a:p>
            <a:pPr lvl="0" algn="r" rtl="1">
              <a:buFont typeface="Arial" pitchFamily="34" charset="0"/>
              <a:buChar char="•"/>
            </a:pPr>
            <a:r>
              <a:rPr lang="fa-IR" sz="1800" b="1" dirty="0" smtClean="0">
                <a:cs typeface="B Compset" pitchFamily="2" charset="-78"/>
              </a:rPr>
              <a:t>بخشی از خط ایزوالکتریک که بین دو موج قرار می‌گیرد، قطعه </a:t>
            </a:r>
            <a:r>
              <a:rPr lang="en-US" sz="1800" b="1" dirty="0" smtClean="0">
                <a:cs typeface="B Compset" pitchFamily="2" charset="-78"/>
              </a:rPr>
              <a:t>(segment)</a:t>
            </a:r>
            <a:r>
              <a:rPr lang="fa-IR" sz="1800" b="1" dirty="0" smtClean="0">
                <a:cs typeface="B Compset" pitchFamily="2" charset="-78"/>
              </a:rPr>
              <a:t> و به مجموع یک قطعه و حداقل یک موج فاصله</a:t>
            </a:r>
            <a:r>
              <a:rPr lang="en-US" sz="1800" b="1" dirty="0" smtClean="0">
                <a:cs typeface="B Compset" pitchFamily="2" charset="-78"/>
              </a:rPr>
              <a:t>(interval) </a:t>
            </a:r>
            <a:r>
              <a:rPr lang="fa-IR" sz="1800" b="1" dirty="0" smtClean="0">
                <a:cs typeface="B Compset" pitchFamily="2" charset="-78"/>
              </a:rPr>
              <a:t> گفته می‌شود.</a:t>
            </a:r>
          </a:p>
          <a:p>
            <a:pPr algn="r" rtl="1">
              <a:buFont typeface="Arial" pitchFamily="34" charset="0"/>
              <a:buChar char="•"/>
            </a:pPr>
            <a:endParaRPr lang="fa-IR" sz="1800" b="1" dirty="0" smtClean="0">
              <a:cs typeface="B Compset" pitchFamily="2" charset="-78"/>
            </a:endParaRPr>
          </a:p>
        </p:txBody>
      </p:sp>
      <p:pic>
        <p:nvPicPr>
          <p:cNvPr id="4" name="pasted-image.png"/>
          <p:cNvPicPr/>
          <p:nvPr/>
        </p:nvPicPr>
        <p:blipFill>
          <a:blip r:embed="rId2">
            <a:extLst/>
          </a:blip>
          <a:stretch>
            <a:fillRect/>
          </a:stretch>
        </p:blipFill>
        <p:spPr>
          <a:xfrm>
            <a:off x="1676400" y="2971800"/>
            <a:ext cx="5867400" cy="2438400"/>
          </a:xfrm>
          <a:prstGeom prst="rect">
            <a:avLst/>
          </a:prstGeom>
          <a:ln w="12700">
            <a:miter lim="400000"/>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cs typeface="B Titr" pitchFamily="2" charset="-78"/>
              </a:rPr>
              <a:t>سطوح قلبی</a:t>
            </a:r>
            <a:endParaRPr lang="en-US" sz="2400" dirty="0">
              <a:cs typeface="B Titr" pitchFamily="2" charset="-78"/>
            </a:endParaRPr>
          </a:p>
        </p:txBody>
      </p:sp>
      <p:sp>
        <p:nvSpPr>
          <p:cNvPr id="3" name="Content Placeholder 2"/>
          <p:cNvSpPr>
            <a:spLocks noGrp="1"/>
          </p:cNvSpPr>
          <p:nvPr>
            <p:ph sz="quarter" idx="1"/>
          </p:nvPr>
        </p:nvSpPr>
        <p:spPr/>
        <p:txBody>
          <a:bodyPr/>
          <a:lstStyle/>
          <a:p>
            <a:pPr algn="r" rtl="1"/>
            <a:endParaRPr lang="fa-IR" sz="1800" b="1" dirty="0" smtClean="0">
              <a:cs typeface="B Compset" pitchFamily="2" charset="-78"/>
            </a:endParaRPr>
          </a:p>
          <a:p>
            <a:pPr algn="r" rtl="1">
              <a:buNone/>
            </a:pPr>
            <a:r>
              <a:rPr lang="fa-IR" sz="1800" b="1" dirty="0" smtClean="0">
                <a:cs typeface="B Compset" pitchFamily="2" charset="-78"/>
              </a:rPr>
              <a:t>سطح کناری یا </a:t>
            </a:r>
            <a:r>
              <a:rPr lang="en-US" sz="1800" b="1" dirty="0" smtClean="0">
                <a:cs typeface="B Compset" pitchFamily="2" charset="-78"/>
              </a:rPr>
              <a:t>lateral </a:t>
            </a:r>
            <a:r>
              <a:rPr lang="fa-IR" sz="1800" b="1" dirty="0" smtClean="0">
                <a:cs typeface="B Compset" pitchFamily="2" charset="-78"/>
              </a:rPr>
              <a:t>:</a:t>
            </a:r>
          </a:p>
          <a:p>
            <a:pPr algn="r" rtl="1">
              <a:buNone/>
            </a:pPr>
            <a:endParaRPr lang="fa-IR" sz="1800" b="1" dirty="0" smtClean="0">
              <a:cs typeface="B Compset" pitchFamily="2" charset="-78"/>
            </a:endParaRPr>
          </a:p>
          <a:p>
            <a:pPr algn="r" rtl="1"/>
            <a:r>
              <a:rPr lang="en-US" sz="1800" b="1" dirty="0" smtClean="0">
                <a:cs typeface="B Compset" pitchFamily="2" charset="-78"/>
              </a:rPr>
              <a:t>High lateral </a:t>
            </a:r>
            <a:r>
              <a:rPr lang="fa-IR" sz="1800" b="1" dirty="0" smtClean="0">
                <a:cs typeface="B Compset" pitchFamily="2" charset="-78"/>
              </a:rPr>
              <a:t> شامل کناره بالایی و چپ یدن انسان است که لید </a:t>
            </a:r>
            <a:r>
              <a:rPr lang="en-US" sz="1800" b="1" dirty="0" smtClean="0">
                <a:cs typeface="B Compset" pitchFamily="2" charset="-78"/>
              </a:rPr>
              <a:t>I</a:t>
            </a:r>
            <a:r>
              <a:rPr lang="fa-IR" sz="1800" b="1" dirty="0" smtClean="0">
                <a:cs typeface="B Compset" pitchFamily="2" charset="-78"/>
              </a:rPr>
              <a:t> و </a:t>
            </a:r>
            <a:r>
              <a:rPr lang="en-US" sz="1800" b="1" dirty="0" smtClean="0">
                <a:cs typeface="B Compset" pitchFamily="2" charset="-78"/>
              </a:rPr>
              <a:t> AVL</a:t>
            </a:r>
            <a:r>
              <a:rPr lang="fa-IR" sz="1800" b="1" dirty="0" smtClean="0">
                <a:cs typeface="B Compset" pitchFamily="2" charset="-78"/>
              </a:rPr>
              <a:t> از زوایای بالا و چپ به قلب نگاه می کنند.</a:t>
            </a:r>
          </a:p>
          <a:p>
            <a:pPr algn="r" rtl="1"/>
            <a:r>
              <a:rPr lang="fa-IR" sz="1800" b="1" dirty="0" smtClean="0">
                <a:cs typeface="B Compset" pitchFamily="2" charset="-78"/>
              </a:rPr>
              <a:t>سطح </a:t>
            </a:r>
            <a:r>
              <a:rPr lang="en-US" sz="1800" b="1" dirty="0" smtClean="0">
                <a:cs typeface="B Compset" pitchFamily="2" charset="-78"/>
              </a:rPr>
              <a:t>lateral </a:t>
            </a:r>
            <a:r>
              <a:rPr lang="fa-IR" sz="1800" b="1" dirty="0" smtClean="0">
                <a:cs typeface="B Compset" pitchFamily="2" charset="-78"/>
              </a:rPr>
              <a:t>: لیدهای </a:t>
            </a:r>
            <a:r>
              <a:rPr lang="en-US" sz="1800" b="1" dirty="0" smtClean="0">
                <a:cs typeface="B Compset" pitchFamily="2" charset="-78"/>
              </a:rPr>
              <a:t>V5</a:t>
            </a:r>
            <a:r>
              <a:rPr lang="fa-IR" sz="1800" b="1" dirty="0" smtClean="0">
                <a:cs typeface="B Compset" pitchFamily="2" charset="-78"/>
              </a:rPr>
              <a:t> و </a:t>
            </a:r>
            <a:r>
              <a:rPr lang="en-US" sz="1800" b="1" dirty="0" smtClean="0">
                <a:cs typeface="B Compset" pitchFamily="2" charset="-78"/>
              </a:rPr>
              <a:t>V6</a:t>
            </a:r>
            <a:r>
              <a:rPr lang="fa-IR" sz="1800" b="1" dirty="0" smtClean="0">
                <a:cs typeface="B Compset" pitchFamily="2" charset="-78"/>
              </a:rPr>
              <a:t> لترال سمت چپ قلب را نشان می دهند. که به این ناحیه سیرکمفلکس خونرسانی می کند.</a:t>
            </a:r>
          </a:p>
          <a:p>
            <a:pPr algn="r" rtl="1"/>
            <a:endParaRPr lang="fa-IR" sz="1800" b="1" dirty="0" smtClean="0">
              <a:cs typeface="B Compset" pitchFamily="2" charset="-78"/>
            </a:endParaRPr>
          </a:p>
          <a:p>
            <a:pPr algn="r" rtl="1"/>
            <a:endParaRPr lang="fa-IR" sz="1800" b="1" dirty="0" smtClean="0">
              <a:cs typeface="B Compset" pitchFamily="2" charset="-78"/>
            </a:endParaRPr>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cs typeface="B Titr" pitchFamily="2" charset="-78"/>
              </a:rPr>
              <a:t>الکتروکاردیوگرام</a:t>
            </a:r>
            <a:endParaRPr lang="en-US" sz="2400" dirty="0">
              <a:cs typeface="B Titr" pitchFamily="2" charset="-78"/>
            </a:endParaRPr>
          </a:p>
        </p:txBody>
      </p:sp>
      <p:sp>
        <p:nvSpPr>
          <p:cNvPr id="3" name="Content Placeholder 2"/>
          <p:cNvSpPr>
            <a:spLocks noGrp="1"/>
          </p:cNvSpPr>
          <p:nvPr>
            <p:ph sz="quarter" idx="1"/>
          </p:nvPr>
        </p:nvSpPr>
        <p:spPr/>
        <p:txBody>
          <a:bodyPr/>
          <a:lstStyle/>
          <a:p>
            <a:pPr lvl="0" algn="r" rtl="1"/>
            <a:r>
              <a:rPr lang="fa-IR" sz="1800" b="1" dirty="0" smtClean="0">
                <a:cs typeface="B Compset" pitchFamily="2" charset="-78"/>
              </a:rPr>
              <a:t>به یاد سپاری اندازه‌های طبیعی هر کدام از اجزای الکتروکاردیوگرام برای تشخیص اختلالات </a:t>
            </a:r>
            <a:r>
              <a:rPr lang="en-US" sz="1800" b="1" dirty="0" smtClean="0">
                <a:cs typeface="B Compset" pitchFamily="2" charset="-78"/>
              </a:rPr>
              <a:t>ECG </a:t>
            </a:r>
            <a:r>
              <a:rPr lang="fa-IR" sz="1800" b="1" dirty="0" smtClean="0">
                <a:cs typeface="B Compset" pitchFamily="2" charset="-78"/>
              </a:rPr>
              <a:t>ضروری است. این اندازه‌ها در جدول زیر نشان داده شده‌اند:</a:t>
            </a:r>
          </a:p>
          <a:p>
            <a:pPr algn="r" rtl="1"/>
            <a:endParaRPr lang="en-US" sz="1800" dirty="0">
              <a:cs typeface="B Compset" pitchFamily="2" charset="-78"/>
            </a:endParaRPr>
          </a:p>
        </p:txBody>
      </p:sp>
      <p:graphicFrame>
        <p:nvGraphicFramePr>
          <p:cNvPr id="4" name="Table 3"/>
          <p:cNvGraphicFramePr>
            <a:graphicFrameLocks noGrp="1"/>
          </p:cNvGraphicFramePr>
          <p:nvPr/>
        </p:nvGraphicFramePr>
        <p:xfrm>
          <a:off x="1524000" y="2438400"/>
          <a:ext cx="6096000" cy="3037840"/>
        </p:xfrm>
        <a:graphic>
          <a:graphicData uri="http://schemas.openxmlformats.org/drawingml/2006/table">
            <a:tbl>
              <a:tblPr firstRow="1" bandRow="1">
                <a:tableStyleId>{616DA210-FB5B-4158-B5E0-FEB733F419BA}</a:tableStyleId>
              </a:tblPr>
              <a:tblGrid>
                <a:gridCol w="2032000"/>
                <a:gridCol w="2032000"/>
                <a:gridCol w="2032000"/>
              </a:tblGrid>
              <a:tr h="370840">
                <a:tc>
                  <a:txBody>
                    <a:bodyPr/>
                    <a:lstStyle/>
                    <a:p>
                      <a:pPr algn="ctr" rtl="1"/>
                      <a:r>
                        <a:rPr lang="fa-IR" dirty="0" smtClean="0"/>
                        <a:t>زمان (ثانیه)</a:t>
                      </a:r>
                      <a:endParaRPr lang="en-US" dirty="0"/>
                    </a:p>
                  </a:txBody>
                  <a:tcPr anchor="ctr"/>
                </a:tc>
                <a:tc>
                  <a:txBody>
                    <a:bodyPr/>
                    <a:lstStyle/>
                    <a:p>
                      <a:pPr algn="ctr" rtl="1"/>
                      <a:r>
                        <a:rPr lang="fa-IR" dirty="0" smtClean="0"/>
                        <a:t>ارتفاع (میلی متر)</a:t>
                      </a:r>
                      <a:endParaRPr lang="en-US" dirty="0"/>
                    </a:p>
                  </a:txBody>
                  <a:tcPr anchor="ctr"/>
                </a:tc>
                <a:tc>
                  <a:txBody>
                    <a:bodyPr/>
                    <a:lstStyle/>
                    <a:p>
                      <a:pPr algn="ctr" rtl="1"/>
                      <a:r>
                        <a:rPr lang="en-US" dirty="0" smtClean="0"/>
                        <a:t>ECG</a:t>
                      </a:r>
                      <a:endParaRPr lang="en-US" dirty="0"/>
                    </a:p>
                  </a:txBody>
                  <a:tcPr anchor="ctr"/>
                </a:tc>
              </a:tr>
              <a:tr h="370840">
                <a:tc>
                  <a:txBody>
                    <a:bodyPr/>
                    <a:lstStyle/>
                    <a:p>
                      <a:pPr algn="ctr" rtl="1"/>
                      <a:r>
                        <a:rPr lang="fa-IR" sz="1400" b="1" dirty="0" smtClean="0"/>
                        <a:t>کمتر از 0/11</a:t>
                      </a:r>
                      <a:endParaRPr lang="en-US" sz="1400" b="1" dirty="0"/>
                    </a:p>
                  </a:txBody>
                  <a:tcPr anchor="ctr"/>
                </a:tc>
                <a:tc>
                  <a:txBody>
                    <a:bodyPr/>
                    <a:lstStyle/>
                    <a:p>
                      <a:pPr algn="ctr" rtl="1"/>
                      <a:r>
                        <a:rPr lang="fa-IR" sz="1400" b="1" dirty="0" smtClean="0"/>
                        <a:t>کمتر از 2/5</a:t>
                      </a:r>
                      <a:endParaRPr lang="en-US" sz="1400" b="1" dirty="0"/>
                    </a:p>
                  </a:txBody>
                  <a:tcPr anchor="ctr"/>
                </a:tc>
                <a:tc>
                  <a:txBody>
                    <a:bodyPr/>
                    <a:lstStyle/>
                    <a:p>
                      <a:pPr algn="r" rtl="1"/>
                      <a:r>
                        <a:rPr lang="fa-IR" sz="1400" b="1" dirty="0" smtClean="0"/>
                        <a:t>موج </a:t>
                      </a:r>
                      <a:r>
                        <a:rPr lang="en-US" sz="1400" b="1" dirty="0" smtClean="0"/>
                        <a:t>P</a:t>
                      </a:r>
                      <a:endParaRPr lang="en-US" sz="1400" b="1" dirty="0"/>
                    </a:p>
                  </a:txBody>
                  <a:tcPr anchor="ctr"/>
                </a:tc>
              </a:tr>
              <a:tr h="370840">
                <a:tc>
                  <a:txBody>
                    <a:bodyPr/>
                    <a:lstStyle/>
                    <a:p>
                      <a:pPr algn="ctr" rtl="1"/>
                      <a:r>
                        <a:rPr lang="fa-IR" sz="1400" b="1" dirty="0" smtClean="0"/>
                        <a:t>0/2-</a:t>
                      </a:r>
                      <a:r>
                        <a:rPr lang="fa-IR" sz="1400" b="1" baseline="0" dirty="0" smtClean="0"/>
                        <a:t> 0/12</a:t>
                      </a:r>
                      <a:endParaRPr lang="en-US" sz="1400" b="1" dirty="0"/>
                    </a:p>
                  </a:txBody>
                  <a:tcPr anchor="ctr"/>
                </a:tc>
                <a:tc>
                  <a:txBody>
                    <a:bodyPr/>
                    <a:lstStyle/>
                    <a:p>
                      <a:pPr algn="ctr" rtl="1"/>
                      <a:r>
                        <a:rPr lang="fa-IR" sz="1400" b="1" dirty="0" smtClean="0"/>
                        <a:t>-</a:t>
                      </a:r>
                      <a:endParaRPr lang="en-US" sz="1400" b="1" dirty="0"/>
                    </a:p>
                  </a:txBody>
                  <a:tcPr anchor="ctr"/>
                </a:tc>
                <a:tc>
                  <a:txBody>
                    <a:bodyPr/>
                    <a:lstStyle/>
                    <a:p>
                      <a:pPr algn="r" rtl="1"/>
                      <a:r>
                        <a:rPr lang="fa-IR" sz="1400" b="1" dirty="0" smtClean="0"/>
                        <a:t>فاصله</a:t>
                      </a:r>
                      <a:r>
                        <a:rPr lang="fa-IR" sz="1400" b="1" baseline="0" dirty="0" smtClean="0"/>
                        <a:t> </a:t>
                      </a:r>
                      <a:r>
                        <a:rPr lang="en-US" sz="1400" b="1" baseline="0" dirty="0" smtClean="0"/>
                        <a:t>PR</a:t>
                      </a:r>
                      <a:endParaRPr lang="en-US" sz="1400" b="1" dirty="0"/>
                    </a:p>
                  </a:txBody>
                  <a:tcPr anchor="ctr"/>
                </a:tc>
              </a:tr>
              <a:tr h="370840">
                <a:tc>
                  <a:txBody>
                    <a:bodyPr/>
                    <a:lstStyle/>
                    <a:p>
                      <a:pPr algn="ctr" rtl="1"/>
                      <a:r>
                        <a:rPr lang="fa-IR" sz="1400" b="1" dirty="0" smtClean="0"/>
                        <a:t>0/1</a:t>
                      </a:r>
                      <a:r>
                        <a:rPr lang="fa-IR" sz="1400" b="1" baseline="0" dirty="0" smtClean="0"/>
                        <a:t> -0/06</a:t>
                      </a:r>
                      <a:endParaRPr lang="en-US" sz="1400" b="1" dirty="0"/>
                    </a:p>
                  </a:txBody>
                  <a:tcPr anchor="ctr"/>
                </a:tc>
                <a:tc>
                  <a:txBody>
                    <a:bodyPr/>
                    <a:lstStyle/>
                    <a:p>
                      <a:pPr algn="ctr" rtl="1"/>
                      <a:r>
                        <a:rPr lang="fa-IR" sz="1400" b="1" dirty="0" smtClean="0"/>
                        <a:t>متغیر</a:t>
                      </a:r>
                      <a:endParaRPr lang="en-US" sz="1400" b="1" dirty="0"/>
                    </a:p>
                  </a:txBody>
                  <a:tcPr anchor="ctr"/>
                </a:tc>
                <a:tc>
                  <a:txBody>
                    <a:bodyPr/>
                    <a:lstStyle/>
                    <a:p>
                      <a:pPr algn="r" rtl="1"/>
                      <a:r>
                        <a:rPr lang="fa-IR" sz="1400" b="1" dirty="0" smtClean="0"/>
                        <a:t>کمپلکس </a:t>
                      </a:r>
                      <a:r>
                        <a:rPr lang="en-US" sz="1400" b="1" dirty="0" smtClean="0"/>
                        <a:t>QRS</a:t>
                      </a:r>
                      <a:endParaRPr lang="en-US" sz="1400" b="1" dirty="0"/>
                    </a:p>
                  </a:txBody>
                  <a:tcPr anchor="ctr"/>
                </a:tc>
              </a:tr>
              <a:tr h="370840">
                <a:tc>
                  <a:txBody>
                    <a:bodyPr/>
                    <a:lstStyle/>
                    <a:p>
                      <a:pPr algn="ctr" rtl="1"/>
                      <a:r>
                        <a:rPr lang="fa-IR" sz="1400" b="1" dirty="0" smtClean="0"/>
                        <a:t>متغیر</a:t>
                      </a:r>
                      <a:endParaRPr lang="en-US" sz="1400" b="1" dirty="0"/>
                    </a:p>
                  </a:txBody>
                  <a:tcPr anchor="ctr"/>
                </a:tc>
                <a:tc>
                  <a:txBody>
                    <a:bodyPr/>
                    <a:lstStyle/>
                    <a:p>
                      <a:pPr algn="ctr" rtl="1"/>
                      <a:r>
                        <a:rPr lang="fa-IR" sz="1400" b="1" dirty="0" smtClean="0"/>
                        <a:t>کمتر از 1 میلی متر اختلاف نسبت به خط ایزوالکتریک</a:t>
                      </a:r>
                      <a:endParaRPr lang="en-US" sz="1400" b="1" dirty="0"/>
                    </a:p>
                  </a:txBody>
                  <a:tcPr anchor="ctr"/>
                </a:tc>
                <a:tc>
                  <a:txBody>
                    <a:bodyPr/>
                    <a:lstStyle/>
                    <a:p>
                      <a:pPr algn="r" rtl="1"/>
                      <a:r>
                        <a:rPr lang="fa-IR" sz="1400" b="1" dirty="0" smtClean="0"/>
                        <a:t>قطعه </a:t>
                      </a:r>
                      <a:r>
                        <a:rPr lang="en-US" sz="1400" b="1" dirty="0" smtClean="0"/>
                        <a:t>ST</a:t>
                      </a:r>
                      <a:endParaRPr lang="en-US" sz="1400" b="1" dirty="0"/>
                    </a:p>
                  </a:txBody>
                  <a:tcPr anchor="ctr"/>
                </a:tc>
              </a:tr>
              <a:tr h="370840">
                <a:tc>
                  <a:txBody>
                    <a:bodyPr/>
                    <a:lstStyle/>
                    <a:p>
                      <a:pPr algn="ctr" rtl="1"/>
                      <a:r>
                        <a:rPr lang="fa-IR" sz="1400" b="1" dirty="0" smtClean="0"/>
                        <a:t>0/44-</a:t>
                      </a:r>
                      <a:r>
                        <a:rPr lang="fa-IR" sz="1400" b="1" baseline="0" dirty="0" smtClean="0"/>
                        <a:t> 0/4 </a:t>
                      </a:r>
                      <a:r>
                        <a:rPr lang="fa-IR" sz="1400" b="1" dirty="0" smtClean="0"/>
                        <a:t>کمتر</a:t>
                      </a:r>
                      <a:r>
                        <a:rPr lang="fa-IR" sz="1400" b="1" baseline="0" dirty="0" smtClean="0"/>
                        <a:t> از نصف فاصله </a:t>
                      </a:r>
                      <a:r>
                        <a:rPr lang="en-US" sz="1400" b="1" baseline="0" dirty="0" smtClean="0"/>
                        <a:t>R-R</a:t>
                      </a:r>
                      <a:endParaRPr lang="en-US" sz="1400" b="1" dirty="0"/>
                    </a:p>
                  </a:txBody>
                  <a:tcPr anchor="ctr"/>
                </a:tc>
                <a:tc>
                  <a:txBody>
                    <a:bodyPr/>
                    <a:lstStyle/>
                    <a:p>
                      <a:pPr algn="ctr" rtl="1"/>
                      <a:r>
                        <a:rPr lang="fa-IR" sz="1400" b="1" dirty="0" smtClean="0"/>
                        <a:t>-</a:t>
                      </a:r>
                      <a:endParaRPr lang="en-US" sz="1400" b="1" dirty="0"/>
                    </a:p>
                  </a:txBody>
                  <a:tcPr anchor="ctr"/>
                </a:tc>
                <a:tc>
                  <a:txBody>
                    <a:bodyPr/>
                    <a:lstStyle/>
                    <a:p>
                      <a:pPr algn="r" rtl="1"/>
                      <a:r>
                        <a:rPr lang="fa-IR" sz="1400" b="1" dirty="0" smtClean="0"/>
                        <a:t>فاصله</a:t>
                      </a:r>
                      <a:r>
                        <a:rPr lang="fa-IR" sz="1400" b="1" baseline="0" dirty="0" smtClean="0"/>
                        <a:t> </a:t>
                      </a:r>
                      <a:r>
                        <a:rPr lang="en-US" sz="1400" b="1" baseline="0" dirty="0" smtClean="0"/>
                        <a:t>QT</a:t>
                      </a:r>
                      <a:endParaRPr lang="en-US" sz="1400" b="1" dirty="0"/>
                    </a:p>
                  </a:txBody>
                  <a:tcPr anchor="ctr"/>
                </a:tc>
              </a:tr>
              <a:tr h="370840">
                <a:tc>
                  <a:txBody>
                    <a:bodyPr/>
                    <a:lstStyle/>
                    <a:p>
                      <a:pPr algn="ctr" rtl="1"/>
                      <a:r>
                        <a:rPr lang="fa-IR" sz="1400" b="1" dirty="0" smtClean="0"/>
                        <a:t>متغیر</a:t>
                      </a:r>
                      <a:endParaRPr lang="en-US" sz="1400" b="1" dirty="0"/>
                    </a:p>
                  </a:txBody>
                  <a:tcPr anchor="ctr"/>
                </a:tc>
                <a:tc>
                  <a:txBody>
                    <a:bodyPr/>
                    <a:lstStyle/>
                    <a:p>
                      <a:pPr algn="ctr" rtl="1"/>
                      <a:r>
                        <a:rPr lang="fa-IR" sz="1400" b="1" dirty="0" smtClean="0"/>
                        <a:t>کمتر</a:t>
                      </a:r>
                      <a:r>
                        <a:rPr lang="fa-IR" sz="1400" b="1" baseline="0" dirty="0" smtClean="0"/>
                        <a:t> از 5 در لیدهای اندامی</a:t>
                      </a:r>
                    </a:p>
                    <a:p>
                      <a:pPr algn="ctr" rtl="1"/>
                      <a:r>
                        <a:rPr lang="fa-IR" sz="1400" b="1" baseline="0" dirty="0" smtClean="0"/>
                        <a:t>کمتر از 10 در لیدهای سینه ای</a:t>
                      </a:r>
                      <a:endParaRPr lang="en-US" sz="1400" b="1" dirty="0"/>
                    </a:p>
                  </a:txBody>
                  <a:tcPr anchor="ctr"/>
                </a:tc>
                <a:tc>
                  <a:txBody>
                    <a:bodyPr/>
                    <a:lstStyle/>
                    <a:p>
                      <a:pPr algn="r" rtl="1"/>
                      <a:r>
                        <a:rPr lang="fa-IR" sz="1400" b="1" dirty="0" smtClean="0"/>
                        <a:t>موج </a:t>
                      </a:r>
                      <a:r>
                        <a:rPr lang="en-US" sz="1400" b="1" dirty="0" smtClean="0"/>
                        <a:t>T</a:t>
                      </a:r>
                      <a:endParaRPr lang="en-US" sz="1400" b="1" dirty="0"/>
                    </a:p>
                  </a:txBody>
                  <a:tcPr anchor="ctr"/>
                </a:tc>
              </a:tr>
            </a:tbl>
          </a:graphicData>
        </a:graphic>
      </p:graphicFrame>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cs typeface="B Titr" pitchFamily="2" charset="-78"/>
              </a:rPr>
              <a:t>تفسیر الکتروکاردیوگرام</a:t>
            </a:r>
          </a:p>
        </p:txBody>
      </p:sp>
      <p:sp>
        <p:nvSpPr>
          <p:cNvPr id="3" name="Content Placeholder 2"/>
          <p:cNvSpPr>
            <a:spLocks noGrp="1"/>
          </p:cNvSpPr>
          <p:nvPr>
            <p:ph sz="quarter" idx="1"/>
          </p:nvPr>
        </p:nvSpPr>
        <p:spPr/>
        <p:txBody>
          <a:bodyPr/>
          <a:lstStyle/>
          <a:p>
            <a:pPr algn="just" defTabSz="438150" rtl="1">
              <a:buNone/>
              <a:defRPr sz="1800"/>
            </a:pPr>
            <a:r>
              <a:rPr lang="fa-IR" sz="1800" b="1" dirty="0" smtClean="0">
                <a:cs typeface="B Compset" pitchFamily="2" charset="-78"/>
              </a:rPr>
              <a:t>برای تفسیر و اصطلاحاً خواندن یک ریتم قلبی، مساله‌ی مهم توجه به تمام اجزا، امواج، قطعات و فواصل موجود بر روی نوار ریتم، قبل از قضاوت در مورد آن، می‌باشد. </a:t>
            </a:r>
          </a:p>
          <a:p>
            <a:pPr algn="just" defTabSz="438150" rtl="1">
              <a:buNone/>
              <a:defRPr sz="1800"/>
            </a:pPr>
            <a:endParaRPr lang="fa-IR" sz="1800" b="1" dirty="0" smtClean="0">
              <a:cs typeface="B Compset" pitchFamily="2" charset="-78"/>
            </a:endParaRPr>
          </a:p>
          <a:p>
            <a:pPr algn="just" defTabSz="438150" rtl="1">
              <a:buNone/>
              <a:defRPr sz="1800"/>
            </a:pPr>
            <a:r>
              <a:rPr lang="fa-IR" sz="1800" b="1" dirty="0" smtClean="0">
                <a:cs typeface="B Compset" pitchFamily="2" charset="-78"/>
              </a:rPr>
              <a:t>ما روش 5 مرحله‌ای زیر را پیشنهاد می‌کنیم:</a:t>
            </a:r>
          </a:p>
          <a:p>
            <a:pPr algn="just" defTabSz="438150" rtl="1">
              <a:buNone/>
              <a:defRPr sz="1800"/>
            </a:pPr>
            <a:endParaRPr lang="fa-IR" sz="1800" b="1" dirty="0" smtClean="0">
              <a:cs typeface="B Compset" pitchFamily="2" charset="-78"/>
            </a:endParaRPr>
          </a:p>
          <a:p>
            <a:pPr lvl="0" algn="r" defTabSz="438150" rtl="1">
              <a:defRPr sz="1800"/>
            </a:pPr>
            <a:r>
              <a:rPr lang="fa-IR" sz="1800" b="1" dirty="0" smtClean="0">
                <a:cs typeface="B Compset" pitchFamily="2" charset="-78"/>
              </a:rPr>
              <a:t>قدم اول: سرعت ضربان قلب را محاسبه کنید.</a:t>
            </a:r>
          </a:p>
          <a:p>
            <a:pPr lvl="0" algn="r" defTabSz="438150" rtl="1">
              <a:defRPr sz="1800"/>
            </a:pPr>
            <a:r>
              <a:rPr lang="fa-IR" sz="1800" b="1" dirty="0" smtClean="0">
                <a:cs typeface="B Compset" pitchFamily="2" charset="-78"/>
              </a:rPr>
              <a:t>قدم دوم: نظم را پیدا کنید.</a:t>
            </a:r>
          </a:p>
          <a:p>
            <a:pPr lvl="0" algn="r" defTabSz="438150" rtl="1">
              <a:defRPr sz="1800"/>
            </a:pPr>
            <a:r>
              <a:rPr lang="fa-IR" sz="1800" b="1" dirty="0" smtClean="0">
                <a:cs typeface="B Compset" pitchFamily="2" charset="-78"/>
              </a:rPr>
              <a:t>قدم سوم: امواج </a:t>
            </a:r>
            <a:r>
              <a:rPr lang="en-US" sz="1800" b="1" dirty="0" smtClean="0">
                <a:cs typeface="B Compset" pitchFamily="2" charset="-78"/>
              </a:rPr>
              <a:t>P </a:t>
            </a:r>
            <a:r>
              <a:rPr lang="fa-IR" sz="1800" b="1" dirty="0" smtClean="0">
                <a:cs typeface="B Compset" pitchFamily="2" charset="-78"/>
              </a:rPr>
              <a:t> را نگاه کنید.</a:t>
            </a:r>
          </a:p>
          <a:p>
            <a:pPr lvl="0" algn="r" defTabSz="438150" rtl="1">
              <a:defRPr sz="1800"/>
            </a:pPr>
            <a:r>
              <a:rPr lang="fa-IR" sz="1800" b="1" dirty="0" smtClean="0">
                <a:cs typeface="B Compset" pitchFamily="2" charset="-78"/>
              </a:rPr>
              <a:t>قدم چهارم: به فواصل </a:t>
            </a:r>
            <a:r>
              <a:rPr lang="en-US" sz="1800" b="1" dirty="0" smtClean="0">
                <a:cs typeface="B Compset" pitchFamily="2" charset="-78"/>
              </a:rPr>
              <a:t>PR </a:t>
            </a:r>
            <a:r>
              <a:rPr lang="fa-IR" sz="1800" b="1" dirty="0" smtClean="0">
                <a:cs typeface="B Compset" pitchFamily="2" charset="-78"/>
              </a:rPr>
              <a:t> توجه کنید.</a:t>
            </a:r>
          </a:p>
          <a:p>
            <a:pPr lvl="0" algn="r" defTabSz="438150" rtl="1">
              <a:defRPr sz="1800"/>
            </a:pPr>
            <a:r>
              <a:rPr lang="fa-IR" sz="1800" b="1" dirty="0" smtClean="0">
                <a:cs typeface="B Compset" pitchFamily="2" charset="-78"/>
              </a:rPr>
              <a:t>قدم پنجم: عرض کمپلکس‌های </a:t>
            </a:r>
            <a:r>
              <a:rPr lang="en-US" sz="1800" b="1" dirty="0" smtClean="0">
                <a:cs typeface="B Compset" pitchFamily="2" charset="-78"/>
              </a:rPr>
              <a:t>QRS </a:t>
            </a:r>
            <a:r>
              <a:rPr lang="fa-IR" sz="1800" b="1" dirty="0" smtClean="0">
                <a:cs typeface="B Compset" pitchFamily="2" charset="-78"/>
              </a:rPr>
              <a:t> را مورد توجه قرار دهید.</a:t>
            </a:r>
          </a:p>
          <a:p>
            <a:pPr algn="r" rtl="1">
              <a:buNone/>
            </a:pPr>
            <a:endParaRPr lang="fa-IR" sz="1800" b="1" dirty="0" smtClean="0">
              <a:cs typeface="B Compset" pitchFamily="2" charset="-78"/>
            </a:endParaRPr>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fa-IR" sz="2400" dirty="0" smtClean="0">
                <a:cs typeface="B Titr" pitchFamily="2" charset="-78"/>
              </a:rPr>
              <a:t>تفسیر الکتروکاردیوگرام</a:t>
            </a:r>
            <a:br>
              <a:rPr lang="fa-IR" sz="2400" dirty="0" smtClean="0">
                <a:cs typeface="B Titr" pitchFamily="2" charset="-78"/>
              </a:rPr>
            </a:br>
            <a:r>
              <a:rPr lang="fa-IR" sz="2400" dirty="0" smtClean="0">
                <a:cs typeface="B Titr" pitchFamily="2" charset="-78"/>
              </a:rPr>
              <a:t>سرعت (</a:t>
            </a:r>
            <a:r>
              <a:rPr lang="en-US" sz="2400" b="1" dirty="0" smtClean="0">
                <a:cs typeface="B Titr" pitchFamily="2" charset="-78"/>
              </a:rPr>
              <a:t>Rate</a:t>
            </a:r>
            <a:r>
              <a:rPr lang="fa-IR" sz="2400" dirty="0" smtClean="0">
                <a:cs typeface="B Titr" pitchFamily="2" charset="-78"/>
              </a:rPr>
              <a:t>)</a:t>
            </a:r>
            <a:endParaRPr lang="en-US" sz="2400" dirty="0"/>
          </a:p>
        </p:txBody>
      </p:sp>
      <p:sp>
        <p:nvSpPr>
          <p:cNvPr id="3" name="Content Placeholder 2"/>
          <p:cNvSpPr>
            <a:spLocks noGrp="1"/>
          </p:cNvSpPr>
          <p:nvPr>
            <p:ph sz="quarter" idx="1"/>
          </p:nvPr>
        </p:nvSpPr>
        <p:spPr/>
        <p:txBody>
          <a:bodyPr/>
          <a:lstStyle/>
          <a:p>
            <a:pPr algn="r" defTabSz="479044" rtl="1">
              <a:buNone/>
              <a:defRPr sz="1800"/>
            </a:pPr>
            <a:r>
              <a:rPr lang="fa-IR" sz="1800" b="1" dirty="0" smtClean="0">
                <a:cs typeface="B Compset" pitchFamily="2" charset="-78"/>
              </a:rPr>
              <a:t>قدم اول: محاسبه‌ی سرعت ضربان قلب</a:t>
            </a:r>
          </a:p>
          <a:p>
            <a:pPr lvl="0" algn="r" defTabSz="479044" rtl="1">
              <a:buNone/>
              <a:defRPr sz="1800"/>
            </a:pPr>
            <a:r>
              <a:rPr lang="fa-IR" sz="1800" b="1" dirty="0" smtClean="0">
                <a:cs typeface="B Compset" pitchFamily="2" charset="-78"/>
              </a:rPr>
              <a:t>برای تعیین سرعت ضربان قلب از روی الکتروکاردیوگرام، روش‌های متعددی وجود دارند. 4 روش شایع، در زیر معرفی می‌شوند.</a:t>
            </a:r>
          </a:p>
          <a:p>
            <a:pPr lvl="0" algn="r" defTabSz="479044" rtl="1">
              <a:buNone/>
              <a:defRPr sz="1800"/>
            </a:pPr>
            <a:endParaRPr lang="fa-IR" sz="1800" b="1" dirty="0" smtClean="0">
              <a:cs typeface="B Compset" pitchFamily="2" charset="-78"/>
            </a:endParaRPr>
          </a:p>
          <a:p>
            <a:pPr lvl="0" algn="r" defTabSz="479044" rtl="1">
              <a:defRPr sz="1800"/>
            </a:pPr>
            <a:r>
              <a:rPr lang="fa-IR" sz="1800" b="1" dirty="0" smtClean="0">
                <a:cs typeface="B Compset" pitchFamily="2" charset="-78"/>
              </a:rPr>
              <a:t>روش اول: روش 6 ثانیه‌ای</a:t>
            </a:r>
          </a:p>
          <a:p>
            <a:pPr lvl="0" algn="r" defTabSz="479044" rtl="1">
              <a:defRPr sz="1800"/>
            </a:pPr>
            <a:r>
              <a:rPr lang="fa-IR" sz="1800" b="1" dirty="0" smtClean="0">
                <a:cs typeface="B Compset" pitchFamily="2" charset="-78"/>
              </a:rPr>
              <a:t>روش دوم: روش مربع‌های بزرگ</a:t>
            </a:r>
          </a:p>
          <a:p>
            <a:pPr lvl="0" algn="r" defTabSz="479044" rtl="1">
              <a:defRPr sz="1800"/>
            </a:pPr>
            <a:r>
              <a:rPr lang="fa-IR" sz="1800" b="1" dirty="0" smtClean="0">
                <a:cs typeface="B Compset" pitchFamily="2" charset="-78"/>
              </a:rPr>
              <a:t>روش سوم: روش مربع‌های کوچک</a:t>
            </a:r>
          </a:p>
          <a:p>
            <a:pPr lvl="0" algn="r" defTabSz="479044" rtl="1">
              <a:defRPr sz="1800"/>
            </a:pPr>
            <a:r>
              <a:rPr lang="fa-IR" sz="1800" b="1" dirty="0" smtClean="0">
                <a:cs typeface="B Compset" pitchFamily="2" charset="-78"/>
              </a:rPr>
              <a:t>روش چهارم: روش ترتیبی</a:t>
            </a:r>
          </a:p>
          <a:p>
            <a:endParaRPr lang="en-US"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تفسیر الکتروکاردیوگرام</a:t>
            </a:r>
            <a:endParaRPr lang="en-US" sz="2400" dirty="0">
              <a:cs typeface="B Titr" pitchFamily="2" charset="-78"/>
            </a:endParaRPr>
          </a:p>
        </p:txBody>
      </p:sp>
      <p:sp>
        <p:nvSpPr>
          <p:cNvPr id="3" name="Content Placeholder 2"/>
          <p:cNvSpPr>
            <a:spLocks noGrp="1"/>
          </p:cNvSpPr>
          <p:nvPr>
            <p:ph sz="quarter" idx="1"/>
          </p:nvPr>
        </p:nvSpPr>
        <p:spPr/>
        <p:txBody>
          <a:bodyPr/>
          <a:lstStyle/>
          <a:p>
            <a:pPr lvl="0" algn="r" rtl="1">
              <a:buNone/>
              <a:defRPr sz="1800"/>
            </a:pPr>
            <a:r>
              <a:rPr lang="fa-IR" b="1" dirty="0" smtClean="0">
                <a:cs typeface="B Compset" pitchFamily="2" charset="-78"/>
              </a:rPr>
              <a:t>روش 6 ثانیه‌ای</a:t>
            </a:r>
          </a:p>
          <a:p>
            <a:pPr lvl="0" algn="r" rtl="1">
              <a:defRPr sz="1800"/>
            </a:pPr>
            <a:r>
              <a:rPr lang="fa-IR" b="1" dirty="0" smtClean="0">
                <a:cs typeface="B Compset" pitchFamily="2" charset="-78"/>
              </a:rPr>
              <a:t>این روش ساده‌ترین، سریع‌ترین و فراوان‌ترین روش اندازه‌گیری سرعت ضربان قلب از روی الکتروکاردیوگرام می‌باشد؛ که نسبت به سه روش دیگر اولویت دارد.</a:t>
            </a:r>
          </a:p>
          <a:p>
            <a:pPr lvl="0" algn="r" rtl="1">
              <a:defRPr sz="1800"/>
            </a:pPr>
            <a:endParaRPr lang="fa-IR" b="1" dirty="0" smtClean="0">
              <a:cs typeface="B Compset" pitchFamily="2" charset="-78"/>
            </a:endParaRPr>
          </a:p>
          <a:p>
            <a:pPr algn="r" rtl="1">
              <a:defRPr sz="1800"/>
            </a:pPr>
            <a:r>
              <a:rPr lang="fa-IR" b="1" dirty="0" smtClean="0">
                <a:cs typeface="B Compset" pitchFamily="2" charset="-78"/>
              </a:rPr>
              <a:t> در این روش، 6 ثانیه از یک نوار ریتم انتخاب می‌شود (30 مربع بزرگ)، و سپس تعداد کمپلکس‌های </a:t>
            </a:r>
            <a:r>
              <a:rPr lang="en-US" b="1" dirty="0" smtClean="0">
                <a:cs typeface="B Compset" pitchFamily="2" charset="-78"/>
              </a:rPr>
              <a:t>QRS </a:t>
            </a:r>
            <a:r>
              <a:rPr lang="fa-IR" b="1" dirty="0" smtClean="0">
                <a:cs typeface="B Compset" pitchFamily="2" charset="-78"/>
              </a:rPr>
              <a:t>در این فاصله‌ی 6 ثانیه‌ای شمرده و در عدد 10 ضرب می‌شود تا تعداد ضربان قلب در یک دقیقه به دست آید.</a:t>
            </a:r>
          </a:p>
          <a:p>
            <a:pPr algn="r" rtl="1"/>
            <a:endParaRPr lang="en-US" dirty="0"/>
          </a:p>
        </p:txBody>
      </p:sp>
      <p:pic>
        <p:nvPicPr>
          <p:cNvPr id="4" name="pasted-image.png"/>
          <p:cNvPicPr/>
          <p:nvPr/>
        </p:nvPicPr>
        <p:blipFill>
          <a:blip r:embed="rId3">
            <a:extLst/>
          </a:blip>
          <a:stretch>
            <a:fillRect/>
          </a:stretch>
        </p:blipFill>
        <p:spPr>
          <a:xfrm>
            <a:off x="990600" y="3810000"/>
            <a:ext cx="7086600" cy="1752600"/>
          </a:xfrm>
          <a:prstGeom prst="rect">
            <a:avLst/>
          </a:prstGeom>
          <a:ln w="12700">
            <a:miter lim="400000"/>
          </a:ln>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تفسیر الکتروکاردیوگرام</a:t>
            </a:r>
            <a:endParaRPr lang="en-US" sz="2400" dirty="0">
              <a:cs typeface="B Titr" pitchFamily="2" charset="-78"/>
            </a:endParaRPr>
          </a:p>
        </p:txBody>
      </p:sp>
      <p:sp>
        <p:nvSpPr>
          <p:cNvPr id="3" name="Content Placeholder 2"/>
          <p:cNvSpPr>
            <a:spLocks noGrp="1"/>
          </p:cNvSpPr>
          <p:nvPr>
            <p:ph sz="quarter" idx="1"/>
          </p:nvPr>
        </p:nvSpPr>
        <p:spPr/>
        <p:txBody>
          <a:bodyPr/>
          <a:lstStyle/>
          <a:p>
            <a:pPr lvl="0" algn="r" rtl="1">
              <a:buNone/>
              <a:defRPr sz="1800"/>
            </a:pPr>
            <a:r>
              <a:rPr lang="fa-IR" b="1" dirty="0" smtClean="0">
                <a:cs typeface="B Compset" pitchFamily="2" charset="-78"/>
              </a:rPr>
              <a:t>روش مربع‌های بزرگ </a:t>
            </a:r>
          </a:p>
          <a:p>
            <a:pPr lvl="0" algn="r" rtl="1">
              <a:defRPr sz="1800"/>
            </a:pPr>
            <a:r>
              <a:rPr lang="fa-IR" b="1" dirty="0" smtClean="0">
                <a:cs typeface="B Compset" pitchFamily="2" charset="-78"/>
              </a:rPr>
              <a:t>چنانچه گفته شد، هر مربع بزرگ بر روی محور افقی معادل 0/2 ثانیه است. با این پیش زمینه، در این روش تعداد مربع‌های بزرگ بین دو کمپلکس</a:t>
            </a:r>
            <a:r>
              <a:rPr lang="en-US" b="1" dirty="0" smtClean="0">
                <a:cs typeface="B Compset" pitchFamily="2" charset="-78"/>
              </a:rPr>
              <a:t>QRS </a:t>
            </a:r>
            <a:r>
              <a:rPr lang="fa-IR" b="1" dirty="0" smtClean="0">
                <a:cs typeface="B Compset" pitchFamily="2" charset="-78"/>
              </a:rPr>
              <a:t> متوالی شمرده شده و بر عدد 300 تقسیم می‌شود.</a:t>
            </a:r>
          </a:p>
          <a:p>
            <a:pPr algn="r" rtl="1"/>
            <a:endParaRPr lang="en-US" dirty="0"/>
          </a:p>
        </p:txBody>
      </p:sp>
      <p:pic>
        <p:nvPicPr>
          <p:cNvPr id="4" name="pasted-image.png"/>
          <p:cNvPicPr/>
          <p:nvPr/>
        </p:nvPicPr>
        <p:blipFill>
          <a:blip r:embed="rId3">
            <a:extLst/>
          </a:blip>
          <a:stretch>
            <a:fillRect/>
          </a:stretch>
        </p:blipFill>
        <p:spPr>
          <a:xfrm>
            <a:off x="2057400" y="2971800"/>
            <a:ext cx="5105400" cy="2837449"/>
          </a:xfrm>
          <a:prstGeom prst="rect">
            <a:avLst/>
          </a:prstGeom>
          <a:ln w="12700">
            <a:miter lim="400000"/>
          </a:ln>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تفسیر الکتروکاردیوگرام</a:t>
            </a:r>
            <a:endParaRPr lang="en-US" sz="2400" dirty="0"/>
          </a:p>
        </p:txBody>
      </p:sp>
      <p:sp>
        <p:nvSpPr>
          <p:cNvPr id="3" name="Content Placeholder 2"/>
          <p:cNvSpPr>
            <a:spLocks noGrp="1"/>
          </p:cNvSpPr>
          <p:nvPr>
            <p:ph sz="quarter" idx="1"/>
          </p:nvPr>
        </p:nvSpPr>
        <p:spPr/>
        <p:txBody>
          <a:bodyPr/>
          <a:lstStyle/>
          <a:p>
            <a:pPr lvl="0" algn="r" rtl="1">
              <a:buNone/>
              <a:defRPr sz="1800"/>
            </a:pPr>
            <a:r>
              <a:rPr lang="fa-IR" b="1" dirty="0" smtClean="0">
                <a:cs typeface="B Compset" pitchFamily="2" charset="-78"/>
              </a:rPr>
              <a:t>روش‌ مربع‌های کوچک </a:t>
            </a:r>
          </a:p>
          <a:p>
            <a:pPr lvl="0" algn="r" rtl="1">
              <a:buNone/>
              <a:defRPr sz="1800"/>
            </a:pPr>
            <a:endParaRPr lang="fa-IR" b="1" dirty="0" smtClean="0">
              <a:cs typeface="B Compset" pitchFamily="2" charset="-78"/>
            </a:endParaRPr>
          </a:p>
          <a:p>
            <a:pPr lvl="0" algn="r" rtl="1">
              <a:defRPr sz="1800"/>
            </a:pPr>
            <a:r>
              <a:rPr lang="fa-IR" b="1" dirty="0" smtClean="0">
                <a:cs typeface="B Compset" pitchFamily="2" charset="-78"/>
              </a:rPr>
              <a:t>چنانچه گفته شد، هر مربع کوچک بر روی محور افقی معادل 0/04 ثانیه است. با این پیش زمینه، در این روش تعداد مربع‌های کوچک بین دو کمپلکس </a:t>
            </a:r>
            <a:r>
              <a:rPr lang="en-US" b="1" dirty="0" smtClean="0">
                <a:cs typeface="B Compset" pitchFamily="2" charset="-78"/>
              </a:rPr>
              <a:t>QRS </a:t>
            </a:r>
            <a:r>
              <a:rPr lang="fa-IR" b="1" dirty="0" smtClean="0">
                <a:cs typeface="B Compset" pitchFamily="2" charset="-78"/>
              </a:rPr>
              <a:t> متوالی شمرده و بر عدد 1500 تقسیم می‌شود.</a:t>
            </a:r>
          </a:p>
          <a:p>
            <a:pPr algn="r" rtl="1"/>
            <a:endParaRPr lang="en-US"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تفسیر الکتروکاردیوگرام</a:t>
            </a:r>
            <a:endParaRPr lang="en-US" sz="2400" dirty="0"/>
          </a:p>
        </p:txBody>
      </p:sp>
      <p:sp>
        <p:nvSpPr>
          <p:cNvPr id="3" name="Content Placeholder 2"/>
          <p:cNvSpPr>
            <a:spLocks noGrp="1"/>
          </p:cNvSpPr>
          <p:nvPr>
            <p:ph sz="quarter" idx="1"/>
          </p:nvPr>
        </p:nvSpPr>
        <p:spPr/>
        <p:txBody>
          <a:bodyPr/>
          <a:lstStyle/>
          <a:p>
            <a:pPr lvl="0" algn="r" rtl="1">
              <a:buNone/>
              <a:defRPr sz="1800"/>
            </a:pPr>
            <a:r>
              <a:rPr lang="fa-IR" b="1" dirty="0" smtClean="0">
                <a:cs typeface="B Compset" pitchFamily="2" charset="-78"/>
              </a:rPr>
              <a:t>روش ترتیبی </a:t>
            </a:r>
            <a:r>
              <a:rPr lang="en-US" b="1" dirty="0" smtClean="0">
                <a:cs typeface="B Compset" pitchFamily="2" charset="-78"/>
              </a:rPr>
              <a:t>(sequential)</a:t>
            </a:r>
          </a:p>
          <a:p>
            <a:pPr lvl="0" algn="just" rtl="1">
              <a:defRPr sz="1800"/>
            </a:pPr>
            <a:r>
              <a:rPr lang="fa-IR" b="1" dirty="0" smtClean="0">
                <a:cs typeface="B Compset" pitchFamily="2" charset="-78"/>
              </a:rPr>
              <a:t>در این روش یک موج  را که دقیقاً بر روی یک خط تیره‌ی بزرگ قرار گرفته است پیدا کنید. </a:t>
            </a:r>
          </a:p>
          <a:p>
            <a:pPr lvl="0" algn="just" rtl="1">
              <a:defRPr sz="1800"/>
            </a:pPr>
            <a:endParaRPr lang="fa-IR" b="1" dirty="0" smtClean="0">
              <a:cs typeface="B Compset" pitchFamily="2" charset="-78"/>
            </a:endParaRPr>
          </a:p>
          <a:p>
            <a:pPr lvl="0" algn="just" rtl="1">
              <a:defRPr sz="1800"/>
            </a:pPr>
            <a:r>
              <a:rPr lang="fa-IR" b="1" dirty="0" smtClean="0">
                <a:cs typeface="B Compset" pitchFamily="2" charset="-78"/>
              </a:rPr>
              <a:t>خطوط تیره‌ی بعدی به ترتیب معرّف 300، 150، 100، 75، 60 و 50 هستند. </a:t>
            </a:r>
          </a:p>
          <a:p>
            <a:pPr lvl="0" algn="just" rtl="1">
              <a:defRPr sz="1800"/>
            </a:pPr>
            <a:endParaRPr lang="fa-IR" b="1" dirty="0" smtClean="0">
              <a:cs typeface="B Compset" pitchFamily="2" charset="-78"/>
            </a:endParaRPr>
          </a:p>
          <a:p>
            <a:pPr lvl="0" algn="just" rtl="1">
              <a:defRPr sz="1800"/>
            </a:pPr>
            <a:r>
              <a:rPr lang="fa-IR" b="1" dirty="0" smtClean="0">
                <a:cs typeface="B Compset" pitchFamily="2" charset="-78"/>
              </a:rPr>
              <a:t>یعنی اگر موج </a:t>
            </a:r>
            <a:r>
              <a:rPr lang="en-US" b="1" dirty="0" smtClean="0">
                <a:cs typeface="B Compset" pitchFamily="2" charset="-78"/>
              </a:rPr>
              <a:t>R </a:t>
            </a:r>
            <a:r>
              <a:rPr lang="fa-IR" b="1" dirty="0" smtClean="0">
                <a:cs typeface="B Compset" pitchFamily="2" charset="-78"/>
              </a:rPr>
              <a:t> بعدی روی خط تیره‌ی بعد افتاده باشد، تعداد ضربان قلب 300 و اگر روی خط تیره‌ی دوم افتاده باشد، تعداد ضربان قلب 150 است، الی آخر. </a:t>
            </a:r>
          </a:p>
          <a:p>
            <a:pPr lvl="0" algn="just" rtl="1">
              <a:defRPr sz="1800"/>
            </a:pPr>
            <a:endParaRPr lang="fa-IR" b="1" dirty="0" smtClean="0">
              <a:cs typeface="B Compset" pitchFamily="2" charset="-78"/>
            </a:endParaRPr>
          </a:p>
          <a:p>
            <a:pPr lvl="0" algn="just" rtl="1">
              <a:defRPr sz="1800"/>
            </a:pPr>
            <a:r>
              <a:rPr lang="fa-IR" b="1" dirty="0" smtClean="0">
                <a:cs typeface="B Compset" pitchFamily="2" charset="-78"/>
              </a:rPr>
              <a:t>در بسیاری از موارد چون موج </a:t>
            </a:r>
            <a:r>
              <a:rPr lang="en-US" b="1" dirty="0" smtClean="0">
                <a:cs typeface="B Compset" pitchFamily="2" charset="-78"/>
              </a:rPr>
              <a:t>R </a:t>
            </a:r>
            <a:r>
              <a:rPr lang="fa-IR" b="1" dirty="0" smtClean="0">
                <a:cs typeface="B Compset" pitchFamily="2" charset="-78"/>
              </a:rPr>
              <a:t> بعدی دقیقاً روی خط تیره واقع نمی‌شود، این روش یک محاسبه‌ی تخمینی است؛ اما چون به محاسبه‌ی خاصی احتیاج ندارد، روشی بسیار پرطرفدار می‌باشد.</a:t>
            </a:r>
          </a:p>
          <a:p>
            <a:pPr algn="just" rtl="1"/>
            <a:endParaRPr lang="en-US" dirty="0"/>
          </a:p>
        </p:txBody>
      </p:sp>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تفسیر الکتروکاردیوگرام</a:t>
            </a:r>
            <a:endParaRPr lang="en-US" sz="2400" dirty="0"/>
          </a:p>
        </p:txBody>
      </p:sp>
      <p:pic>
        <p:nvPicPr>
          <p:cNvPr id="4" name="pasted-image.png"/>
          <p:cNvPicPr>
            <a:picLocks noGrp="1"/>
          </p:cNvPicPr>
          <p:nvPr>
            <p:ph sz="quarter" idx="1"/>
          </p:nvPr>
        </p:nvPicPr>
        <p:blipFill>
          <a:blip r:embed="rId2">
            <a:extLst/>
          </a:blip>
          <a:stretch>
            <a:fillRect/>
          </a:stretch>
        </p:blipFill>
        <p:spPr>
          <a:xfrm>
            <a:off x="1371600" y="1676400"/>
            <a:ext cx="6476999" cy="3367881"/>
          </a:xfrm>
          <a:prstGeom prst="rect">
            <a:avLst/>
          </a:prstGeom>
          <a:ln w="12700">
            <a:miter lim="400000"/>
          </a:ln>
        </p:spPr>
      </p:pic>
    </p:spTree>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تفسیر الکتروکاردیوگرام</a:t>
            </a:r>
            <a:endParaRPr lang="en-US" sz="2400" dirty="0"/>
          </a:p>
        </p:txBody>
      </p:sp>
      <p:sp>
        <p:nvSpPr>
          <p:cNvPr id="3" name="Content Placeholder 2"/>
          <p:cNvSpPr>
            <a:spLocks noGrp="1"/>
          </p:cNvSpPr>
          <p:nvPr>
            <p:ph sz="quarter" idx="1"/>
          </p:nvPr>
        </p:nvSpPr>
        <p:spPr/>
        <p:txBody>
          <a:bodyPr/>
          <a:lstStyle/>
          <a:p>
            <a:pPr marL="342900" lvl="2" indent="-342900" algn="r" rtl="1"/>
            <a:r>
              <a:rPr lang="fa-IR" sz="1800" b="1" dirty="0" smtClean="0">
                <a:cs typeface="B Compset" pitchFamily="2" charset="-78"/>
              </a:rPr>
              <a:t>تعداد ضربان طبیعی قلب بین 60 تا 100 ضربه در دقیقه می‌باشد.</a:t>
            </a:r>
          </a:p>
          <a:p>
            <a:pPr marL="342900" lvl="2" indent="-342900" algn="r" rtl="1"/>
            <a:endParaRPr lang="fa-IR" sz="1800" b="1" dirty="0" smtClean="0">
              <a:cs typeface="B Compset" pitchFamily="2" charset="-78"/>
            </a:endParaRPr>
          </a:p>
          <a:p>
            <a:pPr marL="342900" lvl="2" indent="-342900" algn="r" rtl="1"/>
            <a:r>
              <a:rPr lang="fa-IR" sz="1800" b="1" dirty="0" smtClean="0">
                <a:cs typeface="B Compset" pitchFamily="2" charset="-78"/>
              </a:rPr>
              <a:t> اگر تعداد ضربان قلب از 60 ضربه در دقیقه کم‌تر باشد، ریتم مورد نظر برادیکاردی </a:t>
            </a:r>
            <a:r>
              <a:rPr lang="en-US" sz="1800" b="1" dirty="0" smtClean="0">
                <a:cs typeface="B Compset" pitchFamily="2" charset="-78"/>
              </a:rPr>
              <a:t>(</a:t>
            </a:r>
            <a:r>
              <a:rPr lang="en-US" sz="1800" b="1" dirty="0" err="1" smtClean="0">
                <a:cs typeface="B Compset" pitchFamily="2" charset="-78"/>
              </a:rPr>
              <a:t>Bradycardia</a:t>
            </a:r>
            <a:r>
              <a:rPr lang="en-US" sz="1800" b="1" dirty="0" smtClean="0">
                <a:cs typeface="B Compset" pitchFamily="2" charset="-78"/>
              </a:rPr>
              <a:t>)</a:t>
            </a:r>
            <a:r>
              <a:rPr lang="fa-IR" sz="1800" b="1" dirty="0" smtClean="0">
                <a:cs typeface="B Compset" pitchFamily="2" charset="-78"/>
              </a:rPr>
              <a:t> نام دارد.</a:t>
            </a:r>
          </a:p>
          <a:p>
            <a:pPr marL="342900" lvl="2" indent="-342900" algn="r" rtl="1"/>
            <a:endParaRPr lang="fa-IR" sz="1800" b="1" dirty="0" smtClean="0">
              <a:cs typeface="B Compset" pitchFamily="2" charset="-78"/>
            </a:endParaRPr>
          </a:p>
          <a:p>
            <a:pPr marL="342900" lvl="2" indent="-342900" algn="r" rtl="1"/>
            <a:r>
              <a:rPr lang="fa-IR" sz="1800" b="1" dirty="0" smtClean="0">
                <a:cs typeface="B Compset" pitchFamily="2" charset="-78"/>
              </a:rPr>
              <a:t>اگر از 100 ضربه در دقیقه بیش‌تر باشد، تاکیکاردی</a:t>
            </a:r>
            <a:r>
              <a:rPr lang="en-US" sz="1800" b="1" dirty="0" smtClean="0">
                <a:cs typeface="B Compset" pitchFamily="2" charset="-78"/>
              </a:rPr>
              <a:t>(Tachycardia) </a:t>
            </a:r>
            <a:r>
              <a:rPr lang="fa-IR" sz="1800" b="1" dirty="0" smtClean="0">
                <a:cs typeface="B Compset" pitchFamily="2" charset="-78"/>
              </a:rPr>
              <a:t> نام دارد.</a:t>
            </a:r>
          </a:p>
          <a:p>
            <a:pPr algn="r" rtl="1">
              <a:buNone/>
            </a:pPr>
            <a:endParaRPr lang="en-US" dirty="0"/>
          </a:p>
        </p:txBody>
      </p:sp>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fa-IR" sz="2400" dirty="0" smtClean="0">
                <a:cs typeface="B Titr" pitchFamily="2" charset="-78"/>
              </a:rPr>
              <a:t>تفسیر الکتروکاردیوگرام</a:t>
            </a:r>
            <a:br>
              <a:rPr lang="fa-IR" sz="2400" dirty="0" smtClean="0">
                <a:cs typeface="B Titr" pitchFamily="2" charset="-78"/>
              </a:rPr>
            </a:br>
            <a:r>
              <a:rPr lang="fa-IR" sz="2400" dirty="0" smtClean="0">
                <a:cs typeface="B Titr" pitchFamily="2" charset="-78"/>
              </a:rPr>
              <a:t>ریتم</a:t>
            </a:r>
          </a:p>
        </p:txBody>
      </p:sp>
      <p:sp>
        <p:nvSpPr>
          <p:cNvPr id="3" name="Content Placeholder 2"/>
          <p:cNvSpPr>
            <a:spLocks noGrp="1"/>
          </p:cNvSpPr>
          <p:nvPr>
            <p:ph sz="quarter" idx="1"/>
          </p:nvPr>
        </p:nvSpPr>
        <p:spPr/>
        <p:txBody>
          <a:bodyPr/>
          <a:lstStyle/>
          <a:p>
            <a:pPr lvl="0" algn="r" rtl="1">
              <a:buNone/>
            </a:pPr>
            <a:r>
              <a:rPr lang="fa-IR" sz="1800" b="1" dirty="0" smtClean="0">
                <a:cs typeface="B Compset" pitchFamily="2" charset="-78"/>
              </a:rPr>
              <a:t>قدم دوم: تعیین نظم </a:t>
            </a:r>
          </a:p>
          <a:p>
            <a:pPr lvl="0" algn="r" rtl="1"/>
            <a:r>
              <a:rPr lang="fa-IR" sz="1800" b="1" dirty="0" smtClean="0">
                <a:cs typeface="B Compset" pitchFamily="2" charset="-78"/>
              </a:rPr>
              <a:t>در این مرحله به فواصل </a:t>
            </a:r>
            <a:r>
              <a:rPr lang="en-US" sz="1800" b="1" dirty="0" smtClean="0">
                <a:cs typeface="B Compset" pitchFamily="2" charset="-78"/>
              </a:rPr>
              <a:t>R-R </a:t>
            </a:r>
            <a:r>
              <a:rPr lang="fa-IR" sz="1800" b="1" dirty="0" smtClean="0">
                <a:cs typeface="B Compset" pitchFamily="2" charset="-78"/>
              </a:rPr>
              <a:t> نگاه کنید. 3 وضعیت زیر ممکن است وجود داشته باشد.</a:t>
            </a:r>
          </a:p>
          <a:p>
            <a:pPr lvl="0" algn="r" rtl="1"/>
            <a:r>
              <a:rPr lang="fa-IR" sz="1800" b="1" dirty="0" smtClean="0">
                <a:cs typeface="B Compset" pitchFamily="2" charset="-78"/>
              </a:rPr>
              <a:t>کاملاً منظم:</a:t>
            </a:r>
          </a:p>
          <a:p>
            <a:pPr algn="r" rtl="1"/>
            <a:endParaRPr lang="fa-IR" sz="1800" b="1" dirty="0" smtClean="0">
              <a:cs typeface="B Compset" pitchFamily="2" charset="-78"/>
            </a:endParaRPr>
          </a:p>
        </p:txBody>
      </p:sp>
      <p:pic>
        <p:nvPicPr>
          <p:cNvPr id="4" name="pasted-image.png"/>
          <p:cNvPicPr/>
          <p:nvPr/>
        </p:nvPicPr>
        <p:blipFill>
          <a:blip r:embed="rId2">
            <a:extLst/>
          </a:blip>
          <a:stretch>
            <a:fillRect/>
          </a:stretch>
        </p:blipFill>
        <p:spPr>
          <a:xfrm>
            <a:off x="1676400" y="3048000"/>
            <a:ext cx="6286500" cy="1498600"/>
          </a:xfrm>
          <a:prstGeom prst="rect">
            <a:avLst/>
          </a:prstGeom>
          <a:ln w="12700">
            <a:miter lim="400000"/>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cs typeface="B Titr" pitchFamily="2" charset="-78"/>
              </a:rPr>
              <a:t>سطوح قلبی</a:t>
            </a:r>
            <a:endParaRPr lang="en-US" sz="2400" dirty="0"/>
          </a:p>
        </p:txBody>
      </p:sp>
      <p:pic>
        <p:nvPicPr>
          <p:cNvPr id="4" name="Picture 4"/>
          <p:cNvPicPr>
            <a:picLocks noGrp="1" noChangeAspect="1" noChangeArrowheads="1"/>
          </p:cNvPicPr>
          <p:nvPr>
            <p:ph sz="quarter" idx="1"/>
          </p:nvPr>
        </p:nvPicPr>
        <p:blipFill>
          <a:blip r:embed="rId2"/>
          <a:stretch>
            <a:fillRect/>
          </a:stretch>
        </p:blipFill>
        <p:spPr bwMode="auto">
          <a:xfrm>
            <a:off x="1271923" y="1627460"/>
            <a:ext cx="6563642" cy="437142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sz="2400" dirty="0" smtClean="0">
                <a:cs typeface="B Titr" pitchFamily="2" charset="-78"/>
              </a:rPr>
              <a:t>تفسیر الکتروکاردیوگرام</a:t>
            </a:r>
            <a:br>
              <a:rPr lang="fa-IR" sz="2400" dirty="0" smtClean="0">
                <a:cs typeface="B Titr" pitchFamily="2" charset="-78"/>
              </a:rPr>
            </a:br>
            <a:r>
              <a:rPr lang="fa-IR" sz="2400" dirty="0" smtClean="0">
                <a:cs typeface="B Titr" pitchFamily="2" charset="-78"/>
              </a:rPr>
              <a:t>ریتم</a:t>
            </a:r>
          </a:p>
        </p:txBody>
      </p:sp>
      <p:sp>
        <p:nvSpPr>
          <p:cNvPr id="3" name="Content Placeholder 2"/>
          <p:cNvSpPr>
            <a:spLocks noGrp="1"/>
          </p:cNvSpPr>
          <p:nvPr>
            <p:ph sz="quarter" idx="1"/>
          </p:nvPr>
        </p:nvSpPr>
        <p:spPr/>
        <p:txBody>
          <a:bodyPr/>
          <a:lstStyle/>
          <a:p>
            <a:pPr algn="r" rtl="1">
              <a:buFont typeface="Arial" pitchFamily="34" charset="0"/>
              <a:buChar char="•"/>
            </a:pPr>
            <a:r>
              <a:rPr lang="fa-IR" sz="1800" b="1" dirty="0" smtClean="0">
                <a:cs typeface="B Compset" pitchFamily="2" charset="-78"/>
              </a:rPr>
              <a:t>گاهی نامنظم:</a:t>
            </a:r>
          </a:p>
          <a:p>
            <a:pPr algn="r" rtl="1">
              <a:buNone/>
            </a:pPr>
            <a:endParaRPr lang="fa-IR" sz="1800" b="1" dirty="0" smtClean="0">
              <a:cs typeface="B Compset" pitchFamily="2" charset="-78"/>
            </a:endParaRPr>
          </a:p>
        </p:txBody>
      </p:sp>
      <p:pic>
        <p:nvPicPr>
          <p:cNvPr id="4" name="pasted-image.png"/>
          <p:cNvPicPr/>
          <p:nvPr/>
        </p:nvPicPr>
        <p:blipFill>
          <a:blip r:embed="rId2">
            <a:extLst/>
          </a:blip>
          <a:stretch>
            <a:fillRect/>
          </a:stretch>
        </p:blipFill>
        <p:spPr>
          <a:xfrm>
            <a:off x="1524000" y="2743200"/>
            <a:ext cx="6324600" cy="1295400"/>
          </a:xfrm>
          <a:prstGeom prst="rect">
            <a:avLst/>
          </a:prstGeom>
          <a:ln w="12700">
            <a:miter lim="400000"/>
          </a:ln>
        </p:spPr>
      </p:pic>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sz="2400" dirty="0" smtClean="0">
                <a:cs typeface="B Titr" pitchFamily="2" charset="-78"/>
              </a:rPr>
              <a:t>تفسیر الکتروکاردیوگرام</a:t>
            </a:r>
            <a:br>
              <a:rPr lang="fa-IR" sz="2400" dirty="0" smtClean="0">
                <a:cs typeface="B Titr" pitchFamily="2" charset="-78"/>
              </a:rPr>
            </a:br>
            <a:r>
              <a:rPr lang="fa-IR" sz="2400" dirty="0" smtClean="0">
                <a:cs typeface="B Titr" pitchFamily="2" charset="-78"/>
              </a:rPr>
              <a:t>ریتم</a:t>
            </a:r>
          </a:p>
        </p:txBody>
      </p:sp>
      <p:sp>
        <p:nvSpPr>
          <p:cNvPr id="3" name="Content Placeholder 2"/>
          <p:cNvSpPr>
            <a:spLocks noGrp="1"/>
          </p:cNvSpPr>
          <p:nvPr>
            <p:ph sz="quarter" idx="1"/>
          </p:nvPr>
        </p:nvSpPr>
        <p:spPr/>
        <p:txBody>
          <a:bodyPr/>
          <a:lstStyle/>
          <a:p>
            <a:pPr algn="r" rtl="1"/>
            <a:r>
              <a:rPr lang="fa-IR" sz="1800" b="1" dirty="0" smtClean="0">
                <a:cs typeface="B Compset" pitchFamily="2" charset="-78"/>
              </a:rPr>
              <a:t>کاملاً نامنظم:</a:t>
            </a:r>
          </a:p>
        </p:txBody>
      </p:sp>
      <p:pic>
        <p:nvPicPr>
          <p:cNvPr id="4" name="pasted-image.png"/>
          <p:cNvPicPr/>
          <p:nvPr/>
        </p:nvPicPr>
        <p:blipFill>
          <a:blip r:embed="rId2">
            <a:extLst/>
          </a:blip>
          <a:stretch>
            <a:fillRect/>
          </a:stretch>
        </p:blipFill>
        <p:spPr>
          <a:xfrm>
            <a:off x="1524000" y="2743200"/>
            <a:ext cx="6350000" cy="1689100"/>
          </a:xfrm>
          <a:prstGeom prst="rect">
            <a:avLst/>
          </a:prstGeom>
          <a:ln w="12700">
            <a:miter lim="400000"/>
          </a:ln>
        </p:spPr>
      </p:pic>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تفسیر الکتروکاردیوگرام</a:t>
            </a:r>
          </a:p>
        </p:txBody>
      </p:sp>
      <p:sp>
        <p:nvSpPr>
          <p:cNvPr id="3" name="Content Placeholder 2"/>
          <p:cNvSpPr>
            <a:spLocks noGrp="1"/>
          </p:cNvSpPr>
          <p:nvPr>
            <p:ph sz="quarter" idx="1"/>
          </p:nvPr>
        </p:nvSpPr>
        <p:spPr/>
        <p:txBody>
          <a:bodyPr/>
          <a:lstStyle/>
          <a:p>
            <a:pPr lvl="0" algn="r" rtl="1">
              <a:buNone/>
              <a:defRPr sz="1800"/>
            </a:pPr>
            <a:r>
              <a:rPr lang="fa-IR" sz="1800" b="1" dirty="0" smtClean="0">
                <a:cs typeface="B Compset" pitchFamily="2" charset="-78"/>
              </a:rPr>
              <a:t>قدم سوم: بررسی امواج  </a:t>
            </a:r>
          </a:p>
          <a:p>
            <a:pPr lvl="0" algn="r" rtl="1">
              <a:buNone/>
              <a:defRPr sz="1800"/>
            </a:pPr>
            <a:r>
              <a:rPr lang="fa-IR" sz="1800" b="1" dirty="0" smtClean="0">
                <a:cs typeface="B Compset" pitchFamily="2" charset="-78"/>
              </a:rPr>
              <a:t>در این مرحله 4 سوال زیر را از خود بپرسید:</a:t>
            </a:r>
          </a:p>
          <a:p>
            <a:pPr lvl="0" algn="r" rtl="1">
              <a:buNone/>
              <a:defRPr sz="1800"/>
            </a:pPr>
            <a:endParaRPr lang="fa-IR" sz="1800" b="1" dirty="0" smtClean="0">
              <a:cs typeface="B Compset" pitchFamily="2" charset="-78"/>
            </a:endParaRPr>
          </a:p>
          <a:p>
            <a:pPr lvl="0" algn="r" rtl="1">
              <a:buFont typeface="+mj-lt"/>
              <a:buAutoNum type="arabicParenR"/>
              <a:defRPr sz="1800"/>
            </a:pPr>
            <a:r>
              <a:rPr lang="fa-IR" sz="1800" b="1" dirty="0" smtClean="0">
                <a:cs typeface="B Compset" pitchFamily="2" charset="-78"/>
              </a:rPr>
              <a:t> آیا امواج</a:t>
            </a:r>
            <a:r>
              <a:rPr lang="en-US" sz="1800" b="1" dirty="0" smtClean="0">
                <a:cs typeface="B Compset" pitchFamily="2" charset="-78"/>
              </a:rPr>
              <a:t>P </a:t>
            </a:r>
            <a:r>
              <a:rPr lang="fa-IR" sz="1800" b="1" dirty="0" smtClean="0">
                <a:cs typeface="B Compset" pitchFamily="2" charset="-78"/>
              </a:rPr>
              <a:t> دیده می‌شوند؟</a:t>
            </a:r>
          </a:p>
          <a:p>
            <a:pPr algn="r" rtl="1">
              <a:buFont typeface="+mj-lt"/>
              <a:buAutoNum type="arabicParenR"/>
              <a:defRPr sz="1800"/>
            </a:pPr>
            <a:r>
              <a:rPr lang="fa-IR" sz="1800" b="1" dirty="0" smtClean="0">
                <a:cs typeface="B Compset" pitchFamily="2" charset="-78"/>
              </a:rPr>
              <a:t> آیا شکل تمام امواج </a:t>
            </a:r>
            <a:r>
              <a:rPr lang="en-US" sz="1800" b="1" dirty="0" smtClean="0">
                <a:cs typeface="B Compset" pitchFamily="2" charset="-78"/>
              </a:rPr>
              <a:t>P </a:t>
            </a:r>
            <a:r>
              <a:rPr lang="fa-IR" sz="1800" b="1" dirty="0" smtClean="0">
                <a:cs typeface="B Compset" pitchFamily="2" charset="-78"/>
              </a:rPr>
              <a:t> به هم شبیه هستند؟</a:t>
            </a:r>
          </a:p>
          <a:p>
            <a:pPr lvl="0" algn="r" rtl="1">
              <a:buFont typeface="+mj-lt"/>
              <a:buAutoNum type="arabicParenR"/>
              <a:defRPr sz="1800"/>
            </a:pPr>
            <a:r>
              <a:rPr lang="fa-IR" sz="1800" b="1" dirty="0" smtClean="0">
                <a:cs typeface="B Compset" pitchFamily="2" charset="-78"/>
              </a:rPr>
              <a:t> آیا فواصل </a:t>
            </a:r>
            <a:r>
              <a:rPr lang="en-US" sz="1800" b="1" dirty="0" smtClean="0">
                <a:cs typeface="B Compset" pitchFamily="2" charset="-78"/>
              </a:rPr>
              <a:t>P-P</a:t>
            </a:r>
            <a:r>
              <a:rPr lang="fa-IR" sz="1800" b="1" dirty="0" smtClean="0">
                <a:cs typeface="B Compset" pitchFamily="2" charset="-78"/>
              </a:rPr>
              <a:t> منظم هستند؟</a:t>
            </a:r>
          </a:p>
          <a:p>
            <a:pPr lvl="0" algn="r" rtl="1">
              <a:buFont typeface="+mj-lt"/>
              <a:buAutoNum type="arabicParenR"/>
              <a:defRPr sz="1800"/>
            </a:pPr>
            <a:r>
              <a:rPr lang="fa-IR" sz="1800" b="1" dirty="0" smtClean="0">
                <a:cs typeface="B Compset" pitchFamily="2" charset="-78"/>
              </a:rPr>
              <a:t> آیا قبل از هر کمپلکس</a:t>
            </a:r>
            <a:r>
              <a:rPr lang="en-US" sz="1800" b="1" dirty="0" smtClean="0">
                <a:cs typeface="B Compset" pitchFamily="2" charset="-78"/>
              </a:rPr>
              <a:t>QRS </a:t>
            </a:r>
            <a:r>
              <a:rPr lang="fa-IR" sz="1800" b="1" dirty="0" smtClean="0">
                <a:cs typeface="B Compset" pitchFamily="2" charset="-78"/>
              </a:rPr>
              <a:t> یک موج </a:t>
            </a:r>
            <a:r>
              <a:rPr lang="en-US" sz="1800" b="1" dirty="0" smtClean="0">
                <a:cs typeface="B Compset" pitchFamily="2" charset="-78"/>
              </a:rPr>
              <a:t>P </a:t>
            </a:r>
            <a:r>
              <a:rPr lang="fa-IR" sz="1800" b="1" dirty="0" smtClean="0">
                <a:cs typeface="B Compset" pitchFamily="2" charset="-78"/>
              </a:rPr>
              <a:t> دیده می‌شود؟ </a:t>
            </a:r>
          </a:p>
          <a:p>
            <a:pPr algn="r" rtl="1">
              <a:buFont typeface="+mj-lt"/>
              <a:buAutoNum type="arabicParenR"/>
            </a:pPr>
            <a:endParaRPr lang="fa-IR" sz="1800" b="1" dirty="0" smtClean="0">
              <a:cs typeface="B Compset" pitchFamily="2" charset="-78"/>
            </a:endParaRPr>
          </a:p>
        </p:txBody>
      </p:sp>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تفسیر الکتروکاردیوگرام</a:t>
            </a:r>
          </a:p>
        </p:txBody>
      </p:sp>
      <p:sp>
        <p:nvSpPr>
          <p:cNvPr id="3" name="Content Placeholder 2"/>
          <p:cNvSpPr>
            <a:spLocks noGrp="1"/>
          </p:cNvSpPr>
          <p:nvPr>
            <p:ph sz="quarter" idx="1"/>
          </p:nvPr>
        </p:nvSpPr>
        <p:spPr/>
        <p:txBody>
          <a:bodyPr/>
          <a:lstStyle/>
          <a:p>
            <a:pPr lvl="0" algn="r" rtl="1">
              <a:buNone/>
            </a:pPr>
            <a:r>
              <a:rPr lang="fa-IR" sz="1800" b="1" dirty="0" smtClean="0">
                <a:cs typeface="B Compset" pitchFamily="2" charset="-78"/>
              </a:rPr>
              <a:t>قدم چهارم:</a:t>
            </a:r>
          </a:p>
          <a:p>
            <a:pPr lvl="0" algn="r" rtl="1">
              <a:buNone/>
            </a:pPr>
            <a:r>
              <a:rPr lang="fa-IR" sz="1800" b="1" dirty="0" smtClean="0">
                <a:cs typeface="B Compset" pitchFamily="2" charset="-78"/>
              </a:rPr>
              <a:t> تعیین فاصله‌ی</a:t>
            </a:r>
            <a:r>
              <a:rPr lang="en-US" sz="1800" b="1" dirty="0" smtClean="0">
                <a:cs typeface="B Compset" pitchFamily="2" charset="-78"/>
              </a:rPr>
              <a:t>PR  </a:t>
            </a:r>
            <a:r>
              <a:rPr lang="fa-IR" sz="1800" b="1" dirty="0" smtClean="0">
                <a:cs typeface="B Compset" pitchFamily="2" charset="-78"/>
              </a:rPr>
              <a:t> در این مرحله دو مورد زیر را بررسی کنید:</a:t>
            </a:r>
          </a:p>
          <a:p>
            <a:pPr lvl="0" algn="r" rtl="1">
              <a:buNone/>
            </a:pPr>
            <a:endParaRPr lang="fa-IR" sz="1800" b="1" dirty="0" smtClean="0">
              <a:cs typeface="B Compset" pitchFamily="2" charset="-78"/>
            </a:endParaRPr>
          </a:p>
          <a:p>
            <a:pPr algn="r" rtl="1"/>
            <a:r>
              <a:rPr lang="fa-IR" sz="1800" b="1" dirty="0" smtClean="0">
                <a:cs typeface="B Compset" pitchFamily="2" charset="-78"/>
              </a:rPr>
              <a:t>فاصله‌ی </a:t>
            </a:r>
            <a:r>
              <a:rPr lang="en-US" sz="1800" b="1" dirty="0" smtClean="0">
                <a:cs typeface="B Compset" pitchFamily="2" charset="-78"/>
              </a:rPr>
              <a:t>PR </a:t>
            </a:r>
            <a:r>
              <a:rPr lang="fa-IR" sz="1800" b="1" dirty="0" smtClean="0">
                <a:cs typeface="B Compset" pitchFamily="2" charset="-78"/>
              </a:rPr>
              <a:t> چقدر است؟ (به یاد داشته باشید نرمال این فاصله 0/2- 0/012 ثانیه است)</a:t>
            </a:r>
          </a:p>
          <a:p>
            <a:pPr algn="r" rtl="1"/>
            <a:r>
              <a:rPr lang="fa-IR" sz="1800" b="1" dirty="0" smtClean="0">
                <a:cs typeface="B Compset" pitchFamily="2" charset="-78"/>
              </a:rPr>
              <a:t> آیا فواصل </a:t>
            </a:r>
            <a:r>
              <a:rPr lang="en-US" sz="1800" b="1" dirty="0" smtClean="0">
                <a:cs typeface="B Compset" pitchFamily="2" charset="-78"/>
              </a:rPr>
              <a:t>PR </a:t>
            </a:r>
            <a:r>
              <a:rPr lang="fa-IR" sz="1800" b="1" dirty="0" smtClean="0">
                <a:cs typeface="B Compset" pitchFamily="2" charset="-78"/>
              </a:rPr>
              <a:t> در تمام نوار ریتم ثابت هستند؟</a:t>
            </a:r>
          </a:p>
          <a:p>
            <a:pPr algn="r" rtl="1"/>
            <a:endParaRPr lang="fa-IR" sz="1800" b="1" dirty="0" smtClean="0">
              <a:cs typeface="B Compset" pitchFamily="2" charset="-78"/>
            </a:endParaRPr>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cs typeface="B Titr" pitchFamily="2" charset="-78"/>
              </a:rPr>
              <a:t>تفسیر الکتروکاردیوگرام</a:t>
            </a:r>
          </a:p>
        </p:txBody>
      </p:sp>
      <p:sp>
        <p:nvSpPr>
          <p:cNvPr id="3" name="Content Placeholder 2"/>
          <p:cNvSpPr>
            <a:spLocks noGrp="1"/>
          </p:cNvSpPr>
          <p:nvPr>
            <p:ph sz="quarter" idx="1"/>
          </p:nvPr>
        </p:nvSpPr>
        <p:spPr/>
        <p:txBody>
          <a:bodyPr/>
          <a:lstStyle/>
          <a:p>
            <a:pPr lvl="0" algn="r" rtl="1">
              <a:buNone/>
            </a:pPr>
            <a:r>
              <a:rPr lang="fa-IR" sz="1800" b="1" dirty="0" smtClean="0">
                <a:cs typeface="B Compset" pitchFamily="2" charset="-78"/>
              </a:rPr>
              <a:t>قدم پنجم: </a:t>
            </a:r>
          </a:p>
          <a:p>
            <a:pPr lvl="0" algn="r" rtl="1"/>
            <a:r>
              <a:rPr lang="fa-IR" sz="1800" b="1" dirty="0" smtClean="0">
                <a:cs typeface="B Compset" pitchFamily="2" charset="-78"/>
              </a:rPr>
              <a:t>در این مرحله عرض کمپلکس </a:t>
            </a:r>
            <a:r>
              <a:rPr lang="en-US" sz="1800" b="1" dirty="0" smtClean="0">
                <a:cs typeface="B Compset" pitchFamily="2" charset="-78"/>
              </a:rPr>
              <a:t>QRS </a:t>
            </a:r>
            <a:r>
              <a:rPr lang="fa-IR" sz="1800" b="1" dirty="0" smtClean="0">
                <a:cs typeface="B Compset" pitchFamily="2" charset="-78"/>
              </a:rPr>
              <a:t> اندازه‌گیری می‌شود. علاوه بر این ببینید آیا این اندازه در تمام کمپلکس‌های </a:t>
            </a:r>
            <a:r>
              <a:rPr lang="en-US" sz="1800" b="1" dirty="0" smtClean="0">
                <a:cs typeface="B Compset" pitchFamily="2" charset="-78"/>
              </a:rPr>
              <a:t>QRS </a:t>
            </a:r>
            <a:r>
              <a:rPr lang="fa-IR" sz="1800" b="1" dirty="0" smtClean="0">
                <a:cs typeface="B Compset" pitchFamily="2" charset="-78"/>
              </a:rPr>
              <a:t> هم‌اندازه‌اند؟</a:t>
            </a:r>
          </a:p>
          <a:p>
            <a:pPr lvl="0" algn="r" rtl="1"/>
            <a:r>
              <a:rPr lang="fa-IR" sz="1800" b="1" dirty="0" smtClean="0">
                <a:cs typeface="B Compset" pitchFamily="2" charset="-78"/>
              </a:rPr>
              <a:t>زمان طبیعی برای کمپلکس </a:t>
            </a:r>
            <a:r>
              <a:rPr lang="en-US" sz="1800" b="1" dirty="0" smtClean="0">
                <a:cs typeface="B Compset" pitchFamily="2" charset="-78"/>
              </a:rPr>
              <a:t>QRS</a:t>
            </a:r>
            <a:r>
              <a:rPr lang="fa-IR" sz="1800" b="1" dirty="0" smtClean="0">
                <a:cs typeface="B Compset" pitchFamily="2" charset="-78"/>
              </a:rPr>
              <a:t> 0/1- 0/06</a:t>
            </a:r>
            <a:r>
              <a:rPr lang="en-US" sz="1800" b="1" dirty="0" smtClean="0">
                <a:cs typeface="B Compset" pitchFamily="2" charset="-78"/>
              </a:rPr>
              <a:t> </a:t>
            </a:r>
            <a:r>
              <a:rPr lang="fa-IR" sz="1800" b="1" dirty="0" smtClean="0">
                <a:cs typeface="B Compset" pitchFamily="2" charset="-78"/>
              </a:rPr>
              <a:t>ثانیه است. که کمپلکس </a:t>
            </a:r>
            <a:r>
              <a:rPr lang="en-US" sz="1800" b="1" dirty="0" smtClean="0">
                <a:cs typeface="B Compset" pitchFamily="2" charset="-78"/>
              </a:rPr>
              <a:t>QRS</a:t>
            </a:r>
            <a:r>
              <a:rPr lang="fa-IR" sz="1800" b="1" dirty="0" smtClean="0">
                <a:cs typeface="B Compset" pitchFamily="2" charset="-78"/>
              </a:rPr>
              <a:t> به شکل باریک می باشد که </a:t>
            </a:r>
            <a:r>
              <a:rPr lang="en-US" sz="1800" b="1" dirty="0" smtClean="0">
                <a:cs typeface="B Compset" pitchFamily="2" charset="-78"/>
              </a:rPr>
              <a:t>Narrow QRS</a:t>
            </a:r>
            <a:r>
              <a:rPr lang="fa-IR" sz="1800" b="1" dirty="0" smtClean="0">
                <a:cs typeface="B Compset" pitchFamily="2" charset="-78"/>
              </a:rPr>
              <a:t> نام دارد.</a:t>
            </a:r>
          </a:p>
          <a:p>
            <a:pPr lvl="0" algn="r" rtl="1"/>
            <a:r>
              <a:rPr lang="fa-IR" sz="1800" b="1" dirty="0" smtClean="0">
                <a:cs typeface="B Compset" pitchFamily="2" charset="-78"/>
              </a:rPr>
              <a:t> اگر زمان </a:t>
            </a:r>
            <a:r>
              <a:rPr lang="en-US" sz="1800" b="1" dirty="0" smtClean="0">
                <a:cs typeface="B Compset" pitchFamily="2" charset="-78"/>
              </a:rPr>
              <a:t>QRS </a:t>
            </a:r>
            <a:r>
              <a:rPr lang="fa-IR" sz="1800" b="1" dirty="0" smtClean="0">
                <a:cs typeface="B Compset" pitchFamily="2" charset="-78"/>
              </a:rPr>
              <a:t> بیش از 0/1 ثانیه طول بکشد  </a:t>
            </a:r>
            <a:r>
              <a:rPr lang="en-US" sz="1800" b="1" dirty="0" smtClean="0">
                <a:cs typeface="B Compset" pitchFamily="2" charset="-78"/>
              </a:rPr>
              <a:t>Wide QRS</a:t>
            </a:r>
            <a:r>
              <a:rPr lang="fa-IR" sz="1800" b="1" dirty="0" smtClean="0">
                <a:cs typeface="B Compset" pitchFamily="2" charset="-78"/>
              </a:rPr>
              <a:t> یا </a:t>
            </a:r>
            <a:r>
              <a:rPr lang="en-US" sz="1800" b="1" dirty="0" smtClean="0">
                <a:cs typeface="B Compset" pitchFamily="2" charset="-78"/>
              </a:rPr>
              <a:t>QRS</a:t>
            </a:r>
            <a:r>
              <a:rPr lang="fa-IR" sz="1800" b="1" dirty="0" smtClean="0">
                <a:cs typeface="B Compset" pitchFamily="2" charset="-78"/>
              </a:rPr>
              <a:t> پهن داریم که در موارد اختلال هدایت در امواج داخل بطنی ایجاد می شود.</a:t>
            </a:r>
          </a:p>
          <a:p>
            <a:pPr lvl="0" algn="r" rtl="1"/>
            <a:endParaRPr lang="fa-IR" sz="1800" b="1" dirty="0" smtClean="0">
              <a:cs typeface="B Compset" pitchFamily="2" charset="-78"/>
            </a:endParaRPr>
          </a:p>
          <a:p>
            <a:pPr algn="r" rtl="1"/>
            <a:endParaRPr lang="fa-IR" sz="1800" b="1" dirty="0" smtClean="0">
              <a:cs typeface="B Compset" pitchFamily="2" charset="-78"/>
            </a:endParaRPr>
          </a:p>
        </p:txBody>
      </p:sp>
      <p:pic>
        <p:nvPicPr>
          <p:cNvPr id="4" name="Picture 3" descr="http://clinicaljunior.com/images/ecg-wide-qrs.jpg"/>
          <p:cNvPicPr/>
          <p:nvPr/>
        </p:nvPicPr>
        <p:blipFill>
          <a:blip r:embed="rId2"/>
          <a:srcRect/>
          <a:stretch>
            <a:fillRect/>
          </a:stretch>
        </p:blipFill>
        <p:spPr bwMode="auto">
          <a:xfrm>
            <a:off x="1600200" y="3962400"/>
            <a:ext cx="3276600" cy="274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تفسیر الکتروکاردیوگرام</a:t>
            </a:r>
          </a:p>
        </p:txBody>
      </p:sp>
      <p:sp>
        <p:nvSpPr>
          <p:cNvPr id="3" name="Content Placeholder 2"/>
          <p:cNvSpPr>
            <a:spLocks noGrp="1"/>
          </p:cNvSpPr>
          <p:nvPr>
            <p:ph sz="quarter" idx="1"/>
          </p:nvPr>
        </p:nvSpPr>
        <p:spPr/>
        <p:txBody>
          <a:bodyPr/>
          <a:lstStyle/>
          <a:p>
            <a:pPr algn="r" rtl="1">
              <a:buNone/>
            </a:pPr>
            <a:r>
              <a:rPr lang="fa-IR" sz="1800" b="1" dirty="0" smtClean="0">
                <a:cs typeface="B Compset" pitchFamily="2" charset="-78"/>
              </a:rPr>
              <a:t>ریتم نرمال سینوسی </a:t>
            </a:r>
            <a:r>
              <a:rPr lang="en-US" sz="1800" b="1" dirty="0" smtClean="0">
                <a:cs typeface="B Compset" pitchFamily="2" charset="-78"/>
              </a:rPr>
              <a:t>(Normal Sinus Rhythm)</a:t>
            </a:r>
            <a:r>
              <a:rPr lang="fa-IR" sz="1800" b="1" dirty="0" smtClean="0">
                <a:cs typeface="B Compset" pitchFamily="2" charset="-78"/>
              </a:rPr>
              <a:t>:</a:t>
            </a:r>
          </a:p>
          <a:p>
            <a:pPr algn="r" rtl="1"/>
            <a:r>
              <a:rPr lang="fa-IR" sz="1800" b="1" dirty="0" smtClean="0">
                <a:cs typeface="B Compset" pitchFamily="2" charset="-78"/>
              </a:rPr>
              <a:t>اگر ایمپالس‌ها با سرعت طبیعی در گره </a:t>
            </a:r>
            <a:r>
              <a:rPr lang="en-US" sz="1800" b="1" dirty="0" smtClean="0">
                <a:cs typeface="B Compset" pitchFamily="2" charset="-78"/>
              </a:rPr>
              <a:t>SA </a:t>
            </a:r>
            <a:r>
              <a:rPr lang="fa-IR" sz="1800" b="1" dirty="0" smtClean="0">
                <a:cs typeface="B Compset" pitchFamily="2" charset="-78"/>
              </a:rPr>
              <a:t> شکل بگیرند و مسیر طبیعی خود را طی کرده و تمام قلب را از این طریق دپولاریزه کنند، ریتم مورد نظر، ریتم نرمال سینوسی است.</a:t>
            </a:r>
          </a:p>
          <a:p>
            <a:pPr algn="r" rtl="1">
              <a:buNone/>
            </a:pPr>
            <a:endParaRPr lang="fa-IR" sz="1800" b="1" dirty="0" smtClean="0">
              <a:cs typeface="B Compset" pitchFamily="2" charset="-78"/>
            </a:endParaRPr>
          </a:p>
        </p:txBody>
      </p:sp>
      <p:pic>
        <p:nvPicPr>
          <p:cNvPr id="5" name="pasted-image.png"/>
          <p:cNvPicPr/>
          <p:nvPr/>
        </p:nvPicPr>
        <p:blipFill>
          <a:blip r:embed="rId2">
            <a:extLst/>
          </a:blip>
          <a:stretch>
            <a:fillRect/>
          </a:stretch>
        </p:blipFill>
        <p:spPr>
          <a:xfrm>
            <a:off x="762000" y="2819400"/>
            <a:ext cx="7598101" cy="1809849"/>
          </a:xfrm>
          <a:prstGeom prst="rect">
            <a:avLst/>
          </a:prstGeom>
          <a:ln w="12700">
            <a:miter lim="400000"/>
          </a:ln>
        </p:spPr>
      </p:pic>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تفسیر الکتروکاردیوگرام</a:t>
            </a:r>
          </a:p>
        </p:txBody>
      </p:sp>
      <p:graphicFrame>
        <p:nvGraphicFramePr>
          <p:cNvPr id="4" name="Content Placeholder 3"/>
          <p:cNvGraphicFramePr>
            <a:graphicFrameLocks noGrp="1"/>
          </p:cNvGraphicFramePr>
          <p:nvPr>
            <p:ph sz="quarter" idx="1"/>
          </p:nvPr>
        </p:nvGraphicFramePr>
        <p:xfrm>
          <a:off x="1295400" y="2438400"/>
          <a:ext cx="6553200" cy="1849120"/>
        </p:xfrm>
        <a:graphic>
          <a:graphicData uri="http://schemas.openxmlformats.org/drawingml/2006/table">
            <a:tbl>
              <a:tblPr firstRow="1" bandRow="1">
                <a:tableStyleId>{5940675A-B579-460E-94D1-54222C63F5DA}</a:tableStyleId>
              </a:tblPr>
              <a:tblGrid>
                <a:gridCol w="3276600"/>
                <a:gridCol w="3276600"/>
              </a:tblGrid>
              <a:tr h="304800">
                <a:tc>
                  <a:txBody>
                    <a:bodyPr/>
                    <a:lstStyle/>
                    <a:p>
                      <a:pPr algn="r" rtl="1"/>
                      <a:r>
                        <a:rPr lang="fa-IR" dirty="0" smtClean="0"/>
                        <a:t>60 تا</a:t>
                      </a:r>
                      <a:r>
                        <a:rPr lang="fa-IR" baseline="0" dirty="0" smtClean="0"/>
                        <a:t> 100 بار در دقیقه</a:t>
                      </a:r>
                      <a:endParaRPr lang="en-US" dirty="0"/>
                    </a:p>
                  </a:txBody>
                  <a:tcPr/>
                </a:tc>
                <a:tc>
                  <a:txBody>
                    <a:bodyPr/>
                    <a:lstStyle/>
                    <a:p>
                      <a:pPr algn="r" rtl="1"/>
                      <a:r>
                        <a:rPr lang="fa-IR" dirty="0" smtClean="0"/>
                        <a:t>سرعت</a:t>
                      </a:r>
                      <a:endParaRPr lang="en-US" dirty="0"/>
                    </a:p>
                  </a:txBody>
                  <a:tcPr/>
                </a:tc>
              </a:tr>
              <a:tr h="370840">
                <a:tc>
                  <a:txBody>
                    <a:bodyPr/>
                    <a:lstStyle/>
                    <a:p>
                      <a:pPr algn="r" rtl="1"/>
                      <a:r>
                        <a:rPr lang="fa-IR" dirty="0" smtClean="0"/>
                        <a:t>کاملاً</a:t>
                      </a:r>
                      <a:r>
                        <a:rPr lang="fa-IR" baseline="0" dirty="0" smtClean="0"/>
                        <a:t> منظم</a:t>
                      </a:r>
                      <a:endParaRPr lang="en-US" dirty="0"/>
                    </a:p>
                  </a:txBody>
                  <a:tcPr/>
                </a:tc>
                <a:tc>
                  <a:txBody>
                    <a:bodyPr/>
                    <a:lstStyle/>
                    <a:p>
                      <a:pPr algn="r" rtl="1"/>
                      <a:r>
                        <a:rPr lang="fa-IR" dirty="0" smtClean="0"/>
                        <a:t>نظم</a:t>
                      </a:r>
                      <a:endParaRPr lang="en-US" dirty="0"/>
                    </a:p>
                  </a:txBody>
                  <a:tcPr/>
                </a:tc>
              </a:tr>
              <a:tr h="370840">
                <a:tc>
                  <a:txBody>
                    <a:bodyPr/>
                    <a:lstStyle/>
                    <a:p>
                      <a:pPr algn="r" rtl="1"/>
                      <a:r>
                        <a:rPr lang="fa-IR" dirty="0" smtClean="0"/>
                        <a:t>یک شکل، مثبت، نسبت</a:t>
                      </a:r>
                      <a:r>
                        <a:rPr lang="fa-IR" baseline="0" dirty="0" smtClean="0"/>
                        <a:t> 1:1</a:t>
                      </a:r>
                      <a:endParaRPr lang="en-US" dirty="0"/>
                    </a:p>
                  </a:txBody>
                  <a:tcPr/>
                </a:tc>
                <a:tc>
                  <a:txBody>
                    <a:bodyPr/>
                    <a:lstStyle/>
                    <a:p>
                      <a:pPr algn="r" rtl="1"/>
                      <a:r>
                        <a:rPr lang="fa-IR" dirty="0" smtClean="0"/>
                        <a:t>امواج</a:t>
                      </a:r>
                      <a:r>
                        <a:rPr lang="fa-IR" baseline="0" dirty="0" smtClean="0"/>
                        <a:t> </a:t>
                      </a:r>
                      <a:r>
                        <a:rPr lang="en-US" baseline="0" dirty="0" smtClean="0"/>
                        <a:t>P</a:t>
                      </a:r>
                      <a:endParaRPr lang="en-US" dirty="0"/>
                    </a:p>
                  </a:txBody>
                  <a:tcPr/>
                </a:tc>
              </a:tr>
              <a:tr h="370840">
                <a:tc>
                  <a:txBody>
                    <a:bodyPr/>
                    <a:lstStyle/>
                    <a:p>
                      <a:pPr algn="r" rtl="1"/>
                      <a:r>
                        <a:rPr lang="fa-IR" dirty="0" smtClean="0"/>
                        <a:t>0/012-0/2 ثانیه،</a:t>
                      </a:r>
                      <a:r>
                        <a:rPr lang="fa-IR" baseline="0" dirty="0" smtClean="0"/>
                        <a:t> ثابت</a:t>
                      </a:r>
                      <a:endParaRPr lang="en-US" dirty="0"/>
                    </a:p>
                  </a:txBody>
                  <a:tcPr/>
                </a:tc>
                <a:tc>
                  <a:txBody>
                    <a:bodyPr/>
                    <a:lstStyle/>
                    <a:p>
                      <a:pPr algn="r" rtl="1"/>
                      <a:r>
                        <a:rPr lang="fa-IR" dirty="0" smtClean="0"/>
                        <a:t>فاصله </a:t>
                      </a:r>
                      <a:r>
                        <a:rPr lang="en-US" dirty="0" smtClean="0"/>
                        <a:t>PR</a:t>
                      </a:r>
                      <a:endParaRPr lang="en-US" dirty="0"/>
                    </a:p>
                  </a:txBody>
                  <a:tcPr/>
                </a:tc>
              </a:tr>
              <a:tr h="370840">
                <a:tc>
                  <a:txBody>
                    <a:bodyPr/>
                    <a:lstStyle/>
                    <a:p>
                      <a:pPr algn="r" rtl="1"/>
                      <a:r>
                        <a:rPr lang="fa-IR" dirty="0" smtClean="0"/>
                        <a:t>0/06- 0/12 ثانیه،</a:t>
                      </a:r>
                      <a:r>
                        <a:rPr lang="fa-IR" baseline="0" dirty="0" smtClean="0"/>
                        <a:t> ثابت</a:t>
                      </a:r>
                      <a:endParaRPr lang="en-US" dirty="0"/>
                    </a:p>
                  </a:txBody>
                  <a:tcPr/>
                </a:tc>
                <a:tc>
                  <a:txBody>
                    <a:bodyPr/>
                    <a:lstStyle/>
                    <a:p>
                      <a:pPr algn="r" rtl="1"/>
                      <a:r>
                        <a:rPr lang="fa-IR" dirty="0" smtClean="0"/>
                        <a:t>عرض </a:t>
                      </a:r>
                      <a:r>
                        <a:rPr lang="en-US" dirty="0" smtClean="0"/>
                        <a:t>QRS</a:t>
                      </a:r>
                      <a:endParaRPr lang="en-US" dirty="0"/>
                    </a:p>
                  </a:txBody>
                  <a:tcPr/>
                </a:tc>
              </a:tr>
            </a:tbl>
          </a:graphicData>
        </a:graphic>
      </p:graphicFrame>
      <p:sp>
        <p:nvSpPr>
          <p:cNvPr id="6" name="Rectangle 5"/>
          <p:cNvSpPr/>
          <p:nvPr/>
        </p:nvSpPr>
        <p:spPr>
          <a:xfrm>
            <a:off x="3657600" y="1676400"/>
            <a:ext cx="4222630" cy="369332"/>
          </a:xfrm>
          <a:prstGeom prst="rect">
            <a:avLst/>
          </a:prstGeom>
        </p:spPr>
        <p:txBody>
          <a:bodyPr wrap="none">
            <a:spAutoFit/>
          </a:bodyPr>
          <a:lstStyle/>
          <a:p>
            <a:pPr algn="r" rtl="1">
              <a:buNone/>
            </a:pPr>
            <a:r>
              <a:rPr lang="fa-IR" b="1" dirty="0" smtClean="0">
                <a:cs typeface="B Compset" pitchFamily="2" charset="-78"/>
              </a:rPr>
              <a:t>ریتم نرمال سینوسی </a:t>
            </a:r>
            <a:r>
              <a:rPr lang="en-US" b="1" dirty="0" smtClean="0">
                <a:cs typeface="B Compset" pitchFamily="2" charset="-78"/>
              </a:rPr>
              <a:t>(Normal Sinus Rhythm)</a:t>
            </a:r>
            <a:r>
              <a:rPr lang="fa-IR" b="1" dirty="0" smtClean="0">
                <a:cs typeface="B Compset" pitchFamily="2" charset="-78"/>
              </a:rPr>
              <a:t>:</a:t>
            </a:r>
          </a:p>
        </p:txBody>
      </p:sp>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b="1" dirty="0" smtClean="0">
                <a:solidFill>
                  <a:schemeClr val="tx1"/>
                </a:solidFill>
                <a:cs typeface="B Titr" pitchFamily="2" charset="-78"/>
              </a:rPr>
              <a:t>پر فشاری خون ( فشار خون بالا )</a:t>
            </a:r>
            <a:endParaRPr lang="en-US" sz="2400" b="1" dirty="0">
              <a:cs typeface="B Titr" pitchFamily="2" charset="-78"/>
            </a:endParaRPr>
          </a:p>
        </p:txBody>
      </p:sp>
      <p:sp>
        <p:nvSpPr>
          <p:cNvPr id="3" name="Content Placeholder 2"/>
          <p:cNvSpPr>
            <a:spLocks noGrp="1"/>
          </p:cNvSpPr>
          <p:nvPr>
            <p:ph sz="quarter" idx="1"/>
          </p:nvPr>
        </p:nvSpPr>
        <p:spPr/>
        <p:txBody>
          <a:bodyPr/>
          <a:lstStyle/>
          <a:p>
            <a:pPr algn="r" rtl="1">
              <a:lnSpc>
                <a:spcPct val="130000"/>
              </a:lnSpc>
              <a:defRPr/>
            </a:pPr>
            <a:r>
              <a:rPr lang="fa-IR" sz="1800" b="1" dirty="0" smtClean="0">
                <a:cs typeface="B Compset" pitchFamily="2" charset="-78"/>
              </a:rPr>
              <a:t>یکی از مهمترین عوامل خطر  بروز بیماری های  قلبی عروقی است.</a:t>
            </a:r>
          </a:p>
          <a:p>
            <a:pPr algn="r" rtl="1">
              <a:lnSpc>
                <a:spcPct val="130000"/>
              </a:lnSpc>
              <a:defRPr/>
            </a:pPr>
            <a:r>
              <a:rPr lang="fa-IR" sz="1800" b="1" dirty="0" smtClean="0">
                <a:cs typeface="B Compset" pitchFamily="2" charset="-78"/>
              </a:rPr>
              <a:t> شایعترین عامل بروز نارسائی قلبی  و سکته مغزی در بسیاری  از کشورها می باشد.</a:t>
            </a:r>
          </a:p>
          <a:p>
            <a:pPr algn="r" rtl="1">
              <a:lnSpc>
                <a:spcPct val="130000"/>
              </a:lnSpc>
              <a:defRPr/>
            </a:pPr>
            <a:r>
              <a:rPr lang="fa-IR" sz="1800" b="1" dirty="0" smtClean="0">
                <a:cs typeface="B Compset" pitchFamily="2" charset="-78"/>
              </a:rPr>
              <a:t> شایعترین عامل ایجاد نارسائی کلیه است .</a:t>
            </a:r>
          </a:p>
          <a:p>
            <a:pPr algn="r" rtl="1">
              <a:lnSpc>
                <a:spcPct val="130000"/>
              </a:lnSpc>
              <a:defRPr/>
            </a:pPr>
            <a:r>
              <a:rPr lang="fa-IR" sz="1800" b="1" dirty="0" smtClean="0">
                <a:cs typeface="B Compset" pitchFamily="2" charset="-78"/>
              </a:rPr>
              <a:t>نیمی از بیمارانی که فشار خون دارند  درمان نمی شوند  و فشار  خون آنهائی که درمان  می شوند. بطور مناسب کنترل نشده است .</a:t>
            </a:r>
            <a:endParaRPr lang="en-US" sz="1800" b="1" dirty="0" smtClean="0">
              <a:cs typeface="B Compset" pitchFamily="2" charset="-78"/>
            </a:endParaRPr>
          </a:p>
          <a:p>
            <a:pPr algn="r" rtl="1"/>
            <a:endParaRPr lang="en-US" sz="1800" b="1" dirty="0">
              <a:cs typeface="B Compset" pitchFamily="2" charset="-78"/>
            </a:endParaRP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500034" y="214290"/>
            <a:ext cx="8229600" cy="1139825"/>
          </a:xfrm>
        </p:spPr>
        <p:txBody>
          <a:bodyPr/>
          <a:lstStyle/>
          <a:p>
            <a:pPr rtl="1" eaLnBrk="1" hangingPunct="1">
              <a:defRPr/>
            </a:pPr>
            <a:r>
              <a:rPr lang="fa-IR" sz="2400" dirty="0" smtClean="0">
                <a:solidFill>
                  <a:schemeClr val="tx1"/>
                </a:solidFill>
                <a:cs typeface="B Titr" pitchFamily="2" charset="-78"/>
              </a:rPr>
              <a:t>تعریف فشار خون </a:t>
            </a:r>
            <a:endParaRPr lang="en-US" sz="2400" dirty="0" smtClean="0">
              <a:solidFill>
                <a:schemeClr val="tx1"/>
              </a:solidFill>
              <a:cs typeface="B Titr" pitchFamily="2" charset="-78"/>
            </a:endParaRPr>
          </a:p>
        </p:txBody>
      </p:sp>
      <p:sp>
        <p:nvSpPr>
          <p:cNvPr id="9219" name="Rectangle 3"/>
          <p:cNvSpPr>
            <a:spLocks noGrp="1" noChangeArrowheads="1"/>
          </p:cNvSpPr>
          <p:nvPr>
            <p:ph sz="quarter" idx="1"/>
          </p:nvPr>
        </p:nvSpPr>
        <p:spPr>
          <a:xfrm>
            <a:off x="457200" y="1371600"/>
            <a:ext cx="8458200" cy="5057796"/>
          </a:xfrm>
        </p:spPr>
        <p:txBody>
          <a:bodyPr/>
          <a:lstStyle/>
          <a:p>
            <a:pPr algn="just" rtl="1" eaLnBrk="1" hangingPunct="1">
              <a:lnSpc>
                <a:spcPct val="120000"/>
              </a:lnSpc>
              <a:defRPr/>
            </a:pPr>
            <a:r>
              <a:rPr lang="fa-IR" sz="1800" b="1" dirty="0" smtClean="0">
                <a:cs typeface="B Compset" pitchFamily="2" charset="-78"/>
              </a:rPr>
              <a:t>نیرویی است که خون بر دیواره رگ هائی که در آن جریان دارد  وارد می کند .</a:t>
            </a:r>
          </a:p>
          <a:p>
            <a:pPr algn="just" rtl="1" eaLnBrk="1" hangingPunct="1">
              <a:lnSpc>
                <a:spcPct val="120000"/>
              </a:lnSpc>
              <a:defRPr/>
            </a:pPr>
            <a:endParaRPr lang="fa-IR" sz="1800" b="1" dirty="0" smtClean="0">
              <a:cs typeface="B Compset" pitchFamily="2" charset="-78"/>
            </a:endParaRPr>
          </a:p>
          <a:p>
            <a:pPr algn="just" rtl="1">
              <a:lnSpc>
                <a:spcPct val="120000"/>
              </a:lnSpc>
              <a:defRPr/>
            </a:pPr>
            <a:r>
              <a:rPr lang="fa-IR" sz="1800" b="1" dirty="0" smtClean="0">
                <a:cs typeface="B Compset" pitchFamily="2" charset="-78"/>
              </a:rPr>
              <a:t> فشارخون از افزایش برون ده قلبی یا بالا رفتن مقاومت  عروقی  یا هر دو ناشی می شود.</a:t>
            </a:r>
          </a:p>
          <a:p>
            <a:pPr algn="just" rtl="1">
              <a:lnSpc>
                <a:spcPct val="120000"/>
              </a:lnSpc>
              <a:defRPr/>
            </a:pPr>
            <a:endParaRPr lang="fa-IR" sz="1800" b="1" dirty="0" smtClean="0">
              <a:cs typeface="B Compset" pitchFamily="2" charset="-78"/>
            </a:endParaRPr>
          </a:p>
          <a:p>
            <a:pPr algn="just" rtl="1" eaLnBrk="1" hangingPunct="1">
              <a:lnSpc>
                <a:spcPct val="120000"/>
              </a:lnSpc>
              <a:defRPr/>
            </a:pPr>
            <a:r>
              <a:rPr lang="fa-IR" sz="1800" b="1" dirty="0" smtClean="0">
                <a:cs typeface="B Compset" pitchFamily="2" charset="-78"/>
              </a:rPr>
              <a:t>متناسب با بالارفتن میزان فشار خون خطر مرگ و میر در اثر بیمارهای قلبی  عروقی افزایش می یابد.</a:t>
            </a:r>
          </a:p>
          <a:p>
            <a:pPr algn="just" rtl="1" eaLnBrk="1" hangingPunct="1">
              <a:lnSpc>
                <a:spcPct val="120000"/>
              </a:lnSpc>
              <a:defRPr/>
            </a:pPr>
            <a:endParaRPr lang="fa-IR" sz="1800" b="1" dirty="0" smtClean="0">
              <a:cs typeface="B Compset" pitchFamily="2" charset="-78"/>
            </a:endParaRPr>
          </a:p>
          <a:p>
            <a:pPr algn="just" rtl="1" eaLnBrk="1" hangingPunct="1">
              <a:lnSpc>
                <a:spcPct val="120000"/>
              </a:lnSpc>
              <a:defRPr/>
            </a:pPr>
            <a:r>
              <a:rPr lang="fa-IR" sz="1800" b="1" dirty="0" smtClean="0">
                <a:cs typeface="B Compset" pitchFamily="2" charset="-78"/>
              </a:rPr>
              <a:t>درافراد بالغ فشارخون سیستولی 140 میلی متر جیوه یا بالاتر و فشار خون دیاستولی 90 میلی  متر جیوه یا بالاتر پرفشارخون محسوب می شود.</a:t>
            </a:r>
          </a:p>
          <a:p>
            <a:pPr algn="just" rtl="1" eaLnBrk="1" hangingPunct="1">
              <a:lnSpc>
                <a:spcPct val="120000"/>
              </a:lnSpc>
              <a:defRPr/>
            </a:pPr>
            <a:endParaRPr lang="fa-IR" sz="1800" b="1" dirty="0" smtClean="0">
              <a:cs typeface="B Compset" pitchFamily="2" charset="-78"/>
            </a:endParaRPr>
          </a:p>
          <a:p>
            <a:pPr algn="just" rtl="1" eaLnBrk="1" hangingPunct="1">
              <a:lnSpc>
                <a:spcPct val="120000"/>
              </a:lnSpc>
              <a:defRPr/>
            </a:pPr>
            <a:r>
              <a:rPr lang="fa-IR" sz="1800" b="1" dirty="0" smtClean="0">
                <a:cs typeface="B Compset" pitchFamily="2" charset="-78"/>
              </a:rPr>
              <a:t>هدف از تشخیص و درمان پرفشاری خون کاهش احتمال بروز بیماریهای قلبی عروقی است . لذا طبقه بندی سطح فشار خون درتعیین خطر ابتلاء به بیماریهای قلبی عروقی مهم است.</a:t>
            </a:r>
            <a:endParaRPr lang="en-US" sz="1800" b="1" dirty="0" smtClean="0">
              <a:cs typeface="B Compset" pitchFamily="2" charset="-78"/>
            </a:endParaRPr>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rtl="1" eaLnBrk="1" hangingPunct="1">
              <a:defRPr/>
            </a:pPr>
            <a:r>
              <a:rPr lang="fa-IR" sz="2400" b="1" dirty="0" smtClean="0">
                <a:solidFill>
                  <a:schemeClr val="tx1"/>
                </a:solidFill>
                <a:cs typeface="B Titr" pitchFamily="2" charset="-78"/>
              </a:rPr>
              <a:t>طبقه بندی فشار خون برای  بزرگسالان  بیشتر از  18 سال</a:t>
            </a:r>
            <a:r>
              <a:rPr lang="fa-IR" sz="2400" dirty="0" smtClean="0">
                <a:solidFill>
                  <a:schemeClr val="tx1"/>
                </a:solidFill>
                <a:cs typeface="B Titr" pitchFamily="2" charset="-78"/>
              </a:rPr>
              <a:t> </a:t>
            </a:r>
            <a:br>
              <a:rPr lang="fa-IR" sz="2400" dirty="0" smtClean="0">
                <a:solidFill>
                  <a:schemeClr val="tx1"/>
                </a:solidFill>
                <a:cs typeface="B Titr" pitchFamily="2" charset="-78"/>
              </a:rPr>
            </a:br>
            <a:r>
              <a:rPr lang="fa-IR" sz="2400" b="1" dirty="0" smtClean="0">
                <a:solidFill>
                  <a:schemeClr val="tx1"/>
                </a:solidFill>
                <a:cs typeface="B Titr" pitchFamily="2" charset="-78"/>
              </a:rPr>
              <a:t>و انجام اقدامات درمانی به موقع</a:t>
            </a:r>
            <a:r>
              <a:rPr lang="fa-IR" sz="2400" dirty="0" smtClean="0">
                <a:solidFill>
                  <a:schemeClr val="tx1"/>
                </a:solidFill>
                <a:cs typeface="B Titr" pitchFamily="2" charset="-78"/>
              </a:rPr>
              <a:t> </a:t>
            </a:r>
            <a:endParaRPr lang="en-US" sz="2400" dirty="0" smtClean="0">
              <a:solidFill>
                <a:schemeClr val="tx1"/>
              </a:solidFill>
              <a:cs typeface="B Titr" pitchFamily="2" charset="-78"/>
            </a:endParaRPr>
          </a:p>
        </p:txBody>
      </p:sp>
      <p:graphicFrame>
        <p:nvGraphicFramePr>
          <p:cNvPr id="10295" name="Group 55"/>
          <p:cNvGraphicFramePr>
            <a:graphicFrameLocks noGrp="1"/>
          </p:cNvGraphicFramePr>
          <p:nvPr>
            <p:ph type="tbl" idx="1"/>
          </p:nvPr>
        </p:nvGraphicFramePr>
        <p:xfrm>
          <a:off x="571472" y="1928802"/>
          <a:ext cx="7924800" cy="4062413"/>
        </p:xfrm>
        <a:graphic>
          <a:graphicData uri="http://schemas.openxmlformats.org/drawingml/2006/table">
            <a:tbl>
              <a:tblPr/>
              <a:tblGrid>
                <a:gridCol w="1676400"/>
                <a:gridCol w="1828800"/>
                <a:gridCol w="914400"/>
                <a:gridCol w="1752600"/>
                <a:gridCol w="1752600"/>
              </a:tblGrid>
              <a:tr h="838200">
                <a:tc>
                  <a:txBody>
                    <a:bodyPr/>
                    <a:lstStyle/>
                    <a:p>
                      <a:pPr marL="0" marR="0" lvl="0" indent="0" algn="ct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1800" b="1" i="0" u="none" strike="noStrike" cap="none" normalizeH="0" baseline="0" dirty="0" smtClean="0">
                          <a:ln>
                            <a:noFill/>
                          </a:ln>
                          <a:solidFill>
                            <a:schemeClr val="tx1"/>
                          </a:solidFill>
                          <a:effectLst/>
                          <a:latin typeface="Verdana" pitchFamily="34" charset="0"/>
                          <a:cs typeface="B Compset" pitchFamily="2" charset="-78"/>
                        </a:rPr>
                        <a:t>اقدام درمانی</a:t>
                      </a:r>
                      <a:endParaRPr kumimoji="0" lang="en-US" sz="1800" b="1" i="0" u="none" strike="noStrike" cap="none" normalizeH="0" baseline="0" dirty="0" smtClean="0">
                        <a:ln>
                          <a:noFill/>
                        </a:ln>
                        <a:solidFill>
                          <a:schemeClr val="tx1"/>
                        </a:solidFill>
                        <a:effectLst/>
                        <a:latin typeface="Verdana" pitchFamily="34" charset="0"/>
                        <a:cs typeface="B Compset" pitchFamily="2" charset="-78"/>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1800" b="1" i="0" u="none" strike="noStrike" cap="none" normalizeH="0" baseline="0" dirty="0" smtClean="0">
                          <a:ln>
                            <a:noFill/>
                          </a:ln>
                          <a:solidFill>
                            <a:schemeClr val="tx1"/>
                          </a:solidFill>
                          <a:effectLst/>
                          <a:latin typeface="Verdana" pitchFamily="34" charset="0"/>
                          <a:cs typeface="B Compset" pitchFamily="2" charset="-78"/>
                        </a:rPr>
                        <a:t>دیاستولیک</a:t>
                      </a:r>
                      <a:r>
                        <a:rPr kumimoji="0" lang="en-US" sz="1800" b="1" i="0" u="none" strike="noStrike" cap="none" normalizeH="0" baseline="0" dirty="0" smtClean="0">
                          <a:ln>
                            <a:noFill/>
                          </a:ln>
                          <a:solidFill>
                            <a:schemeClr val="tx1"/>
                          </a:solidFill>
                          <a:effectLst/>
                          <a:latin typeface="Verdana" pitchFamily="34" charset="0"/>
                          <a:cs typeface="B Compset" pitchFamily="2" charset="-78"/>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1800" b="1" i="0" u="none" strike="noStrike" cap="none" normalizeH="0" baseline="0" smtClean="0">
                        <a:ln>
                          <a:noFill/>
                        </a:ln>
                        <a:solidFill>
                          <a:schemeClr val="tx1"/>
                        </a:solidFill>
                        <a:effectLst/>
                        <a:latin typeface="Verdana" pitchFamily="34" charset="0"/>
                        <a:cs typeface="B Compset"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1800" b="1" i="0" u="none" strike="noStrike" cap="none" normalizeH="0" baseline="0" smtClean="0">
                          <a:ln>
                            <a:noFill/>
                          </a:ln>
                          <a:solidFill>
                            <a:schemeClr val="tx1"/>
                          </a:solidFill>
                          <a:effectLst/>
                          <a:latin typeface="Verdana" pitchFamily="34" charset="0"/>
                          <a:cs typeface="B Compset" pitchFamily="2" charset="-78"/>
                        </a:rPr>
                        <a:t>سیستولیک</a:t>
                      </a:r>
                      <a:r>
                        <a:rPr kumimoji="0" lang="en-US" sz="1800" b="1" i="0" u="none" strike="noStrike" cap="none" normalizeH="0" baseline="0" smtClean="0">
                          <a:ln>
                            <a:noFill/>
                          </a:ln>
                          <a:solidFill>
                            <a:schemeClr val="tx1"/>
                          </a:solidFill>
                          <a:effectLst/>
                          <a:latin typeface="Verdana" pitchFamily="34" charset="0"/>
                          <a:cs typeface="B Compset" pitchFamily="2" charset="-78"/>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1800" b="1" i="0" u="none" strike="noStrike" cap="none" normalizeH="0" baseline="0" dirty="0" smtClean="0">
                          <a:ln>
                            <a:noFill/>
                          </a:ln>
                          <a:solidFill>
                            <a:schemeClr val="tx1"/>
                          </a:solidFill>
                          <a:effectLst/>
                          <a:latin typeface="Verdana" pitchFamily="34" charset="0"/>
                          <a:cs typeface="B Compset" pitchFamily="2" charset="-78"/>
                        </a:rPr>
                        <a:t>پرفشاری خون</a:t>
                      </a:r>
                      <a:r>
                        <a:rPr kumimoji="0" lang="en-US" sz="1800" b="1" i="0" u="none" strike="noStrike" cap="none" normalizeH="0" baseline="0" dirty="0" smtClean="0">
                          <a:ln>
                            <a:noFill/>
                          </a:ln>
                          <a:solidFill>
                            <a:schemeClr val="tx1"/>
                          </a:solidFill>
                          <a:effectLst/>
                          <a:latin typeface="Verdana" pitchFamily="34" charset="0"/>
                          <a:cs typeface="B Compset" pitchFamily="2" charset="-78"/>
                        </a:rPr>
                        <a:t> </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3150">
                <a:tc>
                  <a:txBody>
                    <a:bodyPr/>
                    <a:lstStyle/>
                    <a:p>
                      <a:pPr marL="0" marR="0" lvl="0" indent="0" algn="ct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1800" b="1" i="0" u="none" strike="noStrike" cap="none" normalizeH="0" baseline="0" smtClean="0">
                          <a:ln>
                            <a:noFill/>
                          </a:ln>
                          <a:solidFill>
                            <a:schemeClr val="tx1"/>
                          </a:solidFill>
                          <a:effectLst/>
                          <a:latin typeface="Verdana" pitchFamily="34" charset="0"/>
                          <a:cs typeface="B Compset" pitchFamily="2" charset="-78"/>
                        </a:rPr>
                        <a:t>تا دو ماه</a:t>
                      </a:r>
                      <a:r>
                        <a:rPr kumimoji="0" lang="en-US" sz="1800" b="1" i="0" u="none" strike="noStrike" cap="none" normalizeH="0" baseline="0" smtClean="0">
                          <a:ln>
                            <a:noFill/>
                          </a:ln>
                          <a:solidFill>
                            <a:schemeClr val="tx1"/>
                          </a:solidFill>
                          <a:effectLst/>
                          <a:latin typeface="Verdana" pitchFamily="34" charset="0"/>
                          <a:cs typeface="B Compset" pitchFamily="2" charset="-78"/>
                        </a:rPr>
                        <a:t> </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1800" b="1" i="0" u="none" strike="noStrike" cap="none" normalizeH="0" baseline="0" smtClean="0">
                          <a:ln>
                            <a:noFill/>
                          </a:ln>
                          <a:solidFill>
                            <a:schemeClr val="tx1"/>
                          </a:solidFill>
                          <a:effectLst/>
                          <a:latin typeface="Verdana" pitchFamily="34" charset="0"/>
                          <a:cs typeface="B Compset" pitchFamily="2" charset="-78"/>
                        </a:rPr>
                        <a:t>99- 90</a:t>
                      </a:r>
                      <a:r>
                        <a:rPr kumimoji="0" lang="en-US" sz="1800" b="1" i="0" u="none" strike="noStrike" cap="none" normalizeH="0" baseline="0" smtClean="0">
                          <a:ln>
                            <a:noFill/>
                          </a:ln>
                          <a:solidFill>
                            <a:schemeClr val="tx1"/>
                          </a:solidFill>
                          <a:effectLst/>
                          <a:latin typeface="Verdana" pitchFamily="34" charset="0"/>
                          <a:cs typeface="B Compset" pitchFamily="2" charset="-78"/>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1800" b="1" i="0" u="none" strike="noStrike" cap="none" normalizeH="0" baseline="0" dirty="0" smtClean="0">
                          <a:ln>
                            <a:noFill/>
                          </a:ln>
                          <a:solidFill>
                            <a:schemeClr val="tx1"/>
                          </a:solidFill>
                          <a:effectLst/>
                          <a:latin typeface="Verdana" pitchFamily="34" charset="0"/>
                          <a:cs typeface="B Compset" pitchFamily="2" charset="-78"/>
                        </a:rPr>
                        <a:t>یا</a:t>
                      </a:r>
                      <a:endParaRPr kumimoji="0" lang="en-US" sz="1800" b="1" i="0" u="none" strike="noStrike" cap="none" normalizeH="0" baseline="0" dirty="0" smtClean="0">
                        <a:ln>
                          <a:noFill/>
                        </a:ln>
                        <a:solidFill>
                          <a:schemeClr val="tx1"/>
                        </a:solidFill>
                        <a:effectLst/>
                        <a:latin typeface="Verdana" pitchFamily="34" charset="0"/>
                        <a:cs typeface="B Compset"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1800" b="1" i="0" u="none" strike="noStrike" cap="none" normalizeH="0" baseline="0" smtClean="0">
                          <a:ln>
                            <a:noFill/>
                          </a:ln>
                          <a:solidFill>
                            <a:schemeClr val="tx1"/>
                          </a:solidFill>
                          <a:effectLst/>
                          <a:latin typeface="Verdana" pitchFamily="34" charset="0"/>
                          <a:cs typeface="B Compset" pitchFamily="2" charset="-78"/>
                        </a:rPr>
                        <a:t>159 - 140  </a:t>
                      </a:r>
                      <a:r>
                        <a:rPr kumimoji="0" lang="en-US" sz="1800" b="1" i="0" u="none" strike="noStrike" cap="none" normalizeH="0" baseline="0" smtClean="0">
                          <a:ln>
                            <a:noFill/>
                          </a:ln>
                          <a:solidFill>
                            <a:schemeClr val="tx1"/>
                          </a:solidFill>
                          <a:effectLst/>
                          <a:latin typeface="Verdana" pitchFamily="34" charset="0"/>
                          <a:cs typeface="B Compset" pitchFamily="2" charset="-78"/>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1800" b="1" i="0" u="none" strike="noStrike" cap="none" normalizeH="0" baseline="0" dirty="0" smtClean="0">
                          <a:ln>
                            <a:noFill/>
                          </a:ln>
                          <a:solidFill>
                            <a:srgbClr val="000000"/>
                          </a:solidFill>
                          <a:effectLst/>
                          <a:latin typeface="Times New Roman" pitchFamily="18" charset="0"/>
                          <a:ea typeface="Times New Roman" pitchFamily="18" charset="0"/>
                          <a:cs typeface="B Compset" pitchFamily="2" charset="-78"/>
                        </a:rPr>
                        <a:t>درجه 1</a:t>
                      </a:r>
                      <a:endParaRPr kumimoji="0" lang="en-US" sz="1800" b="1" i="0" u="none" strike="noStrike" cap="none" normalizeH="0" baseline="0" dirty="0" smtClean="0">
                        <a:ln>
                          <a:noFill/>
                        </a:ln>
                        <a:solidFill>
                          <a:srgbClr val="000000"/>
                        </a:solidFill>
                        <a:effectLst/>
                        <a:latin typeface="Times New Roman" pitchFamily="18" charset="0"/>
                        <a:ea typeface="Times New Roman" pitchFamily="18" charset="0"/>
                        <a:cs typeface="B Compset" pitchFamily="2" charset="-78"/>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6325">
                <a:tc>
                  <a:txBody>
                    <a:bodyPr/>
                    <a:lstStyle/>
                    <a:p>
                      <a:pPr marL="0" marR="0" lvl="0" indent="0" algn="ct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1800" b="1" i="0" u="none" strike="noStrike" cap="none" normalizeH="0" baseline="0" dirty="0" smtClean="0">
                          <a:ln>
                            <a:noFill/>
                          </a:ln>
                          <a:solidFill>
                            <a:schemeClr val="tx1"/>
                          </a:solidFill>
                          <a:effectLst/>
                          <a:latin typeface="Verdana" pitchFamily="34" charset="0"/>
                          <a:cs typeface="B Compset" pitchFamily="2" charset="-78"/>
                        </a:rPr>
                        <a:t>درعرض یک ماه  جهت درمان  ارجاع شود</a:t>
                      </a:r>
                      <a:r>
                        <a:rPr kumimoji="0" lang="en-US" sz="1800" b="1" i="0" u="none" strike="noStrike" cap="none" normalizeH="0" baseline="0" dirty="0" smtClean="0">
                          <a:ln>
                            <a:noFill/>
                          </a:ln>
                          <a:solidFill>
                            <a:schemeClr val="tx1"/>
                          </a:solidFill>
                          <a:effectLst/>
                          <a:latin typeface="Verdana" pitchFamily="34" charset="0"/>
                          <a:cs typeface="B Compset" pitchFamily="2" charset="-78"/>
                        </a:rPr>
                        <a:t> </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1800" b="1" i="0" u="none" strike="noStrike" cap="none" normalizeH="0" baseline="0" dirty="0" smtClean="0">
                          <a:ln>
                            <a:noFill/>
                          </a:ln>
                          <a:solidFill>
                            <a:schemeClr val="tx1"/>
                          </a:solidFill>
                          <a:effectLst/>
                          <a:latin typeface="Verdana" pitchFamily="34" charset="0"/>
                          <a:cs typeface="B Compset" pitchFamily="2" charset="-78"/>
                        </a:rPr>
                        <a:t>109 – 100</a:t>
                      </a:r>
                      <a:r>
                        <a:rPr kumimoji="0" lang="en-US" sz="1800" b="1" i="0" u="none" strike="noStrike" cap="none" normalizeH="0" baseline="0" dirty="0" smtClean="0">
                          <a:ln>
                            <a:noFill/>
                          </a:ln>
                          <a:solidFill>
                            <a:schemeClr val="tx1"/>
                          </a:solidFill>
                          <a:effectLst/>
                          <a:latin typeface="Verdana" pitchFamily="34" charset="0"/>
                          <a:cs typeface="B Compset" pitchFamily="2" charset="-78"/>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1800" b="1" i="0" u="none" strike="noStrike" cap="none" normalizeH="0" baseline="0" dirty="0" smtClean="0">
                          <a:ln>
                            <a:noFill/>
                          </a:ln>
                          <a:solidFill>
                            <a:schemeClr val="tx1"/>
                          </a:solidFill>
                          <a:effectLst/>
                          <a:latin typeface="Verdana" pitchFamily="34" charset="0"/>
                          <a:cs typeface="B Compset" pitchFamily="2" charset="-78"/>
                        </a:rPr>
                        <a:t>یا</a:t>
                      </a:r>
                      <a:endParaRPr kumimoji="0" lang="en-US" sz="1800" b="1" i="0" u="none" strike="noStrike" cap="none" normalizeH="0" baseline="0" dirty="0" smtClean="0">
                        <a:ln>
                          <a:noFill/>
                        </a:ln>
                        <a:solidFill>
                          <a:schemeClr val="tx1"/>
                        </a:solidFill>
                        <a:effectLst/>
                        <a:latin typeface="Verdana" pitchFamily="34" charset="0"/>
                        <a:cs typeface="B Compset"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1800" b="1" i="0" u="none" strike="noStrike" cap="none" normalizeH="0" baseline="0" smtClean="0">
                          <a:ln>
                            <a:noFill/>
                          </a:ln>
                          <a:solidFill>
                            <a:schemeClr val="tx1"/>
                          </a:solidFill>
                          <a:effectLst/>
                          <a:latin typeface="Verdana" pitchFamily="34" charset="0"/>
                          <a:cs typeface="B Compset" pitchFamily="2" charset="-78"/>
                        </a:rPr>
                        <a:t>179 – 160</a:t>
                      </a:r>
                      <a:r>
                        <a:rPr kumimoji="0" lang="en-US" sz="1800" b="1" i="0" u="none" strike="noStrike" cap="none" normalizeH="0" baseline="0" smtClean="0">
                          <a:ln>
                            <a:noFill/>
                          </a:ln>
                          <a:solidFill>
                            <a:schemeClr val="tx1"/>
                          </a:solidFill>
                          <a:effectLst/>
                          <a:latin typeface="Verdana" pitchFamily="34" charset="0"/>
                          <a:cs typeface="B Compset" pitchFamily="2" charset="-78"/>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1800" b="1" i="0" u="none" strike="noStrike" cap="none" normalizeH="0" baseline="0" smtClean="0">
                          <a:ln>
                            <a:noFill/>
                          </a:ln>
                          <a:solidFill>
                            <a:srgbClr val="000000"/>
                          </a:solidFill>
                          <a:effectLst/>
                          <a:latin typeface="Times New Roman" pitchFamily="18" charset="0"/>
                          <a:ea typeface="Times New Roman" pitchFamily="18" charset="0"/>
                          <a:cs typeface="B Compset" pitchFamily="2" charset="-78"/>
                        </a:rPr>
                        <a:t>درجه 2</a:t>
                      </a:r>
                      <a:endParaRPr kumimoji="0" lang="en-US" sz="1800" b="1" i="0" u="none" strike="noStrike" cap="none" normalizeH="0" baseline="0" smtClean="0">
                        <a:ln>
                          <a:noFill/>
                        </a:ln>
                        <a:solidFill>
                          <a:srgbClr val="000000"/>
                        </a:solidFill>
                        <a:effectLst/>
                        <a:latin typeface="Times New Roman" pitchFamily="18" charset="0"/>
                        <a:ea typeface="Times New Roman" pitchFamily="18" charset="0"/>
                        <a:cs typeface="B Compset" pitchFamily="2" charset="-78"/>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4738">
                <a:tc>
                  <a:txBody>
                    <a:bodyPr/>
                    <a:lstStyle/>
                    <a:p>
                      <a:pPr marL="0" marR="0" lvl="0" indent="0" algn="ct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1800" b="1" i="0" u="none" strike="noStrike" cap="none" normalizeH="0" baseline="0" dirty="0" smtClean="0">
                          <a:ln>
                            <a:noFill/>
                          </a:ln>
                          <a:solidFill>
                            <a:schemeClr val="tx1"/>
                          </a:solidFill>
                          <a:effectLst/>
                          <a:latin typeface="Verdana" pitchFamily="34" charset="0"/>
                          <a:cs typeface="B Compset" pitchFamily="2" charset="-78"/>
                        </a:rPr>
                        <a:t>در عرض یک هفته جهت درمان  ارجاع شود</a:t>
                      </a:r>
                      <a:r>
                        <a:rPr kumimoji="0" lang="en-US" sz="1800" b="1" i="0" u="none" strike="noStrike" cap="none" normalizeH="0" baseline="0" dirty="0" smtClean="0">
                          <a:ln>
                            <a:noFill/>
                          </a:ln>
                          <a:solidFill>
                            <a:schemeClr val="tx1"/>
                          </a:solidFill>
                          <a:effectLst/>
                          <a:latin typeface="Verdana" pitchFamily="34" charset="0"/>
                          <a:cs typeface="B Compset" pitchFamily="2" charset="-78"/>
                        </a:rPr>
                        <a:t> </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1800" b="1" i="0" u="none" strike="noStrike" cap="none" normalizeH="0" baseline="0" smtClean="0">
                          <a:ln>
                            <a:noFill/>
                          </a:ln>
                          <a:solidFill>
                            <a:schemeClr val="tx1"/>
                          </a:solidFill>
                          <a:effectLst/>
                          <a:latin typeface="Verdana" pitchFamily="34" charset="0"/>
                          <a:cs typeface="B Compset" pitchFamily="2" charset="-78"/>
                        </a:rPr>
                        <a:t>110 &lt;</a:t>
                      </a:r>
                      <a:r>
                        <a:rPr kumimoji="0" lang="en-US" sz="1800" b="1" i="0" u="none" strike="noStrike" cap="none" normalizeH="0" baseline="0" smtClean="0">
                          <a:ln>
                            <a:noFill/>
                          </a:ln>
                          <a:solidFill>
                            <a:schemeClr val="tx1"/>
                          </a:solidFill>
                          <a:effectLst/>
                          <a:latin typeface="Verdana" pitchFamily="34" charset="0"/>
                          <a:cs typeface="B Compset" pitchFamily="2" charset="-78"/>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1800" b="1" i="0" u="none" strike="noStrike" cap="none" normalizeH="0" baseline="0" dirty="0" smtClean="0">
                          <a:ln>
                            <a:noFill/>
                          </a:ln>
                          <a:solidFill>
                            <a:schemeClr val="tx1"/>
                          </a:solidFill>
                          <a:effectLst/>
                          <a:latin typeface="Verdana" pitchFamily="34" charset="0"/>
                          <a:cs typeface="B Compset" pitchFamily="2" charset="-78"/>
                        </a:rPr>
                        <a:t>یا</a:t>
                      </a:r>
                      <a:endParaRPr kumimoji="0" lang="en-US" sz="1800" b="1" i="0" u="none" strike="noStrike" cap="none" normalizeH="0" baseline="0" dirty="0" smtClean="0">
                        <a:ln>
                          <a:noFill/>
                        </a:ln>
                        <a:solidFill>
                          <a:schemeClr val="tx1"/>
                        </a:solidFill>
                        <a:effectLst/>
                        <a:latin typeface="Verdana" pitchFamily="34" charset="0"/>
                        <a:cs typeface="B Compset" pitchFamily="2" charset="-7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1800" b="1" i="0" u="none" strike="noStrike" cap="none" normalizeH="0" baseline="0" smtClean="0">
                          <a:ln>
                            <a:noFill/>
                          </a:ln>
                          <a:solidFill>
                            <a:schemeClr val="tx1"/>
                          </a:solidFill>
                          <a:effectLst/>
                          <a:latin typeface="Verdana" pitchFamily="34" charset="0"/>
                          <a:cs typeface="B Compset" pitchFamily="2" charset="-78"/>
                        </a:rPr>
                        <a:t>180&lt;</a:t>
                      </a:r>
                      <a:r>
                        <a:rPr kumimoji="0" lang="en-US" sz="1800" b="1" i="0" u="none" strike="noStrike" cap="none" normalizeH="0" baseline="0" smtClean="0">
                          <a:ln>
                            <a:noFill/>
                          </a:ln>
                          <a:solidFill>
                            <a:schemeClr val="tx1"/>
                          </a:solidFill>
                          <a:effectLst/>
                          <a:latin typeface="Verdana" pitchFamily="34" charset="0"/>
                          <a:cs typeface="B Compset" pitchFamily="2" charset="-78"/>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fa-IR" sz="1800" b="1" i="0" u="none" strike="noStrike" cap="none" normalizeH="0" baseline="0" dirty="0" smtClean="0">
                          <a:ln>
                            <a:noFill/>
                          </a:ln>
                          <a:solidFill>
                            <a:srgbClr val="000000"/>
                          </a:solidFill>
                          <a:effectLst/>
                          <a:latin typeface="Times New Roman" pitchFamily="18" charset="0"/>
                          <a:ea typeface="Times New Roman" pitchFamily="18" charset="0"/>
                          <a:cs typeface="B Compset" pitchFamily="2" charset="-78"/>
                        </a:rPr>
                        <a:t>درجه 3</a:t>
                      </a:r>
                      <a:endParaRPr kumimoji="0" lang="en-US" sz="1800" b="1" i="0" u="none" strike="noStrike" cap="none" normalizeH="0" baseline="0" dirty="0" smtClean="0">
                        <a:ln>
                          <a:noFill/>
                        </a:ln>
                        <a:solidFill>
                          <a:srgbClr val="000000"/>
                        </a:solidFill>
                        <a:effectLst/>
                        <a:latin typeface="Times New Roman" pitchFamily="18" charset="0"/>
                        <a:ea typeface="Times New Roman" pitchFamily="18" charset="0"/>
                        <a:cs typeface="B Compset" pitchFamily="2" charset="-78"/>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cs typeface="B Titr" pitchFamily="2" charset="-78"/>
              </a:rPr>
              <a:t>سطوح قلبی</a:t>
            </a:r>
            <a:endParaRPr lang="en-US" sz="2400" dirty="0"/>
          </a:p>
        </p:txBody>
      </p:sp>
      <p:pic>
        <p:nvPicPr>
          <p:cNvPr id="4" name="Picture 4"/>
          <p:cNvPicPr>
            <a:picLocks noGrp="1" noChangeAspect="1" noChangeArrowheads="1"/>
          </p:cNvPicPr>
          <p:nvPr>
            <p:ph sz="quarter" idx="1"/>
          </p:nvPr>
        </p:nvPicPr>
        <p:blipFill>
          <a:blip r:embed="rId2"/>
          <a:srcRect/>
          <a:stretch>
            <a:fillRect/>
          </a:stretch>
        </p:blipFill>
        <p:spPr bwMode="auto">
          <a:xfrm>
            <a:off x="1219200" y="1676400"/>
            <a:ext cx="6433430" cy="3810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rtl="1" eaLnBrk="1" hangingPunct="1"/>
            <a:r>
              <a:rPr lang="fa-IR" sz="2400" b="1" dirty="0" smtClean="0">
                <a:solidFill>
                  <a:schemeClr val="tx1"/>
                </a:solidFill>
                <a:cs typeface="B Titr" pitchFamily="2" charset="-78"/>
              </a:rPr>
              <a:t>اپیدمیولوژی توصیفی گروه های پرخطر</a:t>
            </a:r>
            <a:endParaRPr lang="en-US" sz="2400" b="1" dirty="0" smtClean="0">
              <a:solidFill>
                <a:schemeClr val="tx1"/>
              </a:solidFill>
              <a:cs typeface="B Titr" pitchFamily="2" charset="-78"/>
            </a:endParaRPr>
          </a:p>
        </p:txBody>
      </p:sp>
      <p:sp>
        <p:nvSpPr>
          <p:cNvPr id="11267" name="Rectangle 3"/>
          <p:cNvSpPr>
            <a:spLocks noGrp="1" noChangeArrowheads="1"/>
          </p:cNvSpPr>
          <p:nvPr>
            <p:ph sz="quarter" idx="1"/>
          </p:nvPr>
        </p:nvSpPr>
        <p:spPr>
          <a:xfrm>
            <a:off x="457200" y="1600200"/>
            <a:ext cx="8229600" cy="5029200"/>
          </a:xfrm>
        </p:spPr>
        <p:txBody>
          <a:bodyPr/>
          <a:lstStyle/>
          <a:p>
            <a:pPr algn="just" rtl="1" eaLnBrk="1" hangingPunct="1">
              <a:lnSpc>
                <a:spcPct val="130000"/>
              </a:lnSpc>
              <a:defRPr/>
            </a:pPr>
            <a:r>
              <a:rPr lang="fa-IR" sz="1800" b="1" dirty="0" smtClean="0">
                <a:cs typeface="B Compset" pitchFamily="2" charset="-78"/>
              </a:rPr>
              <a:t>شیوع پرفشاری خون  به سن، جنس و نژاد بستگی دارد.</a:t>
            </a:r>
          </a:p>
          <a:p>
            <a:pPr algn="just" rtl="1" eaLnBrk="1" hangingPunct="1">
              <a:lnSpc>
                <a:spcPct val="130000"/>
              </a:lnSpc>
              <a:defRPr/>
            </a:pPr>
            <a:r>
              <a:rPr lang="fa-IR" sz="1800" b="1" dirty="0" smtClean="0">
                <a:cs typeface="B Compset" pitchFamily="2" charset="-78"/>
              </a:rPr>
              <a:t>درسیاه پوستان بالاتر از سفید پوستان است .</a:t>
            </a:r>
          </a:p>
          <a:p>
            <a:pPr algn="just" rtl="1" eaLnBrk="1" hangingPunct="1">
              <a:lnSpc>
                <a:spcPct val="130000"/>
              </a:lnSpc>
              <a:defRPr/>
            </a:pPr>
            <a:r>
              <a:rPr lang="fa-IR" sz="1800" b="1" dirty="0" smtClean="0">
                <a:cs typeface="B Compset" pitchFamily="2" charset="-78"/>
              </a:rPr>
              <a:t>درسیاه پوستان سن بروز پائین تر و عوارض فشار خون بیشتر است. </a:t>
            </a:r>
          </a:p>
          <a:p>
            <a:pPr algn="just" rtl="1" eaLnBrk="1" hangingPunct="1">
              <a:lnSpc>
                <a:spcPct val="130000"/>
              </a:lnSpc>
              <a:defRPr/>
            </a:pPr>
            <a:r>
              <a:rPr lang="fa-IR" sz="1800" b="1" dirty="0" smtClean="0">
                <a:cs typeface="B Compset" pitchFamily="2" charset="-78"/>
              </a:rPr>
              <a:t>قبل از 55 سالگی در زنان کمتر از مردان است .</a:t>
            </a:r>
          </a:p>
          <a:p>
            <a:pPr algn="just" rtl="1" eaLnBrk="1" hangingPunct="1">
              <a:lnSpc>
                <a:spcPct val="130000"/>
              </a:lnSpc>
              <a:defRPr/>
            </a:pPr>
            <a:r>
              <a:rPr lang="fa-IR" sz="1800" b="1" dirty="0" smtClean="0">
                <a:cs typeface="B Compset" pitchFamily="2" charset="-78"/>
              </a:rPr>
              <a:t>شیوع با میزان تحصیل وسطح  درآمد  نسبت معکوس دارد.</a:t>
            </a:r>
          </a:p>
          <a:p>
            <a:pPr algn="just" rtl="1" eaLnBrk="1" hangingPunct="1">
              <a:lnSpc>
                <a:spcPct val="130000"/>
              </a:lnSpc>
              <a:defRPr/>
            </a:pPr>
            <a:r>
              <a:rPr lang="fa-IR" sz="1800" b="1" dirty="0" smtClean="0">
                <a:cs typeface="B Compset" pitchFamily="2" charset="-78"/>
              </a:rPr>
              <a:t>در بسیاری کشورها از هر 4 نفر یک نفر مبتلا به  پرفشاری خون  می شود.</a:t>
            </a:r>
            <a:endParaRPr lang="en-US" sz="1800" b="1" dirty="0" smtClean="0">
              <a:cs typeface="B Compset" pitchFamily="2" charset="-78"/>
            </a:endParaRPr>
          </a:p>
          <a:p>
            <a:pPr algn="just" rtl="1" eaLnBrk="1" hangingPunct="1">
              <a:lnSpc>
                <a:spcPct val="130000"/>
              </a:lnSpc>
              <a:defRPr/>
            </a:pPr>
            <a:r>
              <a:rPr lang="fa-IR" sz="1800" b="1" dirty="0" smtClean="0">
                <a:cs typeface="B Compset" pitchFamily="2" charset="-78"/>
              </a:rPr>
              <a:t>بررسی های انجام شده در سال های 1370 -1369 در ایران</a:t>
            </a:r>
            <a:r>
              <a:rPr lang="en-US" sz="1800" b="1" dirty="0" smtClean="0">
                <a:cs typeface="B Compset" pitchFamily="2" charset="-78"/>
              </a:rPr>
              <a:t>،  </a:t>
            </a:r>
            <a:r>
              <a:rPr lang="fa-IR" sz="1800" b="1" dirty="0" smtClean="0">
                <a:cs typeface="B Compset" pitchFamily="2" charset="-78"/>
              </a:rPr>
              <a:t>افراد بالای 15 سال</a:t>
            </a:r>
            <a:r>
              <a:rPr lang="en-US" sz="1800" b="1" dirty="0" smtClean="0">
                <a:cs typeface="B Compset" pitchFamily="2" charset="-78"/>
              </a:rPr>
              <a:t>  </a:t>
            </a:r>
            <a:r>
              <a:rPr lang="fa-IR" sz="1800" b="1" dirty="0" smtClean="0">
                <a:cs typeface="B Compset" pitchFamily="2" charset="-78"/>
              </a:rPr>
              <a:t>15% بالا بودن فشار سیستولی و 12</a:t>
            </a:r>
            <a:r>
              <a:rPr lang="en-US" sz="1800" b="1" dirty="0" smtClean="0">
                <a:cs typeface="B Compset" pitchFamily="2" charset="-78"/>
              </a:rPr>
              <a:t>%</a:t>
            </a:r>
            <a:r>
              <a:rPr lang="fa-IR" sz="1800" b="1" dirty="0" smtClean="0">
                <a:cs typeface="B Compset" pitchFamily="2" charset="-78"/>
              </a:rPr>
              <a:t> بالا بودن فشار دیاسیتولی داشته اند</a:t>
            </a:r>
            <a:r>
              <a:rPr lang="en-US" sz="1800" b="1" dirty="0" smtClean="0">
                <a:cs typeface="B Compset" pitchFamily="2" charset="-78"/>
              </a:rPr>
              <a:t>، </a:t>
            </a:r>
            <a:r>
              <a:rPr lang="fa-IR" sz="1800" b="1" dirty="0" smtClean="0">
                <a:cs typeface="B Compset" pitchFamily="2" charset="-78"/>
              </a:rPr>
              <a:t>در گروه سنی</a:t>
            </a:r>
            <a:r>
              <a:rPr lang="en-US" sz="1800" b="1" dirty="0" smtClean="0">
                <a:cs typeface="B Compset" pitchFamily="2" charset="-78"/>
              </a:rPr>
              <a:t>  </a:t>
            </a:r>
            <a:r>
              <a:rPr lang="fa-IR" sz="1800" b="1" dirty="0" smtClean="0">
                <a:cs typeface="B Compset" pitchFamily="2" charset="-78"/>
              </a:rPr>
              <a:t>35 تا 65 ساله بیش از</a:t>
            </a:r>
            <a:r>
              <a:rPr lang="en-US" sz="1800" b="1" dirty="0" smtClean="0">
                <a:cs typeface="B Compset" pitchFamily="2" charset="-78"/>
              </a:rPr>
              <a:t>  </a:t>
            </a:r>
            <a:r>
              <a:rPr lang="fa-IR" sz="1800" b="1" dirty="0" smtClean="0">
                <a:cs typeface="B Compset" pitchFamily="2" charset="-78"/>
              </a:rPr>
              <a:t>نیمی</a:t>
            </a:r>
            <a:r>
              <a:rPr lang="en-US" sz="1800" b="1" dirty="0" smtClean="0">
                <a:cs typeface="B Compset" pitchFamily="2" charset="-78"/>
              </a:rPr>
              <a:t> </a:t>
            </a:r>
            <a:r>
              <a:rPr lang="fa-IR" sz="1800" b="1" dirty="0" smtClean="0">
                <a:cs typeface="B Compset" pitchFamily="2" charset="-78"/>
              </a:rPr>
              <a:t>از افراد فشارخون دیاستولی بالا داشته اند</a:t>
            </a:r>
            <a:r>
              <a:rPr lang="en-US" sz="1800" b="1" dirty="0" smtClean="0">
                <a:cs typeface="B Compset" pitchFamily="2" charset="-78"/>
              </a:rPr>
              <a:t>. </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00034" y="357166"/>
            <a:ext cx="8229600" cy="1000132"/>
          </a:xfrm>
        </p:spPr>
        <p:txBody>
          <a:bodyPr/>
          <a:lstStyle/>
          <a:p>
            <a:pPr rtl="1" eaLnBrk="1" hangingPunct="1">
              <a:defRPr/>
            </a:pPr>
            <a:r>
              <a:rPr lang="fa-IR" sz="2400" b="1" dirty="0" smtClean="0">
                <a:solidFill>
                  <a:schemeClr val="tx1"/>
                </a:solidFill>
                <a:cs typeface="B Titr" pitchFamily="2" charset="-78"/>
              </a:rPr>
              <a:t>علل پرفشاری خون</a:t>
            </a:r>
            <a:r>
              <a:rPr lang="fa-IR" sz="2400" dirty="0" smtClean="0">
                <a:solidFill>
                  <a:schemeClr val="tx1"/>
                </a:solidFill>
                <a:cs typeface="B Titr" pitchFamily="2" charset="-78"/>
              </a:rPr>
              <a:t> </a:t>
            </a:r>
            <a:endParaRPr lang="en-US" sz="2400" dirty="0" smtClean="0">
              <a:solidFill>
                <a:schemeClr val="tx1"/>
              </a:solidFill>
              <a:cs typeface="B Titr" pitchFamily="2" charset="-78"/>
            </a:endParaRPr>
          </a:p>
        </p:txBody>
      </p:sp>
      <p:sp>
        <p:nvSpPr>
          <p:cNvPr id="13315" name="Rectangle 3"/>
          <p:cNvSpPr>
            <a:spLocks noGrp="1" noChangeArrowheads="1"/>
          </p:cNvSpPr>
          <p:nvPr>
            <p:ph sz="quarter" idx="1"/>
          </p:nvPr>
        </p:nvSpPr>
        <p:spPr>
          <a:xfrm>
            <a:off x="428596" y="1500174"/>
            <a:ext cx="8229600" cy="4843474"/>
          </a:xfrm>
        </p:spPr>
        <p:txBody>
          <a:bodyPr/>
          <a:lstStyle/>
          <a:p>
            <a:pPr marL="457200" indent="-457200" algn="just" rtl="1" eaLnBrk="1" hangingPunct="1">
              <a:lnSpc>
                <a:spcPct val="110000"/>
              </a:lnSpc>
              <a:defRPr/>
            </a:pPr>
            <a:r>
              <a:rPr lang="fa-IR" sz="1800" b="1" dirty="0" smtClean="0">
                <a:cs typeface="B Compset" pitchFamily="2" charset="-78"/>
              </a:rPr>
              <a:t> 95 – 90 درصد علت نامشخص است ( پرفشاری خون اولیه )</a:t>
            </a:r>
          </a:p>
          <a:p>
            <a:pPr marL="457200" indent="-457200" algn="just" rtl="1" eaLnBrk="1" hangingPunct="1">
              <a:lnSpc>
                <a:spcPct val="110000"/>
              </a:lnSpc>
              <a:defRPr/>
            </a:pPr>
            <a:endParaRPr lang="fa-IR" sz="1800" b="1" dirty="0" smtClean="0">
              <a:cs typeface="B Compset" pitchFamily="2" charset="-78"/>
            </a:endParaRPr>
          </a:p>
          <a:p>
            <a:pPr marL="457200" indent="-457200" algn="just" rtl="1" eaLnBrk="1" hangingPunct="1">
              <a:lnSpc>
                <a:spcPct val="110000"/>
              </a:lnSpc>
              <a:defRPr/>
            </a:pPr>
            <a:r>
              <a:rPr lang="fa-IR" sz="1800" b="1" dirty="0" smtClean="0">
                <a:cs typeface="B Compset" pitchFamily="2" charset="-78"/>
              </a:rPr>
              <a:t>درموارد پرفشاری خون ثانویه چون با تشخیص علت می توان درمان قطعی کرد بررسی همه بیماران لازم است .</a:t>
            </a:r>
          </a:p>
          <a:p>
            <a:pPr marL="457200" indent="-457200" algn="just" rtl="1" eaLnBrk="1" hangingPunct="1">
              <a:lnSpc>
                <a:spcPct val="110000"/>
              </a:lnSpc>
              <a:defRPr/>
            </a:pPr>
            <a:endParaRPr lang="fa-IR" sz="1800" b="1" dirty="0" smtClean="0">
              <a:cs typeface="B Compset" pitchFamily="2" charset="-78"/>
            </a:endParaRPr>
          </a:p>
          <a:p>
            <a:pPr marL="457200" indent="-457200" algn="just" rtl="1" eaLnBrk="1" hangingPunct="1">
              <a:lnSpc>
                <a:spcPct val="110000"/>
              </a:lnSpc>
              <a:defRPr/>
            </a:pPr>
            <a:r>
              <a:rPr lang="fa-IR" sz="1800" b="1" dirty="0" smtClean="0">
                <a:cs typeface="B Compset" pitchFamily="2" charset="-78"/>
              </a:rPr>
              <a:t>شایعترین علت پرفشاری خون ثانویه در زنان جوان مصرف قرص های جلوگیری از بارداری است ولی در سایر  افراد جامعه بیماری های کلیوی شایعترین عامل می باشد.</a:t>
            </a:r>
          </a:p>
          <a:p>
            <a:pPr marL="457200" indent="-457200" algn="just" rtl="1" eaLnBrk="1" hangingPunct="1">
              <a:lnSpc>
                <a:spcPct val="110000"/>
              </a:lnSpc>
              <a:buFont typeface="Wingdings" pitchFamily="2" charset="2"/>
              <a:buNone/>
              <a:defRPr/>
            </a:pPr>
            <a:r>
              <a:rPr lang="en-US" sz="1800" b="1" dirty="0" smtClean="0">
                <a:cs typeface="B Compset" pitchFamily="2" charset="-78"/>
              </a:rPr>
              <a:t>	</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fa-IR" sz="2400" b="1" dirty="0" smtClean="0">
                <a:solidFill>
                  <a:schemeClr val="tx1"/>
                </a:solidFill>
                <a:cs typeface="B Titr" pitchFamily="2" charset="-78"/>
              </a:rPr>
              <a:t>علل مؤثر درفشارخون بالا</a:t>
            </a:r>
            <a:endParaRPr lang="fa-IR" sz="2400" dirty="0" smtClean="0">
              <a:solidFill>
                <a:schemeClr val="tx1"/>
              </a:solidFill>
            </a:endParaRPr>
          </a:p>
        </p:txBody>
      </p:sp>
      <p:sp>
        <p:nvSpPr>
          <p:cNvPr id="24579" name="Rectangle 3"/>
          <p:cNvSpPr>
            <a:spLocks noGrp="1" noChangeArrowheads="1"/>
          </p:cNvSpPr>
          <p:nvPr>
            <p:ph sz="quarter" idx="1"/>
          </p:nvPr>
        </p:nvSpPr>
        <p:spPr>
          <a:xfrm>
            <a:off x="457200" y="1643050"/>
            <a:ext cx="8229600" cy="4487875"/>
          </a:xfrm>
        </p:spPr>
        <p:txBody>
          <a:bodyPr/>
          <a:lstStyle/>
          <a:p>
            <a:pPr marL="533400" indent="-533400" algn="r" rtl="1" eaLnBrk="1" hangingPunct="1">
              <a:lnSpc>
                <a:spcPct val="170000"/>
              </a:lnSpc>
              <a:buFont typeface="Wingdings" pitchFamily="2" charset="2"/>
              <a:buAutoNum type="arabicPeriod"/>
              <a:defRPr/>
            </a:pPr>
            <a:r>
              <a:rPr lang="fa-IR" sz="1800" b="1" dirty="0" smtClean="0">
                <a:cs typeface="B Compset" pitchFamily="2" charset="-78"/>
              </a:rPr>
              <a:t>علل غیر قابل تغییر مانند سن، جنس، نژاد و عوامل ژنتیکی </a:t>
            </a:r>
          </a:p>
          <a:p>
            <a:pPr marL="533400" indent="-533400" algn="r" rtl="1" eaLnBrk="1" hangingPunct="1">
              <a:lnSpc>
                <a:spcPct val="170000"/>
              </a:lnSpc>
              <a:buFont typeface="Wingdings" pitchFamily="2" charset="2"/>
              <a:buAutoNum type="arabicPeriod"/>
              <a:defRPr/>
            </a:pPr>
            <a:r>
              <a:rPr lang="fa-IR" sz="1800" b="1" dirty="0" smtClean="0">
                <a:cs typeface="B Compset" pitchFamily="2" charset="-78"/>
              </a:rPr>
              <a:t>علل  قابل تغییر و اصلاح پذیر، مانند  مصرف سیگار، چاقی ، فقدان  فعالیت بدنی، نوشیدن مشروبات الکلی ، رژیم غذایی باسدیم بالا و پتاسیم پائین </a:t>
            </a:r>
            <a:endParaRPr lang="en-US" sz="1800" b="1" dirty="0" smtClean="0">
              <a:cs typeface="B Compset" pitchFamily="2" charset="-78"/>
            </a:endParaRPr>
          </a:p>
          <a:p>
            <a:pPr marL="533400" indent="-533400" algn="r" rtl="1" eaLnBrk="1" hangingPunct="1">
              <a:lnSpc>
                <a:spcPct val="170000"/>
              </a:lnSpc>
              <a:defRPr/>
            </a:pPr>
            <a:endParaRPr lang="en-US" dirty="0" smtClean="0">
              <a:cs typeface="+mj-cs"/>
            </a:endParaRP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7813"/>
            <a:ext cx="8077200" cy="1139825"/>
          </a:xfrm>
        </p:spPr>
        <p:txBody>
          <a:bodyPr/>
          <a:lstStyle/>
          <a:p>
            <a:pPr rtl="1" eaLnBrk="1" hangingPunct="1"/>
            <a:r>
              <a:rPr lang="fa-IR" sz="2400" b="1" dirty="0" smtClean="0">
                <a:solidFill>
                  <a:schemeClr val="tx1"/>
                </a:solidFill>
                <a:cs typeface="B Titr" pitchFamily="2" charset="-78"/>
              </a:rPr>
              <a:t>علائم پرفشاری خون</a:t>
            </a:r>
            <a:r>
              <a:rPr lang="fa-IR" sz="2400" dirty="0" smtClean="0">
                <a:solidFill>
                  <a:schemeClr val="tx1"/>
                </a:solidFill>
                <a:cs typeface="B Titr" pitchFamily="2" charset="-78"/>
              </a:rPr>
              <a:t> </a:t>
            </a:r>
            <a:endParaRPr lang="en-US" sz="2400" dirty="0" smtClean="0">
              <a:solidFill>
                <a:schemeClr val="tx1"/>
              </a:solidFill>
              <a:cs typeface="B Titr" pitchFamily="2" charset="-78"/>
            </a:endParaRPr>
          </a:p>
        </p:txBody>
      </p:sp>
      <p:sp>
        <p:nvSpPr>
          <p:cNvPr id="14339" name="Rectangle 3"/>
          <p:cNvSpPr>
            <a:spLocks noGrp="1" noChangeArrowheads="1"/>
          </p:cNvSpPr>
          <p:nvPr>
            <p:ph sz="quarter" idx="1"/>
          </p:nvPr>
        </p:nvSpPr>
        <p:spPr/>
        <p:txBody>
          <a:bodyPr/>
          <a:lstStyle/>
          <a:p>
            <a:pPr algn="just" rtl="1" eaLnBrk="1" hangingPunct="1">
              <a:lnSpc>
                <a:spcPct val="140000"/>
              </a:lnSpc>
              <a:defRPr/>
            </a:pPr>
            <a:r>
              <a:rPr lang="fa-IR" sz="1800" b="1" dirty="0" smtClean="0">
                <a:cs typeface="B Compset" pitchFamily="2" charset="-78"/>
              </a:rPr>
              <a:t>مهمترین مشخصه بی علامتی آن است  لذا مهمترین مانع در تشخیص و کنترل  فشارخون  بالا در جامعه نداشتن علامت می باشد.</a:t>
            </a:r>
          </a:p>
          <a:p>
            <a:pPr algn="just" rtl="1" eaLnBrk="1" hangingPunct="1">
              <a:lnSpc>
                <a:spcPct val="140000"/>
              </a:lnSpc>
              <a:defRPr/>
            </a:pPr>
            <a:r>
              <a:rPr lang="fa-IR" sz="1800" b="1" dirty="0" smtClean="0">
                <a:cs typeface="B Compset" pitchFamily="2" charset="-78"/>
              </a:rPr>
              <a:t>سردرد صبحگاهی ، سرگیجه  و تاری دید</a:t>
            </a:r>
          </a:p>
          <a:p>
            <a:pPr algn="just" rtl="1" eaLnBrk="1" hangingPunct="1">
              <a:lnSpc>
                <a:spcPct val="140000"/>
              </a:lnSpc>
              <a:defRPr/>
            </a:pPr>
            <a:r>
              <a:rPr lang="fa-IR" sz="1800" b="1" dirty="0" smtClean="0">
                <a:cs typeface="B Compset" pitchFamily="2" charset="-78"/>
              </a:rPr>
              <a:t>علائم بروز عوارض قلبی ، مغزی  یا کلیوی</a:t>
            </a:r>
          </a:p>
          <a:p>
            <a:pPr algn="just" rtl="1" eaLnBrk="1" hangingPunct="1">
              <a:lnSpc>
                <a:spcPct val="140000"/>
              </a:lnSpc>
              <a:defRPr/>
            </a:pPr>
            <a:r>
              <a:rPr lang="fa-IR" sz="1800" b="1" dirty="0" smtClean="0">
                <a:cs typeface="B Compset" pitchFamily="2" charset="-78"/>
              </a:rPr>
              <a:t>علائم  فشارخون ثانویه بستگی  به بیماری  زمینه ای  اولیه  دارد که شامل پراداری  و تشنگی دربیماران مبتلا  به هیپرآلدوسترونیسم ، افزایش وزن و ضعت ماهیچه ای در سندروم کوشینگ،  سردرد، تپش قلب و تعریق در فئوکروموسیتوم </a:t>
            </a:r>
            <a:endParaRPr lang="en-US" sz="1800" b="1" dirty="0" smtClean="0">
              <a:cs typeface="B Compset" pitchFamily="2" charset="-78"/>
            </a:endParaRP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81000" y="457200"/>
            <a:ext cx="8229600" cy="838200"/>
          </a:xfrm>
        </p:spPr>
        <p:txBody>
          <a:bodyPr/>
          <a:lstStyle/>
          <a:p>
            <a:pPr rtl="1" eaLnBrk="1" hangingPunct="1"/>
            <a:r>
              <a:rPr lang="fa-IR" sz="2400" b="1" dirty="0" smtClean="0">
                <a:solidFill>
                  <a:schemeClr val="tx1"/>
                </a:solidFill>
                <a:cs typeface="B Titr" pitchFamily="2" charset="-78"/>
              </a:rPr>
              <a:t>عوارض بیماری و پیش آگهی</a:t>
            </a:r>
            <a:r>
              <a:rPr lang="fa-IR" sz="2400" dirty="0" smtClean="0">
                <a:solidFill>
                  <a:schemeClr val="tx1"/>
                </a:solidFill>
                <a:cs typeface="B Titr" pitchFamily="2" charset="-78"/>
              </a:rPr>
              <a:t> </a:t>
            </a:r>
            <a:endParaRPr lang="en-US" sz="2400" dirty="0" smtClean="0">
              <a:solidFill>
                <a:schemeClr val="tx1"/>
              </a:solidFill>
              <a:cs typeface="B Titr" pitchFamily="2" charset="-78"/>
            </a:endParaRPr>
          </a:p>
        </p:txBody>
      </p:sp>
      <p:sp>
        <p:nvSpPr>
          <p:cNvPr id="15363" name="Rectangle 3"/>
          <p:cNvSpPr>
            <a:spLocks noGrp="1" noChangeArrowheads="1"/>
          </p:cNvSpPr>
          <p:nvPr>
            <p:ph sz="quarter" idx="1"/>
          </p:nvPr>
        </p:nvSpPr>
        <p:spPr>
          <a:xfrm>
            <a:off x="457200" y="1676400"/>
            <a:ext cx="8229600" cy="4724400"/>
          </a:xfrm>
        </p:spPr>
        <p:txBody>
          <a:bodyPr/>
          <a:lstStyle/>
          <a:p>
            <a:pPr algn="just" rtl="1" eaLnBrk="1" hangingPunct="1">
              <a:lnSpc>
                <a:spcPct val="130000"/>
              </a:lnSpc>
              <a:defRPr/>
            </a:pPr>
            <a:r>
              <a:rPr lang="fa-IR" sz="1800" b="1" dirty="0" smtClean="0">
                <a:cs typeface="B Compset" pitchFamily="2" charset="-78"/>
              </a:rPr>
              <a:t>شدت عوارض بستگی  به شدت پرفشاری خون دارد.</a:t>
            </a:r>
          </a:p>
          <a:p>
            <a:pPr algn="just" rtl="1" eaLnBrk="1" hangingPunct="1">
              <a:lnSpc>
                <a:spcPct val="130000"/>
              </a:lnSpc>
              <a:defRPr/>
            </a:pPr>
            <a:endParaRPr lang="fa-IR" sz="1800" b="1" dirty="0" smtClean="0">
              <a:cs typeface="B Compset" pitchFamily="2" charset="-78"/>
            </a:endParaRPr>
          </a:p>
          <a:p>
            <a:pPr algn="just" rtl="1" eaLnBrk="1" hangingPunct="1">
              <a:lnSpc>
                <a:spcPct val="130000"/>
              </a:lnSpc>
              <a:defRPr/>
            </a:pPr>
            <a:r>
              <a:rPr lang="fa-IR" sz="1800" b="1" dirty="0" smtClean="0">
                <a:cs typeface="B Compset" pitchFamily="2" charset="-78"/>
              </a:rPr>
              <a:t>عوامل دیگر  در ایجاد عوارض:  نژاد، جنس، سیگارکشیدن، چربی خون  بالا، و دیابت هستند.</a:t>
            </a:r>
          </a:p>
          <a:p>
            <a:pPr algn="just" rtl="1" eaLnBrk="1" hangingPunct="1">
              <a:lnSpc>
                <a:spcPct val="130000"/>
              </a:lnSpc>
              <a:defRPr/>
            </a:pPr>
            <a:endParaRPr lang="fa-IR" sz="1800" b="1" dirty="0" smtClean="0">
              <a:cs typeface="B Compset" pitchFamily="2" charset="-78"/>
            </a:endParaRPr>
          </a:p>
          <a:p>
            <a:pPr algn="just" rtl="1" eaLnBrk="1" hangingPunct="1">
              <a:lnSpc>
                <a:spcPct val="130000"/>
              </a:lnSpc>
              <a:defRPr/>
            </a:pPr>
            <a:r>
              <a:rPr lang="fa-IR" sz="1800" b="1" dirty="0" smtClean="0">
                <a:cs typeface="B Compset" pitchFamily="2" charset="-78"/>
              </a:rPr>
              <a:t>تغییرات ایجاد شده در ته چشم معیار خوبی برای ارزیابی شدت آسیب های فشارخون بالا برسیستم عروقی است. </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81000" y="457200"/>
            <a:ext cx="8229600" cy="838200"/>
          </a:xfrm>
        </p:spPr>
        <p:txBody>
          <a:bodyPr/>
          <a:lstStyle/>
          <a:p>
            <a:pPr rtl="1" eaLnBrk="1" hangingPunct="1"/>
            <a:r>
              <a:rPr lang="fa-IR" sz="2400" b="1" dirty="0" smtClean="0">
                <a:solidFill>
                  <a:schemeClr val="tx1"/>
                </a:solidFill>
                <a:cs typeface="B Titr" pitchFamily="2" charset="-78"/>
              </a:rPr>
              <a:t>عوارض بیماری و پیش آگهی</a:t>
            </a:r>
            <a:r>
              <a:rPr lang="fa-IR" sz="2400" dirty="0" smtClean="0">
                <a:solidFill>
                  <a:schemeClr val="tx1"/>
                </a:solidFill>
                <a:cs typeface="B Titr" pitchFamily="2" charset="-78"/>
              </a:rPr>
              <a:t> </a:t>
            </a:r>
            <a:endParaRPr lang="en-US" sz="2400" dirty="0" smtClean="0">
              <a:solidFill>
                <a:schemeClr val="tx1"/>
              </a:solidFill>
              <a:cs typeface="B Titr" pitchFamily="2" charset="-78"/>
            </a:endParaRPr>
          </a:p>
        </p:txBody>
      </p:sp>
      <p:sp>
        <p:nvSpPr>
          <p:cNvPr id="15363" name="Rectangle 3"/>
          <p:cNvSpPr>
            <a:spLocks noGrp="1" noChangeArrowheads="1"/>
          </p:cNvSpPr>
          <p:nvPr>
            <p:ph sz="quarter" idx="1"/>
          </p:nvPr>
        </p:nvSpPr>
        <p:spPr>
          <a:xfrm>
            <a:off x="457200" y="1676400"/>
            <a:ext cx="8229600" cy="4724400"/>
          </a:xfrm>
        </p:spPr>
        <p:txBody>
          <a:bodyPr/>
          <a:lstStyle/>
          <a:p>
            <a:pPr algn="r" rtl="1">
              <a:lnSpc>
                <a:spcPct val="150000"/>
              </a:lnSpc>
              <a:buNone/>
              <a:defRPr/>
            </a:pPr>
            <a:r>
              <a:rPr lang="fa-IR" sz="1800" b="1" dirty="0" smtClean="0">
                <a:cs typeface="B Compset" pitchFamily="2" charset="-78"/>
              </a:rPr>
              <a:t>مهمترین عضوهایی که به علت پر فشاری خون آسیب می بینند شامل قلب ، مغز و کلیه ها می باشند.</a:t>
            </a:r>
          </a:p>
          <a:p>
            <a:pPr algn="r" rtl="1">
              <a:lnSpc>
                <a:spcPct val="150000"/>
              </a:lnSpc>
              <a:buNone/>
              <a:defRPr/>
            </a:pPr>
            <a:endParaRPr lang="fa-IR" sz="1800" b="1" dirty="0" smtClean="0">
              <a:cs typeface="B Compset" pitchFamily="2" charset="-78"/>
            </a:endParaRPr>
          </a:p>
          <a:p>
            <a:pPr algn="r" rtl="1">
              <a:lnSpc>
                <a:spcPct val="150000"/>
              </a:lnSpc>
              <a:buNone/>
              <a:defRPr/>
            </a:pPr>
            <a:r>
              <a:rPr lang="fa-IR" sz="1800" b="1" dirty="0" smtClean="0">
                <a:cs typeface="B Compset" pitchFamily="2" charset="-78"/>
              </a:rPr>
              <a:t>الف ) بزرگی بطن موجب اختلال ریتم قلب و مرگ می گردد.</a:t>
            </a:r>
          </a:p>
          <a:p>
            <a:pPr algn="r" rtl="1">
              <a:lnSpc>
                <a:spcPct val="150000"/>
              </a:lnSpc>
              <a:defRPr/>
            </a:pPr>
            <a:r>
              <a:rPr lang="fa-IR" sz="1800" b="1" dirty="0" smtClean="0">
                <a:cs typeface="B Compset" pitchFamily="2" charset="-78"/>
              </a:rPr>
              <a:t>فشار خون بالا مهمترین علت نارسایی قلب  می باشد.</a:t>
            </a:r>
          </a:p>
          <a:p>
            <a:pPr algn="r" rtl="1">
              <a:lnSpc>
                <a:spcPct val="150000"/>
              </a:lnSpc>
              <a:defRPr/>
            </a:pPr>
            <a:r>
              <a:rPr lang="fa-IR" sz="1800" b="1" dirty="0" smtClean="0">
                <a:cs typeface="B Compset" pitchFamily="2" charset="-78"/>
              </a:rPr>
              <a:t>فشار خون بالا موجب تشدید اتروسکلروز و در نتیجه تنگی عروق کرونر  ، انفارکتوس قلبی  و مرگ  ناگهانی می شود.</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81000" y="457200"/>
            <a:ext cx="8229600" cy="838200"/>
          </a:xfrm>
        </p:spPr>
        <p:txBody>
          <a:bodyPr/>
          <a:lstStyle/>
          <a:p>
            <a:pPr rtl="1" eaLnBrk="1" hangingPunct="1"/>
            <a:r>
              <a:rPr lang="fa-IR" sz="2400" b="1" dirty="0" smtClean="0">
                <a:solidFill>
                  <a:schemeClr val="tx1"/>
                </a:solidFill>
                <a:cs typeface="B Titr" pitchFamily="2" charset="-78"/>
              </a:rPr>
              <a:t>عوارض بیماری و پیش آگهی</a:t>
            </a:r>
            <a:r>
              <a:rPr lang="fa-IR" sz="2400" dirty="0" smtClean="0">
                <a:solidFill>
                  <a:schemeClr val="tx1"/>
                </a:solidFill>
                <a:cs typeface="B Titr" pitchFamily="2" charset="-78"/>
              </a:rPr>
              <a:t> </a:t>
            </a:r>
            <a:endParaRPr lang="en-US" sz="2400" dirty="0" smtClean="0">
              <a:solidFill>
                <a:schemeClr val="tx1"/>
              </a:solidFill>
              <a:cs typeface="B Titr" pitchFamily="2" charset="-78"/>
            </a:endParaRPr>
          </a:p>
        </p:txBody>
      </p:sp>
      <p:sp>
        <p:nvSpPr>
          <p:cNvPr id="15363" name="Rectangle 3"/>
          <p:cNvSpPr>
            <a:spLocks noGrp="1" noChangeArrowheads="1"/>
          </p:cNvSpPr>
          <p:nvPr>
            <p:ph sz="quarter" idx="1"/>
          </p:nvPr>
        </p:nvSpPr>
        <p:spPr>
          <a:xfrm>
            <a:off x="457200" y="1676400"/>
            <a:ext cx="8229600" cy="4724400"/>
          </a:xfrm>
        </p:spPr>
        <p:txBody>
          <a:bodyPr/>
          <a:lstStyle/>
          <a:p>
            <a:pPr algn="just" rtl="1">
              <a:lnSpc>
                <a:spcPct val="140000"/>
              </a:lnSpc>
              <a:buNone/>
            </a:pPr>
            <a:r>
              <a:rPr lang="fa-IR" sz="1800" b="1" dirty="0" smtClean="0">
                <a:cs typeface="B Compset" pitchFamily="2" charset="-78"/>
              </a:rPr>
              <a:t>ب )  سکته مغزی به علت آتروسکلروز عروق مغز و انسداد آنها و یا پارگی شریان های مغزی  ایجاد می شود.</a:t>
            </a:r>
          </a:p>
          <a:p>
            <a:pPr algn="just" rtl="1">
              <a:lnSpc>
                <a:spcPct val="140000"/>
              </a:lnSpc>
              <a:buNone/>
            </a:pPr>
            <a:r>
              <a:rPr lang="fa-IR" sz="1800" b="1" dirty="0" smtClean="0">
                <a:cs typeface="B Compset" pitchFamily="2" charset="-78"/>
              </a:rPr>
              <a:t>ج) اسکلروز گلومرول ها، البومینوری و نارسایی کلیه ایجاد می شود، فشار خون بالا شایعترین علت نارسایی پیشرفته کلیه است .</a:t>
            </a:r>
          </a:p>
          <a:p>
            <a:pPr algn="just" rtl="1">
              <a:lnSpc>
                <a:spcPct val="140000"/>
              </a:lnSpc>
              <a:buNone/>
            </a:pPr>
            <a:endParaRPr lang="fa-IR" sz="1800" b="1" dirty="0" smtClean="0">
              <a:cs typeface="B Compset" pitchFamily="2" charset="-78"/>
            </a:endParaRPr>
          </a:p>
          <a:p>
            <a:pPr algn="just" rtl="1">
              <a:lnSpc>
                <a:spcPct val="140000"/>
              </a:lnSpc>
            </a:pPr>
            <a:r>
              <a:rPr lang="fa-IR" sz="1800" b="1" dirty="0" smtClean="0">
                <a:cs typeface="B Compset" pitchFamily="2" charset="-78"/>
              </a:rPr>
              <a:t>عدم درمان مناسب باعث  می شود 50%  بیماران مبتلا  به پرفشاری خون در اثر بیماری عروق کرونر یا نارسایی قلبی، 33% دراثر سکته مغزی و 15% در اثر  نارسایی کلیه فوت  کنند. با درمان  مناسب از همه این عوارض می توان پیشگیری کرد.</a:t>
            </a:r>
            <a:endParaRPr lang="en-US" sz="1800" b="1" dirty="0" smtClean="0">
              <a:cs typeface="B Compset" pitchFamily="2" charset="-78"/>
            </a:endParaRP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81000" y="457200"/>
            <a:ext cx="8229600" cy="838200"/>
          </a:xfrm>
        </p:spPr>
        <p:txBody>
          <a:bodyPr/>
          <a:lstStyle/>
          <a:p>
            <a:pPr rtl="1"/>
            <a:r>
              <a:rPr lang="fa-IR" sz="2400" b="1" dirty="0" smtClean="0">
                <a:cs typeface="B Titr" pitchFamily="2" charset="-78"/>
              </a:rPr>
              <a:t>اقدامات پیشگیری و کنترل</a:t>
            </a:r>
            <a:endParaRPr lang="en-US" sz="2400" dirty="0" smtClean="0">
              <a:solidFill>
                <a:schemeClr val="tx1"/>
              </a:solidFill>
              <a:cs typeface="B Titr" pitchFamily="2" charset="-78"/>
            </a:endParaRPr>
          </a:p>
        </p:txBody>
      </p:sp>
      <p:sp>
        <p:nvSpPr>
          <p:cNvPr id="15363" name="Rectangle 3"/>
          <p:cNvSpPr>
            <a:spLocks noGrp="1" noChangeArrowheads="1"/>
          </p:cNvSpPr>
          <p:nvPr>
            <p:ph sz="quarter" idx="1"/>
          </p:nvPr>
        </p:nvSpPr>
        <p:spPr>
          <a:xfrm>
            <a:off x="457200" y="1676400"/>
            <a:ext cx="8229600" cy="4724400"/>
          </a:xfrm>
        </p:spPr>
        <p:txBody>
          <a:bodyPr/>
          <a:lstStyle/>
          <a:p>
            <a:pPr algn="r" rtl="1">
              <a:lnSpc>
                <a:spcPct val="140000"/>
              </a:lnSpc>
              <a:buNone/>
            </a:pPr>
            <a:endParaRPr lang="fa-IR" sz="1800" b="1" dirty="0" smtClean="0"/>
          </a:p>
          <a:p>
            <a:pPr algn="r" rtl="1">
              <a:lnSpc>
                <a:spcPct val="140000"/>
              </a:lnSpc>
            </a:pPr>
            <a:r>
              <a:rPr lang="fa-IR" sz="1800" b="1" dirty="0" smtClean="0"/>
              <a:t>پیشگیری از ابتلاء به پرفشاری خون ( پیشگیری ) </a:t>
            </a:r>
          </a:p>
          <a:p>
            <a:pPr algn="r" rtl="1">
              <a:lnSpc>
                <a:spcPct val="140000"/>
              </a:lnSpc>
            </a:pPr>
            <a:r>
              <a:rPr lang="fa-IR" sz="1800" b="1" dirty="0" smtClean="0"/>
              <a:t>پیشگیری از عوارض پر فشاری خون ( کنترل )</a:t>
            </a:r>
            <a:r>
              <a:rPr lang="fa-IR" sz="1800" dirty="0" smtClean="0"/>
              <a:t> </a:t>
            </a:r>
            <a:endParaRPr lang="en-US" sz="1800" b="1" dirty="0" smtClean="0">
              <a:cs typeface="B Compset" pitchFamily="2" charset="-78"/>
            </a:endParaRP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81000" y="228600"/>
            <a:ext cx="8229600" cy="1057260"/>
          </a:xfrm>
        </p:spPr>
        <p:txBody>
          <a:bodyPr/>
          <a:lstStyle/>
          <a:p>
            <a:pPr marL="838200" indent="-838200" rtl="1">
              <a:lnSpc>
                <a:spcPct val="130000"/>
              </a:lnSpc>
            </a:pPr>
            <a:r>
              <a:rPr lang="fa-IR" sz="2400" b="1" dirty="0" smtClean="0">
                <a:cs typeface="B Titr" pitchFamily="2" charset="-78"/>
              </a:rPr>
              <a:t>اقدامات پیشگیری و کنترل</a:t>
            </a:r>
            <a:endParaRPr lang="en-US" sz="2400" dirty="0" smtClean="0"/>
          </a:p>
        </p:txBody>
      </p:sp>
      <p:sp>
        <p:nvSpPr>
          <p:cNvPr id="17411" name="Rectangle 3"/>
          <p:cNvSpPr>
            <a:spLocks noGrp="1" noChangeArrowheads="1"/>
          </p:cNvSpPr>
          <p:nvPr>
            <p:ph sz="quarter" idx="1"/>
          </p:nvPr>
        </p:nvSpPr>
        <p:spPr>
          <a:xfrm>
            <a:off x="500034" y="1428736"/>
            <a:ext cx="8229600" cy="4695828"/>
          </a:xfrm>
        </p:spPr>
        <p:txBody>
          <a:bodyPr/>
          <a:lstStyle/>
          <a:p>
            <a:pPr marL="533400" indent="-533400" algn="just" rtl="1">
              <a:lnSpc>
                <a:spcPct val="120000"/>
              </a:lnSpc>
              <a:defRPr/>
            </a:pPr>
            <a:r>
              <a:rPr lang="fa-IR" sz="1800" b="1" dirty="0" smtClean="0">
                <a:cs typeface="B Compset" pitchFamily="2" charset="-78"/>
              </a:rPr>
              <a:t>اقدامات پیشگیری از ابتلاء شامل آموزش جامعه  در مورد اهمیت بیماری، نداشتن علایم و لزوم اندازه گیری مرتب فشارخون هر 2 سال یکبار و توجه به عوامل زیر است :</a:t>
            </a:r>
          </a:p>
          <a:p>
            <a:pPr marL="533400" indent="-533400" algn="just" rtl="1" eaLnBrk="1" hangingPunct="1">
              <a:lnSpc>
                <a:spcPct val="120000"/>
              </a:lnSpc>
              <a:buFont typeface="Wingdings" pitchFamily="2" charset="2"/>
              <a:buNone/>
              <a:defRPr/>
            </a:pPr>
            <a:endParaRPr lang="fa-IR" sz="1800" b="1" dirty="0" smtClean="0">
              <a:cs typeface="B Compset" pitchFamily="2" charset="-78"/>
            </a:endParaRPr>
          </a:p>
          <a:p>
            <a:pPr marL="533400" indent="-533400" algn="just" rtl="1" eaLnBrk="1" hangingPunct="1">
              <a:lnSpc>
                <a:spcPct val="120000"/>
              </a:lnSpc>
              <a:buFont typeface="Wingdings" pitchFamily="2" charset="2"/>
              <a:buNone/>
              <a:defRPr/>
            </a:pPr>
            <a:r>
              <a:rPr lang="fa-IR" sz="1800" b="1" dirty="0" smtClean="0">
                <a:cs typeface="B Compset" pitchFamily="2" charset="-78"/>
              </a:rPr>
              <a:t>الف  ) رعایت رژیم غذایی سالم، کاهش  مصرف نمک و محدودیت مصرف چربی های  اشباع شده و کلسترول</a:t>
            </a:r>
          </a:p>
          <a:p>
            <a:pPr algn="just" rtl="1">
              <a:lnSpc>
                <a:spcPct val="110000"/>
              </a:lnSpc>
              <a:buNone/>
              <a:defRPr/>
            </a:pPr>
            <a:r>
              <a:rPr lang="fa-IR" sz="1800" b="1" dirty="0" smtClean="0">
                <a:cs typeface="B Compset" pitchFamily="2" charset="-78"/>
              </a:rPr>
              <a:t>ب  ) افزایش مصرف میوه و سبزی های  تازه </a:t>
            </a:r>
          </a:p>
          <a:p>
            <a:pPr algn="just" rtl="1">
              <a:lnSpc>
                <a:spcPct val="110000"/>
              </a:lnSpc>
              <a:buNone/>
              <a:defRPr/>
            </a:pPr>
            <a:r>
              <a:rPr lang="fa-IR" sz="1800" b="1" dirty="0" smtClean="0">
                <a:cs typeface="B Compset" pitchFamily="2" charset="-78"/>
              </a:rPr>
              <a:t>ج  ) تعدیل میزان مصرف کالری و پیشگیری از چاقی </a:t>
            </a:r>
          </a:p>
          <a:p>
            <a:pPr algn="just" rtl="1">
              <a:lnSpc>
                <a:spcPct val="110000"/>
              </a:lnSpc>
              <a:buNone/>
              <a:defRPr/>
            </a:pPr>
            <a:r>
              <a:rPr lang="fa-IR" sz="1800" b="1" dirty="0" smtClean="0">
                <a:cs typeface="B Compset" pitchFamily="2" charset="-78"/>
              </a:rPr>
              <a:t>د  ) افزایش فعالیت بدنی </a:t>
            </a:r>
          </a:p>
          <a:p>
            <a:pPr algn="just" rtl="1">
              <a:lnSpc>
                <a:spcPct val="110000"/>
              </a:lnSpc>
              <a:buNone/>
              <a:defRPr/>
            </a:pPr>
            <a:r>
              <a:rPr lang="fa-IR" sz="1800" b="1" dirty="0" smtClean="0">
                <a:cs typeface="B Compset" pitchFamily="2" charset="-78"/>
              </a:rPr>
              <a:t>هـ  )  دوری از دود سیگار</a:t>
            </a:r>
          </a:p>
          <a:p>
            <a:pPr algn="just" rtl="1">
              <a:lnSpc>
                <a:spcPct val="110000"/>
              </a:lnSpc>
              <a:buNone/>
              <a:defRPr/>
            </a:pPr>
            <a:endParaRPr lang="fa-IR" sz="1800" b="1" dirty="0" smtClean="0">
              <a:cs typeface="B Compset" pitchFamily="2" charset="-78"/>
            </a:endParaRPr>
          </a:p>
          <a:p>
            <a:pPr algn="just" rtl="1">
              <a:lnSpc>
                <a:spcPct val="110000"/>
              </a:lnSpc>
              <a:defRPr/>
            </a:pPr>
            <a:r>
              <a:rPr lang="fa-IR" sz="1800" b="1" dirty="0" smtClean="0">
                <a:cs typeface="B Compset" pitchFamily="2" charset="-78"/>
              </a:rPr>
              <a:t>متاسفانه هنوز درصد بالایی از بیماران از بالا بودن فشار خون خود اطلاع  ندارند و هنوز  در صد  بالایی از بیمارانی  که شناخته شده اند تحت  درمان  قرار  ندارند یا فشار خون  آنها در حد مطلوب  کنترل  نشده است .</a:t>
            </a:r>
            <a:endParaRPr lang="en-US" sz="1800" b="1" dirty="0" smtClean="0">
              <a:cs typeface="B Compset" pitchFamily="2" charset="-78"/>
            </a:endParaRPr>
          </a:p>
          <a:p>
            <a:pPr algn="just">
              <a:lnSpc>
                <a:spcPct val="110000"/>
              </a:lnSpc>
              <a:defRPr/>
            </a:pPr>
            <a:endParaRPr lang="en-US" sz="1800" b="1" dirty="0" smtClean="0">
              <a:cs typeface="B Compset" pitchFamily="2" charset="-78"/>
            </a:endParaRPr>
          </a:p>
          <a:p>
            <a:pPr marL="533400" indent="-533400" algn="just" rtl="1" eaLnBrk="1" hangingPunct="1">
              <a:lnSpc>
                <a:spcPct val="120000"/>
              </a:lnSpc>
              <a:buFont typeface="Wingdings" pitchFamily="2" charset="2"/>
              <a:buNone/>
              <a:defRPr/>
            </a:pPr>
            <a:endParaRPr lang="fa-IR" sz="1800" b="1" dirty="0" smtClean="0">
              <a:cs typeface="B Compset" pitchFamily="2" charset="-78"/>
            </a:endParaRP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04800" y="304800"/>
            <a:ext cx="8229600" cy="838184"/>
          </a:xfrm>
        </p:spPr>
        <p:txBody>
          <a:bodyPr/>
          <a:lstStyle/>
          <a:p>
            <a:pPr rtl="1" eaLnBrk="1" hangingPunct="1"/>
            <a:r>
              <a:rPr lang="fa-IR" sz="2400" b="1" dirty="0" smtClean="0">
                <a:solidFill>
                  <a:schemeClr val="tx1"/>
                </a:solidFill>
                <a:cs typeface="B Titr" pitchFamily="2" charset="-78"/>
              </a:rPr>
              <a:t>موانع کنترل فشار خون بالا</a:t>
            </a:r>
            <a:endParaRPr lang="en-US" sz="2400" b="1" dirty="0" smtClean="0">
              <a:solidFill>
                <a:schemeClr val="tx1"/>
              </a:solidFill>
              <a:cs typeface="B Titr" pitchFamily="2" charset="-78"/>
            </a:endParaRPr>
          </a:p>
        </p:txBody>
      </p:sp>
      <p:sp>
        <p:nvSpPr>
          <p:cNvPr id="18435" name="Rectangle 3"/>
          <p:cNvSpPr>
            <a:spLocks noGrp="1" noChangeArrowheads="1"/>
          </p:cNvSpPr>
          <p:nvPr>
            <p:ph sz="quarter" idx="1"/>
          </p:nvPr>
        </p:nvSpPr>
        <p:spPr>
          <a:xfrm>
            <a:off x="457200" y="1357298"/>
            <a:ext cx="8229600" cy="5072098"/>
          </a:xfrm>
        </p:spPr>
        <p:txBody>
          <a:bodyPr/>
          <a:lstStyle/>
          <a:p>
            <a:pPr marL="533400" indent="-533400" algn="r" rtl="1">
              <a:defRPr/>
            </a:pPr>
            <a:r>
              <a:rPr lang="fa-IR" sz="1800" b="1" dirty="0" smtClean="0">
                <a:cs typeface="B Compset" pitchFamily="2" charset="-78"/>
              </a:rPr>
              <a:t>بدون علامت بودن، در فقدان علایم آزار دهنده بیمار انگیزه ای برای  مراجعه به پزشک و مصرف مرتب دارو و تحمل عوارض خفیف دارو  احساس نمی کنند.</a:t>
            </a:r>
          </a:p>
          <a:p>
            <a:pPr marL="533400" indent="-533400" algn="r" rtl="1">
              <a:defRPr/>
            </a:pPr>
            <a:endParaRPr lang="fa-IR" sz="1800" b="1" dirty="0" smtClean="0">
              <a:cs typeface="B Compset" pitchFamily="2" charset="-78"/>
            </a:endParaRPr>
          </a:p>
          <a:p>
            <a:pPr marL="533400" indent="-533400" algn="r" rtl="1" eaLnBrk="1" hangingPunct="1">
              <a:defRPr/>
            </a:pPr>
            <a:r>
              <a:rPr lang="fa-IR" sz="1800" b="1" dirty="0" smtClean="0">
                <a:cs typeface="B Compset" pitchFamily="2" charset="-78"/>
              </a:rPr>
              <a:t>عدم رعایت  دستورهای پزشک</a:t>
            </a:r>
          </a:p>
          <a:p>
            <a:pPr marL="533400" indent="-533400" algn="r" rtl="1" eaLnBrk="1" hangingPunct="1">
              <a:defRPr/>
            </a:pPr>
            <a:endParaRPr lang="fa-IR" sz="1800" b="1" dirty="0" smtClean="0">
              <a:cs typeface="B Compset" pitchFamily="2" charset="-78"/>
            </a:endParaRPr>
          </a:p>
          <a:p>
            <a:pPr marL="914400" lvl="1" indent="-457200" algn="r" rtl="1" eaLnBrk="1" hangingPunct="1">
              <a:buFont typeface="Wingdings" pitchFamily="2" charset="2"/>
              <a:buChar char="ü"/>
              <a:defRPr/>
            </a:pPr>
            <a:r>
              <a:rPr lang="fa-IR" sz="1800" b="1" dirty="0" smtClean="0">
                <a:cs typeface="B Compset" pitchFamily="2" charset="-78"/>
              </a:rPr>
              <a:t>مشکل ارتباط پزشک با بیمار</a:t>
            </a:r>
          </a:p>
          <a:p>
            <a:pPr marL="914400" lvl="1" indent="-457200" algn="r" rtl="1" eaLnBrk="1" hangingPunct="1">
              <a:buFont typeface="Wingdings" pitchFamily="2" charset="2"/>
              <a:buChar char="ü"/>
              <a:defRPr/>
            </a:pPr>
            <a:r>
              <a:rPr lang="fa-IR" sz="1800" b="1" dirty="0" smtClean="0">
                <a:cs typeface="B Compset" pitchFamily="2" charset="-78"/>
              </a:rPr>
              <a:t>مشکل های شخصیتی  و رفتاری</a:t>
            </a:r>
          </a:p>
          <a:p>
            <a:pPr marL="914400" lvl="1" indent="-457200" algn="r" rtl="1" eaLnBrk="1" hangingPunct="1">
              <a:buFont typeface="Wingdings" pitchFamily="2" charset="2"/>
              <a:buChar char="ü"/>
              <a:defRPr/>
            </a:pPr>
            <a:r>
              <a:rPr lang="fa-IR" sz="1800" b="1" dirty="0" smtClean="0">
                <a:cs typeface="B Compset" pitchFamily="2" charset="-78"/>
              </a:rPr>
              <a:t>عوارض جانبی  داروها</a:t>
            </a:r>
          </a:p>
          <a:p>
            <a:pPr marL="914400" lvl="1" indent="-457200" algn="r" rtl="1" eaLnBrk="1" hangingPunct="1">
              <a:defRPr/>
            </a:pPr>
            <a:endParaRPr lang="fa-IR" sz="1800" b="1" dirty="0" smtClean="0">
              <a:cs typeface="B Compset" pitchFamily="2" charset="-78"/>
            </a:endParaRPr>
          </a:p>
          <a:p>
            <a:pPr marL="533400" indent="-533400" algn="r" rtl="1" eaLnBrk="1" hangingPunct="1">
              <a:defRPr/>
            </a:pPr>
            <a:r>
              <a:rPr lang="fa-IR" sz="1800" b="1" dirty="0" smtClean="0">
                <a:cs typeface="B Compset" pitchFamily="2" charset="-78"/>
              </a:rPr>
              <a:t>عدم آگاهی  پزشک  در  مورد لزوم کنترل دقیق فشار خون بالا</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smtClean="0">
                <a:cs typeface="B Titr" pitchFamily="2" charset="-78"/>
              </a:rPr>
              <a:t>اپيدميولوژي و عوامل </a:t>
            </a:r>
            <a:r>
              <a:rPr lang="fa-IR" sz="2400" dirty="0">
                <a:cs typeface="B Titr" pitchFamily="2" charset="-78"/>
              </a:rPr>
              <a:t>خطر</a:t>
            </a:r>
            <a:endParaRPr lang="en-US" sz="2400" dirty="0">
              <a:cs typeface="B Titr" pitchFamily="2" charset="-78"/>
            </a:endParaRPr>
          </a:p>
        </p:txBody>
      </p:sp>
      <p:sp>
        <p:nvSpPr>
          <p:cNvPr id="4" name="Content Placeholder 3"/>
          <p:cNvSpPr>
            <a:spLocks noGrp="1"/>
          </p:cNvSpPr>
          <p:nvPr>
            <p:ph sz="quarter" idx="1"/>
          </p:nvPr>
        </p:nvSpPr>
        <p:spPr>
          <a:xfrm>
            <a:off x="380999" y="1524000"/>
            <a:ext cx="8407893" cy="4800601"/>
          </a:xfrm>
        </p:spPr>
        <p:txBody>
          <a:bodyPr>
            <a:normAutofit/>
          </a:bodyPr>
          <a:lstStyle/>
          <a:p>
            <a:pPr marL="45720" indent="0" algn="just" rtl="1">
              <a:buNone/>
            </a:pPr>
            <a:endParaRPr lang="fa-IR" sz="1800" b="1" dirty="0" smtClean="0">
              <a:cs typeface="B Compset" pitchFamily="2" charset="-78"/>
            </a:endParaRPr>
          </a:p>
          <a:p>
            <a:pPr algn="just" rtl="1">
              <a:buFont typeface="Arial" pitchFamily="34" charset="0"/>
              <a:buChar char="•"/>
            </a:pPr>
            <a:r>
              <a:rPr lang="fa-IR" sz="1800" b="1" dirty="0">
                <a:cs typeface="B Compset" pitchFamily="2" charset="-78"/>
              </a:rPr>
              <a:t>امروزه بيماري هاي قلب و عروق به صورت يك اپيدمي خودنمايي كرده </a:t>
            </a:r>
            <a:r>
              <a:rPr lang="fa-IR" sz="1800" b="1" dirty="0" smtClean="0">
                <a:cs typeface="B Compset" pitchFamily="2" charset="-78"/>
              </a:rPr>
              <a:t>است. </a:t>
            </a:r>
          </a:p>
          <a:p>
            <a:pPr marL="45720" indent="0" algn="just" rtl="1">
              <a:buFont typeface="Arial" pitchFamily="34" charset="0"/>
              <a:buChar char="•"/>
            </a:pPr>
            <a:endParaRPr lang="fa-IR" sz="1800" b="1" dirty="0" smtClean="0">
              <a:cs typeface="B Compset" pitchFamily="2" charset="-78"/>
            </a:endParaRPr>
          </a:p>
          <a:p>
            <a:pPr algn="just" rtl="1">
              <a:buFont typeface="Arial" pitchFamily="34" charset="0"/>
              <a:buChar char="•"/>
            </a:pPr>
            <a:r>
              <a:rPr lang="fa-IR" sz="1800" b="1" dirty="0" smtClean="0">
                <a:cs typeface="B Compset" pitchFamily="2" charset="-78"/>
              </a:rPr>
              <a:t>آمارها نشان مي </a:t>
            </a:r>
            <a:r>
              <a:rPr lang="fa-IR" sz="1800" b="1" dirty="0">
                <a:cs typeface="B Compset" pitchFamily="2" charset="-78"/>
              </a:rPr>
              <a:t>دهند كه تقريبًا در هر ۳۳ ثانيه يك نفر به علت بيماري هاي قلب و </a:t>
            </a:r>
            <a:r>
              <a:rPr lang="fa-IR" sz="1800" b="1" dirty="0" smtClean="0">
                <a:cs typeface="B Compset" pitchFamily="2" charset="-78"/>
              </a:rPr>
              <a:t>عروقی </a:t>
            </a:r>
            <a:r>
              <a:rPr lang="fa-IR" sz="1800" b="1" dirty="0">
                <a:cs typeface="B Compset" pitchFamily="2" charset="-78"/>
              </a:rPr>
              <a:t>فوت </a:t>
            </a:r>
            <a:r>
              <a:rPr lang="fa-IR" sz="1800" b="1" dirty="0" smtClean="0">
                <a:cs typeface="B Compset" pitchFamily="2" charset="-78"/>
              </a:rPr>
              <a:t>مي كند. </a:t>
            </a:r>
          </a:p>
          <a:p>
            <a:pPr marL="45720" indent="0" algn="just" rtl="1">
              <a:buFont typeface="Arial" pitchFamily="34" charset="0"/>
              <a:buChar char="•"/>
            </a:pPr>
            <a:endParaRPr lang="fa-IR" sz="1800" b="1" dirty="0" smtClean="0">
              <a:cs typeface="B Compset" pitchFamily="2" charset="-78"/>
            </a:endParaRPr>
          </a:p>
          <a:p>
            <a:pPr algn="just" rtl="1">
              <a:buFont typeface="Arial" pitchFamily="34" charset="0"/>
              <a:buChar char="•"/>
            </a:pPr>
            <a:r>
              <a:rPr lang="fa-IR" sz="1800" b="1" dirty="0" smtClean="0">
                <a:cs typeface="B Compset" pitchFamily="2" charset="-78"/>
              </a:rPr>
              <a:t>پيش </a:t>
            </a:r>
            <a:r>
              <a:rPr lang="fa-IR" sz="1800" b="1" dirty="0">
                <a:cs typeface="B Compset" pitchFamily="2" charset="-78"/>
              </a:rPr>
              <a:t>بيني مي شود ۳۳</a:t>
            </a:r>
            <a:r>
              <a:rPr lang="en-US" sz="1800" b="1" dirty="0">
                <a:cs typeface="B Compset" pitchFamily="2" charset="-78"/>
              </a:rPr>
              <a:t> % </a:t>
            </a:r>
            <a:r>
              <a:rPr lang="fa-IR" sz="1800" b="1" dirty="0">
                <a:cs typeface="B Compset" pitchFamily="2" charset="-78"/>
              </a:rPr>
              <a:t>از مردان و ۱۰</a:t>
            </a:r>
            <a:r>
              <a:rPr lang="en-US" sz="1800" b="1" dirty="0">
                <a:cs typeface="B Compset" pitchFamily="2" charset="-78"/>
              </a:rPr>
              <a:t> % </a:t>
            </a:r>
            <a:r>
              <a:rPr lang="fa-IR" sz="1800" b="1" dirty="0">
                <a:cs typeface="B Compset" pitchFamily="2" charset="-78"/>
              </a:rPr>
              <a:t>از زنان قبل از سن ۶۰ سالگي دچار يك حمله قلبي عروقي شده </a:t>
            </a:r>
            <a:r>
              <a:rPr lang="fa-IR" sz="1800" b="1" dirty="0" smtClean="0">
                <a:cs typeface="B Compset" pitchFamily="2" charset="-78"/>
              </a:rPr>
              <a:t>باشند. </a:t>
            </a:r>
            <a:endParaRPr lang="fa-IR" sz="1800" b="1" dirty="0">
              <a:cs typeface="B Compset" pitchFamily="2" charset="-78"/>
            </a:endParaRPr>
          </a:p>
          <a:p>
            <a:pPr marL="45720" indent="0" algn="just" rtl="1"/>
            <a:endParaRPr lang="fa-IR" sz="1800" b="1" dirty="0" smtClean="0">
              <a:cs typeface="B Compset" pitchFamily="2" charset="-78"/>
            </a:endParaRPr>
          </a:p>
          <a:p>
            <a:pPr marL="45720" indent="0" algn="just" rtl="1"/>
            <a:endParaRPr lang="en-US" sz="1800" b="1" dirty="0" smtClean="0">
              <a:cs typeface="B Compset" pitchFamily="2" charset="-78"/>
            </a:endParaRPr>
          </a:p>
        </p:txBody>
      </p:sp>
    </p:spTree>
    <p:extLst>
      <p:ext uri="{BB962C8B-B14F-4D97-AF65-F5344CB8AC3E}">
        <p14:creationId xmlns:p14="http://schemas.microsoft.com/office/powerpoint/2010/main" val="26540469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1903472"/>
            <a:ext cx="8352928" cy="1920526"/>
          </a:xfrm>
          <a:prstGeom prst="rect">
            <a:avLst/>
          </a:prstGeom>
        </p:spPr>
        <p:txBody>
          <a:bodyPr wrap="square">
            <a:spAutoFit/>
          </a:bodyPr>
          <a:lstStyle/>
          <a:p>
            <a:pPr marL="342900" indent="-342900" algn="r" rtl="1" fontAlgn="base">
              <a:spcBef>
                <a:spcPct val="20000"/>
              </a:spcBef>
              <a:spcAft>
                <a:spcPct val="0"/>
              </a:spcAft>
              <a:buFont typeface="Arial" pitchFamily="34" charset="0"/>
              <a:buChar char="•"/>
            </a:pPr>
            <a:r>
              <a:rPr lang="fa-IR" b="1" dirty="0">
                <a:cs typeface="B Compset" pitchFamily="2" charset="-78"/>
              </a:rPr>
              <a:t>ایسکمی به </a:t>
            </a:r>
            <a:r>
              <a:rPr lang="fa-IR" b="1" dirty="0" smtClean="0">
                <a:cs typeface="B Compset" pitchFamily="2" charset="-78"/>
              </a:rPr>
              <a:t>معنی عدم </a:t>
            </a:r>
            <a:r>
              <a:rPr lang="fa-IR" b="1" dirty="0">
                <a:cs typeface="B Compset" pitchFamily="2" charset="-78"/>
              </a:rPr>
              <a:t>تعادل بین نیاز به اکسیژن و عرضه خون به سلول های قلب </a:t>
            </a:r>
            <a:r>
              <a:rPr lang="fa-IR" b="1" dirty="0" smtClean="0">
                <a:cs typeface="B Compset" pitchFamily="2" charset="-78"/>
              </a:rPr>
              <a:t>می باشد.</a:t>
            </a:r>
            <a:r>
              <a:rPr lang="fa-IR" b="1" dirty="0">
                <a:cs typeface="B Compset" pitchFamily="2" charset="-78"/>
              </a:rPr>
              <a:t/>
            </a:r>
            <a:br>
              <a:rPr lang="fa-IR" b="1" dirty="0">
                <a:cs typeface="B Compset" pitchFamily="2" charset="-78"/>
              </a:rPr>
            </a:br>
            <a:endParaRPr lang="fa-IR" b="1" dirty="0" smtClean="0">
              <a:cs typeface="B Compset" pitchFamily="2" charset="-78"/>
            </a:endParaRPr>
          </a:p>
          <a:p>
            <a:pPr marL="342900" indent="-342900" algn="r" rtl="1" fontAlgn="base">
              <a:spcBef>
                <a:spcPct val="20000"/>
              </a:spcBef>
              <a:spcAft>
                <a:spcPct val="0"/>
              </a:spcAft>
              <a:buFont typeface="Arial" pitchFamily="34" charset="0"/>
              <a:buChar char="•"/>
            </a:pPr>
            <a:r>
              <a:rPr lang="fa-IR" b="1" dirty="0" smtClean="0">
                <a:cs typeface="B Compset" pitchFamily="2" charset="-78"/>
              </a:rPr>
              <a:t>در </a:t>
            </a:r>
            <a:r>
              <a:rPr lang="fa-IR" b="1" dirty="0">
                <a:cs typeface="B Compset" pitchFamily="2" charset="-78"/>
              </a:rPr>
              <a:t>حالت طبیعی عرضه خون توسط عروق کرونر با میزان درخواست اکسیژن میوکارد در حالت تعادل است. </a:t>
            </a:r>
            <a:endParaRPr lang="fa-IR" b="1" dirty="0" smtClean="0">
              <a:cs typeface="B Compset" pitchFamily="2" charset="-78"/>
            </a:endParaRPr>
          </a:p>
          <a:p>
            <a:pPr marL="342900" indent="-342900" algn="r" rtl="1" fontAlgn="base">
              <a:spcBef>
                <a:spcPct val="20000"/>
              </a:spcBef>
              <a:spcAft>
                <a:spcPct val="0"/>
              </a:spcAft>
              <a:buFont typeface="Arial" pitchFamily="34" charset="0"/>
              <a:buChar char="•"/>
            </a:pPr>
            <a:endParaRPr lang="fa-IR" b="1" dirty="0">
              <a:cs typeface="B Compset" pitchFamily="2" charset="-78"/>
            </a:endParaRPr>
          </a:p>
          <a:p>
            <a:pPr marL="342900" indent="-342900" algn="r" rtl="1" fontAlgn="base">
              <a:spcBef>
                <a:spcPct val="20000"/>
              </a:spcBef>
              <a:spcAft>
                <a:spcPct val="0"/>
              </a:spcAft>
              <a:buFont typeface="Arial" pitchFamily="34" charset="0"/>
              <a:buChar char="•"/>
            </a:pPr>
            <a:r>
              <a:rPr lang="fa-IR" b="1" dirty="0" smtClean="0">
                <a:cs typeface="B Compset" pitchFamily="2" charset="-78"/>
              </a:rPr>
              <a:t>در </a:t>
            </a:r>
            <a:r>
              <a:rPr lang="fa-IR" b="1" dirty="0">
                <a:cs typeface="B Compset" pitchFamily="2" charset="-78"/>
              </a:rPr>
              <a:t>صورتی که نیاز افزایش یابد و یا عرضه کاهش یابد، بیماری ایسکمیک قلب ایجاد می شود.</a:t>
            </a:r>
            <a:br>
              <a:rPr lang="fa-IR" b="1" dirty="0">
                <a:cs typeface="B Compset" pitchFamily="2" charset="-78"/>
              </a:rPr>
            </a:br>
            <a:endParaRPr lang="fa-IR" b="1" dirty="0" smtClean="0">
              <a:cs typeface="B Compset" pitchFamily="2" charset="-78"/>
            </a:endParaRPr>
          </a:p>
        </p:txBody>
      </p:sp>
      <p:sp>
        <p:nvSpPr>
          <p:cNvPr id="4" name="Text Placeholder 2"/>
          <p:cNvSpPr txBox="1">
            <a:spLocks/>
          </p:cNvSpPr>
          <p:nvPr/>
        </p:nvSpPr>
        <p:spPr bwMode="auto">
          <a:xfrm>
            <a:off x="357158" y="500042"/>
            <a:ext cx="8472982" cy="773829"/>
          </a:xfrm>
          <a:prstGeom prst="rect">
            <a:avLst/>
          </a:prstGeom>
          <a:noFill/>
          <a:ln w="9525">
            <a:noFill/>
            <a:miter lim="800000"/>
            <a:headEnd/>
            <a:tailEnd/>
          </a:ln>
        </p:spPr>
        <p:txBody>
          <a:bodyPr vert="horz" wrap="square" lIns="190195" tIns="95098" rIns="190195" bIns="95098" numCol="1" rtlCol="0" anchor="b" anchorCtr="0" compatLnSpc="1">
            <a:prstTxWarp prst="textNoShape">
              <a:avLst/>
            </a:prstTxWarp>
            <a:normAutofit/>
          </a:bodyPr>
          <a:lstStyle/>
          <a:p>
            <a:pPr marL="0" marR="0" lvl="0" indent="0" algn="ctr" defTabSz="1697664" rtl="1" eaLnBrk="1" fontAlgn="auto" latinLnBrk="0" hangingPunct="1">
              <a:lnSpc>
                <a:spcPct val="100000"/>
              </a:lnSpc>
              <a:spcBef>
                <a:spcPct val="20000"/>
              </a:spcBef>
              <a:spcAft>
                <a:spcPts val="0"/>
              </a:spcAft>
              <a:buClrTx/>
              <a:buSzTx/>
              <a:buFont typeface="Arial" pitchFamily="34" charset="0"/>
              <a:buNone/>
              <a:tabLst/>
              <a:defRPr/>
            </a:pPr>
            <a:r>
              <a:rPr kumimoji="0" lang="fa-IR" sz="2400" b="1" i="0" u="none" strike="noStrike" kern="1200" cap="none" spc="0" normalizeH="0" baseline="0" noProof="0" dirty="0" smtClean="0">
                <a:ln>
                  <a:noFill/>
                </a:ln>
                <a:effectLst/>
                <a:uLnTx/>
                <a:uFillTx/>
                <a:latin typeface="Arial" pitchFamily="34" charset="0"/>
                <a:cs typeface="B Titr" pitchFamily="2" charset="-78"/>
              </a:rPr>
              <a:t>بیماری‌های ایسکمیک قلب</a:t>
            </a:r>
            <a:endParaRPr kumimoji="0" lang="en-US" sz="2400" b="0" i="0" u="none" strike="noStrike" kern="1200" cap="none" spc="0" normalizeH="0" baseline="0" noProof="0" dirty="0">
              <a:ln>
                <a:noFill/>
              </a:ln>
              <a:effectLst/>
              <a:uLnTx/>
              <a:uFillTx/>
              <a:latin typeface="Calibri"/>
              <a:cs typeface="B Titr" pitchFamily="2" charset="-78"/>
            </a:endParaRPr>
          </a:p>
        </p:txBody>
      </p:sp>
      <p:sp>
        <p:nvSpPr>
          <p:cNvPr id="5" name="Flowchart: Predefined Process 4"/>
          <p:cNvSpPr/>
          <p:nvPr/>
        </p:nvSpPr>
        <p:spPr>
          <a:xfrm>
            <a:off x="857224" y="3857628"/>
            <a:ext cx="7467600" cy="1447800"/>
          </a:xfrm>
          <a:prstGeom prst="flowChartPredefined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fa-IR" sz="2000" b="1" dirty="0" smtClean="0">
                <a:cs typeface="B Compset" pitchFamily="2" charset="-78"/>
              </a:rPr>
              <a:t>*مهمترین و شایعترین اختلالی که موجب این عارضه می شود، آترواسکلروز است*</a:t>
            </a:r>
            <a:endParaRPr lang="en-US" sz="2000" b="1" dirty="0" smtClean="0">
              <a:cs typeface="B Compset" pitchFamily="2" charset="-78"/>
            </a:endParaRPr>
          </a:p>
          <a:p>
            <a:pPr algn="ctr" rtl="1">
              <a:buNone/>
            </a:pPr>
            <a:endParaRPr lang="en-US" sz="2000" b="1" dirty="0" smtClean="0">
              <a:cs typeface="B Compset" pitchFamily="2" charset="-78"/>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lide(fromLeft)">
                                      <p:cBhvr>
                                        <p:cTn id="7"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04800" y="304800"/>
            <a:ext cx="8229600" cy="838184"/>
          </a:xfrm>
        </p:spPr>
        <p:txBody>
          <a:bodyPr/>
          <a:lstStyle/>
          <a:p>
            <a:pPr rtl="1" eaLnBrk="1" hangingPunct="1"/>
            <a:r>
              <a:rPr lang="fa-IR" sz="2400" b="1" dirty="0" smtClean="0">
                <a:solidFill>
                  <a:schemeClr val="tx1"/>
                </a:solidFill>
                <a:cs typeface="B Titr" pitchFamily="2" charset="-78"/>
              </a:rPr>
              <a:t>موانع کنترل فشار خون بالا</a:t>
            </a:r>
            <a:endParaRPr lang="en-US" sz="2400" b="1" dirty="0" smtClean="0">
              <a:solidFill>
                <a:schemeClr val="tx1"/>
              </a:solidFill>
              <a:cs typeface="B Titr" pitchFamily="2" charset="-78"/>
            </a:endParaRPr>
          </a:p>
        </p:txBody>
      </p:sp>
      <p:sp>
        <p:nvSpPr>
          <p:cNvPr id="18435" name="Rectangle 3"/>
          <p:cNvSpPr>
            <a:spLocks noGrp="1" noChangeArrowheads="1"/>
          </p:cNvSpPr>
          <p:nvPr>
            <p:ph sz="quarter" idx="1"/>
          </p:nvPr>
        </p:nvSpPr>
        <p:spPr>
          <a:xfrm>
            <a:off x="457200" y="1357298"/>
            <a:ext cx="8229600" cy="5072098"/>
          </a:xfrm>
        </p:spPr>
        <p:txBody>
          <a:bodyPr/>
          <a:lstStyle/>
          <a:p>
            <a:pPr algn="r" rtl="1">
              <a:defRPr/>
            </a:pPr>
            <a:r>
              <a:rPr lang="fa-IR" sz="1800" b="1" dirty="0" smtClean="0">
                <a:cs typeface="B Compset" pitchFamily="2" charset="-78"/>
              </a:rPr>
              <a:t>فقدان پاسخ مناسب  به داروی تجویز شده</a:t>
            </a:r>
          </a:p>
          <a:p>
            <a:pPr algn="r" rtl="1">
              <a:defRPr/>
            </a:pPr>
            <a:endParaRPr lang="fa-IR" sz="1800" b="1" dirty="0" smtClean="0">
              <a:cs typeface="B Compset" pitchFamily="2" charset="-78"/>
            </a:endParaRPr>
          </a:p>
          <a:p>
            <a:pPr lvl="1" algn="r" rtl="1">
              <a:buFont typeface="Wingdings" pitchFamily="2" charset="2"/>
              <a:buChar char="ü"/>
              <a:defRPr/>
            </a:pPr>
            <a:r>
              <a:rPr lang="fa-IR" sz="1800" b="1" dirty="0" smtClean="0">
                <a:cs typeface="B Compset" pitchFamily="2" charset="-78"/>
              </a:rPr>
              <a:t>انتخاب نادرست دارو</a:t>
            </a:r>
          </a:p>
          <a:p>
            <a:pPr lvl="1" algn="r" rtl="1">
              <a:buFont typeface="Wingdings" pitchFamily="2" charset="2"/>
              <a:buChar char="ü"/>
              <a:defRPr/>
            </a:pPr>
            <a:r>
              <a:rPr lang="fa-IR" sz="1800" b="1" dirty="0" smtClean="0">
                <a:cs typeface="B Compset" pitchFamily="2" charset="-78"/>
              </a:rPr>
              <a:t>فشارخون ثانویه</a:t>
            </a:r>
          </a:p>
          <a:p>
            <a:pPr lvl="1" algn="r" rtl="1">
              <a:buFont typeface="Wingdings" pitchFamily="2" charset="2"/>
              <a:buChar char="ü"/>
              <a:defRPr/>
            </a:pPr>
            <a:r>
              <a:rPr lang="fa-IR" sz="1800" b="1" dirty="0" smtClean="0">
                <a:cs typeface="B Compset" pitchFamily="2" charset="-78"/>
              </a:rPr>
              <a:t>تداخل های داروئی</a:t>
            </a:r>
          </a:p>
          <a:p>
            <a:pPr lvl="1" algn="r" rtl="1">
              <a:buFont typeface="Wingdings" pitchFamily="2" charset="2"/>
              <a:buChar char="ü"/>
              <a:defRPr/>
            </a:pPr>
            <a:endParaRPr lang="fa-IR" sz="1800" b="1" dirty="0" smtClean="0">
              <a:cs typeface="B Compset" pitchFamily="2" charset="-78"/>
            </a:endParaRPr>
          </a:p>
          <a:p>
            <a:pPr algn="r" rtl="1">
              <a:defRPr/>
            </a:pPr>
            <a:r>
              <a:rPr lang="fa-IR" sz="1800" b="1" dirty="0" smtClean="0">
                <a:cs typeface="B Compset" pitchFamily="2" charset="-78"/>
              </a:rPr>
              <a:t>بیماریهای  همراه</a:t>
            </a:r>
          </a:p>
          <a:p>
            <a:pPr algn="r" rtl="1">
              <a:defRPr/>
            </a:pPr>
            <a:endParaRPr lang="fa-IR" sz="1800" b="1" dirty="0" smtClean="0">
              <a:cs typeface="B Compset" pitchFamily="2" charset="-78"/>
            </a:endParaRPr>
          </a:p>
          <a:p>
            <a:pPr lvl="1" algn="r" rtl="1">
              <a:buFont typeface="Wingdings" pitchFamily="2" charset="2"/>
              <a:buChar char="ü"/>
              <a:defRPr/>
            </a:pPr>
            <a:r>
              <a:rPr lang="fa-IR" sz="1800" b="1" dirty="0" smtClean="0">
                <a:cs typeface="B Compset" pitchFamily="2" charset="-78"/>
              </a:rPr>
              <a:t>نارسائی کلیه</a:t>
            </a:r>
          </a:p>
          <a:p>
            <a:pPr lvl="1" algn="r" rtl="1">
              <a:buFont typeface="Wingdings" pitchFamily="2" charset="2"/>
              <a:buChar char="ü"/>
              <a:defRPr/>
            </a:pPr>
            <a:r>
              <a:rPr lang="fa-IR" sz="1800" b="1" dirty="0" smtClean="0">
                <a:cs typeface="B Compset" pitchFamily="2" charset="-78"/>
              </a:rPr>
              <a:t>چاقی</a:t>
            </a:r>
          </a:p>
          <a:p>
            <a:pPr lvl="1" algn="r" rtl="1">
              <a:defRPr/>
            </a:pPr>
            <a:endParaRPr lang="fa-IR" sz="1800" b="1" dirty="0" smtClean="0">
              <a:cs typeface="B Compset" pitchFamily="2" charset="-78"/>
            </a:endParaRPr>
          </a:p>
          <a:p>
            <a:pPr algn="r" rtl="1">
              <a:defRPr/>
            </a:pPr>
            <a:r>
              <a:rPr lang="fa-IR" sz="1800" b="1" dirty="0" smtClean="0">
                <a:cs typeface="B Compset" pitchFamily="2" charset="-78"/>
              </a:rPr>
              <a:t>موانع اقتصادی</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7813"/>
            <a:ext cx="8229600" cy="865171"/>
          </a:xfrm>
        </p:spPr>
        <p:txBody>
          <a:bodyPr/>
          <a:lstStyle/>
          <a:p>
            <a:pPr rtl="1" eaLnBrk="1" hangingPunct="1"/>
            <a:r>
              <a:rPr lang="fa-IR" sz="2400" b="1" dirty="0" smtClean="0">
                <a:cs typeface="B Titr" pitchFamily="2" charset="-78"/>
              </a:rPr>
              <a:t>پیشنهادهای کنترل پرفشاری خون در کشور</a:t>
            </a:r>
            <a:endParaRPr lang="en-US" sz="2400" b="1" dirty="0" smtClean="0">
              <a:cs typeface="B Titr" pitchFamily="2" charset="-78"/>
            </a:endParaRPr>
          </a:p>
        </p:txBody>
      </p:sp>
      <p:sp>
        <p:nvSpPr>
          <p:cNvPr id="19459" name="Rectangle 3"/>
          <p:cNvSpPr>
            <a:spLocks noGrp="1" noChangeArrowheads="1"/>
          </p:cNvSpPr>
          <p:nvPr>
            <p:ph sz="quarter" idx="1"/>
          </p:nvPr>
        </p:nvSpPr>
        <p:spPr>
          <a:xfrm>
            <a:off x="457200" y="1714488"/>
            <a:ext cx="8229600" cy="4416437"/>
          </a:xfrm>
        </p:spPr>
        <p:txBody>
          <a:bodyPr/>
          <a:lstStyle/>
          <a:p>
            <a:pPr marL="533400" indent="-533400" algn="just" rtl="1" eaLnBrk="1" hangingPunct="1">
              <a:lnSpc>
                <a:spcPct val="130000"/>
              </a:lnSpc>
              <a:buFont typeface="Wingdings" pitchFamily="2" charset="2"/>
              <a:buAutoNum type="arabicPeriod"/>
              <a:defRPr/>
            </a:pPr>
            <a:r>
              <a:rPr lang="fa-IR" sz="1800" b="1" dirty="0" smtClean="0">
                <a:cs typeface="B Compset" pitchFamily="2" charset="-78"/>
              </a:rPr>
              <a:t>آشنایی پزشکان و کادر پزشکی  با بیماری و عوارض آن</a:t>
            </a:r>
          </a:p>
          <a:p>
            <a:pPr marL="533400" indent="-533400" algn="just" rtl="1" eaLnBrk="1" hangingPunct="1">
              <a:lnSpc>
                <a:spcPct val="130000"/>
              </a:lnSpc>
              <a:buFont typeface="Wingdings" pitchFamily="2" charset="2"/>
              <a:buAutoNum type="arabicPeriod"/>
              <a:defRPr/>
            </a:pPr>
            <a:r>
              <a:rPr lang="fa-IR" sz="1800" b="1" dirty="0" smtClean="0">
                <a:cs typeface="B Compset" pitchFamily="2" charset="-78"/>
              </a:rPr>
              <a:t>آشنا کردن پزشکان با درمان و اهداف درمان جدید</a:t>
            </a:r>
          </a:p>
          <a:p>
            <a:pPr marL="533400" indent="-533400" algn="just" rtl="1" eaLnBrk="1" hangingPunct="1">
              <a:lnSpc>
                <a:spcPct val="130000"/>
              </a:lnSpc>
              <a:buFont typeface="Wingdings" pitchFamily="2" charset="2"/>
              <a:buAutoNum type="arabicPeriod"/>
              <a:defRPr/>
            </a:pPr>
            <a:r>
              <a:rPr lang="fa-IR" sz="1800" b="1" dirty="0" smtClean="0">
                <a:cs typeface="B Compset" pitchFamily="2" charset="-78"/>
              </a:rPr>
              <a:t>دادن آگاهی و هشدار های لازم به افراد جامعه در مورد اهمیت و عوارض بیماری </a:t>
            </a:r>
          </a:p>
          <a:p>
            <a:pPr marL="533400" indent="-533400" algn="just" rtl="1" eaLnBrk="1" hangingPunct="1">
              <a:lnSpc>
                <a:spcPct val="130000"/>
              </a:lnSpc>
              <a:buFont typeface="Wingdings" pitchFamily="2" charset="2"/>
              <a:buAutoNum type="arabicPeriod"/>
              <a:defRPr/>
            </a:pPr>
            <a:r>
              <a:rPr lang="fa-IR" sz="1800" b="1" dirty="0" smtClean="0">
                <a:cs typeface="B Compset" pitchFamily="2" charset="-78"/>
              </a:rPr>
              <a:t>برنامه ریزی  هماهنگ وگسترده جهت تعیین شیوع بیماری درگروه های مختلف اجتماع با توجه به سن، جنس محل زندگی و غیره</a:t>
            </a:r>
          </a:p>
          <a:p>
            <a:pPr marL="533400" indent="-533400" algn="just" rtl="1" eaLnBrk="1" hangingPunct="1">
              <a:lnSpc>
                <a:spcPct val="130000"/>
              </a:lnSpc>
              <a:buFont typeface="Wingdings" pitchFamily="2" charset="2"/>
              <a:buAutoNum type="arabicPeriod"/>
              <a:defRPr/>
            </a:pPr>
            <a:r>
              <a:rPr lang="fa-IR" sz="1800" b="1" dirty="0" smtClean="0">
                <a:cs typeface="B Compset" pitchFamily="2" charset="-78"/>
              </a:rPr>
              <a:t>ایجاد مراکز تشخیصی و درمانی در مناطق مختلف کشور</a:t>
            </a:r>
            <a:endParaRPr lang="en-US" sz="1800" b="1" dirty="0" smtClean="0">
              <a:cs typeface="B Compset" pitchFamily="2" charset="-78"/>
            </a:endParaRP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28596" y="285728"/>
            <a:ext cx="8229600" cy="1000132"/>
          </a:xfrm>
        </p:spPr>
        <p:txBody>
          <a:bodyPr/>
          <a:lstStyle/>
          <a:p>
            <a:pPr rtl="1" eaLnBrk="1" hangingPunct="1"/>
            <a:r>
              <a:rPr lang="fa-IR" sz="2400" dirty="0" smtClean="0">
                <a:cs typeface="B Titr" pitchFamily="2" charset="-78"/>
              </a:rPr>
              <a:t>روش اندازه گیری فشارخون </a:t>
            </a:r>
            <a:endParaRPr lang="en-US" sz="2400" dirty="0" smtClean="0">
              <a:cs typeface="B Titr" pitchFamily="2" charset="-78"/>
            </a:endParaRPr>
          </a:p>
        </p:txBody>
      </p:sp>
      <p:sp>
        <p:nvSpPr>
          <p:cNvPr id="20483" name="Rectangle 3"/>
          <p:cNvSpPr>
            <a:spLocks noGrp="1" noChangeArrowheads="1"/>
          </p:cNvSpPr>
          <p:nvPr>
            <p:ph sz="quarter" idx="1"/>
          </p:nvPr>
        </p:nvSpPr>
        <p:spPr>
          <a:xfrm>
            <a:off x="457200" y="1571612"/>
            <a:ext cx="8186766" cy="5057788"/>
          </a:xfrm>
        </p:spPr>
        <p:txBody>
          <a:bodyPr/>
          <a:lstStyle/>
          <a:p>
            <a:pPr marL="533400" indent="-533400" algn="just" rtl="1" eaLnBrk="1" hangingPunct="1">
              <a:lnSpc>
                <a:spcPct val="140000"/>
              </a:lnSpc>
              <a:buFont typeface="Wingdings" pitchFamily="2" charset="2"/>
              <a:buAutoNum type="arabicPeriod"/>
              <a:defRPr/>
            </a:pPr>
            <a:r>
              <a:rPr lang="fa-IR" sz="1800" b="1" dirty="0" smtClean="0">
                <a:cs typeface="B Compset" pitchFamily="2" charset="-78"/>
              </a:rPr>
              <a:t>فرد را در  روی تخت خوابانده یا روی صندلی بنشانید.</a:t>
            </a:r>
          </a:p>
          <a:p>
            <a:pPr marL="533400" indent="-533400" algn="just" rtl="1" eaLnBrk="1" hangingPunct="1">
              <a:lnSpc>
                <a:spcPct val="140000"/>
              </a:lnSpc>
              <a:buFont typeface="Wingdings" pitchFamily="2" charset="2"/>
              <a:buAutoNum type="arabicPeriod"/>
              <a:defRPr/>
            </a:pPr>
            <a:r>
              <a:rPr lang="fa-IR" sz="1800" b="1" dirty="0" smtClean="0">
                <a:cs typeface="B Compset" pitchFamily="2" charset="-78"/>
              </a:rPr>
              <a:t>بازوی راست را لخت کنید.</a:t>
            </a:r>
          </a:p>
          <a:p>
            <a:pPr marL="533400" indent="-533400" algn="just" rtl="1" eaLnBrk="1" hangingPunct="1">
              <a:lnSpc>
                <a:spcPct val="140000"/>
              </a:lnSpc>
              <a:buFont typeface="Wingdings" pitchFamily="2" charset="2"/>
              <a:buAutoNum type="arabicPeriod"/>
              <a:defRPr/>
            </a:pPr>
            <a:r>
              <a:rPr lang="fa-IR" sz="1800" b="1" dirty="0" smtClean="0">
                <a:cs typeface="B Compset" pitchFamily="2" charset="-78"/>
              </a:rPr>
              <a:t>دست راست را درکنار بدن بیمار یا روی میز قرار  دهید.</a:t>
            </a:r>
          </a:p>
          <a:p>
            <a:pPr marL="533400" indent="-533400" algn="just" rtl="1" eaLnBrk="1" hangingPunct="1">
              <a:lnSpc>
                <a:spcPct val="140000"/>
              </a:lnSpc>
              <a:buFont typeface="Wingdings" pitchFamily="2" charset="2"/>
              <a:buAutoNum type="arabicPeriod"/>
              <a:defRPr/>
            </a:pPr>
            <a:r>
              <a:rPr lang="fa-IR" sz="1800" b="1" dirty="0" smtClean="0">
                <a:cs typeface="B Compset" pitchFamily="2" charset="-78"/>
              </a:rPr>
              <a:t>بازو بند دستگاه را 2 تا 3 بند انگشت بالای آرنج به بازو ببندید  وسط کیسه لاستیکی  داخل بازو بند حتما" روی سرخرگ بازویی قرار گیرد.</a:t>
            </a:r>
          </a:p>
          <a:p>
            <a:pPr marL="533400" indent="-533400" algn="just" rtl="1" eaLnBrk="1" hangingPunct="1">
              <a:lnSpc>
                <a:spcPct val="140000"/>
              </a:lnSpc>
              <a:buFont typeface="Wingdings" pitchFamily="2" charset="2"/>
              <a:buAutoNum type="arabicPeriod"/>
              <a:defRPr/>
            </a:pPr>
            <a:r>
              <a:rPr lang="fa-IR" sz="1800" b="1" dirty="0" smtClean="0">
                <a:cs typeface="B Compset" pitchFamily="2" charset="-78"/>
              </a:rPr>
              <a:t> نبض دست مورد  نظر را لمس کنید و با دست دیگر پمپ بزنید، یا گوشی را روی شریان بازوئی قرار دهید.</a:t>
            </a: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28596" y="285728"/>
            <a:ext cx="8229600" cy="1000132"/>
          </a:xfrm>
        </p:spPr>
        <p:txBody>
          <a:bodyPr/>
          <a:lstStyle/>
          <a:p>
            <a:pPr rtl="1" eaLnBrk="1" hangingPunct="1"/>
            <a:r>
              <a:rPr lang="fa-IR" sz="2400" dirty="0" smtClean="0">
                <a:cs typeface="B Titr" pitchFamily="2" charset="-78"/>
              </a:rPr>
              <a:t>روش اندازه گیری فشارخون </a:t>
            </a:r>
            <a:endParaRPr lang="en-US" sz="2400" dirty="0" smtClean="0">
              <a:cs typeface="B Titr" pitchFamily="2" charset="-78"/>
            </a:endParaRPr>
          </a:p>
        </p:txBody>
      </p:sp>
      <p:sp>
        <p:nvSpPr>
          <p:cNvPr id="20483" name="Rectangle 3"/>
          <p:cNvSpPr>
            <a:spLocks noGrp="1" noChangeArrowheads="1"/>
          </p:cNvSpPr>
          <p:nvPr>
            <p:ph sz="quarter" idx="1"/>
          </p:nvPr>
        </p:nvSpPr>
        <p:spPr>
          <a:xfrm>
            <a:off x="457200" y="1785926"/>
            <a:ext cx="8186766" cy="4143404"/>
          </a:xfrm>
        </p:spPr>
        <p:txBody>
          <a:bodyPr/>
          <a:lstStyle/>
          <a:p>
            <a:pPr marL="533400" indent="-533400" algn="just" rtl="1">
              <a:lnSpc>
                <a:spcPct val="120000"/>
              </a:lnSpc>
              <a:buNone/>
              <a:defRPr/>
            </a:pPr>
            <a:r>
              <a:rPr lang="fa-IR" sz="1800" b="1" dirty="0" smtClean="0">
                <a:cs typeface="B Compset" pitchFamily="2" charset="-78"/>
              </a:rPr>
              <a:t>6. کسیه لاستیکی داخل بازوبند را  30 میلی متر جیوه بیشتر از درجه ای  که دیگر نبض لمس نمی شود باد کنید.</a:t>
            </a:r>
          </a:p>
          <a:p>
            <a:pPr marL="533400" indent="-533400" algn="just" rtl="1">
              <a:lnSpc>
                <a:spcPct val="120000"/>
              </a:lnSpc>
              <a:buNone/>
              <a:defRPr/>
            </a:pPr>
            <a:r>
              <a:rPr lang="fa-IR" sz="1800" b="1" dirty="0" smtClean="0">
                <a:cs typeface="B Compset" pitchFamily="2" charset="-78"/>
              </a:rPr>
              <a:t>7. به درجه دستگاه نگاه  و به آرامی  با پیچاندن پیچ تنظیم هوای دستگاه ، هوا را از کسیه لاستیکی  خارج کنید.</a:t>
            </a:r>
          </a:p>
          <a:p>
            <a:pPr marL="533400" indent="-533400" algn="just" rtl="1">
              <a:lnSpc>
                <a:spcPct val="120000"/>
              </a:lnSpc>
              <a:buNone/>
              <a:defRPr/>
            </a:pPr>
            <a:r>
              <a:rPr lang="fa-IR" sz="1800" b="1" dirty="0" smtClean="0">
                <a:cs typeface="B Compset" pitchFamily="2" charset="-78"/>
              </a:rPr>
              <a:t>8. درصورت لمس نبض یا شنیدن اولین صدای نبض ، فشار خون  ماکزیمم ( حداکثر)  است.</a:t>
            </a:r>
          </a:p>
          <a:p>
            <a:pPr marL="533400" indent="-533400" algn="just" rtl="1">
              <a:lnSpc>
                <a:spcPct val="120000"/>
              </a:lnSpc>
              <a:buNone/>
              <a:defRPr/>
            </a:pPr>
            <a:r>
              <a:rPr lang="fa-IR" sz="1800" b="1" dirty="0" smtClean="0">
                <a:cs typeface="B Compset" pitchFamily="2" charset="-78"/>
              </a:rPr>
              <a:t>9.  وقتی صدا قطع شد فشار خون مینیمم ( حداقل) است .</a:t>
            </a:r>
          </a:p>
          <a:p>
            <a:pPr marL="533400" indent="-533400" algn="just" rtl="1">
              <a:lnSpc>
                <a:spcPct val="120000"/>
              </a:lnSpc>
              <a:buNone/>
              <a:defRPr/>
            </a:pPr>
            <a:r>
              <a:rPr lang="fa-IR" sz="1800" b="1" dirty="0" smtClean="0">
                <a:cs typeface="B Compset" pitchFamily="2" charset="-78"/>
              </a:rPr>
              <a:t>10. درصورتی که  صدایی شنیده نشد یا نبض لمس نشد مجدداً تکرار کنید.</a:t>
            </a:r>
            <a:endParaRPr lang="en-US" sz="1800" b="1" dirty="0" smtClean="0">
              <a:cs typeface="B Compset" pitchFamily="2" charset="-78"/>
            </a:endParaRP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5696" y="15564"/>
            <a:ext cx="5086368" cy="6617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984595"/>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fa-IR" dirty="0" smtClean="0"/>
              <a:t>نارسای حاد قلبی و ادم حاد ریه</a:t>
            </a:r>
            <a:endParaRPr lang="fa-IR" dirty="0"/>
          </a:p>
        </p:txBody>
      </p:sp>
      <p:sp>
        <p:nvSpPr>
          <p:cNvPr id="3" name="Content Placeholder 2"/>
          <p:cNvSpPr>
            <a:spLocks noGrp="1"/>
          </p:cNvSpPr>
          <p:nvPr>
            <p:ph sz="quarter" idx="1"/>
          </p:nvPr>
        </p:nvSpPr>
        <p:spPr>
          <a:xfrm>
            <a:off x="457200" y="1143001"/>
            <a:ext cx="8229600" cy="4572000"/>
          </a:xfrm>
        </p:spPr>
        <p:txBody>
          <a:bodyPr/>
          <a:lstStyle/>
          <a:p>
            <a:r>
              <a:rPr lang="en-US" dirty="0" smtClean="0"/>
              <a:t>Heart failure</a:t>
            </a:r>
            <a:r>
              <a:rPr lang="fa-IR" dirty="0" smtClean="0"/>
              <a:t> : ناتوانی قلب در حفظ برون ده مناسب برای نگهداری نیازهای متابولیسم بدن</a:t>
            </a:r>
          </a:p>
          <a:p>
            <a:r>
              <a:rPr lang="en-US" dirty="0" smtClean="0"/>
              <a:t>Pulmonary Edema</a:t>
            </a:r>
            <a:r>
              <a:rPr lang="fa-IR" dirty="0" smtClean="0"/>
              <a:t> : تعادل غیر طبیعی در مایعات ریه</a:t>
            </a:r>
          </a:p>
          <a:p>
            <a:r>
              <a:rPr lang="en-US" dirty="0" smtClean="0"/>
              <a:t>CHF with Acute Pulmonary Edema</a:t>
            </a:r>
            <a:r>
              <a:rPr lang="fa-IR" dirty="0" smtClean="0"/>
              <a:t>: ادم ریه ناشی از نارسایی قلبی ( </a:t>
            </a:r>
            <a:r>
              <a:rPr lang="en-US" sz="2800" dirty="0" err="1" smtClean="0"/>
              <a:t>Cardiogenic</a:t>
            </a:r>
            <a:r>
              <a:rPr lang="en-US" sz="2800" dirty="0" smtClean="0"/>
              <a:t> pulmonary edema</a:t>
            </a:r>
            <a:r>
              <a:rPr lang="fa-IR" sz="2800" dirty="0" smtClean="0"/>
              <a:t> </a:t>
            </a:r>
            <a:r>
              <a:rPr lang="fa-IR" dirty="0" smtClean="0"/>
              <a:t>)</a:t>
            </a:r>
            <a:endParaRPr lang="fa-IR" dirty="0"/>
          </a:p>
        </p:txBody>
      </p:sp>
      <p:pic>
        <p:nvPicPr>
          <p:cNvPr id="2050" name="Picture 2" descr="C:\Users\pakbin\Documents\imagesCAKRB2FC.jpg"/>
          <p:cNvPicPr>
            <a:picLocks noChangeAspect="1" noChangeArrowheads="1"/>
          </p:cNvPicPr>
          <p:nvPr/>
        </p:nvPicPr>
        <p:blipFill>
          <a:blip r:embed="rId2" cstate="print"/>
          <a:srcRect/>
          <a:stretch>
            <a:fillRect/>
          </a:stretch>
        </p:blipFill>
        <p:spPr bwMode="auto">
          <a:xfrm>
            <a:off x="685799" y="4419600"/>
            <a:ext cx="1876425" cy="2438400"/>
          </a:xfrm>
          <a:prstGeom prst="rect">
            <a:avLst/>
          </a:prstGeom>
          <a:noFill/>
        </p:spPr>
      </p:pic>
    </p:spTree>
    <p:extLst>
      <p:ext uri="{BB962C8B-B14F-4D97-AF65-F5344CB8AC3E}">
        <p14:creationId xmlns:p14="http://schemas.microsoft.com/office/powerpoint/2010/main" val="3235264756"/>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پاتوفیزیولوژی</a:t>
            </a:r>
            <a:endParaRPr lang="fa-IR" dirty="0"/>
          </a:p>
        </p:txBody>
      </p:sp>
      <p:sp>
        <p:nvSpPr>
          <p:cNvPr id="3" name="Content Placeholder 2"/>
          <p:cNvSpPr>
            <a:spLocks noGrp="1"/>
          </p:cNvSpPr>
          <p:nvPr>
            <p:ph sz="quarter" idx="1"/>
          </p:nvPr>
        </p:nvSpPr>
        <p:spPr/>
        <p:txBody>
          <a:bodyPr>
            <a:normAutofit/>
          </a:bodyPr>
          <a:lstStyle/>
          <a:p>
            <a:pPr algn="ctr">
              <a:lnSpc>
                <a:spcPct val="90000"/>
              </a:lnSpc>
              <a:buFont typeface="Monotype Sorts" pitchFamily="2" charset="2"/>
              <a:buNone/>
            </a:pPr>
            <a:r>
              <a:rPr lang="fa-IR" dirty="0" smtClean="0"/>
              <a:t>کاهش تخلیه مناسب بطن چپ</a:t>
            </a:r>
            <a:endParaRPr lang="en-US" dirty="0" smtClean="0"/>
          </a:p>
          <a:p>
            <a:pPr algn="ctr">
              <a:lnSpc>
                <a:spcPct val="90000"/>
              </a:lnSpc>
              <a:buFont typeface="Monotype Sorts" pitchFamily="2" charset="2"/>
              <a:buNone/>
            </a:pPr>
            <a:r>
              <a:rPr lang="en-US" dirty="0" smtClean="0">
                <a:solidFill>
                  <a:srgbClr val="FC0128"/>
                </a:solidFill>
                <a:sym typeface="Symbol" pitchFamily="18" charset="2"/>
              </a:rPr>
              <a:t></a:t>
            </a:r>
          </a:p>
          <a:p>
            <a:pPr algn="ctr">
              <a:lnSpc>
                <a:spcPct val="90000"/>
              </a:lnSpc>
              <a:buFont typeface="Monotype Sorts" pitchFamily="2" charset="2"/>
              <a:buNone/>
            </a:pPr>
            <a:r>
              <a:rPr lang="fa-IR" dirty="0" smtClean="0">
                <a:sym typeface="Symbol" pitchFamily="18" charset="2"/>
              </a:rPr>
              <a:t>افزایش حجم خون و فشار انتهای دیاستولی بطن چپ</a:t>
            </a:r>
            <a:endParaRPr lang="en-US" dirty="0" smtClean="0">
              <a:sym typeface="Symbol" pitchFamily="18" charset="2"/>
            </a:endParaRPr>
          </a:p>
          <a:p>
            <a:pPr algn="ctr">
              <a:lnSpc>
                <a:spcPct val="90000"/>
              </a:lnSpc>
              <a:buFont typeface="Monotype Sorts" pitchFamily="2" charset="2"/>
              <a:buNone/>
            </a:pPr>
            <a:r>
              <a:rPr lang="en-US" dirty="0" smtClean="0">
                <a:solidFill>
                  <a:srgbClr val="FC0128"/>
                </a:solidFill>
                <a:sym typeface="Symbol" pitchFamily="18" charset="2"/>
              </a:rPr>
              <a:t></a:t>
            </a:r>
          </a:p>
          <a:p>
            <a:pPr algn="ctr">
              <a:lnSpc>
                <a:spcPct val="90000"/>
              </a:lnSpc>
              <a:buFont typeface="Monotype Sorts" pitchFamily="2" charset="2"/>
              <a:buNone/>
            </a:pPr>
            <a:r>
              <a:rPr lang="fa-IR" dirty="0" smtClean="0">
                <a:sym typeface="Symbol" pitchFamily="18" charset="2"/>
              </a:rPr>
              <a:t>افزایش حجم خون و فشار در دهلیز چپ</a:t>
            </a:r>
            <a:endParaRPr lang="en-US" dirty="0" smtClean="0">
              <a:sym typeface="Symbol" pitchFamily="18" charset="2"/>
            </a:endParaRPr>
          </a:p>
          <a:p>
            <a:pPr algn="ctr">
              <a:lnSpc>
                <a:spcPct val="90000"/>
              </a:lnSpc>
              <a:buFont typeface="Monotype Sorts" pitchFamily="2" charset="2"/>
              <a:buNone/>
            </a:pPr>
            <a:r>
              <a:rPr lang="en-US" dirty="0" smtClean="0">
                <a:solidFill>
                  <a:srgbClr val="FC0128"/>
                </a:solidFill>
                <a:sym typeface="Symbol" pitchFamily="18" charset="2"/>
              </a:rPr>
              <a:t></a:t>
            </a:r>
          </a:p>
          <a:p>
            <a:pPr algn="ctr">
              <a:lnSpc>
                <a:spcPct val="90000"/>
              </a:lnSpc>
              <a:buFont typeface="Monotype Sorts" pitchFamily="2" charset="2"/>
              <a:buNone/>
            </a:pPr>
            <a:r>
              <a:rPr lang="fa-IR" dirty="0" smtClean="0">
                <a:sym typeface="Symbol" pitchFamily="18" charset="2"/>
              </a:rPr>
              <a:t>افزایش حجم خون در وریدهای ریوی</a:t>
            </a:r>
            <a:endParaRPr lang="en-US" dirty="0" smtClean="0">
              <a:sym typeface="Symbol" pitchFamily="18" charset="2"/>
            </a:endParaRPr>
          </a:p>
          <a:p>
            <a:pPr algn="ctr">
              <a:lnSpc>
                <a:spcPct val="90000"/>
              </a:lnSpc>
              <a:buFont typeface="Monotype Sorts" pitchFamily="2" charset="2"/>
              <a:buNone/>
            </a:pPr>
            <a:r>
              <a:rPr lang="en-US" dirty="0" smtClean="0">
                <a:solidFill>
                  <a:srgbClr val="FC0128"/>
                </a:solidFill>
                <a:sym typeface="Symbol" pitchFamily="18" charset="2"/>
              </a:rPr>
              <a:t></a:t>
            </a:r>
            <a:endParaRPr lang="en-US" dirty="0" smtClean="0">
              <a:solidFill>
                <a:srgbClr val="FC0128"/>
              </a:solidFill>
            </a:endParaRPr>
          </a:p>
          <a:p>
            <a:endParaRPr lang="fa-IR" dirty="0"/>
          </a:p>
        </p:txBody>
      </p:sp>
    </p:spTree>
    <p:extLst>
      <p:ext uri="{BB962C8B-B14F-4D97-AF65-F5344CB8AC3E}">
        <p14:creationId xmlns:p14="http://schemas.microsoft.com/office/powerpoint/2010/main" val="1359908117"/>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1447800"/>
            <a:ext cx="6400800" cy="4953000"/>
          </a:xfrm>
        </p:spPr>
        <p:txBody>
          <a:bodyPr>
            <a:normAutofit/>
          </a:bodyPr>
          <a:lstStyle/>
          <a:p>
            <a:pPr>
              <a:spcBef>
                <a:spcPct val="50000"/>
              </a:spcBef>
            </a:pPr>
            <a:r>
              <a:rPr lang="fa-IR" dirty="0" smtClean="0">
                <a:solidFill>
                  <a:schemeClr val="tx1"/>
                </a:solidFill>
              </a:rPr>
              <a:t>افزایش حجم خون در مویرگ های ریوی و افزایش فشار هیدرو استاتیک</a:t>
            </a:r>
            <a:endParaRPr kumimoji="0" lang="en-US" dirty="0" smtClean="0">
              <a:solidFill>
                <a:schemeClr val="tx1"/>
              </a:solidFill>
            </a:endParaRPr>
          </a:p>
          <a:p>
            <a:pPr>
              <a:spcBef>
                <a:spcPct val="50000"/>
              </a:spcBef>
            </a:pPr>
            <a:r>
              <a:rPr kumimoji="0" lang="en-US" dirty="0" smtClean="0">
                <a:solidFill>
                  <a:srgbClr val="FF0000"/>
                </a:solidFill>
                <a:sym typeface="Symbol" pitchFamily="18" charset="2"/>
              </a:rPr>
              <a:t></a:t>
            </a:r>
          </a:p>
          <a:p>
            <a:pPr>
              <a:spcBef>
                <a:spcPct val="50000"/>
              </a:spcBef>
            </a:pPr>
            <a:r>
              <a:rPr lang="fa-IR" dirty="0" smtClean="0">
                <a:solidFill>
                  <a:schemeClr val="tx1"/>
                </a:solidFill>
                <a:sym typeface="Symbol" pitchFamily="18" charset="2"/>
              </a:rPr>
              <a:t>نشت مایع از میرگ ها به فضای آلوئولی</a:t>
            </a:r>
            <a:endParaRPr kumimoji="0" lang="en-US" dirty="0" smtClean="0">
              <a:solidFill>
                <a:schemeClr val="tx1"/>
              </a:solidFill>
              <a:sym typeface="Symbol" pitchFamily="18" charset="2"/>
            </a:endParaRPr>
          </a:p>
          <a:p>
            <a:pPr>
              <a:spcBef>
                <a:spcPct val="50000"/>
              </a:spcBef>
            </a:pPr>
            <a:r>
              <a:rPr kumimoji="0" lang="en-US" dirty="0" smtClean="0">
                <a:solidFill>
                  <a:srgbClr val="FF0000"/>
                </a:solidFill>
                <a:sym typeface="Symbol" pitchFamily="18" charset="2"/>
              </a:rPr>
              <a:t></a:t>
            </a:r>
          </a:p>
          <a:p>
            <a:pPr>
              <a:spcBef>
                <a:spcPct val="50000"/>
              </a:spcBef>
            </a:pPr>
            <a:r>
              <a:rPr lang="fa-IR" dirty="0" smtClean="0">
                <a:solidFill>
                  <a:schemeClr val="tx1"/>
                </a:solidFill>
                <a:sym typeface="Symbol" pitchFamily="18" charset="2"/>
              </a:rPr>
              <a:t>پر شدن سریع فضای آلوئولی</a:t>
            </a:r>
            <a:endParaRPr kumimoji="0" lang="en-US" dirty="0" smtClean="0">
              <a:solidFill>
                <a:schemeClr val="tx1"/>
              </a:solidFill>
              <a:sym typeface="Symbol" pitchFamily="18" charset="2"/>
            </a:endParaRPr>
          </a:p>
          <a:p>
            <a:pPr>
              <a:spcBef>
                <a:spcPct val="50000"/>
              </a:spcBef>
            </a:pPr>
            <a:r>
              <a:rPr kumimoji="0" lang="en-US" b="1" dirty="0" smtClean="0">
                <a:solidFill>
                  <a:srgbClr val="FF0000"/>
                </a:solidFill>
                <a:sym typeface="Symbol" pitchFamily="18" charset="2"/>
              </a:rPr>
              <a:t></a:t>
            </a:r>
          </a:p>
          <a:p>
            <a:pPr>
              <a:spcBef>
                <a:spcPct val="50000"/>
              </a:spcBef>
            </a:pPr>
            <a:r>
              <a:rPr kumimoji="0" lang="fa-IR" sz="3900" b="1" i="1" dirty="0" smtClean="0">
                <a:solidFill>
                  <a:srgbClr val="FF0000"/>
                </a:solidFill>
                <a:sym typeface="Symbol" pitchFamily="18" charset="2"/>
              </a:rPr>
              <a:t>ادم ریوی</a:t>
            </a:r>
            <a:endParaRPr kumimoji="0" lang="en-US" sz="3900" b="1" i="1" dirty="0" smtClean="0">
              <a:solidFill>
                <a:srgbClr val="FF0000"/>
              </a:solidFill>
            </a:endParaRPr>
          </a:p>
          <a:p>
            <a:endParaRPr lang="fa-IR" dirty="0"/>
          </a:p>
        </p:txBody>
      </p:sp>
      <p:sp>
        <p:nvSpPr>
          <p:cNvPr id="2" name="Title 1"/>
          <p:cNvSpPr>
            <a:spLocks noGrp="1"/>
          </p:cNvSpPr>
          <p:nvPr>
            <p:ph type="ctrTitle"/>
          </p:nvPr>
        </p:nvSpPr>
        <p:spPr>
          <a:xfrm>
            <a:off x="685800" y="304801"/>
            <a:ext cx="7772400" cy="838199"/>
          </a:xfrm>
        </p:spPr>
        <p:txBody>
          <a:bodyPr>
            <a:normAutofit/>
          </a:bodyPr>
          <a:lstStyle/>
          <a:p>
            <a:endParaRPr lang="fa-IR" dirty="0"/>
          </a:p>
        </p:txBody>
      </p:sp>
      <p:pic>
        <p:nvPicPr>
          <p:cNvPr id="1026" name="Picture 2" descr="C:\Users\pakbin\Documents\1375136_634686803064623750-1.jpg"/>
          <p:cNvPicPr>
            <a:picLocks noChangeAspect="1" noChangeArrowheads="1"/>
          </p:cNvPicPr>
          <p:nvPr/>
        </p:nvPicPr>
        <p:blipFill>
          <a:blip r:embed="rId2" cstate="print"/>
          <a:srcRect/>
          <a:stretch>
            <a:fillRect/>
          </a:stretch>
        </p:blipFill>
        <p:spPr bwMode="auto">
          <a:xfrm>
            <a:off x="6629400" y="3886200"/>
            <a:ext cx="2292351" cy="1719263"/>
          </a:xfrm>
          <a:prstGeom prst="rect">
            <a:avLst/>
          </a:prstGeom>
          <a:noFill/>
        </p:spPr>
      </p:pic>
    </p:spTree>
    <p:extLst>
      <p:ext uri="{BB962C8B-B14F-4D97-AF65-F5344CB8AC3E}">
        <p14:creationId xmlns:p14="http://schemas.microsoft.com/office/powerpoint/2010/main" val="3439829501"/>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تشخیص</a:t>
            </a:r>
            <a:endParaRPr lang="fa-IR" dirty="0"/>
          </a:p>
        </p:txBody>
      </p:sp>
      <p:sp>
        <p:nvSpPr>
          <p:cNvPr id="3" name="Content Placeholder 2"/>
          <p:cNvSpPr>
            <a:spLocks noGrp="1"/>
          </p:cNvSpPr>
          <p:nvPr>
            <p:ph sz="quarter" idx="1"/>
          </p:nvPr>
        </p:nvSpPr>
        <p:spPr/>
        <p:txBody>
          <a:bodyPr/>
          <a:lstStyle/>
          <a:p>
            <a:r>
              <a:rPr lang="fa-IR" dirty="0" smtClean="0"/>
              <a:t>شرح حال وتاریخچه بیماری</a:t>
            </a:r>
          </a:p>
          <a:p>
            <a:r>
              <a:rPr lang="fa-IR" dirty="0" smtClean="0"/>
              <a:t>علائم بالینی</a:t>
            </a:r>
          </a:p>
          <a:p>
            <a:r>
              <a:rPr lang="fa-IR" dirty="0" smtClean="0"/>
              <a:t>معاینه فیزیکی</a:t>
            </a:r>
          </a:p>
          <a:p>
            <a:r>
              <a:rPr lang="fa-IR" dirty="0" smtClean="0"/>
              <a:t>گرافی</a:t>
            </a:r>
            <a:endParaRPr lang="fa-IR" dirty="0"/>
          </a:p>
        </p:txBody>
      </p:sp>
      <p:pic>
        <p:nvPicPr>
          <p:cNvPr id="4" name="Picture 2" descr="C:\Users\pakbin\Documents\300px-PulmEdema.png"/>
          <p:cNvPicPr>
            <a:picLocks noChangeAspect="1" noChangeArrowheads="1"/>
          </p:cNvPicPr>
          <p:nvPr/>
        </p:nvPicPr>
        <p:blipFill>
          <a:blip r:embed="rId2" cstate="print"/>
          <a:srcRect/>
          <a:stretch>
            <a:fillRect/>
          </a:stretch>
        </p:blipFill>
        <p:spPr bwMode="auto">
          <a:xfrm>
            <a:off x="381000" y="838200"/>
            <a:ext cx="2857500" cy="2181225"/>
          </a:xfrm>
          <a:prstGeom prst="rect">
            <a:avLst/>
          </a:prstGeom>
          <a:noFill/>
        </p:spPr>
      </p:pic>
    </p:spTree>
    <p:extLst>
      <p:ext uri="{BB962C8B-B14F-4D97-AF65-F5344CB8AC3E}">
        <p14:creationId xmlns:p14="http://schemas.microsoft.com/office/powerpoint/2010/main" val="1797363208"/>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457200" y="609600"/>
            <a:ext cx="8229600" cy="1143000"/>
          </a:xfrm>
        </p:spPr>
        <p:txBody>
          <a:bodyPr/>
          <a:lstStyle/>
          <a:p>
            <a:r>
              <a:rPr lang="en-US" sz="5400" dirty="0"/>
              <a:t>History, History, History</a:t>
            </a:r>
          </a:p>
        </p:txBody>
      </p:sp>
      <p:sp>
        <p:nvSpPr>
          <p:cNvPr id="148483" name="Rectangle 3"/>
          <p:cNvSpPr>
            <a:spLocks noGrp="1" noChangeArrowheads="1"/>
          </p:cNvSpPr>
          <p:nvPr>
            <p:ph sz="quarter" idx="1"/>
          </p:nvPr>
        </p:nvSpPr>
        <p:spPr>
          <a:xfrm>
            <a:off x="2438400" y="2057400"/>
            <a:ext cx="4648200" cy="3505200"/>
          </a:xfrm>
        </p:spPr>
        <p:txBody>
          <a:bodyPr/>
          <a:lstStyle/>
          <a:p>
            <a:pPr>
              <a:spcAft>
                <a:spcPct val="50000"/>
              </a:spcAft>
            </a:pPr>
            <a:r>
              <a:rPr lang="fa-IR" dirty="0" smtClean="0"/>
              <a:t>شروع حاد یا مزمن</a:t>
            </a:r>
            <a:endParaRPr lang="en-US" dirty="0"/>
          </a:p>
          <a:p>
            <a:pPr>
              <a:spcAft>
                <a:spcPct val="50000"/>
              </a:spcAft>
            </a:pPr>
            <a:r>
              <a:rPr lang="fa-IR" dirty="0" smtClean="0"/>
              <a:t>سابقه حملات قبلی</a:t>
            </a:r>
            <a:endParaRPr lang="en-US" dirty="0"/>
          </a:p>
          <a:p>
            <a:pPr>
              <a:spcAft>
                <a:spcPct val="50000"/>
              </a:spcAft>
            </a:pPr>
            <a:r>
              <a:rPr lang="fa-IR" dirty="0" smtClean="0"/>
              <a:t>مصرف دارو</a:t>
            </a:r>
            <a:endParaRPr lang="en-US" dirty="0"/>
          </a:p>
        </p:txBody>
      </p:sp>
    </p:spTree>
    <p:extLst>
      <p:ext uri="{BB962C8B-B14F-4D97-AF65-F5344CB8AC3E}">
        <p14:creationId xmlns:p14="http://schemas.microsoft.com/office/powerpoint/2010/main" val="11246491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2"/>
          <p:cNvSpPr>
            <a:spLocks noChangeArrowheads="1"/>
          </p:cNvSpPr>
          <p:nvPr/>
        </p:nvSpPr>
        <p:spPr bwMode="auto">
          <a:xfrm>
            <a:off x="3995738" y="4941888"/>
            <a:ext cx="1296987" cy="1800225"/>
          </a:xfrm>
          <a:prstGeom prst="flowChartExtract">
            <a:avLst/>
          </a:prstGeom>
          <a:solidFill>
            <a:srgbClr val="FF9900"/>
          </a:solidFill>
          <a:ln w="9525">
            <a:solidFill>
              <a:schemeClr val="tx1"/>
            </a:solidFill>
            <a:miter lim="800000"/>
            <a:headEnd/>
            <a:tailEnd/>
          </a:ln>
          <a:effectLst/>
        </p:spPr>
        <p:txBody>
          <a:bodyPr wrap="none" anchor="ctr"/>
          <a:lstStyle/>
          <a:p>
            <a:pPr algn="ctr" rtl="1"/>
            <a:r>
              <a:rPr lang="en-US" sz="4000" b="1">
                <a:solidFill>
                  <a:srgbClr val="7030A0"/>
                </a:solidFill>
              </a:rPr>
              <a:t>O2</a:t>
            </a:r>
          </a:p>
        </p:txBody>
      </p:sp>
      <p:sp>
        <p:nvSpPr>
          <p:cNvPr id="26627" name="AutoShape 3"/>
          <p:cNvSpPr>
            <a:spLocks noChangeArrowheads="1"/>
          </p:cNvSpPr>
          <p:nvPr/>
        </p:nvSpPr>
        <p:spPr bwMode="auto">
          <a:xfrm>
            <a:off x="5580063" y="3500438"/>
            <a:ext cx="2016125" cy="1441450"/>
          </a:xfrm>
          <a:prstGeom prst="downArrowCallout">
            <a:avLst>
              <a:gd name="adj1" fmla="val 34967"/>
              <a:gd name="adj2" fmla="val 34967"/>
              <a:gd name="adj3" fmla="val 16667"/>
              <a:gd name="adj4" fmla="val 66667"/>
            </a:avLst>
          </a:prstGeom>
          <a:solidFill>
            <a:srgbClr val="CCCC00"/>
          </a:solidFill>
          <a:ln w="9525">
            <a:solidFill>
              <a:schemeClr val="tx1"/>
            </a:solidFill>
            <a:miter lim="800000"/>
            <a:headEnd/>
            <a:tailEnd/>
          </a:ln>
          <a:effectLst/>
        </p:spPr>
        <p:txBody>
          <a:bodyPr wrap="none" anchor="ctr"/>
          <a:lstStyle/>
          <a:p>
            <a:pPr algn="ctr" rtl="1"/>
            <a:r>
              <a:rPr lang="en-US" sz="4000" b="1">
                <a:solidFill>
                  <a:srgbClr val="7030A0"/>
                </a:solidFill>
                <a:effectLst>
                  <a:outerShdw blurRad="38100" dist="38100" dir="2700000" algn="tl">
                    <a:srgbClr val="FFFFFF"/>
                  </a:outerShdw>
                </a:effectLst>
              </a:rPr>
              <a:t>Supply</a:t>
            </a:r>
          </a:p>
        </p:txBody>
      </p:sp>
      <p:sp>
        <p:nvSpPr>
          <p:cNvPr id="26628" name="AutoShape 4"/>
          <p:cNvSpPr>
            <a:spLocks noChangeArrowheads="1"/>
          </p:cNvSpPr>
          <p:nvPr/>
        </p:nvSpPr>
        <p:spPr bwMode="auto">
          <a:xfrm>
            <a:off x="1619250" y="3500438"/>
            <a:ext cx="2016125" cy="1441450"/>
          </a:xfrm>
          <a:prstGeom prst="downArrowCallout">
            <a:avLst>
              <a:gd name="adj1" fmla="val 34967"/>
              <a:gd name="adj2" fmla="val 34967"/>
              <a:gd name="adj3" fmla="val 16667"/>
              <a:gd name="adj4" fmla="val 66667"/>
            </a:avLst>
          </a:prstGeom>
          <a:solidFill>
            <a:srgbClr val="CCCC00"/>
          </a:solidFill>
          <a:ln w="9525">
            <a:solidFill>
              <a:schemeClr val="tx1"/>
            </a:solidFill>
            <a:miter lim="800000"/>
            <a:headEnd/>
            <a:tailEnd/>
          </a:ln>
          <a:effectLst/>
        </p:spPr>
        <p:txBody>
          <a:bodyPr wrap="none" anchor="ctr"/>
          <a:lstStyle/>
          <a:p>
            <a:pPr algn="ctr" rtl="1"/>
            <a:r>
              <a:rPr lang="en-US" sz="3600" b="1" dirty="0">
                <a:solidFill>
                  <a:srgbClr val="7030A0"/>
                </a:solidFill>
                <a:effectLst>
                  <a:outerShdw blurRad="38100" dist="38100" dir="2700000" algn="tl">
                    <a:srgbClr val="FFFFFF"/>
                  </a:outerShdw>
                </a:effectLst>
              </a:rPr>
              <a:t>Demand</a:t>
            </a:r>
          </a:p>
        </p:txBody>
      </p:sp>
      <p:sp>
        <p:nvSpPr>
          <p:cNvPr id="26629" name="Line 5"/>
          <p:cNvSpPr>
            <a:spLocks noChangeShapeType="1"/>
          </p:cNvSpPr>
          <p:nvPr/>
        </p:nvSpPr>
        <p:spPr bwMode="auto">
          <a:xfrm>
            <a:off x="2627313" y="4941888"/>
            <a:ext cx="3960812" cy="0"/>
          </a:xfrm>
          <a:prstGeom prst="line">
            <a:avLst/>
          </a:prstGeom>
          <a:noFill/>
          <a:ln w="28575">
            <a:solidFill>
              <a:schemeClr val="tx1"/>
            </a:solidFill>
            <a:round/>
            <a:headEnd/>
            <a:tailEnd/>
          </a:ln>
          <a:effectLst/>
        </p:spPr>
        <p:txBody>
          <a:bodyPr/>
          <a:lstStyle/>
          <a:p>
            <a:pPr algn="r" rtl="1"/>
            <a:endParaRPr lang="en-US">
              <a:solidFill>
                <a:srgbClr val="7030A0"/>
              </a:solidFill>
            </a:endParaRPr>
          </a:p>
        </p:txBody>
      </p:sp>
      <p:sp>
        <p:nvSpPr>
          <p:cNvPr id="26630" name="Line 6"/>
          <p:cNvSpPr>
            <a:spLocks noChangeShapeType="1"/>
          </p:cNvSpPr>
          <p:nvPr/>
        </p:nvSpPr>
        <p:spPr bwMode="auto">
          <a:xfrm>
            <a:off x="3635375" y="4437063"/>
            <a:ext cx="503238" cy="0"/>
          </a:xfrm>
          <a:prstGeom prst="line">
            <a:avLst/>
          </a:prstGeom>
          <a:noFill/>
          <a:ln w="28575">
            <a:solidFill>
              <a:srgbClr val="FF0000"/>
            </a:solidFill>
            <a:round/>
            <a:headEnd/>
            <a:tailEnd/>
          </a:ln>
          <a:effectLst/>
        </p:spPr>
        <p:txBody>
          <a:bodyPr/>
          <a:lstStyle/>
          <a:p>
            <a:pPr algn="r" rtl="1"/>
            <a:endParaRPr lang="en-US">
              <a:solidFill>
                <a:srgbClr val="7030A0"/>
              </a:solidFill>
            </a:endParaRPr>
          </a:p>
        </p:txBody>
      </p:sp>
      <p:sp>
        <p:nvSpPr>
          <p:cNvPr id="26631" name="Line 7"/>
          <p:cNvSpPr>
            <a:spLocks noChangeShapeType="1"/>
          </p:cNvSpPr>
          <p:nvPr/>
        </p:nvSpPr>
        <p:spPr bwMode="auto">
          <a:xfrm>
            <a:off x="5076825" y="4437063"/>
            <a:ext cx="503238" cy="0"/>
          </a:xfrm>
          <a:prstGeom prst="line">
            <a:avLst/>
          </a:prstGeom>
          <a:noFill/>
          <a:ln w="28575">
            <a:solidFill>
              <a:srgbClr val="FF0000"/>
            </a:solidFill>
            <a:round/>
            <a:headEnd/>
            <a:tailEnd/>
          </a:ln>
          <a:effectLst/>
        </p:spPr>
        <p:txBody>
          <a:bodyPr/>
          <a:lstStyle/>
          <a:p>
            <a:pPr algn="r" rtl="1"/>
            <a:endParaRPr lang="en-US">
              <a:solidFill>
                <a:srgbClr val="7030A0"/>
              </a:solidFill>
            </a:endParaRPr>
          </a:p>
        </p:txBody>
      </p:sp>
      <p:sp>
        <p:nvSpPr>
          <p:cNvPr id="26632" name="Line 8"/>
          <p:cNvSpPr>
            <a:spLocks noChangeShapeType="1"/>
          </p:cNvSpPr>
          <p:nvPr/>
        </p:nvSpPr>
        <p:spPr bwMode="auto">
          <a:xfrm flipV="1">
            <a:off x="4140200" y="4221163"/>
            <a:ext cx="0" cy="215900"/>
          </a:xfrm>
          <a:prstGeom prst="line">
            <a:avLst/>
          </a:prstGeom>
          <a:noFill/>
          <a:ln w="28575">
            <a:solidFill>
              <a:srgbClr val="FF0000"/>
            </a:solidFill>
            <a:round/>
            <a:headEnd/>
            <a:tailEnd/>
          </a:ln>
          <a:effectLst/>
        </p:spPr>
        <p:txBody>
          <a:bodyPr/>
          <a:lstStyle/>
          <a:p>
            <a:pPr algn="r" rtl="1"/>
            <a:endParaRPr lang="en-US">
              <a:solidFill>
                <a:srgbClr val="7030A0"/>
              </a:solidFill>
            </a:endParaRPr>
          </a:p>
        </p:txBody>
      </p:sp>
      <p:sp>
        <p:nvSpPr>
          <p:cNvPr id="26633" name="Line 9"/>
          <p:cNvSpPr>
            <a:spLocks noChangeShapeType="1"/>
          </p:cNvSpPr>
          <p:nvPr/>
        </p:nvSpPr>
        <p:spPr bwMode="auto">
          <a:xfrm flipH="1" flipV="1">
            <a:off x="5076825" y="4221163"/>
            <a:ext cx="1588" cy="217487"/>
          </a:xfrm>
          <a:prstGeom prst="line">
            <a:avLst/>
          </a:prstGeom>
          <a:noFill/>
          <a:ln w="28575">
            <a:solidFill>
              <a:srgbClr val="FF0000"/>
            </a:solidFill>
            <a:round/>
            <a:headEnd/>
            <a:tailEnd/>
          </a:ln>
          <a:effectLst/>
        </p:spPr>
        <p:txBody>
          <a:bodyPr/>
          <a:lstStyle/>
          <a:p>
            <a:pPr algn="r" rtl="1"/>
            <a:endParaRPr lang="en-US">
              <a:solidFill>
                <a:srgbClr val="7030A0"/>
              </a:solidFill>
            </a:endParaRPr>
          </a:p>
        </p:txBody>
      </p:sp>
      <p:sp>
        <p:nvSpPr>
          <p:cNvPr id="26634" name="Line 10"/>
          <p:cNvSpPr>
            <a:spLocks noChangeShapeType="1"/>
          </p:cNvSpPr>
          <p:nvPr/>
        </p:nvSpPr>
        <p:spPr bwMode="auto">
          <a:xfrm>
            <a:off x="4140200" y="4221163"/>
            <a:ext cx="433388" cy="0"/>
          </a:xfrm>
          <a:prstGeom prst="line">
            <a:avLst/>
          </a:prstGeom>
          <a:noFill/>
          <a:ln w="28575">
            <a:solidFill>
              <a:srgbClr val="FF0000"/>
            </a:solidFill>
            <a:round/>
            <a:headEnd/>
            <a:tailEnd type="triangle" w="med" len="med"/>
          </a:ln>
          <a:effectLst/>
        </p:spPr>
        <p:txBody>
          <a:bodyPr/>
          <a:lstStyle/>
          <a:p>
            <a:pPr algn="r" rtl="1"/>
            <a:endParaRPr lang="en-US">
              <a:solidFill>
                <a:srgbClr val="7030A0"/>
              </a:solidFill>
            </a:endParaRPr>
          </a:p>
        </p:txBody>
      </p:sp>
      <p:sp>
        <p:nvSpPr>
          <p:cNvPr id="26635" name="Line 11"/>
          <p:cNvSpPr>
            <a:spLocks noChangeShapeType="1"/>
          </p:cNvSpPr>
          <p:nvPr/>
        </p:nvSpPr>
        <p:spPr bwMode="auto">
          <a:xfrm flipH="1">
            <a:off x="4643438" y="4221163"/>
            <a:ext cx="433387" cy="0"/>
          </a:xfrm>
          <a:prstGeom prst="line">
            <a:avLst/>
          </a:prstGeom>
          <a:noFill/>
          <a:ln w="28575">
            <a:solidFill>
              <a:srgbClr val="FF0000"/>
            </a:solidFill>
            <a:round/>
            <a:headEnd/>
            <a:tailEnd type="triangle" w="med" len="med"/>
          </a:ln>
          <a:effectLst/>
        </p:spPr>
        <p:txBody>
          <a:bodyPr/>
          <a:lstStyle/>
          <a:p>
            <a:pPr algn="r" rtl="1"/>
            <a:endParaRPr lang="en-US">
              <a:solidFill>
                <a:srgbClr val="7030A0"/>
              </a:solidFill>
            </a:endParaRPr>
          </a:p>
        </p:txBody>
      </p:sp>
      <p:sp>
        <p:nvSpPr>
          <p:cNvPr id="26636" name="Text Box 12"/>
          <p:cNvSpPr txBox="1">
            <a:spLocks noChangeArrowheads="1"/>
          </p:cNvSpPr>
          <p:nvPr/>
        </p:nvSpPr>
        <p:spPr bwMode="auto">
          <a:xfrm>
            <a:off x="1785918" y="214290"/>
            <a:ext cx="1672253" cy="3046988"/>
          </a:xfrm>
          <a:prstGeom prst="rect">
            <a:avLst/>
          </a:prstGeom>
          <a:solidFill>
            <a:srgbClr val="00B0F0"/>
          </a:solidFill>
          <a:ln w="9525">
            <a:solidFill>
              <a:schemeClr val="tx1"/>
            </a:solidFill>
            <a:miter lim="800000"/>
            <a:headEnd/>
            <a:tailEnd/>
          </a:ln>
          <a:effectLst/>
        </p:spPr>
        <p:txBody>
          <a:bodyPr wrap="none">
            <a:spAutoFit/>
          </a:bodyPr>
          <a:lstStyle/>
          <a:p>
            <a:pPr algn="r" rtl="1"/>
            <a:r>
              <a:rPr lang="fa-IR" sz="1600" b="1" dirty="0">
                <a:solidFill>
                  <a:srgbClr val="7030A0"/>
                </a:solidFill>
              </a:rPr>
              <a:t>تاکی کاردی</a:t>
            </a:r>
          </a:p>
          <a:p>
            <a:pPr algn="r" rtl="1"/>
            <a:r>
              <a:rPr lang="fa-IR" sz="1600" b="1" dirty="0">
                <a:solidFill>
                  <a:srgbClr val="7030A0"/>
                </a:solidFill>
              </a:rPr>
              <a:t>هیپرتانسیون</a:t>
            </a:r>
          </a:p>
          <a:p>
            <a:pPr algn="r" rtl="1"/>
            <a:r>
              <a:rPr lang="fa-IR" sz="1600" b="1" dirty="0">
                <a:solidFill>
                  <a:srgbClr val="7030A0"/>
                </a:solidFill>
              </a:rPr>
              <a:t>سیگار</a:t>
            </a:r>
          </a:p>
          <a:p>
            <a:pPr algn="r" rtl="1"/>
            <a:r>
              <a:rPr lang="fa-IR" sz="1600" b="1" dirty="0">
                <a:solidFill>
                  <a:srgbClr val="7030A0"/>
                </a:solidFill>
              </a:rPr>
              <a:t>عفونت</a:t>
            </a:r>
          </a:p>
          <a:p>
            <a:pPr algn="r" rtl="1"/>
            <a:r>
              <a:rPr lang="fa-IR" sz="1600" b="1" dirty="0">
                <a:solidFill>
                  <a:srgbClr val="7030A0"/>
                </a:solidFill>
              </a:rPr>
              <a:t>تب</a:t>
            </a:r>
          </a:p>
          <a:p>
            <a:pPr algn="r" rtl="1"/>
            <a:r>
              <a:rPr lang="fa-IR" sz="1600" b="1" dirty="0">
                <a:solidFill>
                  <a:srgbClr val="7030A0"/>
                </a:solidFill>
              </a:rPr>
              <a:t>استرس</a:t>
            </a:r>
          </a:p>
          <a:p>
            <a:pPr algn="r" rtl="1"/>
            <a:r>
              <a:rPr lang="fa-IR" sz="1600" b="1" dirty="0">
                <a:solidFill>
                  <a:srgbClr val="7030A0"/>
                </a:solidFill>
              </a:rPr>
              <a:t>فعالیت</a:t>
            </a:r>
          </a:p>
          <a:p>
            <a:pPr algn="r" rtl="1"/>
            <a:r>
              <a:rPr lang="fa-IR" sz="1600" b="1" dirty="0">
                <a:solidFill>
                  <a:srgbClr val="7030A0"/>
                </a:solidFill>
              </a:rPr>
              <a:t>یبوست</a:t>
            </a:r>
          </a:p>
          <a:p>
            <a:pPr algn="r" rtl="1"/>
            <a:r>
              <a:rPr lang="fa-IR" sz="1600" b="1" dirty="0">
                <a:solidFill>
                  <a:srgbClr val="7030A0"/>
                </a:solidFill>
              </a:rPr>
              <a:t>پرخوری</a:t>
            </a:r>
          </a:p>
          <a:p>
            <a:pPr algn="r" rtl="1"/>
            <a:r>
              <a:rPr lang="fa-IR" sz="1600" b="1" dirty="0">
                <a:solidFill>
                  <a:srgbClr val="7030A0"/>
                </a:solidFill>
              </a:rPr>
              <a:t>درد </a:t>
            </a:r>
          </a:p>
          <a:p>
            <a:pPr algn="r" rtl="1"/>
            <a:r>
              <a:rPr lang="fa-IR" sz="1600" b="1" dirty="0">
                <a:solidFill>
                  <a:srgbClr val="7030A0"/>
                </a:solidFill>
              </a:rPr>
              <a:t>هیپوولمیا </a:t>
            </a:r>
          </a:p>
          <a:p>
            <a:pPr algn="r" rtl="1"/>
            <a:r>
              <a:rPr lang="fa-IR" sz="1600" b="1" dirty="0">
                <a:solidFill>
                  <a:srgbClr val="7030A0"/>
                </a:solidFill>
              </a:rPr>
              <a:t>تنگ کننده های عروق</a:t>
            </a:r>
            <a:endParaRPr lang="en-US" sz="1600" b="1" dirty="0">
              <a:solidFill>
                <a:srgbClr val="7030A0"/>
              </a:solidFill>
            </a:endParaRPr>
          </a:p>
        </p:txBody>
      </p:sp>
      <p:sp>
        <p:nvSpPr>
          <p:cNvPr id="26637" name="Text Box 13"/>
          <p:cNvSpPr txBox="1">
            <a:spLocks noChangeArrowheads="1"/>
          </p:cNvSpPr>
          <p:nvPr/>
        </p:nvSpPr>
        <p:spPr bwMode="auto">
          <a:xfrm>
            <a:off x="5940425" y="2997200"/>
            <a:ext cx="1101584" cy="400110"/>
          </a:xfrm>
          <a:prstGeom prst="rect">
            <a:avLst/>
          </a:prstGeom>
          <a:solidFill>
            <a:srgbClr val="00B0F0"/>
          </a:solidFill>
          <a:ln w="9525">
            <a:solidFill>
              <a:schemeClr val="tx1"/>
            </a:solidFill>
            <a:miter lim="800000"/>
            <a:headEnd/>
            <a:tailEnd/>
          </a:ln>
          <a:effectLst/>
        </p:spPr>
        <p:txBody>
          <a:bodyPr wrap="none">
            <a:spAutoFit/>
          </a:bodyPr>
          <a:lstStyle/>
          <a:p>
            <a:pPr algn="r" rtl="1"/>
            <a:r>
              <a:rPr lang="fa-IR" sz="2000" b="1" dirty="0" smtClean="0">
                <a:solidFill>
                  <a:srgbClr val="7030A0"/>
                </a:solidFill>
              </a:rPr>
              <a:t>قطر </a:t>
            </a:r>
            <a:r>
              <a:rPr lang="fa-IR" sz="2000" b="1" dirty="0">
                <a:solidFill>
                  <a:srgbClr val="7030A0"/>
                </a:solidFill>
              </a:rPr>
              <a:t>عروق</a:t>
            </a:r>
            <a:endParaRPr lang="en-US" sz="2000" b="1" dirty="0">
              <a:solidFill>
                <a:srgbClr val="7030A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wipe(down)">
                                      <p:cBhvr>
                                        <p:cTn id="7" dur="580">
                                          <p:stCondLst>
                                            <p:cond delay="0"/>
                                          </p:stCondLst>
                                        </p:cTn>
                                        <p:tgtEl>
                                          <p:spTgt spid="26626"/>
                                        </p:tgtEl>
                                      </p:cBhvr>
                                    </p:animEffect>
                                    <p:anim calcmode="lin" valueType="num">
                                      <p:cBhvr>
                                        <p:cTn id="8" dur="1822" tmFilter="0,0; 0.14,0.36; 0.43,0.73; 0.71,0.91; 1.0,1.0">
                                          <p:stCondLst>
                                            <p:cond delay="0"/>
                                          </p:stCondLst>
                                        </p:cTn>
                                        <p:tgtEl>
                                          <p:spTgt spid="2662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662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662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662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6626"/>
                                        </p:tgtEl>
                                        <p:attrNameLst>
                                          <p:attrName>ppt_y</p:attrName>
                                        </p:attrNameLst>
                                      </p:cBhvr>
                                      <p:tavLst>
                                        <p:tav tm="0" fmla="#ppt_y-sin(pi*$)/81">
                                          <p:val>
                                            <p:fltVal val="0"/>
                                          </p:val>
                                        </p:tav>
                                        <p:tav tm="100000">
                                          <p:val>
                                            <p:fltVal val="1"/>
                                          </p:val>
                                        </p:tav>
                                      </p:tavLst>
                                    </p:anim>
                                    <p:animScale>
                                      <p:cBhvr>
                                        <p:cTn id="13" dur="26">
                                          <p:stCondLst>
                                            <p:cond delay="650"/>
                                          </p:stCondLst>
                                        </p:cTn>
                                        <p:tgtEl>
                                          <p:spTgt spid="26626"/>
                                        </p:tgtEl>
                                      </p:cBhvr>
                                      <p:to x="100000" y="60000"/>
                                    </p:animScale>
                                    <p:animScale>
                                      <p:cBhvr>
                                        <p:cTn id="14" dur="166" decel="50000">
                                          <p:stCondLst>
                                            <p:cond delay="676"/>
                                          </p:stCondLst>
                                        </p:cTn>
                                        <p:tgtEl>
                                          <p:spTgt spid="26626"/>
                                        </p:tgtEl>
                                      </p:cBhvr>
                                      <p:to x="100000" y="100000"/>
                                    </p:animScale>
                                    <p:animScale>
                                      <p:cBhvr>
                                        <p:cTn id="15" dur="26">
                                          <p:stCondLst>
                                            <p:cond delay="1312"/>
                                          </p:stCondLst>
                                        </p:cTn>
                                        <p:tgtEl>
                                          <p:spTgt spid="26626"/>
                                        </p:tgtEl>
                                      </p:cBhvr>
                                      <p:to x="100000" y="80000"/>
                                    </p:animScale>
                                    <p:animScale>
                                      <p:cBhvr>
                                        <p:cTn id="16" dur="166" decel="50000">
                                          <p:stCondLst>
                                            <p:cond delay="1338"/>
                                          </p:stCondLst>
                                        </p:cTn>
                                        <p:tgtEl>
                                          <p:spTgt spid="26626"/>
                                        </p:tgtEl>
                                      </p:cBhvr>
                                      <p:to x="100000" y="100000"/>
                                    </p:animScale>
                                    <p:animScale>
                                      <p:cBhvr>
                                        <p:cTn id="17" dur="26">
                                          <p:stCondLst>
                                            <p:cond delay="1642"/>
                                          </p:stCondLst>
                                        </p:cTn>
                                        <p:tgtEl>
                                          <p:spTgt spid="26626"/>
                                        </p:tgtEl>
                                      </p:cBhvr>
                                      <p:to x="100000" y="90000"/>
                                    </p:animScale>
                                    <p:animScale>
                                      <p:cBhvr>
                                        <p:cTn id="18" dur="166" decel="50000">
                                          <p:stCondLst>
                                            <p:cond delay="1668"/>
                                          </p:stCondLst>
                                        </p:cTn>
                                        <p:tgtEl>
                                          <p:spTgt spid="26626"/>
                                        </p:tgtEl>
                                      </p:cBhvr>
                                      <p:to x="100000" y="100000"/>
                                    </p:animScale>
                                    <p:animScale>
                                      <p:cBhvr>
                                        <p:cTn id="19" dur="26">
                                          <p:stCondLst>
                                            <p:cond delay="1808"/>
                                          </p:stCondLst>
                                        </p:cTn>
                                        <p:tgtEl>
                                          <p:spTgt spid="26626"/>
                                        </p:tgtEl>
                                      </p:cBhvr>
                                      <p:to x="100000" y="95000"/>
                                    </p:animScale>
                                    <p:animScale>
                                      <p:cBhvr>
                                        <p:cTn id="20" dur="166" decel="50000">
                                          <p:stCondLst>
                                            <p:cond delay="1834"/>
                                          </p:stCondLst>
                                        </p:cTn>
                                        <p:tgtEl>
                                          <p:spTgt spid="2662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5" presetClass="entr" presetSubtype="0" fill="hold" grpId="0" nodeType="clickEffect">
                                  <p:stCondLst>
                                    <p:cond delay="0"/>
                                  </p:stCondLst>
                                  <p:childTnLst>
                                    <p:set>
                                      <p:cBhvr>
                                        <p:cTn id="24" dur="1" fill="hold">
                                          <p:stCondLst>
                                            <p:cond delay="0"/>
                                          </p:stCondLst>
                                        </p:cTn>
                                        <p:tgtEl>
                                          <p:spTgt spid="26628"/>
                                        </p:tgtEl>
                                        <p:attrNameLst>
                                          <p:attrName>style.visibility</p:attrName>
                                        </p:attrNameLst>
                                      </p:cBhvr>
                                      <p:to>
                                        <p:strVal val="visible"/>
                                      </p:to>
                                    </p:set>
                                    <p:anim calcmode="lin" valueType="num">
                                      <p:cBhvr>
                                        <p:cTn id="25" dur="1000" fill="hold"/>
                                        <p:tgtEl>
                                          <p:spTgt spid="26628"/>
                                        </p:tgtEl>
                                        <p:attrNameLst>
                                          <p:attrName>ppt_w</p:attrName>
                                        </p:attrNameLst>
                                      </p:cBhvr>
                                      <p:tavLst>
                                        <p:tav tm="0">
                                          <p:val>
                                            <p:fltVal val="0"/>
                                          </p:val>
                                        </p:tav>
                                        <p:tav tm="100000">
                                          <p:val>
                                            <p:strVal val="#ppt_w"/>
                                          </p:val>
                                        </p:tav>
                                      </p:tavLst>
                                    </p:anim>
                                    <p:anim calcmode="lin" valueType="num">
                                      <p:cBhvr>
                                        <p:cTn id="26" dur="1000" fill="hold"/>
                                        <p:tgtEl>
                                          <p:spTgt spid="26628"/>
                                        </p:tgtEl>
                                        <p:attrNameLst>
                                          <p:attrName>ppt_h</p:attrName>
                                        </p:attrNameLst>
                                      </p:cBhvr>
                                      <p:tavLst>
                                        <p:tav tm="0">
                                          <p:val>
                                            <p:fltVal val="0"/>
                                          </p:val>
                                        </p:tav>
                                        <p:tav tm="100000">
                                          <p:val>
                                            <p:strVal val="#ppt_h"/>
                                          </p:val>
                                        </p:tav>
                                      </p:tavLst>
                                    </p:anim>
                                    <p:anim calcmode="lin" valueType="num">
                                      <p:cBhvr>
                                        <p:cTn id="27" dur="1000" fill="hold"/>
                                        <p:tgtEl>
                                          <p:spTgt spid="26628"/>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2662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9" fill="hold">
                      <p:stCondLst>
                        <p:cond delay="indefinite"/>
                      </p:stCondLst>
                      <p:childTnLst>
                        <p:par>
                          <p:cTn id="30" fill="hold">
                            <p:stCondLst>
                              <p:cond delay="0"/>
                            </p:stCondLst>
                            <p:childTnLst>
                              <p:par>
                                <p:cTn id="31" presetID="15" presetClass="entr" presetSubtype="0" fill="hold" grpId="0" nodeType="clickEffect">
                                  <p:stCondLst>
                                    <p:cond delay="0"/>
                                  </p:stCondLst>
                                  <p:childTnLst>
                                    <p:set>
                                      <p:cBhvr>
                                        <p:cTn id="32" dur="1" fill="hold">
                                          <p:stCondLst>
                                            <p:cond delay="0"/>
                                          </p:stCondLst>
                                        </p:cTn>
                                        <p:tgtEl>
                                          <p:spTgt spid="26627"/>
                                        </p:tgtEl>
                                        <p:attrNameLst>
                                          <p:attrName>style.visibility</p:attrName>
                                        </p:attrNameLst>
                                      </p:cBhvr>
                                      <p:to>
                                        <p:strVal val="visible"/>
                                      </p:to>
                                    </p:set>
                                    <p:anim calcmode="lin" valueType="num">
                                      <p:cBhvr>
                                        <p:cTn id="33" dur="1000" fill="hold"/>
                                        <p:tgtEl>
                                          <p:spTgt spid="26627"/>
                                        </p:tgtEl>
                                        <p:attrNameLst>
                                          <p:attrName>ppt_w</p:attrName>
                                        </p:attrNameLst>
                                      </p:cBhvr>
                                      <p:tavLst>
                                        <p:tav tm="0">
                                          <p:val>
                                            <p:fltVal val="0"/>
                                          </p:val>
                                        </p:tav>
                                        <p:tav tm="100000">
                                          <p:val>
                                            <p:strVal val="#ppt_w"/>
                                          </p:val>
                                        </p:tav>
                                      </p:tavLst>
                                    </p:anim>
                                    <p:anim calcmode="lin" valueType="num">
                                      <p:cBhvr>
                                        <p:cTn id="34" dur="1000" fill="hold"/>
                                        <p:tgtEl>
                                          <p:spTgt spid="26627"/>
                                        </p:tgtEl>
                                        <p:attrNameLst>
                                          <p:attrName>ppt_h</p:attrName>
                                        </p:attrNameLst>
                                      </p:cBhvr>
                                      <p:tavLst>
                                        <p:tav tm="0">
                                          <p:val>
                                            <p:fltVal val="0"/>
                                          </p:val>
                                        </p:tav>
                                        <p:tav tm="100000">
                                          <p:val>
                                            <p:strVal val="#ppt_h"/>
                                          </p:val>
                                        </p:tav>
                                      </p:tavLst>
                                    </p:anim>
                                    <p:anim calcmode="lin" valueType="num">
                                      <p:cBhvr>
                                        <p:cTn id="35" dur="1000" fill="hold"/>
                                        <p:tgtEl>
                                          <p:spTgt spid="26627"/>
                                        </p:tgtEl>
                                        <p:attrNameLst>
                                          <p:attrName>ppt_x</p:attrName>
                                        </p:attrNameLst>
                                      </p:cBhvr>
                                      <p:tavLst>
                                        <p:tav tm="0" fmla="#ppt_x+(cos(-2*pi*(1-$))*-#ppt_x-sin(-2*pi*(1-$))*(1-#ppt_y))*(1-$)">
                                          <p:val>
                                            <p:fltVal val="0"/>
                                          </p:val>
                                        </p:tav>
                                        <p:tav tm="100000">
                                          <p:val>
                                            <p:fltVal val="1"/>
                                          </p:val>
                                        </p:tav>
                                      </p:tavLst>
                                    </p:anim>
                                    <p:anim calcmode="lin" valueType="num">
                                      <p:cBhvr>
                                        <p:cTn id="36" dur="1000" fill="hold"/>
                                        <p:tgtEl>
                                          <p:spTgt spid="2662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26629"/>
                                        </p:tgtEl>
                                        <p:attrNameLst>
                                          <p:attrName>style.visibility</p:attrName>
                                        </p:attrNameLst>
                                      </p:cBhvr>
                                      <p:to>
                                        <p:strVal val="visible"/>
                                      </p:to>
                                    </p:set>
                                    <p:animEffect transition="in" filter="box(in)">
                                      <p:cBhvr>
                                        <p:cTn id="41" dur="500"/>
                                        <p:tgtEl>
                                          <p:spTgt spid="26629"/>
                                        </p:tgtEl>
                                      </p:cBhvr>
                                    </p:animEffect>
                                  </p:childTnLst>
                                </p:cTn>
                              </p:par>
                              <p:par>
                                <p:cTn id="42" presetID="4" presetClass="entr" presetSubtype="16" fill="hold" grpId="0" nodeType="withEffect">
                                  <p:stCondLst>
                                    <p:cond delay="0"/>
                                  </p:stCondLst>
                                  <p:childTnLst>
                                    <p:set>
                                      <p:cBhvr>
                                        <p:cTn id="43" dur="1" fill="hold">
                                          <p:stCondLst>
                                            <p:cond delay="0"/>
                                          </p:stCondLst>
                                        </p:cTn>
                                        <p:tgtEl>
                                          <p:spTgt spid="26631"/>
                                        </p:tgtEl>
                                        <p:attrNameLst>
                                          <p:attrName>style.visibility</p:attrName>
                                        </p:attrNameLst>
                                      </p:cBhvr>
                                      <p:to>
                                        <p:strVal val="visible"/>
                                      </p:to>
                                    </p:set>
                                    <p:animEffect transition="in" filter="box(in)">
                                      <p:cBhvr>
                                        <p:cTn id="44" dur="500"/>
                                        <p:tgtEl>
                                          <p:spTgt spid="26631"/>
                                        </p:tgtEl>
                                      </p:cBhvr>
                                    </p:animEffect>
                                  </p:childTnLst>
                                </p:cTn>
                              </p:par>
                              <p:par>
                                <p:cTn id="45" presetID="4" presetClass="entr" presetSubtype="16" fill="hold" grpId="0" nodeType="withEffect">
                                  <p:stCondLst>
                                    <p:cond delay="0"/>
                                  </p:stCondLst>
                                  <p:childTnLst>
                                    <p:set>
                                      <p:cBhvr>
                                        <p:cTn id="46" dur="1" fill="hold">
                                          <p:stCondLst>
                                            <p:cond delay="0"/>
                                          </p:stCondLst>
                                        </p:cTn>
                                        <p:tgtEl>
                                          <p:spTgt spid="26630"/>
                                        </p:tgtEl>
                                        <p:attrNameLst>
                                          <p:attrName>style.visibility</p:attrName>
                                        </p:attrNameLst>
                                      </p:cBhvr>
                                      <p:to>
                                        <p:strVal val="visible"/>
                                      </p:to>
                                    </p:set>
                                    <p:animEffect transition="in" filter="box(in)">
                                      <p:cBhvr>
                                        <p:cTn id="47" dur="500"/>
                                        <p:tgtEl>
                                          <p:spTgt spid="26630"/>
                                        </p:tgtEl>
                                      </p:cBhvr>
                                    </p:animEffect>
                                  </p:childTnLst>
                                </p:cTn>
                              </p:par>
                              <p:par>
                                <p:cTn id="48" presetID="4" presetClass="entr" presetSubtype="16" fill="hold" grpId="0" nodeType="withEffect">
                                  <p:stCondLst>
                                    <p:cond delay="0"/>
                                  </p:stCondLst>
                                  <p:childTnLst>
                                    <p:set>
                                      <p:cBhvr>
                                        <p:cTn id="49" dur="1" fill="hold">
                                          <p:stCondLst>
                                            <p:cond delay="0"/>
                                          </p:stCondLst>
                                        </p:cTn>
                                        <p:tgtEl>
                                          <p:spTgt spid="26635"/>
                                        </p:tgtEl>
                                        <p:attrNameLst>
                                          <p:attrName>style.visibility</p:attrName>
                                        </p:attrNameLst>
                                      </p:cBhvr>
                                      <p:to>
                                        <p:strVal val="visible"/>
                                      </p:to>
                                    </p:set>
                                    <p:animEffect transition="in" filter="box(in)">
                                      <p:cBhvr>
                                        <p:cTn id="50" dur="500"/>
                                        <p:tgtEl>
                                          <p:spTgt spid="26635"/>
                                        </p:tgtEl>
                                      </p:cBhvr>
                                    </p:animEffect>
                                  </p:childTnLst>
                                </p:cTn>
                              </p:par>
                              <p:par>
                                <p:cTn id="51" presetID="4" presetClass="entr" presetSubtype="16" fill="hold" grpId="0" nodeType="withEffect">
                                  <p:stCondLst>
                                    <p:cond delay="0"/>
                                  </p:stCondLst>
                                  <p:childTnLst>
                                    <p:set>
                                      <p:cBhvr>
                                        <p:cTn id="52" dur="1" fill="hold">
                                          <p:stCondLst>
                                            <p:cond delay="0"/>
                                          </p:stCondLst>
                                        </p:cTn>
                                        <p:tgtEl>
                                          <p:spTgt spid="26634"/>
                                        </p:tgtEl>
                                        <p:attrNameLst>
                                          <p:attrName>style.visibility</p:attrName>
                                        </p:attrNameLst>
                                      </p:cBhvr>
                                      <p:to>
                                        <p:strVal val="visible"/>
                                      </p:to>
                                    </p:set>
                                    <p:animEffect transition="in" filter="box(in)">
                                      <p:cBhvr>
                                        <p:cTn id="53" dur="500"/>
                                        <p:tgtEl>
                                          <p:spTgt spid="26634"/>
                                        </p:tgtEl>
                                      </p:cBhvr>
                                    </p:animEffect>
                                  </p:childTnLst>
                                </p:cTn>
                              </p:par>
                              <p:par>
                                <p:cTn id="54" presetID="1" presetClass="entr" presetSubtype="0" fill="hold" grpId="0" nodeType="withEffect">
                                  <p:stCondLst>
                                    <p:cond delay="0"/>
                                  </p:stCondLst>
                                  <p:childTnLst>
                                    <p:set>
                                      <p:cBhvr>
                                        <p:cTn id="55" dur="1" fill="hold">
                                          <p:stCondLst>
                                            <p:cond delay="0"/>
                                          </p:stCondLst>
                                        </p:cTn>
                                        <p:tgtEl>
                                          <p:spTgt spid="26633"/>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26632"/>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47" presetClass="entr" presetSubtype="0" fill="hold" grpId="0" nodeType="clickEffect">
                                  <p:stCondLst>
                                    <p:cond delay="0"/>
                                  </p:stCondLst>
                                  <p:childTnLst>
                                    <p:set>
                                      <p:cBhvr>
                                        <p:cTn id="61" dur="1" fill="hold">
                                          <p:stCondLst>
                                            <p:cond delay="0"/>
                                          </p:stCondLst>
                                        </p:cTn>
                                        <p:tgtEl>
                                          <p:spTgt spid="26636"/>
                                        </p:tgtEl>
                                        <p:attrNameLst>
                                          <p:attrName>style.visibility</p:attrName>
                                        </p:attrNameLst>
                                      </p:cBhvr>
                                      <p:to>
                                        <p:strVal val="visible"/>
                                      </p:to>
                                    </p:set>
                                    <p:animEffect transition="in" filter="fade">
                                      <p:cBhvr>
                                        <p:cTn id="62" dur="1000"/>
                                        <p:tgtEl>
                                          <p:spTgt spid="26636"/>
                                        </p:tgtEl>
                                      </p:cBhvr>
                                    </p:animEffect>
                                    <p:anim calcmode="lin" valueType="num">
                                      <p:cBhvr>
                                        <p:cTn id="63" dur="1000" fill="hold"/>
                                        <p:tgtEl>
                                          <p:spTgt spid="26636"/>
                                        </p:tgtEl>
                                        <p:attrNameLst>
                                          <p:attrName>ppt_x</p:attrName>
                                        </p:attrNameLst>
                                      </p:cBhvr>
                                      <p:tavLst>
                                        <p:tav tm="0">
                                          <p:val>
                                            <p:strVal val="#ppt_x"/>
                                          </p:val>
                                        </p:tav>
                                        <p:tav tm="100000">
                                          <p:val>
                                            <p:strVal val="#ppt_x"/>
                                          </p:val>
                                        </p:tav>
                                      </p:tavLst>
                                    </p:anim>
                                    <p:anim calcmode="lin" valueType="num">
                                      <p:cBhvr>
                                        <p:cTn id="64" dur="1000" fill="hold"/>
                                        <p:tgtEl>
                                          <p:spTgt spid="26636"/>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grpId="0" nodeType="clickEffect">
                                  <p:stCondLst>
                                    <p:cond delay="0"/>
                                  </p:stCondLst>
                                  <p:childTnLst>
                                    <p:set>
                                      <p:cBhvr>
                                        <p:cTn id="68" dur="1" fill="hold">
                                          <p:stCondLst>
                                            <p:cond delay="0"/>
                                          </p:stCondLst>
                                        </p:cTn>
                                        <p:tgtEl>
                                          <p:spTgt spid="26637"/>
                                        </p:tgtEl>
                                        <p:attrNameLst>
                                          <p:attrName>style.visibility</p:attrName>
                                        </p:attrNameLst>
                                      </p:cBhvr>
                                      <p:to>
                                        <p:strVal val="visible"/>
                                      </p:to>
                                    </p:set>
                                    <p:animEffect transition="in" filter="fade">
                                      <p:cBhvr>
                                        <p:cTn id="69" dur="2000"/>
                                        <p:tgtEl>
                                          <p:spTgt spid="26637"/>
                                        </p:tgtEl>
                                      </p:cBhvr>
                                    </p:animEffect>
                                    <p:anim calcmode="lin" valueType="num">
                                      <p:cBhvr>
                                        <p:cTn id="70" dur="2000" fill="hold"/>
                                        <p:tgtEl>
                                          <p:spTgt spid="26637"/>
                                        </p:tgtEl>
                                        <p:attrNameLst>
                                          <p:attrName>ppt_x</p:attrName>
                                        </p:attrNameLst>
                                      </p:cBhvr>
                                      <p:tavLst>
                                        <p:tav tm="0">
                                          <p:val>
                                            <p:strVal val="#ppt_x"/>
                                          </p:val>
                                        </p:tav>
                                        <p:tav tm="100000">
                                          <p:val>
                                            <p:strVal val="#ppt_x"/>
                                          </p:val>
                                        </p:tav>
                                      </p:tavLst>
                                    </p:anim>
                                    <p:anim calcmode="lin" valueType="num">
                                      <p:cBhvr>
                                        <p:cTn id="71" dur="2000" fill="hold"/>
                                        <p:tgtEl>
                                          <p:spTgt spid="266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animBg="1"/>
      <p:bldP spid="26627" grpId="0" animBg="1"/>
      <p:bldP spid="26628" grpId="0" animBg="1"/>
      <p:bldP spid="26629" grpId="0" animBg="1"/>
      <p:bldP spid="26630" grpId="0" animBg="1"/>
      <p:bldP spid="26631" grpId="0" animBg="1"/>
      <p:bldP spid="26632" grpId="0" animBg="1"/>
      <p:bldP spid="26633" grpId="0" animBg="1"/>
      <p:bldP spid="26634" grpId="0" animBg="1"/>
      <p:bldP spid="26635" grpId="0" animBg="1"/>
      <p:bldP spid="26636" grpId="0" animBg="1"/>
      <p:bldP spid="26637" grpId="0" animBg="1"/>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علایم بالینی</a:t>
            </a:r>
            <a:endParaRPr lang="fa-IR" dirty="0"/>
          </a:p>
        </p:txBody>
      </p:sp>
      <p:pic>
        <p:nvPicPr>
          <p:cNvPr id="3" name="Picture 4"/>
          <p:cNvPicPr>
            <a:picLocks noChangeAspect="1" noChangeArrowheads="1"/>
          </p:cNvPicPr>
          <p:nvPr/>
        </p:nvPicPr>
        <p:blipFill>
          <a:blip r:embed="rId2" cstate="print"/>
          <a:srcRect/>
          <a:stretch>
            <a:fillRect/>
          </a:stretch>
        </p:blipFill>
        <p:spPr bwMode="auto">
          <a:xfrm>
            <a:off x="6019800" y="1600200"/>
            <a:ext cx="2816225" cy="5257800"/>
          </a:xfrm>
          <a:prstGeom prst="rect">
            <a:avLst/>
          </a:prstGeom>
          <a:noFill/>
          <a:ln w="9525">
            <a:noFill/>
            <a:miter lim="800000"/>
            <a:headEnd/>
            <a:tailEnd/>
          </a:ln>
          <a:effectLst/>
        </p:spPr>
      </p:pic>
    </p:spTree>
    <p:extLst>
      <p:ext uri="{BB962C8B-B14F-4D97-AF65-F5344CB8AC3E}">
        <p14:creationId xmlns:p14="http://schemas.microsoft.com/office/powerpoint/2010/main" val="1271746800"/>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a:xfrm>
            <a:off x="457200" y="685800"/>
            <a:ext cx="8229600" cy="1143000"/>
          </a:xfrm>
          <a:noFill/>
          <a:ln/>
        </p:spPr>
        <p:txBody>
          <a:bodyPr lIns="90488" tIns="44450" rIns="90488" bIns="44450"/>
          <a:lstStyle/>
          <a:p>
            <a:r>
              <a:rPr lang="en-US" sz="5400"/>
              <a:t>Symptoms</a:t>
            </a:r>
          </a:p>
        </p:txBody>
      </p:sp>
      <p:sp>
        <p:nvSpPr>
          <p:cNvPr id="137219" name="Rectangle 3"/>
          <p:cNvSpPr>
            <a:spLocks noGrp="1" noChangeArrowheads="1"/>
          </p:cNvSpPr>
          <p:nvPr>
            <p:ph sz="half" idx="1"/>
          </p:nvPr>
        </p:nvSpPr>
        <p:spPr>
          <a:xfrm>
            <a:off x="228600" y="2209800"/>
            <a:ext cx="4953000" cy="3276600"/>
          </a:xfrm>
          <a:noFill/>
          <a:ln/>
        </p:spPr>
        <p:txBody>
          <a:bodyPr lIns="90488" tIns="44450" rIns="90488" bIns="44450">
            <a:normAutofit lnSpcReduction="10000"/>
          </a:bodyPr>
          <a:lstStyle/>
          <a:p>
            <a:pPr algn="l" rtl="0">
              <a:spcAft>
                <a:spcPct val="50000"/>
              </a:spcAft>
            </a:pPr>
            <a:r>
              <a:rPr lang="en-US" sz="3200" dirty="0" smtClean="0"/>
              <a:t>Fatigue</a:t>
            </a:r>
            <a:endParaRPr lang="en-US" sz="3200" dirty="0"/>
          </a:p>
          <a:p>
            <a:pPr algn="l" rtl="0">
              <a:spcAft>
                <a:spcPct val="50000"/>
              </a:spcAft>
            </a:pPr>
            <a:r>
              <a:rPr lang="en-US" sz="3200" dirty="0" err="1" smtClean="0"/>
              <a:t>Nocturia</a:t>
            </a:r>
            <a:endParaRPr lang="en-US" sz="3200" dirty="0"/>
          </a:p>
          <a:p>
            <a:pPr algn="l" rtl="0">
              <a:spcAft>
                <a:spcPct val="50000"/>
              </a:spcAft>
            </a:pPr>
            <a:r>
              <a:rPr lang="en-US" sz="3200" dirty="0" smtClean="0"/>
              <a:t>DOE(</a:t>
            </a:r>
            <a:r>
              <a:rPr lang="fa-IR" sz="3200" dirty="0" smtClean="0"/>
              <a:t>تنگی نفس حین فعالیت</a:t>
            </a:r>
            <a:r>
              <a:rPr lang="en-US" sz="3200" dirty="0" smtClean="0"/>
              <a:t>)</a:t>
            </a:r>
            <a:endParaRPr lang="en-US" sz="3200" dirty="0"/>
          </a:p>
          <a:p>
            <a:pPr algn="l" rtl="0">
              <a:spcAft>
                <a:spcPct val="50000"/>
              </a:spcAft>
            </a:pPr>
            <a:r>
              <a:rPr lang="en-US" sz="3200" dirty="0" smtClean="0"/>
              <a:t>PND(</a:t>
            </a:r>
            <a:r>
              <a:rPr lang="fa-IR" sz="3200" dirty="0" smtClean="0"/>
              <a:t>تنگی نفس حمله ای شبانه</a:t>
            </a:r>
            <a:r>
              <a:rPr lang="en-US" sz="3200" dirty="0" smtClean="0"/>
              <a:t>)</a:t>
            </a:r>
            <a:endParaRPr lang="en-US" sz="3200" dirty="0"/>
          </a:p>
        </p:txBody>
      </p:sp>
      <p:sp>
        <p:nvSpPr>
          <p:cNvPr id="137220" name="Rectangle 4"/>
          <p:cNvSpPr>
            <a:spLocks noGrp="1" noChangeArrowheads="1"/>
          </p:cNvSpPr>
          <p:nvPr>
            <p:ph sz="half" idx="2"/>
          </p:nvPr>
        </p:nvSpPr>
        <p:spPr>
          <a:xfrm>
            <a:off x="5334000" y="2209800"/>
            <a:ext cx="3657600" cy="3505200"/>
          </a:xfrm>
          <a:noFill/>
          <a:ln/>
        </p:spPr>
        <p:txBody>
          <a:bodyPr lIns="90488" tIns="44450" rIns="90488" bIns="44450">
            <a:normAutofit lnSpcReduction="10000"/>
          </a:bodyPr>
          <a:lstStyle/>
          <a:p>
            <a:pPr algn="l" rtl="0">
              <a:spcAft>
                <a:spcPct val="50000"/>
              </a:spcAft>
            </a:pPr>
            <a:r>
              <a:rPr lang="en-US" sz="3200" dirty="0"/>
              <a:t>GI Symptoms</a:t>
            </a:r>
          </a:p>
          <a:p>
            <a:pPr algn="l" rtl="0">
              <a:spcAft>
                <a:spcPct val="50000"/>
              </a:spcAft>
            </a:pPr>
            <a:r>
              <a:rPr lang="en-US" sz="3200" dirty="0"/>
              <a:t>Chest Pain</a:t>
            </a:r>
          </a:p>
          <a:p>
            <a:pPr algn="l" rtl="0">
              <a:spcAft>
                <a:spcPct val="50000"/>
              </a:spcAft>
            </a:pPr>
            <a:r>
              <a:rPr lang="en-US" sz="3200" dirty="0" err="1"/>
              <a:t>Orthopnea</a:t>
            </a:r>
            <a:endParaRPr lang="en-US" sz="3200" dirty="0"/>
          </a:p>
          <a:p>
            <a:pPr algn="l" rtl="0">
              <a:spcAft>
                <a:spcPct val="50000"/>
              </a:spcAft>
            </a:pPr>
            <a:r>
              <a:rPr lang="en-US" sz="3200" dirty="0"/>
              <a:t>Profound </a:t>
            </a:r>
            <a:r>
              <a:rPr lang="en-US" sz="3200" dirty="0" err="1"/>
              <a:t>Dyspnea</a:t>
            </a:r>
            <a:endParaRPr lang="en-US" dirty="0"/>
          </a:p>
        </p:txBody>
      </p:sp>
    </p:spTree>
    <p:extLst>
      <p:ext uri="{BB962C8B-B14F-4D97-AF65-F5344CB8AC3E}">
        <p14:creationId xmlns:p14="http://schemas.microsoft.com/office/powerpoint/2010/main" val="3072201452"/>
      </p:ext>
    </p:extLst>
  </p:cSld>
  <p:clrMapOvr>
    <a:masterClrMapping/>
  </p:clrMapOvr>
  <p:transition/>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457200" y="609600"/>
            <a:ext cx="8229600" cy="1143000"/>
          </a:xfrm>
        </p:spPr>
        <p:txBody>
          <a:bodyPr/>
          <a:lstStyle/>
          <a:p>
            <a:r>
              <a:rPr lang="en-US" sz="5400"/>
              <a:t>Vitals</a:t>
            </a:r>
          </a:p>
        </p:txBody>
      </p:sp>
      <p:sp>
        <p:nvSpPr>
          <p:cNvPr id="149507" name="Rectangle 3"/>
          <p:cNvSpPr>
            <a:spLocks noGrp="1" noChangeArrowheads="1"/>
          </p:cNvSpPr>
          <p:nvPr>
            <p:ph sz="quarter" idx="1"/>
          </p:nvPr>
        </p:nvSpPr>
        <p:spPr>
          <a:xfrm>
            <a:off x="457200" y="1752600"/>
            <a:ext cx="8229600" cy="4495800"/>
          </a:xfrm>
        </p:spPr>
        <p:txBody>
          <a:bodyPr/>
          <a:lstStyle/>
          <a:p>
            <a:pPr algn="l" rtl="0">
              <a:lnSpc>
                <a:spcPct val="90000"/>
              </a:lnSpc>
              <a:spcAft>
                <a:spcPct val="50000"/>
              </a:spcAft>
            </a:pPr>
            <a:r>
              <a:rPr lang="en-US" dirty="0" err="1"/>
              <a:t>Tachypnic</a:t>
            </a:r>
            <a:endParaRPr lang="en-US" dirty="0"/>
          </a:p>
          <a:p>
            <a:pPr algn="l" rtl="0">
              <a:lnSpc>
                <a:spcPct val="90000"/>
              </a:lnSpc>
              <a:spcAft>
                <a:spcPct val="50000"/>
              </a:spcAft>
            </a:pPr>
            <a:r>
              <a:rPr lang="en-US" dirty="0" err="1"/>
              <a:t>Tachycardic</a:t>
            </a:r>
            <a:endParaRPr lang="en-US" dirty="0"/>
          </a:p>
          <a:p>
            <a:pPr algn="l" rtl="0">
              <a:lnSpc>
                <a:spcPct val="90000"/>
              </a:lnSpc>
              <a:spcAft>
                <a:spcPct val="50000"/>
              </a:spcAft>
            </a:pPr>
            <a:r>
              <a:rPr lang="en-US" dirty="0"/>
              <a:t>Hypoxic</a:t>
            </a:r>
          </a:p>
          <a:p>
            <a:pPr algn="l" rtl="0">
              <a:lnSpc>
                <a:spcPct val="90000"/>
              </a:lnSpc>
              <a:spcAft>
                <a:spcPct val="50000"/>
              </a:spcAft>
            </a:pPr>
            <a:r>
              <a:rPr lang="en-US" dirty="0"/>
              <a:t>Hypertensive (even “normal” may be too high) </a:t>
            </a:r>
            <a:endParaRPr lang="en-US" dirty="0" smtClean="0"/>
          </a:p>
          <a:p>
            <a:pPr algn="l" rtl="0">
              <a:lnSpc>
                <a:spcPct val="90000"/>
              </a:lnSpc>
              <a:spcAft>
                <a:spcPct val="50000"/>
              </a:spcAft>
              <a:buNone/>
            </a:pPr>
            <a:r>
              <a:rPr lang="en-US" u="sng" dirty="0" smtClean="0"/>
              <a:t>or</a:t>
            </a:r>
            <a:r>
              <a:rPr lang="en-US" dirty="0" smtClean="0"/>
              <a:t>  </a:t>
            </a:r>
            <a:r>
              <a:rPr lang="en-US" dirty="0" err="1" smtClean="0">
                <a:solidFill>
                  <a:srgbClr val="FF0000"/>
                </a:solidFill>
              </a:rPr>
              <a:t>Hypotensive</a:t>
            </a:r>
            <a:r>
              <a:rPr lang="en-US" dirty="0" smtClean="0"/>
              <a:t> </a:t>
            </a:r>
            <a:r>
              <a:rPr lang="en-US" dirty="0"/>
              <a:t>in severe failure</a:t>
            </a:r>
          </a:p>
          <a:p>
            <a:pPr algn="l" rtl="0">
              <a:lnSpc>
                <a:spcPct val="90000"/>
              </a:lnSpc>
            </a:pPr>
            <a:endParaRPr lang="en-US" dirty="0"/>
          </a:p>
        </p:txBody>
      </p:sp>
    </p:spTree>
    <p:extLst>
      <p:ext uri="{BB962C8B-B14F-4D97-AF65-F5344CB8AC3E}">
        <p14:creationId xmlns:p14="http://schemas.microsoft.com/office/powerpoint/2010/main" val="2487629227"/>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457200" y="762000"/>
            <a:ext cx="8229600" cy="1143000"/>
          </a:xfrm>
          <a:noFill/>
          <a:ln/>
        </p:spPr>
        <p:txBody>
          <a:bodyPr lIns="90488" tIns="44450" rIns="90488" bIns="44450"/>
          <a:lstStyle/>
          <a:p>
            <a:r>
              <a:rPr lang="en-US" sz="5400"/>
              <a:t>Physical Exam</a:t>
            </a:r>
          </a:p>
        </p:txBody>
      </p:sp>
      <p:sp>
        <p:nvSpPr>
          <p:cNvPr id="139267" name="Rectangle 3"/>
          <p:cNvSpPr>
            <a:spLocks noGrp="1" noChangeArrowheads="1"/>
          </p:cNvSpPr>
          <p:nvPr>
            <p:ph sz="half" idx="1"/>
          </p:nvPr>
        </p:nvSpPr>
        <p:spPr>
          <a:xfrm>
            <a:off x="990600" y="2209800"/>
            <a:ext cx="3387725" cy="4114800"/>
          </a:xfrm>
          <a:noFill/>
          <a:ln/>
        </p:spPr>
        <p:txBody>
          <a:bodyPr lIns="90488" tIns="44450" rIns="90488" bIns="44450"/>
          <a:lstStyle/>
          <a:p>
            <a:pPr algn="l" rtl="0"/>
            <a:r>
              <a:rPr lang="en-US" dirty="0"/>
              <a:t>Anxious</a:t>
            </a:r>
          </a:p>
          <a:p>
            <a:pPr algn="l" rtl="0"/>
            <a:r>
              <a:rPr lang="en-US" dirty="0"/>
              <a:t>Pale</a:t>
            </a:r>
          </a:p>
          <a:p>
            <a:pPr algn="l" rtl="0"/>
            <a:r>
              <a:rPr lang="en-US" dirty="0"/>
              <a:t>Clammy</a:t>
            </a:r>
          </a:p>
          <a:p>
            <a:pPr algn="l" rtl="0"/>
            <a:r>
              <a:rPr lang="en-US" dirty="0"/>
              <a:t>Confusion</a:t>
            </a:r>
          </a:p>
          <a:p>
            <a:pPr algn="l" rtl="0"/>
            <a:r>
              <a:rPr lang="en-US" dirty="0"/>
              <a:t>Edema</a:t>
            </a:r>
          </a:p>
          <a:p>
            <a:pPr algn="l" rtl="0"/>
            <a:r>
              <a:rPr lang="en-US" dirty="0"/>
              <a:t>Diaphoretic</a:t>
            </a:r>
          </a:p>
        </p:txBody>
      </p:sp>
      <p:sp>
        <p:nvSpPr>
          <p:cNvPr id="139268" name="Rectangle 4"/>
          <p:cNvSpPr>
            <a:spLocks noGrp="1" noChangeArrowheads="1"/>
          </p:cNvSpPr>
          <p:nvPr>
            <p:ph sz="half" idx="2"/>
          </p:nvPr>
        </p:nvSpPr>
        <p:spPr>
          <a:xfrm>
            <a:off x="4800600" y="2209800"/>
            <a:ext cx="3860800" cy="4114800"/>
          </a:xfrm>
          <a:noFill/>
          <a:ln/>
        </p:spPr>
        <p:txBody>
          <a:bodyPr lIns="90488" tIns="44450" rIns="90488" bIns="44450"/>
          <a:lstStyle/>
          <a:p>
            <a:pPr algn="l" rtl="0"/>
            <a:r>
              <a:rPr lang="en-US" dirty="0" err="1" smtClean="0"/>
              <a:t>Rales</a:t>
            </a:r>
            <a:r>
              <a:rPr lang="en-US" dirty="0" smtClean="0"/>
              <a:t>(</a:t>
            </a:r>
            <a:r>
              <a:rPr lang="fa-IR" dirty="0" smtClean="0"/>
              <a:t>مرطوب</a:t>
            </a:r>
            <a:r>
              <a:rPr lang="en-US" dirty="0" smtClean="0"/>
              <a:t>)</a:t>
            </a:r>
            <a:endParaRPr lang="en-US" dirty="0"/>
          </a:p>
          <a:p>
            <a:pPr algn="l" rtl="0"/>
            <a:r>
              <a:rPr lang="en-US" dirty="0" err="1"/>
              <a:t>Rhonchi</a:t>
            </a:r>
            <a:endParaRPr lang="en-US" dirty="0"/>
          </a:p>
          <a:p>
            <a:pPr algn="l" rtl="0"/>
            <a:r>
              <a:rPr lang="en-US" dirty="0"/>
              <a:t>S</a:t>
            </a:r>
            <a:r>
              <a:rPr lang="en-US" baseline="-25000" dirty="0"/>
              <a:t>3</a:t>
            </a:r>
            <a:r>
              <a:rPr lang="en-US" dirty="0"/>
              <a:t> Gallop</a:t>
            </a:r>
          </a:p>
          <a:p>
            <a:pPr algn="l" rtl="0"/>
            <a:r>
              <a:rPr lang="en-US" dirty="0"/>
              <a:t>JVD</a:t>
            </a:r>
          </a:p>
          <a:p>
            <a:pPr algn="l" rtl="0"/>
            <a:r>
              <a:rPr lang="en-US" dirty="0"/>
              <a:t>Pink Frothy Sputum</a:t>
            </a:r>
          </a:p>
          <a:p>
            <a:pPr algn="l" rtl="0"/>
            <a:r>
              <a:rPr lang="en-US" dirty="0"/>
              <a:t>Cyanosis</a:t>
            </a:r>
          </a:p>
        </p:txBody>
      </p:sp>
    </p:spTree>
    <p:extLst>
      <p:ext uri="{BB962C8B-B14F-4D97-AF65-F5344CB8AC3E}">
        <p14:creationId xmlns:p14="http://schemas.microsoft.com/office/powerpoint/2010/main" val="3941627679"/>
      </p:ext>
    </p:extLst>
  </p:cSld>
  <p:clrMapOvr>
    <a:masterClrMapping/>
  </p:clrMapOvr>
  <p:transition/>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p:txBody>
          <a:bodyPr/>
          <a:lstStyle/>
          <a:p>
            <a:r>
              <a:rPr lang="en-US"/>
              <a:t>Pitting Edema</a:t>
            </a:r>
          </a:p>
        </p:txBody>
      </p:sp>
      <p:pic>
        <p:nvPicPr>
          <p:cNvPr id="155653" name="Picture 5" descr="3-046a"/>
          <p:cNvPicPr>
            <a:picLocks noChangeAspect="1" noChangeArrowheads="1"/>
          </p:cNvPicPr>
          <p:nvPr/>
        </p:nvPicPr>
        <p:blipFill>
          <a:blip r:embed="rId2" cstate="print"/>
          <a:srcRect/>
          <a:stretch>
            <a:fillRect/>
          </a:stretch>
        </p:blipFill>
        <p:spPr bwMode="auto">
          <a:xfrm>
            <a:off x="1905000" y="1295400"/>
            <a:ext cx="5334000" cy="4210050"/>
          </a:xfrm>
          <a:prstGeom prst="rect">
            <a:avLst/>
          </a:prstGeom>
          <a:noFill/>
        </p:spPr>
      </p:pic>
    </p:spTree>
    <p:extLst>
      <p:ext uri="{BB962C8B-B14F-4D97-AF65-F5344CB8AC3E}">
        <p14:creationId xmlns:p14="http://schemas.microsoft.com/office/powerpoint/2010/main" val="1084520393"/>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457200" y="2438400"/>
            <a:ext cx="3200400" cy="1143000"/>
          </a:xfrm>
        </p:spPr>
        <p:txBody>
          <a:bodyPr/>
          <a:lstStyle/>
          <a:p>
            <a:r>
              <a:rPr lang="en-US"/>
              <a:t>JVD</a:t>
            </a:r>
          </a:p>
        </p:txBody>
      </p:sp>
      <p:pic>
        <p:nvPicPr>
          <p:cNvPr id="156677" name="Picture 5" descr="cardiac-neck2"/>
          <p:cNvPicPr>
            <a:picLocks noChangeAspect="1" noChangeArrowheads="1"/>
          </p:cNvPicPr>
          <p:nvPr/>
        </p:nvPicPr>
        <p:blipFill>
          <a:blip r:embed="rId2" cstate="print"/>
          <a:srcRect/>
          <a:stretch>
            <a:fillRect/>
          </a:stretch>
        </p:blipFill>
        <p:spPr bwMode="auto">
          <a:xfrm>
            <a:off x="3962400" y="304800"/>
            <a:ext cx="4238625" cy="5648325"/>
          </a:xfrm>
          <a:prstGeom prst="rect">
            <a:avLst/>
          </a:prstGeom>
          <a:noFill/>
        </p:spPr>
      </p:pic>
    </p:spTree>
    <p:extLst>
      <p:ext uri="{BB962C8B-B14F-4D97-AF65-F5344CB8AC3E}">
        <p14:creationId xmlns:p14="http://schemas.microsoft.com/office/powerpoint/2010/main" val="3299383072"/>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141" name="Group 133"/>
          <p:cNvGraphicFramePr>
            <a:graphicFrameLocks noGrp="1"/>
          </p:cNvGraphicFramePr>
          <p:nvPr>
            <p:ph type="tbl" idx="1"/>
          </p:nvPr>
        </p:nvGraphicFramePr>
        <p:xfrm>
          <a:off x="1219200" y="1600200"/>
          <a:ext cx="7772400" cy="4917442"/>
        </p:xfrm>
        <a:graphic>
          <a:graphicData uri="http://schemas.openxmlformats.org/drawingml/2006/table">
            <a:tbl>
              <a:tblPr/>
              <a:tblGrid>
                <a:gridCol w="1943100"/>
                <a:gridCol w="1943100"/>
                <a:gridCol w="1943100"/>
                <a:gridCol w="1943100"/>
              </a:tblGrid>
              <a:tr h="500063">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fa-IR" sz="28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000" b="0" i="0" u="none" strike="noStrike" cap="none" normalizeH="0" baseline="0" smtClean="0">
                          <a:ln>
                            <a:noFill/>
                          </a:ln>
                          <a:solidFill>
                            <a:schemeClr val="bg2"/>
                          </a:solidFill>
                          <a:effectLst/>
                          <a:latin typeface="Times New Roman" pitchFamily="18" charset="0"/>
                        </a:rPr>
                        <a:t>COPD</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000" b="0" i="0" u="none" strike="noStrike" cap="none" normalizeH="0" baseline="0" smtClean="0">
                          <a:ln>
                            <a:noFill/>
                          </a:ln>
                          <a:solidFill>
                            <a:schemeClr val="bg2"/>
                          </a:solidFill>
                          <a:effectLst/>
                          <a:latin typeface="Times New Roman" pitchFamily="18" charset="0"/>
                        </a:rPr>
                        <a:t>CHF</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000" b="0" i="0" u="none" strike="noStrike" cap="none" normalizeH="0" baseline="0" smtClean="0">
                          <a:ln>
                            <a:noFill/>
                          </a:ln>
                          <a:solidFill>
                            <a:schemeClr val="bg2"/>
                          </a:solidFill>
                          <a:effectLst/>
                          <a:latin typeface="Times New Roman" pitchFamily="18" charset="0"/>
                        </a:rPr>
                        <a:t>Pneumonia</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accent1"/>
                    </a:solidFill>
                  </a:tcPr>
                </a:tc>
              </a:tr>
              <a:tr h="498475">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سرفه</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مداوم</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گهگاهی</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مداوم</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00063">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ویز</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مداوم</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گهگاهی</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مداوم</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00063">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خلط</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غلیظ</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نازک / سفید</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غلیظ/زرد/قهوه ای</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498475">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هموپتزی</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گهگاهی</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کف صورتی</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گهگاهی</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00063">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تنگی نفس حمله ای شبانه</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بعضی اوقات بعد از چند ساعت</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اغلب بعد از یکساعت</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نادر</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00063">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سیگار</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شایع</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کمتر شایع</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کمتر شایع</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498475">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ادم پا</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گهگاهی</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شایع ( در مواقع مزمن شدن)</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ندارد</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00063">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fa-IR" sz="20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fa-IR" sz="20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fa-IR" sz="20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fa-IR"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
        <p:nvSpPr>
          <p:cNvPr id="43140" name="WordArt 132" descr="Paper bag"/>
          <p:cNvSpPr>
            <a:spLocks noChangeArrowheads="1" noChangeShapeType="1" noTextEdit="1"/>
          </p:cNvSpPr>
          <p:nvPr/>
        </p:nvSpPr>
        <p:spPr bwMode="auto">
          <a:xfrm>
            <a:off x="1219200" y="914400"/>
            <a:ext cx="6524625" cy="466725"/>
          </a:xfrm>
          <a:prstGeom prst="rect">
            <a:avLst/>
          </a:prstGeom>
        </p:spPr>
        <p:txBody>
          <a:bodyPr wrap="none" fromWordArt="1">
            <a:prstTxWarp prst="textPlain">
              <a:avLst>
                <a:gd name="adj" fmla="val 50000"/>
              </a:avLst>
            </a:prstTxWarp>
          </a:bodyPr>
          <a:lstStyle/>
          <a:p>
            <a:pPr algn="ctr"/>
            <a:r>
              <a:rPr lang="en-US" sz="3200" kern="10" dirty="0" smtClean="0">
                <a:ln w="9525" cap="sq">
                  <a:solidFill>
                    <a:srgbClr val="008000"/>
                  </a:solidFill>
                  <a:round/>
                  <a:headEnd type="none" w="sm" len="sm"/>
                  <a:tailEnd type="none" w="sm" len="sm"/>
                </a:ln>
                <a:blipFill dpi="0" rotWithShape="0">
                  <a:blip r:embed="rId2"/>
                  <a:srcRect/>
                  <a:tile tx="0" ty="0" sx="100000" sy="100000" flip="none" algn="tl"/>
                </a:blipFill>
                <a:effectLst>
                  <a:outerShdw dist="563972" dir="14049741" sx="125000" sy="125000" algn="tl" rotWithShape="0">
                    <a:srgbClr val="C7DFD3"/>
                  </a:outerShdw>
                </a:effectLst>
                <a:latin typeface="Times New Roman"/>
                <a:cs typeface="Times New Roman"/>
              </a:rPr>
              <a:t>Comparison of COPD, CHF Pneumonia</a:t>
            </a:r>
            <a:endParaRPr lang="fa-IR" sz="3200" kern="10" dirty="0">
              <a:ln w="9525" cap="sq">
                <a:solidFill>
                  <a:srgbClr val="008000"/>
                </a:solidFill>
                <a:round/>
                <a:headEnd type="none" w="sm" len="sm"/>
                <a:tailEnd type="none" w="sm" len="sm"/>
              </a:ln>
              <a:blipFill dpi="0" rotWithShape="0">
                <a:blip r:embed="rId2"/>
                <a:srcRect/>
                <a:tile tx="0" ty="0" sx="100000" sy="100000" flip="none" algn="tl"/>
              </a:blipFill>
              <a:effectLst>
                <a:outerShdw dist="563972" dir="14049741" sx="125000" sy="125000" algn="tl" rotWithShape="0">
                  <a:srgbClr val="C7DFD3"/>
                </a:outerShdw>
              </a:effectLst>
              <a:latin typeface="Times New Roman"/>
              <a:cs typeface="Times New Roman"/>
            </a:endParaRPr>
          </a:p>
        </p:txBody>
      </p:sp>
    </p:spTree>
    <p:extLst>
      <p:ext uri="{BB962C8B-B14F-4D97-AF65-F5344CB8AC3E}">
        <p14:creationId xmlns:p14="http://schemas.microsoft.com/office/powerpoint/2010/main" val="3552090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084" name="Group 52"/>
          <p:cNvGraphicFramePr>
            <a:graphicFrameLocks noGrp="1"/>
          </p:cNvGraphicFramePr>
          <p:nvPr>
            <p:ph type="tbl" idx="1"/>
          </p:nvPr>
        </p:nvGraphicFramePr>
        <p:xfrm>
          <a:off x="1143000" y="838200"/>
          <a:ext cx="7772400" cy="4595496"/>
        </p:xfrm>
        <a:graphic>
          <a:graphicData uri="http://schemas.openxmlformats.org/drawingml/2006/table">
            <a:tbl>
              <a:tblPr/>
              <a:tblGrid>
                <a:gridCol w="1943100"/>
                <a:gridCol w="1943100"/>
                <a:gridCol w="1943100"/>
                <a:gridCol w="1943100"/>
              </a:tblGrid>
              <a:tr h="566738">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fa-IR" sz="20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000" b="0" i="0" u="none" strike="noStrike" cap="none" normalizeH="0" baseline="0" smtClean="0">
                          <a:ln>
                            <a:noFill/>
                          </a:ln>
                          <a:solidFill>
                            <a:schemeClr val="bg2"/>
                          </a:solidFill>
                          <a:effectLst/>
                          <a:latin typeface="Times New Roman" pitchFamily="18" charset="0"/>
                        </a:rPr>
                        <a:t>COPD</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000" b="0" i="0" u="none" strike="noStrike" cap="none" normalizeH="0" baseline="0" smtClean="0">
                          <a:ln>
                            <a:noFill/>
                          </a:ln>
                          <a:solidFill>
                            <a:schemeClr val="bg2"/>
                          </a:solidFill>
                          <a:effectLst/>
                          <a:latin typeface="Times New Roman" pitchFamily="18" charset="0"/>
                        </a:rPr>
                        <a:t>CHF</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000" b="0" i="0" u="none" strike="noStrike" cap="none" normalizeH="0" baseline="0" smtClean="0">
                          <a:ln>
                            <a:noFill/>
                          </a:ln>
                          <a:solidFill>
                            <a:schemeClr val="bg2"/>
                          </a:solidFill>
                          <a:effectLst/>
                          <a:latin typeface="Times New Roman" pitchFamily="18" charset="0"/>
                        </a:rPr>
                        <a:t>Pneumonia</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r>
              <a:tr h="641350">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شروع</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اغلب با عفونت ریه و سرفه</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ارتوپنه در شب</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تدریجی همراه با سرفه</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642938">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درد سینه</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پلورتیک</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پشت جناغ و فشارنده</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پلورتیک و اغلب لوکالیزه</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641350">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000" b="0" i="0" u="none" strike="noStrike" cap="none" normalizeH="0" baseline="0" dirty="0" smtClean="0">
                          <a:ln>
                            <a:noFill/>
                          </a:ln>
                          <a:solidFill>
                            <a:schemeClr val="tx1"/>
                          </a:solidFill>
                          <a:effectLst/>
                          <a:latin typeface="Times New Roman" pitchFamily="18" charset="0"/>
                        </a:rPr>
                        <a:t>Clubbing</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اغلب</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نادر</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نادر</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642938">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سیانوز</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اغلب و شدید</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در شروع خفیف و پیشرونده</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ممکن است باشد</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641350">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تعریق</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ممکن است باشد</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خفیف تا شدید</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خشک تا مرطوب</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642938">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فشردن لب</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اغلب</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نادر</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نادر</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Tree>
    <p:extLst>
      <p:ext uri="{BB962C8B-B14F-4D97-AF65-F5344CB8AC3E}">
        <p14:creationId xmlns:p14="http://schemas.microsoft.com/office/powerpoint/2010/main" val="16774042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5163" name="Group 107"/>
          <p:cNvGraphicFramePr>
            <a:graphicFrameLocks noGrp="1"/>
          </p:cNvGraphicFramePr>
          <p:nvPr>
            <p:ph type="tbl" idx="1"/>
          </p:nvPr>
        </p:nvGraphicFramePr>
        <p:xfrm>
          <a:off x="1143000" y="685800"/>
          <a:ext cx="7772400" cy="4821555"/>
        </p:xfrm>
        <a:graphic>
          <a:graphicData uri="http://schemas.openxmlformats.org/drawingml/2006/table">
            <a:tbl>
              <a:tblPr/>
              <a:tblGrid>
                <a:gridCol w="1943100"/>
                <a:gridCol w="1943100"/>
                <a:gridCol w="1943100"/>
                <a:gridCol w="1943100"/>
              </a:tblGrid>
              <a:tr h="561975">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endParaRPr kumimoji="0" lang="fa-IR"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000" b="0" i="0" u="none" strike="noStrike" cap="none" normalizeH="0" baseline="0" smtClean="0">
                          <a:ln>
                            <a:noFill/>
                          </a:ln>
                          <a:solidFill>
                            <a:schemeClr val="bg2"/>
                          </a:solidFill>
                          <a:effectLst/>
                          <a:latin typeface="Times New Roman" pitchFamily="18" charset="0"/>
                        </a:rPr>
                        <a:t>COPD</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000" b="0" i="0" u="none" strike="noStrike" cap="none" normalizeH="0" baseline="0" smtClean="0">
                          <a:ln>
                            <a:noFill/>
                          </a:ln>
                          <a:solidFill>
                            <a:schemeClr val="bg2"/>
                          </a:solidFill>
                          <a:effectLst/>
                          <a:latin typeface="Times New Roman" pitchFamily="18" charset="0"/>
                        </a:rPr>
                        <a:t>CHF</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000" b="0" i="0" u="none" strike="noStrike" cap="none" normalizeH="0" baseline="0" smtClean="0">
                          <a:ln>
                            <a:noFill/>
                          </a:ln>
                          <a:solidFill>
                            <a:schemeClr val="bg2"/>
                          </a:solidFill>
                          <a:effectLst/>
                          <a:latin typeface="Times New Roman" pitchFamily="18" charset="0"/>
                        </a:rPr>
                        <a:t>Pneumonia</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tx2"/>
                    </a:solidFill>
                  </a:tcPr>
                </a:tc>
              </a:tr>
              <a:tr h="561975">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000" b="0" i="0" u="none" strike="noStrike" cap="none" normalizeH="0" baseline="0" smtClean="0">
                          <a:ln>
                            <a:noFill/>
                          </a:ln>
                          <a:solidFill>
                            <a:schemeClr val="tx1"/>
                          </a:solidFill>
                          <a:effectLst/>
                          <a:latin typeface="Times New Roman" pitchFamily="18" charset="0"/>
                        </a:rPr>
                        <a:t>Barrel Chest</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شایع</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نادر</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نادر</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61975">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000" b="0" i="0" u="none" strike="noStrike" cap="none" normalizeH="0" baseline="0" dirty="0" smtClean="0">
                          <a:ln>
                            <a:noFill/>
                          </a:ln>
                          <a:solidFill>
                            <a:schemeClr val="tx1"/>
                          </a:solidFill>
                          <a:effectLst/>
                          <a:latin typeface="Times New Roman" pitchFamily="18" charset="0"/>
                        </a:rPr>
                        <a:t>JVD</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ممکن است در نارسایی بطن راست باشد</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خفیف تا شدید</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نادر</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61975">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000" b="0" i="0" u="none" strike="noStrike" cap="none" normalizeH="0" baseline="0" dirty="0" smtClean="0">
                          <a:ln>
                            <a:noFill/>
                          </a:ln>
                          <a:solidFill>
                            <a:schemeClr val="tx1"/>
                          </a:solidFill>
                          <a:effectLst/>
                          <a:latin typeface="Times New Roman" pitchFamily="18" charset="0"/>
                        </a:rPr>
                        <a:t>BP</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معمولا نرمال</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اغلب افزایش یافته</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نرمال</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61975">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آریتمی</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گهگاهی</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ممکن است باشد</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شایع</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61975">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ویز</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شایع</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کمتر شایع</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شایع</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61975">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fa-IR" sz="2000" b="0" i="0" u="none" strike="noStrike" cap="none" normalizeH="0" baseline="0" dirty="0" smtClean="0">
                          <a:ln>
                            <a:noFill/>
                          </a:ln>
                          <a:solidFill>
                            <a:schemeClr val="tx1"/>
                          </a:solidFill>
                          <a:effectLst/>
                          <a:latin typeface="Times New Roman" pitchFamily="18" charset="0"/>
                        </a:rPr>
                        <a:t>کراکل</a:t>
                      </a:r>
                      <a:endParaRPr kumimoji="0" lang="en-US" sz="20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000" b="0" i="0" u="none" strike="noStrike" cap="none" normalizeH="0" baseline="0" dirty="0" smtClean="0">
                          <a:ln>
                            <a:noFill/>
                          </a:ln>
                          <a:solidFill>
                            <a:schemeClr val="tx1"/>
                          </a:solidFill>
                          <a:effectLst/>
                          <a:latin typeface="Times New Roman" pitchFamily="18" charset="0"/>
                        </a:rPr>
                        <a:t>Coarse, diffuse</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000" b="0" i="0" u="none" strike="noStrike" cap="none" normalizeH="0" baseline="0" smtClean="0">
                          <a:ln>
                            <a:noFill/>
                          </a:ln>
                          <a:solidFill>
                            <a:schemeClr val="tx1"/>
                          </a:solidFill>
                          <a:effectLst/>
                          <a:latin typeface="Times New Roman" pitchFamily="18" charset="0"/>
                        </a:rPr>
                        <a:t>Fine to coarse, begin in gravity dependent areas</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90000"/>
                        <a:buFont typeface="Symbol" pitchFamily="18" charset="2"/>
                        <a:buNone/>
                        <a:tabLst/>
                      </a:pPr>
                      <a:r>
                        <a:rPr kumimoji="0" lang="en-US" sz="2000" b="0" i="0" u="none" strike="noStrike" cap="none" normalizeH="0" baseline="0" dirty="0" smtClean="0">
                          <a:ln>
                            <a:noFill/>
                          </a:ln>
                          <a:solidFill>
                            <a:schemeClr val="tx1"/>
                          </a:solidFill>
                          <a:effectLst/>
                          <a:latin typeface="Times New Roman" pitchFamily="18" charset="0"/>
                        </a:rPr>
                        <a:t>Localized to diffuse, coarse</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Tree>
    <p:extLst>
      <p:ext uri="{BB962C8B-B14F-4D97-AF65-F5344CB8AC3E}">
        <p14:creationId xmlns:p14="http://schemas.microsoft.com/office/powerpoint/2010/main" val="26080907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علائم بالینی</a:t>
            </a:r>
            <a:endParaRPr lang="fa-IR" dirty="0"/>
          </a:p>
        </p:txBody>
      </p:sp>
      <p:sp>
        <p:nvSpPr>
          <p:cNvPr id="3" name="Content Placeholder 2"/>
          <p:cNvSpPr>
            <a:spLocks noGrp="1"/>
          </p:cNvSpPr>
          <p:nvPr>
            <p:ph sz="quarter" idx="1"/>
          </p:nvPr>
        </p:nvSpPr>
        <p:spPr/>
        <p:txBody>
          <a:bodyPr/>
          <a:lstStyle/>
          <a:p>
            <a:r>
              <a:rPr lang="fa-IR" dirty="0" smtClean="0"/>
              <a:t>وجود سابقه تنگی نفس ، درد سینه و ایسکمی قلبی ، آنژیوگرافی و جراحی قلب باید بدقت پرسیده شود.</a:t>
            </a:r>
          </a:p>
          <a:p>
            <a:r>
              <a:rPr lang="fa-IR" dirty="0" smtClean="0"/>
              <a:t>این بیماران علائم تنگی نفس فعالیتی ، ارتوپنه و </a:t>
            </a:r>
            <a:r>
              <a:rPr lang="en-US" dirty="0" smtClean="0"/>
              <a:t>PND</a:t>
            </a:r>
            <a:r>
              <a:rPr lang="fa-IR" dirty="0" smtClean="0"/>
              <a:t> در مواقع </a:t>
            </a:r>
            <a:endParaRPr lang="fa-IR" dirty="0"/>
          </a:p>
        </p:txBody>
      </p:sp>
    </p:spTree>
    <p:extLst>
      <p:ext uri="{BB962C8B-B14F-4D97-AF65-F5344CB8AC3E}">
        <p14:creationId xmlns:p14="http://schemas.microsoft.com/office/powerpoint/2010/main" val="7650228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cap="all" dirty="0" smtClean="0">
                <a:cs typeface="B Titr" pitchFamily="2" charset="-78"/>
              </a:rPr>
              <a:t>پلاک آترواسکلروز</a:t>
            </a:r>
            <a:endParaRPr lang="en-US" sz="2400" dirty="0">
              <a:cs typeface="B Titr" pitchFamily="2" charset="-78"/>
            </a:endParaRPr>
          </a:p>
        </p:txBody>
      </p:sp>
      <p:pic>
        <p:nvPicPr>
          <p:cNvPr id="4" name="Picture 18" descr="S01871-012-f012"/>
          <p:cNvPicPr>
            <a:picLocks noGrp="1" noChangeAspect="1" noChangeArrowheads="1"/>
          </p:cNvPicPr>
          <p:nvPr>
            <p:ph sz="quarter" idx="1"/>
          </p:nvPr>
        </p:nvPicPr>
        <p:blipFill>
          <a:blip r:embed="rId2" cstate="print"/>
          <a:srcRect/>
          <a:stretch>
            <a:fillRect/>
          </a:stretch>
        </p:blipFill>
        <p:spPr>
          <a:xfrm>
            <a:off x="1142976" y="1500174"/>
            <a:ext cx="6715172" cy="4625989"/>
          </a:xfrm>
          <a:prstGeom prst="rect">
            <a:avLst/>
          </a:prstGeom>
          <a:solidFill>
            <a:srgbClr val="66FFFF"/>
          </a:solidFill>
          <a:ln>
            <a:solidFill>
              <a:srgbClr val="FF0000"/>
            </a:solidFill>
          </a:ln>
          <a:effectLst>
            <a:outerShdw dist="25399" dir="16200000" algn="ctr" rotWithShape="0">
              <a:srgbClr val="808080">
                <a:alpha val="7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درمان ادم حاد ریه (</a:t>
            </a:r>
            <a:r>
              <a:rPr lang="en-US" dirty="0" smtClean="0"/>
              <a:t>Acute CHF</a:t>
            </a:r>
            <a:r>
              <a:rPr lang="fa-IR" dirty="0" smtClean="0"/>
              <a:t> )</a:t>
            </a:r>
            <a:endParaRPr lang="fa-IR" dirty="0"/>
          </a:p>
        </p:txBody>
      </p:sp>
      <p:sp>
        <p:nvSpPr>
          <p:cNvPr id="3" name="Content Placeholder 2"/>
          <p:cNvSpPr>
            <a:spLocks noGrp="1"/>
          </p:cNvSpPr>
          <p:nvPr>
            <p:ph sz="quarter" idx="1"/>
          </p:nvPr>
        </p:nvSpPr>
        <p:spPr/>
        <p:txBody>
          <a:bodyPr/>
          <a:lstStyle/>
          <a:p>
            <a:r>
              <a:rPr lang="fa-IR" dirty="0" smtClean="0"/>
              <a:t>اکسیژن درمانی با هدف افزایش </a:t>
            </a:r>
            <a:r>
              <a:rPr lang="en-US" dirty="0" smtClean="0"/>
              <a:t>O</a:t>
            </a:r>
            <a:r>
              <a:rPr lang="en-US" sz="1800" dirty="0" smtClean="0"/>
              <a:t>2</a:t>
            </a:r>
            <a:r>
              <a:rPr lang="en-US" dirty="0" smtClean="0"/>
              <a:t>Sat</a:t>
            </a:r>
            <a:r>
              <a:rPr lang="fa-IR" dirty="0" smtClean="0"/>
              <a:t> بیشتر از </a:t>
            </a:r>
            <a:r>
              <a:rPr lang="en-US" dirty="0" smtClean="0"/>
              <a:t>95%</a:t>
            </a:r>
            <a:r>
              <a:rPr lang="fa-IR" dirty="0" smtClean="0"/>
              <a:t> باید انجام شود.</a:t>
            </a:r>
          </a:p>
          <a:p>
            <a:r>
              <a:rPr lang="fa-IR" dirty="0" smtClean="0"/>
              <a:t>روش های اکسیژن درمانی:</a:t>
            </a:r>
          </a:p>
          <a:p>
            <a:pPr marL="914400" lvl="1" indent="-514350" algn="l" rtl="0">
              <a:buFont typeface="+mj-lt"/>
              <a:buAutoNum type="alphaLcParenR"/>
            </a:pPr>
            <a:r>
              <a:rPr lang="en-US" dirty="0" smtClean="0"/>
              <a:t> Nasal cannula</a:t>
            </a:r>
          </a:p>
          <a:p>
            <a:pPr marL="914400" lvl="1" indent="-514350" algn="l" rtl="0">
              <a:buFont typeface="+mj-lt"/>
              <a:buAutoNum type="alphaLcParenR"/>
            </a:pPr>
            <a:r>
              <a:rPr lang="en-US" dirty="0" smtClean="0"/>
              <a:t>Face mask</a:t>
            </a:r>
          </a:p>
          <a:p>
            <a:pPr marL="914400" lvl="1" indent="-514350" algn="l" rtl="0">
              <a:buFont typeface="+mj-lt"/>
              <a:buAutoNum type="alphaLcParenR"/>
            </a:pPr>
            <a:r>
              <a:rPr lang="en-US" dirty="0" smtClean="0"/>
              <a:t>Noninvasive ventilation(NIV)</a:t>
            </a:r>
          </a:p>
          <a:p>
            <a:pPr marL="914400" lvl="1" indent="-514350" algn="l" rtl="0">
              <a:buFont typeface="+mj-lt"/>
              <a:buAutoNum type="alphaLcParenR"/>
            </a:pPr>
            <a:r>
              <a:rPr lang="en-US" dirty="0" smtClean="0"/>
              <a:t>Endotracheal intubation</a:t>
            </a:r>
            <a:endParaRPr lang="fa-IR" dirty="0"/>
          </a:p>
        </p:txBody>
      </p:sp>
    </p:spTree>
    <p:extLst>
      <p:ext uri="{BB962C8B-B14F-4D97-AF65-F5344CB8AC3E}">
        <p14:creationId xmlns:p14="http://schemas.microsoft.com/office/powerpoint/2010/main" val="881707934"/>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درمان ادم حاد ریه (</a:t>
            </a:r>
            <a:r>
              <a:rPr lang="en-US" dirty="0" smtClean="0"/>
              <a:t>Acute CHF</a:t>
            </a:r>
            <a:r>
              <a:rPr lang="fa-IR" dirty="0" smtClean="0"/>
              <a:t> )</a:t>
            </a:r>
            <a:endParaRPr lang="fa-IR" dirty="0"/>
          </a:p>
        </p:txBody>
      </p:sp>
      <p:sp>
        <p:nvSpPr>
          <p:cNvPr id="3" name="Content Placeholder 2"/>
          <p:cNvSpPr>
            <a:spLocks noGrp="1"/>
          </p:cNvSpPr>
          <p:nvPr>
            <p:ph sz="quarter" idx="1"/>
          </p:nvPr>
        </p:nvSpPr>
        <p:spPr/>
        <p:txBody>
          <a:bodyPr>
            <a:normAutofit/>
          </a:bodyPr>
          <a:lstStyle/>
          <a:p>
            <a:pPr algn="l" rtl="0"/>
            <a:r>
              <a:rPr lang="en-US" b="1" dirty="0" smtClean="0">
                <a:solidFill>
                  <a:srgbClr val="FF0000"/>
                </a:solidFill>
              </a:rPr>
              <a:t>Hypertensive Heart Failure (</a:t>
            </a:r>
            <a:r>
              <a:rPr lang="fa-IR" b="1" dirty="0" smtClean="0">
                <a:solidFill>
                  <a:srgbClr val="FF0000"/>
                </a:solidFill>
              </a:rPr>
              <a:t>پرفیوژن مناسب</a:t>
            </a:r>
            <a:r>
              <a:rPr lang="en-US" b="1" dirty="0" smtClean="0">
                <a:solidFill>
                  <a:srgbClr val="FF0000"/>
                </a:solidFill>
              </a:rPr>
              <a:t> )</a:t>
            </a:r>
          </a:p>
          <a:p>
            <a:r>
              <a:rPr lang="fa-IR" dirty="0" smtClean="0"/>
              <a:t>اختلال در پمپاژ قلب به افزایش افترلود (پس بار )کاملاً حساس است در نتیجه کاهش افترلود (مخصوصا با گشاد کننده های وریدی ) باعث تسریع بهبود در وضعیت حاد بیمار میشود</a:t>
            </a:r>
          </a:p>
        </p:txBody>
      </p:sp>
    </p:spTree>
    <p:extLst>
      <p:ext uri="{BB962C8B-B14F-4D97-AF65-F5344CB8AC3E}">
        <p14:creationId xmlns:p14="http://schemas.microsoft.com/office/powerpoint/2010/main" val="1424561989"/>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درمان ادم حاد ریه (</a:t>
            </a:r>
            <a:r>
              <a:rPr lang="en-US" dirty="0" smtClean="0"/>
              <a:t>Acute CHF</a:t>
            </a:r>
            <a:r>
              <a:rPr lang="fa-IR" dirty="0" smtClean="0"/>
              <a:t> )</a:t>
            </a:r>
            <a:endParaRPr lang="fa-IR" dirty="0"/>
          </a:p>
        </p:txBody>
      </p:sp>
      <p:sp>
        <p:nvSpPr>
          <p:cNvPr id="3" name="Content Placeholder 2"/>
          <p:cNvSpPr>
            <a:spLocks noGrp="1"/>
          </p:cNvSpPr>
          <p:nvPr>
            <p:ph sz="quarter" idx="1"/>
          </p:nvPr>
        </p:nvSpPr>
        <p:spPr/>
        <p:txBody>
          <a:bodyPr>
            <a:normAutofit fontScale="92500" lnSpcReduction="10000"/>
          </a:bodyPr>
          <a:lstStyle/>
          <a:p>
            <a:r>
              <a:rPr lang="en-US" sz="3300" b="1" dirty="0" smtClean="0">
                <a:solidFill>
                  <a:srgbClr val="0070C0"/>
                </a:solidFill>
              </a:rPr>
              <a:t>A</a:t>
            </a:r>
            <a:r>
              <a:rPr lang="fa-IR" sz="3300" b="1" dirty="0" smtClean="0">
                <a:solidFill>
                  <a:srgbClr val="0070C0"/>
                </a:solidFill>
              </a:rPr>
              <a:t> . گشاد کننده های وریدی(</a:t>
            </a:r>
            <a:r>
              <a:rPr lang="en-US" sz="3300" b="1" dirty="0" smtClean="0">
                <a:solidFill>
                  <a:srgbClr val="0070C0"/>
                </a:solidFill>
              </a:rPr>
              <a:t>Vasodilators</a:t>
            </a:r>
            <a:r>
              <a:rPr lang="fa-IR" sz="3300" b="1" dirty="0" smtClean="0">
                <a:solidFill>
                  <a:srgbClr val="0070C0"/>
                </a:solidFill>
              </a:rPr>
              <a:t> )</a:t>
            </a:r>
          </a:p>
          <a:p>
            <a:pPr marL="514350" indent="-514350" algn="l" rtl="0">
              <a:buFont typeface="+mj-lt"/>
              <a:buAutoNum type="arabicPeriod"/>
            </a:pPr>
            <a:r>
              <a:rPr lang="en-US" dirty="0" smtClean="0"/>
              <a:t>NTG(Nitroglycerin)</a:t>
            </a:r>
          </a:p>
          <a:p>
            <a:pPr marL="971550" lvl="1" indent="-571500" algn="l" rtl="0">
              <a:buFont typeface="+mj-lt"/>
              <a:buAutoNum type="romanUcPeriod"/>
            </a:pPr>
            <a:r>
              <a:rPr lang="en-US" dirty="0">
                <a:solidFill>
                  <a:srgbClr val="FF0000"/>
                </a:solidFill>
              </a:rPr>
              <a:t> </a:t>
            </a:r>
            <a:r>
              <a:rPr lang="en-US" dirty="0" smtClean="0">
                <a:solidFill>
                  <a:srgbClr val="FF0000"/>
                </a:solidFill>
              </a:rPr>
              <a:t>Sublingual 0.4 mg every 5 minutes</a:t>
            </a:r>
          </a:p>
          <a:p>
            <a:pPr marL="971550" lvl="1" indent="-571500" algn="l" rtl="0">
              <a:buFont typeface="+mj-lt"/>
              <a:buAutoNum type="romanUcPeriod"/>
            </a:pPr>
            <a:r>
              <a:rPr lang="en-US" dirty="0" smtClean="0">
                <a:solidFill>
                  <a:srgbClr val="FF0000"/>
                </a:solidFill>
              </a:rPr>
              <a:t> Intravenous starting at 5 to 10 µg/min and</a:t>
            </a:r>
          </a:p>
          <a:p>
            <a:pPr marL="400050" lvl="1" indent="0" algn="l" rtl="0">
              <a:buNone/>
            </a:pPr>
            <a:r>
              <a:rPr lang="en-US" dirty="0" smtClean="0">
                <a:solidFill>
                  <a:srgbClr val="FF0000"/>
                </a:solidFill>
              </a:rPr>
              <a:t>rapidly titrating up to obtain goals</a:t>
            </a:r>
          </a:p>
          <a:p>
            <a:r>
              <a:rPr lang="fa-IR" dirty="0" smtClean="0"/>
              <a:t>با اثر سریع کوتاه و گشاد کننده ورید ها و شریان ها که باعث کاهش در </a:t>
            </a:r>
            <a:r>
              <a:rPr lang="en-US" dirty="0" smtClean="0"/>
              <a:t>MAP</a:t>
            </a:r>
            <a:r>
              <a:rPr lang="fa-IR" dirty="0" smtClean="0"/>
              <a:t> </a:t>
            </a:r>
            <a:r>
              <a:rPr lang="en-US" dirty="0" smtClean="0"/>
              <a:t> </a:t>
            </a:r>
            <a:r>
              <a:rPr lang="fa-IR" dirty="0" smtClean="0"/>
              <a:t>می‌شود </a:t>
            </a:r>
          </a:p>
          <a:p>
            <a:r>
              <a:rPr lang="fa-IR" dirty="0" smtClean="0"/>
              <a:t>در دوزهای بالاتر باعث کاهش در افترلود (پس بار ) می شود همچنین باعث گشادی عروق کرونر کاهش ایسکمی میوکارد و در نهایت بهبود عملکرد میوکارد می‌شود.</a:t>
            </a:r>
          </a:p>
          <a:p>
            <a:r>
              <a:rPr lang="fa-IR" dirty="0" smtClean="0"/>
              <a:t> طریقه تجویز به صورت وریدی زیر زبانی و پوستی می باشد</a:t>
            </a:r>
          </a:p>
          <a:p>
            <a:endParaRPr lang="fa-IR" dirty="0"/>
          </a:p>
        </p:txBody>
      </p:sp>
    </p:spTree>
    <p:extLst>
      <p:ext uri="{BB962C8B-B14F-4D97-AF65-F5344CB8AC3E}">
        <p14:creationId xmlns:p14="http://schemas.microsoft.com/office/powerpoint/2010/main" val="214872807"/>
      </p:ext>
    </p:extLst>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درمان ادم حاد ریه(</a:t>
            </a:r>
            <a:r>
              <a:rPr lang="en-US" dirty="0" smtClean="0"/>
              <a:t>Acute CHF</a:t>
            </a:r>
            <a:r>
              <a:rPr lang="fa-IR" dirty="0" smtClean="0"/>
              <a:t> )</a:t>
            </a:r>
            <a:endParaRPr lang="fa-IR" dirty="0"/>
          </a:p>
        </p:txBody>
      </p:sp>
      <p:sp>
        <p:nvSpPr>
          <p:cNvPr id="3" name="Content Placeholder 2"/>
          <p:cNvSpPr>
            <a:spLocks noGrp="1"/>
          </p:cNvSpPr>
          <p:nvPr>
            <p:ph sz="quarter" idx="1"/>
          </p:nvPr>
        </p:nvSpPr>
        <p:spPr/>
        <p:txBody>
          <a:bodyPr>
            <a:normAutofit/>
          </a:bodyPr>
          <a:lstStyle/>
          <a:p>
            <a:pPr marL="0" indent="0" algn="l" rtl="0">
              <a:buNone/>
            </a:pPr>
            <a:r>
              <a:rPr lang="en-US" dirty="0" smtClean="0"/>
              <a:t>2. Morphine sulfate: </a:t>
            </a:r>
          </a:p>
          <a:p>
            <a:pPr marL="0" indent="0" algn="l" rtl="0">
              <a:buNone/>
            </a:pPr>
            <a:r>
              <a:rPr lang="en-US" sz="3000" dirty="0" smtClean="0">
                <a:solidFill>
                  <a:srgbClr val="FF0000"/>
                </a:solidFill>
              </a:rPr>
              <a:t>(</a:t>
            </a:r>
            <a:r>
              <a:rPr lang="en-US" sz="3000" b="1" dirty="0" smtClean="0">
                <a:solidFill>
                  <a:srgbClr val="FF0000"/>
                </a:solidFill>
              </a:rPr>
              <a:t>IV in 2 to 5 mg boluses titrated to effect)</a:t>
            </a:r>
          </a:p>
          <a:p>
            <a:r>
              <a:rPr lang="fa-IR" dirty="0" smtClean="0"/>
              <a:t>مورفین سولفات ازگروه اپیوئید ها با اثر ضد دردی است که باعث کاهش احتقان ریوی از طریق تاثیر روی مهار مرکزی سیستم سمپاتیک شده و باعث گشادی عروق محیطی و کاهش پره لود (پیش بار) می شود.</a:t>
            </a:r>
          </a:p>
          <a:p>
            <a:r>
              <a:rPr lang="fa-IR" dirty="0" smtClean="0"/>
              <a:t>همچنین مورفین با کاهش آزادسازی کاتکولامینها باعث کاهش ضربان قلب  فشار خون و تقاضای اکسیژن میوکارد می‌شود </a:t>
            </a:r>
          </a:p>
          <a:p>
            <a:r>
              <a:rPr lang="fa-IR" dirty="0" smtClean="0"/>
              <a:t>مرفین باعث کاهش آژیتاسیون بیماران ادم حاد ریه که گرسنگی هوا (</a:t>
            </a:r>
            <a:r>
              <a:rPr lang="en-US" dirty="0" smtClean="0"/>
              <a:t>Air hunger</a:t>
            </a:r>
            <a:r>
              <a:rPr lang="fa-IR" dirty="0" smtClean="0"/>
              <a:t> ) دارند می شود.</a:t>
            </a:r>
            <a:endParaRPr lang="fa-IR" dirty="0"/>
          </a:p>
        </p:txBody>
      </p:sp>
    </p:spTree>
    <p:extLst>
      <p:ext uri="{BB962C8B-B14F-4D97-AF65-F5344CB8AC3E}">
        <p14:creationId xmlns:p14="http://schemas.microsoft.com/office/powerpoint/2010/main" val="1990230512"/>
      </p:ext>
    </p:extLst>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درمان ادم حاد ریه (</a:t>
            </a:r>
            <a:r>
              <a:rPr lang="en-US" dirty="0" smtClean="0"/>
              <a:t>Acute CHF</a:t>
            </a:r>
            <a:r>
              <a:rPr lang="fa-IR" dirty="0" smtClean="0"/>
              <a:t> )</a:t>
            </a:r>
            <a:endParaRPr lang="fa-IR" dirty="0"/>
          </a:p>
        </p:txBody>
      </p:sp>
      <p:sp>
        <p:nvSpPr>
          <p:cNvPr id="3" name="Content Placeholder 2"/>
          <p:cNvSpPr>
            <a:spLocks noGrp="1"/>
          </p:cNvSpPr>
          <p:nvPr>
            <p:ph sz="quarter" idx="1"/>
          </p:nvPr>
        </p:nvSpPr>
        <p:spPr/>
        <p:txBody>
          <a:bodyPr/>
          <a:lstStyle/>
          <a:p>
            <a:pPr algn="r"/>
            <a:r>
              <a:rPr lang="en-US" b="1" dirty="0" smtClean="0">
                <a:solidFill>
                  <a:srgbClr val="0070C0"/>
                </a:solidFill>
              </a:rPr>
              <a:t>Loop Diuretic .B</a:t>
            </a:r>
          </a:p>
          <a:p>
            <a:pPr marL="971550" lvl="1" indent="-571500" algn="l" rtl="0">
              <a:buFont typeface="+mj-lt"/>
              <a:buAutoNum type="romanUcPeriod"/>
            </a:pPr>
            <a:r>
              <a:rPr lang="en-US" dirty="0" smtClean="0">
                <a:solidFill>
                  <a:srgbClr val="FF0000"/>
                </a:solidFill>
              </a:rPr>
              <a:t>Furosemide 0.5 to 1 mg/kg IV </a:t>
            </a:r>
          </a:p>
          <a:p>
            <a:pPr marL="971550" lvl="1" indent="-571500" algn="l" rtl="0">
              <a:buFont typeface="+mj-lt"/>
              <a:buAutoNum type="romanUcPeriod"/>
            </a:pPr>
            <a:r>
              <a:rPr lang="en-US" dirty="0" smtClean="0">
                <a:solidFill>
                  <a:srgbClr val="FF0000"/>
                </a:solidFill>
              </a:rPr>
              <a:t> Bumetanide 0.5 to 2 mg IV</a:t>
            </a:r>
          </a:p>
          <a:p>
            <a:r>
              <a:rPr lang="fa-IR" dirty="0" smtClean="0"/>
              <a:t>درمان با فروسماید </a:t>
            </a:r>
            <a:r>
              <a:rPr lang="fa-IR" dirty="0" smtClean="0">
                <a:solidFill>
                  <a:srgbClr val="FF0000"/>
                </a:solidFill>
              </a:rPr>
              <a:t>بدون وازودیلاتور </a:t>
            </a:r>
            <a:r>
              <a:rPr lang="fa-IR" dirty="0" smtClean="0"/>
              <a:t>باعث افزایش مرگ و میر و بدتر شدن وضعیت عملکرد کلیه می شود.</a:t>
            </a:r>
            <a:endParaRPr lang="fa-IR" dirty="0"/>
          </a:p>
        </p:txBody>
      </p:sp>
    </p:spTree>
    <p:extLst>
      <p:ext uri="{BB962C8B-B14F-4D97-AF65-F5344CB8AC3E}">
        <p14:creationId xmlns:p14="http://schemas.microsoft.com/office/powerpoint/2010/main" val="301031085"/>
      </p:ext>
    </p:extLst>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درمان ادم حاد ریه (</a:t>
            </a:r>
            <a:r>
              <a:rPr lang="en-US" dirty="0"/>
              <a:t>Acute CHF</a:t>
            </a:r>
            <a:r>
              <a:rPr lang="fa-IR" dirty="0"/>
              <a:t> )</a:t>
            </a:r>
          </a:p>
        </p:txBody>
      </p:sp>
      <p:sp>
        <p:nvSpPr>
          <p:cNvPr id="3" name="Content Placeholder 2"/>
          <p:cNvSpPr>
            <a:spLocks noGrp="1"/>
          </p:cNvSpPr>
          <p:nvPr>
            <p:ph sz="quarter" idx="1"/>
          </p:nvPr>
        </p:nvSpPr>
        <p:spPr/>
        <p:txBody>
          <a:bodyPr>
            <a:normAutofit/>
          </a:bodyPr>
          <a:lstStyle/>
          <a:p>
            <a:pPr algn="l" rtl="0"/>
            <a:r>
              <a:rPr lang="en-US" b="1" dirty="0" smtClean="0">
                <a:solidFill>
                  <a:srgbClr val="FF0000"/>
                </a:solidFill>
              </a:rPr>
              <a:t>Acute heart failure with hypotension</a:t>
            </a:r>
          </a:p>
          <a:p>
            <a:pPr algn="r"/>
            <a:r>
              <a:rPr lang="fa-IR" dirty="0" smtClean="0"/>
              <a:t>تجویز با احتیاط بولوس کریستالوئید(</a:t>
            </a:r>
            <a:r>
              <a:rPr lang="en-US" dirty="0" smtClean="0"/>
              <a:t>250 cc</a:t>
            </a:r>
            <a:r>
              <a:rPr lang="fa-IR" dirty="0" smtClean="0"/>
              <a:t> ) </a:t>
            </a:r>
          </a:p>
          <a:p>
            <a:pPr algn="r"/>
            <a:r>
              <a:rPr lang="fa-IR" dirty="0" smtClean="0"/>
              <a:t>داروهای اینوتروپیک</a:t>
            </a:r>
          </a:p>
          <a:p>
            <a:pPr marL="971550" lvl="1" indent="-571500" algn="l" rtl="0">
              <a:buFont typeface="+mj-lt"/>
              <a:buAutoNum type="romanLcPeriod"/>
            </a:pPr>
            <a:r>
              <a:rPr lang="en-US" b="1" i="1" dirty="0"/>
              <a:t>Norepinephrine: Initial 8 to 12 µg/min </a:t>
            </a:r>
            <a:r>
              <a:rPr lang="en-US" sz="2400" b="1" i="1" dirty="0">
                <a:solidFill>
                  <a:srgbClr val="00B050"/>
                </a:solidFill>
              </a:rPr>
              <a:t>(preferred)</a:t>
            </a:r>
          </a:p>
          <a:p>
            <a:pPr marL="971550" lvl="1" indent="-571500" algn="l" rtl="0">
              <a:buFont typeface="+mj-lt"/>
              <a:buAutoNum type="romanLcPeriod"/>
            </a:pPr>
            <a:r>
              <a:rPr lang="en-US" b="1" i="1" dirty="0" smtClean="0"/>
              <a:t>Dopamine</a:t>
            </a:r>
            <a:r>
              <a:rPr lang="en-US" b="1" i="1" dirty="0"/>
              <a:t>: Initial 0.5 to 2 µg/kg/min</a:t>
            </a:r>
          </a:p>
          <a:p>
            <a:pPr marL="971550" lvl="1" indent="-571500" algn="l" rtl="0">
              <a:buFont typeface="+mj-lt"/>
              <a:buAutoNum type="romanLcPeriod"/>
            </a:pPr>
            <a:r>
              <a:rPr lang="en-US" b="1" i="1" dirty="0" smtClean="0"/>
              <a:t> </a:t>
            </a:r>
            <a:r>
              <a:rPr lang="en-US" b="1" i="1" dirty="0"/>
              <a:t>Epinephrine: Initial 1 to 4 </a:t>
            </a:r>
            <a:r>
              <a:rPr lang="en-US" b="1" i="1" dirty="0" smtClean="0"/>
              <a:t>µg/min</a:t>
            </a:r>
          </a:p>
          <a:p>
            <a:pPr marL="971550" lvl="1" indent="-571500" algn="l" rtl="0">
              <a:buFont typeface="+mj-lt"/>
              <a:buAutoNum type="romanLcPeriod"/>
            </a:pPr>
            <a:r>
              <a:rPr lang="en-US" b="1" i="1" dirty="0" smtClean="0"/>
              <a:t> </a:t>
            </a:r>
            <a:r>
              <a:rPr lang="en-US" b="1" i="1" dirty="0" err="1" smtClean="0"/>
              <a:t>Dobutamine</a:t>
            </a:r>
            <a:r>
              <a:rPr lang="en-US" b="1" i="1" dirty="0" smtClean="0"/>
              <a:t>: Initial 0.5 to 1 µg/kg/min</a:t>
            </a:r>
            <a:r>
              <a:rPr lang="fa-IR" b="1" i="1" dirty="0" smtClean="0"/>
              <a:t> </a:t>
            </a:r>
            <a:endParaRPr lang="fa-IR" b="1" i="1" dirty="0"/>
          </a:p>
        </p:txBody>
      </p:sp>
    </p:spTree>
    <p:extLst>
      <p:ext uri="{BB962C8B-B14F-4D97-AF65-F5344CB8AC3E}">
        <p14:creationId xmlns:p14="http://schemas.microsoft.com/office/powerpoint/2010/main" val="379868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Rot="1" noChangeArrowheads="1"/>
          </p:cNvSpPr>
          <p:nvPr>
            <p:ph type="title"/>
          </p:nvPr>
        </p:nvSpPr>
        <p:spPr>
          <a:xfrm>
            <a:off x="690563" y="381000"/>
            <a:ext cx="7772400" cy="1143000"/>
          </a:xfrm>
        </p:spPr>
        <p:txBody>
          <a:bodyPr/>
          <a:lstStyle/>
          <a:p>
            <a:pPr eaLnBrk="1" hangingPunct="1"/>
            <a:r>
              <a:rPr lang="fa-IR" sz="2400" b="1" cap="all" dirty="0" smtClean="0">
                <a:solidFill>
                  <a:schemeClr val="tx1"/>
                </a:solidFill>
                <a:cs typeface="B Titr" pitchFamily="2" charset="-78"/>
              </a:rPr>
              <a:t> آترواسکلروز از شروع تا پایان</a:t>
            </a:r>
            <a:endParaRPr lang="en-US" altLang="en-US" sz="2400" b="1" dirty="0" smtClean="0">
              <a:solidFill>
                <a:schemeClr val="tx1"/>
              </a:solidFill>
              <a:cs typeface="B Titr" pitchFamily="2" charset="-78"/>
            </a:endParaRPr>
          </a:p>
        </p:txBody>
      </p:sp>
      <p:pic>
        <p:nvPicPr>
          <p:cNvPr id="87046" name="Picture 6" descr="Atherosclerosis Diagram"/>
          <p:cNvPicPr>
            <a:picLocks noChangeAspect="1" noChangeArrowheads="1"/>
          </p:cNvPicPr>
          <p:nvPr/>
        </p:nvPicPr>
        <p:blipFill>
          <a:blip r:embed="rId3" cstate="print"/>
          <a:srcRect/>
          <a:stretch>
            <a:fillRect/>
          </a:stretch>
        </p:blipFill>
        <p:spPr bwMode="auto">
          <a:xfrm>
            <a:off x="714348" y="1500174"/>
            <a:ext cx="7600950" cy="1993900"/>
          </a:xfrm>
          <a:prstGeom prst="rect">
            <a:avLst/>
          </a:prstGeom>
          <a:noFill/>
          <a:ln w="9525">
            <a:noFill/>
            <a:miter lim="800000"/>
            <a:headEnd/>
            <a:tailEnd/>
          </a:ln>
        </p:spPr>
      </p:pic>
      <p:pic>
        <p:nvPicPr>
          <p:cNvPr id="87047" name="Picture 7" descr="Atherosclerosis Diagram"/>
          <p:cNvPicPr>
            <a:picLocks noChangeAspect="1" noChangeArrowheads="1"/>
          </p:cNvPicPr>
          <p:nvPr/>
        </p:nvPicPr>
        <p:blipFill>
          <a:blip r:embed="rId3" cstate="print">
            <a:lum bright="6000"/>
          </a:blip>
          <a:srcRect r="79292"/>
          <a:stretch>
            <a:fillRect/>
          </a:stretch>
        </p:blipFill>
        <p:spPr bwMode="auto">
          <a:xfrm>
            <a:off x="762000" y="3505200"/>
            <a:ext cx="2286000" cy="2895600"/>
          </a:xfrm>
          <a:prstGeom prst="rect">
            <a:avLst/>
          </a:prstGeom>
          <a:noFill/>
          <a:ln w="9525">
            <a:noFill/>
            <a:miter lim="800000"/>
            <a:headEnd/>
            <a:tailEnd/>
          </a:ln>
        </p:spPr>
      </p:pic>
      <p:pic>
        <p:nvPicPr>
          <p:cNvPr id="87048" name="Picture 8" descr="Atherosclerosis Diagram"/>
          <p:cNvPicPr>
            <a:picLocks noChangeAspect="1" noChangeArrowheads="1"/>
          </p:cNvPicPr>
          <p:nvPr/>
        </p:nvPicPr>
        <p:blipFill>
          <a:blip r:embed="rId3" cstate="print">
            <a:lum bright="-6000" contrast="12000"/>
          </a:blip>
          <a:srcRect l="78947"/>
          <a:stretch>
            <a:fillRect/>
          </a:stretch>
        </p:blipFill>
        <p:spPr bwMode="auto">
          <a:xfrm>
            <a:off x="6172200" y="3657600"/>
            <a:ext cx="2262188" cy="2819400"/>
          </a:xfrm>
          <a:prstGeom prst="rect">
            <a:avLst/>
          </a:prstGeom>
          <a:noFill/>
          <a:ln w="9525">
            <a:noFill/>
            <a:miter lim="800000"/>
            <a:headEnd/>
            <a:tailEnd/>
          </a:ln>
        </p:spPr>
      </p:pic>
      <p:sp>
        <p:nvSpPr>
          <p:cNvPr id="87049" name="Text Box 9"/>
          <p:cNvSpPr txBox="1">
            <a:spLocks noChangeArrowheads="1"/>
          </p:cNvSpPr>
          <p:nvPr/>
        </p:nvSpPr>
        <p:spPr bwMode="auto">
          <a:xfrm>
            <a:off x="3886200" y="3886200"/>
            <a:ext cx="1447800" cy="457200"/>
          </a:xfrm>
          <a:prstGeom prst="rect">
            <a:avLst/>
          </a:prstGeom>
          <a:noFill/>
          <a:ln w="9525">
            <a:noFill/>
            <a:miter lim="800000"/>
            <a:headEnd/>
            <a:tailEnd/>
          </a:ln>
        </p:spPr>
        <p:txBody>
          <a:bodyPr>
            <a:spAutoFit/>
          </a:bodyPr>
          <a:lstStyle/>
          <a:p>
            <a:pPr algn="ctr">
              <a:spcBef>
                <a:spcPct val="50000"/>
              </a:spcBef>
            </a:pPr>
            <a:r>
              <a:rPr lang="en-US" altLang="en-US" b="1">
                <a:latin typeface="Arial" charset="0"/>
                <a:ea typeface="ＭＳ Ｐゴシック" pitchFamily="34" charset="-128"/>
              </a:rPr>
              <a:t>START</a:t>
            </a:r>
          </a:p>
        </p:txBody>
      </p:sp>
      <p:sp>
        <p:nvSpPr>
          <p:cNvPr id="87050" name="Text Box 10"/>
          <p:cNvSpPr txBox="1">
            <a:spLocks noChangeArrowheads="1"/>
          </p:cNvSpPr>
          <p:nvPr/>
        </p:nvSpPr>
        <p:spPr bwMode="auto">
          <a:xfrm>
            <a:off x="3886200" y="5334000"/>
            <a:ext cx="1447800" cy="457200"/>
          </a:xfrm>
          <a:prstGeom prst="rect">
            <a:avLst/>
          </a:prstGeom>
          <a:noFill/>
          <a:ln w="9525">
            <a:noFill/>
            <a:miter lim="800000"/>
            <a:headEnd/>
            <a:tailEnd/>
          </a:ln>
        </p:spPr>
        <p:txBody>
          <a:bodyPr>
            <a:spAutoFit/>
          </a:bodyPr>
          <a:lstStyle/>
          <a:p>
            <a:pPr algn="ctr">
              <a:spcBef>
                <a:spcPct val="50000"/>
              </a:spcBef>
            </a:pPr>
            <a:r>
              <a:rPr lang="en-US" altLang="en-US" b="1">
                <a:latin typeface="Arial" charset="0"/>
                <a:ea typeface="ＭＳ Ｐゴシック" pitchFamily="34" charset="-128"/>
              </a:rPr>
              <a:t>END</a:t>
            </a:r>
          </a:p>
        </p:txBody>
      </p:sp>
      <p:sp>
        <p:nvSpPr>
          <p:cNvPr id="87051" name="Line 11"/>
          <p:cNvSpPr>
            <a:spLocks noChangeShapeType="1"/>
          </p:cNvSpPr>
          <p:nvPr/>
        </p:nvSpPr>
        <p:spPr bwMode="auto">
          <a:xfrm flipH="1">
            <a:off x="3200400" y="4114800"/>
            <a:ext cx="685800" cy="0"/>
          </a:xfrm>
          <a:prstGeom prst="line">
            <a:avLst/>
          </a:prstGeom>
          <a:noFill/>
          <a:ln w="76200">
            <a:solidFill>
              <a:schemeClr val="tx1"/>
            </a:solidFill>
            <a:round/>
            <a:headEnd/>
            <a:tailEnd type="triangle" w="med" len="med"/>
          </a:ln>
        </p:spPr>
        <p:txBody>
          <a:bodyPr/>
          <a:lstStyle/>
          <a:p>
            <a:endParaRPr lang="en-US"/>
          </a:p>
        </p:txBody>
      </p:sp>
      <p:sp>
        <p:nvSpPr>
          <p:cNvPr id="87052" name="Line 12"/>
          <p:cNvSpPr>
            <a:spLocks noChangeShapeType="1"/>
          </p:cNvSpPr>
          <p:nvPr/>
        </p:nvSpPr>
        <p:spPr bwMode="auto">
          <a:xfrm>
            <a:off x="5029200" y="5562600"/>
            <a:ext cx="838200" cy="0"/>
          </a:xfrm>
          <a:prstGeom prst="line">
            <a:avLst/>
          </a:prstGeom>
          <a:noFill/>
          <a:ln w="76200">
            <a:solidFill>
              <a:schemeClr val="tx1"/>
            </a:solidFill>
            <a:round/>
            <a:headEnd/>
            <a:tailEnd type="triangle" w="med" len="me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87046"/>
                                        </p:tgtEl>
                                        <p:attrNameLst>
                                          <p:attrName>style.visibility</p:attrName>
                                        </p:attrNameLst>
                                      </p:cBhvr>
                                      <p:to>
                                        <p:strVal val="visible"/>
                                      </p:to>
                                    </p:set>
                                    <p:anim calcmode="lin" valueType="num">
                                      <p:cBhvr>
                                        <p:cTn id="7" dur="2000" fill="hold"/>
                                        <p:tgtEl>
                                          <p:spTgt spid="87046"/>
                                        </p:tgtEl>
                                        <p:attrNameLst>
                                          <p:attrName>ppt_w</p:attrName>
                                        </p:attrNameLst>
                                      </p:cBhvr>
                                      <p:tavLst>
                                        <p:tav tm="0">
                                          <p:val>
                                            <p:strVal val="#ppt_w*0.70"/>
                                          </p:val>
                                        </p:tav>
                                        <p:tav tm="100000">
                                          <p:val>
                                            <p:strVal val="#ppt_w"/>
                                          </p:val>
                                        </p:tav>
                                      </p:tavLst>
                                    </p:anim>
                                    <p:anim calcmode="lin" valueType="num">
                                      <p:cBhvr>
                                        <p:cTn id="8" dur="2000" fill="hold"/>
                                        <p:tgtEl>
                                          <p:spTgt spid="87046"/>
                                        </p:tgtEl>
                                        <p:attrNameLst>
                                          <p:attrName>ppt_h</p:attrName>
                                        </p:attrNameLst>
                                      </p:cBhvr>
                                      <p:tavLst>
                                        <p:tav tm="0">
                                          <p:val>
                                            <p:strVal val="#ppt_h"/>
                                          </p:val>
                                        </p:tav>
                                        <p:tav tm="100000">
                                          <p:val>
                                            <p:strVal val="#ppt_h"/>
                                          </p:val>
                                        </p:tav>
                                      </p:tavLst>
                                    </p:anim>
                                    <p:animEffect transition="in" filter="fade">
                                      <p:cBhvr>
                                        <p:cTn id="9" dur="2000"/>
                                        <p:tgtEl>
                                          <p:spTgt spid="8704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87049"/>
                                        </p:tgtEl>
                                        <p:attrNameLst>
                                          <p:attrName>style.visibility</p:attrName>
                                        </p:attrNameLst>
                                      </p:cBhvr>
                                      <p:to>
                                        <p:strVal val="visible"/>
                                      </p:to>
                                    </p:set>
                                    <p:animEffect transition="in" filter="checkerboard(across)">
                                      <p:cBhvr>
                                        <p:cTn id="14" dur="500"/>
                                        <p:tgtEl>
                                          <p:spTgt spid="87049"/>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87051"/>
                                        </p:tgtEl>
                                        <p:attrNameLst>
                                          <p:attrName>style.visibility</p:attrName>
                                        </p:attrNameLst>
                                      </p:cBhvr>
                                      <p:to>
                                        <p:strVal val="visible"/>
                                      </p:to>
                                    </p:set>
                                    <p:animEffect transition="in" filter="checkerboard(across)">
                                      <p:cBhvr>
                                        <p:cTn id="19" dur="500"/>
                                        <p:tgtEl>
                                          <p:spTgt spid="87051"/>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 presetClass="entr" presetSubtype="10" fill="hold" nodeType="clickEffect">
                                  <p:stCondLst>
                                    <p:cond delay="0"/>
                                  </p:stCondLst>
                                  <p:childTnLst>
                                    <p:set>
                                      <p:cBhvr>
                                        <p:cTn id="23" dur="1" fill="hold">
                                          <p:stCondLst>
                                            <p:cond delay="0"/>
                                          </p:stCondLst>
                                        </p:cTn>
                                        <p:tgtEl>
                                          <p:spTgt spid="87047"/>
                                        </p:tgtEl>
                                        <p:attrNameLst>
                                          <p:attrName>style.visibility</p:attrName>
                                        </p:attrNameLst>
                                      </p:cBhvr>
                                      <p:to>
                                        <p:strVal val="visible"/>
                                      </p:to>
                                    </p:set>
                                    <p:animEffect transition="in" filter="checkerboard(across)">
                                      <p:cBhvr>
                                        <p:cTn id="24" dur="500"/>
                                        <p:tgtEl>
                                          <p:spTgt spid="8704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87050"/>
                                        </p:tgtEl>
                                        <p:attrNameLst>
                                          <p:attrName>style.visibility</p:attrName>
                                        </p:attrNameLst>
                                      </p:cBhvr>
                                      <p:to>
                                        <p:strVal val="visible"/>
                                      </p:to>
                                    </p:set>
                                    <p:animEffect transition="in" filter="checkerboard(across)">
                                      <p:cBhvr>
                                        <p:cTn id="29" dur="500"/>
                                        <p:tgtEl>
                                          <p:spTgt spid="8705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87052"/>
                                        </p:tgtEl>
                                        <p:attrNameLst>
                                          <p:attrName>style.visibility</p:attrName>
                                        </p:attrNameLst>
                                      </p:cBhvr>
                                      <p:to>
                                        <p:strVal val="visible"/>
                                      </p:to>
                                    </p:set>
                                    <p:animEffect transition="in" filter="checkerboard(across)">
                                      <p:cBhvr>
                                        <p:cTn id="34" dur="500"/>
                                        <p:tgtEl>
                                          <p:spTgt spid="87052"/>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 presetClass="entr" presetSubtype="10" fill="hold" nodeType="clickEffect">
                                  <p:stCondLst>
                                    <p:cond delay="0"/>
                                  </p:stCondLst>
                                  <p:childTnLst>
                                    <p:set>
                                      <p:cBhvr>
                                        <p:cTn id="38" dur="1" fill="hold">
                                          <p:stCondLst>
                                            <p:cond delay="0"/>
                                          </p:stCondLst>
                                        </p:cTn>
                                        <p:tgtEl>
                                          <p:spTgt spid="87048"/>
                                        </p:tgtEl>
                                        <p:attrNameLst>
                                          <p:attrName>style.visibility</p:attrName>
                                        </p:attrNameLst>
                                      </p:cBhvr>
                                      <p:to>
                                        <p:strVal val="visible"/>
                                      </p:to>
                                    </p:set>
                                    <p:animEffect transition="in" filter="checkerboard(across)">
                                      <p:cBhvr>
                                        <p:cTn id="39" dur="500"/>
                                        <p:tgtEl>
                                          <p:spTgt spid="870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9" grpId="0"/>
      <p:bldP spid="87050" grpId="0"/>
      <p:bldP spid="87051" grpId="0" animBg="1"/>
      <p:bldP spid="8705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p:cNvSpPr txBox="1">
            <a:spLocks/>
          </p:cNvSpPr>
          <p:nvPr/>
        </p:nvSpPr>
        <p:spPr>
          <a:xfrm>
            <a:off x="1043608" y="2614613"/>
            <a:ext cx="7100292" cy="814387"/>
          </a:xfrm>
          <a:prstGeom prst="rect">
            <a:avLst/>
          </a:prstGeom>
        </p:spPr>
        <p:txBody>
          <a:bodyPr rtlCol="0">
            <a:normAutofit/>
          </a:bodyPr>
          <a:lstStyle/>
          <a:p>
            <a:pPr marL="342900" marR="0" lvl="0" indent="-342900" algn="ctr" defTabSz="914022" rtl="1" eaLnBrk="1" fontAlgn="auto" latinLnBrk="0" hangingPunct="1">
              <a:lnSpc>
                <a:spcPct val="100000"/>
              </a:lnSpc>
              <a:spcBef>
                <a:spcPct val="20000"/>
              </a:spcBef>
              <a:spcAft>
                <a:spcPts val="0"/>
              </a:spcAft>
              <a:buClrTx/>
              <a:buSzTx/>
              <a:tabLst/>
              <a:defRPr/>
            </a:pPr>
            <a:r>
              <a:rPr kumimoji="0" lang="fa-IR" sz="3200" b="1" i="0" u="none" strike="noStrike" kern="1200" cap="none" spc="0" normalizeH="0" baseline="0" noProof="0" dirty="0" smtClean="0">
                <a:ln>
                  <a:noFill/>
                </a:ln>
                <a:effectLst/>
                <a:uLnTx/>
                <a:uFillTx/>
                <a:latin typeface="Arial" pitchFamily="34" charset="0"/>
                <a:cs typeface="B Titr" pitchFamily="2" charset="-78"/>
              </a:rPr>
              <a:t>ریسک فاکتورهای بیماریهای ایسکمیک</a:t>
            </a:r>
            <a:endParaRPr kumimoji="0" lang="en-US" sz="3200" b="1" i="0" u="none" strike="noStrike" kern="1200" cap="none" spc="0" normalizeH="0" baseline="0" noProof="0" dirty="0">
              <a:ln>
                <a:noFill/>
              </a:ln>
              <a:effectLst/>
              <a:uLnTx/>
              <a:uFillTx/>
              <a:latin typeface="Arial" pitchFamily="34" charset="0"/>
              <a:cs typeface="B Titr" pitchFamily="2" charset="-78"/>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7380288" y="2133600"/>
            <a:ext cx="1646237" cy="406400"/>
          </a:xfrm>
          <a:prstGeom prst="rect">
            <a:avLst/>
          </a:prstGeom>
          <a:solidFill>
            <a:srgbClr val="FF3300"/>
          </a:solidFill>
          <a:ln w="9525">
            <a:solidFill>
              <a:schemeClr val="bg1"/>
            </a:solidFill>
            <a:miter lim="800000"/>
            <a:headEnd/>
            <a:tailEnd/>
          </a:ln>
          <a:effectLst/>
        </p:spPr>
        <p:txBody>
          <a:bodyPr wrap="none">
            <a:spAutoFit/>
          </a:bodyPr>
          <a:lstStyle/>
          <a:p>
            <a:r>
              <a:rPr lang="en-US" sz="2000" b="1" dirty="0"/>
              <a:t>Risk factors</a:t>
            </a:r>
          </a:p>
        </p:txBody>
      </p:sp>
      <p:sp>
        <p:nvSpPr>
          <p:cNvPr id="25604" name="Text Box 4"/>
          <p:cNvSpPr txBox="1">
            <a:spLocks noChangeArrowheads="1"/>
          </p:cNvSpPr>
          <p:nvPr/>
        </p:nvSpPr>
        <p:spPr bwMode="auto">
          <a:xfrm>
            <a:off x="5364163" y="765175"/>
            <a:ext cx="1671637" cy="466725"/>
          </a:xfrm>
          <a:prstGeom prst="rect">
            <a:avLst/>
          </a:prstGeom>
          <a:solidFill>
            <a:srgbClr val="FF9900"/>
          </a:solidFill>
          <a:ln w="9525">
            <a:solidFill>
              <a:schemeClr val="bg1"/>
            </a:solidFill>
            <a:miter lim="800000"/>
            <a:headEnd/>
            <a:tailEnd/>
          </a:ln>
          <a:effectLst/>
        </p:spPr>
        <p:txBody>
          <a:bodyPr wrap="none">
            <a:spAutoFit/>
          </a:bodyPr>
          <a:lstStyle/>
          <a:p>
            <a:r>
              <a:rPr lang="fa-IR" sz="2400" b="1" dirty="0">
                <a:solidFill>
                  <a:schemeClr val="bg2"/>
                </a:solidFill>
              </a:rPr>
              <a:t>غیر قابل کنترل</a:t>
            </a:r>
            <a:endParaRPr lang="en-US" sz="2400" b="1" dirty="0">
              <a:solidFill>
                <a:schemeClr val="bg2"/>
              </a:solidFill>
            </a:endParaRPr>
          </a:p>
        </p:txBody>
      </p:sp>
      <p:sp>
        <p:nvSpPr>
          <p:cNvPr id="25605" name="Rectangle 5"/>
          <p:cNvSpPr>
            <a:spLocks noChangeArrowheads="1"/>
          </p:cNvSpPr>
          <p:nvPr/>
        </p:nvSpPr>
        <p:spPr bwMode="auto">
          <a:xfrm>
            <a:off x="5795963" y="3609975"/>
            <a:ext cx="1208087" cy="466725"/>
          </a:xfrm>
          <a:prstGeom prst="rect">
            <a:avLst/>
          </a:prstGeom>
          <a:solidFill>
            <a:srgbClr val="FF9900"/>
          </a:solidFill>
          <a:ln w="9525">
            <a:solidFill>
              <a:schemeClr val="bg1"/>
            </a:solidFill>
            <a:miter lim="800000"/>
            <a:headEnd/>
            <a:tailEnd/>
          </a:ln>
          <a:effectLst/>
        </p:spPr>
        <p:txBody>
          <a:bodyPr wrap="none">
            <a:spAutoFit/>
          </a:bodyPr>
          <a:lstStyle/>
          <a:p>
            <a:r>
              <a:rPr lang="fa-IR" sz="2400" b="1">
                <a:solidFill>
                  <a:schemeClr val="bg2"/>
                </a:solidFill>
              </a:rPr>
              <a:t>قابل کنترل</a:t>
            </a:r>
            <a:endParaRPr lang="en-US" sz="2400" b="1">
              <a:solidFill>
                <a:schemeClr val="bg2"/>
              </a:solidFill>
            </a:endParaRPr>
          </a:p>
        </p:txBody>
      </p:sp>
      <p:sp>
        <p:nvSpPr>
          <p:cNvPr id="25606" name="AutoShape 6"/>
          <p:cNvSpPr>
            <a:spLocks/>
          </p:cNvSpPr>
          <p:nvPr/>
        </p:nvSpPr>
        <p:spPr bwMode="auto">
          <a:xfrm rot="10800000">
            <a:off x="4932363" y="0"/>
            <a:ext cx="360362" cy="2349500"/>
          </a:xfrm>
          <a:prstGeom prst="leftBrace">
            <a:avLst>
              <a:gd name="adj1" fmla="val 54332"/>
              <a:gd name="adj2" fmla="val 50000"/>
            </a:avLst>
          </a:prstGeom>
          <a:noFill/>
          <a:ln w="63500">
            <a:solidFill>
              <a:srgbClr val="FF0000"/>
            </a:solidFill>
            <a:round/>
            <a:headEnd/>
            <a:tailEnd/>
          </a:ln>
          <a:effectLst/>
        </p:spPr>
        <p:txBody>
          <a:bodyPr wrap="none" anchor="ctr"/>
          <a:lstStyle/>
          <a:p>
            <a:endParaRPr lang="en-US"/>
          </a:p>
        </p:txBody>
      </p:sp>
      <p:sp>
        <p:nvSpPr>
          <p:cNvPr id="25607" name="AutoShape 7"/>
          <p:cNvSpPr>
            <a:spLocks/>
          </p:cNvSpPr>
          <p:nvPr/>
        </p:nvSpPr>
        <p:spPr bwMode="auto">
          <a:xfrm rot="10800000">
            <a:off x="3563938" y="908050"/>
            <a:ext cx="360362" cy="5949950"/>
          </a:xfrm>
          <a:prstGeom prst="leftBrace">
            <a:avLst>
              <a:gd name="adj1" fmla="val 137592"/>
              <a:gd name="adj2" fmla="val 50000"/>
            </a:avLst>
          </a:prstGeom>
          <a:noFill/>
          <a:ln w="63500">
            <a:solidFill>
              <a:srgbClr val="FF0000"/>
            </a:solidFill>
            <a:round/>
            <a:headEnd/>
            <a:tailEnd/>
          </a:ln>
          <a:effectLst/>
        </p:spPr>
        <p:txBody>
          <a:bodyPr wrap="none" anchor="ctr"/>
          <a:lstStyle/>
          <a:p>
            <a:endParaRPr lang="en-US"/>
          </a:p>
        </p:txBody>
      </p:sp>
      <p:sp>
        <p:nvSpPr>
          <p:cNvPr id="25608" name="Text Box 8"/>
          <p:cNvSpPr txBox="1">
            <a:spLocks noChangeArrowheads="1"/>
          </p:cNvSpPr>
          <p:nvPr/>
        </p:nvSpPr>
        <p:spPr bwMode="auto">
          <a:xfrm>
            <a:off x="4329113" y="260350"/>
            <a:ext cx="674687" cy="406400"/>
          </a:xfrm>
          <a:prstGeom prst="rect">
            <a:avLst/>
          </a:prstGeom>
          <a:solidFill>
            <a:srgbClr val="FFFF00"/>
          </a:solidFill>
          <a:ln w="9525">
            <a:solidFill>
              <a:schemeClr val="tx1"/>
            </a:solidFill>
            <a:miter lim="800000"/>
            <a:headEnd/>
            <a:tailEnd/>
          </a:ln>
          <a:effectLst/>
        </p:spPr>
        <p:txBody>
          <a:bodyPr wrap="none">
            <a:spAutoFit/>
          </a:bodyPr>
          <a:lstStyle/>
          <a:p>
            <a:r>
              <a:rPr lang="en-US" sz="2000" b="1">
                <a:solidFill>
                  <a:schemeClr val="bg2"/>
                </a:solidFill>
              </a:rPr>
              <a:t>Age</a:t>
            </a:r>
          </a:p>
        </p:txBody>
      </p:sp>
      <p:sp>
        <p:nvSpPr>
          <p:cNvPr id="25609" name="Text Box 9"/>
          <p:cNvSpPr txBox="1">
            <a:spLocks noChangeArrowheads="1"/>
          </p:cNvSpPr>
          <p:nvPr/>
        </p:nvSpPr>
        <p:spPr bwMode="auto">
          <a:xfrm>
            <a:off x="4140200" y="1293813"/>
            <a:ext cx="801688" cy="406400"/>
          </a:xfrm>
          <a:prstGeom prst="rect">
            <a:avLst/>
          </a:prstGeom>
          <a:solidFill>
            <a:srgbClr val="FFFF00"/>
          </a:solidFill>
          <a:ln w="9525">
            <a:solidFill>
              <a:schemeClr val="tx1"/>
            </a:solidFill>
            <a:miter lim="800000"/>
            <a:headEnd/>
            <a:tailEnd/>
          </a:ln>
          <a:effectLst/>
        </p:spPr>
        <p:txBody>
          <a:bodyPr wrap="none">
            <a:spAutoFit/>
          </a:bodyPr>
          <a:lstStyle/>
          <a:p>
            <a:r>
              <a:rPr lang="en-US" sz="2000" b="1">
                <a:solidFill>
                  <a:schemeClr val="bg2"/>
                </a:solidFill>
              </a:rPr>
              <a:t>Race</a:t>
            </a:r>
          </a:p>
        </p:txBody>
      </p:sp>
      <p:sp>
        <p:nvSpPr>
          <p:cNvPr id="25610" name="Text Box 10"/>
          <p:cNvSpPr txBox="1">
            <a:spLocks noChangeArrowheads="1"/>
          </p:cNvSpPr>
          <p:nvPr/>
        </p:nvSpPr>
        <p:spPr bwMode="auto">
          <a:xfrm>
            <a:off x="3995738" y="749300"/>
            <a:ext cx="993775" cy="376238"/>
          </a:xfrm>
          <a:prstGeom prst="rect">
            <a:avLst/>
          </a:prstGeom>
          <a:solidFill>
            <a:srgbClr val="FFFF00"/>
          </a:solidFill>
          <a:ln w="9525">
            <a:solidFill>
              <a:schemeClr val="tx1"/>
            </a:solidFill>
            <a:miter lim="800000"/>
            <a:headEnd/>
            <a:tailEnd/>
          </a:ln>
          <a:effectLst/>
        </p:spPr>
        <p:txBody>
          <a:bodyPr wrap="none">
            <a:spAutoFit/>
          </a:bodyPr>
          <a:lstStyle/>
          <a:p>
            <a:r>
              <a:rPr lang="en-US" b="1">
                <a:solidFill>
                  <a:schemeClr val="bg2"/>
                </a:solidFill>
                <a:effectLst>
                  <a:outerShdw blurRad="38100" dist="38100" dir="2700000" algn="tl">
                    <a:srgbClr val="FFFFFF"/>
                  </a:outerShdw>
                </a:effectLst>
              </a:rPr>
              <a:t>Gender</a:t>
            </a:r>
          </a:p>
        </p:txBody>
      </p:sp>
      <p:sp>
        <p:nvSpPr>
          <p:cNvPr id="25611" name="Text Box 11"/>
          <p:cNvSpPr txBox="1">
            <a:spLocks noChangeArrowheads="1"/>
          </p:cNvSpPr>
          <p:nvPr/>
        </p:nvSpPr>
        <p:spPr bwMode="auto">
          <a:xfrm>
            <a:off x="3995738" y="1828800"/>
            <a:ext cx="917575" cy="376238"/>
          </a:xfrm>
          <a:prstGeom prst="rect">
            <a:avLst/>
          </a:prstGeom>
          <a:solidFill>
            <a:srgbClr val="FFFF00"/>
          </a:solidFill>
          <a:ln w="9525">
            <a:solidFill>
              <a:schemeClr val="tx1"/>
            </a:solidFill>
            <a:miter lim="800000"/>
            <a:headEnd/>
            <a:tailEnd/>
          </a:ln>
          <a:effectLst/>
        </p:spPr>
        <p:txBody>
          <a:bodyPr wrap="none">
            <a:spAutoFit/>
          </a:bodyPr>
          <a:lstStyle/>
          <a:p>
            <a:r>
              <a:rPr lang="en-US" b="1">
                <a:solidFill>
                  <a:schemeClr val="bg2"/>
                </a:solidFill>
                <a:effectLst>
                  <a:outerShdw blurRad="38100" dist="38100" dir="2700000" algn="tl">
                    <a:srgbClr val="FFFFFF"/>
                  </a:outerShdw>
                </a:effectLst>
              </a:rPr>
              <a:t>Family</a:t>
            </a:r>
          </a:p>
        </p:txBody>
      </p:sp>
      <p:sp>
        <p:nvSpPr>
          <p:cNvPr id="25614" name="AutoShape 14"/>
          <p:cNvSpPr>
            <a:spLocks/>
          </p:cNvSpPr>
          <p:nvPr/>
        </p:nvSpPr>
        <p:spPr bwMode="auto">
          <a:xfrm rot="10800000">
            <a:off x="6948488" y="188913"/>
            <a:ext cx="360362" cy="4319587"/>
          </a:xfrm>
          <a:prstGeom prst="leftBrace">
            <a:avLst>
              <a:gd name="adj1" fmla="val 99890"/>
              <a:gd name="adj2" fmla="val 50000"/>
            </a:avLst>
          </a:prstGeom>
          <a:noFill/>
          <a:ln w="63500">
            <a:solidFill>
              <a:srgbClr val="FF0000"/>
            </a:solidFill>
            <a:round/>
            <a:headEnd/>
            <a:tailEnd/>
          </a:ln>
          <a:effectLst/>
        </p:spPr>
        <p:txBody>
          <a:bodyPr wrap="none" anchor="ctr"/>
          <a:lstStyle/>
          <a:p>
            <a:endParaRPr lang="en-US"/>
          </a:p>
        </p:txBody>
      </p:sp>
      <p:sp>
        <p:nvSpPr>
          <p:cNvPr id="25618" name="Text Box 18"/>
          <p:cNvSpPr txBox="1">
            <a:spLocks noChangeArrowheads="1"/>
          </p:cNvSpPr>
          <p:nvPr/>
        </p:nvSpPr>
        <p:spPr bwMode="auto">
          <a:xfrm>
            <a:off x="2774950" y="1077913"/>
            <a:ext cx="717550" cy="406400"/>
          </a:xfrm>
          <a:prstGeom prst="rect">
            <a:avLst/>
          </a:prstGeom>
          <a:solidFill>
            <a:srgbClr val="FF3300"/>
          </a:solidFill>
          <a:ln w="9525">
            <a:solidFill>
              <a:schemeClr val="tx1"/>
            </a:solidFill>
            <a:miter lim="800000"/>
            <a:headEnd/>
            <a:tailEnd/>
          </a:ln>
          <a:effectLst/>
        </p:spPr>
        <p:txBody>
          <a:bodyPr wrap="none">
            <a:spAutoFit/>
          </a:bodyPr>
          <a:lstStyle/>
          <a:p>
            <a:r>
              <a:rPr lang="en-US" sz="2000" b="1">
                <a:effectLst>
                  <a:outerShdw blurRad="38100" dist="38100" dir="2700000" algn="tl">
                    <a:srgbClr val="000000"/>
                  </a:outerShdw>
                </a:effectLst>
              </a:rPr>
              <a:t>HTN</a:t>
            </a:r>
          </a:p>
        </p:txBody>
      </p:sp>
      <p:sp>
        <p:nvSpPr>
          <p:cNvPr id="25619" name="Text Box 19"/>
          <p:cNvSpPr txBox="1">
            <a:spLocks noChangeArrowheads="1"/>
          </p:cNvSpPr>
          <p:nvPr/>
        </p:nvSpPr>
        <p:spPr bwMode="auto">
          <a:xfrm>
            <a:off x="690563" y="1582738"/>
            <a:ext cx="2801937" cy="406400"/>
          </a:xfrm>
          <a:prstGeom prst="rect">
            <a:avLst/>
          </a:prstGeom>
          <a:solidFill>
            <a:srgbClr val="FF3300"/>
          </a:solidFill>
          <a:ln w="9525">
            <a:solidFill>
              <a:schemeClr val="tx1"/>
            </a:solidFill>
            <a:miter lim="800000"/>
            <a:headEnd/>
            <a:tailEnd/>
          </a:ln>
          <a:effectLst/>
        </p:spPr>
        <p:txBody>
          <a:bodyPr wrap="none">
            <a:spAutoFit/>
          </a:bodyPr>
          <a:lstStyle/>
          <a:p>
            <a:r>
              <a:rPr lang="en-US" sz="2000" b="1">
                <a:effectLst>
                  <a:outerShdw blurRad="38100" dist="38100" dir="2700000" algn="tl">
                    <a:srgbClr val="000000"/>
                  </a:outerShdw>
                </a:effectLst>
              </a:rPr>
              <a:t>Elevated serum lipids</a:t>
            </a:r>
          </a:p>
        </p:txBody>
      </p:sp>
      <p:sp>
        <p:nvSpPr>
          <p:cNvPr id="25620" name="Text Box 20"/>
          <p:cNvSpPr txBox="1">
            <a:spLocks noChangeArrowheads="1"/>
          </p:cNvSpPr>
          <p:nvPr/>
        </p:nvSpPr>
        <p:spPr bwMode="auto">
          <a:xfrm>
            <a:off x="1084263" y="2085975"/>
            <a:ext cx="2408237" cy="406400"/>
          </a:xfrm>
          <a:prstGeom prst="rect">
            <a:avLst/>
          </a:prstGeom>
          <a:solidFill>
            <a:srgbClr val="FF3300"/>
          </a:solidFill>
          <a:ln w="9525">
            <a:solidFill>
              <a:schemeClr val="tx1"/>
            </a:solidFill>
            <a:miter lim="800000"/>
            <a:headEnd/>
            <a:tailEnd/>
          </a:ln>
          <a:effectLst/>
        </p:spPr>
        <p:txBody>
          <a:bodyPr wrap="none">
            <a:spAutoFit/>
          </a:bodyPr>
          <a:lstStyle/>
          <a:p>
            <a:r>
              <a:rPr lang="en-US" sz="2000" b="1">
                <a:effectLst>
                  <a:outerShdw blurRad="38100" dist="38100" dir="2700000" algn="tl">
                    <a:srgbClr val="000000"/>
                  </a:outerShdw>
                </a:effectLst>
              </a:rPr>
              <a:t>Cigarette smoking</a:t>
            </a:r>
          </a:p>
        </p:txBody>
      </p:sp>
      <p:sp>
        <p:nvSpPr>
          <p:cNvPr id="25621" name="Text Box 21"/>
          <p:cNvSpPr txBox="1">
            <a:spLocks noChangeArrowheads="1"/>
          </p:cNvSpPr>
          <p:nvPr/>
        </p:nvSpPr>
        <p:spPr bwMode="auto">
          <a:xfrm>
            <a:off x="1958975" y="1695450"/>
            <a:ext cx="184150" cy="396875"/>
          </a:xfrm>
          <a:prstGeom prst="rect">
            <a:avLst/>
          </a:prstGeom>
          <a:noFill/>
          <a:ln w="9525">
            <a:noFill/>
            <a:miter lim="800000"/>
            <a:headEnd/>
            <a:tailEnd/>
          </a:ln>
          <a:effectLst/>
        </p:spPr>
        <p:txBody>
          <a:bodyPr wrap="none">
            <a:spAutoFit/>
          </a:bodyPr>
          <a:lstStyle/>
          <a:p>
            <a:endParaRPr lang="en-US" sz="2000"/>
          </a:p>
        </p:txBody>
      </p:sp>
      <p:sp>
        <p:nvSpPr>
          <p:cNvPr id="25622" name="Text Box 22"/>
          <p:cNvSpPr txBox="1">
            <a:spLocks noChangeArrowheads="1"/>
          </p:cNvSpPr>
          <p:nvPr/>
        </p:nvSpPr>
        <p:spPr bwMode="auto">
          <a:xfrm>
            <a:off x="898525" y="2674938"/>
            <a:ext cx="2665413" cy="466725"/>
          </a:xfrm>
          <a:prstGeom prst="rect">
            <a:avLst/>
          </a:prstGeom>
          <a:solidFill>
            <a:srgbClr val="FF3300"/>
          </a:solidFill>
          <a:ln w="9525">
            <a:solidFill>
              <a:schemeClr val="tx1"/>
            </a:solidFill>
            <a:miter lim="800000"/>
            <a:headEnd/>
            <a:tailEnd/>
          </a:ln>
          <a:effectLst/>
        </p:spPr>
        <p:txBody>
          <a:bodyPr wrap="none">
            <a:spAutoFit/>
          </a:bodyPr>
          <a:lstStyle/>
          <a:p>
            <a:r>
              <a:rPr lang="en-US" sz="2400" b="1" dirty="0">
                <a:effectLst>
                  <a:outerShdw blurRad="38100" dist="38100" dir="2700000" algn="tl">
                    <a:srgbClr val="000000"/>
                  </a:outerShdw>
                </a:effectLst>
              </a:rPr>
              <a:t>diabetes mellitus</a:t>
            </a:r>
          </a:p>
        </p:txBody>
      </p:sp>
      <p:sp>
        <p:nvSpPr>
          <p:cNvPr id="25623" name="Text Box 23"/>
          <p:cNvSpPr txBox="1">
            <a:spLocks noChangeArrowheads="1"/>
          </p:cNvSpPr>
          <p:nvPr/>
        </p:nvSpPr>
        <p:spPr bwMode="auto">
          <a:xfrm>
            <a:off x="1192213" y="3322638"/>
            <a:ext cx="2443162" cy="466725"/>
          </a:xfrm>
          <a:prstGeom prst="rect">
            <a:avLst/>
          </a:prstGeom>
          <a:solidFill>
            <a:srgbClr val="FF3300"/>
          </a:solidFill>
          <a:ln w="9525">
            <a:solidFill>
              <a:schemeClr val="tx1"/>
            </a:solidFill>
            <a:miter lim="800000"/>
            <a:headEnd/>
            <a:tailEnd/>
          </a:ln>
          <a:effectLst/>
        </p:spPr>
        <p:txBody>
          <a:bodyPr wrap="none">
            <a:spAutoFit/>
          </a:bodyPr>
          <a:lstStyle/>
          <a:p>
            <a:r>
              <a:rPr lang="fa-IR" sz="2400" b="1">
                <a:effectLst>
                  <a:outerShdw blurRad="38100" dist="38100" dir="2700000" algn="tl">
                    <a:srgbClr val="000000"/>
                  </a:outerShdw>
                </a:effectLst>
              </a:rPr>
              <a:t>رژیم پر نمک و چربی </a:t>
            </a:r>
            <a:endParaRPr lang="en-US" sz="2400" b="1">
              <a:effectLst>
                <a:outerShdw blurRad="38100" dist="38100" dir="2700000" algn="tl">
                  <a:srgbClr val="000000"/>
                </a:outerShdw>
              </a:effectLst>
            </a:endParaRPr>
          </a:p>
        </p:txBody>
      </p:sp>
      <p:sp>
        <p:nvSpPr>
          <p:cNvPr id="25624" name="Text Box 24"/>
          <p:cNvSpPr txBox="1">
            <a:spLocks noChangeArrowheads="1"/>
          </p:cNvSpPr>
          <p:nvPr/>
        </p:nvSpPr>
        <p:spPr bwMode="auto">
          <a:xfrm>
            <a:off x="0" y="3886200"/>
            <a:ext cx="3649663" cy="406400"/>
          </a:xfrm>
          <a:prstGeom prst="rect">
            <a:avLst/>
          </a:prstGeom>
          <a:solidFill>
            <a:srgbClr val="FF3300"/>
          </a:solidFill>
          <a:ln w="9525">
            <a:solidFill>
              <a:schemeClr val="tx1"/>
            </a:solidFill>
            <a:miter lim="800000"/>
            <a:headEnd/>
            <a:tailEnd/>
          </a:ln>
          <a:effectLst/>
        </p:spPr>
        <p:txBody>
          <a:bodyPr>
            <a:spAutoFit/>
          </a:bodyPr>
          <a:lstStyle/>
          <a:p>
            <a:r>
              <a:rPr lang="en-US" sz="2000" b="1">
                <a:effectLst>
                  <a:outerShdw blurRad="38100" dist="38100" dir="2700000" algn="tl">
                    <a:srgbClr val="000000"/>
                  </a:outerShdw>
                </a:effectLst>
              </a:rPr>
              <a:t>Elevated homocysteine level</a:t>
            </a:r>
          </a:p>
        </p:txBody>
      </p:sp>
      <p:sp>
        <p:nvSpPr>
          <p:cNvPr id="25625" name="Text Box 25"/>
          <p:cNvSpPr txBox="1">
            <a:spLocks noChangeArrowheads="1"/>
          </p:cNvSpPr>
          <p:nvPr/>
        </p:nvSpPr>
        <p:spPr bwMode="auto">
          <a:xfrm>
            <a:off x="423863" y="4475163"/>
            <a:ext cx="3140075" cy="466725"/>
          </a:xfrm>
          <a:prstGeom prst="rect">
            <a:avLst/>
          </a:prstGeom>
          <a:solidFill>
            <a:srgbClr val="FF3300"/>
          </a:solidFill>
          <a:ln w="9525">
            <a:solidFill>
              <a:schemeClr val="tx1"/>
            </a:solidFill>
            <a:miter lim="800000"/>
            <a:headEnd/>
            <a:tailEnd/>
          </a:ln>
          <a:effectLst/>
        </p:spPr>
        <p:txBody>
          <a:bodyPr wrap="none">
            <a:spAutoFit/>
          </a:bodyPr>
          <a:lstStyle/>
          <a:p>
            <a:r>
              <a:rPr lang="en-US" sz="2400" b="1">
                <a:effectLst>
                  <a:outerShdw blurRad="38100" dist="38100" dir="2700000" algn="tl">
                    <a:srgbClr val="000000"/>
                  </a:outerShdw>
                </a:effectLst>
              </a:rPr>
              <a:t>Metabolic syndrome</a:t>
            </a:r>
          </a:p>
        </p:txBody>
      </p:sp>
      <p:sp>
        <p:nvSpPr>
          <p:cNvPr id="25632" name="Text Box 32"/>
          <p:cNvSpPr txBox="1">
            <a:spLocks noChangeArrowheads="1"/>
          </p:cNvSpPr>
          <p:nvPr/>
        </p:nvSpPr>
        <p:spPr bwMode="auto">
          <a:xfrm>
            <a:off x="2252663" y="5084763"/>
            <a:ext cx="1311275" cy="466725"/>
          </a:xfrm>
          <a:prstGeom prst="rect">
            <a:avLst/>
          </a:prstGeom>
          <a:solidFill>
            <a:srgbClr val="FF3300"/>
          </a:solidFill>
          <a:ln w="9525">
            <a:solidFill>
              <a:schemeClr val="tx1"/>
            </a:solidFill>
            <a:miter lim="800000"/>
            <a:headEnd/>
            <a:tailEnd/>
          </a:ln>
          <a:effectLst/>
        </p:spPr>
        <p:txBody>
          <a:bodyPr wrap="none">
            <a:spAutoFit/>
          </a:bodyPr>
          <a:lstStyle/>
          <a:p>
            <a:r>
              <a:rPr lang="en-US" sz="2400" b="1">
                <a:effectLst>
                  <a:outerShdw blurRad="38100" dist="38100" dir="2700000" algn="tl">
                    <a:srgbClr val="000000"/>
                  </a:outerShdw>
                </a:effectLst>
              </a:rPr>
              <a:t>Obesity</a:t>
            </a:r>
          </a:p>
        </p:txBody>
      </p:sp>
      <p:sp>
        <p:nvSpPr>
          <p:cNvPr id="25633" name="Text Box 33"/>
          <p:cNvSpPr txBox="1">
            <a:spLocks noChangeArrowheads="1"/>
          </p:cNvSpPr>
          <p:nvPr/>
        </p:nvSpPr>
        <p:spPr bwMode="auto">
          <a:xfrm>
            <a:off x="728663" y="5626100"/>
            <a:ext cx="2835275" cy="466725"/>
          </a:xfrm>
          <a:prstGeom prst="rect">
            <a:avLst/>
          </a:prstGeom>
          <a:solidFill>
            <a:srgbClr val="FF3300"/>
          </a:solidFill>
          <a:ln w="9525">
            <a:solidFill>
              <a:schemeClr val="tx1"/>
            </a:solidFill>
            <a:miter lim="800000"/>
            <a:headEnd/>
            <a:tailEnd/>
          </a:ln>
          <a:effectLst/>
        </p:spPr>
        <p:txBody>
          <a:bodyPr wrap="none">
            <a:spAutoFit/>
          </a:bodyPr>
          <a:lstStyle/>
          <a:p>
            <a:r>
              <a:rPr lang="en-US" sz="2400" b="1" dirty="0">
                <a:effectLst>
                  <a:outerShdw blurRad="38100" dist="38100" dir="2700000" algn="tl">
                    <a:srgbClr val="000000"/>
                  </a:outerShdw>
                </a:effectLst>
              </a:rPr>
              <a:t>Physical inactivity</a:t>
            </a:r>
          </a:p>
        </p:txBody>
      </p:sp>
      <p:sp>
        <p:nvSpPr>
          <p:cNvPr id="25634" name="Text Box 34"/>
          <p:cNvSpPr txBox="1">
            <a:spLocks noChangeArrowheads="1"/>
          </p:cNvSpPr>
          <p:nvPr/>
        </p:nvSpPr>
        <p:spPr bwMode="auto">
          <a:xfrm>
            <a:off x="1042988" y="6237288"/>
            <a:ext cx="2547937" cy="466725"/>
          </a:xfrm>
          <a:prstGeom prst="rect">
            <a:avLst/>
          </a:prstGeom>
          <a:solidFill>
            <a:srgbClr val="FF3300"/>
          </a:solidFill>
          <a:ln w="9525">
            <a:solidFill>
              <a:schemeClr val="tx1"/>
            </a:solidFill>
            <a:miter lim="800000"/>
            <a:headEnd/>
            <a:tailEnd/>
          </a:ln>
          <a:effectLst/>
        </p:spPr>
        <p:txBody>
          <a:bodyPr wrap="none">
            <a:spAutoFit/>
          </a:bodyPr>
          <a:lstStyle/>
          <a:p>
            <a:r>
              <a:rPr lang="en-US" sz="2400" b="1">
                <a:effectLst>
                  <a:outerShdw blurRad="38100" dist="38100" dir="2700000" algn="tl">
                    <a:srgbClr val="000000"/>
                  </a:outerShdw>
                </a:effectLst>
              </a:rPr>
              <a:t>Postmenopause</a:t>
            </a:r>
          </a:p>
        </p:txBody>
      </p:sp>
      <p:sp>
        <p:nvSpPr>
          <p:cNvPr id="25635" name="Line 35"/>
          <p:cNvSpPr>
            <a:spLocks noChangeShapeType="1"/>
          </p:cNvSpPr>
          <p:nvPr/>
        </p:nvSpPr>
        <p:spPr bwMode="auto">
          <a:xfrm flipH="1" flipV="1">
            <a:off x="4067175" y="3860800"/>
            <a:ext cx="1657350" cy="0"/>
          </a:xfrm>
          <a:prstGeom prst="line">
            <a:avLst/>
          </a:prstGeom>
          <a:noFill/>
          <a:ln w="57150">
            <a:solidFill>
              <a:srgbClr val="FF0000"/>
            </a:solidFill>
            <a:round/>
            <a:headEnd/>
            <a:tailEnd type="arrow" w="med" len="med"/>
          </a:ln>
          <a:effectLst/>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5614"/>
                                        </p:tgtEl>
                                        <p:attrNameLst>
                                          <p:attrName>style.visibility</p:attrName>
                                        </p:attrNameLst>
                                      </p:cBhvr>
                                      <p:to>
                                        <p:strVal val="visible"/>
                                      </p:to>
                                    </p:set>
                                    <p:anim calcmode="lin" valueType="num">
                                      <p:cBhvr>
                                        <p:cTn id="7" dur="1000" fill="hold"/>
                                        <p:tgtEl>
                                          <p:spTgt spid="25614"/>
                                        </p:tgtEl>
                                        <p:attrNameLst>
                                          <p:attrName>ppt_x</p:attrName>
                                        </p:attrNameLst>
                                      </p:cBhvr>
                                      <p:tavLst>
                                        <p:tav tm="0">
                                          <p:val>
                                            <p:strVal val="#ppt_x-.2"/>
                                          </p:val>
                                        </p:tav>
                                        <p:tav tm="100000">
                                          <p:val>
                                            <p:strVal val="#ppt_x"/>
                                          </p:val>
                                        </p:tav>
                                      </p:tavLst>
                                    </p:anim>
                                    <p:anim calcmode="lin" valueType="num">
                                      <p:cBhvr>
                                        <p:cTn id="8" dur="1000" fill="hold"/>
                                        <p:tgtEl>
                                          <p:spTgt spid="25614"/>
                                        </p:tgtEl>
                                        <p:attrNameLst>
                                          <p:attrName>ppt_y</p:attrName>
                                        </p:attrNameLst>
                                      </p:cBhvr>
                                      <p:tavLst>
                                        <p:tav tm="0">
                                          <p:val>
                                            <p:strVal val="#ppt_y"/>
                                          </p:val>
                                        </p:tav>
                                        <p:tav tm="100000">
                                          <p:val>
                                            <p:strVal val="#ppt_y"/>
                                          </p:val>
                                        </p:tav>
                                      </p:tavLst>
                                    </p:anim>
                                    <p:animEffect transition="in" filter="wipe(right)" prLst="gradientSize: 0.1">
                                      <p:cBhvr>
                                        <p:cTn id="9" dur="1000"/>
                                        <p:tgtEl>
                                          <p:spTgt spid="25614"/>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25604"/>
                                        </p:tgtEl>
                                        <p:attrNameLst>
                                          <p:attrName>style.visibility</p:attrName>
                                        </p:attrNameLst>
                                      </p:cBhvr>
                                      <p:to>
                                        <p:strVal val="visible"/>
                                      </p:to>
                                    </p:set>
                                    <p:anim calcmode="lin" valueType="num">
                                      <p:cBhvr>
                                        <p:cTn id="12" dur="1000" fill="hold"/>
                                        <p:tgtEl>
                                          <p:spTgt spid="25604"/>
                                        </p:tgtEl>
                                        <p:attrNameLst>
                                          <p:attrName>ppt_x</p:attrName>
                                        </p:attrNameLst>
                                      </p:cBhvr>
                                      <p:tavLst>
                                        <p:tav tm="0">
                                          <p:val>
                                            <p:strVal val="#ppt_x-.2"/>
                                          </p:val>
                                        </p:tav>
                                        <p:tav tm="100000">
                                          <p:val>
                                            <p:strVal val="#ppt_x"/>
                                          </p:val>
                                        </p:tav>
                                      </p:tavLst>
                                    </p:anim>
                                    <p:anim calcmode="lin" valueType="num">
                                      <p:cBhvr>
                                        <p:cTn id="13" dur="1000" fill="hold"/>
                                        <p:tgtEl>
                                          <p:spTgt spid="2560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2560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5606"/>
                                        </p:tgtEl>
                                        <p:attrNameLst>
                                          <p:attrName>style.visibility</p:attrName>
                                        </p:attrNameLst>
                                      </p:cBhvr>
                                      <p:to>
                                        <p:strVal val="visible"/>
                                      </p:to>
                                    </p:set>
                                    <p:anim calcmode="lin" valueType="num">
                                      <p:cBhvr additive="base">
                                        <p:cTn id="19" dur="1000" fill="hold"/>
                                        <p:tgtEl>
                                          <p:spTgt spid="25606"/>
                                        </p:tgtEl>
                                        <p:attrNameLst>
                                          <p:attrName>ppt_x</p:attrName>
                                        </p:attrNameLst>
                                      </p:cBhvr>
                                      <p:tavLst>
                                        <p:tav tm="0">
                                          <p:val>
                                            <p:strVal val="#ppt_x"/>
                                          </p:val>
                                        </p:tav>
                                        <p:tav tm="100000">
                                          <p:val>
                                            <p:strVal val="#ppt_x"/>
                                          </p:val>
                                        </p:tav>
                                      </p:tavLst>
                                    </p:anim>
                                    <p:anim calcmode="lin" valueType="num">
                                      <p:cBhvr additive="base">
                                        <p:cTn id="20" dur="1000" fill="hold"/>
                                        <p:tgtEl>
                                          <p:spTgt spid="2560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5608"/>
                                        </p:tgtEl>
                                        <p:attrNameLst>
                                          <p:attrName>style.visibility</p:attrName>
                                        </p:attrNameLst>
                                      </p:cBhvr>
                                      <p:to>
                                        <p:strVal val="visible"/>
                                      </p:to>
                                    </p:set>
                                    <p:anim calcmode="lin" valueType="num">
                                      <p:cBhvr additive="base">
                                        <p:cTn id="23" dur="1000" fill="hold"/>
                                        <p:tgtEl>
                                          <p:spTgt spid="25608"/>
                                        </p:tgtEl>
                                        <p:attrNameLst>
                                          <p:attrName>ppt_x</p:attrName>
                                        </p:attrNameLst>
                                      </p:cBhvr>
                                      <p:tavLst>
                                        <p:tav tm="0">
                                          <p:val>
                                            <p:strVal val="#ppt_x"/>
                                          </p:val>
                                        </p:tav>
                                        <p:tav tm="100000">
                                          <p:val>
                                            <p:strVal val="#ppt_x"/>
                                          </p:val>
                                        </p:tav>
                                      </p:tavLst>
                                    </p:anim>
                                    <p:anim calcmode="lin" valueType="num">
                                      <p:cBhvr additive="base">
                                        <p:cTn id="24" dur="1000" fill="hold"/>
                                        <p:tgtEl>
                                          <p:spTgt spid="2560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5609"/>
                                        </p:tgtEl>
                                        <p:attrNameLst>
                                          <p:attrName>style.visibility</p:attrName>
                                        </p:attrNameLst>
                                      </p:cBhvr>
                                      <p:to>
                                        <p:strVal val="visible"/>
                                      </p:to>
                                    </p:set>
                                    <p:anim calcmode="lin" valueType="num">
                                      <p:cBhvr additive="base">
                                        <p:cTn id="29" dur="1000" fill="hold"/>
                                        <p:tgtEl>
                                          <p:spTgt spid="25609"/>
                                        </p:tgtEl>
                                        <p:attrNameLst>
                                          <p:attrName>ppt_x</p:attrName>
                                        </p:attrNameLst>
                                      </p:cBhvr>
                                      <p:tavLst>
                                        <p:tav tm="0">
                                          <p:val>
                                            <p:strVal val="#ppt_x"/>
                                          </p:val>
                                        </p:tav>
                                        <p:tav tm="100000">
                                          <p:val>
                                            <p:strVal val="#ppt_x"/>
                                          </p:val>
                                        </p:tav>
                                      </p:tavLst>
                                    </p:anim>
                                    <p:anim calcmode="lin" valueType="num">
                                      <p:cBhvr additive="base">
                                        <p:cTn id="30" dur="1000" fill="hold"/>
                                        <p:tgtEl>
                                          <p:spTgt spid="2560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5610"/>
                                        </p:tgtEl>
                                        <p:attrNameLst>
                                          <p:attrName>style.visibility</p:attrName>
                                        </p:attrNameLst>
                                      </p:cBhvr>
                                      <p:to>
                                        <p:strVal val="visible"/>
                                      </p:to>
                                    </p:set>
                                    <p:anim calcmode="lin" valueType="num">
                                      <p:cBhvr additive="base">
                                        <p:cTn id="35" dur="1000" fill="hold"/>
                                        <p:tgtEl>
                                          <p:spTgt spid="25610"/>
                                        </p:tgtEl>
                                        <p:attrNameLst>
                                          <p:attrName>ppt_x</p:attrName>
                                        </p:attrNameLst>
                                      </p:cBhvr>
                                      <p:tavLst>
                                        <p:tav tm="0">
                                          <p:val>
                                            <p:strVal val="#ppt_x"/>
                                          </p:val>
                                        </p:tav>
                                        <p:tav tm="100000">
                                          <p:val>
                                            <p:strVal val="#ppt_x"/>
                                          </p:val>
                                        </p:tav>
                                      </p:tavLst>
                                    </p:anim>
                                    <p:anim calcmode="lin" valueType="num">
                                      <p:cBhvr additive="base">
                                        <p:cTn id="36" dur="1000" fill="hold"/>
                                        <p:tgtEl>
                                          <p:spTgt spid="2561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5611"/>
                                        </p:tgtEl>
                                        <p:attrNameLst>
                                          <p:attrName>style.visibility</p:attrName>
                                        </p:attrNameLst>
                                      </p:cBhvr>
                                      <p:to>
                                        <p:strVal val="visible"/>
                                      </p:to>
                                    </p:set>
                                    <p:anim calcmode="lin" valueType="num">
                                      <p:cBhvr additive="base">
                                        <p:cTn id="41" dur="1000" fill="hold"/>
                                        <p:tgtEl>
                                          <p:spTgt spid="25611"/>
                                        </p:tgtEl>
                                        <p:attrNameLst>
                                          <p:attrName>ppt_x</p:attrName>
                                        </p:attrNameLst>
                                      </p:cBhvr>
                                      <p:tavLst>
                                        <p:tav tm="0">
                                          <p:val>
                                            <p:strVal val="#ppt_x"/>
                                          </p:val>
                                        </p:tav>
                                        <p:tav tm="100000">
                                          <p:val>
                                            <p:strVal val="#ppt_x"/>
                                          </p:val>
                                        </p:tav>
                                      </p:tavLst>
                                    </p:anim>
                                    <p:anim calcmode="lin" valueType="num">
                                      <p:cBhvr additive="base">
                                        <p:cTn id="42" dur="1000" fill="hold"/>
                                        <p:tgtEl>
                                          <p:spTgt spid="2561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9" presetClass="entr" presetSubtype="0" fill="hold" grpId="0" nodeType="clickEffect">
                                  <p:stCondLst>
                                    <p:cond delay="0"/>
                                  </p:stCondLst>
                                  <p:childTnLst>
                                    <p:set>
                                      <p:cBhvr>
                                        <p:cTn id="46" dur="1" fill="hold">
                                          <p:stCondLst>
                                            <p:cond delay="0"/>
                                          </p:stCondLst>
                                        </p:cTn>
                                        <p:tgtEl>
                                          <p:spTgt spid="25605"/>
                                        </p:tgtEl>
                                        <p:attrNameLst>
                                          <p:attrName>style.visibility</p:attrName>
                                        </p:attrNameLst>
                                      </p:cBhvr>
                                      <p:to>
                                        <p:strVal val="visible"/>
                                      </p:to>
                                    </p:set>
                                    <p:anim calcmode="lin" valueType="num">
                                      <p:cBhvr>
                                        <p:cTn id="47" dur="1000" fill="hold"/>
                                        <p:tgtEl>
                                          <p:spTgt spid="25605"/>
                                        </p:tgtEl>
                                        <p:attrNameLst>
                                          <p:attrName>ppt_x</p:attrName>
                                        </p:attrNameLst>
                                      </p:cBhvr>
                                      <p:tavLst>
                                        <p:tav tm="0">
                                          <p:val>
                                            <p:strVal val="#ppt_x-.2"/>
                                          </p:val>
                                        </p:tav>
                                        <p:tav tm="100000">
                                          <p:val>
                                            <p:strVal val="#ppt_x"/>
                                          </p:val>
                                        </p:tav>
                                      </p:tavLst>
                                    </p:anim>
                                    <p:anim calcmode="lin" valueType="num">
                                      <p:cBhvr>
                                        <p:cTn id="48" dur="1000" fill="hold"/>
                                        <p:tgtEl>
                                          <p:spTgt spid="25605"/>
                                        </p:tgtEl>
                                        <p:attrNameLst>
                                          <p:attrName>ppt_y</p:attrName>
                                        </p:attrNameLst>
                                      </p:cBhvr>
                                      <p:tavLst>
                                        <p:tav tm="0">
                                          <p:val>
                                            <p:strVal val="#ppt_y"/>
                                          </p:val>
                                        </p:tav>
                                        <p:tav tm="100000">
                                          <p:val>
                                            <p:strVal val="#ppt_y"/>
                                          </p:val>
                                        </p:tav>
                                      </p:tavLst>
                                    </p:anim>
                                    <p:animEffect transition="in" filter="wipe(right)" prLst="gradientSize: 0.1">
                                      <p:cBhvr>
                                        <p:cTn id="49" dur="1000"/>
                                        <p:tgtEl>
                                          <p:spTgt spid="25605"/>
                                        </p:tgtEl>
                                      </p:cBhvr>
                                    </p:animEffect>
                                  </p:childTnLst>
                                </p:cTn>
                              </p:par>
                            </p:childTnLst>
                          </p:cTn>
                        </p:par>
                      </p:childTnLst>
                    </p:cTn>
                  </p:par>
                  <p:par>
                    <p:cTn id="50" fill="hold">
                      <p:stCondLst>
                        <p:cond delay="indefinite"/>
                      </p:stCondLst>
                      <p:childTnLst>
                        <p:par>
                          <p:cTn id="51" fill="hold">
                            <p:stCondLst>
                              <p:cond delay="0"/>
                            </p:stCondLst>
                            <p:childTnLst>
                              <p:par>
                                <p:cTn id="52" presetID="29" presetClass="entr" presetSubtype="0" fill="hold" grpId="0" nodeType="clickEffect">
                                  <p:stCondLst>
                                    <p:cond delay="0"/>
                                  </p:stCondLst>
                                  <p:childTnLst>
                                    <p:set>
                                      <p:cBhvr>
                                        <p:cTn id="53" dur="1" fill="hold">
                                          <p:stCondLst>
                                            <p:cond delay="0"/>
                                          </p:stCondLst>
                                        </p:cTn>
                                        <p:tgtEl>
                                          <p:spTgt spid="25607"/>
                                        </p:tgtEl>
                                        <p:attrNameLst>
                                          <p:attrName>style.visibility</p:attrName>
                                        </p:attrNameLst>
                                      </p:cBhvr>
                                      <p:to>
                                        <p:strVal val="visible"/>
                                      </p:to>
                                    </p:set>
                                    <p:anim calcmode="lin" valueType="num">
                                      <p:cBhvr>
                                        <p:cTn id="54" dur="1000" fill="hold"/>
                                        <p:tgtEl>
                                          <p:spTgt spid="25607"/>
                                        </p:tgtEl>
                                        <p:attrNameLst>
                                          <p:attrName>ppt_x</p:attrName>
                                        </p:attrNameLst>
                                      </p:cBhvr>
                                      <p:tavLst>
                                        <p:tav tm="0">
                                          <p:val>
                                            <p:strVal val="#ppt_x-.2"/>
                                          </p:val>
                                        </p:tav>
                                        <p:tav tm="100000">
                                          <p:val>
                                            <p:strVal val="#ppt_x"/>
                                          </p:val>
                                        </p:tav>
                                      </p:tavLst>
                                    </p:anim>
                                    <p:anim calcmode="lin" valueType="num">
                                      <p:cBhvr>
                                        <p:cTn id="55" dur="1000" fill="hold"/>
                                        <p:tgtEl>
                                          <p:spTgt spid="25607"/>
                                        </p:tgtEl>
                                        <p:attrNameLst>
                                          <p:attrName>ppt_y</p:attrName>
                                        </p:attrNameLst>
                                      </p:cBhvr>
                                      <p:tavLst>
                                        <p:tav tm="0">
                                          <p:val>
                                            <p:strVal val="#ppt_y"/>
                                          </p:val>
                                        </p:tav>
                                        <p:tav tm="100000">
                                          <p:val>
                                            <p:strVal val="#ppt_y"/>
                                          </p:val>
                                        </p:tav>
                                      </p:tavLst>
                                    </p:anim>
                                    <p:animEffect transition="in" filter="wipe(right)" prLst="gradientSize: 0.1">
                                      <p:cBhvr>
                                        <p:cTn id="56" dur="1000"/>
                                        <p:tgtEl>
                                          <p:spTgt spid="25607"/>
                                        </p:tgtEl>
                                      </p:cBhvr>
                                    </p:animEffect>
                                  </p:childTnLst>
                                </p:cTn>
                              </p:par>
                            </p:childTnLst>
                          </p:cTn>
                        </p:par>
                      </p:childTnLst>
                    </p:cTn>
                  </p:par>
                  <p:par>
                    <p:cTn id="57" fill="hold">
                      <p:stCondLst>
                        <p:cond delay="indefinite"/>
                      </p:stCondLst>
                      <p:childTnLst>
                        <p:par>
                          <p:cTn id="58" fill="hold">
                            <p:stCondLst>
                              <p:cond delay="0"/>
                            </p:stCondLst>
                            <p:childTnLst>
                              <p:par>
                                <p:cTn id="59" presetID="54" presetClass="entr" presetSubtype="0" accel="100000" fill="hold" grpId="0" nodeType="clickEffect">
                                  <p:stCondLst>
                                    <p:cond delay="0"/>
                                  </p:stCondLst>
                                  <p:childTnLst>
                                    <p:set>
                                      <p:cBhvr>
                                        <p:cTn id="60" dur="1" fill="hold">
                                          <p:stCondLst>
                                            <p:cond delay="0"/>
                                          </p:stCondLst>
                                        </p:cTn>
                                        <p:tgtEl>
                                          <p:spTgt spid="25618"/>
                                        </p:tgtEl>
                                        <p:attrNameLst>
                                          <p:attrName>style.visibility</p:attrName>
                                        </p:attrNameLst>
                                      </p:cBhvr>
                                      <p:to>
                                        <p:strVal val="visible"/>
                                      </p:to>
                                    </p:set>
                                    <p:anim calcmode="lin" valueType="num">
                                      <p:cBhvr>
                                        <p:cTn id="61" dur="1000" fill="hold"/>
                                        <p:tgtEl>
                                          <p:spTgt spid="25618"/>
                                        </p:tgtEl>
                                        <p:attrNameLst>
                                          <p:attrName>ppt_w</p:attrName>
                                        </p:attrNameLst>
                                      </p:cBhvr>
                                      <p:tavLst>
                                        <p:tav tm="0">
                                          <p:val>
                                            <p:strVal val="#ppt_w*0.05"/>
                                          </p:val>
                                        </p:tav>
                                        <p:tav tm="100000">
                                          <p:val>
                                            <p:strVal val="#ppt_w"/>
                                          </p:val>
                                        </p:tav>
                                      </p:tavLst>
                                    </p:anim>
                                    <p:anim calcmode="lin" valueType="num">
                                      <p:cBhvr>
                                        <p:cTn id="62" dur="1000" fill="hold"/>
                                        <p:tgtEl>
                                          <p:spTgt spid="25618"/>
                                        </p:tgtEl>
                                        <p:attrNameLst>
                                          <p:attrName>ppt_h</p:attrName>
                                        </p:attrNameLst>
                                      </p:cBhvr>
                                      <p:tavLst>
                                        <p:tav tm="0">
                                          <p:val>
                                            <p:strVal val="#ppt_h"/>
                                          </p:val>
                                        </p:tav>
                                        <p:tav tm="100000">
                                          <p:val>
                                            <p:strVal val="#ppt_h"/>
                                          </p:val>
                                        </p:tav>
                                      </p:tavLst>
                                    </p:anim>
                                    <p:anim calcmode="lin" valueType="num">
                                      <p:cBhvr>
                                        <p:cTn id="63" dur="1000" fill="hold"/>
                                        <p:tgtEl>
                                          <p:spTgt spid="25618"/>
                                        </p:tgtEl>
                                        <p:attrNameLst>
                                          <p:attrName>ppt_x</p:attrName>
                                        </p:attrNameLst>
                                      </p:cBhvr>
                                      <p:tavLst>
                                        <p:tav tm="0">
                                          <p:val>
                                            <p:strVal val="#ppt_x-.2"/>
                                          </p:val>
                                        </p:tav>
                                        <p:tav tm="100000">
                                          <p:val>
                                            <p:strVal val="#ppt_x"/>
                                          </p:val>
                                        </p:tav>
                                      </p:tavLst>
                                    </p:anim>
                                    <p:anim calcmode="lin" valueType="num">
                                      <p:cBhvr>
                                        <p:cTn id="64" dur="1000" fill="hold"/>
                                        <p:tgtEl>
                                          <p:spTgt spid="25618"/>
                                        </p:tgtEl>
                                        <p:attrNameLst>
                                          <p:attrName>ppt_y</p:attrName>
                                        </p:attrNameLst>
                                      </p:cBhvr>
                                      <p:tavLst>
                                        <p:tav tm="0">
                                          <p:val>
                                            <p:strVal val="#ppt_y"/>
                                          </p:val>
                                        </p:tav>
                                        <p:tav tm="100000">
                                          <p:val>
                                            <p:strVal val="#ppt_y"/>
                                          </p:val>
                                        </p:tav>
                                      </p:tavLst>
                                    </p:anim>
                                    <p:animEffect transition="in" filter="fade">
                                      <p:cBhvr>
                                        <p:cTn id="65" dur="1000"/>
                                        <p:tgtEl>
                                          <p:spTgt spid="25618"/>
                                        </p:tgtEl>
                                      </p:cBhvr>
                                    </p:animEffect>
                                  </p:childTnLst>
                                </p:cTn>
                              </p:par>
                            </p:childTnLst>
                          </p:cTn>
                        </p:par>
                      </p:childTnLst>
                    </p:cTn>
                  </p:par>
                  <p:par>
                    <p:cTn id="66" fill="hold">
                      <p:stCondLst>
                        <p:cond delay="indefinite"/>
                      </p:stCondLst>
                      <p:childTnLst>
                        <p:par>
                          <p:cTn id="67" fill="hold">
                            <p:stCondLst>
                              <p:cond delay="0"/>
                            </p:stCondLst>
                            <p:childTnLst>
                              <p:par>
                                <p:cTn id="68" presetID="54" presetClass="entr" presetSubtype="0" accel="100000" fill="hold" grpId="0" nodeType="clickEffect">
                                  <p:stCondLst>
                                    <p:cond delay="0"/>
                                  </p:stCondLst>
                                  <p:childTnLst>
                                    <p:set>
                                      <p:cBhvr>
                                        <p:cTn id="69" dur="1" fill="hold">
                                          <p:stCondLst>
                                            <p:cond delay="0"/>
                                          </p:stCondLst>
                                        </p:cTn>
                                        <p:tgtEl>
                                          <p:spTgt spid="25619"/>
                                        </p:tgtEl>
                                        <p:attrNameLst>
                                          <p:attrName>style.visibility</p:attrName>
                                        </p:attrNameLst>
                                      </p:cBhvr>
                                      <p:to>
                                        <p:strVal val="visible"/>
                                      </p:to>
                                    </p:set>
                                    <p:anim calcmode="lin" valueType="num">
                                      <p:cBhvr>
                                        <p:cTn id="70" dur="1000" fill="hold"/>
                                        <p:tgtEl>
                                          <p:spTgt spid="25619"/>
                                        </p:tgtEl>
                                        <p:attrNameLst>
                                          <p:attrName>ppt_w</p:attrName>
                                        </p:attrNameLst>
                                      </p:cBhvr>
                                      <p:tavLst>
                                        <p:tav tm="0">
                                          <p:val>
                                            <p:strVal val="#ppt_w*0.05"/>
                                          </p:val>
                                        </p:tav>
                                        <p:tav tm="100000">
                                          <p:val>
                                            <p:strVal val="#ppt_w"/>
                                          </p:val>
                                        </p:tav>
                                      </p:tavLst>
                                    </p:anim>
                                    <p:anim calcmode="lin" valueType="num">
                                      <p:cBhvr>
                                        <p:cTn id="71" dur="1000" fill="hold"/>
                                        <p:tgtEl>
                                          <p:spTgt spid="25619"/>
                                        </p:tgtEl>
                                        <p:attrNameLst>
                                          <p:attrName>ppt_h</p:attrName>
                                        </p:attrNameLst>
                                      </p:cBhvr>
                                      <p:tavLst>
                                        <p:tav tm="0">
                                          <p:val>
                                            <p:strVal val="#ppt_h"/>
                                          </p:val>
                                        </p:tav>
                                        <p:tav tm="100000">
                                          <p:val>
                                            <p:strVal val="#ppt_h"/>
                                          </p:val>
                                        </p:tav>
                                      </p:tavLst>
                                    </p:anim>
                                    <p:anim calcmode="lin" valueType="num">
                                      <p:cBhvr>
                                        <p:cTn id="72" dur="1000" fill="hold"/>
                                        <p:tgtEl>
                                          <p:spTgt spid="25619"/>
                                        </p:tgtEl>
                                        <p:attrNameLst>
                                          <p:attrName>ppt_x</p:attrName>
                                        </p:attrNameLst>
                                      </p:cBhvr>
                                      <p:tavLst>
                                        <p:tav tm="0">
                                          <p:val>
                                            <p:strVal val="#ppt_x-.2"/>
                                          </p:val>
                                        </p:tav>
                                        <p:tav tm="100000">
                                          <p:val>
                                            <p:strVal val="#ppt_x"/>
                                          </p:val>
                                        </p:tav>
                                      </p:tavLst>
                                    </p:anim>
                                    <p:anim calcmode="lin" valueType="num">
                                      <p:cBhvr>
                                        <p:cTn id="73" dur="1000" fill="hold"/>
                                        <p:tgtEl>
                                          <p:spTgt spid="25619"/>
                                        </p:tgtEl>
                                        <p:attrNameLst>
                                          <p:attrName>ppt_y</p:attrName>
                                        </p:attrNameLst>
                                      </p:cBhvr>
                                      <p:tavLst>
                                        <p:tav tm="0">
                                          <p:val>
                                            <p:strVal val="#ppt_y"/>
                                          </p:val>
                                        </p:tav>
                                        <p:tav tm="100000">
                                          <p:val>
                                            <p:strVal val="#ppt_y"/>
                                          </p:val>
                                        </p:tav>
                                      </p:tavLst>
                                    </p:anim>
                                    <p:animEffect transition="in" filter="fade">
                                      <p:cBhvr>
                                        <p:cTn id="74" dur="1000"/>
                                        <p:tgtEl>
                                          <p:spTgt spid="25619"/>
                                        </p:tgtEl>
                                      </p:cBhvr>
                                    </p:animEffect>
                                  </p:childTnLst>
                                </p:cTn>
                              </p:par>
                            </p:childTnLst>
                          </p:cTn>
                        </p:par>
                      </p:childTnLst>
                    </p:cTn>
                  </p:par>
                  <p:par>
                    <p:cTn id="75" fill="hold">
                      <p:stCondLst>
                        <p:cond delay="indefinite"/>
                      </p:stCondLst>
                      <p:childTnLst>
                        <p:par>
                          <p:cTn id="76" fill="hold">
                            <p:stCondLst>
                              <p:cond delay="0"/>
                            </p:stCondLst>
                            <p:childTnLst>
                              <p:par>
                                <p:cTn id="77" presetID="54" presetClass="entr" presetSubtype="0" accel="100000" fill="hold" grpId="0" nodeType="clickEffect">
                                  <p:stCondLst>
                                    <p:cond delay="0"/>
                                  </p:stCondLst>
                                  <p:childTnLst>
                                    <p:set>
                                      <p:cBhvr>
                                        <p:cTn id="78" dur="1" fill="hold">
                                          <p:stCondLst>
                                            <p:cond delay="0"/>
                                          </p:stCondLst>
                                        </p:cTn>
                                        <p:tgtEl>
                                          <p:spTgt spid="25620"/>
                                        </p:tgtEl>
                                        <p:attrNameLst>
                                          <p:attrName>style.visibility</p:attrName>
                                        </p:attrNameLst>
                                      </p:cBhvr>
                                      <p:to>
                                        <p:strVal val="visible"/>
                                      </p:to>
                                    </p:set>
                                    <p:anim calcmode="lin" valueType="num">
                                      <p:cBhvr>
                                        <p:cTn id="79" dur="1000" fill="hold"/>
                                        <p:tgtEl>
                                          <p:spTgt spid="25620"/>
                                        </p:tgtEl>
                                        <p:attrNameLst>
                                          <p:attrName>ppt_w</p:attrName>
                                        </p:attrNameLst>
                                      </p:cBhvr>
                                      <p:tavLst>
                                        <p:tav tm="0">
                                          <p:val>
                                            <p:strVal val="#ppt_w*0.05"/>
                                          </p:val>
                                        </p:tav>
                                        <p:tav tm="100000">
                                          <p:val>
                                            <p:strVal val="#ppt_w"/>
                                          </p:val>
                                        </p:tav>
                                      </p:tavLst>
                                    </p:anim>
                                    <p:anim calcmode="lin" valueType="num">
                                      <p:cBhvr>
                                        <p:cTn id="80" dur="1000" fill="hold"/>
                                        <p:tgtEl>
                                          <p:spTgt spid="25620"/>
                                        </p:tgtEl>
                                        <p:attrNameLst>
                                          <p:attrName>ppt_h</p:attrName>
                                        </p:attrNameLst>
                                      </p:cBhvr>
                                      <p:tavLst>
                                        <p:tav tm="0">
                                          <p:val>
                                            <p:strVal val="#ppt_h"/>
                                          </p:val>
                                        </p:tav>
                                        <p:tav tm="100000">
                                          <p:val>
                                            <p:strVal val="#ppt_h"/>
                                          </p:val>
                                        </p:tav>
                                      </p:tavLst>
                                    </p:anim>
                                    <p:anim calcmode="lin" valueType="num">
                                      <p:cBhvr>
                                        <p:cTn id="81" dur="1000" fill="hold"/>
                                        <p:tgtEl>
                                          <p:spTgt spid="25620"/>
                                        </p:tgtEl>
                                        <p:attrNameLst>
                                          <p:attrName>ppt_x</p:attrName>
                                        </p:attrNameLst>
                                      </p:cBhvr>
                                      <p:tavLst>
                                        <p:tav tm="0">
                                          <p:val>
                                            <p:strVal val="#ppt_x-.2"/>
                                          </p:val>
                                        </p:tav>
                                        <p:tav tm="100000">
                                          <p:val>
                                            <p:strVal val="#ppt_x"/>
                                          </p:val>
                                        </p:tav>
                                      </p:tavLst>
                                    </p:anim>
                                    <p:anim calcmode="lin" valueType="num">
                                      <p:cBhvr>
                                        <p:cTn id="82" dur="1000" fill="hold"/>
                                        <p:tgtEl>
                                          <p:spTgt spid="25620"/>
                                        </p:tgtEl>
                                        <p:attrNameLst>
                                          <p:attrName>ppt_y</p:attrName>
                                        </p:attrNameLst>
                                      </p:cBhvr>
                                      <p:tavLst>
                                        <p:tav tm="0">
                                          <p:val>
                                            <p:strVal val="#ppt_y"/>
                                          </p:val>
                                        </p:tav>
                                        <p:tav tm="100000">
                                          <p:val>
                                            <p:strVal val="#ppt_y"/>
                                          </p:val>
                                        </p:tav>
                                      </p:tavLst>
                                    </p:anim>
                                    <p:animEffect transition="in" filter="fade">
                                      <p:cBhvr>
                                        <p:cTn id="83" dur="1000"/>
                                        <p:tgtEl>
                                          <p:spTgt spid="25620"/>
                                        </p:tgtEl>
                                      </p:cBhvr>
                                    </p:animEffect>
                                  </p:childTnLst>
                                </p:cTn>
                              </p:par>
                            </p:childTnLst>
                          </p:cTn>
                        </p:par>
                      </p:childTnLst>
                    </p:cTn>
                  </p:par>
                  <p:par>
                    <p:cTn id="84" fill="hold">
                      <p:stCondLst>
                        <p:cond delay="indefinite"/>
                      </p:stCondLst>
                      <p:childTnLst>
                        <p:par>
                          <p:cTn id="85" fill="hold">
                            <p:stCondLst>
                              <p:cond delay="0"/>
                            </p:stCondLst>
                            <p:childTnLst>
                              <p:par>
                                <p:cTn id="86" presetID="54" presetClass="entr" presetSubtype="0" accel="100000" fill="hold" grpId="0" nodeType="clickEffect">
                                  <p:stCondLst>
                                    <p:cond delay="0"/>
                                  </p:stCondLst>
                                  <p:childTnLst>
                                    <p:set>
                                      <p:cBhvr>
                                        <p:cTn id="87" dur="1" fill="hold">
                                          <p:stCondLst>
                                            <p:cond delay="0"/>
                                          </p:stCondLst>
                                        </p:cTn>
                                        <p:tgtEl>
                                          <p:spTgt spid="25622"/>
                                        </p:tgtEl>
                                        <p:attrNameLst>
                                          <p:attrName>style.visibility</p:attrName>
                                        </p:attrNameLst>
                                      </p:cBhvr>
                                      <p:to>
                                        <p:strVal val="visible"/>
                                      </p:to>
                                    </p:set>
                                    <p:anim calcmode="lin" valueType="num">
                                      <p:cBhvr>
                                        <p:cTn id="88" dur="1000" fill="hold"/>
                                        <p:tgtEl>
                                          <p:spTgt spid="25622"/>
                                        </p:tgtEl>
                                        <p:attrNameLst>
                                          <p:attrName>ppt_w</p:attrName>
                                        </p:attrNameLst>
                                      </p:cBhvr>
                                      <p:tavLst>
                                        <p:tav tm="0">
                                          <p:val>
                                            <p:strVal val="#ppt_w*0.05"/>
                                          </p:val>
                                        </p:tav>
                                        <p:tav tm="100000">
                                          <p:val>
                                            <p:strVal val="#ppt_w"/>
                                          </p:val>
                                        </p:tav>
                                      </p:tavLst>
                                    </p:anim>
                                    <p:anim calcmode="lin" valueType="num">
                                      <p:cBhvr>
                                        <p:cTn id="89" dur="1000" fill="hold"/>
                                        <p:tgtEl>
                                          <p:spTgt spid="25622"/>
                                        </p:tgtEl>
                                        <p:attrNameLst>
                                          <p:attrName>ppt_h</p:attrName>
                                        </p:attrNameLst>
                                      </p:cBhvr>
                                      <p:tavLst>
                                        <p:tav tm="0">
                                          <p:val>
                                            <p:strVal val="#ppt_h"/>
                                          </p:val>
                                        </p:tav>
                                        <p:tav tm="100000">
                                          <p:val>
                                            <p:strVal val="#ppt_h"/>
                                          </p:val>
                                        </p:tav>
                                      </p:tavLst>
                                    </p:anim>
                                    <p:anim calcmode="lin" valueType="num">
                                      <p:cBhvr>
                                        <p:cTn id="90" dur="1000" fill="hold"/>
                                        <p:tgtEl>
                                          <p:spTgt spid="25622"/>
                                        </p:tgtEl>
                                        <p:attrNameLst>
                                          <p:attrName>ppt_x</p:attrName>
                                        </p:attrNameLst>
                                      </p:cBhvr>
                                      <p:tavLst>
                                        <p:tav tm="0">
                                          <p:val>
                                            <p:strVal val="#ppt_x-.2"/>
                                          </p:val>
                                        </p:tav>
                                        <p:tav tm="100000">
                                          <p:val>
                                            <p:strVal val="#ppt_x"/>
                                          </p:val>
                                        </p:tav>
                                      </p:tavLst>
                                    </p:anim>
                                    <p:anim calcmode="lin" valueType="num">
                                      <p:cBhvr>
                                        <p:cTn id="91" dur="1000" fill="hold"/>
                                        <p:tgtEl>
                                          <p:spTgt spid="25622"/>
                                        </p:tgtEl>
                                        <p:attrNameLst>
                                          <p:attrName>ppt_y</p:attrName>
                                        </p:attrNameLst>
                                      </p:cBhvr>
                                      <p:tavLst>
                                        <p:tav tm="0">
                                          <p:val>
                                            <p:strVal val="#ppt_y"/>
                                          </p:val>
                                        </p:tav>
                                        <p:tav tm="100000">
                                          <p:val>
                                            <p:strVal val="#ppt_y"/>
                                          </p:val>
                                        </p:tav>
                                      </p:tavLst>
                                    </p:anim>
                                    <p:animEffect transition="in" filter="fade">
                                      <p:cBhvr>
                                        <p:cTn id="92" dur="1000"/>
                                        <p:tgtEl>
                                          <p:spTgt spid="25622"/>
                                        </p:tgtEl>
                                      </p:cBhvr>
                                    </p:animEffect>
                                  </p:childTnLst>
                                </p:cTn>
                              </p:par>
                            </p:childTnLst>
                          </p:cTn>
                        </p:par>
                      </p:childTnLst>
                    </p:cTn>
                  </p:par>
                  <p:par>
                    <p:cTn id="93" fill="hold">
                      <p:stCondLst>
                        <p:cond delay="indefinite"/>
                      </p:stCondLst>
                      <p:childTnLst>
                        <p:par>
                          <p:cTn id="94" fill="hold">
                            <p:stCondLst>
                              <p:cond delay="0"/>
                            </p:stCondLst>
                            <p:childTnLst>
                              <p:par>
                                <p:cTn id="95" presetID="54" presetClass="entr" presetSubtype="0" accel="100000" fill="hold" grpId="0" nodeType="clickEffect">
                                  <p:stCondLst>
                                    <p:cond delay="0"/>
                                  </p:stCondLst>
                                  <p:childTnLst>
                                    <p:set>
                                      <p:cBhvr>
                                        <p:cTn id="96" dur="1" fill="hold">
                                          <p:stCondLst>
                                            <p:cond delay="0"/>
                                          </p:stCondLst>
                                        </p:cTn>
                                        <p:tgtEl>
                                          <p:spTgt spid="25623"/>
                                        </p:tgtEl>
                                        <p:attrNameLst>
                                          <p:attrName>style.visibility</p:attrName>
                                        </p:attrNameLst>
                                      </p:cBhvr>
                                      <p:to>
                                        <p:strVal val="visible"/>
                                      </p:to>
                                    </p:set>
                                    <p:anim calcmode="lin" valueType="num">
                                      <p:cBhvr>
                                        <p:cTn id="97" dur="1000" fill="hold"/>
                                        <p:tgtEl>
                                          <p:spTgt spid="25623"/>
                                        </p:tgtEl>
                                        <p:attrNameLst>
                                          <p:attrName>ppt_w</p:attrName>
                                        </p:attrNameLst>
                                      </p:cBhvr>
                                      <p:tavLst>
                                        <p:tav tm="0">
                                          <p:val>
                                            <p:strVal val="#ppt_w*0.05"/>
                                          </p:val>
                                        </p:tav>
                                        <p:tav tm="100000">
                                          <p:val>
                                            <p:strVal val="#ppt_w"/>
                                          </p:val>
                                        </p:tav>
                                      </p:tavLst>
                                    </p:anim>
                                    <p:anim calcmode="lin" valueType="num">
                                      <p:cBhvr>
                                        <p:cTn id="98" dur="1000" fill="hold"/>
                                        <p:tgtEl>
                                          <p:spTgt spid="25623"/>
                                        </p:tgtEl>
                                        <p:attrNameLst>
                                          <p:attrName>ppt_h</p:attrName>
                                        </p:attrNameLst>
                                      </p:cBhvr>
                                      <p:tavLst>
                                        <p:tav tm="0">
                                          <p:val>
                                            <p:strVal val="#ppt_h"/>
                                          </p:val>
                                        </p:tav>
                                        <p:tav tm="100000">
                                          <p:val>
                                            <p:strVal val="#ppt_h"/>
                                          </p:val>
                                        </p:tav>
                                      </p:tavLst>
                                    </p:anim>
                                    <p:anim calcmode="lin" valueType="num">
                                      <p:cBhvr>
                                        <p:cTn id="99" dur="1000" fill="hold"/>
                                        <p:tgtEl>
                                          <p:spTgt spid="25623"/>
                                        </p:tgtEl>
                                        <p:attrNameLst>
                                          <p:attrName>ppt_x</p:attrName>
                                        </p:attrNameLst>
                                      </p:cBhvr>
                                      <p:tavLst>
                                        <p:tav tm="0">
                                          <p:val>
                                            <p:strVal val="#ppt_x-.2"/>
                                          </p:val>
                                        </p:tav>
                                        <p:tav tm="100000">
                                          <p:val>
                                            <p:strVal val="#ppt_x"/>
                                          </p:val>
                                        </p:tav>
                                      </p:tavLst>
                                    </p:anim>
                                    <p:anim calcmode="lin" valueType="num">
                                      <p:cBhvr>
                                        <p:cTn id="100" dur="1000" fill="hold"/>
                                        <p:tgtEl>
                                          <p:spTgt spid="25623"/>
                                        </p:tgtEl>
                                        <p:attrNameLst>
                                          <p:attrName>ppt_y</p:attrName>
                                        </p:attrNameLst>
                                      </p:cBhvr>
                                      <p:tavLst>
                                        <p:tav tm="0">
                                          <p:val>
                                            <p:strVal val="#ppt_y"/>
                                          </p:val>
                                        </p:tav>
                                        <p:tav tm="100000">
                                          <p:val>
                                            <p:strVal val="#ppt_y"/>
                                          </p:val>
                                        </p:tav>
                                      </p:tavLst>
                                    </p:anim>
                                    <p:animEffect transition="in" filter="fade">
                                      <p:cBhvr>
                                        <p:cTn id="101" dur="1000"/>
                                        <p:tgtEl>
                                          <p:spTgt spid="25623"/>
                                        </p:tgtEl>
                                      </p:cBhvr>
                                    </p:animEffect>
                                  </p:childTnLst>
                                </p:cTn>
                              </p:par>
                            </p:childTnLst>
                          </p:cTn>
                        </p:par>
                      </p:childTnLst>
                    </p:cTn>
                  </p:par>
                  <p:par>
                    <p:cTn id="102" fill="hold">
                      <p:stCondLst>
                        <p:cond delay="indefinite"/>
                      </p:stCondLst>
                      <p:childTnLst>
                        <p:par>
                          <p:cTn id="103" fill="hold">
                            <p:stCondLst>
                              <p:cond delay="0"/>
                            </p:stCondLst>
                            <p:childTnLst>
                              <p:par>
                                <p:cTn id="104" presetID="54" presetClass="entr" presetSubtype="0" accel="100000" fill="hold" grpId="0" nodeType="clickEffect">
                                  <p:stCondLst>
                                    <p:cond delay="0"/>
                                  </p:stCondLst>
                                  <p:childTnLst>
                                    <p:set>
                                      <p:cBhvr>
                                        <p:cTn id="105" dur="1" fill="hold">
                                          <p:stCondLst>
                                            <p:cond delay="0"/>
                                          </p:stCondLst>
                                        </p:cTn>
                                        <p:tgtEl>
                                          <p:spTgt spid="25624"/>
                                        </p:tgtEl>
                                        <p:attrNameLst>
                                          <p:attrName>style.visibility</p:attrName>
                                        </p:attrNameLst>
                                      </p:cBhvr>
                                      <p:to>
                                        <p:strVal val="visible"/>
                                      </p:to>
                                    </p:set>
                                    <p:anim calcmode="lin" valueType="num">
                                      <p:cBhvr>
                                        <p:cTn id="106" dur="1000" fill="hold"/>
                                        <p:tgtEl>
                                          <p:spTgt spid="25624"/>
                                        </p:tgtEl>
                                        <p:attrNameLst>
                                          <p:attrName>ppt_w</p:attrName>
                                        </p:attrNameLst>
                                      </p:cBhvr>
                                      <p:tavLst>
                                        <p:tav tm="0">
                                          <p:val>
                                            <p:strVal val="#ppt_w*0.05"/>
                                          </p:val>
                                        </p:tav>
                                        <p:tav tm="100000">
                                          <p:val>
                                            <p:strVal val="#ppt_w"/>
                                          </p:val>
                                        </p:tav>
                                      </p:tavLst>
                                    </p:anim>
                                    <p:anim calcmode="lin" valueType="num">
                                      <p:cBhvr>
                                        <p:cTn id="107" dur="1000" fill="hold"/>
                                        <p:tgtEl>
                                          <p:spTgt spid="25624"/>
                                        </p:tgtEl>
                                        <p:attrNameLst>
                                          <p:attrName>ppt_h</p:attrName>
                                        </p:attrNameLst>
                                      </p:cBhvr>
                                      <p:tavLst>
                                        <p:tav tm="0">
                                          <p:val>
                                            <p:strVal val="#ppt_h"/>
                                          </p:val>
                                        </p:tav>
                                        <p:tav tm="100000">
                                          <p:val>
                                            <p:strVal val="#ppt_h"/>
                                          </p:val>
                                        </p:tav>
                                      </p:tavLst>
                                    </p:anim>
                                    <p:anim calcmode="lin" valueType="num">
                                      <p:cBhvr>
                                        <p:cTn id="108" dur="1000" fill="hold"/>
                                        <p:tgtEl>
                                          <p:spTgt spid="25624"/>
                                        </p:tgtEl>
                                        <p:attrNameLst>
                                          <p:attrName>ppt_x</p:attrName>
                                        </p:attrNameLst>
                                      </p:cBhvr>
                                      <p:tavLst>
                                        <p:tav tm="0">
                                          <p:val>
                                            <p:strVal val="#ppt_x-.2"/>
                                          </p:val>
                                        </p:tav>
                                        <p:tav tm="100000">
                                          <p:val>
                                            <p:strVal val="#ppt_x"/>
                                          </p:val>
                                        </p:tav>
                                      </p:tavLst>
                                    </p:anim>
                                    <p:anim calcmode="lin" valueType="num">
                                      <p:cBhvr>
                                        <p:cTn id="109" dur="1000" fill="hold"/>
                                        <p:tgtEl>
                                          <p:spTgt spid="25624"/>
                                        </p:tgtEl>
                                        <p:attrNameLst>
                                          <p:attrName>ppt_y</p:attrName>
                                        </p:attrNameLst>
                                      </p:cBhvr>
                                      <p:tavLst>
                                        <p:tav tm="0">
                                          <p:val>
                                            <p:strVal val="#ppt_y"/>
                                          </p:val>
                                        </p:tav>
                                        <p:tav tm="100000">
                                          <p:val>
                                            <p:strVal val="#ppt_y"/>
                                          </p:val>
                                        </p:tav>
                                      </p:tavLst>
                                    </p:anim>
                                    <p:animEffect transition="in" filter="fade">
                                      <p:cBhvr>
                                        <p:cTn id="110" dur="1000"/>
                                        <p:tgtEl>
                                          <p:spTgt spid="25624"/>
                                        </p:tgtEl>
                                      </p:cBhvr>
                                    </p:animEffect>
                                  </p:childTnLst>
                                </p:cTn>
                              </p:par>
                            </p:childTnLst>
                          </p:cTn>
                        </p:par>
                      </p:childTnLst>
                    </p:cTn>
                  </p:par>
                  <p:par>
                    <p:cTn id="111" fill="hold">
                      <p:stCondLst>
                        <p:cond delay="indefinite"/>
                      </p:stCondLst>
                      <p:childTnLst>
                        <p:par>
                          <p:cTn id="112" fill="hold">
                            <p:stCondLst>
                              <p:cond delay="0"/>
                            </p:stCondLst>
                            <p:childTnLst>
                              <p:par>
                                <p:cTn id="113" presetID="54" presetClass="entr" presetSubtype="0" accel="100000" fill="hold" grpId="0" nodeType="clickEffect">
                                  <p:stCondLst>
                                    <p:cond delay="0"/>
                                  </p:stCondLst>
                                  <p:childTnLst>
                                    <p:set>
                                      <p:cBhvr>
                                        <p:cTn id="114" dur="1" fill="hold">
                                          <p:stCondLst>
                                            <p:cond delay="0"/>
                                          </p:stCondLst>
                                        </p:cTn>
                                        <p:tgtEl>
                                          <p:spTgt spid="25625"/>
                                        </p:tgtEl>
                                        <p:attrNameLst>
                                          <p:attrName>style.visibility</p:attrName>
                                        </p:attrNameLst>
                                      </p:cBhvr>
                                      <p:to>
                                        <p:strVal val="visible"/>
                                      </p:to>
                                    </p:set>
                                    <p:anim calcmode="lin" valueType="num">
                                      <p:cBhvr>
                                        <p:cTn id="115" dur="1000" fill="hold"/>
                                        <p:tgtEl>
                                          <p:spTgt spid="25625"/>
                                        </p:tgtEl>
                                        <p:attrNameLst>
                                          <p:attrName>ppt_w</p:attrName>
                                        </p:attrNameLst>
                                      </p:cBhvr>
                                      <p:tavLst>
                                        <p:tav tm="0">
                                          <p:val>
                                            <p:strVal val="#ppt_w*0.05"/>
                                          </p:val>
                                        </p:tav>
                                        <p:tav tm="100000">
                                          <p:val>
                                            <p:strVal val="#ppt_w"/>
                                          </p:val>
                                        </p:tav>
                                      </p:tavLst>
                                    </p:anim>
                                    <p:anim calcmode="lin" valueType="num">
                                      <p:cBhvr>
                                        <p:cTn id="116" dur="1000" fill="hold"/>
                                        <p:tgtEl>
                                          <p:spTgt spid="25625"/>
                                        </p:tgtEl>
                                        <p:attrNameLst>
                                          <p:attrName>ppt_h</p:attrName>
                                        </p:attrNameLst>
                                      </p:cBhvr>
                                      <p:tavLst>
                                        <p:tav tm="0">
                                          <p:val>
                                            <p:strVal val="#ppt_h"/>
                                          </p:val>
                                        </p:tav>
                                        <p:tav tm="100000">
                                          <p:val>
                                            <p:strVal val="#ppt_h"/>
                                          </p:val>
                                        </p:tav>
                                      </p:tavLst>
                                    </p:anim>
                                    <p:anim calcmode="lin" valueType="num">
                                      <p:cBhvr>
                                        <p:cTn id="117" dur="1000" fill="hold"/>
                                        <p:tgtEl>
                                          <p:spTgt spid="25625"/>
                                        </p:tgtEl>
                                        <p:attrNameLst>
                                          <p:attrName>ppt_x</p:attrName>
                                        </p:attrNameLst>
                                      </p:cBhvr>
                                      <p:tavLst>
                                        <p:tav tm="0">
                                          <p:val>
                                            <p:strVal val="#ppt_x-.2"/>
                                          </p:val>
                                        </p:tav>
                                        <p:tav tm="100000">
                                          <p:val>
                                            <p:strVal val="#ppt_x"/>
                                          </p:val>
                                        </p:tav>
                                      </p:tavLst>
                                    </p:anim>
                                    <p:anim calcmode="lin" valueType="num">
                                      <p:cBhvr>
                                        <p:cTn id="118" dur="1000" fill="hold"/>
                                        <p:tgtEl>
                                          <p:spTgt spid="25625"/>
                                        </p:tgtEl>
                                        <p:attrNameLst>
                                          <p:attrName>ppt_y</p:attrName>
                                        </p:attrNameLst>
                                      </p:cBhvr>
                                      <p:tavLst>
                                        <p:tav tm="0">
                                          <p:val>
                                            <p:strVal val="#ppt_y"/>
                                          </p:val>
                                        </p:tav>
                                        <p:tav tm="100000">
                                          <p:val>
                                            <p:strVal val="#ppt_y"/>
                                          </p:val>
                                        </p:tav>
                                      </p:tavLst>
                                    </p:anim>
                                    <p:animEffect transition="in" filter="fade">
                                      <p:cBhvr>
                                        <p:cTn id="119" dur="1000"/>
                                        <p:tgtEl>
                                          <p:spTgt spid="25625"/>
                                        </p:tgtEl>
                                      </p:cBhvr>
                                    </p:animEffect>
                                  </p:childTnLst>
                                </p:cTn>
                              </p:par>
                            </p:childTnLst>
                          </p:cTn>
                        </p:par>
                      </p:childTnLst>
                    </p:cTn>
                  </p:par>
                  <p:par>
                    <p:cTn id="120" fill="hold">
                      <p:stCondLst>
                        <p:cond delay="indefinite"/>
                      </p:stCondLst>
                      <p:childTnLst>
                        <p:par>
                          <p:cTn id="121" fill="hold">
                            <p:stCondLst>
                              <p:cond delay="0"/>
                            </p:stCondLst>
                            <p:childTnLst>
                              <p:par>
                                <p:cTn id="122" presetID="54" presetClass="entr" presetSubtype="0" accel="100000" fill="hold" grpId="0" nodeType="clickEffect">
                                  <p:stCondLst>
                                    <p:cond delay="0"/>
                                  </p:stCondLst>
                                  <p:childTnLst>
                                    <p:set>
                                      <p:cBhvr>
                                        <p:cTn id="123" dur="1" fill="hold">
                                          <p:stCondLst>
                                            <p:cond delay="0"/>
                                          </p:stCondLst>
                                        </p:cTn>
                                        <p:tgtEl>
                                          <p:spTgt spid="25632"/>
                                        </p:tgtEl>
                                        <p:attrNameLst>
                                          <p:attrName>style.visibility</p:attrName>
                                        </p:attrNameLst>
                                      </p:cBhvr>
                                      <p:to>
                                        <p:strVal val="visible"/>
                                      </p:to>
                                    </p:set>
                                    <p:anim calcmode="lin" valueType="num">
                                      <p:cBhvr>
                                        <p:cTn id="124" dur="1000" fill="hold"/>
                                        <p:tgtEl>
                                          <p:spTgt spid="25632"/>
                                        </p:tgtEl>
                                        <p:attrNameLst>
                                          <p:attrName>ppt_w</p:attrName>
                                        </p:attrNameLst>
                                      </p:cBhvr>
                                      <p:tavLst>
                                        <p:tav tm="0">
                                          <p:val>
                                            <p:strVal val="#ppt_w*0.05"/>
                                          </p:val>
                                        </p:tav>
                                        <p:tav tm="100000">
                                          <p:val>
                                            <p:strVal val="#ppt_w"/>
                                          </p:val>
                                        </p:tav>
                                      </p:tavLst>
                                    </p:anim>
                                    <p:anim calcmode="lin" valueType="num">
                                      <p:cBhvr>
                                        <p:cTn id="125" dur="1000" fill="hold"/>
                                        <p:tgtEl>
                                          <p:spTgt spid="25632"/>
                                        </p:tgtEl>
                                        <p:attrNameLst>
                                          <p:attrName>ppt_h</p:attrName>
                                        </p:attrNameLst>
                                      </p:cBhvr>
                                      <p:tavLst>
                                        <p:tav tm="0">
                                          <p:val>
                                            <p:strVal val="#ppt_h"/>
                                          </p:val>
                                        </p:tav>
                                        <p:tav tm="100000">
                                          <p:val>
                                            <p:strVal val="#ppt_h"/>
                                          </p:val>
                                        </p:tav>
                                      </p:tavLst>
                                    </p:anim>
                                    <p:anim calcmode="lin" valueType="num">
                                      <p:cBhvr>
                                        <p:cTn id="126" dur="1000" fill="hold"/>
                                        <p:tgtEl>
                                          <p:spTgt spid="25632"/>
                                        </p:tgtEl>
                                        <p:attrNameLst>
                                          <p:attrName>ppt_x</p:attrName>
                                        </p:attrNameLst>
                                      </p:cBhvr>
                                      <p:tavLst>
                                        <p:tav tm="0">
                                          <p:val>
                                            <p:strVal val="#ppt_x-.2"/>
                                          </p:val>
                                        </p:tav>
                                        <p:tav tm="100000">
                                          <p:val>
                                            <p:strVal val="#ppt_x"/>
                                          </p:val>
                                        </p:tav>
                                      </p:tavLst>
                                    </p:anim>
                                    <p:anim calcmode="lin" valueType="num">
                                      <p:cBhvr>
                                        <p:cTn id="127" dur="1000" fill="hold"/>
                                        <p:tgtEl>
                                          <p:spTgt spid="25632"/>
                                        </p:tgtEl>
                                        <p:attrNameLst>
                                          <p:attrName>ppt_y</p:attrName>
                                        </p:attrNameLst>
                                      </p:cBhvr>
                                      <p:tavLst>
                                        <p:tav tm="0">
                                          <p:val>
                                            <p:strVal val="#ppt_y"/>
                                          </p:val>
                                        </p:tav>
                                        <p:tav tm="100000">
                                          <p:val>
                                            <p:strVal val="#ppt_y"/>
                                          </p:val>
                                        </p:tav>
                                      </p:tavLst>
                                    </p:anim>
                                    <p:animEffect transition="in" filter="fade">
                                      <p:cBhvr>
                                        <p:cTn id="128" dur="1000"/>
                                        <p:tgtEl>
                                          <p:spTgt spid="25632"/>
                                        </p:tgtEl>
                                      </p:cBhvr>
                                    </p:animEffect>
                                  </p:childTnLst>
                                </p:cTn>
                              </p:par>
                            </p:childTnLst>
                          </p:cTn>
                        </p:par>
                      </p:childTnLst>
                    </p:cTn>
                  </p:par>
                  <p:par>
                    <p:cTn id="129" fill="hold">
                      <p:stCondLst>
                        <p:cond delay="indefinite"/>
                      </p:stCondLst>
                      <p:childTnLst>
                        <p:par>
                          <p:cTn id="130" fill="hold">
                            <p:stCondLst>
                              <p:cond delay="0"/>
                            </p:stCondLst>
                            <p:childTnLst>
                              <p:par>
                                <p:cTn id="131" presetID="54" presetClass="entr" presetSubtype="0" accel="100000" fill="hold" grpId="0" nodeType="clickEffect">
                                  <p:stCondLst>
                                    <p:cond delay="0"/>
                                  </p:stCondLst>
                                  <p:childTnLst>
                                    <p:set>
                                      <p:cBhvr>
                                        <p:cTn id="132" dur="1" fill="hold">
                                          <p:stCondLst>
                                            <p:cond delay="0"/>
                                          </p:stCondLst>
                                        </p:cTn>
                                        <p:tgtEl>
                                          <p:spTgt spid="25633"/>
                                        </p:tgtEl>
                                        <p:attrNameLst>
                                          <p:attrName>style.visibility</p:attrName>
                                        </p:attrNameLst>
                                      </p:cBhvr>
                                      <p:to>
                                        <p:strVal val="visible"/>
                                      </p:to>
                                    </p:set>
                                    <p:anim calcmode="lin" valueType="num">
                                      <p:cBhvr>
                                        <p:cTn id="133" dur="1000" fill="hold"/>
                                        <p:tgtEl>
                                          <p:spTgt spid="25633"/>
                                        </p:tgtEl>
                                        <p:attrNameLst>
                                          <p:attrName>ppt_w</p:attrName>
                                        </p:attrNameLst>
                                      </p:cBhvr>
                                      <p:tavLst>
                                        <p:tav tm="0">
                                          <p:val>
                                            <p:strVal val="#ppt_w*0.05"/>
                                          </p:val>
                                        </p:tav>
                                        <p:tav tm="100000">
                                          <p:val>
                                            <p:strVal val="#ppt_w"/>
                                          </p:val>
                                        </p:tav>
                                      </p:tavLst>
                                    </p:anim>
                                    <p:anim calcmode="lin" valueType="num">
                                      <p:cBhvr>
                                        <p:cTn id="134" dur="1000" fill="hold"/>
                                        <p:tgtEl>
                                          <p:spTgt spid="25633"/>
                                        </p:tgtEl>
                                        <p:attrNameLst>
                                          <p:attrName>ppt_h</p:attrName>
                                        </p:attrNameLst>
                                      </p:cBhvr>
                                      <p:tavLst>
                                        <p:tav tm="0">
                                          <p:val>
                                            <p:strVal val="#ppt_h"/>
                                          </p:val>
                                        </p:tav>
                                        <p:tav tm="100000">
                                          <p:val>
                                            <p:strVal val="#ppt_h"/>
                                          </p:val>
                                        </p:tav>
                                      </p:tavLst>
                                    </p:anim>
                                    <p:anim calcmode="lin" valueType="num">
                                      <p:cBhvr>
                                        <p:cTn id="135" dur="1000" fill="hold"/>
                                        <p:tgtEl>
                                          <p:spTgt spid="25633"/>
                                        </p:tgtEl>
                                        <p:attrNameLst>
                                          <p:attrName>ppt_x</p:attrName>
                                        </p:attrNameLst>
                                      </p:cBhvr>
                                      <p:tavLst>
                                        <p:tav tm="0">
                                          <p:val>
                                            <p:strVal val="#ppt_x-.2"/>
                                          </p:val>
                                        </p:tav>
                                        <p:tav tm="100000">
                                          <p:val>
                                            <p:strVal val="#ppt_x"/>
                                          </p:val>
                                        </p:tav>
                                      </p:tavLst>
                                    </p:anim>
                                    <p:anim calcmode="lin" valueType="num">
                                      <p:cBhvr>
                                        <p:cTn id="136" dur="1000" fill="hold"/>
                                        <p:tgtEl>
                                          <p:spTgt spid="25633"/>
                                        </p:tgtEl>
                                        <p:attrNameLst>
                                          <p:attrName>ppt_y</p:attrName>
                                        </p:attrNameLst>
                                      </p:cBhvr>
                                      <p:tavLst>
                                        <p:tav tm="0">
                                          <p:val>
                                            <p:strVal val="#ppt_y"/>
                                          </p:val>
                                        </p:tav>
                                        <p:tav tm="100000">
                                          <p:val>
                                            <p:strVal val="#ppt_y"/>
                                          </p:val>
                                        </p:tav>
                                      </p:tavLst>
                                    </p:anim>
                                    <p:animEffect transition="in" filter="fade">
                                      <p:cBhvr>
                                        <p:cTn id="137" dur="1000"/>
                                        <p:tgtEl>
                                          <p:spTgt spid="25633"/>
                                        </p:tgtEl>
                                      </p:cBhvr>
                                    </p:animEffect>
                                  </p:childTnLst>
                                </p:cTn>
                              </p:par>
                            </p:childTnLst>
                          </p:cTn>
                        </p:par>
                      </p:childTnLst>
                    </p:cTn>
                  </p:par>
                  <p:par>
                    <p:cTn id="138" fill="hold">
                      <p:stCondLst>
                        <p:cond delay="indefinite"/>
                      </p:stCondLst>
                      <p:childTnLst>
                        <p:par>
                          <p:cTn id="139" fill="hold">
                            <p:stCondLst>
                              <p:cond delay="0"/>
                            </p:stCondLst>
                            <p:childTnLst>
                              <p:par>
                                <p:cTn id="140" presetID="54" presetClass="entr" presetSubtype="0" accel="100000" fill="hold" grpId="0" nodeType="clickEffect">
                                  <p:stCondLst>
                                    <p:cond delay="0"/>
                                  </p:stCondLst>
                                  <p:childTnLst>
                                    <p:set>
                                      <p:cBhvr>
                                        <p:cTn id="141" dur="1" fill="hold">
                                          <p:stCondLst>
                                            <p:cond delay="0"/>
                                          </p:stCondLst>
                                        </p:cTn>
                                        <p:tgtEl>
                                          <p:spTgt spid="25634"/>
                                        </p:tgtEl>
                                        <p:attrNameLst>
                                          <p:attrName>style.visibility</p:attrName>
                                        </p:attrNameLst>
                                      </p:cBhvr>
                                      <p:to>
                                        <p:strVal val="visible"/>
                                      </p:to>
                                    </p:set>
                                    <p:anim calcmode="lin" valueType="num">
                                      <p:cBhvr>
                                        <p:cTn id="142" dur="1000" fill="hold"/>
                                        <p:tgtEl>
                                          <p:spTgt spid="25634"/>
                                        </p:tgtEl>
                                        <p:attrNameLst>
                                          <p:attrName>ppt_w</p:attrName>
                                        </p:attrNameLst>
                                      </p:cBhvr>
                                      <p:tavLst>
                                        <p:tav tm="0">
                                          <p:val>
                                            <p:strVal val="#ppt_w*0.05"/>
                                          </p:val>
                                        </p:tav>
                                        <p:tav tm="100000">
                                          <p:val>
                                            <p:strVal val="#ppt_w"/>
                                          </p:val>
                                        </p:tav>
                                      </p:tavLst>
                                    </p:anim>
                                    <p:anim calcmode="lin" valueType="num">
                                      <p:cBhvr>
                                        <p:cTn id="143" dur="1000" fill="hold"/>
                                        <p:tgtEl>
                                          <p:spTgt spid="25634"/>
                                        </p:tgtEl>
                                        <p:attrNameLst>
                                          <p:attrName>ppt_h</p:attrName>
                                        </p:attrNameLst>
                                      </p:cBhvr>
                                      <p:tavLst>
                                        <p:tav tm="0">
                                          <p:val>
                                            <p:strVal val="#ppt_h"/>
                                          </p:val>
                                        </p:tav>
                                        <p:tav tm="100000">
                                          <p:val>
                                            <p:strVal val="#ppt_h"/>
                                          </p:val>
                                        </p:tav>
                                      </p:tavLst>
                                    </p:anim>
                                    <p:anim calcmode="lin" valueType="num">
                                      <p:cBhvr>
                                        <p:cTn id="144" dur="1000" fill="hold"/>
                                        <p:tgtEl>
                                          <p:spTgt spid="25634"/>
                                        </p:tgtEl>
                                        <p:attrNameLst>
                                          <p:attrName>ppt_x</p:attrName>
                                        </p:attrNameLst>
                                      </p:cBhvr>
                                      <p:tavLst>
                                        <p:tav tm="0">
                                          <p:val>
                                            <p:strVal val="#ppt_x-.2"/>
                                          </p:val>
                                        </p:tav>
                                        <p:tav tm="100000">
                                          <p:val>
                                            <p:strVal val="#ppt_x"/>
                                          </p:val>
                                        </p:tav>
                                      </p:tavLst>
                                    </p:anim>
                                    <p:anim calcmode="lin" valueType="num">
                                      <p:cBhvr>
                                        <p:cTn id="145" dur="1000" fill="hold"/>
                                        <p:tgtEl>
                                          <p:spTgt spid="25634"/>
                                        </p:tgtEl>
                                        <p:attrNameLst>
                                          <p:attrName>ppt_y</p:attrName>
                                        </p:attrNameLst>
                                      </p:cBhvr>
                                      <p:tavLst>
                                        <p:tav tm="0">
                                          <p:val>
                                            <p:strVal val="#ppt_y"/>
                                          </p:val>
                                        </p:tav>
                                        <p:tav tm="100000">
                                          <p:val>
                                            <p:strVal val="#ppt_y"/>
                                          </p:val>
                                        </p:tav>
                                      </p:tavLst>
                                    </p:anim>
                                    <p:animEffect transition="in" filter="fade">
                                      <p:cBhvr>
                                        <p:cTn id="146" dur="1000"/>
                                        <p:tgtEl>
                                          <p:spTgt spid="256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animBg="1"/>
      <p:bldP spid="25605" grpId="0" animBg="1"/>
      <p:bldP spid="25606" grpId="0" animBg="1"/>
      <p:bldP spid="25607" grpId="0" animBg="1"/>
      <p:bldP spid="25608" grpId="0" animBg="1"/>
      <p:bldP spid="25609" grpId="0" animBg="1"/>
      <p:bldP spid="25610" grpId="0" animBg="1"/>
      <p:bldP spid="25611" grpId="0" animBg="1"/>
      <p:bldP spid="25614" grpId="0" animBg="1"/>
      <p:bldP spid="25618" grpId="0" animBg="1"/>
      <p:bldP spid="25619" grpId="0" animBg="1"/>
      <p:bldP spid="25620" grpId="0" animBg="1"/>
      <p:bldP spid="25622" grpId="0" animBg="1"/>
      <p:bldP spid="25623" grpId="0" animBg="1"/>
      <p:bldP spid="25624" grpId="0" animBg="1"/>
      <p:bldP spid="25625" grpId="0" animBg="1"/>
      <p:bldP spid="25632" grpId="0" animBg="1"/>
      <p:bldP spid="25633" grpId="0" animBg="1"/>
      <p:bldP spid="2563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b="1" dirty="0" smtClean="0">
                <a:latin typeface="Arial" pitchFamily="34" charset="0"/>
                <a:cs typeface="B Titr" pitchFamily="2" charset="-78"/>
              </a:rPr>
              <a:t>عوامل موثر در بروز بیماریهای ایسکمیک</a:t>
            </a:r>
            <a:endParaRPr lang="en-US" sz="2400" dirty="0"/>
          </a:p>
        </p:txBody>
      </p:sp>
      <p:sp>
        <p:nvSpPr>
          <p:cNvPr id="3" name="Content Placeholder 2"/>
          <p:cNvSpPr>
            <a:spLocks noGrp="1"/>
          </p:cNvSpPr>
          <p:nvPr>
            <p:ph sz="quarter" idx="1"/>
          </p:nvPr>
        </p:nvSpPr>
        <p:spPr/>
        <p:txBody>
          <a:bodyPr/>
          <a:lstStyle/>
          <a:p>
            <a:pPr algn="r" rtl="1">
              <a:buNone/>
            </a:pPr>
            <a:r>
              <a:rPr lang="fa-IR" sz="1800" b="1" dirty="0" smtClean="0">
                <a:cs typeface="B Compset" pitchFamily="2" charset="-78"/>
              </a:rPr>
              <a:t>عوامل قابل تغییر:</a:t>
            </a:r>
            <a:br>
              <a:rPr lang="fa-IR" sz="1800" b="1" dirty="0" smtClean="0">
                <a:cs typeface="B Compset" pitchFamily="2" charset="-78"/>
              </a:rPr>
            </a:br>
            <a:r>
              <a:rPr lang="fa-IR" sz="1800" b="1" dirty="0" smtClean="0">
                <a:cs typeface="B Compset" pitchFamily="2" charset="-78"/>
              </a:rPr>
              <a:t>این عوامل توسط مداخلات دارویی و درمانی قابل تعدیل و تغییر هستند. به دو گروه ماژور و مینور تقسیم می شوند:</a:t>
            </a:r>
            <a:br>
              <a:rPr lang="fa-IR" sz="1800" b="1" dirty="0" smtClean="0">
                <a:cs typeface="B Compset" pitchFamily="2" charset="-78"/>
              </a:rPr>
            </a:br>
            <a:r>
              <a:rPr lang="fa-IR" sz="1800" b="1" dirty="0" smtClean="0">
                <a:cs typeface="B Compset" pitchFamily="2" charset="-78"/>
              </a:rPr>
              <a:t/>
            </a:r>
            <a:br>
              <a:rPr lang="fa-IR" sz="1800" b="1" dirty="0" smtClean="0">
                <a:cs typeface="B Compset" pitchFamily="2" charset="-78"/>
              </a:rPr>
            </a:br>
            <a:r>
              <a:rPr lang="fa-IR" sz="1800" b="1" dirty="0" smtClean="0">
                <a:cs typeface="B Compset" pitchFamily="2" charset="-78"/>
              </a:rPr>
              <a:t>الف) عوامل قابل تغییر ماژور:</a:t>
            </a:r>
          </a:p>
          <a:p>
            <a:pPr algn="r" rtl="1">
              <a:buNone/>
            </a:pPr>
            <a:r>
              <a:rPr lang="fa-IR" sz="1800" b="1" dirty="0" smtClean="0">
                <a:cs typeface="B Compset" pitchFamily="2" charset="-78"/>
              </a:rPr>
              <a:t/>
            </a:r>
            <a:br>
              <a:rPr lang="fa-IR" sz="1800" b="1" dirty="0" smtClean="0">
                <a:cs typeface="B Compset" pitchFamily="2" charset="-78"/>
              </a:rPr>
            </a:br>
            <a:r>
              <a:rPr lang="fa-IR" sz="1800" b="1" dirty="0" smtClean="0">
                <a:cs typeface="B Compset" pitchFamily="2" charset="-78"/>
              </a:rPr>
              <a:t>1- هایپر لیپیدمی و به خصوص کلسترول بالا: </a:t>
            </a:r>
            <a:r>
              <a:rPr lang="en-US" sz="1800" b="1" dirty="0" smtClean="0">
                <a:cs typeface="B Compset" pitchFamily="2" charset="-78"/>
              </a:rPr>
              <a:t>LDL</a:t>
            </a:r>
            <a:r>
              <a:rPr lang="fa-IR" sz="1800" b="1" dirty="0" smtClean="0">
                <a:cs typeface="B Compset" pitchFamily="2" charset="-78"/>
              </a:rPr>
              <a:t>عامل اصلی فراهم کردن کلسترول برای سلول های بافت است. این ماده به راحتی کلسترول خود را آزاد می کند و همین مسئله منجر به ایجاد پلاک های آتروم در دیواره شریانها می گردد.</a:t>
            </a:r>
            <a:br>
              <a:rPr lang="fa-IR" sz="1800" b="1" dirty="0" smtClean="0">
                <a:cs typeface="B Compset" pitchFamily="2" charset="-78"/>
              </a:rPr>
            </a:br>
            <a:endParaRPr lang="en-US" sz="1800" b="1" dirty="0">
              <a:cs typeface="B Compset" pitchFamily="2" charset="-78"/>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en-US" sz="2400" b="1" dirty="0" smtClean="0">
                <a:cs typeface="B Titr" pitchFamily="2" charset="-78"/>
              </a:rPr>
              <a:t>Acute Coronary Syndrome (ACS)</a:t>
            </a:r>
            <a:endParaRPr lang="fa-IR" sz="2400" b="1" dirty="0">
              <a:cs typeface="B Titr" pitchFamily="2" charset="-78"/>
            </a:endParaRPr>
          </a:p>
        </p:txBody>
      </p:sp>
      <p:sp>
        <p:nvSpPr>
          <p:cNvPr id="2" name="Content Placeholder 1"/>
          <p:cNvSpPr>
            <a:spLocks noGrp="1"/>
          </p:cNvSpPr>
          <p:nvPr>
            <p:ph sz="quarter" idx="1"/>
          </p:nvPr>
        </p:nvSpPr>
        <p:spPr/>
        <p:txBody>
          <a:bodyPr/>
          <a:lstStyle/>
          <a:p>
            <a:pPr algn="just" rtl="1"/>
            <a:r>
              <a:rPr lang="en-US" sz="1800" b="1" dirty="0" smtClean="0">
                <a:cs typeface="B Compset" pitchFamily="2" charset="-78"/>
              </a:rPr>
              <a:t>ACS  </a:t>
            </a:r>
            <a:r>
              <a:rPr lang="fa-IR" sz="1800" b="1" dirty="0" smtClean="0">
                <a:cs typeface="B Compset" pitchFamily="2" charset="-78"/>
              </a:rPr>
              <a:t> اصطلاحی </a:t>
            </a:r>
            <a:r>
              <a:rPr lang="fa-IR" sz="1800" b="1" dirty="0">
                <a:cs typeface="B Compset" pitchFamily="2" charset="-78"/>
              </a:rPr>
              <a:t>است که طیف وسیعی از بیماریهای ایسکمیک قلب از آنژین ناپایدار تا انفارکتوس میوکارد را پوشش میدهد</a:t>
            </a:r>
            <a:r>
              <a:rPr lang="fa-IR" sz="1800" b="1" dirty="0" smtClean="0">
                <a:cs typeface="B Compset" pitchFamily="2" charset="-78"/>
              </a:rPr>
              <a:t>.</a:t>
            </a:r>
            <a:endParaRPr lang="en-US" sz="1800" b="1" dirty="0" smtClean="0">
              <a:cs typeface="B Compset" pitchFamily="2" charset="-78"/>
            </a:endParaRPr>
          </a:p>
          <a:p>
            <a:pPr algn="just" rtl="1"/>
            <a:endParaRPr lang="en-US" sz="1800" b="1" dirty="0">
              <a:cs typeface="B Compset" pitchFamily="2" charset="-78"/>
            </a:endParaRPr>
          </a:p>
          <a:p>
            <a:pPr marL="109728" indent="0" algn="just" rtl="1">
              <a:buNone/>
            </a:pPr>
            <a:r>
              <a:rPr lang="fa-IR" sz="1800" b="1" dirty="0" smtClean="0">
                <a:cs typeface="B Compset" pitchFamily="2" charset="-78"/>
              </a:rPr>
              <a:t> </a:t>
            </a:r>
            <a:endParaRPr lang="fa-IR" sz="1800" b="1" dirty="0">
              <a:cs typeface="B Compset" pitchFamily="2" charset="-78"/>
            </a:endParaRPr>
          </a:p>
          <a:p>
            <a:pPr marL="457200" indent="-457200" algn="just" rtl="1"/>
            <a:r>
              <a:rPr lang="fa-IR" sz="1800" b="1" dirty="0">
                <a:cs typeface="B Compset" pitchFamily="2" charset="-78"/>
              </a:rPr>
              <a:t>علائم و نشانه های </a:t>
            </a:r>
            <a:r>
              <a:rPr lang="en-US" sz="1800" b="1" dirty="0" smtClean="0">
                <a:cs typeface="B Compset" pitchFamily="2" charset="-78"/>
              </a:rPr>
              <a:t>ACS</a:t>
            </a:r>
            <a:r>
              <a:rPr lang="fa-IR" sz="1800" b="1" dirty="0" smtClean="0">
                <a:cs typeface="B Compset" pitchFamily="2" charset="-78"/>
              </a:rPr>
              <a:t> می </a:t>
            </a:r>
            <a:r>
              <a:rPr lang="fa-IR" sz="1800" b="1" dirty="0">
                <a:cs typeface="B Compset" pitchFamily="2" charset="-78"/>
              </a:rPr>
              <a:t>تواند به صورت یک زنجیره بر اساس میزان شدت </a:t>
            </a:r>
            <a:r>
              <a:rPr lang="fa-IR" sz="1800" b="1" dirty="0" smtClean="0">
                <a:cs typeface="B Compset" pitchFamily="2" charset="-78"/>
              </a:rPr>
              <a:t>بروز کند:</a:t>
            </a:r>
          </a:p>
          <a:p>
            <a:pPr marL="457200" indent="-457200" algn="just" rtl="1"/>
            <a:endParaRPr lang="fa-IR" sz="1800" b="1" dirty="0" smtClean="0">
              <a:cs typeface="B Compset" pitchFamily="2" charset="-78"/>
            </a:endParaRPr>
          </a:p>
          <a:p>
            <a:pPr marL="514350" indent="-514350" algn="just" rtl="1">
              <a:buFont typeface="+mj-lt"/>
              <a:buAutoNum type="arabicPeriod"/>
            </a:pPr>
            <a:r>
              <a:rPr lang="en-US" sz="1800" b="1" dirty="0" smtClean="0">
                <a:cs typeface="B Compset" pitchFamily="2" charset="-78"/>
              </a:rPr>
              <a:t>STEMI:ST Elevation Myocardial Infarction</a:t>
            </a:r>
          </a:p>
          <a:p>
            <a:pPr marL="514350" indent="-514350" algn="just" rtl="1">
              <a:buFont typeface="+mj-lt"/>
              <a:buAutoNum type="arabicPeriod"/>
            </a:pPr>
            <a:r>
              <a:rPr lang="en-US" sz="1800" b="1" dirty="0" smtClean="0">
                <a:cs typeface="B Compset" pitchFamily="2" charset="-78"/>
              </a:rPr>
              <a:t>NSTEMI : Non ST Elevation Myocardial Infarction</a:t>
            </a:r>
          </a:p>
          <a:p>
            <a:pPr marL="514350" indent="-514350" algn="just" rtl="1">
              <a:buFont typeface="+mj-lt"/>
              <a:buAutoNum type="arabicPeriod"/>
            </a:pPr>
            <a:r>
              <a:rPr lang="en-US" sz="1800" b="1" dirty="0" smtClean="0">
                <a:cs typeface="B Compset" pitchFamily="2" charset="-78"/>
              </a:rPr>
              <a:t>UA : Unstable Angina</a:t>
            </a:r>
            <a:endParaRPr lang="fa-IR" sz="1800" b="1" dirty="0" smtClean="0">
              <a:cs typeface="B Compset" pitchFamily="2" charset="-78"/>
            </a:endParaRPr>
          </a:p>
        </p:txBody>
      </p:sp>
    </p:spTree>
    <p:extLst>
      <p:ext uri="{BB962C8B-B14F-4D97-AF65-F5344CB8AC3E}">
        <p14:creationId xmlns:p14="http://schemas.microsoft.com/office/powerpoint/2010/main" val="30168630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انواع مختلف ایسکمی قلبی</a:t>
            </a:r>
            <a:endParaRPr lang="en-US" sz="2400" dirty="0">
              <a:cs typeface="B Titr" pitchFamily="2" charset="-78"/>
            </a:endParaRPr>
          </a:p>
        </p:txBody>
      </p:sp>
      <p:pic>
        <p:nvPicPr>
          <p:cNvPr id="57346" name="Picture 2"/>
          <p:cNvPicPr>
            <a:picLocks noGrp="1" noChangeAspect="1" noChangeArrowheads="1"/>
          </p:cNvPicPr>
          <p:nvPr>
            <p:ph sz="quarter" idx="1"/>
          </p:nvPr>
        </p:nvPicPr>
        <p:blipFill>
          <a:blip r:embed="rId2" cstate="print">
            <a:clrChange>
              <a:clrFrom>
                <a:srgbClr val="FFFFFF"/>
              </a:clrFrom>
              <a:clrTo>
                <a:srgbClr val="FFFFFF">
                  <a:alpha val="0"/>
                </a:srgbClr>
              </a:clrTo>
            </a:clrChange>
          </a:blip>
          <a:srcRect/>
          <a:stretch>
            <a:fillRect/>
          </a:stretch>
        </p:blipFill>
        <p:spPr bwMode="auto">
          <a:xfrm>
            <a:off x="1571604" y="1928802"/>
            <a:ext cx="6182154" cy="360110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smtClean="0">
                <a:cs typeface="B Titr" pitchFamily="2" charset="-78"/>
              </a:rPr>
              <a:t>Acute Coronary Syndrome</a:t>
            </a:r>
            <a:endParaRPr lang="en-US" sz="2400" b="1" dirty="0">
              <a:cs typeface="B Titr" pitchFamily="2" charset="-78"/>
            </a:endParaRPr>
          </a:p>
        </p:txBody>
      </p:sp>
      <p:pic>
        <p:nvPicPr>
          <p:cNvPr id="4" name="Picture 4"/>
          <p:cNvPicPr>
            <a:picLocks noGrp="1" noChangeAspect="1" noChangeArrowheads="1"/>
          </p:cNvPicPr>
          <p:nvPr>
            <p:ph sz="quarter" idx="1"/>
          </p:nvPr>
        </p:nvPicPr>
        <p:blipFill>
          <a:blip r:embed="rId2"/>
          <a:srcRect/>
          <a:stretch>
            <a:fillRect/>
          </a:stretch>
        </p:blipFill>
        <p:spPr bwMode="auto">
          <a:xfrm>
            <a:off x="1551300" y="1196752"/>
            <a:ext cx="6041400" cy="45259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smtClean="0">
                <a:cs typeface="B Titr" pitchFamily="2" charset="-78"/>
              </a:rPr>
              <a:t>اپيدميولوژي و عوامل </a:t>
            </a:r>
            <a:r>
              <a:rPr lang="fa-IR" sz="2400" dirty="0">
                <a:cs typeface="B Titr" pitchFamily="2" charset="-78"/>
              </a:rPr>
              <a:t>خطر</a:t>
            </a:r>
            <a:endParaRPr lang="en-US" sz="2400" dirty="0">
              <a:cs typeface="B Titr" pitchFamily="2" charset="-78"/>
            </a:endParaRPr>
          </a:p>
        </p:txBody>
      </p:sp>
      <p:sp>
        <p:nvSpPr>
          <p:cNvPr id="4" name="Content Placeholder 3"/>
          <p:cNvSpPr>
            <a:spLocks noGrp="1"/>
          </p:cNvSpPr>
          <p:nvPr>
            <p:ph sz="quarter" idx="1"/>
          </p:nvPr>
        </p:nvSpPr>
        <p:spPr>
          <a:xfrm>
            <a:off x="381000" y="1752600"/>
            <a:ext cx="8407893" cy="4114800"/>
          </a:xfrm>
        </p:spPr>
        <p:txBody>
          <a:bodyPr>
            <a:normAutofit/>
          </a:bodyPr>
          <a:lstStyle/>
          <a:p>
            <a:pPr algn="just" rtl="1">
              <a:buFont typeface="Arial" pitchFamily="34" charset="0"/>
              <a:buChar char="•"/>
            </a:pPr>
            <a:r>
              <a:rPr lang="fa-IR" sz="1800" b="1" dirty="0">
                <a:cs typeface="B Compset" pitchFamily="2" charset="-78"/>
              </a:rPr>
              <a:t>به طور كلي سكته هاي قلبي به عنوان يكي از شناخته شده ترين پيامدهاي بيماري هاي قلبي عروقي به تنهايي مسئول ۲۰</a:t>
            </a:r>
            <a:r>
              <a:rPr lang="en-US" sz="1800" b="1" dirty="0">
                <a:cs typeface="B Compset" pitchFamily="2" charset="-78"/>
              </a:rPr>
              <a:t> % </a:t>
            </a:r>
            <a:r>
              <a:rPr lang="fa-IR" sz="1800" b="1" dirty="0">
                <a:cs typeface="B Compset" pitchFamily="2" charset="-78"/>
              </a:rPr>
              <a:t>از موارد مرگ هستند، به طوري كه در هر ۳۰ ثانيه يك نفر دچار سكته قلبي شده و در هردقيقه يك نفر به علت سكته قلبي فوت مي كند</a:t>
            </a:r>
            <a:r>
              <a:rPr lang="en-US" sz="1800" b="1" dirty="0">
                <a:cs typeface="B Compset" pitchFamily="2" charset="-78"/>
              </a:rPr>
              <a:t>. </a:t>
            </a:r>
            <a:endParaRPr lang="fa-IR" sz="1800" b="1" dirty="0" smtClean="0">
              <a:cs typeface="B Compset" pitchFamily="2" charset="-78"/>
            </a:endParaRPr>
          </a:p>
          <a:p>
            <a:pPr algn="just" rtl="1">
              <a:buFont typeface="Arial" pitchFamily="34" charset="0"/>
              <a:buChar char="•"/>
            </a:pPr>
            <a:endParaRPr lang="fa-IR" sz="1800" b="1" dirty="0">
              <a:cs typeface="B Compset" pitchFamily="2" charset="-78"/>
            </a:endParaRPr>
          </a:p>
          <a:p>
            <a:pPr algn="just" rtl="1">
              <a:buFont typeface="Arial" pitchFamily="34" charset="0"/>
              <a:buChar char="•"/>
            </a:pPr>
            <a:r>
              <a:rPr lang="fa-IR" sz="1800" b="1" dirty="0">
                <a:cs typeface="B Compset" pitchFamily="2" charset="-78"/>
              </a:rPr>
              <a:t>متعاقب سكته قلبي ۷۰</a:t>
            </a:r>
            <a:r>
              <a:rPr lang="en-US" sz="1800" b="1" dirty="0">
                <a:cs typeface="B Compset" pitchFamily="2" charset="-78"/>
              </a:rPr>
              <a:t> % </a:t>
            </a:r>
            <a:r>
              <a:rPr lang="fa-IR" sz="1800" b="1" dirty="0">
                <a:cs typeface="B Compset" pitchFamily="2" charset="-78"/>
              </a:rPr>
              <a:t>از بيماران </a:t>
            </a:r>
            <a:r>
              <a:rPr lang="fa-IR" sz="1800" b="1" dirty="0" smtClean="0">
                <a:cs typeface="B Compset" pitchFamily="2" charset="-78"/>
              </a:rPr>
              <a:t>هيچگاه </a:t>
            </a:r>
            <a:r>
              <a:rPr lang="fa-IR" sz="1800" b="1" dirty="0">
                <a:cs typeface="B Compset" pitchFamily="2" charset="-78"/>
              </a:rPr>
              <a:t>بهبودي كامل نمي يابند</a:t>
            </a:r>
            <a:r>
              <a:rPr lang="en-US" sz="1800" b="1" dirty="0">
                <a:cs typeface="B Compset" pitchFamily="2" charset="-78"/>
              </a:rPr>
              <a:t>. </a:t>
            </a:r>
            <a:r>
              <a:rPr lang="fa-IR" sz="1800" b="1" dirty="0">
                <a:cs typeface="B Compset" pitchFamily="2" charset="-78"/>
              </a:rPr>
              <a:t>البته با اقدامات بازتواني تعداد زيادي از اين بيماران مي توانند </a:t>
            </a:r>
            <a:r>
              <a:rPr lang="fa-IR" sz="1800" b="1" dirty="0" smtClean="0">
                <a:cs typeface="B Compset" pitchFamily="2" charset="-78"/>
              </a:rPr>
              <a:t>مجدداً </a:t>
            </a:r>
            <a:r>
              <a:rPr lang="fa-IR" sz="1800" b="1" dirty="0">
                <a:cs typeface="B Compset" pitchFamily="2" charset="-78"/>
              </a:rPr>
              <a:t>كار خود را به درجات متفاوت ادامه </a:t>
            </a:r>
            <a:r>
              <a:rPr lang="fa-IR" sz="1800" b="1" dirty="0" smtClean="0">
                <a:cs typeface="B Compset" pitchFamily="2" charset="-78"/>
              </a:rPr>
              <a:t>دهند.</a:t>
            </a:r>
            <a:endParaRPr lang="en-US" sz="1800" b="1" dirty="0" smtClean="0">
              <a:cs typeface="B Compset" pitchFamily="2" charset="-78"/>
            </a:endParaRPr>
          </a:p>
        </p:txBody>
      </p:sp>
    </p:spTree>
    <p:extLst>
      <p:ext uri="{BB962C8B-B14F-4D97-AF65-F5344CB8AC3E}">
        <p14:creationId xmlns:p14="http://schemas.microsoft.com/office/powerpoint/2010/main" val="42117687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571472" y="2071678"/>
            <a:ext cx="8215341" cy="4517166"/>
          </a:xfrm>
        </p:spPr>
        <p:txBody>
          <a:bodyPr rtlCol="0">
            <a:normAutofit/>
          </a:bodyPr>
          <a:lstStyle/>
          <a:p>
            <a:pPr marL="342900" indent="-342900" algn="r" rtl="1">
              <a:buFont typeface="Arial" pitchFamily="34" charset="0"/>
              <a:buChar char="•"/>
              <a:defRPr/>
            </a:pPr>
            <a:r>
              <a:rPr lang="fa-IR" sz="1800" b="1" dirty="0" smtClean="0">
                <a:cs typeface="B Compset" pitchFamily="2" charset="-78"/>
              </a:rPr>
              <a:t>یک سندرم بالینی است که در اثر ایسکمی حاد و گذرای میوکارد ایجاد می شود.</a:t>
            </a:r>
          </a:p>
          <a:p>
            <a:pPr marL="342900" indent="-342900" algn="r" rtl="1">
              <a:buFont typeface="Arial" pitchFamily="34" charset="0"/>
              <a:buChar char="•"/>
              <a:defRPr/>
            </a:pPr>
            <a:endParaRPr lang="fa-IR" sz="1800" b="1" dirty="0" smtClean="0">
              <a:cs typeface="B Compset" pitchFamily="2" charset="-78"/>
            </a:endParaRPr>
          </a:p>
          <a:p>
            <a:pPr marL="342900" indent="-342900" algn="r" rtl="1">
              <a:buFont typeface="Arial" pitchFamily="34" charset="0"/>
              <a:buChar char="•"/>
              <a:defRPr/>
            </a:pPr>
            <a:r>
              <a:rPr lang="fa-IR" sz="1800" b="1" dirty="0" smtClean="0">
                <a:cs typeface="B Compset" pitchFamily="2" charset="-78"/>
              </a:rPr>
              <a:t> هر زمان تغییراتی در عرضه و تقاضا ی بافت میوکارد و یا هردو ایجاد شود آنژین صدری بروز پیدا می کند.</a:t>
            </a:r>
          </a:p>
          <a:p>
            <a:pPr marL="342900" indent="-342900" algn="r" rtl="1">
              <a:buFont typeface="Arial" pitchFamily="34" charset="0"/>
              <a:buChar char="•"/>
              <a:defRPr/>
            </a:pPr>
            <a:endParaRPr lang="fa-IR" sz="1800" b="1" dirty="0" smtClean="0">
              <a:cs typeface="B Compset" pitchFamily="2" charset="-78"/>
            </a:endParaRPr>
          </a:p>
          <a:p>
            <a:pPr marL="342900" indent="-342900" algn="r" rtl="1">
              <a:buFont typeface="Arial" pitchFamily="34" charset="0"/>
              <a:buChar char="•"/>
              <a:defRPr/>
            </a:pPr>
            <a:r>
              <a:rPr lang="fa-IR" sz="1800" b="1" dirty="0" smtClean="0">
                <a:cs typeface="B Compset" pitchFamily="2" charset="-78"/>
              </a:rPr>
              <a:t>مهمترین عواملی که باعث کاهش قطر عروق کرونر و در نتیجه کاهش عرضه خون می شوند شامل : آترواسکلروز، اسپاسم عروق کرونر، آرتریت عروق کرونر و آمبولی است.</a:t>
            </a:r>
          </a:p>
          <a:p>
            <a:pPr marL="342900" indent="-342900" algn="r" rtl="1">
              <a:buFont typeface="Arial" pitchFamily="34" charset="0"/>
              <a:buChar char="•"/>
              <a:defRPr/>
            </a:pPr>
            <a:endParaRPr lang="fa-IR" sz="1800" b="1" dirty="0" smtClean="0">
              <a:cs typeface="B Compset" pitchFamily="2" charset="-78"/>
            </a:endParaRPr>
          </a:p>
          <a:p>
            <a:pPr marL="342900" indent="-342900" algn="r" rtl="1">
              <a:buFont typeface="Arial" pitchFamily="34" charset="0"/>
              <a:buChar char="•"/>
              <a:defRPr/>
            </a:pPr>
            <a:r>
              <a:rPr lang="fa-IR" sz="1800" b="1" dirty="0" smtClean="0">
                <a:cs typeface="B Compset" pitchFamily="2" charset="-78"/>
              </a:rPr>
              <a:t>مهمترین عواملی که منجر به افزایش نیاز قلب به اکسیژن و یا افزایش تقاضا می شوند شامل: افزایش توده و وزن میوکارد، افزایش ریت ، افزایش خاصیت انقباضی قلب و افزایش کشش دیواره میوکارد است.</a:t>
            </a:r>
            <a:endParaRPr lang="en-US" sz="1800" b="1" dirty="0">
              <a:cs typeface="B Compset" pitchFamily="2" charset="-78"/>
            </a:endParaRPr>
          </a:p>
        </p:txBody>
      </p:sp>
      <p:sp>
        <p:nvSpPr>
          <p:cNvPr id="14338" name="Title 4"/>
          <p:cNvSpPr>
            <a:spLocks noGrp="1"/>
          </p:cNvSpPr>
          <p:nvPr>
            <p:ph type="ctrTitle"/>
          </p:nvPr>
        </p:nvSpPr>
        <p:spPr>
          <a:xfrm>
            <a:off x="928662" y="571481"/>
            <a:ext cx="7772400" cy="1000132"/>
          </a:xfrm>
        </p:spPr>
        <p:txBody>
          <a:bodyPr/>
          <a:lstStyle/>
          <a:p>
            <a:pPr eaLnBrk="1" hangingPunct="1">
              <a:defRPr/>
            </a:pPr>
            <a:r>
              <a:rPr lang="fa-IR" sz="2400" b="1" dirty="0" smtClean="0">
                <a:solidFill>
                  <a:schemeClr val="tx1"/>
                </a:solidFill>
                <a:effectLst>
                  <a:outerShdw blurRad="38100" dist="38100" dir="2700000" algn="tl">
                    <a:srgbClr val="000000">
                      <a:alpha val="43137"/>
                    </a:srgbClr>
                  </a:outerShdw>
                </a:effectLst>
                <a:cs typeface="B Titr" pitchFamily="2" charset="-78"/>
              </a:rPr>
              <a:t>)</a:t>
            </a:r>
            <a:r>
              <a:rPr lang="en-US" sz="2400" b="1" dirty="0" smtClean="0">
                <a:solidFill>
                  <a:schemeClr val="tx1"/>
                </a:solidFill>
                <a:effectLst>
                  <a:outerShdw blurRad="38100" dist="38100" dir="2700000" algn="tl">
                    <a:srgbClr val="000000">
                      <a:alpha val="43137"/>
                    </a:srgbClr>
                  </a:outerShdw>
                </a:effectLst>
                <a:cs typeface="B Titr" pitchFamily="2" charset="-78"/>
              </a:rPr>
              <a:t>Angina Pectoris</a:t>
            </a:r>
            <a:r>
              <a:rPr lang="fa-IR" sz="2400" b="1" dirty="0" smtClean="0">
                <a:solidFill>
                  <a:schemeClr val="tx1"/>
                </a:solidFill>
                <a:effectLst>
                  <a:outerShdw blurRad="38100" dist="38100" dir="2700000" algn="tl">
                    <a:srgbClr val="000000">
                      <a:alpha val="43137"/>
                    </a:srgbClr>
                  </a:outerShdw>
                </a:effectLst>
                <a:cs typeface="B Titr" pitchFamily="2" charset="-78"/>
              </a:rPr>
              <a:t>آنژین صدری (</a:t>
            </a:r>
            <a:endParaRPr lang="en-US" sz="2400" b="1" dirty="0" smtClean="0">
              <a:solidFill>
                <a:schemeClr val="tx1"/>
              </a:solidFill>
              <a:cs typeface="B Titr" pitchFamily="2" charset="-7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slide(fromLeft)">
                                      <p:cBhvr>
                                        <p:cTn id="7" dur="1000"/>
                                        <p:tgtEl>
                                          <p:spTgt spid="143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slide(fromLeft)">
                                      <p:cBhvr>
                                        <p:cTn id="12" dur="1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slide(fromLeft)">
                                      <p:cBhvr>
                                        <p:cTn id="17" dur="1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grpId="0"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slide(fromLeft)">
                                      <p:cBhvr>
                                        <p:cTn id="22" dur="10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grpId="0"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slide(fromLeft)">
                                      <p:cBhvr>
                                        <p:cTn id="27" dur="10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1433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243840"/>
            <a:ext cx="7766050" cy="870585"/>
          </a:xfrm>
        </p:spPr>
        <p:txBody>
          <a:bodyPr rIns="100286"/>
          <a:lstStyle/>
          <a:p>
            <a:pPr marL="35898" eaLnBrk="1" hangingPunct="1">
              <a:defRPr/>
            </a:pPr>
            <a:r>
              <a:rPr lang="fa-IR" sz="2400" b="1" dirty="0" smtClean="0">
                <a:solidFill>
                  <a:schemeClr val="tx1"/>
                </a:solidFill>
                <a:effectLst>
                  <a:outerShdw blurRad="38100" dist="38100" dir="2700000" algn="tl">
                    <a:srgbClr val="000000">
                      <a:alpha val="43137"/>
                    </a:srgbClr>
                  </a:outerShdw>
                </a:effectLst>
                <a:latin typeface="Times New Roman" pitchFamily="18" charset="0"/>
                <a:cs typeface="B Titr" pitchFamily="2" charset="-78"/>
              </a:rPr>
              <a:t>)</a:t>
            </a:r>
            <a:r>
              <a:rPr lang="en-US" sz="2400" b="1" dirty="0" smtClean="0">
                <a:solidFill>
                  <a:schemeClr val="tx1"/>
                </a:solidFill>
                <a:effectLst>
                  <a:outerShdw blurRad="38100" dist="38100" dir="2700000" algn="tl">
                    <a:srgbClr val="000000">
                      <a:alpha val="43137"/>
                    </a:srgbClr>
                  </a:outerShdw>
                </a:effectLst>
                <a:latin typeface="Times New Roman" pitchFamily="18" charset="0"/>
                <a:cs typeface="B Titr" pitchFamily="2" charset="-78"/>
              </a:rPr>
              <a:t>Angina Pectoris</a:t>
            </a:r>
            <a:r>
              <a:rPr lang="fa-IR" sz="2400" b="1" dirty="0" smtClean="0">
                <a:solidFill>
                  <a:schemeClr val="tx1"/>
                </a:solidFill>
                <a:effectLst>
                  <a:outerShdw blurRad="38100" dist="38100" dir="2700000" algn="tl">
                    <a:srgbClr val="000000">
                      <a:alpha val="43137"/>
                    </a:srgbClr>
                  </a:outerShdw>
                </a:effectLst>
                <a:latin typeface="Times New Roman" pitchFamily="18" charset="0"/>
                <a:cs typeface="B Titr" pitchFamily="2" charset="-78"/>
              </a:rPr>
              <a:t> آنژین صدری (</a:t>
            </a:r>
            <a:endParaRPr lang="en-US" sz="2400" b="1" dirty="0" smtClean="0">
              <a:solidFill>
                <a:schemeClr val="tx1"/>
              </a:solidFill>
              <a:effectLst>
                <a:outerShdw blurRad="38100" dist="38100" dir="2700000" algn="tl">
                  <a:srgbClr val="000000">
                    <a:alpha val="43137"/>
                  </a:srgbClr>
                </a:outerShdw>
              </a:effectLst>
              <a:latin typeface="Times New Roman" pitchFamily="18" charset="0"/>
              <a:cs typeface="B Titr" pitchFamily="2" charset="-78"/>
              <a:sym typeface="Times New Roman" pitchFamily="18" charset="0"/>
            </a:endParaRPr>
          </a:p>
        </p:txBody>
      </p:sp>
      <p:sp>
        <p:nvSpPr>
          <p:cNvPr id="15363" name="Rectangle 1"/>
          <p:cNvSpPr>
            <a:spLocks noGrp="1" noChangeArrowheads="1"/>
          </p:cNvSpPr>
          <p:nvPr>
            <p:ph sz="quarter" idx="1"/>
          </p:nvPr>
        </p:nvSpPr>
        <p:spPr>
          <a:xfrm>
            <a:off x="464344" y="1157288"/>
            <a:ext cx="8179594" cy="5350192"/>
          </a:xfrm>
        </p:spPr>
        <p:txBody>
          <a:bodyPr lIns="0" tIns="0" rIns="36467" bIns="0"/>
          <a:lstStyle/>
          <a:p>
            <a:pPr algn="r" rtl="1" eaLnBrk="1" hangingPunct="1">
              <a:spcBef>
                <a:spcPct val="0"/>
              </a:spcBef>
              <a:buFont typeface="Wingdings" pitchFamily="2" charset="2"/>
              <a:buNone/>
              <a:defRPr/>
            </a:pPr>
            <a:endParaRPr lang="fa-IR" sz="1800" b="1" dirty="0" smtClean="0">
              <a:cs typeface="B Compset" pitchFamily="2" charset="-78"/>
            </a:endParaRPr>
          </a:p>
          <a:p>
            <a:pPr algn="r" rtl="1" eaLnBrk="1" hangingPunct="1">
              <a:spcBef>
                <a:spcPct val="0"/>
              </a:spcBef>
              <a:buFont typeface="Wingdings" pitchFamily="2" charset="2"/>
              <a:buNone/>
              <a:defRPr/>
            </a:pPr>
            <a:r>
              <a:rPr lang="fa-IR" sz="1800" b="1" dirty="0" smtClean="0">
                <a:cs typeface="B Compset" pitchFamily="2" charset="-78"/>
              </a:rPr>
              <a:t>درد آنژینی به صورت یک درد فشارنده است. گاهی بیمار احساس فشار و سنگینی قفسه سینه را دارد. مدت این درد حداکثر 30 دقیقه است.</a:t>
            </a:r>
          </a:p>
          <a:p>
            <a:pPr algn="r" rtl="1" eaLnBrk="1" hangingPunct="1">
              <a:spcBef>
                <a:spcPct val="0"/>
              </a:spcBef>
              <a:buFont typeface="Wingdings" pitchFamily="2" charset="2"/>
              <a:buNone/>
              <a:defRPr/>
            </a:pPr>
            <a:endParaRPr lang="fa-IR" sz="1800" b="1" dirty="0" smtClean="0">
              <a:cs typeface="B Compset" pitchFamily="2" charset="-78"/>
            </a:endParaRPr>
          </a:p>
          <a:p>
            <a:pPr algn="r" rtl="1" eaLnBrk="1" hangingPunct="1">
              <a:spcBef>
                <a:spcPct val="0"/>
              </a:spcBef>
              <a:buFont typeface="Wingdings" pitchFamily="2" charset="2"/>
              <a:buNone/>
              <a:defRPr/>
            </a:pPr>
            <a:r>
              <a:rPr lang="fa-IR" sz="1800" b="1" dirty="0" smtClean="0">
                <a:effectLst>
                  <a:outerShdw blurRad="38100" dist="38100" dir="2700000" algn="tl">
                    <a:srgbClr val="000000">
                      <a:alpha val="43137"/>
                    </a:srgbClr>
                  </a:outerShdw>
                </a:effectLst>
                <a:cs typeface="B Compset" pitchFamily="2" charset="-78"/>
              </a:rPr>
              <a:t>انواع آنژین صدری :</a:t>
            </a:r>
          </a:p>
          <a:p>
            <a:pPr algn="r" rtl="1" eaLnBrk="1" hangingPunct="1">
              <a:spcBef>
                <a:spcPct val="0"/>
              </a:spcBef>
              <a:buFont typeface="Wingdings" pitchFamily="2" charset="2"/>
              <a:buNone/>
              <a:defRPr/>
            </a:pPr>
            <a:endParaRPr lang="fa-IR" sz="1800" b="1" dirty="0" smtClean="0">
              <a:effectLst>
                <a:outerShdw blurRad="38100" dist="38100" dir="2700000" algn="tl">
                  <a:srgbClr val="000000">
                    <a:alpha val="43137"/>
                  </a:srgbClr>
                </a:outerShdw>
              </a:effectLst>
              <a:cs typeface="B Compset" pitchFamily="2" charset="-78"/>
            </a:endParaRPr>
          </a:p>
          <a:p>
            <a:pPr algn="just" rtl="1">
              <a:spcBef>
                <a:spcPct val="0"/>
              </a:spcBef>
              <a:buNone/>
              <a:defRPr/>
            </a:pPr>
            <a:r>
              <a:rPr lang="fa-IR" sz="1800" b="1" dirty="0" smtClean="0">
                <a:effectLst>
                  <a:outerShdw blurRad="38100" dist="38100" dir="2700000" algn="tl">
                    <a:srgbClr val="000000">
                      <a:alpha val="43137"/>
                    </a:srgbClr>
                  </a:outerShdw>
                </a:effectLst>
                <a:cs typeface="B Compset" pitchFamily="2" charset="-78"/>
              </a:rPr>
              <a:t>1-</a:t>
            </a:r>
            <a:r>
              <a:rPr lang="fa-IR" sz="1800" b="1" dirty="0" smtClean="0">
                <a:cs typeface="B Compset" pitchFamily="2" charset="-78"/>
              </a:rPr>
              <a:t> آنژین پایدار</a:t>
            </a:r>
            <a:r>
              <a:rPr lang="en-US" sz="1800" b="1" dirty="0" smtClean="0">
                <a:cs typeface="B Compset" pitchFamily="2" charset="-78"/>
              </a:rPr>
              <a:t>(Stable Angina) </a:t>
            </a:r>
            <a:r>
              <a:rPr lang="fa-IR" sz="1800" b="1" dirty="0" smtClean="0">
                <a:cs typeface="B Compset" pitchFamily="2" charset="-78"/>
              </a:rPr>
              <a:t>: در حال استراحت بین عرضه و تقاضای اکسیژن تعادل برقرار است. با شروع فعالیت این بالانس به هم خورده وایجاد درد می نماید؛ با استراحت و پایین آمدن ریت قلبی درد سینه برطرف می شود. درد به </a:t>
            </a:r>
            <a:r>
              <a:rPr lang="en-US" sz="1800" b="1" dirty="0" smtClean="0">
                <a:cs typeface="B Compset" pitchFamily="2" charset="-78"/>
              </a:rPr>
              <a:t>NTG</a:t>
            </a:r>
            <a:r>
              <a:rPr lang="fa-IR" sz="1800" b="1" dirty="0" smtClean="0">
                <a:cs typeface="B Compset" pitchFamily="2" charset="-78"/>
              </a:rPr>
              <a:t> فورا پاسخ داده و </a:t>
            </a:r>
            <a:r>
              <a:rPr lang="en-US" sz="1800" b="1" dirty="0" smtClean="0">
                <a:cs typeface="B Compset" pitchFamily="2" charset="-78"/>
              </a:rPr>
              <a:t>ECG</a:t>
            </a:r>
            <a:r>
              <a:rPr lang="fa-IR" sz="1800" b="1" dirty="0" smtClean="0">
                <a:cs typeface="B Compset" pitchFamily="2" charset="-78"/>
              </a:rPr>
              <a:t> معمولا طبیعی است. </a:t>
            </a:r>
          </a:p>
          <a:p>
            <a:pPr algn="just" rtl="1">
              <a:spcBef>
                <a:spcPct val="0"/>
              </a:spcBef>
              <a:buNone/>
              <a:defRPr/>
            </a:pPr>
            <a:endParaRPr lang="fa-IR" sz="1800" b="1" dirty="0" smtClean="0">
              <a:cs typeface="B Compset" pitchFamily="2" charset="-78"/>
            </a:endParaRPr>
          </a:p>
          <a:p>
            <a:pPr algn="just" rtl="1">
              <a:spcBef>
                <a:spcPct val="0"/>
              </a:spcBef>
              <a:defRPr/>
            </a:pPr>
            <a:r>
              <a:rPr lang="fa-IR" sz="1800" b="1" dirty="0" smtClean="0">
                <a:cs typeface="B Compset" pitchFamily="2" charset="-78"/>
              </a:rPr>
              <a:t>گاهی سقوط قطعه </a:t>
            </a:r>
            <a:r>
              <a:rPr lang="en-US" sz="1800" b="1" dirty="0" smtClean="0">
                <a:cs typeface="B Compset" pitchFamily="2" charset="-78"/>
              </a:rPr>
              <a:t>ST</a:t>
            </a:r>
            <a:r>
              <a:rPr lang="fa-IR" sz="1800" b="1" dirty="0" smtClean="0">
                <a:cs typeface="B Compset" pitchFamily="2" charset="-78"/>
              </a:rPr>
              <a:t> و معکوس شدن موج </a:t>
            </a:r>
            <a:r>
              <a:rPr lang="en-US" sz="1800" b="1" dirty="0" smtClean="0">
                <a:cs typeface="B Compset" pitchFamily="2" charset="-78"/>
              </a:rPr>
              <a:t>T</a:t>
            </a:r>
            <a:r>
              <a:rPr lang="fa-IR" sz="1800" b="1" dirty="0" smtClean="0">
                <a:cs typeface="B Compset" pitchFamily="2" charset="-78"/>
              </a:rPr>
              <a:t> دیده می شود.</a:t>
            </a:r>
          </a:p>
          <a:p>
            <a:pPr algn="just" rtl="1">
              <a:spcBef>
                <a:spcPct val="0"/>
              </a:spcBef>
              <a:defRPr/>
            </a:pPr>
            <a:endParaRPr lang="fa-IR" sz="1800" b="1" dirty="0" smtClean="0">
              <a:cs typeface="B Compset" pitchFamily="2" charset="-78"/>
            </a:endParaRPr>
          </a:p>
          <a:p>
            <a:pPr algn="just" rtl="1">
              <a:spcBef>
                <a:spcPct val="0"/>
              </a:spcBef>
              <a:defRPr/>
            </a:pPr>
            <a:r>
              <a:rPr lang="fa-IR" sz="1800" b="1" dirty="0" smtClean="0">
                <a:cs typeface="B Compset" pitchFamily="2" charset="-78"/>
              </a:rPr>
              <a:t>این اختلال با رسیدن اکسیژن به میوکارد به وضع طبیعی خود برمی گردد.</a:t>
            </a:r>
          </a:p>
          <a:p>
            <a:pPr algn="r" rtl="1" eaLnBrk="1" hangingPunct="1">
              <a:spcBef>
                <a:spcPct val="0"/>
              </a:spcBef>
              <a:buFont typeface="Wingdings" pitchFamily="2" charset="2"/>
              <a:buNone/>
              <a:defRPr/>
            </a:pPr>
            <a:endParaRPr lang="en-US" sz="1800" b="1" dirty="0" smtClean="0">
              <a:cs typeface="B Compset" pitchFamily="2" charset="-78"/>
            </a:endParaRPr>
          </a:p>
        </p:txBody>
      </p:sp>
    </p:spTree>
  </p:cSld>
  <p:clrMapOvr>
    <a:masterClrMapping/>
  </p:clrMapOvr>
  <p:transition>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slide(fromRight)">
                                      <p:cBhvr>
                                        <p:cTn id="7" dur="1000"/>
                                        <p:tgtEl>
                                          <p:spTgt spid="1536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slide(fromLeft)">
                                      <p:cBhvr>
                                        <p:cTn id="12" dur="1000"/>
                                        <p:tgtEl>
                                          <p:spTgt spid="153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15363">
                                            <p:txEl>
                                              <p:pRg st="3" end="3"/>
                                            </p:txEl>
                                          </p:spTgt>
                                        </p:tgtEl>
                                        <p:attrNameLst>
                                          <p:attrName>style.visibility</p:attrName>
                                        </p:attrNameLst>
                                      </p:cBhvr>
                                      <p:to>
                                        <p:strVal val="visible"/>
                                      </p:to>
                                    </p:set>
                                    <p:animEffect transition="in" filter="slide(fromLeft)">
                                      <p:cBhvr>
                                        <p:cTn id="17" dur="1000"/>
                                        <p:tgtEl>
                                          <p:spTgt spid="15363">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8" fill="hold" grpId="0" nodeType="clickEffect">
                                  <p:stCondLst>
                                    <p:cond delay="0"/>
                                  </p:stCondLst>
                                  <p:childTnLst>
                                    <p:set>
                                      <p:cBhvr>
                                        <p:cTn id="21" dur="1" fill="hold">
                                          <p:stCondLst>
                                            <p:cond delay="0"/>
                                          </p:stCondLst>
                                        </p:cTn>
                                        <p:tgtEl>
                                          <p:spTgt spid="15363">
                                            <p:txEl>
                                              <p:pRg st="5" end="5"/>
                                            </p:txEl>
                                          </p:spTgt>
                                        </p:tgtEl>
                                        <p:attrNameLst>
                                          <p:attrName>style.visibility</p:attrName>
                                        </p:attrNameLst>
                                      </p:cBhvr>
                                      <p:to>
                                        <p:strVal val="visible"/>
                                      </p:to>
                                    </p:set>
                                    <p:animEffect transition="in" filter="slide(fromLeft)">
                                      <p:cBhvr>
                                        <p:cTn id="22" dur="1000"/>
                                        <p:tgtEl>
                                          <p:spTgt spid="1536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grpId="0" nodeType="clickEffect">
                                  <p:stCondLst>
                                    <p:cond delay="0"/>
                                  </p:stCondLst>
                                  <p:childTnLst>
                                    <p:set>
                                      <p:cBhvr>
                                        <p:cTn id="26" dur="1" fill="hold">
                                          <p:stCondLst>
                                            <p:cond delay="0"/>
                                          </p:stCondLst>
                                        </p:cTn>
                                        <p:tgtEl>
                                          <p:spTgt spid="15363">
                                            <p:txEl>
                                              <p:pRg st="7" end="7"/>
                                            </p:txEl>
                                          </p:spTgt>
                                        </p:tgtEl>
                                        <p:attrNameLst>
                                          <p:attrName>style.visibility</p:attrName>
                                        </p:attrNameLst>
                                      </p:cBhvr>
                                      <p:to>
                                        <p:strVal val="visible"/>
                                      </p:to>
                                    </p:set>
                                    <p:animEffect transition="in" filter="slide(fromLeft)">
                                      <p:cBhvr>
                                        <p:cTn id="27" dur="1000"/>
                                        <p:tgtEl>
                                          <p:spTgt spid="1536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8" fill="hold" grpId="0" nodeType="clickEffect">
                                  <p:stCondLst>
                                    <p:cond delay="0"/>
                                  </p:stCondLst>
                                  <p:childTnLst>
                                    <p:set>
                                      <p:cBhvr>
                                        <p:cTn id="31" dur="1" fill="hold">
                                          <p:stCondLst>
                                            <p:cond delay="0"/>
                                          </p:stCondLst>
                                        </p:cTn>
                                        <p:tgtEl>
                                          <p:spTgt spid="15363">
                                            <p:txEl>
                                              <p:pRg st="9" end="9"/>
                                            </p:txEl>
                                          </p:spTgt>
                                        </p:tgtEl>
                                        <p:attrNameLst>
                                          <p:attrName>style.visibility</p:attrName>
                                        </p:attrNameLst>
                                      </p:cBhvr>
                                      <p:to>
                                        <p:strVal val="visible"/>
                                      </p:to>
                                    </p:set>
                                    <p:animEffect transition="in" filter="slide(fromLeft)">
                                      <p:cBhvr>
                                        <p:cTn id="32" dur="1000"/>
                                        <p:tgtEl>
                                          <p:spTgt spid="1536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243840"/>
            <a:ext cx="7766050" cy="870585"/>
          </a:xfrm>
        </p:spPr>
        <p:txBody>
          <a:bodyPr rIns="100286"/>
          <a:lstStyle/>
          <a:p>
            <a:pPr marL="35898" eaLnBrk="1" hangingPunct="1">
              <a:defRPr/>
            </a:pPr>
            <a:r>
              <a:rPr lang="fa-IR" sz="2400" b="1" dirty="0" smtClean="0">
                <a:solidFill>
                  <a:schemeClr val="tx1"/>
                </a:solidFill>
                <a:latin typeface="Times New Roman" pitchFamily="18" charset="0"/>
                <a:cs typeface="B Titr" pitchFamily="2" charset="-78"/>
              </a:rPr>
              <a:t>)</a:t>
            </a:r>
            <a:r>
              <a:rPr lang="en-US" sz="2400" b="1" dirty="0" smtClean="0">
                <a:solidFill>
                  <a:schemeClr val="tx1"/>
                </a:solidFill>
                <a:latin typeface="Times New Roman" pitchFamily="18" charset="0"/>
                <a:cs typeface="B Titr" pitchFamily="2" charset="-78"/>
              </a:rPr>
              <a:t>Angina Pectoris</a:t>
            </a:r>
            <a:r>
              <a:rPr lang="fa-IR" sz="2400" b="1" dirty="0" smtClean="0">
                <a:solidFill>
                  <a:schemeClr val="tx1"/>
                </a:solidFill>
                <a:latin typeface="Times New Roman" pitchFamily="18" charset="0"/>
                <a:cs typeface="B Titr" pitchFamily="2" charset="-78"/>
              </a:rPr>
              <a:t> آنژین صدری (</a:t>
            </a:r>
            <a:endParaRPr lang="en-US" sz="2400" b="1" dirty="0" smtClean="0">
              <a:solidFill>
                <a:schemeClr val="tx1"/>
              </a:solidFill>
              <a:latin typeface="Times New Roman" pitchFamily="18" charset="0"/>
              <a:cs typeface="B Titr" pitchFamily="2" charset="-78"/>
              <a:sym typeface="Times New Roman" pitchFamily="18" charset="0"/>
            </a:endParaRPr>
          </a:p>
        </p:txBody>
      </p:sp>
      <p:sp>
        <p:nvSpPr>
          <p:cNvPr id="15363" name="Rectangle 1"/>
          <p:cNvSpPr>
            <a:spLocks noGrp="1" noChangeArrowheads="1"/>
          </p:cNvSpPr>
          <p:nvPr>
            <p:ph sz="quarter" idx="1"/>
          </p:nvPr>
        </p:nvSpPr>
        <p:spPr>
          <a:xfrm>
            <a:off x="464344" y="1157288"/>
            <a:ext cx="8179594" cy="5350192"/>
          </a:xfrm>
        </p:spPr>
        <p:txBody>
          <a:bodyPr lIns="0" tIns="0" rIns="36467" bIns="0"/>
          <a:lstStyle/>
          <a:p>
            <a:pPr algn="r" rtl="1" eaLnBrk="1" hangingPunct="1">
              <a:spcBef>
                <a:spcPct val="0"/>
              </a:spcBef>
              <a:buFont typeface="Wingdings" pitchFamily="2" charset="2"/>
              <a:buNone/>
              <a:defRPr/>
            </a:pPr>
            <a:endParaRPr lang="fa-IR" sz="1800" b="1" dirty="0" smtClean="0">
              <a:cs typeface="B Compset" pitchFamily="2" charset="-78"/>
            </a:endParaRPr>
          </a:p>
          <a:p>
            <a:pPr algn="r" defTabSz="914022" rtl="1" fontAlgn="auto">
              <a:spcAft>
                <a:spcPts val="0"/>
              </a:spcAft>
              <a:buNone/>
              <a:defRPr/>
            </a:pPr>
            <a:r>
              <a:rPr lang="fa-IR" sz="1800" b="1" dirty="0" smtClean="0">
                <a:cs typeface="B Nazanin" pitchFamily="2" charset="-78"/>
              </a:rPr>
              <a:t>2</a:t>
            </a:r>
            <a:r>
              <a:rPr lang="fa-IR" sz="1800" b="1" dirty="0" smtClean="0">
                <a:cs typeface="B Compset" pitchFamily="2" charset="-78"/>
              </a:rPr>
              <a:t>- آنژین پرینزمتال(</a:t>
            </a:r>
            <a:r>
              <a:rPr lang="en-US" sz="1800" b="1" dirty="0" err="1" smtClean="0">
                <a:cs typeface="B Compset" pitchFamily="2" charset="-78"/>
              </a:rPr>
              <a:t>Prinzmetal.a</a:t>
            </a:r>
            <a:r>
              <a:rPr lang="en-US" sz="1800" b="1" dirty="0" smtClean="0">
                <a:cs typeface="B Compset" pitchFamily="2" charset="-78"/>
              </a:rPr>
              <a:t> </a:t>
            </a:r>
            <a:r>
              <a:rPr lang="fa-IR" sz="1800" b="1" dirty="0" smtClean="0">
                <a:cs typeface="B Compset" pitchFamily="2" charset="-78"/>
              </a:rPr>
              <a:t>): این آنژین علت </a:t>
            </a:r>
            <a:r>
              <a:rPr lang="fa-IR" sz="1800" b="1" dirty="0">
                <a:cs typeface="B Compset" pitchFamily="2" charset="-78"/>
              </a:rPr>
              <a:t>ایسکمی اسپاسم عروق کرونر، تحریک سمپاتیک </a:t>
            </a:r>
            <a:r>
              <a:rPr lang="fa-IR" sz="1800" b="1" dirty="0" smtClean="0">
                <a:cs typeface="B Compset" pitchFamily="2" charset="-78"/>
              </a:rPr>
              <a:t>ایجاد می شود. با فعالیت و استراحت هردو ظاهر می شود. در ساعات مشخصی </a:t>
            </a:r>
            <a:r>
              <a:rPr lang="fa-IR" sz="1800" b="1" dirty="0">
                <a:cs typeface="B Compset" pitchFamily="2" charset="-78"/>
              </a:rPr>
              <a:t> به خصوص هنگام بیدار شدن از خواب و اوایل </a:t>
            </a:r>
            <a:r>
              <a:rPr lang="fa-IR" sz="1800" b="1" dirty="0" smtClean="0">
                <a:cs typeface="B Compset" pitchFamily="2" charset="-78"/>
              </a:rPr>
              <a:t>صبح </a:t>
            </a:r>
            <a:r>
              <a:rPr lang="fa-IR" sz="1800" b="1" dirty="0">
                <a:cs typeface="B Compset" pitchFamily="2" charset="-78"/>
              </a:rPr>
              <a:t>بروز </a:t>
            </a:r>
            <a:r>
              <a:rPr lang="fa-IR" sz="1800" b="1" dirty="0" smtClean="0">
                <a:cs typeface="B Compset" pitchFamily="2" charset="-78"/>
              </a:rPr>
              <a:t>می کند.</a:t>
            </a:r>
          </a:p>
          <a:p>
            <a:pPr algn="r" defTabSz="914022" rtl="1" fontAlgn="auto">
              <a:spcAft>
                <a:spcPts val="0"/>
              </a:spcAft>
              <a:buNone/>
              <a:defRPr/>
            </a:pPr>
            <a:endParaRPr lang="fa-IR" sz="1800" b="1" dirty="0" smtClean="0">
              <a:cs typeface="B Compset" pitchFamily="2" charset="-78"/>
            </a:endParaRPr>
          </a:p>
          <a:p>
            <a:pPr algn="r" defTabSz="914022" rtl="1" fontAlgn="auto">
              <a:spcAft>
                <a:spcPts val="0"/>
              </a:spcAft>
              <a:defRPr/>
            </a:pPr>
            <a:r>
              <a:rPr lang="fa-IR" sz="1800" b="1" dirty="0" smtClean="0">
                <a:cs typeface="B Compset" pitchFamily="2" charset="-78"/>
              </a:rPr>
              <a:t>در </a:t>
            </a:r>
            <a:r>
              <a:rPr lang="en-US" sz="1800" b="1" dirty="0" smtClean="0">
                <a:cs typeface="B Compset" pitchFamily="2" charset="-78"/>
              </a:rPr>
              <a:t>ECG</a:t>
            </a:r>
            <a:r>
              <a:rPr lang="fa-IR" sz="1800" b="1" dirty="0" smtClean="0">
                <a:cs typeface="B Compset" pitchFamily="2" charset="-78"/>
              </a:rPr>
              <a:t> بالا رفتن قطعه  </a:t>
            </a:r>
            <a:r>
              <a:rPr lang="en-US" sz="1800" b="1" dirty="0" smtClean="0">
                <a:cs typeface="B Compset" pitchFamily="2" charset="-78"/>
              </a:rPr>
              <a:t>ST</a:t>
            </a:r>
            <a:r>
              <a:rPr lang="fa-IR" sz="1800" b="1" dirty="0" smtClean="0">
                <a:cs typeface="B Compset" pitchFamily="2" charset="-78"/>
              </a:rPr>
              <a:t>، افزایش ولتاژ </a:t>
            </a:r>
            <a:r>
              <a:rPr lang="en-US" sz="1800" b="1" dirty="0" smtClean="0">
                <a:cs typeface="B Compset" pitchFamily="2" charset="-78"/>
              </a:rPr>
              <a:t>R</a:t>
            </a:r>
            <a:r>
              <a:rPr lang="fa-IR" sz="1800" b="1" dirty="0" smtClean="0">
                <a:cs typeface="B Compset" pitchFamily="2" charset="-78"/>
              </a:rPr>
              <a:t> و گاه ایجاد موج  </a:t>
            </a:r>
            <a:r>
              <a:rPr lang="en-US" sz="1800" b="1" dirty="0" smtClean="0">
                <a:cs typeface="B Compset" pitchFamily="2" charset="-78"/>
              </a:rPr>
              <a:t>Q</a:t>
            </a:r>
            <a:r>
              <a:rPr lang="fa-IR" sz="1800" b="1" dirty="0" smtClean="0">
                <a:cs typeface="B Compset" pitchFamily="2" charset="-78"/>
              </a:rPr>
              <a:t> دیده می شود که پس از پایان درد، علایم نواری طبیعی می گردد. البته در صورت طولانی بودن اپی زود می تواند به سکته قلبی نیز منجر شود. </a:t>
            </a:r>
          </a:p>
          <a:p>
            <a:pPr algn="r" defTabSz="914022" rtl="1" fontAlgn="auto">
              <a:spcAft>
                <a:spcPts val="0"/>
              </a:spcAft>
              <a:defRPr/>
            </a:pPr>
            <a:endParaRPr lang="fa-IR" sz="1800" b="1" dirty="0" smtClean="0">
              <a:cs typeface="B Compset" pitchFamily="2" charset="-78"/>
            </a:endParaRPr>
          </a:p>
          <a:p>
            <a:pPr algn="r" defTabSz="914022" rtl="1" fontAlgn="auto">
              <a:spcAft>
                <a:spcPts val="0"/>
              </a:spcAft>
              <a:defRPr/>
            </a:pPr>
            <a:r>
              <a:rPr lang="fa-IR" sz="1800" b="1" dirty="0" smtClean="0">
                <a:cs typeface="B Compset" pitchFamily="2" charset="-78"/>
              </a:rPr>
              <a:t>افراد مستعد، جوانان و سیگاری ها هستند.</a:t>
            </a:r>
          </a:p>
          <a:p>
            <a:pPr algn="r" defTabSz="914022" rtl="1" fontAlgn="auto">
              <a:spcAft>
                <a:spcPts val="0"/>
              </a:spcAft>
              <a:defRPr/>
            </a:pPr>
            <a:endParaRPr lang="fa-IR" sz="1800" b="1" dirty="0" smtClean="0">
              <a:cs typeface="B Compset" pitchFamily="2" charset="-78"/>
            </a:endParaRPr>
          </a:p>
          <a:p>
            <a:pPr algn="r" defTabSz="914022" rtl="1" fontAlgn="auto">
              <a:spcAft>
                <a:spcPts val="0"/>
              </a:spcAft>
              <a:defRPr/>
            </a:pPr>
            <a:r>
              <a:rPr lang="fa-IR" sz="1800" b="1" dirty="0" smtClean="0">
                <a:cs typeface="B Compset" pitchFamily="2" charset="-78"/>
              </a:rPr>
              <a:t>درمان اورژانس پیش بیمارستانی:  </a:t>
            </a:r>
            <a:r>
              <a:rPr lang="en-US" sz="1800" b="1" dirty="0" smtClean="0">
                <a:cs typeface="B Compset" pitchFamily="2" charset="-78"/>
              </a:rPr>
              <a:t>NTG</a:t>
            </a:r>
            <a:r>
              <a:rPr lang="fa-IR" sz="1800" b="1" dirty="0" smtClean="0">
                <a:cs typeface="B Compset" pitchFamily="2" charset="-78"/>
              </a:rPr>
              <a:t> </a:t>
            </a:r>
          </a:p>
          <a:p>
            <a:pPr algn="r" defTabSz="914022" rtl="1" fontAlgn="auto">
              <a:spcAft>
                <a:spcPts val="0"/>
              </a:spcAft>
              <a:defRPr/>
            </a:pPr>
            <a:endParaRPr lang="en-US" sz="1800" b="1" dirty="0" smtClean="0">
              <a:cs typeface="B Compset" pitchFamily="2" charset="-78"/>
            </a:endParaRPr>
          </a:p>
          <a:p>
            <a:pPr algn="r" defTabSz="914022" rtl="1" fontAlgn="auto">
              <a:spcAft>
                <a:spcPts val="0"/>
              </a:spcAft>
              <a:buNone/>
              <a:defRPr/>
            </a:pPr>
            <a:endParaRPr lang="en-US" sz="1800" b="1" dirty="0" smtClean="0">
              <a:cs typeface="B Compset" pitchFamily="2" charset="-78"/>
            </a:endParaRPr>
          </a:p>
        </p:txBody>
      </p:sp>
    </p:spTree>
  </p:cSld>
  <p:clrMapOvr>
    <a:masterClrMapping/>
  </p:clrMapOvr>
  <p:transition>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slide(fromRight)">
                                      <p:cBhvr>
                                        <p:cTn id="7" dur="10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42910" y="357166"/>
            <a:ext cx="7766050" cy="1042020"/>
          </a:xfrm>
        </p:spPr>
        <p:txBody>
          <a:bodyPr rIns="100286"/>
          <a:lstStyle/>
          <a:p>
            <a:pPr marL="35898" eaLnBrk="1" hangingPunct="1">
              <a:defRPr/>
            </a:pPr>
            <a:r>
              <a:rPr lang="fa-IR" sz="2400" b="1" dirty="0" smtClean="0">
                <a:solidFill>
                  <a:schemeClr val="tx1"/>
                </a:solidFill>
                <a:latin typeface="Times New Roman" pitchFamily="18" charset="0"/>
                <a:cs typeface="B Titr" pitchFamily="2" charset="-78"/>
              </a:rPr>
              <a:t>)</a:t>
            </a:r>
            <a:r>
              <a:rPr lang="en-US" sz="2400" b="1" dirty="0" smtClean="0">
                <a:solidFill>
                  <a:schemeClr val="tx1"/>
                </a:solidFill>
                <a:latin typeface="Times New Roman" pitchFamily="18" charset="0"/>
                <a:cs typeface="B Titr" pitchFamily="2" charset="-78"/>
              </a:rPr>
              <a:t>Angina Pectoris</a:t>
            </a:r>
            <a:r>
              <a:rPr lang="fa-IR" sz="2400" b="1" dirty="0" smtClean="0">
                <a:solidFill>
                  <a:schemeClr val="tx1"/>
                </a:solidFill>
                <a:latin typeface="Times New Roman" pitchFamily="18" charset="0"/>
                <a:cs typeface="B Titr" pitchFamily="2" charset="-78"/>
              </a:rPr>
              <a:t> آنژین صدری (</a:t>
            </a:r>
            <a:endParaRPr lang="en-US" sz="2400" b="1" dirty="0" smtClean="0">
              <a:solidFill>
                <a:schemeClr val="tx1"/>
              </a:solidFill>
              <a:latin typeface="Times New Roman" pitchFamily="18" charset="0"/>
              <a:cs typeface="B Titr" pitchFamily="2" charset="-78"/>
              <a:sym typeface="Times New Roman" pitchFamily="18" charset="0"/>
            </a:endParaRPr>
          </a:p>
        </p:txBody>
      </p:sp>
      <p:sp>
        <p:nvSpPr>
          <p:cNvPr id="15363" name="Rectangle 1"/>
          <p:cNvSpPr>
            <a:spLocks noGrp="1" noChangeArrowheads="1"/>
          </p:cNvSpPr>
          <p:nvPr>
            <p:ph sz="quarter" idx="1"/>
          </p:nvPr>
        </p:nvSpPr>
        <p:spPr>
          <a:xfrm>
            <a:off x="500034" y="1214422"/>
            <a:ext cx="8179594" cy="5350192"/>
          </a:xfrm>
        </p:spPr>
        <p:txBody>
          <a:bodyPr lIns="0" tIns="0" rIns="36467" bIns="0"/>
          <a:lstStyle/>
          <a:p>
            <a:pPr algn="just" defTabSz="914022" rtl="1" fontAlgn="auto">
              <a:spcAft>
                <a:spcPts val="0"/>
              </a:spcAft>
              <a:buNone/>
              <a:defRPr/>
            </a:pPr>
            <a:endParaRPr lang="fa-IR" sz="1800" b="1" dirty="0" smtClean="0">
              <a:latin typeface="Arial" pitchFamily="34" charset="0"/>
              <a:cs typeface="B Nazanin" pitchFamily="2" charset="-78"/>
            </a:endParaRPr>
          </a:p>
          <a:p>
            <a:pPr algn="just" defTabSz="914022" rtl="1" fontAlgn="auto">
              <a:spcAft>
                <a:spcPts val="0"/>
              </a:spcAft>
              <a:buNone/>
              <a:defRPr/>
            </a:pPr>
            <a:r>
              <a:rPr lang="fa-IR" sz="1800" b="1" dirty="0" smtClean="0">
                <a:latin typeface="Arial" pitchFamily="34" charset="0"/>
                <a:cs typeface="B Compset" pitchFamily="2" charset="-78"/>
              </a:rPr>
              <a:t>3- آنژین ناپایدار(</a:t>
            </a:r>
            <a:r>
              <a:rPr lang="en-US" sz="1800" b="1" dirty="0" smtClean="0">
                <a:latin typeface="Arial" pitchFamily="34" charset="0"/>
                <a:cs typeface="B Compset" pitchFamily="2" charset="-78"/>
              </a:rPr>
              <a:t>unstable. a</a:t>
            </a:r>
            <a:r>
              <a:rPr lang="fa-IR" sz="1800" b="1" dirty="0" smtClean="0">
                <a:latin typeface="Arial" pitchFamily="34" charset="0"/>
                <a:cs typeface="B Compset" pitchFamily="2" charset="-78"/>
              </a:rPr>
              <a:t>):  شامل موارد زیر است:</a:t>
            </a:r>
          </a:p>
          <a:p>
            <a:pPr algn="just" defTabSz="914022" rtl="1" fontAlgn="auto">
              <a:spcAft>
                <a:spcPts val="0"/>
              </a:spcAft>
              <a:buNone/>
              <a:defRPr/>
            </a:pPr>
            <a:r>
              <a:rPr lang="fa-IR" sz="1800" b="1" dirty="0">
                <a:latin typeface="Arial" pitchFamily="34" charset="0"/>
                <a:cs typeface="B Compset" pitchFamily="2" charset="-78"/>
              </a:rPr>
              <a:t> </a:t>
            </a:r>
            <a:r>
              <a:rPr lang="fa-IR" sz="1800" b="1" dirty="0" smtClean="0">
                <a:latin typeface="Arial" pitchFamily="34" charset="0"/>
                <a:cs typeface="B Compset" pitchFamily="2" charset="-78"/>
              </a:rPr>
              <a:t>          درد در حالت استراحت </a:t>
            </a:r>
          </a:p>
          <a:p>
            <a:pPr algn="just" defTabSz="914022" rtl="1" fontAlgn="auto">
              <a:spcAft>
                <a:spcPts val="0"/>
              </a:spcAft>
              <a:buNone/>
              <a:defRPr/>
            </a:pPr>
            <a:r>
              <a:rPr lang="fa-IR" sz="1800" b="1" dirty="0">
                <a:latin typeface="Arial" pitchFamily="34" charset="0"/>
                <a:cs typeface="B Compset" pitchFamily="2" charset="-78"/>
              </a:rPr>
              <a:t> </a:t>
            </a:r>
            <a:r>
              <a:rPr lang="fa-IR" sz="1800" b="1" dirty="0" smtClean="0">
                <a:latin typeface="Arial" pitchFamily="34" charset="0"/>
                <a:cs typeface="B Compset" pitchFamily="2" charset="-78"/>
              </a:rPr>
              <a:t>          ایجاد درد در بیمار آنژین پایدار با فعالیت کمتر نسبت به قبل</a:t>
            </a:r>
          </a:p>
          <a:p>
            <a:pPr algn="just" defTabSz="914022" rtl="1" fontAlgn="auto">
              <a:spcAft>
                <a:spcPts val="0"/>
              </a:spcAft>
              <a:buNone/>
              <a:defRPr/>
            </a:pPr>
            <a:r>
              <a:rPr lang="fa-IR" sz="1800" b="1" dirty="0">
                <a:latin typeface="Arial" pitchFamily="34" charset="0"/>
                <a:cs typeface="B Compset" pitchFamily="2" charset="-78"/>
              </a:rPr>
              <a:t> </a:t>
            </a:r>
            <a:r>
              <a:rPr lang="fa-IR" sz="1800" b="1" dirty="0" smtClean="0">
                <a:latin typeface="Arial" pitchFamily="34" charset="0"/>
                <a:cs typeface="B Compset" pitchFamily="2" charset="-78"/>
              </a:rPr>
              <a:t>          تغییر شدت یا مدت درد آنژین پایدار</a:t>
            </a:r>
          </a:p>
          <a:p>
            <a:pPr algn="just" defTabSz="914022" rtl="1" fontAlgn="auto">
              <a:spcAft>
                <a:spcPts val="0"/>
              </a:spcAft>
              <a:buNone/>
              <a:defRPr/>
            </a:pPr>
            <a:r>
              <a:rPr lang="fa-IR" sz="1800" b="1" dirty="0">
                <a:latin typeface="Arial" pitchFamily="34" charset="0"/>
                <a:cs typeface="B Compset" pitchFamily="2" charset="-78"/>
              </a:rPr>
              <a:t> </a:t>
            </a:r>
            <a:r>
              <a:rPr lang="fa-IR" sz="1800" b="1" dirty="0" smtClean="0">
                <a:latin typeface="Arial" pitchFamily="34" charset="0"/>
                <a:cs typeface="B Compset" pitchFamily="2" charset="-78"/>
              </a:rPr>
              <a:t>          ایجاد آنژین در دو ماهه اخیر </a:t>
            </a:r>
          </a:p>
          <a:p>
            <a:pPr algn="just" defTabSz="914022" rtl="1" fontAlgn="auto">
              <a:spcAft>
                <a:spcPts val="0"/>
              </a:spcAft>
              <a:buNone/>
              <a:defRPr/>
            </a:pPr>
            <a:endParaRPr lang="fa-IR" sz="1800" b="1" dirty="0" smtClean="0">
              <a:latin typeface="Arial" pitchFamily="34" charset="0"/>
              <a:cs typeface="B Compset" pitchFamily="2" charset="-78"/>
            </a:endParaRPr>
          </a:p>
          <a:p>
            <a:pPr algn="just" defTabSz="914022" rtl="1" fontAlgn="auto">
              <a:spcAft>
                <a:spcPts val="0"/>
              </a:spcAft>
              <a:buNone/>
              <a:defRPr/>
            </a:pPr>
            <a:r>
              <a:rPr lang="fa-IR" sz="1800" b="1" dirty="0">
                <a:latin typeface="Arial" pitchFamily="34" charset="0"/>
                <a:cs typeface="B Compset" pitchFamily="2" charset="-78"/>
              </a:rPr>
              <a:t> </a:t>
            </a:r>
            <a:r>
              <a:rPr lang="fa-IR" sz="1800" b="1" dirty="0" smtClean="0">
                <a:latin typeface="Arial" pitchFamily="34" charset="0"/>
                <a:cs typeface="B Compset" pitchFamily="2" charset="-78"/>
              </a:rPr>
              <a:t>    آنژین ناپایدار به قرص زیر زبانی </a:t>
            </a:r>
            <a:r>
              <a:rPr lang="en-US" sz="1800" b="1" dirty="0" smtClean="0">
                <a:latin typeface="Arial" pitchFamily="34" charset="0"/>
                <a:cs typeface="B Compset" pitchFamily="2" charset="-78"/>
              </a:rPr>
              <a:t>NTG</a:t>
            </a:r>
            <a:r>
              <a:rPr lang="fa-IR" sz="1800" b="1" dirty="0" smtClean="0">
                <a:latin typeface="Arial" pitchFamily="34" charset="0"/>
                <a:cs typeface="B Compset" pitchFamily="2" charset="-78"/>
              </a:rPr>
              <a:t> به سختی پاسخ می دهد. میزان مرگ و میر ناشی از آن بالاست. </a:t>
            </a:r>
          </a:p>
          <a:p>
            <a:pPr algn="just" defTabSz="914022" rtl="1" fontAlgn="auto">
              <a:spcAft>
                <a:spcPts val="0"/>
              </a:spcAft>
              <a:buNone/>
              <a:defRPr/>
            </a:pPr>
            <a:r>
              <a:rPr lang="fa-IR" sz="1800" b="1" dirty="0">
                <a:latin typeface="Arial" pitchFamily="34" charset="0"/>
                <a:cs typeface="B Nazanin" pitchFamily="2" charset="-78"/>
              </a:rPr>
              <a:t> </a:t>
            </a:r>
            <a:r>
              <a:rPr lang="fa-IR" sz="1800" b="1" dirty="0" smtClean="0">
                <a:latin typeface="Arial" pitchFamily="34" charset="0"/>
                <a:cs typeface="B Nazanin" pitchFamily="2" charset="-78"/>
              </a:rPr>
              <a:t> </a:t>
            </a:r>
          </a:p>
        </p:txBody>
      </p:sp>
      <p:sp>
        <p:nvSpPr>
          <p:cNvPr id="4" name="Flowchart: Predefined Process 3"/>
          <p:cNvSpPr/>
          <p:nvPr/>
        </p:nvSpPr>
        <p:spPr>
          <a:xfrm>
            <a:off x="857224" y="4214818"/>
            <a:ext cx="7467600" cy="1447800"/>
          </a:xfrm>
          <a:prstGeom prst="flowChartPredefined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buNone/>
            </a:pPr>
            <a:r>
              <a:rPr lang="fa-IR" sz="2000" b="1" dirty="0" smtClean="0">
                <a:solidFill>
                  <a:srgbClr val="0070C0"/>
                </a:solidFill>
                <a:latin typeface="Arial" pitchFamily="34" charset="0"/>
                <a:cs typeface="B Compset" pitchFamily="2" charset="-78"/>
              </a:rPr>
              <a:t>* توجه: درمان همه موارد </a:t>
            </a:r>
            <a:r>
              <a:rPr lang="en-US" sz="2000" b="1" dirty="0" smtClean="0">
                <a:solidFill>
                  <a:srgbClr val="0070C0"/>
                </a:solidFill>
                <a:latin typeface="Arial" pitchFamily="34" charset="0"/>
                <a:cs typeface="B Compset" pitchFamily="2" charset="-78"/>
              </a:rPr>
              <a:t>ACS</a:t>
            </a:r>
            <a:r>
              <a:rPr lang="fa-IR" sz="2000" b="1" dirty="0" smtClean="0">
                <a:solidFill>
                  <a:srgbClr val="0070C0"/>
                </a:solidFill>
                <a:latin typeface="Arial" pitchFamily="34" charset="0"/>
                <a:cs typeface="B Compset" pitchFamily="2" charset="-78"/>
              </a:rPr>
              <a:t> در اورژانس پیش بیمارستانی مشابه است *</a:t>
            </a:r>
            <a:endParaRPr lang="en-US" sz="2000" b="1" dirty="0" smtClean="0">
              <a:cs typeface="B Compset" pitchFamily="2" charset="-78"/>
            </a:endParaRPr>
          </a:p>
        </p:txBody>
      </p:sp>
    </p:spTree>
  </p:cSld>
  <p:clrMapOvr>
    <a:masterClrMapping/>
  </p:clrMapOvr>
  <p:transition>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slide(fromRight)">
                                      <p:cBhvr>
                                        <p:cTn id="7" dur="10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28"/>
            <a:ext cx="8229600" cy="1143000"/>
          </a:xfrm>
        </p:spPr>
        <p:txBody>
          <a:bodyPr/>
          <a:lstStyle/>
          <a:p>
            <a:pPr rtl="1"/>
            <a:r>
              <a:rPr lang="fa-IR" sz="2400" b="1" dirty="0" smtClean="0">
                <a:cs typeface="B Titr" pitchFamily="2" charset="-78"/>
              </a:rPr>
              <a:t>تظاهرات بالینی آنژین صدری</a:t>
            </a:r>
            <a:endParaRPr lang="en-US" sz="2400" b="1" dirty="0">
              <a:cs typeface="B Titr" pitchFamily="2" charset="-78"/>
            </a:endParaRPr>
          </a:p>
        </p:txBody>
      </p:sp>
      <p:sp>
        <p:nvSpPr>
          <p:cNvPr id="3" name="Content Placeholder 2"/>
          <p:cNvSpPr>
            <a:spLocks noGrp="1"/>
          </p:cNvSpPr>
          <p:nvPr>
            <p:ph sz="quarter" idx="1"/>
          </p:nvPr>
        </p:nvSpPr>
        <p:spPr>
          <a:xfrm>
            <a:off x="457200" y="1700808"/>
            <a:ext cx="8219256" cy="4560168"/>
          </a:xfrm>
        </p:spPr>
        <p:txBody>
          <a:bodyPr>
            <a:normAutofit/>
          </a:bodyPr>
          <a:lstStyle/>
          <a:p>
            <a:pPr marL="0" indent="0" algn="r" rtl="1">
              <a:buNone/>
            </a:pPr>
            <a:r>
              <a:rPr lang="fa-IR" sz="1800" b="1" dirty="0" smtClean="0">
                <a:cs typeface="B Compset" pitchFamily="2" charset="-78"/>
              </a:rPr>
              <a:t>تظاهر </a:t>
            </a:r>
            <a:r>
              <a:rPr lang="fa-IR" sz="1800" b="1" dirty="0">
                <a:cs typeface="B Compset" pitchFamily="2" charset="-78"/>
              </a:rPr>
              <a:t>کلاسیک </a:t>
            </a:r>
            <a:r>
              <a:rPr lang="fa-IR" sz="1800" b="1" dirty="0" smtClean="0">
                <a:cs typeface="B Compset" pitchFamily="2" charset="-78"/>
              </a:rPr>
              <a:t>ایسکمی قلبی :  </a:t>
            </a:r>
          </a:p>
          <a:p>
            <a:pPr marL="0" indent="0" algn="r" rtl="1">
              <a:buNone/>
            </a:pPr>
            <a:endParaRPr lang="fa-IR" sz="1800" b="1" dirty="0" smtClean="0">
              <a:cs typeface="B Compset" pitchFamily="2" charset="-78"/>
            </a:endParaRPr>
          </a:p>
          <a:p>
            <a:pPr marL="514350" indent="-514350" algn="r" rtl="1"/>
            <a:r>
              <a:rPr lang="fa-IR" sz="1800" b="1" dirty="0" smtClean="0">
                <a:cs typeface="B Compset" pitchFamily="2" charset="-78"/>
              </a:rPr>
              <a:t>به صورت احساس سنگینی، تحت </a:t>
            </a:r>
            <a:r>
              <a:rPr lang="fa-IR" sz="1800" b="1" dirty="0">
                <a:cs typeface="B Compset" pitchFamily="2" charset="-78"/>
              </a:rPr>
              <a:t>فشار </a:t>
            </a:r>
            <a:r>
              <a:rPr lang="fa-IR" sz="1800" b="1" dirty="0" smtClean="0">
                <a:cs typeface="B Compset" pitchFamily="2" charset="-78"/>
              </a:rPr>
              <a:t>بودن یا سوزش قفسه سینه</a:t>
            </a:r>
            <a:r>
              <a:rPr lang="fa-IR" sz="1800" b="1" dirty="0">
                <a:cs typeface="B Compset" pitchFamily="2" charset="-78"/>
              </a:rPr>
              <a:t> </a:t>
            </a:r>
            <a:r>
              <a:rPr lang="fa-IR" sz="1800" b="1" dirty="0" smtClean="0">
                <a:cs typeface="B Compset" pitchFamily="2" charset="-78"/>
              </a:rPr>
              <a:t>و یا سختی در تنفس است.</a:t>
            </a:r>
          </a:p>
          <a:p>
            <a:pPr marL="514350" indent="-514350" algn="r" rtl="1"/>
            <a:endParaRPr lang="fa-IR" sz="1800" b="1" dirty="0" smtClean="0">
              <a:cs typeface="B Compset" pitchFamily="2" charset="-78"/>
            </a:endParaRPr>
          </a:p>
          <a:p>
            <a:pPr marL="514350" indent="-514350" algn="r" rtl="1"/>
            <a:r>
              <a:rPr lang="fa-IR" sz="1800" b="1" dirty="0" smtClean="0">
                <a:cs typeface="B Compset" pitchFamily="2" charset="-78"/>
              </a:rPr>
              <a:t>اغلب محل انتشار درد به شانه چپ، گردن یا بازو چپ است.</a:t>
            </a:r>
          </a:p>
          <a:p>
            <a:pPr marL="514350" indent="-514350" algn="r" rtl="1"/>
            <a:endParaRPr lang="fa-IR" sz="1800" b="1" dirty="0" smtClean="0">
              <a:cs typeface="B Compset" pitchFamily="2" charset="-78"/>
            </a:endParaRPr>
          </a:p>
          <a:p>
            <a:pPr marL="514350" indent="-514350" algn="r" rtl="1"/>
            <a:r>
              <a:rPr lang="fa-IR" sz="1800" b="1" dirty="0" smtClean="0">
                <a:cs typeface="B Compset" pitchFamily="2" charset="-78"/>
              </a:rPr>
              <a:t>به طور تیپیک طی مدت چند دقیقه به حداکثر می رسد.</a:t>
            </a:r>
          </a:p>
          <a:p>
            <a:pPr marL="514350" indent="-514350" algn="r" rtl="1"/>
            <a:endParaRPr lang="fa-IR" sz="1800" b="1" dirty="0" smtClean="0">
              <a:cs typeface="B Compset" pitchFamily="2" charset="-78"/>
            </a:endParaRPr>
          </a:p>
          <a:p>
            <a:pPr marL="514350" indent="-514350" algn="r" rtl="1"/>
            <a:r>
              <a:rPr lang="fa-IR" sz="1800" b="1" dirty="0" smtClean="0">
                <a:cs typeface="B Compset" pitchFamily="2" charset="-78"/>
              </a:rPr>
              <a:t>می تواند به دنبال ورزش یا استرس رخ دهد.</a:t>
            </a:r>
          </a:p>
          <a:p>
            <a:pPr algn="r" rtl="1"/>
            <a:endParaRPr lang="fa-IR" dirty="0" smtClean="0"/>
          </a:p>
          <a:p>
            <a:pPr algn="r" rtl="1"/>
            <a:endParaRPr lang="fa-IR" dirty="0" smtClean="0"/>
          </a:p>
        </p:txBody>
      </p:sp>
      <p:pic>
        <p:nvPicPr>
          <p:cNvPr id="31746" name="Picture 2" descr="http://amaprod.silverchaircdn.com/data/Journals/JAMA/4494/m_jpg0106f1.jpe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0"/>
            <a:ext cx="2247715" cy="266700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nanangdahsyat.com/wp-content/uploads/2015/05/tmp602f63_thumb2222_thumb.png"/>
          <p:cNvPicPr>
            <a:picLocks noGrp="1" noChangeAspect="1" noChangeArrowheads="1"/>
          </p:cNvPicPr>
          <p:nvPr>
            <p:ph sz="quarter" idx="1"/>
          </p:nvPr>
        </p:nvPicPr>
        <p:blipFill>
          <a:blip r:embed="rId2" cstate="print">
            <a:clrChange>
              <a:clrFrom>
                <a:srgbClr val="FFFFFF"/>
              </a:clrFrom>
              <a:clrTo>
                <a:srgbClr val="FFFFFF">
                  <a:alpha val="0"/>
                </a:srgbClr>
              </a:clrTo>
            </a:clrChange>
          </a:blip>
          <a:srcRect/>
          <a:stretch>
            <a:fillRect/>
          </a:stretch>
        </p:blipFill>
        <p:spPr bwMode="auto">
          <a:xfrm>
            <a:off x="1571604" y="1600200"/>
            <a:ext cx="5786478" cy="4525963"/>
          </a:xfrm>
          <a:prstGeom prst="rect">
            <a:avLst/>
          </a:prstGeom>
          <a:noFill/>
        </p:spPr>
      </p:pic>
      <p:sp>
        <p:nvSpPr>
          <p:cNvPr id="6" name="Title 1"/>
          <p:cNvSpPr txBox="1">
            <a:spLocks/>
          </p:cNvSpPr>
          <p:nvPr/>
        </p:nvSpPr>
        <p:spPr bwMode="auto">
          <a:xfrm>
            <a:off x="428596" y="357166"/>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2400" b="0" i="0" u="none" strike="noStrike" kern="1200" cap="none" spc="0" normalizeH="0" baseline="0" noProof="0" dirty="0" smtClean="0">
                <a:ln>
                  <a:noFill/>
                </a:ln>
                <a:solidFill>
                  <a:schemeClr val="tx2"/>
                </a:solidFill>
                <a:effectLst/>
                <a:uLnTx/>
                <a:uFillTx/>
                <a:latin typeface="+mj-lt"/>
                <a:ea typeface="+mj-ea"/>
                <a:cs typeface="B Titr" pitchFamily="2" charset="-78"/>
              </a:rPr>
              <a:t>آنژین صدری</a:t>
            </a:r>
            <a:endParaRPr kumimoji="0" lang="en-US" sz="2400" b="0" i="0" u="none" strike="noStrike" kern="1200" cap="none" spc="0" normalizeH="0" baseline="0" noProof="0" dirty="0">
              <a:ln>
                <a:noFill/>
              </a:ln>
              <a:solidFill>
                <a:schemeClr val="tx2"/>
              </a:solidFill>
              <a:effectLst/>
              <a:uLnTx/>
              <a:uFillTx/>
              <a:latin typeface="+mj-lt"/>
              <a:ea typeface="+mj-ea"/>
              <a:cs typeface="B Titr" pitchFamily="2" charset="-78"/>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تظاهرات آتیپیک درد قفسه صدری</a:t>
            </a:r>
            <a:endParaRPr lang="en-US" sz="2400" dirty="0">
              <a:cs typeface="B Titr" pitchFamily="2" charset="-78"/>
            </a:endParaRPr>
          </a:p>
        </p:txBody>
      </p:sp>
      <p:sp>
        <p:nvSpPr>
          <p:cNvPr id="3" name="Content Placeholder 2"/>
          <p:cNvSpPr>
            <a:spLocks noGrp="1"/>
          </p:cNvSpPr>
          <p:nvPr>
            <p:ph sz="quarter" idx="1"/>
          </p:nvPr>
        </p:nvSpPr>
        <p:spPr>
          <a:xfrm>
            <a:off x="428596" y="1643050"/>
            <a:ext cx="8229600" cy="4869160"/>
          </a:xfrm>
        </p:spPr>
        <p:txBody>
          <a:bodyPr>
            <a:normAutofit/>
          </a:bodyPr>
          <a:lstStyle/>
          <a:p>
            <a:pPr marL="514350" indent="-514350" algn="r" rtl="1"/>
            <a:endParaRPr lang="fa-IR" sz="1800" b="1" dirty="0" smtClean="0">
              <a:cs typeface="B Compset" pitchFamily="2" charset="-78"/>
            </a:endParaRPr>
          </a:p>
          <a:p>
            <a:pPr marL="514350" indent="-514350" algn="r" rtl="1"/>
            <a:r>
              <a:rPr lang="fa-IR" sz="1800" b="1" dirty="0" smtClean="0">
                <a:cs typeface="B Compset" pitchFamily="2" charset="-78"/>
              </a:rPr>
              <a:t>درد پلورتیک (درد شارپ یا خنجری که با حرکات تنفس یا سرفه کردن ایجاد می شود)</a:t>
            </a:r>
          </a:p>
          <a:p>
            <a:pPr marL="514350" indent="-514350" algn="r" rtl="1"/>
            <a:r>
              <a:rPr lang="fa-IR" sz="1800" b="1" dirty="0" smtClean="0">
                <a:cs typeface="B Compset" pitchFamily="2" charset="-78"/>
              </a:rPr>
              <a:t>دردی که در ناحیه میانی یا تحتانی شکم باشد.</a:t>
            </a:r>
          </a:p>
          <a:p>
            <a:pPr marL="514350" indent="-514350" algn="r" rtl="1"/>
            <a:r>
              <a:rPr lang="fa-IR" sz="1800" b="1" dirty="0" smtClean="0">
                <a:cs typeface="B Compset" pitchFamily="2" charset="-78"/>
              </a:rPr>
              <a:t>دردی که به صورت لوکالیزه با یک انگشت بتوان نشان داد.</a:t>
            </a:r>
          </a:p>
          <a:p>
            <a:pPr marL="514350" indent="-514350" algn="r" rtl="1"/>
            <a:r>
              <a:rPr lang="fa-IR" sz="1800" b="1" dirty="0" smtClean="0">
                <a:cs typeface="B Compset" pitchFamily="2" charset="-78"/>
              </a:rPr>
              <a:t>دردی که با لمس نمودن یا با حرکت در قفسه سینه یا بازو باشد.</a:t>
            </a:r>
          </a:p>
          <a:p>
            <a:pPr marL="514350" indent="-514350" algn="r" rtl="1"/>
            <a:r>
              <a:rPr lang="fa-IR" sz="1800" b="1" dirty="0" smtClean="0">
                <a:cs typeface="B Compset" pitchFamily="2" charset="-78"/>
              </a:rPr>
              <a:t>دردی که برای چند ساعت باقی بماند.</a:t>
            </a:r>
          </a:p>
          <a:p>
            <a:pPr marL="514350" indent="-514350" algn="r" rtl="1"/>
            <a:r>
              <a:rPr lang="fa-IR" sz="1800" b="1" dirty="0" smtClean="0">
                <a:cs typeface="B Compset" pitchFamily="2" charset="-78"/>
              </a:rPr>
              <a:t>دردی که برای چند ثانیه طول بکشد.</a:t>
            </a:r>
          </a:p>
          <a:p>
            <a:pPr marL="514350" indent="-514350" algn="r" rtl="1"/>
            <a:r>
              <a:rPr lang="fa-IR" sz="1800" b="1" dirty="0" smtClean="0">
                <a:cs typeface="B Compset" pitchFamily="2" charset="-78"/>
              </a:rPr>
              <a:t>دردی که به اندام تحتانی انتشار یابد.</a:t>
            </a:r>
          </a:p>
        </p:txBody>
      </p:sp>
      <p:sp>
        <p:nvSpPr>
          <p:cNvPr id="4" name="Flowchart: Predefined Process 3"/>
          <p:cNvSpPr/>
          <p:nvPr/>
        </p:nvSpPr>
        <p:spPr>
          <a:xfrm>
            <a:off x="928662" y="4500570"/>
            <a:ext cx="7467600" cy="1447800"/>
          </a:xfrm>
          <a:prstGeom prst="flowChartPredefined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fa-IR" sz="2000" b="1" dirty="0" smtClean="0">
                <a:solidFill>
                  <a:srgbClr val="0070C0"/>
                </a:solidFill>
                <a:cs typeface="B Compset" pitchFamily="2" charset="-78"/>
              </a:rPr>
              <a:t>* درد آتیپیک به معنی منشا غیر قلبی درد نیست و باید تا رد علت قلبی به  عنوان </a:t>
            </a:r>
            <a:r>
              <a:rPr lang="en-US" sz="2000" b="1" dirty="0" smtClean="0">
                <a:solidFill>
                  <a:srgbClr val="0070C0"/>
                </a:solidFill>
                <a:cs typeface="B Compset" pitchFamily="2" charset="-78"/>
              </a:rPr>
              <a:t>ACS</a:t>
            </a:r>
            <a:r>
              <a:rPr lang="fa-IR" sz="2000" b="1" dirty="0" smtClean="0">
                <a:solidFill>
                  <a:srgbClr val="0070C0"/>
                </a:solidFill>
                <a:cs typeface="B Compset" pitchFamily="2" charset="-78"/>
              </a:rPr>
              <a:t> در نظر گرفته شود*</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cs typeface="B Titr" pitchFamily="2" charset="-78"/>
              </a:rPr>
              <a:t>علایم معادل آنژین (</a:t>
            </a:r>
            <a:r>
              <a:rPr lang="en-US" sz="2400" b="1" dirty="0" smtClean="0">
                <a:cs typeface="B Titr" pitchFamily="2" charset="-78"/>
              </a:rPr>
              <a:t>Angina Equivalent</a:t>
            </a:r>
            <a:r>
              <a:rPr lang="fa-IR" sz="2400" dirty="0" smtClean="0">
                <a:cs typeface="B Titr" pitchFamily="2" charset="-78"/>
              </a:rPr>
              <a:t>)</a:t>
            </a:r>
            <a:endParaRPr lang="en-US" sz="2400" dirty="0">
              <a:cs typeface="B Titr" pitchFamily="2" charset="-78"/>
            </a:endParaRPr>
          </a:p>
        </p:txBody>
      </p:sp>
      <p:sp>
        <p:nvSpPr>
          <p:cNvPr id="3" name="Content Placeholder 2"/>
          <p:cNvSpPr>
            <a:spLocks noGrp="1"/>
          </p:cNvSpPr>
          <p:nvPr>
            <p:ph sz="quarter" idx="1"/>
          </p:nvPr>
        </p:nvSpPr>
        <p:spPr/>
        <p:txBody>
          <a:bodyPr>
            <a:normAutofit/>
          </a:bodyPr>
          <a:lstStyle/>
          <a:p>
            <a:pPr algn="r" rtl="1">
              <a:buNone/>
            </a:pPr>
            <a:r>
              <a:rPr lang="fa-IR" sz="1800" b="1" dirty="0" smtClean="0">
                <a:cs typeface="B Compset" pitchFamily="2" charset="-78"/>
              </a:rPr>
              <a:t>علایم معادل آنژین صدری:</a:t>
            </a:r>
          </a:p>
          <a:p>
            <a:pPr marL="514350" indent="-514350" algn="r" rtl="1"/>
            <a:r>
              <a:rPr lang="fa-IR" sz="1800" b="1" dirty="0" smtClean="0">
                <a:cs typeface="B Compset" pitchFamily="2" charset="-78"/>
              </a:rPr>
              <a:t>درد چانه یا شانه بدون وجود درد قفسه سینه یا دیس پنه</a:t>
            </a:r>
          </a:p>
          <a:p>
            <a:pPr marL="514350" indent="-514350" algn="r" rtl="1"/>
            <a:r>
              <a:rPr lang="fa-IR" sz="1800" b="1" dirty="0" smtClean="0">
                <a:cs typeface="B Compset" pitchFamily="2" charset="-78"/>
              </a:rPr>
              <a:t>تهوع یا استفراغ</a:t>
            </a:r>
          </a:p>
          <a:p>
            <a:pPr marL="514350" indent="-514350" algn="r" rtl="1"/>
            <a:r>
              <a:rPr lang="fa-IR" sz="1800" b="1" dirty="0" smtClean="0">
                <a:cs typeface="B Compset" pitchFamily="2" charset="-78"/>
              </a:rPr>
              <a:t>تعریق سرد</a:t>
            </a:r>
          </a:p>
          <a:p>
            <a:pPr marL="514350" indent="-514350" algn="r" rtl="1">
              <a:buFont typeface="+mj-lt"/>
              <a:buAutoNum type="arabicPeriod"/>
            </a:pPr>
            <a:endParaRPr lang="fa-IR" sz="1800" b="1" dirty="0" smtClean="0">
              <a:cs typeface="B Compset" pitchFamily="2" charset="-78"/>
            </a:endParaRPr>
          </a:p>
          <a:p>
            <a:pPr marL="514350" indent="-514350" algn="r" rtl="1">
              <a:buNone/>
            </a:pPr>
            <a:r>
              <a:rPr lang="fa-IR" sz="1800" b="1" dirty="0" smtClean="0">
                <a:cs typeface="B Compset" pitchFamily="2" charset="-78"/>
              </a:rPr>
              <a:t>علایم آتیپیک ایسکمی قلبی در این موارد شایع تر است:</a:t>
            </a:r>
          </a:p>
          <a:p>
            <a:pPr marL="514350" indent="-514350" algn="r" rtl="1"/>
            <a:r>
              <a:rPr lang="fa-IR" sz="1800" b="1" dirty="0" smtClean="0">
                <a:cs typeface="B Compset" pitchFamily="2" charset="-78"/>
              </a:rPr>
              <a:t>خانم ها</a:t>
            </a:r>
          </a:p>
          <a:p>
            <a:pPr marL="514350" indent="-514350" algn="r" rtl="1"/>
            <a:r>
              <a:rPr lang="fa-IR" sz="1800" b="1" dirty="0" smtClean="0">
                <a:cs typeface="B Compset" pitchFamily="2" charset="-78"/>
              </a:rPr>
              <a:t>افراد مسن</a:t>
            </a:r>
          </a:p>
          <a:p>
            <a:pPr marL="514350" indent="-514350" algn="r" rtl="1"/>
            <a:r>
              <a:rPr lang="fa-IR" sz="1800" b="1" dirty="0" smtClean="0">
                <a:cs typeface="B Compset" pitchFamily="2" charset="-78"/>
              </a:rPr>
              <a:t>افراد دیابتی</a:t>
            </a:r>
          </a:p>
          <a:p>
            <a:pPr marL="0" indent="0" algn="r" rtl="1">
              <a:buNone/>
            </a:pPr>
            <a:endParaRPr lang="fa-IR" sz="1800" b="1" dirty="0" smtClean="0">
              <a:cs typeface="B Compset" pitchFamily="2" charset="-78"/>
            </a:endParaRPr>
          </a:p>
          <a:p>
            <a:pPr marL="514350" indent="-514350" algn="r" rtl="1">
              <a:buNone/>
            </a:pPr>
            <a:r>
              <a:rPr lang="fa-IR" sz="1800" b="1" dirty="0">
                <a:cs typeface="B Compset" pitchFamily="2" charset="-78"/>
              </a:rPr>
              <a:t>نکته</a:t>
            </a:r>
            <a:r>
              <a:rPr lang="fa-IR" sz="1800" b="1" dirty="0" smtClean="0">
                <a:cs typeface="B Compset" pitchFamily="2" charset="-78"/>
              </a:rPr>
              <a:t>: مورتالیتی داخل بیمارستانی در </a:t>
            </a:r>
            <a:r>
              <a:rPr lang="fa-IR" sz="1800" b="1" dirty="0">
                <a:cs typeface="B Compset" pitchFamily="2" charset="-78"/>
              </a:rPr>
              <a:t>بیماران </a:t>
            </a:r>
            <a:r>
              <a:rPr lang="fa-IR" sz="1800" b="1" dirty="0" smtClean="0">
                <a:cs typeface="B Compset" pitchFamily="2" charset="-78"/>
              </a:rPr>
              <a:t>مبتلا به ایسکمی بدون درد قفسه سینه، بیشتر است.</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smtClean="0">
                <a:cs typeface="B Titr" pitchFamily="2" charset="-78"/>
              </a:rPr>
              <a:t>سکته قلبی</a:t>
            </a:r>
            <a:endParaRPr lang="en-US" sz="2400" b="1" dirty="0">
              <a:cs typeface="B Titr" pitchFamily="2" charset="-78"/>
            </a:endParaRPr>
          </a:p>
        </p:txBody>
      </p:sp>
      <p:sp>
        <p:nvSpPr>
          <p:cNvPr id="3" name="Content Placeholder 2"/>
          <p:cNvSpPr>
            <a:spLocks noGrp="1"/>
          </p:cNvSpPr>
          <p:nvPr>
            <p:ph sz="quarter" idx="1"/>
          </p:nvPr>
        </p:nvSpPr>
        <p:spPr>
          <a:xfrm>
            <a:off x="457200" y="1600200"/>
            <a:ext cx="8229600" cy="5029200"/>
          </a:xfrm>
        </p:spPr>
        <p:txBody>
          <a:bodyPr>
            <a:normAutofit/>
          </a:bodyPr>
          <a:lstStyle/>
          <a:p>
            <a:pPr algn="r" rtl="1">
              <a:buNone/>
            </a:pPr>
            <a:r>
              <a:rPr lang="fa-IR" sz="1800" b="1" dirty="0" smtClean="0">
                <a:cs typeface="B Compset" pitchFamily="2" charset="-78"/>
              </a:rPr>
              <a:t>ایسکمی یا انفارکتوس قلبی از جمله مهمترین علل خطرناک درد قفسه سینه است.</a:t>
            </a:r>
          </a:p>
          <a:p>
            <a:pPr algn="r" rtl="1"/>
            <a:endParaRPr lang="fa-IR" sz="1800" b="1" dirty="0" smtClean="0">
              <a:cs typeface="B Compset" pitchFamily="2" charset="-78"/>
            </a:endParaRPr>
          </a:p>
          <a:p>
            <a:pPr algn="r" rtl="1">
              <a:buNone/>
            </a:pPr>
            <a:r>
              <a:rPr lang="fa-IR" sz="1800" b="1" dirty="0" smtClean="0">
                <a:cs typeface="B Compset" pitchFamily="2" charset="-78"/>
              </a:rPr>
              <a:t>علل بروز سکته حاد قلبی:</a:t>
            </a:r>
          </a:p>
          <a:p>
            <a:pPr algn="r" rtl="1">
              <a:buNone/>
            </a:pPr>
            <a:endParaRPr lang="fa-IR" sz="1800" b="1" dirty="0" smtClean="0">
              <a:cs typeface="B Compset" pitchFamily="2" charset="-78"/>
            </a:endParaRPr>
          </a:p>
          <a:p>
            <a:pPr algn="r" rtl="1"/>
            <a:r>
              <a:rPr lang="fa-IR" sz="1800" b="1" dirty="0" smtClean="0">
                <a:cs typeface="B Compset" pitchFamily="2" charset="-78"/>
              </a:rPr>
              <a:t>عدم تعادل بین عرضه اکسیژن میوکارد و میزان تقاضا</a:t>
            </a:r>
          </a:p>
          <a:p>
            <a:pPr algn="r" rtl="1"/>
            <a:r>
              <a:rPr lang="fa-IR" sz="1800" b="1" dirty="0" smtClean="0">
                <a:cs typeface="B Compset" pitchFamily="2" charset="-78"/>
              </a:rPr>
              <a:t>آترواسکلروز عروق کرونری</a:t>
            </a:r>
          </a:p>
          <a:p>
            <a:pPr algn="r" rtl="1"/>
            <a:r>
              <a:rPr lang="fa-IR" sz="1800" b="1" dirty="0" smtClean="0">
                <a:cs typeface="B Compset" pitchFamily="2" charset="-78"/>
              </a:rPr>
              <a:t>اسپاسم کرونری</a:t>
            </a:r>
          </a:p>
          <a:p>
            <a:pPr algn="r" rtl="1"/>
            <a:r>
              <a:rPr lang="fa-IR" sz="1800" b="1" dirty="0" smtClean="0">
                <a:cs typeface="B Compset" pitchFamily="2" charset="-78"/>
              </a:rPr>
              <a:t>با شیوع کمتر: سندرم هایی که سبب کاهش قطر لومن کرونری می شوند مانند آرتریت کرونری، آئورتیت، دایسکشن خودبخودی کرونری، آمبولی کرونری و یا اختلالات مادرزادی</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2400" dirty="0" smtClean="0">
                <a:cs typeface="B Titr" pitchFamily="2" charset="-78"/>
              </a:rPr>
              <a:t>ارزیابی بالینی</a:t>
            </a:r>
            <a:endParaRPr lang="en-US" sz="2400" dirty="0">
              <a:cs typeface="B Titr" pitchFamily="2" charset="-78"/>
            </a:endParaRPr>
          </a:p>
        </p:txBody>
      </p:sp>
      <p:sp>
        <p:nvSpPr>
          <p:cNvPr id="3" name="Content Placeholder 2"/>
          <p:cNvSpPr>
            <a:spLocks noGrp="1"/>
          </p:cNvSpPr>
          <p:nvPr>
            <p:ph sz="quarter" idx="1"/>
          </p:nvPr>
        </p:nvSpPr>
        <p:spPr/>
        <p:txBody>
          <a:bodyPr>
            <a:normAutofit/>
          </a:bodyPr>
          <a:lstStyle/>
          <a:p>
            <a:pPr algn="r" rtl="1">
              <a:buNone/>
            </a:pPr>
            <a:r>
              <a:rPr lang="fa-IR" sz="1800" b="1" dirty="0" smtClean="0">
                <a:cs typeface="B Compset" pitchFamily="2" charset="-78"/>
              </a:rPr>
              <a:t>هنگامی که بر بالین بیمار مبتلا به درد حاد قفسه سینه می رسید، باید بلافاصله ارزیابی اولیه از نظر پایداری همودینامیک بررسی شود:</a:t>
            </a:r>
          </a:p>
          <a:p>
            <a:endParaRPr lang="fa-IR" sz="1800" b="1" dirty="0" smtClean="0">
              <a:cs typeface="B Compset" pitchFamily="2" charset="-78"/>
            </a:endParaRPr>
          </a:p>
          <a:p>
            <a:pPr marL="0" indent="0" algn="r" rtl="1">
              <a:buNone/>
            </a:pPr>
            <a:r>
              <a:rPr lang="fa-IR" sz="1800" b="1" dirty="0" smtClean="0">
                <a:cs typeface="B Compset" pitchFamily="2" charset="-78"/>
              </a:rPr>
              <a:t>                 آیا بیمار نیازمند اقدامات سریع جهت حفظ پایداری فشار خون یا تنفس دارد؟</a:t>
            </a:r>
          </a:p>
          <a:p>
            <a:pPr marL="0" indent="0" algn="r" rtl="1">
              <a:buNone/>
            </a:pPr>
            <a:endParaRPr lang="fa-IR" sz="1800" b="1" dirty="0" smtClean="0">
              <a:cs typeface="B Compset" pitchFamily="2" charset="-7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fa-IR" sz="2400" dirty="0" smtClean="0">
                <a:cs typeface="B Titr" pitchFamily="2" charset="-78"/>
              </a:rPr>
              <a:t>اپيدميولوژي و عوامل </a:t>
            </a:r>
            <a:r>
              <a:rPr lang="fa-IR" sz="2400" dirty="0">
                <a:cs typeface="B Titr" pitchFamily="2" charset="-78"/>
              </a:rPr>
              <a:t>خطر</a:t>
            </a:r>
            <a:endParaRPr lang="en-US" sz="2400" dirty="0">
              <a:cs typeface="B Titr" pitchFamily="2" charset="-78"/>
            </a:endParaRPr>
          </a:p>
        </p:txBody>
      </p:sp>
      <p:sp>
        <p:nvSpPr>
          <p:cNvPr id="4" name="Content Placeholder 3"/>
          <p:cNvSpPr>
            <a:spLocks noGrp="1"/>
          </p:cNvSpPr>
          <p:nvPr>
            <p:ph sz="quarter" idx="1"/>
          </p:nvPr>
        </p:nvSpPr>
        <p:spPr/>
        <p:txBody>
          <a:bodyPr>
            <a:normAutofit/>
          </a:bodyPr>
          <a:lstStyle/>
          <a:p>
            <a:pPr algn="just" rtl="1">
              <a:buFont typeface="Arial" pitchFamily="34" charset="0"/>
              <a:buChar char="•"/>
            </a:pPr>
            <a:r>
              <a:rPr lang="fa-IR" sz="1800" b="1" dirty="0">
                <a:cs typeface="B Compset" pitchFamily="2" charset="-78"/>
              </a:rPr>
              <a:t>مطالعه اي كه </a:t>
            </a:r>
            <a:r>
              <a:rPr lang="fa-IR" sz="1800" b="1">
                <a:cs typeface="B Compset" pitchFamily="2" charset="-78"/>
              </a:rPr>
              <a:t>در </a:t>
            </a:r>
            <a:r>
              <a:rPr lang="fa-IR" sz="1800" b="1" smtClean="0">
                <a:cs typeface="B Compset" pitchFamily="2" charset="-78"/>
              </a:rPr>
              <a:t>مورد «</a:t>
            </a:r>
            <a:r>
              <a:rPr lang="fa-IR" sz="1800" b="1">
                <a:cs typeface="B Compset" pitchFamily="2" charset="-78"/>
              </a:rPr>
              <a:t>بارجهاني</a:t>
            </a:r>
            <a:r>
              <a:rPr lang="fa-IR" sz="1800" b="1" smtClean="0">
                <a:cs typeface="B Compset" pitchFamily="2" charset="-78"/>
              </a:rPr>
              <a:t>» براساس </a:t>
            </a:r>
            <a:r>
              <a:rPr lang="fa-IR" sz="1800" b="1" dirty="0" smtClean="0">
                <a:cs typeface="B Compset" pitchFamily="2" charset="-78"/>
              </a:rPr>
              <a:t>معيار</a:t>
            </a:r>
            <a:r>
              <a:rPr lang="en-US" sz="1800" b="1" dirty="0" smtClean="0">
                <a:cs typeface="B Compset" pitchFamily="2" charset="-78"/>
              </a:rPr>
              <a:t>Disability-Adjusted </a:t>
            </a:r>
            <a:r>
              <a:rPr lang="en-US" sz="1800" b="1" dirty="0">
                <a:cs typeface="B Compset" pitchFamily="2" charset="-78"/>
              </a:rPr>
              <a:t>life years (DALY) </a:t>
            </a:r>
            <a:r>
              <a:rPr lang="fa-IR" sz="1800" b="1" dirty="0">
                <a:cs typeface="B Compset" pitchFamily="2" charset="-78"/>
              </a:rPr>
              <a:t> توسط سازمان بهداشت جهاني انجام شده است نيز </a:t>
            </a:r>
            <a:r>
              <a:rPr lang="fa-IR" sz="1800" b="1" dirty="0" smtClean="0">
                <a:cs typeface="B Compset" pitchFamily="2" charset="-78"/>
              </a:rPr>
              <a:t>بيانگر </a:t>
            </a:r>
            <a:r>
              <a:rPr lang="fa-IR" sz="1800" b="1" dirty="0">
                <a:cs typeface="B Compset" pitchFamily="2" charset="-78"/>
              </a:rPr>
              <a:t>تغييراتي در ترتيب و رتبه </a:t>
            </a:r>
            <a:r>
              <a:rPr lang="fa-IR" sz="1800" b="1" dirty="0" smtClean="0">
                <a:cs typeface="B Compset" pitchFamily="2" charset="-78"/>
              </a:rPr>
              <a:t>بار احتمالي </a:t>
            </a:r>
            <a:r>
              <a:rPr lang="fa-IR" sz="1800" b="1" dirty="0">
                <a:cs typeface="B Compset" pitchFamily="2" charset="-78"/>
              </a:rPr>
              <a:t>بيماري ها در سال ۲۰۲۰ ميلادي در مقايسه با سال ۱۹۹۰ ميلادي </a:t>
            </a:r>
            <a:r>
              <a:rPr lang="fa-IR" sz="1800" b="1" dirty="0" smtClean="0">
                <a:cs typeface="B Compset" pitchFamily="2" charset="-78"/>
              </a:rPr>
              <a:t>است.</a:t>
            </a:r>
          </a:p>
          <a:p>
            <a:pPr algn="just" rtl="1">
              <a:buFont typeface="Arial" pitchFamily="34" charset="0"/>
              <a:buChar char="•"/>
            </a:pPr>
            <a:endParaRPr lang="fa-IR" sz="1800" b="1" dirty="0">
              <a:cs typeface="B Compset" pitchFamily="2" charset="-78"/>
            </a:endParaRPr>
          </a:p>
          <a:p>
            <a:pPr algn="just" rtl="1">
              <a:buFont typeface="Arial" pitchFamily="34" charset="0"/>
              <a:buChar char="•"/>
            </a:pPr>
            <a:endParaRPr lang="fa-IR" sz="1800" b="1" dirty="0">
              <a:cs typeface="B Compset" pitchFamily="2" charset="-78"/>
            </a:endParaRPr>
          </a:p>
          <a:p>
            <a:pPr algn="just" rtl="1">
              <a:buFont typeface="Arial" pitchFamily="34" charset="0"/>
              <a:buChar char="•"/>
            </a:pPr>
            <a:r>
              <a:rPr lang="fa-IR" sz="1800" b="1" dirty="0" smtClean="0">
                <a:cs typeface="B Compset" pitchFamily="2" charset="-78"/>
              </a:rPr>
              <a:t>براساس </a:t>
            </a:r>
            <a:r>
              <a:rPr lang="fa-IR" sz="1800" b="1" dirty="0">
                <a:cs typeface="B Compset" pitchFamily="2" charset="-78"/>
              </a:rPr>
              <a:t>نتايج اين مطالعه، تا سال ۲۰۲۰ بيماري ايسكميك قلب به عنوان اولين علت بيماري يا صدمه در ترتيب بار جهاني بيماري ها محسوب خواهد </a:t>
            </a:r>
            <a:r>
              <a:rPr lang="fa-IR" sz="1800" b="1" dirty="0" smtClean="0">
                <a:cs typeface="B Compset" pitchFamily="2" charset="-78"/>
              </a:rPr>
              <a:t>شد.</a:t>
            </a:r>
            <a:endParaRPr lang="en-US" sz="1800" b="1" dirty="0" smtClean="0">
              <a:cs typeface="B Compset" pitchFamily="2" charset="-78"/>
            </a:endParaRPr>
          </a:p>
        </p:txBody>
      </p:sp>
    </p:spTree>
    <p:extLst>
      <p:ext uri="{BB962C8B-B14F-4D97-AF65-F5344CB8AC3E}">
        <p14:creationId xmlns:p14="http://schemas.microsoft.com/office/powerpoint/2010/main" val="308005355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smtClean="0">
                <a:cs typeface="B Titr" pitchFamily="2" charset="-78"/>
              </a:rPr>
              <a:t>ارزیابی اولیه تریاژ تلفنی</a:t>
            </a:r>
            <a:endParaRPr lang="en-US" sz="2400" b="1" dirty="0">
              <a:cs typeface="B Titr" pitchFamily="2" charset="-78"/>
            </a:endParaRPr>
          </a:p>
        </p:txBody>
      </p:sp>
      <p:sp>
        <p:nvSpPr>
          <p:cNvPr id="3" name="Content Placeholder 2"/>
          <p:cNvSpPr>
            <a:spLocks noGrp="1"/>
          </p:cNvSpPr>
          <p:nvPr>
            <p:ph sz="quarter" idx="1"/>
          </p:nvPr>
        </p:nvSpPr>
        <p:spPr>
          <a:xfrm>
            <a:off x="428596" y="1500174"/>
            <a:ext cx="8391876" cy="3585010"/>
          </a:xfrm>
        </p:spPr>
        <p:txBody>
          <a:bodyPr>
            <a:normAutofit fontScale="70000" lnSpcReduction="20000"/>
          </a:bodyPr>
          <a:lstStyle/>
          <a:p>
            <a:pPr algn="r" rtl="1"/>
            <a:endParaRPr lang="fa-IR" b="1" dirty="0">
              <a:cs typeface="B Compset" pitchFamily="2" charset="-78"/>
            </a:endParaRPr>
          </a:p>
          <a:p>
            <a:pPr algn="r" rtl="1">
              <a:buNone/>
            </a:pPr>
            <a:r>
              <a:rPr lang="fa-IR" b="1" dirty="0">
                <a:cs typeface="B Compset" pitchFamily="2" charset="-78"/>
              </a:rPr>
              <a:t>گایدلاین </a:t>
            </a:r>
            <a:r>
              <a:rPr lang="en-US" b="1" dirty="0">
                <a:cs typeface="B Compset" pitchFamily="2" charset="-78"/>
              </a:rPr>
              <a:t>ACC/AHA</a:t>
            </a:r>
            <a:r>
              <a:rPr lang="fa-IR" b="1" dirty="0">
                <a:cs typeface="B Compset" pitchFamily="2" charset="-78"/>
              </a:rPr>
              <a:t> پیشنهاد می کند که بیمارانی که علایم شبیه سندرم حاد کرونری بیان می کنند:</a:t>
            </a:r>
          </a:p>
          <a:p>
            <a:pPr algn="r" rtl="1"/>
            <a:r>
              <a:rPr lang="fa-IR" b="1" dirty="0">
                <a:cs typeface="B Compset" pitchFamily="2" charset="-78"/>
              </a:rPr>
              <a:t>نباید به تنهایی به صورت تلفنی بررسی شوند.</a:t>
            </a:r>
          </a:p>
          <a:p>
            <a:pPr algn="r" rtl="1"/>
            <a:r>
              <a:rPr lang="fa-IR" b="1" dirty="0">
                <a:cs typeface="B Compset" pitchFamily="2" charset="-78"/>
              </a:rPr>
              <a:t> باید به مرکزی منتقل شوند که بیمار توسط پزشک و تیم آموزش یافته بررسی شوند</a:t>
            </a:r>
            <a:r>
              <a:rPr lang="fa-IR" b="1" dirty="0" smtClean="0">
                <a:cs typeface="B Compset" pitchFamily="2" charset="-78"/>
              </a:rPr>
              <a:t>.</a:t>
            </a:r>
          </a:p>
          <a:p>
            <a:pPr algn="r" rtl="1">
              <a:buNone/>
            </a:pPr>
            <a:r>
              <a:rPr lang="fa-IR" b="1" dirty="0" smtClean="0">
                <a:cs typeface="B Compset" pitchFamily="2" charset="-78"/>
              </a:rPr>
              <a:t> </a:t>
            </a:r>
            <a:endParaRPr lang="fa-IR" b="1" dirty="0">
              <a:cs typeface="B Compset" pitchFamily="2" charset="-78"/>
            </a:endParaRPr>
          </a:p>
          <a:p>
            <a:pPr algn="r" rtl="1">
              <a:buNone/>
            </a:pPr>
            <a:r>
              <a:rPr lang="fa-IR" b="1" dirty="0" smtClean="0">
                <a:cs typeface="B Compset" pitchFamily="2" charset="-78"/>
              </a:rPr>
              <a:t>این گایدلاین همچنین پیشنهاد می دهد که در بیماران زیر باید بلافاصله به بیمارستان یا </a:t>
            </a:r>
            <a:r>
              <a:rPr lang="en-US" b="1" dirty="0" smtClean="0">
                <a:cs typeface="B Compset" pitchFamily="2" charset="-78"/>
              </a:rPr>
              <a:t>chest pain unit </a:t>
            </a:r>
            <a:r>
              <a:rPr lang="fa-IR" b="1" dirty="0" smtClean="0">
                <a:cs typeface="B Compset" pitchFamily="2" charset="-78"/>
              </a:rPr>
              <a:t> مجهز منتقل یابند:</a:t>
            </a:r>
          </a:p>
          <a:p>
            <a:pPr algn="r" rtl="1"/>
            <a:endParaRPr lang="fa-IR" b="1" dirty="0" smtClean="0">
              <a:cs typeface="B Compset" pitchFamily="2" charset="-78"/>
            </a:endParaRPr>
          </a:p>
          <a:p>
            <a:pPr marL="514350" indent="-514350" algn="r" rtl="1">
              <a:buFont typeface="+mj-lt"/>
              <a:buAutoNum type="arabicPeriod"/>
            </a:pPr>
            <a:r>
              <a:rPr lang="fa-IR" b="1" dirty="0" smtClean="0">
                <a:cs typeface="B Compset" pitchFamily="2" charset="-78"/>
              </a:rPr>
              <a:t>درد قفسه سینه بیش از 20 دقیقه </a:t>
            </a:r>
          </a:p>
          <a:p>
            <a:pPr marL="514350" indent="-514350" algn="r" rtl="1">
              <a:buFont typeface="+mj-lt"/>
              <a:buAutoNum type="arabicPeriod"/>
            </a:pPr>
            <a:r>
              <a:rPr lang="fa-IR" b="1" dirty="0" smtClean="0">
                <a:cs typeface="B Compset" pitchFamily="2" charset="-78"/>
              </a:rPr>
              <a:t>همودینامیک ناپایدار</a:t>
            </a:r>
          </a:p>
          <a:p>
            <a:pPr marL="514350" indent="-514350" algn="r" rtl="1">
              <a:buFont typeface="+mj-lt"/>
              <a:buAutoNum type="arabicPeriod"/>
            </a:pPr>
            <a:r>
              <a:rPr lang="fa-IR" b="1" dirty="0" smtClean="0">
                <a:cs typeface="B Compset" pitchFamily="2" charset="-78"/>
              </a:rPr>
              <a:t>سنکوپ اخیر</a:t>
            </a:r>
          </a:p>
          <a:p>
            <a:pPr marL="514350" indent="-514350" algn="r" rtl="1">
              <a:buFont typeface="+mj-lt"/>
              <a:buAutoNum type="arabicPeriod"/>
            </a:pPr>
            <a:r>
              <a:rPr lang="fa-IR" b="1" dirty="0" smtClean="0">
                <a:cs typeface="B Compset" pitchFamily="2" charset="-78"/>
              </a:rPr>
              <a:t>علایم شبیه سنکوپ</a:t>
            </a:r>
          </a:p>
        </p:txBody>
      </p:sp>
      <p:pic>
        <p:nvPicPr>
          <p:cNvPr id="102402" name="Picture 2" descr="http://rhc.ac.ir/Images/News/nikpajouh/emer/emer1.jpg"/>
          <p:cNvPicPr>
            <a:picLocks noChangeAspect="1" noChangeArrowheads="1"/>
          </p:cNvPicPr>
          <p:nvPr/>
        </p:nvPicPr>
        <p:blipFill>
          <a:blip r:embed="rId2" cstate="print"/>
          <a:srcRect/>
          <a:stretch>
            <a:fillRect/>
          </a:stretch>
        </p:blipFill>
        <p:spPr bwMode="auto">
          <a:xfrm>
            <a:off x="571472" y="3571876"/>
            <a:ext cx="4749678" cy="2791809"/>
          </a:xfrm>
          <a:prstGeom prst="roundRect">
            <a:avLst>
              <a:gd name="adj" fmla="val 8594"/>
            </a:avLst>
          </a:prstGeom>
          <a:solidFill>
            <a:srgbClr val="FFFFFF">
              <a:shade val="85000"/>
            </a:srgbClr>
          </a:solidFill>
          <a:ln>
            <a:noFill/>
          </a:ln>
          <a:effectLst>
            <a:glow rad="228600">
              <a:schemeClr val="accent2">
                <a:satMod val="175000"/>
                <a:alpha val="40000"/>
              </a:schemeClr>
            </a:glow>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2402"/>
                                        </p:tgtEl>
                                        <p:attrNameLst>
                                          <p:attrName>style.visibility</p:attrName>
                                        </p:attrNameLst>
                                      </p:cBhvr>
                                      <p:to>
                                        <p:strVal val="visible"/>
                                      </p:to>
                                    </p:set>
                                    <p:anim calcmode="lin" valueType="num">
                                      <p:cBhvr additive="base">
                                        <p:cTn id="7" dur="500" fill="hold"/>
                                        <p:tgtEl>
                                          <p:spTgt spid="102402"/>
                                        </p:tgtEl>
                                        <p:attrNameLst>
                                          <p:attrName>ppt_x</p:attrName>
                                        </p:attrNameLst>
                                      </p:cBhvr>
                                      <p:tavLst>
                                        <p:tav tm="0">
                                          <p:val>
                                            <p:strVal val="#ppt_x"/>
                                          </p:val>
                                        </p:tav>
                                        <p:tav tm="100000">
                                          <p:val>
                                            <p:strVal val="#ppt_x"/>
                                          </p:val>
                                        </p:tav>
                                      </p:tavLst>
                                    </p:anim>
                                    <p:anim calcmode="lin" valueType="num">
                                      <p:cBhvr additive="base">
                                        <p:cTn id="8" dur="500" fill="hold"/>
                                        <p:tgtEl>
                                          <p:spTgt spid="10240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solidFill>
                  <a:schemeClr val="tx1"/>
                </a:solidFill>
                <a:cs typeface="B Titr" pitchFamily="2" charset="-78"/>
              </a:rPr>
              <a:t>الگوریتم مشکلات قلبی در 115</a:t>
            </a:r>
            <a:endParaRPr lang="en-US" sz="2400" dirty="0">
              <a:solidFill>
                <a:schemeClr val="tx1"/>
              </a:solidFill>
              <a:cs typeface="B Titr" pitchFamily="2" charset="-78"/>
            </a:endParaRPr>
          </a:p>
        </p:txBody>
      </p:sp>
      <p:sp>
        <p:nvSpPr>
          <p:cNvPr id="3" name="Content Placeholder 2"/>
          <p:cNvSpPr>
            <a:spLocks noGrp="1"/>
          </p:cNvSpPr>
          <p:nvPr>
            <p:ph sz="quarter" idx="1"/>
          </p:nvPr>
        </p:nvSpPr>
        <p:spPr/>
        <p:txBody>
          <a:bodyPr/>
          <a:lstStyle/>
          <a:p>
            <a:pPr marL="0" indent="0" algn="just" rtl="1">
              <a:buNone/>
            </a:pPr>
            <a:r>
              <a:rPr lang="fa-IR" sz="1800" b="1" dirty="0" smtClean="0">
                <a:cs typeface="B Compset" pitchFamily="2" charset="-78"/>
              </a:rPr>
              <a:t>1- محل ناراحتی بیمار کجاست؟</a:t>
            </a:r>
          </a:p>
          <a:p>
            <a:pPr marL="0" indent="0" algn="just" rtl="1">
              <a:buNone/>
            </a:pPr>
            <a:r>
              <a:rPr lang="fa-IR" sz="1800" b="1" dirty="0" smtClean="0">
                <a:latin typeface="2 Koodak"/>
                <a:cs typeface="B Compset" pitchFamily="2" charset="-78"/>
              </a:rPr>
              <a:t> </a:t>
            </a:r>
          </a:p>
          <a:p>
            <a:pPr marL="514350" indent="-514350" algn="r" rtl="1">
              <a:buNone/>
            </a:pPr>
            <a:r>
              <a:rPr lang="fa-IR" sz="1800" b="1" dirty="0" smtClean="0">
                <a:cs typeface="B Compset" pitchFamily="2" charset="-78"/>
              </a:rPr>
              <a:t>محل درد یا  ناراحتی از ناحیه فک تحتانی تا بالای ناف می باشد.</a:t>
            </a:r>
          </a:p>
          <a:p>
            <a:pPr marL="514350" indent="-514350" algn="r" rtl="1">
              <a:buNone/>
            </a:pPr>
            <a:endParaRPr lang="fa-IR" sz="1800" b="1" dirty="0" smtClean="0">
              <a:cs typeface="B Compset" pitchFamily="2" charset="-78"/>
            </a:endParaRPr>
          </a:p>
          <a:p>
            <a:pPr marL="514350" indent="-514350" algn="r" rtl="1">
              <a:buNone/>
            </a:pPr>
            <a:r>
              <a:rPr lang="fa-IR" sz="1800" b="1" dirty="0" smtClean="0">
                <a:cs typeface="B Compset" pitchFamily="2" charset="-78"/>
              </a:rPr>
              <a:t>درد و احساس ناراحتی در  دو دست  و پشت گردن و کمر نیز در موارد قلبی  قرار میگیرد.</a:t>
            </a:r>
          </a:p>
          <a:p>
            <a:pPr marL="514350" indent="-514350" algn="r" rtl="1">
              <a:buNone/>
            </a:pPr>
            <a:endParaRPr lang="fa-IR" sz="1800" b="1" dirty="0" smtClean="0">
              <a:cs typeface="B Compset" pitchFamily="2" charset="-78"/>
            </a:endParaRPr>
          </a:p>
          <a:p>
            <a:pPr marL="514350" indent="-514350" algn="r" rtl="1">
              <a:buNone/>
            </a:pPr>
            <a:r>
              <a:rPr lang="fa-IR" sz="1800" b="1" dirty="0" smtClean="0">
                <a:cs typeface="B Compset" pitchFamily="2" charset="-78"/>
              </a:rPr>
              <a:t>نوع ناراحتی یا درد : </a:t>
            </a:r>
          </a:p>
          <a:p>
            <a:pPr algn="just" rtl="1"/>
            <a:r>
              <a:rPr lang="fa-IR" sz="1800" b="1" dirty="0" smtClean="0">
                <a:latin typeface="2 Koodak"/>
                <a:cs typeface="B Compset" pitchFamily="2" charset="-78"/>
              </a:rPr>
              <a:t>فشارنده (پراهمیت و شایع)</a:t>
            </a:r>
          </a:p>
          <a:p>
            <a:pPr algn="just" rtl="1"/>
            <a:r>
              <a:rPr lang="fa-IR" sz="1800" b="1" dirty="0" smtClean="0">
                <a:latin typeface="2 Koodak"/>
                <a:cs typeface="B Compset" pitchFamily="2" charset="-78"/>
              </a:rPr>
              <a:t>پاره کننده </a:t>
            </a:r>
          </a:p>
          <a:p>
            <a:pPr algn="just" rtl="1"/>
            <a:r>
              <a:rPr lang="fa-IR" sz="1800" b="1" dirty="0" smtClean="0">
                <a:latin typeface="2 Koodak"/>
                <a:cs typeface="B Compset" pitchFamily="2" charset="-78"/>
              </a:rPr>
              <a:t>خرد کننده </a:t>
            </a:r>
          </a:p>
          <a:p>
            <a:pPr algn="just" rtl="1"/>
            <a:r>
              <a:rPr lang="fa-IR" sz="1800" b="1" dirty="0" smtClean="0">
                <a:latin typeface="2 Koodak"/>
                <a:cs typeface="B Compset" pitchFamily="2" charset="-78"/>
              </a:rPr>
              <a:t>احساس سنگینی (پر اهمیت و شایع)</a:t>
            </a:r>
          </a:p>
          <a:p>
            <a:pPr algn="just" rtl="1"/>
            <a:r>
              <a:rPr lang="fa-IR" sz="1800" b="1" dirty="0" smtClean="0">
                <a:latin typeface="2 Koodak"/>
                <a:cs typeface="B Compset" pitchFamily="2" charset="-78"/>
              </a:rPr>
              <a:t>سوزشی (پر اهمیت و شایع)</a:t>
            </a:r>
          </a:p>
          <a:p>
            <a:pPr algn="just" rtl="1"/>
            <a:r>
              <a:rPr lang="fa-IR" sz="1800" b="1" dirty="0" smtClean="0">
                <a:latin typeface="2 Koodak"/>
                <a:cs typeface="B Compset" pitchFamily="2" charset="-78"/>
              </a:rPr>
              <a:t>پری سر دل </a:t>
            </a:r>
          </a:p>
          <a:p>
            <a:pPr marL="0" indent="0" algn="just">
              <a:buNone/>
            </a:pPr>
            <a:endParaRPr lang="fa-IR" sz="1800" b="1" dirty="0" smtClean="0">
              <a:latin typeface="2 Koodak"/>
              <a:cs typeface="B Compset" pitchFamily="2" charset="-78"/>
            </a:endParaRPr>
          </a:p>
          <a:p>
            <a:pPr marL="0" indent="0" algn="just" rtl="1">
              <a:buNone/>
            </a:pPr>
            <a:endParaRPr lang="fa-IR" sz="1800" b="1" dirty="0" smtClean="0">
              <a:latin typeface="2 Koodak"/>
              <a:cs typeface="B Compset" pitchFamily="2" charset="-78"/>
            </a:endParaRPr>
          </a:p>
        </p:txBody>
      </p:sp>
    </p:spTree>
    <p:extLst>
      <p:ext uri="{BB962C8B-B14F-4D97-AF65-F5344CB8AC3E}">
        <p14:creationId xmlns:p14="http://schemas.microsoft.com/office/powerpoint/2010/main" val="22090363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solidFill>
                  <a:schemeClr val="tx1"/>
                </a:solidFill>
                <a:cs typeface="B Titr" pitchFamily="2" charset="-78"/>
              </a:rPr>
              <a:t>الگوریتم مشکلات قلبی در 115</a:t>
            </a:r>
            <a:endParaRPr lang="en-US" sz="2400" dirty="0">
              <a:solidFill>
                <a:schemeClr val="tx1"/>
              </a:solidFill>
              <a:cs typeface="B Titr" pitchFamily="2" charset="-78"/>
            </a:endParaRPr>
          </a:p>
        </p:txBody>
      </p:sp>
      <p:sp>
        <p:nvSpPr>
          <p:cNvPr id="3" name="Content Placeholder 2"/>
          <p:cNvSpPr>
            <a:spLocks noGrp="1"/>
          </p:cNvSpPr>
          <p:nvPr>
            <p:ph sz="quarter" idx="1"/>
          </p:nvPr>
        </p:nvSpPr>
        <p:spPr/>
        <p:txBody>
          <a:bodyPr/>
          <a:lstStyle/>
          <a:p>
            <a:pPr lvl="0" algn="just" rtl="1">
              <a:buNone/>
            </a:pPr>
            <a:r>
              <a:rPr lang="fa-IR" sz="1800" b="1" dirty="0" smtClean="0">
                <a:latin typeface="2 Koodak"/>
                <a:cs typeface="B Compset" pitchFamily="2" charset="-78"/>
              </a:rPr>
              <a:t>درد نیمه فوقانی شکم با مثبت بودن حداقل یک مورد  ریسک فاکتورهای زیر :</a:t>
            </a:r>
            <a:endParaRPr lang="en-US" sz="1800" b="1" dirty="0" smtClean="0">
              <a:latin typeface="2 Koodak"/>
              <a:cs typeface="B Compset" pitchFamily="2" charset="-78"/>
            </a:endParaRPr>
          </a:p>
          <a:p>
            <a:pPr algn="just" rtl="1"/>
            <a:r>
              <a:rPr lang="fa-IR" sz="1800" b="1" dirty="0" smtClean="0">
                <a:latin typeface="2 Koodak"/>
                <a:cs typeface="B Compset" pitchFamily="2" charset="-78"/>
              </a:rPr>
              <a:t>دیابت</a:t>
            </a:r>
          </a:p>
          <a:p>
            <a:pPr algn="just" rtl="1"/>
            <a:r>
              <a:rPr lang="fa-IR" sz="1800" b="1" dirty="0" smtClean="0">
                <a:latin typeface="2 Koodak"/>
                <a:cs typeface="B Compset" pitchFamily="2" charset="-78"/>
              </a:rPr>
              <a:t>سابقه بیماری قلبی</a:t>
            </a:r>
          </a:p>
          <a:p>
            <a:pPr algn="just" rtl="1"/>
            <a:r>
              <a:rPr lang="fa-IR" sz="1800" b="1" dirty="0" smtClean="0">
                <a:latin typeface="2 Koodak"/>
                <a:cs typeface="B Compset" pitchFamily="2" charset="-78"/>
              </a:rPr>
              <a:t>سن بالای 40 سال</a:t>
            </a:r>
          </a:p>
          <a:p>
            <a:pPr algn="just" rtl="1"/>
            <a:r>
              <a:rPr lang="fa-IR" sz="1800" b="1" dirty="0" smtClean="0">
                <a:latin typeface="2 Koodak"/>
                <a:cs typeface="B Compset" pitchFamily="2" charset="-78"/>
              </a:rPr>
              <a:t>بیمار در سنین زیر 40 سال با سابقه خانوادگی مثبت (پدر و برادر زیر 55 سال، مادر وخواهر زیر65 سال)</a:t>
            </a:r>
          </a:p>
          <a:p>
            <a:pPr algn="just" rtl="1"/>
            <a:r>
              <a:rPr lang="fa-IR" sz="1800" b="1" dirty="0" smtClean="0">
                <a:latin typeface="2 Koodak"/>
                <a:cs typeface="B Compset" pitchFamily="2" charset="-78"/>
              </a:rPr>
              <a:t>فشار خون بالا</a:t>
            </a:r>
          </a:p>
          <a:p>
            <a:pPr algn="just" rtl="1"/>
            <a:r>
              <a:rPr lang="fa-IR" sz="1800" b="1" dirty="0" smtClean="0">
                <a:latin typeface="2 Koodak"/>
                <a:cs typeface="B Compset" pitchFamily="2" charset="-78"/>
              </a:rPr>
              <a:t>چربی خون بالا</a:t>
            </a:r>
          </a:p>
          <a:p>
            <a:pPr algn="just" rtl="1"/>
            <a:r>
              <a:rPr lang="fa-IR" sz="1800" b="1" dirty="0" smtClean="0">
                <a:latin typeface="2 Koodak"/>
                <a:cs typeface="B Compset" pitchFamily="2" charset="-78"/>
              </a:rPr>
              <a:t>سیگار</a:t>
            </a:r>
          </a:p>
          <a:p>
            <a:pPr algn="just" rtl="1"/>
            <a:r>
              <a:rPr lang="fa-IR" sz="1800" b="1" dirty="0" smtClean="0">
                <a:latin typeface="2 Koodak"/>
                <a:cs typeface="B Compset" pitchFamily="2" charset="-78"/>
              </a:rPr>
              <a:t>مصرف مواد مخدر</a:t>
            </a:r>
          </a:p>
          <a:p>
            <a:pPr algn="just" rtl="1"/>
            <a:r>
              <a:rPr lang="fa-IR" sz="1800" b="1" dirty="0" smtClean="0">
                <a:latin typeface="2 Koodak"/>
                <a:cs typeface="B Compset" pitchFamily="2" charset="-78"/>
              </a:rPr>
              <a:t> </a:t>
            </a:r>
            <a:r>
              <a:rPr lang="en-US" sz="1800" b="1" dirty="0" smtClean="0">
                <a:latin typeface="2 Koodak"/>
                <a:cs typeface="B Compset" pitchFamily="2" charset="-78"/>
              </a:rPr>
              <a:t>CVA</a:t>
            </a:r>
            <a:endParaRPr lang="fa-IR" sz="1800" b="1" dirty="0" smtClean="0">
              <a:latin typeface="2 Koodak"/>
              <a:cs typeface="B Compset" pitchFamily="2" charset="-78"/>
            </a:endParaRPr>
          </a:p>
          <a:p>
            <a:pPr algn="just" rtl="1"/>
            <a:r>
              <a:rPr lang="fa-IR" sz="1800" b="1" dirty="0" smtClean="0">
                <a:latin typeface="2 Koodak"/>
                <a:cs typeface="B Compset" pitchFamily="2" charset="-78"/>
              </a:rPr>
              <a:t> چاقی</a:t>
            </a:r>
          </a:p>
          <a:p>
            <a:pPr algn="just" rtl="1"/>
            <a:r>
              <a:rPr lang="fa-IR" sz="1800" b="1" dirty="0" smtClean="0">
                <a:latin typeface="2 Koodak"/>
                <a:cs typeface="B Compset" pitchFamily="2" charset="-78"/>
              </a:rPr>
              <a:t>نارسایی کلیه</a:t>
            </a:r>
          </a:p>
          <a:p>
            <a:pPr algn="just" rtl="1"/>
            <a:r>
              <a:rPr lang="fa-IR" sz="1800" b="1" dirty="0" smtClean="0">
                <a:latin typeface="2 Koodak"/>
                <a:cs typeface="B Compset" pitchFamily="2" charset="-78"/>
              </a:rPr>
              <a:t>بانوان باردار </a:t>
            </a:r>
            <a:endParaRPr lang="en-US" sz="1800" b="1" dirty="0" smtClean="0">
              <a:latin typeface="2 Koodak"/>
              <a:cs typeface="B Compset" pitchFamily="2" charset="-78"/>
            </a:endParaRPr>
          </a:p>
          <a:p>
            <a:pPr marL="0" indent="0">
              <a:buNone/>
            </a:pPr>
            <a:endParaRPr lang="en-US" sz="1800" b="1" dirty="0" smtClean="0">
              <a:cs typeface="B Compset" pitchFamily="2" charset="-78"/>
            </a:endParaRPr>
          </a:p>
          <a:p>
            <a:pPr algn="r" rtl="1"/>
            <a:endParaRPr lang="en-US" sz="1800" b="1" dirty="0">
              <a:cs typeface="B Compset" pitchFamily="2" charset="-78"/>
            </a:endParaRPr>
          </a:p>
        </p:txBody>
      </p:sp>
    </p:spTree>
    <p:extLst>
      <p:ext uri="{BB962C8B-B14F-4D97-AF65-F5344CB8AC3E}">
        <p14:creationId xmlns:p14="http://schemas.microsoft.com/office/powerpoint/2010/main" val="220903630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solidFill>
                  <a:schemeClr val="tx1"/>
                </a:solidFill>
                <a:cs typeface="B Titr" pitchFamily="2" charset="-78"/>
              </a:rPr>
              <a:t>الگوریتم مشکلات قلبی در 115</a:t>
            </a:r>
            <a:endParaRPr lang="en-US" sz="2400" dirty="0">
              <a:cs typeface="B Titr" pitchFamily="2" charset="-78"/>
            </a:endParaRPr>
          </a:p>
        </p:txBody>
      </p:sp>
      <p:sp>
        <p:nvSpPr>
          <p:cNvPr id="3" name="Content Placeholder 2"/>
          <p:cNvSpPr>
            <a:spLocks noGrp="1"/>
          </p:cNvSpPr>
          <p:nvPr>
            <p:ph sz="quarter" idx="1"/>
          </p:nvPr>
        </p:nvSpPr>
        <p:spPr/>
        <p:txBody>
          <a:bodyPr/>
          <a:lstStyle/>
          <a:p>
            <a:pPr marL="0" indent="0" algn="just" rtl="1">
              <a:buNone/>
            </a:pPr>
            <a:endParaRPr lang="fa-IR" sz="1800" b="1" dirty="0" smtClean="0">
              <a:cs typeface="B Compset" pitchFamily="2" charset="-78"/>
            </a:endParaRPr>
          </a:p>
          <a:p>
            <a:pPr marL="0" indent="0" algn="just" rtl="1">
              <a:buNone/>
            </a:pPr>
            <a:r>
              <a:rPr lang="fa-IR" sz="1800" b="1" dirty="0" smtClean="0">
                <a:cs typeface="B Compset" pitchFamily="2" charset="-78"/>
              </a:rPr>
              <a:t>2- ارزیابی وضعیت هوشیاری بیمار </a:t>
            </a:r>
          </a:p>
          <a:p>
            <a:pPr marL="0" indent="0" algn="just" rtl="1">
              <a:buNone/>
            </a:pPr>
            <a:endParaRPr lang="fa-IR" sz="1800" b="1" dirty="0" smtClean="0">
              <a:cs typeface="B Compset" pitchFamily="2" charset="-78"/>
            </a:endParaRPr>
          </a:p>
          <a:p>
            <a:pPr algn="just" rtl="1"/>
            <a:r>
              <a:rPr lang="fa-IR" sz="1800" b="1" dirty="0" smtClean="0">
                <a:cs typeface="B Compset" pitchFamily="2" charset="-78"/>
              </a:rPr>
              <a:t>سوال از همراه بیمار ( ازش بپرس چطور نفس میکشه؟)</a:t>
            </a:r>
          </a:p>
          <a:p>
            <a:pPr algn="just" rtl="1"/>
            <a:r>
              <a:rPr lang="fa-IR" sz="1800" b="1" dirty="0" smtClean="0">
                <a:cs typeface="B Compset" pitchFamily="2" charset="-78"/>
              </a:rPr>
              <a:t>اگر بیمار غیر پاسخگو باشد به الگوریتم کاهش سطح هوشیاری مراجعه شود.</a:t>
            </a:r>
          </a:p>
          <a:p>
            <a:pPr marL="0" indent="0">
              <a:buNone/>
            </a:pPr>
            <a:endParaRPr lang="en-US" sz="1800" b="1" dirty="0" smtClean="0">
              <a:cs typeface="B Compset" pitchFamily="2" charset="-78"/>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solidFill>
                  <a:schemeClr val="tx1"/>
                </a:solidFill>
                <a:cs typeface="B Titr" pitchFamily="2" charset="-78"/>
              </a:rPr>
              <a:t>الگوریتم مشکلات قلبی در 115</a:t>
            </a:r>
            <a:endParaRPr lang="en-US" sz="2400" dirty="0">
              <a:cs typeface="B Titr" pitchFamily="2" charset="-78"/>
            </a:endParaRPr>
          </a:p>
        </p:txBody>
      </p:sp>
      <p:sp>
        <p:nvSpPr>
          <p:cNvPr id="3" name="Content Placeholder 2"/>
          <p:cNvSpPr>
            <a:spLocks noGrp="1"/>
          </p:cNvSpPr>
          <p:nvPr>
            <p:ph sz="quarter" idx="1"/>
          </p:nvPr>
        </p:nvSpPr>
        <p:spPr/>
        <p:txBody>
          <a:bodyPr/>
          <a:lstStyle/>
          <a:p>
            <a:pPr marL="0" indent="0" algn="just" rtl="1">
              <a:buNone/>
            </a:pPr>
            <a:r>
              <a:rPr lang="fa-IR" sz="1800" b="1" dirty="0" smtClean="0">
                <a:cs typeface="B Compset" pitchFamily="2" charset="-78"/>
              </a:rPr>
              <a:t>3- ارزیابی وضعیت تنفس بیمار</a:t>
            </a:r>
          </a:p>
          <a:p>
            <a:pPr marL="0" indent="0" algn="just" rtl="1">
              <a:buNone/>
            </a:pPr>
            <a:r>
              <a:rPr lang="fa-IR" sz="1800" b="1" dirty="0" smtClean="0">
                <a:cs typeface="B Compset" pitchFamily="2" charset="-78"/>
              </a:rPr>
              <a:t> </a:t>
            </a:r>
          </a:p>
          <a:p>
            <a:pPr algn="just" rtl="1"/>
            <a:r>
              <a:rPr lang="fa-IR" sz="1800" b="1" dirty="0" smtClean="0">
                <a:cs typeface="B Compset" pitchFamily="2" charset="-78"/>
              </a:rPr>
              <a:t>آیا بیمار مانند همیشه و بطور طبیعی نفس می کشد؟ (در صورتی که مددجو هوشیار است از خود وی</a:t>
            </a:r>
            <a:r>
              <a:rPr lang="en-US" sz="1800" b="1" dirty="0" smtClean="0">
                <a:cs typeface="B Compset" pitchFamily="2" charset="-78"/>
              </a:rPr>
              <a:t> </a:t>
            </a:r>
            <a:r>
              <a:rPr lang="fa-IR" sz="1800" b="1" dirty="0" smtClean="0">
                <a:cs typeface="B Compset" pitchFamily="2" charset="-78"/>
              </a:rPr>
              <a:t>دراین ارتباط سوال شود)</a:t>
            </a:r>
            <a:endParaRPr lang="en-US" sz="1800" b="1" dirty="0" smtClean="0">
              <a:cs typeface="B Compset" pitchFamily="2" charset="-78"/>
            </a:endParaRPr>
          </a:p>
          <a:p>
            <a:pPr algn="just" rtl="1"/>
            <a:r>
              <a:rPr lang="fa-IR" sz="1800" b="1" dirty="0" smtClean="0">
                <a:cs typeface="B Compset" pitchFamily="2" charset="-78"/>
              </a:rPr>
              <a:t>اگر در بررسی هوشیاری از این سوال استفاده شده است. به جای پرسش در ارتباط با تنفس در ارتباط با علایم همراه سوال خواهد شد) </a:t>
            </a:r>
          </a:p>
          <a:p>
            <a:pPr algn="just" rtl="1"/>
            <a:endParaRPr lang="fa-IR" sz="1800" b="1" dirty="0" smtClean="0">
              <a:cs typeface="B Compset" pitchFamily="2" charset="-78"/>
            </a:endParaRPr>
          </a:p>
          <a:p>
            <a:pPr marL="0" indent="0" algn="just" rtl="1">
              <a:buNone/>
            </a:pPr>
            <a:r>
              <a:rPr lang="fa-IR" sz="1800" b="1" dirty="0" smtClean="0">
                <a:cs typeface="B Compset" pitchFamily="2" charset="-78"/>
              </a:rPr>
              <a:t>نشانه های دیسترس تنفسی: </a:t>
            </a:r>
          </a:p>
          <a:p>
            <a:pPr algn="just" rtl="1"/>
            <a:r>
              <a:rPr lang="fa-IR" sz="1800" b="1" dirty="0" smtClean="0">
                <a:cs typeface="B Compset" pitchFamily="2" charset="-78"/>
              </a:rPr>
              <a:t>صدادارشدن تنفس </a:t>
            </a:r>
          </a:p>
          <a:p>
            <a:pPr algn="just" rtl="1"/>
            <a:r>
              <a:rPr lang="fa-IR" sz="1800" b="1" dirty="0" smtClean="0">
                <a:cs typeface="B Compset" pitchFamily="2" charset="-78"/>
              </a:rPr>
              <a:t> تقلای تنفسی </a:t>
            </a:r>
          </a:p>
          <a:p>
            <a:pPr algn="just" rtl="1"/>
            <a:r>
              <a:rPr lang="fa-IR" sz="1800" b="1" dirty="0" smtClean="0">
                <a:cs typeface="B Compset" pitchFamily="2" charset="-78"/>
              </a:rPr>
              <a:t> بیقراری شدید </a:t>
            </a:r>
          </a:p>
          <a:p>
            <a:pPr algn="just" rtl="1"/>
            <a:r>
              <a:rPr lang="fa-IR" sz="1800" b="1" dirty="0" smtClean="0">
                <a:cs typeface="B Compset" pitchFamily="2" charset="-78"/>
              </a:rPr>
              <a:t> ناتوانی در تکلم </a:t>
            </a:r>
          </a:p>
          <a:p>
            <a:pPr algn="just" rtl="1"/>
            <a:r>
              <a:rPr lang="fa-IR" sz="1800" b="1" dirty="0" smtClean="0">
                <a:cs typeface="B Compset" pitchFamily="2" charset="-78"/>
              </a:rPr>
              <a:t>یا بیمار خود از تنگی نفس(دیسپنه)  با هر جمله ای شکایت کند </a:t>
            </a:r>
            <a:endParaRPr lang="en-US" sz="1800" b="1" dirty="0" smtClean="0">
              <a:cs typeface="B Compset" pitchFamily="2" charset="-78"/>
            </a:endParaRPr>
          </a:p>
          <a:p>
            <a:pPr algn="r" rtl="1"/>
            <a:endParaRPr lang="en-US" sz="1800" b="1" dirty="0">
              <a:cs typeface="B Compset" pitchFamily="2" charset="-78"/>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solidFill>
                  <a:schemeClr val="tx1"/>
                </a:solidFill>
                <a:cs typeface="B Titr" pitchFamily="2" charset="-78"/>
              </a:rPr>
              <a:t>الگوریتم مشکلات قلبی در 115</a:t>
            </a:r>
            <a:endParaRPr lang="en-US" sz="2400" dirty="0">
              <a:cs typeface="B Titr" pitchFamily="2" charset="-78"/>
            </a:endParaRPr>
          </a:p>
        </p:txBody>
      </p:sp>
      <p:sp>
        <p:nvSpPr>
          <p:cNvPr id="3" name="Content Placeholder 2"/>
          <p:cNvSpPr>
            <a:spLocks noGrp="1"/>
          </p:cNvSpPr>
          <p:nvPr>
            <p:ph sz="quarter" idx="1"/>
          </p:nvPr>
        </p:nvSpPr>
        <p:spPr/>
        <p:txBody>
          <a:bodyPr/>
          <a:lstStyle/>
          <a:p>
            <a:pPr marL="0" indent="0" algn="just" rtl="1">
              <a:buNone/>
            </a:pPr>
            <a:r>
              <a:rPr lang="fa-IR" sz="1800" b="1" dirty="0" smtClean="0">
                <a:cs typeface="B Compset" pitchFamily="2" charset="-78"/>
              </a:rPr>
              <a:t>4- جستجوی علائم همراه</a:t>
            </a:r>
          </a:p>
          <a:p>
            <a:pPr marL="0" indent="0" algn="just" rtl="1">
              <a:buNone/>
            </a:pPr>
            <a:endParaRPr lang="fa-IR" sz="1800" b="1" dirty="0" smtClean="0">
              <a:cs typeface="B Compset" pitchFamily="2" charset="-78"/>
            </a:endParaRPr>
          </a:p>
          <a:p>
            <a:pPr algn="just" rtl="1"/>
            <a:r>
              <a:rPr lang="fa-IR" sz="1800" b="1" dirty="0" smtClean="0">
                <a:cs typeface="B Compset" pitchFamily="2" charset="-78"/>
              </a:rPr>
              <a:t>تهوع (همراه با علایم تهدید کننده)</a:t>
            </a:r>
          </a:p>
          <a:p>
            <a:pPr algn="just" rtl="1"/>
            <a:r>
              <a:rPr lang="fa-IR" sz="1800" b="1" dirty="0" smtClean="0">
                <a:cs typeface="B Compset" pitchFamily="2" charset="-78"/>
              </a:rPr>
              <a:t>استفراغ (استفراغ منحصرا حتی بدون درد مداوم در سن بالای 55 سال  درعلایم آتیپیک سکته قلبی وارد شود)</a:t>
            </a:r>
          </a:p>
          <a:p>
            <a:pPr algn="just" rtl="1"/>
            <a:r>
              <a:rPr lang="fa-IR" sz="1800" b="1" dirty="0" smtClean="0">
                <a:cs typeface="B Compset" pitchFamily="2" charset="-78"/>
              </a:rPr>
              <a:t> تعریق سرد  (منحصرا حتی بدون علایم تهدید کننده دیگر) </a:t>
            </a:r>
          </a:p>
          <a:p>
            <a:pPr algn="just" rtl="1"/>
            <a:r>
              <a:rPr lang="fa-IR" sz="1800" b="1" dirty="0" smtClean="0">
                <a:cs typeface="B Compset" pitchFamily="2" charset="-78"/>
              </a:rPr>
              <a:t> کلاپس و غش ( منحصرا حتی بدون علایم تهدید کننده دیگر) </a:t>
            </a:r>
          </a:p>
          <a:p>
            <a:pPr algn="just" rtl="1"/>
            <a:r>
              <a:rPr lang="fa-IR" sz="1800" b="1" dirty="0" smtClean="0">
                <a:cs typeface="B Compset" pitchFamily="2" charset="-78"/>
              </a:rPr>
              <a:t>سیاهی رفتن چشمها و ... ( منحصرا حتی بدون علایم تهدید کننده  دیگر) </a:t>
            </a:r>
          </a:p>
          <a:p>
            <a:pPr algn="just" rtl="1"/>
            <a:r>
              <a:rPr lang="fa-IR" sz="1800" b="1" dirty="0" smtClean="0">
                <a:cs typeface="B Compset" pitchFamily="2" charset="-78"/>
              </a:rPr>
              <a:t>باد گلو ( در سنین بالا حتی منحصرا ) </a:t>
            </a:r>
          </a:p>
          <a:p>
            <a:pPr algn="just" rtl="1"/>
            <a:r>
              <a:rPr lang="fa-IR" sz="1800" b="1" dirty="0" smtClean="0">
                <a:cs typeface="B Compset" pitchFamily="2" charset="-78"/>
              </a:rPr>
              <a:t>طپش قلب (حتی منحصرا خصوصا در افراد سن) </a:t>
            </a:r>
          </a:p>
          <a:p>
            <a:pPr algn="just" rtl="1"/>
            <a:r>
              <a:rPr lang="fa-IR" sz="1800" b="1" dirty="0" smtClean="0">
                <a:cs typeface="B Compset" pitchFamily="2" charset="-78"/>
              </a:rPr>
              <a:t>ضعف و بی حالی ( به صورت منحصرا فقط در افراد مسن) </a:t>
            </a:r>
          </a:p>
          <a:p>
            <a:pPr marL="137160" indent="0" algn="just" rtl="1">
              <a:buNone/>
            </a:pPr>
            <a:endParaRPr lang="fa-IR" sz="1800" b="1" dirty="0" smtClean="0">
              <a:cs typeface="B Compset" pitchFamily="2" charset="-78"/>
            </a:endParaRPr>
          </a:p>
          <a:p>
            <a:pPr marL="0" indent="0" algn="just">
              <a:buNone/>
            </a:pPr>
            <a:endParaRPr lang="en-US" sz="1800" b="1" dirty="0" smtClean="0">
              <a:cs typeface="B Compset" pitchFamily="2" charset="-78"/>
            </a:endParaRPr>
          </a:p>
          <a:p>
            <a:pPr algn="just" rtl="1"/>
            <a:endParaRPr lang="en-US" sz="1800" b="1" dirty="0">
              <a:cs typeface="B Compset" pitchFamily="2" charset="-78"/>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solidFill>
                  <a:schemeClr val="tx1"/>
                </a:solidFill>
                <a:cs typeface="B Titr" pitchFamily="2" charset="-78"/>
              </a:rPr>
              <a:t>الگوریتم مشکلات قلبی در 115</a:t>
            </a:r>
            <a:endParaRPr lang="en-US" sz="2400" dirty="0">
              <a:cs typeface="B Titr" pitchFamily="2" charset="-78"/>
            </a:endParaRPr>
          </a:p>
        </p:txBody>
      </p:sp>
      <p:sp>
        <p:nvSpPr>
          <p:cNvPr id="3" name="Content Placeholder 2"/>
          <p:cNvSpPr>
            <a:spLocks noGrp="1"/>
          </p:cNvSpPr>
          <p:nvPr>
            <p:ph sz="quarter" idx="1"/>
          </p:nvPr>
        </p:nvSpPr>
        <p:spPr/>
        <p:txBody>
          <a:bodyPr/>
          <a:lstStyle/>
          <a:p>
            <a:pPr marL="0" indent="0" algn="just" rtl="1">
              <a:buNone/>
            </a:pPr>
            <a:r>
              <a:rPr lang="fa-IR" sz="1800" b="1" dirty="0" smtClean="0">
                <a:cs typeface="B Compset" pitchFamily="2" charset="-78"/>
              </a:rPr>
              <a:t>سوالات کلیدی : (در صورت نیاز) </a:t>
            </a:r>
          </a:p>
          <a:p>
            <a:pPr marL="0" indent="0" algn="just" rtl="1">
              <a:buNone/>
            </a:pPr>
            <a:endParaRPr lang="fa-IR" sz="1800" b="1" dirty="0" smtClean="0">
              <a:cs typeface="B Compset" pitchFamily="2" charset="-78"/>
            </a:endParaRPr>
          </a:p>
          <a:p>
            <a:pPr algn="just" rtl="1"/>
            <a:r>
              <a:rPr lang="fa-IR" sz="1800" b="1" dirty="0" smtClean="0">
                <a:cs typeface="B Compset" pitchFamily="2" charset="-78"/>
              </a:rPr>
              <a:t>سوال در ارتباط  با تغییر الگو در آنژین پایدار</a:t>
            </a:r>
          </a:p>
          <a:p>
            <a:pPr marL="0" indent="0" algn="r" rtl="1">
              <a:buNone/>
            </a:pPr>
            <a:endParaRPr lang="fa-IR" sz="1800" b="1" dirty="0" smtClean="0">
              <a:cs typeface="B Compset" pitchFamily="2" charset="-78"/>
            </a:endParaRPr>
          </a:p>
          <a:p>
            <a:pPr marL="0" indent="0" algn="r" rtl="1">
              <a:buNone/>
            </a:pPr>
            <a:r>
              <a:rPr lang="fa-IR" sz="1800" b="1" dirty="0" smtClean="0">
                <a:cs typeface="B Compset" pitchFamily="2" charset="-78"/>
              </a:rPr>
              <a:t>نکته: </a:t>
            </a:r>
          </a:p>
          <a:p>
            <a:pPr marL="0" indent="0" algn="r" rtl="1">
              <a:buNone/>
            </a:pPr>
            <a:endParaRPr lang="fa-IR" sz="1800" b="1" dirty="0" smtClean="0">
              <a:cs typeface="B Compset" pitchFamily="2" charset="-78"/>
            </a:endParaRPr>
          </a:p>
          <a:p>
            <a:pPr marL="0" indent="0" algn="r" rtl="1">
              <a:buNone/>
            </a:pPr>
            <a:endParaRPr lang="fa-IR" sz="1800" b="1" dirty="0" smtClean="0">
              <a:cs typeface="B Compset" pitchFamily="2" charset="-78"/>
            </a:endParaRPr>
          </a:p>
          <a:p>
            <a:pPr marL="0" indent="0" algn="r" rtl="1">
              <a:buNone/>
            </a:pPr>
            <a:endParaRPr lang="en-US" sz="1800" b="1" dirty="0" smtClean="0">
              <a:cs typeface="B Compset" pitchFamily="2" charset="-78"/>
            </a:endParaRPr>
          </a:p>
          <a:p>
            <a:pPr algn="r" rtl="1"/>
            <a:endParaRPr lang="en-US" sz="1800" b="1" dirty="0">
              <a:cs typeface="B Compset" pitchFamily="2" charset="-78"/>
            </a:endParaRPr>
          </a:p>
        </p:txBody>
      </p:sp>
      <p:sp>
        <p:nvSpPr>
          <p:cNvPr id="4" name="Flowchart: Predefined Process 3"/>
          <p:cNvSpPr/>
          <p:nvPr/>
        </p:nvSpPr>
        <p:spPr>
          <a:xfrm>
            <a:off x="714348" y="3286124"/>
            <a:ext cx="7467600" cy="1447800"/>
          </a:xfrm>
          <a:prstGeom prst="flowChartPredefined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fa-IR" b="1" dirty="0" smtClean="0">
                <a:solidFill>
                  <a:srgbClr val="0070C0"/>
                </a:solidFill>
                <a:cs typeface="B Compset" pitchFamily="2" charset="-78"/>
              </a:rPr>
              <a:t>* هیچ سئوالی در مورد تغییرات و تشدید درد سینه با تنفس و تشدید و تغییر درد سینه با تغییر وضعیت، پرسیده نمی شود و لذا حتی اگر از جانب بیمار مطرح شود باز قلبی در نظر گرفته می شود *</a:t>
            </a:r>
            <a:endParaRPr lang="en-US" b="1" dirty="0">
              <a:solidFill>
                <a:srgbClr val="0070C0"/>
              </a:solidFill>
              <a:cs typeface="B Compset" pitchFamily="2" charset="-78"/>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b="1" dirty="0" smtClean="0">
                <a:cs typeface="B Titr" pitchFamily="2" charset="-78"/>
              </a:rPr>
              <a:t> توصیه های قبل از رسیدن </a:t>
            </a:r>
            <a:r>
              <a:rPr lang="en-US" sz="2400" b="1" dirty="0" smtClean="0">
                <a:cs typeface="B Titr" pitchFamily="2" charset="-78"/>
              </a:rPr>
              <a:t>EMS</a:t>
            </a:r>
            <a:r>
              <a:rPr lang="fa-IR" sz="2400" b="1" dirty="0" smtClean="0">
                <a:cs typeface="B Titr" pitchFamily="2" charset="-78"/>
              </a:rPr>
              <a:t> </a:t>
            </a:r>
            <a:endParaRPr lang="en-US" sz="2400" dirty="0">
              <a:cs typeface="B Titr" pitchFamily="2" charset="-78"/>
            </a:endParaRPr>
          </a:p>
        </p:txBody>
      </p:sp>
      <p:sp>
        <p:nvSpPr>
          <p:cNvPr id="3" name="Content Placeholder 2"/>
          <p:cNvSpPr>
            <a:spLocks noGrp="1"/>
          </p:cNvSpPr>
          <p:nvPr>
            <p:ph sz="quarter" idx="1"/>
          </p:nvPr>
        </p:nvSpPr>
        <p:spPr/>
        <p:txBody>
          <a:bodyPr/>
          <a:lstStyle/>
          <a:p>
            <a:pPr marL="0" indent="0" algn="just" rtl="1">
              <a:buNone/>
            </a:pPr>
            <a:endParaRPr lang="fa-IR" sz="1800" b="1" dirty="0" smtClean="0">
              <a:cs typeface="B Compset" pitchFamily="2" charset="-78"/>
            </a:endParaRPr>
          </a:p>
          <a:p>
            <a:pPr marL="0" indent="0" algn="just" rtl="1">
              <a:buNone/>
            </a:pPr>
            <a:r>
              <a:rPr lang="fa-IR" sz="1800" b="1" dirty="0" smtClean="0">
                <a:cs typeface="B Compset" pitchFamily="2" charset="-78"/>
              </a:rPr>
              <a:t>1- بیمار را در هر وضعیتی که راحت تر است قرار دهید.</a:t>
            </a:r>
          </a:p>
          <a:p>
            <a:pPr marL="0" indent="0" algn="just" rtl="1">
              <a:buNone/>
            </a:pPr>
            <a:r>
              <a:rPr lang="fa-IR" sz="1800" b="1" dirty="0" smtClean="0">
                <a:cs typeface="B Compset" pitchFamily="2" charset="-78"/>
              </a:rPr>
              <a:t>2- کلیه لباسهای تنگ سر و گردن بیمار را آزاد کنید.</a:t>
            </a:r>
          </a:p>
          <a:p>
            <a:pPr marL="0" indent="0" algn="just" rtl="1">
              <a:buNone/>
            </a:pPr>
            <a:r>
              <a:rPr lang="fa-IR" sz="1800" b="1" dirty="0" smtClean="0">
                <a:cs typeface="B Compset" pitchFamily="2" charset="-78"/>
              </a:rPr>
              <a:t>3- اجازه هیچگونه فعالیت اضافه ای را به بیمار ندهید و محیط را برای او آرام کنید.</a:t>
            </a:r>
          </a:p>
          <a:p>
            <a:pPr marL="0" indent="0" algn="just" rtl="1">
              <a:buNone/>
            </a:pPr>
            <a:r>
              <a:rPr lang="fa-IR" sz="1800" b="1" dirty="0" smtClean="0">
                <a:cs typeface="B Compset" pitchFamily="2" charset="-78"/>
              </a:rPr>
              <a:t>4- اجازه خوردن و آشامیدن را به بیمار ندهید (مگر داروهای توصیه شده از طریق پرستار تریاژ تلفنی).</a:t>
            </a:r>
          </a:p>
          <a:p>
            <a:pPr marL="0" indent="0" algn="just" rtl="1">
              <a:buNone/>
            </a:pPr>
            <a:r>
              <a:rPr lang="fa-IR" sz="1800" b="1" dirty="0" smtClean="0">
                <a:cs typeface="B Compset" pitchFamily="2" charset="-78"/>
              </a:rPr>
              <a:t>5- در صورت امکان داروهای مصرفی بیمار را در کنار وی قرار دهید.</a:t>
            </a:r>
            <a:r>
              <a:rPr lang="fa-IR" sz="1800" dirty="0" smtClean="0">
                <a:cs typeface="B Yagut" panose="00000400000000000000" pitchFamily="2" charset="-78"/>
              </a:rPr>
              <a:t> </a:t>
            </a:r>
          </a:p>
          <a:p>
            <a:pPr marL="0" indent="0" algn="just" rtl="1">
              <a:buNone/>
            </a:pPr>
            <a:r>
              <a:rPr lang="fa-IR" sz="1800" b="1" dirty="0" smtClean="0">
                <a:cs typeface="B Compset" pitchFamily="2" charset="-78"/>
              </a:rPr>
              <a:t>6- در صورت بروز مشکل جدید با من تماس بگیرید</a:t>
            </a:r>
            <a:r>
              <a:rPr lang="en-US" sz="1800" b="1" dirty="0" smtClean="0">
                <a:cs typeface="B Compset" pitchFamily="2" charset="-78"/>
              </a:rPr>
              <a:t>.</a:t>
            </a:r>
            <a:endParaRPr lang="fa-IR" sz="1800" b="1" dirty="0" smtClean="0">
              <a:cs typeface="B Compset" pitchFamily="2" charset="-78"/>
            </a:endParaRPr>
          </a:p>
          <a:p>
            <a:pPr algn="r" rtl="1"/>
            <a:endParaRPr lang="en-US" sz="1800" b="1" dirty="0">
              <a:cs typeface="B Compset" pitchFamily="2" charset="-78"/>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85728"/>
            <a:ext cx="8229600" cy="1143000"/>
          </a:xfrm>
        </p:spPr>
        <p:txBody>
          <a:bodyPr/>
          <a:lstStyle/>
          <a:p>
            <a:pPr rtl="1"/>
            <a:r>
              <a:rPr lang="fa-IR" sz="2400" b="1" dirty="0" smtClean="0">
                <a:cs typeface="B Titr" pitchFamily="2" charset="-78"/>
              </a:rPr>
              <a:t> توصیه های قبل از رسیدن </a:t>
            </a:r>
            <a:r>
              <a:rPr lang="en-US" sz="2400" b="1" dirty="0" smtClean="0">
                <a:cs typeface="B Titr" pitchFamily="2" charset="-78"/>
              </a:rPr>
              <a:t>EMS</a:t>
            </a:r>
            <a:r>
              <a:rPr lang="fa-IR" sz="2400" b="1" dirty="0" smtClean="0">
                <a:cs typeface="B Titr" pitchFamily="2" charset="-78"/>
              </a:rPr>
              <a:t> </a:t>
            </a:r>
            <a:endParaRPr lang="en-US" sz="2400" b="1" dirty="0">
              <a:cs typeface="B Titr" pitchFamily="2" charset="-78"/>
            </a:endParaRPr>
          </a:p>
        </p:txBody>
      </p:sp>
      <p:sp>
        <p:nvSpPr>
          <p:cNvPr id="3" name="Content Placeholder 2"/>
          <p:cNvSpPr>
            <a:spLocks noGrp="1"/>
          </p:cNvSpPr>
          <p:nvPr>
            <p:ph sz="quarter" idx="1"/>
          </p:nvPr>
        </p:nvSpPr>
        <p:spPr/>
        <p:txBody>
          <a:bodyPr/>
          <a:lstStyle/>
          <a:p>
            <a:pPr marL="0" indent="0" algn="just" rtl="1">
              <a:buNone/>
            </a:pPr>
            <a:r>
              <a:rPr lang="fa-IR" sz="1800" b="1" dirty="0" smtClean="0">
                <a:cs typeface="B Compset" pitchFamily="2" charset="-78"/>
              </a:rPr>
              <a:t>7- در صورتیکه  </a:t>
            </a:r>
            <a:r>
              <a:rPr lang="fa-IR" sz="1800" b="1" dirty="0" smtClean="0">
                <a:effectLst>
                  <a:outerShdw blurRad="38100" dist="38100" dir="2700000" algn="tl">
                    <a:srgbClr val="000000">
                      <a:alpha val="43137"/>
                    </a:srgbClr>
                  </a:outerShdw>
                </a:effectLst>
                <a:cs typeface="B Compset" pitchFamily="2" charset="-78"/>
              </a:rPr>
              <a:t>آسپیرین در دسترس بیمار می باشد پس از رد حساسیت مشخص شده با آسپرین و رد </a:t>
            </a:r>
            <a:r>
              <a:rPr lang="fa-IR" sz="1800" b="1" dirty="0" smtClean="0">
                <a:cs typeface="B Compset" pitchFamily="2" charset="-78"/>
              </a:rPr>
              <a:t>خونریزی فعال و اخیر(دو هفته پیش)، بخصوص خونریزی گوارشی؛ بیمار می تواند با دستور زیر قرص آسپیرین را بجود:</a:t>
            </a:r>
          </a:p>
          <a:p>
            <a:pPr marL="0" indent="0" algn="just" rtl="1">
              <a:buNone/>
            </a:pPr>
            <a:endParaRPr lang="en-US" sz="1800" b="1" dirty="0" smtClean="0">
              <a:cs typeface="B Compset" pitchFamily="2" charset="-78"/>
            </a:endParaRPr>
          </a:p>
          <a:p>
            <a:pPr algn="just" rtl="1"/>
            <a:endParaRPr lang="en-US" sz="1800" b="1" dirty="0">
              <a:cs typeface="B Compset" pitchFamily="2" charset="-78"/>
            </a:endParaRPr>
          </a:p>
        </p:txBody>
      </p:sp>
      <p:graphicFrame>
        <p:nvGraphicFramePr>
          <p:cNvPr id="4" name="Table 3"/>
          <p:cNvGraphicFramePr>
            <a:graphicFrameLocks noGrp="1"/>
          </p:cNvGraphicFramePr>
          <p:nvPr/>
        </p:nvGraphicFramePr>
        <p:xfrm>
          <a:off x="1500166" y="3000372"/>
          <a:ext cx="6096000" cy="111252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ctr" rtl="1"/>
                      <a:r>
                        <a:rPr lang="fa-IR" sz="1800" b="1" dirty="0" smtClean="0">
                          <a:solidFill>
                            <a:schemeClr val="tx1"/>
                          </a:solidFill>
                          <a:cs typeface="B Compset" pitchFamily="2" charset="-78"/>
                        </a:rPr>
                        <a:t>2 عدد</a:t>
                      </a:r>
                      <a:endParaRPr lang="en-US" sz="1800" b="1" dirty="0">
                        <a:solidFill>
                          <a:schemeClr val="tx1"/>
                        </a:solidFill>
                        <a:cs typeface="B Compset" pitchFamily="2" charset="-78"/>
                      </a:endParaRPr>
                    </a:p>
                  </a:txBody>
                  <a:tcPr>
                    <a:solidFill>
                      <a:schemeClr val="accent5"/>
                    </a:solidFill>
                  </a:tcPr>
                </a:tc>
                <a:tc>
                  <a:txBody>
                    <a:bodyPr/>
                    <a:lstStyle/>
                    <a:p>
                      <a:pPr algn="ctr" rtl="1"/>
                      <a:r>
                        <a:rPr lang="fa-IR" sz="1800" b="1" dirty="0" smtClean="0">
                          <a:solidFill>
                            <a:schemeClr val="tx1"/>
                          </a:solidFill>
                          <a:cs typeface="B Compset" pitchFamily="2" charset="-78"/>
                        </a:rPr>
                        <a:t>قرص 80 میلی گرم</a:t>
                      </a:r>
                      <a:endParaRPr lang="en-US" sz="1800" b="1" dirty="0">
                        <a:solidFill>
                          <a:schemeClr val="tx1"/>
                        </a:solidFill>
                        <a:cs typeface="B Compset" pitchFamily="2" charset="-78"/>
                      </a:endParaRPr>
                    </a:p>
                  </a:txBody>
                  <a:tcPr>
                    <a:solidFill>
                      <a:schemeClr val="accent5"/>
                    </a:solidFill>
                  </a:tcPr>
                </a:tc>
              </a:tr>
              <a:tr h="370840">
                <a:tc>
                  <a:txBody>
                    <a:bodyPr/>
                    <a:lstStyle/>
                    <a:p>
                      <a:pPr algn="ctr" rtl="1"/>
                      <a:r>
                        <a:rPr lang="fa-IR" sz="1800" b="1" dirty="0" smtClean="0">
                          <a:solidFill>
                            <a:schemeClr val="tx1"/>
                          </a:solidFill>
                          <a:cs typeface="B Compset" pitchFamily="2" charset="-78"/>
                        </a:rPr>
                        <a:t>2 عدد</a:t>
                      </a:r>
                      <a:endParaRPr lang="en-US" sz="1800" b="1" dirty="0">
                        <a:solidFill>
                          <a:schemeClr val="tx1"/>
                        </a:solidFill>
                        <a:cs typeface="B Compset" pitchFamily="2" charset="-78"/>
                      </a:endParaRPr>
                    </a:p>
                  </a:txBody>
                  <a:tcPr>
                    <a:solidFill>
                      <a:schemeClr val="accent5"/>
                    </a:solidFill>
                  </a:tcPr>
                </a:tc>
                <a:tc>
                  <a:txBody>
                    <a:bodyPr/>
                    <a:lstStyle/>
                    <a:p>
                      <a:pPr algn="ctr" rtl="1"/>
                      <a:r>
                        <a:rPr lang="fa-IR" sz="1800" b="1" dirty="0" smtClean="0">
                          <a:solidFill>
                            <a:schemeClr val="tx1"/>
                          </a:solidFill>
                          <a:cs typeface="B Compset" pitchFamily="2" charset="-78"/>
                        </a:rPr>
                        <a:t>قرص 100 میلی گرم</a:t>
                      </a:r>
                      <a:endParaRPr lang="en-US" sz="1800" b="1" dirty="0">
                        <a:solidFill>
                          <a:schemeClr val="tx1"/>
                        </a:solidFill>
                        <a:cs typeface="B Compset" pitchFamily="2" charset="-78"/>
                      </a:endParaRPr>
                    </a:p>
                  </a:txBody>
                  <a:tcPr>
                    <a:solidFill>
                      <a:schemeClr val="accent5"/>
                    </a:solidFill>
                  </a:tcPr>
                </a:tc>
              </a:tr>
              <a:tr h="370840">
                <a:tc>
                  <a:txBody>
                    <a:bodyPr/>
                    <a:lstStyle/>
                    <a:p>
                      <a:pPr algn="ctr" rtl="1"/>
                      <a:r>
                        <a:rPr lang="fa-IR" sz="1800" b="1" dirty="0" smtClean="0">
                          <a:solidFill>
                            <a:schemeClr val="tx1"/>
                          </a:solidFill>
                          <a:cs typeface="B Compset" pitchFamily="2" charset="-78"/>
                        </a:rPr>
                        <a:t>1 عدد</a:t>
                      </a:r>
                      <a:endParaRPr lang="en-US" sz="1800" b="1" dirty="0">
                        <a:solidFill>
                          <a:schemeClr val="tx1"/>
                        </a:solidFill>
                        <a:cs typeface="B Compset" pitchFamily="2" charset="-78"/>
                      </a:endParaRPr>
                    </a:p>
                  </a:txBody>
                  <a:tcPr>
                    <a:solidFill>
                      <a:schemeClr val="accent5"/>
                    </a:solidFill>
                  </a:tcPr>
                </a:tc>
                <a:tc>
                  <a:txBody>
                    <a:bodyPr/>
                    <a:lstStyle/>
                    <a:p>
                      <a:pPr algn="ctr" rtl="1"/>
                      <a:r>
                        <a:rPr lang="fa-IR" sz="1800" b="1" dirty="0" smtClean="0">
                          <a:solidFill>
                            <a:schemeClr val="tx1"/>
                          </a:solidFill>
                          <a:cs typeface="B Compset" pitchFamily="2" charset="-78"/>
                        </a:rPr>
                        <a:t>قرص 325 میلی گرم</a:t>
                      </a:r>
                      <a:endParaRPr lang="en-US" sz="1800" b="1" dirty="0">
                        <a:solidFill>
                          <a:schemeClr val="tx1"/>
                        </a:solidFill>
                        <a:cs typeface="B Compset" pitchFamily="2" charset="-78"/>
                      </a:endParaRPr>
                    </a:p>
                  </a:txBody>
                  <a:tcPr>
                    <a:solidFill>
                      <a:schemeClr val="accent5"/>
                    </a:solidFill>
                  </a:tcPr>
                </a:tc>
              </a:tr>
            </a:tbl>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b="1" dirty="0" smtClean="0">
                <a:cs typeface="B Titr" pitchFamily="2" charset="-78"/>
              </a:rPr>
              <a:t> توصیه های قبل از رسیدن </a:t>
            </a:r>
            <a:r>
              <a:rPr lang="en-US" sz="2400" b="1" dirty="0" smtClean="0">
                <a:cs typeface="B Titr" pitchFamily="2" charset="-78"/>
              </a:rPr>
              <a:t>EMS</a:t>
            </a:r>
            <a:r>
              <a:rPr lang="fa-IR" sz="2400" b="1" dirty="0" smtClean="0">
                <a:cs typeface="B Titr" pitchFamily="2" charset="-78"/>
              </a:rPr>
              <a:t> </a:t>
            </a:r>
            <a:endParaRPr lang="en-US" sz="2400" dirty="0"/>
          </a:p>
        </p:txBody>
      </p:sp>
      <p:sp>
        <p:nvSpPr>
          <p:cNvPr id="3" name="Content Placeholder 2"/>
          <p:cNvSpPr>
            <a:spLocks noGrp="1"/>
          </p:cNvSpPr>
          <p:nvPr>
            <p:ph sz="quarter" idx="1"/>
          </p:nvPr>
        </p:nvSpPr>
        <p:spPr/>
        <p:txBody>
          <a:bodyPr/>
          <a:lstStyle/>
          <a:p>
            <a:pPr algn="just" rtl="1"/>
            <a:r>
              <a:rPr lang="fa-IR" sz="1800" b="1" dirty="0" smtClean="0">
                <a:cs typeface="B Compset" pitchFamily="2" charset="-78"/>
              </a:rPr>
              <a:t>منس جز موارد خونریزی فعال قرا نگرفته و میتوان پس از در نظر گرفتن شرایط، آسپرین مصرف نماید. در باقی موارد خونریزی فعال به عنوان مثال :خونریزی معده و یا خونریزی از بینی ، آسپرین توصیه نمی گردد.</a:t>
            </a:r>
          </a:p>
          <a:p>
            <a:pPr algn="just" rtl="1"/>
            <a:endParaRPr lang="fa-IR" sz="1800" b="1" dirty="0" smtClean="0">
              <a:cs typeface="B Compset" pitchFamily="2" charset="-78"/>
            </a:endParaRPr>
          </a:p>
          <a:p>
            <a:pPr algn="just" rtl="1"/>
            <a:r>
              <a:rPr lang="fa-IR" sz="1800" b="1" dirty="0" smtClean="0">
                <a:cs typeface="B Compset" pitchFamily="2" charset="-78"/>
              </a:rPr>
              <a:t>در صورتی که در بانوان باردار تمام کنترااندیکاسیون های آسپرین رد شد ممنوعیتی برای استفاده وجود ندارد. </a:t>
            </a:r>
          </a:p>
          <a:p>
            <a:pPr algn="just" rtl="1"/>
            <a:endParaRPr lang="fa-IR" sz="1800" b="1" dirty="0" smtClean="0">
              <a:cs typeface="B Compset" pitchFamily="2" charset="-78"/>
            </a:endParaRPr>
          </a:p>
          <a:p>
            <a:pPr algn="just" rtl="1"/>
            <a:r>
              <a:rPr lang="fa-IR" sz="1800" b="1" dirty="0" smtClean="0">
                <a:solidFill>
                  <a:srgbClr val="00B0F0"/>
                </a:solidFill>
                <a:cs typeface="B Compset" pitchFamily="2" charset="-78"/>
              </a:rPr>
              <a:t>آسپرین در کودکان  ؟؟؟؟؟؟؟؟؟؟؟ </a:t>
            </a:r>
          </a:p>
          <a:p>
            <a:pPr marL="137160" indent="0" algn="just" rtl="1">
              <a:buNone/>
            </a:pPr>
            <a:endParaRPr lang="en-US" sz="1800" b="1" dirty="0" smtClean="0">
              <a:cs typeface="B Compset" pitchFamily="2" charset="-78"/>
            </a:endParaRPr>
          </a:p>
          <a:p>
            <a:pPr algn="just" rtl="1"/>
            <a:endParaRPr lang="en-US" sz="1800" b="1" dirty="0">
              <a:cs typeface="B Compset" pitchFamily="2" charset="-7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sz="2400" dirty="0" smtClean="0">
                <a:cs typeface="B Titr" pitchFamily="2" charset="-78"/>
              </a:rPr>
              <a:t>اپيدميولوژي و عوامل خطر</a:t>
            </a:r>
            <a:endParaRPr lang="en-US" sz="2400" dirty="0"/>
          </a:p>
        </p:txBody>
      </p:sp>
      <p:sp>
        <p:nvSpPr>
          <p:cNvPr id="4" name="Content Placeholder 3"/>
          <p:cNvSpPr>
            <a:spLocks noGrp="1"/>
          </p:cNvSpPr>
          <p:nvPr>
            <p:ph sz="quarter" idx="1"/>
          </p:nvPr>
        </p:nvSpPr>
        <p:spPr/>
        <p:txBody>
          <a:bodyPr/>
          <a:lstStyle/>
          <a:p>
            <a:pPr algn="just" rtl="1"/>
            <a:r>
              <a:rPr lang="fa-IR" sz="1800" b="1" dirty="0" smtClean="0">
                <a:cs typeface="B Compset" pitchFamily="2" charset="-78"/>
              </a:rPr>
              <a:t>در ایران نیز اولین و شایعترین علت مرگ و میر در تمام سنین و در هر دو جنس، بیماری های قلبی عروقی بخصوص بیماریهای عروق کرونر است.</a:t>
            </a:r>
          </a:p>
          <a:p>
            <a:pPr algn="just" rtl="1"/>
            <a:endParaRPr lang="fa-IR" sz="1800" b="1" dirty="0" smtClean="0">
              <a:cs typeface="B Compset" pitchFamily="2" charset="-78"/>
            </a:endParaRPr>
          </a:p>
          <a:p>
            <a:pPr algn="just" rtl="1"/>
            <a:r>
              <a:rPr lang="fa-IR" sz="1800" b="1" dirty="0" smtClean="0">
                <a:cs typeface="B Compset" pitchFamily="2" charset="-78"/>
              </a:rPr>
              <a:t>از کل 700-800 مورد مرگ روزانه 317 نفر به علت بیماریهای قلبی عروقی می میرند که 166 مورد آن به علت سکته قلبی می باشد.</a:t>
            </a:r>
          </a:p>
          <a:p>
            <a:pPr algn="just" rtl="1"/>
            <a:endParaRPr lang="fa-IR" sz="1800" b="1" dirty="0" smtClean="0">
              <a:cs typeface="B Compset" pitchFamily="2" charset="-78"/>
            </a:endParaRPr>
          </a:p>
          <a:p>
            <a:pPr algn="just" rtl="1"/>
            <a:r>
              <a:rPr lang="fa-IR" sz="1800" b="1" dirty="0" smtClean="0">
                <a:cs typeface="B Compset" pitchFamily="2" charset="-78"/>
              </a:rPr>
              <a:t>مهم ترین عامل مرگ ناشی از سکته حاد قلبی، آریتمی قلبی است که عمدتاً در ساعات اولیه پس از سکته رخ می دهد و با درمان مناسب قابل کنترل می باشد. (اهمیت درمان آریتمی در اورژانس پیش بیمارستانی)</a:t>
            </a:r>
            <a:endParaRPr lang="en-US" sz="1800" b="1" dirty="0">
              <a:cs typeface="B Compset" pitchFamily="2" charset="-78"/>
            </a:endParaRPr>
          </a:p>
        </p:txBody>
      </p:sp>
    </p:spTree>
    <p:extLst>
      <p:ext uri="{BB962C8B-B14F-4D97-AF65-F5344CB8AC3E}">
        <p14:creationId xmlns:p14="http://schemas.microsoft.com/office/powerpoint/2010/main" val="61574245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smtClean="0">
                <a:cs typeface="B Titr" pitchFamily="2" charset="-78"/>
              </a:rPr>
              <a:t>ارزیابی اولیه</a:t>
            </a:r>
            <a:endParaRPr lang="en-US" sz="2400" b="1" dirty="0">
              <a:cs typeface="B Titr" pitchFamily="2" charset="-78"/>
            </a:endParaRPr>
          </a:p>
        </p:txBody>
      </p:sp>
      <p:sp>
        <p:nvSpPr>
          <p:cNvPr id="3" name="Content Placeholder 2"/>
          <p:cNvSpPr>
            <a:spLocks noGrp="1"/>
          </p:cNvSpPr>
          <p:nvPr>
            <p:ph sz="quarter" idx="1"/>
          </p:nvPr>
        </p:nvSpPr>
        <p:spPr/>
        <p:txBody>
          <a:bodyPr>
            <a:normAutofit/>
          </a:bodyPr>
          <a:lstStyle/>
          <a:p>
            <a:pPr algn="r" rtl="1">
              <a:buNone/>
            </a:pPr>
            <a:r>
              <a:rPr lang="fa-IR" sz="1900" b="1" dirty="0" smtClean="0">
                <a:cs typeface="B Compset" pitchFamily="2" charset="-78"/>
              </a:rPr>
              <a:t>گایدلاین پیشنهاد می کند که در صورت وجود علایم زیر بلافاصله ارزیابی توسط پرستار تریاژ انجام پذیرد و جهت اقدامات بعدی ارجاع دهد:</a:t>
            </a:r>
          </a:p>
          <a:p>
            <a:pPr algn="r" rtl="1">
              <a:buNone/>
            </a:pPr>
            <a:endParaRPr lang="fa-IR" sz="1900" b="1" dirty="0" smtClean="0">
              <a:cs typeface="B Compset" pitchFamily="2" charset="-78"/>
            </a:endParaRPr>
          </a:p>
          <a:p>
            <a:pPr marL="514350" indent="-514350" algn="r" rtl="1"/>
            <a:r>
              <a:rPr lang="fa-IR" sz="1900" b="1" dirty="0" smtClean="0">
                <a:cs typeface="B Compset" pitchFamily="2" charset="-78"/>
              </a:rPr>
              <a:t>درد قفسه سینه، احساس فشار در قفسه سینه و یا احساس سنگینی در قفسه سینه</a:t>
            </a:r>
          </a:p>
          <a:p>
            <a:pPr marL="514350" indent="-514350" algn="r" rtl="1"/>
            <a:r>
              <a:rPr lang="fa-IR" sz="1900" b="1" dirty="0" smtClean="0">
                <a:cs typeface="B Compset" pitchFamily="2" charset="-78"/>
              </a:rPr>
              <a:t>درد که به گردن، شانه، پشت و یا بازو منتشر شود.</a:t>
            </a:r>
          </a:p>
          <a:p>
            <a:pPr marL="514350" indent="-514350" algn="r" rtl="1"/>
            <a:r>
              <a:rPr lang="fa-IR" sz="1900" b="1" dirty="0" smtClean="0">
                <a:cs typeface="B Compset" pitchFamily="2" charset="-78"/>
              </a:rPr>
              <a:t>سوزش قفسه سینه یا  تهوع یا استفراغ به همراه احساس ناخوشی قفسه سینه</a:t>
            </a:r>
          </a:p>
          <a:p>
            <a:pPr marL="514350" indent="-514350" algn="r" rtl="1"/>
            <a:r>
              <a:rPr lang="fa-IR" sz="1900" b="1" dirty="0" smtClean="0">
                <a:cs typeface="B Compset" pitchFamily="2" charset="-78"/>
              </a:rPr>
              <a:t>تنگی نفس پایدار</a:t>
            </a:r>
          </a:p>
          <a:p>
            <a:pPr marL="514350" indent="-514350" algn="r" rtl="1"/>
            <a:r>
              <a:rPr lang="fa-IR" sz="1900" b="1" dirty="0" smtClean="0">
                <a:cs typeface="B Compset" pitchFamily="2" charset="-78"/>
              </a:rPr>
              <a:t>ضعف، سرگیجه، احساس سبکی سر یا کاهش سطح هوشیاری</a:t>
            </a:r>
          </a:p>
          <a:p>
            <a:pPr marL="514350" indent="-514350" algn="r" rtl="1">
              <a:buNone/>
            </a:pPr>
            <a:endParaRPr lang="fa-IR" b="1" dirty="0" smtClean="0">
              <a:cs typeface="B Compset" pitchFamily="2" charset="-78"/>
            </a:endParaRPr>
          </a:p>
          <a:p>
            <a:pPr marL="514350" indent="-514350" algn="r" rtl="1">
              <a:buNone/>
            </a:pPr>
            <a:endParaRPr lang="fa-IR" b="1" dirty="0" smtClean="0">
              <a:cs typeface="B Compset" pitchFamily="2" charset="-78"/>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smtClean="0">
                <a:cs typeface="B Titr" pitchFamily="2" charset="-78"/>
              </a:rPr>
              <a:t>شرح حال</a:t>
            </a:r>
            <a:endParaRPr lang="en-US" sz="2400" dirty="0">
              <a:cs typeface="B Titr" pitchFamily="2" charset="-78"/>
            </a:endParaRPr>
          </a:p>
        </p:txBody>
      </p:sp>
      <p:sp>
        <p:nvSpPr>
          <p:cNvPr id="3" name="Content Placeholder 2"/>
          <p:cNvSpPr>
            <a:spLocks noGrp="1"/>
          </p:cNvSpPr>
          <p:nvPr>
            <p:ph sz="quarter" idx="1"/>
          </p:nvPr>
        </p:nvSpPr>
        <p:spPr>
          <a:xfrm>
            <a:off x="428596" y="1643050"/>
            <a:ext cx="8229600" cy="4525963"/>
          </a:xfrm>
        </p:spPr>
        <p:txBody>
          <a:bodyPr>
            <a:normAutofit/>
          </a:bodyPr>
          <a:lstStyle/>
          <a:p>
            <a:pPr algn="r" rtl="1">
              <a:buNone/>
            </a:pPr>
            <a:r>
              <a:rPr lang="fa-IR" sz="1800" b="1" dirty="0" smtClean="0">
                <a:cs typeface="B Compset" pitchFamily="2" charset="-78"/>
              </a:rPr>
              <a:t>اگر بیمار نیاز به اقدامات مداخله ای سریع ندارد، ارزیابی بیمار با اخذ شرح حال بالینی در خصوص خصوصیات درد بیمار شروع می شود:</a:t>
            </a:r>
          </a:p>
          <a:p>
            <a:pPr marL="514350" indent="-514350" algn="r" rtl="1"/>
            <a:r>
              <a:rPr lang="fa-IR" sz="1800" b="1" dirty="0" smtClean="0">
                <a:cs typeface="B Compset" pitchFamily="2" charset="-78"/>
              </a:rPr>
              <a:t>کیفیت، محل و انتشار درد</a:t>
            </a:r>
          </a:p>
          <a:p>
            <a:pPr marL="514350" indent="-514350" algn="r" rtl="1"/>
            <a:r>
              <a:rPr lang="fa-IR" sz="1800" b="1" dirty="0" smtClean="0">
                <a:cs typeface="B Compset" pitchFamily="2" charset="-78"/>
              </a:rPr>
              <a:t>زمان شروع </a:t>
            </a:r>
          </a:p>
          <a:p>
            <a:pPr marL="514350" indent="-514350" algn="r" rtl="1"/>
            <a:r>
              <a:rPr lang="fa-IR" sz="1800" b="1" dirty="0" smtClean="0">
                <a:cs typeface="B Compset" pitchFamily="2" charset="-78"/>
              </a:rPr>
              <a:t> پترن شروع درد (ناگهانی یا تدریجی)</a:t>
            </a:r>
          </a:p>
          <a:p>
            <a:pPr marL="514350" indent="-514350" algn="r" rtl="1"/>
            <a:r>
              <a:rPr lang="fa-IR" sz="1800" b="1" dirty="0" smtClean="0">
                <a:cs typeface="B Compset" pitchFamily="2" charset="-78"/>
              </a:rPr>
              <a:t>مدت زمان تداوم علایم</a:t>
            </a:r>
          </a:p>
          <a:p>
            <a:pPr marL="514350" indent="-514350" algn="r" rtl="1"/>
            <a:r>
              <a:rPr lang="fa-IR" sz="1800" b="1" dirty="0" smtClean="0">
                <a:cs typeface="B Compset" pitchFamily="2" charset="-78"/>
              </a:rPr>
              <a:t>اقداماتی که سبب افزایش یا کاهش درد می شوند</a:t>
            </a:r>
          </a:p>
          <a:p>
            <a:pPr marL="514350" indent="-514350" algn="r" rtl="1"/>
            <a:r>
              <a:rPr lang="fa-IR" sz="1800" b="1" dirty="0" smtClean="0">
                <a:cs typeface="B Compset" pitchFamily="2" charset="-78"/>
              </a:rPr>
              <a:t>هر گونه علامت همراه</a:t>
            </a:r>
          </a:p>
          <a:p>
            <a:pPr marL="514350" indent="-514350" algn="r" rtl="1">
              <a:buNone/>
            </a:pPr>
            <a:endParaRPr lang="fa-IR" sz="1800" b="1" dirty="0" smtClean="0">
              <a:cs typeface="B Compset" pitchFamily="2" charset="-78"/>
            </a:endParaRPr>
          </a:p>
          <a:p>
            <a:pPr marL="514350" indent="-514350" algn="r" rtl="1">
              <a:buFont typeface="+mj-lt"/>
              <a:buAutoNum type="arabicPeriod"/>
            </a:pPr>
            <a:endParaRPr lang="fa-IR" sz="1800" b="1" dirty="0" smtClean="0">
              <a:cs typeface="B Compset" pitchFamily="2" charset="-78"/>
            </a:endParaRPr>
          </a:p>
          <a:p>
            <a:endParaRPr lang="en-US" sz="1800" b="1" dirty="0" smtClean="0">
              <a:cs typeface="B Compset" pitchFamily="2" charset="-78"/>
            </a:endParaRPr>
          </a:p>
        </p:txBody>
      </p:sp>
      <p:sp>
        <p:nvSpPr>
          <p:cNvPr id="4" name="Flowchart: Predefined Process 3"/>
          <p:cNvSpPr/>
          <p:nvPr/>
        </p:nvSpPr>
        <p:spPr>
          <a:xfrm>
            <a:off x="642910" y="4286256"/>
            <a:ext cx="8143932" cy="1785950"/>
          </a:xfrm>
          <a:prstGeom prst="flowChartPredefinedProcess">
            <a:avLst/>
          </a:prstGeom>
        </p:spPr>
        <p:style>
          <a:lnRef idx="1">
            <a:schemeClr val="accent5"/>
          </a:lnRef>
          <a:fillRef idx="2">
            <a:schemeClr val="accent5"/>
          </a:fillRef>
          <a:effectRef idx="1">
            <a:schemeClr val="accent5"/>
          </a:effectRef>
          <a:fontRef idx="minor">
            <a:schemeClr val="dk1"/>
          </a:fontRef>
        </p:style>
        <p:txBody>
          <a:bodyPr rtlCol="0" anchor="ctr"/>
          <a:lstStyle/>
          <a:p>
            <a:pPr marL="514350" indent="-514350" algn="justLow" rtl="1">
              <a:buNone/>
            </a:pPr>
            <a:r>
              <a:rPr lang="fa-IR" sz="2000" b="1" dirty="0" smtClean="0">
                <a:cs typeface="B Compset" pitchFamily="2" charset="-78"/>
              </a:rPr>
              <a:t>*سندرم حاد کرونری به صورت تیپیک به صورت درد منتشر رترواسترنال که به صورت تدریجی شروع می شود و به گلو یا بازوها انتشار می یابد، توصیف می شود. با فعالیت تشدید می شود و با استراحت یا مصرف نیتروگلیسرین بهبود می یابد*</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smtClean="0">
                <a:cs typeface="B Titr" pitchFamily="2" charset="-78"/>
              </a:rPr>
              <a:t>شرح حال</a:t>
            </a:r>
            <a:endParaRPr lang="en-US" sz="2400" dirty="0">
              <a:cs typeface="B Titr" pitchFamily="2" charset="-78"/>
            </a:endParaRPr>
          </a:p>
        </p:txBody>
      </p:sp>
      <p:sp>
        <p:nvSpPr>
          <p:cNvPr id="3" name="Content Placeholder 2"/>
          <p:cNvSpPr>
            <a:spLocks noGrp="1"/>
          </p:cNvSpPr>
          <p:nvPr>
            <p:ph sz="quarter" idx="1"/>
          </p:nvPr>
        </p:nvSpPr>
        <p:spPr/>
        <p:txBody>
          <a:bodyPr>
            <a:normAutofit/>
          </a:bodyPr>
          <a:lstStyle/>
          <a:p>
            <a:pPr algn="just" rtl="1"/>
            <a:endParaRPr lang="fa-IR" sz="1800" b="1" dirty="0" smtClean="0">
              <a:cs typeface="B Compset" pitchFamily="2" charset="-78"/>
            </a:endParaRPr>
          </a:p>
          <a:p>
            <a:pPr algn="just" rtl="1"/>
            <a:r>
              <a:rPr lang="fa-IR" sz="1800" b="1" dirty="0" smtClean="0">
                <a:cs typeface="B Compset" pitchFamily="2" charset="-78"/>
              </a:rPr>
              <a:t>پاسخ به نیتروگلیسرین به نفع در گیری کرونری است ولی ممکن است در مواردی که درد به علت غیر قلبی باشد نیز رخ دهد (مانند اسپاسم کرونری) از سوی دیگر عدم پاسخ ممکن است بدلیل سکته قلبی شدید باشد.</a:t>
            </a:r>
          </a:p>
          <a:p>
            <a:pPr algn="just" rtl="1"/>
            <a:endParaRPr lang="fa-IR" sz="1800" b="1" dirty="0" smtClean="0">
              <a:cs typeface="B Compset" pitchFamily="2" charset="-78"/>
            </a:endParaRPr>
          </a:p>
          <a:p>
            <a:pPr algn="just" rtl="1"/>
            <a:r>
              <a:rPr lang="fa-IR" sz="1800" b="1" dirty="0" smtClean="0">
                <a:cs typeface="B Compset" pitchFamily="2" charset="-78"/>
              </a:rPr>
              <a:t>در بیماران جوان تر احتمال بروز سندرم حاد کرونری کمتر است و اگر بیماری شرح حال مصرف اخیر کوکایین داشته باشد این احتمال افزایش می یابد.</a:t>
            </a:r>
          </a:p>
          <a:p>
            <a:pPr algn="just" rtl="1"/>
            <a:endParaRPr lang="fa-IR" sz="1800" b="1" dirty="0" smtClean="0">
              <a:cs typeface="B Compset" pitchFamily="2" charset="-78"/>
            </a:endParaRPr>
          </a:p>
          <a:p>
            <a:pPr algn="just" rtl="1"/>
            <a:r>
              <a:rPr lang="fa-IR" sz="1800" b="1" dirty="0" smtClean="0">
                <a:cs typeface="B Compset" pitchFamily="2" charset="-78"/>
              </a:rPr>
              <a:t>بر خلاف ماهیت شروع درد در سندرم حاد کرونری، در مواردی مانند آمبولی ریه، دایسکشن آئورت و نیز پنوموتراکس درد به صورت ناگهانی شروع می شود و در ابتدای بروز به حداکثر می رسد.</a:t>
            </a:r>
          </a:p>
          <a:p>
            <a:pPr algn="just" rtl="1"/>
            <a:endParaRPr lang="fa-IR" sz="1800" b="1" dirty="0" smtClean="0">
              <a:cs typeface="B Compset" pitchFamily="2" charset="-78"/>
            </a:endParaRPr>
          </a:p>
          <a:p>
            <a:pPr algn="just" rtl="1"/>
            <a:r>
              <a:rPr lang="fa-IR" sz="1800" b="1" dirty="0" smtClean="0">
                <a:cs typeface="B Compset" pitchFamily="2" charset="-78"/>
              </a:rPr>
              <a:t>درد پلورتیک یا موقعیتی در مواردی مانند آمبولی ریه، پریکاردیت، پنومونی یا درد های با منشا اسکلتی – عضلانی دیده می شود.</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smtClean="0">
                <a:cs typeface="B Titr" pitchFamily="2" charset="-78"/>
              </a:rPr>
              <a:t>شرح حال</a:t>
            </a:r>
            <a:endParaRPr lang="en-US" sz="2400" dirty="0">
              <a:cs typeface="B Titr" pitchFamily="2" charset="-78"/>
            </a:endParaRPr>
          </a:p>
        </p:txBody>
      </p:sp>
      <p:sp>
        <p:nvSpPr>
          <p:cNvPr id="3" name="Content Placeholder 2"/>
          <p:cNvSpPr>
            <a:spLocks noGrp="1"/>
          </p:cNvSpPr>
          <p:nvPr>
            <p:ph sz="quarter" idx="1"/>
          </p:nvPr>
        </p:nvSpPr>
        <p:spPr>
          <a:xfrm>
            <a:off x="457200" y="1484784"/>
            <a:ext cx="8229600" cy="1008112"/>
          </a:xfrm>
        </p:spPr>
        <p:txBody>
          <a:bodyPr>
            <a:normAutofit/>
          </a:bodyPr>
          <a:lstStyle/>
          <a:p>
            <a:pPr algn="just" rtl="1"/>
            <a:r>
              <a:rPr lang="fa-IR" sz="1800" b="1" dirty="0" smtClean="0">
                <a:cs typeface="B Compset" pitchFamily="2" charset="-78"/>
              </a:rPr>
              <a:t>وجود ریسک فاکتور های آترواسکلروز مانند سن بالا، دیابت، فشار خون بالا و نیز جنس مذکر، احتمال آنکه درد با منشا ایکسمی باشد را افزایش می دهد.</a:t>
            </a:r>
          </a:p>
          <a:p>
            <a:pPr algn="just"/>
            <a:endParaRPr lang="en-US" sz="1800" b="1" dirty="0" smtClean="0">
              <a:cs typeface="B Compset" pitchFamily="2" charset="-78"/>
            </a:endParaRPr>
          </a:p>
          <a:p>
            <a:pPr algn="just"/>
            <a:endParaRPr lang="en-US" sz="1800" b="1" dirty="0" smtClean="0">
              <a:cs typeface="B Compset" pitchFamily="2" charset="-78"/>
            </a:endParaRPr>
          </a:p>
        </p:txBody>
      </p:sp>
      <p:pic>
        <p:nvPicPr>
          <p:cNvPr id="98306" name="Picture 2"/>
          <p:cNvPicPr>
            <a:picLocks noChangeAspect="1" noChangeArrowheads="1"/>
          </p:cNvPicPr>
          <p:nvPr/>
        </p:nvPicPr>
        <p:blipFill>
          <a:blip r:embed="rId2" cstate="print"/>
          <a:srcRect/>
          <a:stretch>
            <a:fillRect/>
          </a:stretch>
        </p:blipFill>
        <p:spPr bwMode="auto">
          <a:xfrm>
            <a:off x="2000232" y="2500306"/>
            <a:ext cx="5135485" cy="3733800"/>
          </a:xfrm>
          <a:prstGeom prst="roundRect">
            <a:avLst>
              <a:gd name="adj" fmla="val 8594"/>
            </a:avLst>
          </a:prstGeom>
          <a:solidFill>
            <a:srgbClr val="FFFFFF">
              <a:shade val="85000"/>
            </a:srgbClr>
          </a:solidFill>
          <a:ln>
            <a:noFill/>
          </a:ln>
          <a:effectLst>
            <a:glow rad="228600">
              <a:schemeClr val="accent6">
                <a:satMod val="175000"/>
                <a:alpha val="40000"/>
              </a:schemeClr>
            </a:glow>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rtl="1"/>
            <a:r>
              <a:rPr lang="fa-IR" sz="2400" b="1" dirty="0" smtClean="0">
                <a:cs typeface="B Titr" pitchFamily="2" charset="-78"/>
              </a:rPr>
              <a:t>ماهیت درد </a:t>
            </a:r>
            <a:r>
              <a:rPr lang="en-US" sz="2400" b="1" dirty="0" smtClean="0">
                <a:cs typeface="B Titr" pitchFamily="2" charset="-78"/>
              </a:rPr>
              <a:t>STEMI</a:t>
            </a:r>
            <a:endParaRPr lang="en-US" sz="2400" dirty="0">
              <a:cs typeface="B Titr" pitchFamily="2" charset="-78"/>
            </a:endParaRPr>
          </a:p>
        </p:txBody>
      </p:sp>
      <p:sp>
        <p:nvSpPr>
          <p:cNvPr id="3" name="Content Placeholder 2"/>
          <p:cNvSpPr>
            <a:spLocks noGrp="1"/>
          </p:cNvSpPr>
          <p:nvPr>
            <p:ph sz="quarter" idx="1"/>
          </p:nvPr>
        </p:nvSpPr>
        <p:spPr>
          <a:xfrm>
            <a:off x="428596" y="1529408"/>
            <a:ext cx="8229600" cy="4899988"/>
          </a:xfrm>
        </p:spPr>
        <p:txBody>
          <a:bodyPr>
            <a:normAutofit/>
          </a:bodyPr>
          <a:lstStyle/>
          <a:p>
            <a:pPr algn="r" rtl="1">
              <a:buNone/>
            </a:pPr>
            <a:r>
              <a:rPr lang="fa-IR" sz="1800" b="1" dirty="0" smtClean="0">
                <a:cs typeface="B Compset" pitchFamily="2" charset="-78"/>
              </a:rPr>
              <a:t>در اغلب بیماران درد به صورت زیر است:</a:t>
            </a:r>
          </a:p>
          <a:p>
            <a:pPr algn="r" rtl="1"/>
            <a:r>
              <a:rPr lang="fa-IR" sz="1800" b="1" dirty="0" smtClean="0">
                <a:cs typeface="B Compset" pitchFamily="2" charset="-78"/>
              </a:rPr>
              <a:t>شدید</a:t>
            </a:r>
          </a:p>
          <a:p>
            <a:pPr algn="r" rtl="1"/>
            <a:r>
              <a:rPr lang="fa-IR" sz="1800" b="1" dirty="0" smtClean="0">
                <a:cs typeface="B Compset" pitchFamily="2" charset="-78"/>
              </a:rPr>
              <a:t>غیرقابل تحمل</a:t>
            </a:r>
          </a:p>
          <a:p>
            <a:pPr algn="r" rtl="1"/>
            <a:r>
              <a:rPr lang="fa-IR" sz="1800" b="1" dirty="0" smtClean="0">
                <a:cs typeface="B Compset" pitchFamily="2" charset="-78"/>
              </a:rPr>
              <a:t>طولانی (بیش از 30 دقیقه)</a:t>
            </a:r>
          </a:p>
          <a:p>
            <a:pPr algn="r" rtl="1"/>
            <a:r>
              <a:rPr lang="fa-IR" sz="1800" b="1" dirty="0" smtClean="0">
                <a:cs typeface="B Compset" pitchFamily="2" charset="-78"/>
              </a:rPr>
              <a:t>گاه به صورت احساس قرار گیری وزنه سنگین بر روی قفسه سینه یا تحت فشار قرار گرفتن  و گاه به صورت خنجری، سوزشی یا ناخوشی در قفسه سینه بیان می شود.</a:t>
            </a:r>
          </a:p>
          <a:p>
            <a:pPr algn="r" rtl="1">
              <a:buNone/>
            </a:pPr>
            <a:endParaRPr lang="fa-IR" sz="1800" b="1" dirty="0" smtClean="0">
              <a:cs typeface="B Compset" pitchFamily="2" charset="-78"/>
            </a:endParaRPr>
          </a:p>
          <a:p>
            <a:pPr algn="r" rtl="1">
              <a:buNone/>
            </a:pPr>
            <a:r>
              <a:rPr lang="fa-IR" sz="1800" b="1" dirty="0" smtClean="0">
                <a:cs typeface="B Compset" pitchFamily="2" charset="-78"/>
              </a:rPr>
              <a:t>محل درد:</a:t>
            </a:r>
          </a:p>
          <a:p>
            <a:pPr algn="r" rtl="1"/>
            <a:r>
              <a:rPr lang="fa-IR" sz="1800" b="1" dirty="0" smtClean="0">
                <a:cs typeface="B Compset" pitchFamily="2" charset="-78"/>
              </a:rPr>
              <a:t>اغلب رترواسترنال است.</a:t>
            </a:r>
          </a:p>
          <a:p>
            <a:pPr algn="r" rtl="1"/>
            <a:r>
              <a:rPr lang="fa-IR" sz="1800" b="1" dirty="0" smtClean="0">
                <a:cs typeface="B Compset" pitchFamily="2" charset="-78"/>
              </a:rPr>
              <a:t>اغلب به هر دو قسمت قدام قفسه سینه منتشر می شود ولی در سمت چپ بیشتر است.</a:t>
            </a:r>
          </a:p>
          <a:p>
            <a:pPr algn="r" rtl="1"/>
            <a:r>
              <a:rPr lang="fa-IR" sz="1800" b="1" dirty="0" smtClean="0">
                <a:cs typeface="B Compset" pitchFamily="2" charset="-78"/>
              </a:rPr>
              <a:t>گاه به بازو بخصوص در منطقه اولنار بازوی چپ منتشر می شود.</a:t>
            </a:r>
          </a:p>
          <a:p>
            <a:pPr algn="r" rtl="1"/>
            <a:r>
              <a:rPr lang="fa-IR" sz="1800" b="1" dirty="0" smtClean="0">
                <a:cs typeface="B Compset" pitchFamily="2" charset="-78"/>
              </a:rPr>
              <a:t>ممکن است درد  در اپی گاستر احساس شود (بخصوص در </a:t>
            </a:r>
            <a:r>
              <a:rPr lang="en-US" sz="1800" b="1" dirty="0" smtClean="0">
                <a:cs typeface="B Compset" pitchFamily="2" charset="-78"/>
              </a:rPr>
              <a:t>Inferior STEMI</a:t>
            </a:r>
            <a:r>
              <a:rPr lang="fa-IR" sz="1800" b="1" dirty="0" smtClean="0">
                <a:cs typeface="B Compset" pitchFamily="2" charset="-78"/>
              </a:rPr>
              <a:t>).</a:t>
            </a:r>
          </a:p>
          <a:p>
            <a:pPr algn="r" rtl="1"/>
            <a:endParaRPr lang="fa-IR" sz="1800" b="1" dirty="0" smtClean="0">
              <a:cs typeface="B Compset" pitchFamily="2" charset="-78"/>
            </a:endParaRPr>
          </a:p>
          <a:p>
            <a:endParaRPr lang="en-US" sz="1800" b="1" dirty="0" smtClean="0">
              <a:cs typeface="B Compset" pitchFamily="2" charset="-78"/>
            </a:endParaRPr>
          </a:p>
          <a:p>
            <a:endParaRPr lang="en-US" sz="1800" b="1" dirty="0" smtClean="0">
              <a:cs typeface="B Compset" pitchFamily="2" charset="-78"/>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285728"/>
            <a:ext cx="8229600" cy="1143000"/>
          </a:xfrm>
        </p:spPr>
        <p:txBody>
          <a:bodyPr>
            <a:normAutofit/>
          </a:bodyPr>
          <a:lstStyle/>
          <a:p>
            <a:r>
              <a:rPr lang="fa-IR" sz="2400" b="1" dirty="0" smtClean="0">
                <a:cs typeface="B Titr" pitchFamily="2" charset="-78"/>
              </a:rPr>
              <a:t>وضعیت ظاهری</a:t>
            </a:r>
            <a:endParaRPr lang="en-US" sz="2400" dirty="0">
              <a:cs typeface="B Titr" pitchFamily="2" charset="-78"/>
            </a:endParaRPr>
          </a:p>
        </p:txBody>
      </p:sp>
      <p:sp>
        <p:nvSpPr>
          <p:cNvPr id="3" name="Content Placeholder 2"/>
          <p:cNvSpPr>
            <a:spLocks noGrp="1"/>
          </p:cNvSpPr>
          <p:nvPr>
            <p:ph sz="quarter" idx="1"/>
          </p:nvPr>
        </p:nvSpPr>
        <p:spPr>
          <a:xfrm>
            <a:off x="785786" y="1714488"/>
            <a:ext cx="7989168" cy="4525963"/>
          </a:xfrm>
        </p:spPr>
        <p:txBody>
          <a:bodyPr>
            <a:normAutofit/>
          </a:bodyPr>
          <a:lstStyle/>
          <a:p>
            <a:pPr algn="r" rtl="1">
              <a:buNone/>
            </a:pPr>
            <a:r>
              <a:rPr lang="fa-IR" sz="1800" b="1" dirty="0" smtClean="0">
                <a:cs typeface="B Compset" pitchFamily="2" charset="-78"/>
              </a:rPr>
              <a:t>وضعیت ظاهری:</a:t>
            </a:r>
          </a:p>
          <a:p>
            <a:pPr algn="r" rtl="1">
              <a:buNone/>
            </a:pPr>
            <a:endParaRPr lang="fa-IR" sz="1800" b="1" dirty="0" smtClean="0">
              <a:cs typeface="B Compset" pitchFamily="2" charset="-78"/>
            </a:endParaRPr>
          </a:p>
          <a:p>
            <a:pPr algn="r" rtl="1"/>
            <a:r>
              <a:rPr lang="fa-IR" sz="1800" b="1" dirty="0" smtClean="0">
                <a:cs typeface="B Compset" pitchFamily="2" charset="-78"/>
              </a:rPr>
              <a:t>مضطرب</a:t>
            </a:r>
          </a:p>
          <a:p>
            <a:pPr algn="r" rtl="1"/>
            <a:r>
              <a:rPr lang="fa-IR" sz="1800" b="1" dirty="0" smtClean="0">
                <a:cs typeface="B Compset" pitchFamily="2" charset="-78"/>
              </a:rPr>
              <a:t>دیسترس</a:t>
            </a:r>
          </a:p>
          <a:p>
            <a:pPr algn="r" rtl="1"/>
            <a:r>
              <a:rPr lang="fa-IR" sz="1800" b="1" dirty="0" smtClean="0">
                <a:cs typeface="B Compset" pitchFamily="2" charset="-78"/>
              </a:rPr>
              <a:t>بی قرار</a:t>
            </a:r>
          </a:p>
          <a:p>
            <a:pPr algn="r" rtl="1"/>
            <a:r>
              <a:rPr lang="fa-IR" sz="1800" b="1" dirty="0" smtClean="0">
                <a:cs typeface="B Compset" pitchFamily="2" charset="-78"/>
              </a:rPr>
              <a:t>تغییر مدام وضعیت برای موقعیت راحت</a:t>
            </a:r>
          </a:p>
          <a:p>
            <a:pPr algn="r" rtl="1"/>
            <a:r>
              <a:rPr lang="fa-IR" sz="1800" b="1" dirty="0" smtClean="0">
                <a:cs typeface="B Compset" pitchFamily="2" charset="-78"/>
              </a:rPr>
              <a:t>اغلب در حال ماساژ یا گرفتن سمت چپ قفسه صدری با ماساژ (علامت لوین)</a:t>
            </a:r>
          </a:p>
          <a:p>
            <a:pPr algn="r" rtl="1"/>
            <a:r>
              <a:rPr lang="fa-IR" sz="1800" b="1" dirty="0" smtClean="0">
                <a:cs typeface="B Compset" pitchFamily="2" charset="-78"/>
              </a:rPr>
              <a:t>اگر بیمار مبتلا به نارسایی قلب شده باشد به علت تحریک زیاد سمپاتیک، دچار تعریق سرد و پوست رنگ پریده می شود. </a:t>
            </a:r>
          </a:p>
        </p:txBody>
      </p:sp>
      <p:pic>
        <p:nvPicPr>
          <p:cNvPr id="4" name="Picture 2" descr="*Mid-substernal chest pain.&#10;*Squeezing, pressure-like in quality (closed fist over chest = Levine’s sign). NOT SHARP!&#10;*Builds to a peak and lasts 2-20 minutes.&#10;*RADIATION to left arm, neck, jaw or back.&#10;*Associated with SOB, sweating, or nau..."/>
          <p:cNvPicPr>
            <a:picLocks noChangeAspect="1" noChangeArrowheads="1"/>
          </p:cNvPicPr>
          <p:nvPr/>
        </p:nvPicPr>
        <p:blipFill>
          <a:blip r:embed="rId2" cstate="print"/>
          <a:srcRect/>
          <a:stretch>
            <a:fillRect/>
          </a:stretch>
        </p:blipFill>
        <p:spPr bwMode="auto">
          <a:xfrm>
            <a:off x="642910" y="642918"/>
            <a:ext cx="2255829" cy="2714644"/>
          </a:xfrm>
          <a:prstGeom prst="roundRect">
            <a:avLst>
              <a:gd name="adj" fmla="val 8594"/>
            </a:avLst>
          </a:prstGeom>
          <a:solidFill>
            <a:srgbClr val="FFFFFF">
              <a:shade val="85000"/>
            </a:srgbClr>
          </a:solidFill>
          <a:ln>
            <a:noFill/>
          </a:ln>
          <a:effectLst>
            <a:glow rad="228600">
              <a:schemeClr val="accent2">
                <a:satMod val="175000"/>
                <a:alpha val="40000"/>
              </a:schemeClr>
            </a:glow>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علایم حیاتی</a:t>
            </a:r>
            <a:endParaRPr lang="en-US" sz="2400" dirty="0">
              <a:cs typeface="B Titr" pitchFamily="2" charset="-78"/>
            </a:endParaRPr>
          </a:p>
        </p:txBody>
      </p:sp>
      <p:sp>
        <p:nvSpPr>
          <p:cNvPr id="3" name="Content Placeholder 2"/>
          <p:cNvSpPr>
            <a:spLocks noGrp="1"/>
          </p:cNvSpPr>
          <p:nvPr>
            <p:ph sz="quarter" idx="1"/>
          </p:nvPr>
        </p:nvSpPr>
        <p:spPr/>
        <p:txBody>
          <a:bodyPr>
            <a:normAutofit/>
          </a:bodyPr>
          <a:lstStyle/>
          <a:p>
            <a:pPr algn="r" rtl="1">
              <a:buNone/>
            </a:pPr>
            <a:r>
              <a:rPr lang="fa-IR" sz="1800" b="1" dirty="0" smtClean="0">
                <a:cs typeface="B Compset" pitchFamily="2" charset="-78"/>
              </a:rPr>
              <a:t>ضربان قلب:</a:t>
            </a:r>
          </a:p>
          <a:p>
            <a:pPr marL="514350" indent="-514350" algn="r" rtl="1"/>
            <a:r>
              <a:rPr lang="fa-IR" sz="1800" b="1" dirty="0" smtClean="0">
                <a:cs typeface="B Compset" pitchFamily="2" charset="-78"/>
              </a:rPr>
              <a:t>در این حالت می تواند برادی کاردی شدید یا تاکی کاردی شدید منظم یا نامنظم رخ دهد.</a:t>
            </a:r>
          </a:p>
          <a:p>
            <a:pPr marL="514350" indent="-514350" algn="r" rtl="1"/>
            <a:r>
              <a:rPr lang="fa-IR" sz="1800" b="1" dirty="0" smtClean="0">
                <a:cs typeface="B Compset" pitchFamily="2" charset="-78"/>
              </a:rPr>
              <a:t>در اغلب موارد سینوس تاکی کاردی با ریت </a:t>
            </a:r>
            <a:r>
              <a:rPr lang="en-US" sz="1800" b="1" dirty="0" smtClean="0">
                <a:cs typeface="B Compset" pitchFamily="2" charset="-78"/>
              </a:rPr>
              <a:t>100</a:t>
            </a:r>
            <a:r>
              <a:rPr lang="fa-IR" sz="1800" b="1" dirty="0" smtClean="0">
                <a:cs typeface="B Compset" pitchFamily="2" charset="-78"/>
              </a:rPr>
              <a:t> الی </a:t>
            </a:r>
            <a:r>
              <a:rPr lang="en-US" sz="1800" b="1" dirty="0" smtClean="0">
                <a:cs typeface="B Compset" pitchFamily="2" charset="-78"/>
              </a:rPr>
              <a:t>110</a:t>
            </a:r>
            <a:r>
              <a:rPr lang="fa-IR" sz="1800" b="1" dirty="0" smtClean="0">
                <a:cs typeface="B Compset" pitchFamily="2" charset="-78"/>
              </a:rPr>
              <a:t> ضربان در دقیقه دیده می شود. </a:t>
            </a:r>
          </a:p>
          <a:p>
            <a:pPr algn="r" rtl="1"/>
            <a:endParaRPr lang="fa-IR" sz="1800" b="1" dirty="0" smtClean="0">
              <a:cs typeface="B Compset" pitchFamily="2" charset="-78"/>
            </a:endParaRPr>
          </a:p>
          <a:p>
            <a:pPr algn="r" rtl="1"/>
            <a:endParaRPr lang="fa-IR" sz="1800" b="1" dirty="0" smtClean="0">
              <a:cs typeface="B Compset" pitchFamily="2" charset="-78"/>
            </a:endParaRPr>
          </a:p>
          <a:p>
            <a:pPr algn="r" rtl="1">
              <a:buNone/>
            </a:pPr>
            <a:r>
              <a:rPr lang="fa-IR" sz="1800" b="1" dirty="0" smtClean="0">
                <a:cs typeface="B Compset" pitchFamily="2" charset="-78"/>
              </a:rPr>
              <a:t>فشار خون:</a:t>
            </a:r>
          </a:p>
          <a:p>
            <a:pPr marL="514350" indent="-514350" algn="just" rtl="1"/>
            <a:r>
              <a:rPr lang="fa-IR" sz="1800" b="1" dirty="0" smtClean="0">
                <a:cs typeface="B Compset" pitchFamily="2" charset="-78"/>
              </a:rPr>
              <a:t>اغلب بیماران غیر عارضه دار، دارای فشارخون نرمال هستند. </a:t>
            </a:r>
          </a:p>
          <a:p>
            <a:pPr marL="514350" indent="-514350" algn="just" rtl="1"/>
            <a:r>
              <a:rPr lang="fa-IR" sz="1800" b="1" dirty="0" smtClean="0">
                <a:cs typeface="B Compset" pitchFamily="2" charset="-78"/>
              </a:rPr>
              <a:t>در بیمارانی که قبلا فشارخون نرمال داشتند ممکن است فشار خون بالا رخ دهد (ثانویه به درد، اضطراب و آژیتاسیون).</a:t>
            </a:r>
          </a:p>
          <a:p>
            <a:pPr marL="514350" indent="-514350" algn="just" rtl="1"/>
            <a:r>
              <a:rPr lang="fa-IR" sz="1800" b="1" dirty="0" smtClean="0">
                <a:cs typeface="B Compset" pitchFamily="2" charset="-78"/>
              </a:rPr>
              <a:t>در بیمارانی که قبلا فشارخون بالا داشتند ممکن است فشار خون نرمال یافت شود، اگرچه بسیاری از آنان به فشار خون بالای اولیه پس از 3 الی 6 ماه از سکته قلبی می رسند. </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علایم حیاتی</a:t>
            </a:r>
            <a:endParaRPr lang="en-US" sz="2400" dirty="0"/>
          </a:p>
        </p:txBody>
      </p:sp>
      <p:sp>
        <p:nvSpPr>
          <p:cNvPr id="3" name="Content Placeholder 2"/>
          <p:cNvSpPr>
            <a:spLocks noGrp="1"/>
          </p:cNvSpPr>
          <p:nvPr>
            <p:ph sz="quarter" idx="1"/>
          </p:nvPr>
        </p:nvSpPr>
        <p:spPr/>
        <p:txBody>
          <a:bodyPr>
            <a:normAutofit/>
          </a:bodyPr>
          <a:lstStyle/>
          <a:p>
            <a:pPr algn="r" rtl="1">
              <a:buNone/>
            </a:pPr>
            <a:r>
              <a:rPr lang="fa-IR" sz="1800" b="1" dirty="0" smtClean="0">
                <a:cs typeface="B Compset" pitchFamily="2" charset="-78"/>
              </a:rPr>
              <a:t>دمای بدن:</a:t>
            </a:r>
          </a:p>
          <a:p>
            <a:pPr marL="514350" indent="-514350" algn="r" rtl="1"/>
            <a:r>
              <a:rPr lang="fa-IR" sz="1800" b="1" dirty="0" smtClean="0">
                <a:cs typeface="B Compset" pitchFamily="2" charset="-78"/>
              </a:rPr>
              <a:t>در اغلب بیماران به واسطه پاسخ به نکروز ممکن است تب رخ دهد. </a:t>
            </a:r>
          </a:p>
          <a:p>
            <a:pPr marL="514350" indent="-514350" algn="r" rtl="1"/>
            <a:r>
              <a:rPr lang="fa-IR" sz="1800" b="1" dirty="0" smtClean="0">
                <a:cs typeface="B Compset" pitchFamily="2" charset="-78"/>
              </a:rPr>
              <a:t>اغلب افزایش دمای بدن طی 24 الی 48 ساعت از شروع انفارکتوس رخ می دهد. </a:t>
            </a:r>
          </a:p>
          <a:p>
            <a:pPr marL="514350" indent="-514350" algn="r" rtl="1"/>
            <a:r>
              <a:rPr lang="fa-IR" sz="1800" b="1" dirty="0" smtClean="0">
                <a:cs typeface="B Compset" pitchFamily="2" charset="-78"/>
              </a:rPr>
              <a:t>دمای رکتال ممکن است به 38.3 الی 38.9 سانتی گراد برسد.</a:t>
            </a:r>
          </a:p>
          <a:p>
            <a:pPr marL="514350" indent="-514350" algn="r" rtl="1"/>
            <a:r>
              <a:rPr lang="fa-IR" sz="1800" b="1" dirty="0" smtClean="0">
                <a:cs typeface="B Compset" pitchFamily="2" charset="-78"/>
              </a:rPr>
              <a:t>تب ایجاد شده معمولا در روز 4 یا 5 بعد از سکته فروکش می کند.</a:t>
            </a:r>
            <a:br>
              <a:rPr lang="fa-IR" sz="1800" b="1" dirty="0" smtClean="0">
                <a:cs typeface="B Compset" pitchFamily="2" charset="-78"/>
              </a:rPr>
            </a:br>
            <a:endParaRPr lang="fa-IR" sz="1800" b="1" dirty="0" smtClean="0">
              <a:cs typeface="B Compset" pitchFamily="2" charset="-78"/>
            </a:endParaRPr>
          </a:p>
          <a:p>
            <a:endParaRPr lang="fa-IR" sz="1800" b="1" dirty="0" smtClean="0">
              <a:cs typeface="B Compset" pitchFamily="2" charset="-78"/>
            </a:endParaRPr>
          </a:p>
          <a:p>
            <a:pPr algn="r" rtl="1">
              <a:buNone/>
            </a:pPr>
            <a:r>
              <a:rPr lang="fa-IR" sz="1800" b="1" dirty="0" smtClean="0">
                <a:cs typeface="B Compset" pitchFamily="2" charset="-78"/>
              </a:rPr>
              <a:t>تنفس :</a:t>
            </a:r>
          </a:p>
          <a:p>
            <a:pPr marL="514350" indent="-514350" algn="r" rtl="1"/>
            <a:r>
              <a:rPr lang="fa-IR" sz="1800" b="1" dirty="0" smtClean="0">
                <a:cs typeface="B Compset" pitchFamily="2" charset="-78"/>
              </a:rPr>
              <a:t>ممکن است تعداد تنفس اندکی افزایش یابد.</a:t>
            </a:r>
          </a:p>
          <a:p>
            <a:pPr marL="514350" indent="-514350" algn="r" rtl="1"/>
            <a:r>
              <a:rPr lang="fa-IR" sz="1800" b="1" dirty="0" smtClean="0">
                <a:cs typeface="B Compset" pitchFamily="2" charset="-78"/>
              </a:rPr>
              <a:t>ولی در بیمارانی که مبتلا به نارسایی قلب شده اند، تعداد تنفس با شدت نارسایی مرتبط است.</a:t>
            </a:r>
          </a:p>
          <a:p>
            <a:pPr marL="514350" indent="-514350" algn="r" rtl="1"/>
            <a:r>
              <a:rPr lang="fa-IR" sz="1800" b="1" dirty="0" smtClean="0">
                <a:cs typeface="B Compset" pitchFamily="2" charset="-78"/>
              </a:rPr>
              <a:t>به طوری که در بیماران مبتلا به ادم ریوی، تعداد تنفس به بالای 40 در دقیقه می رسد.</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cs typeface="B Titr" pitchFamily="2" charset="-78"/>
              </a:rPr>
              <a:t>تغییرات </a:t>
            </a:r>
            <a:r>
              <a:rPr lang="en-US" sz="2400" b="1" dirty="0" smtClean="0">
                <a:cs typeface="B Titr" pitchFamily="2" charset="-78"/>
              </a:rPr>
              <a:t>ECG</a:t>
            </a:r>
            <a:r>
              <a:rPr lang="fa-IR" sz="2400" dirty="0" smtClean="0">
                <a:cs typeface="B Titr" pitchFamily="2" charset="-78"/>
              </a:rPr>
              <a:t> درانفارکتوس حاد میوکارد</a:t>
            </a:r>
            <a:endParaRPr lang="en-US" sz="2400" b="1" dirty="0">
              <a:cs typeface="B Titr" pitchFamily="2" charset="-78"/>
            </a:endParaRPr>
          </a:p>
        </p:txBody>
      </p:sp>
      <p:sp>
        <p:nvSpPr>
          <p:cNvPr id="3" name="Content Placeholder 2"/>
          <p:cNvSpPr>
            <a:spLocks noGrp="1"/>
          </p:cNvSpPr>
          <p:nvPr>
            <p:ph sz="quarter" idx="1"/>
          </p:nvPr>
        </p:nvSpPr>
        <p:spPr/>
        <p:txBody>
          <a:bodyPr/>
          <a:lstStyle/>
          <a:p>
            <a:pPr algn="just" rtl="1"/>
            <a:r>
              <a:rPr lang="fa-IR" sz="1800" b="1" dirty="0" smtClean="0">
                <a:cs typeface="B Compset" pitchFamily="2" charset="-78"/>
              </a:rPr>
              <a:t>هنگامیکه یکی از عروق خون رساننده به قسمتی از قلب دچار انسداد گردد، آن ناحیه دچار ایسکمی </a:t>
            </a:r>
            <a:r>
              <a:rPr lang="en-US" sz="1800" b="1" dirty="0" smtClean="0">
                <a:cs typeface="B Compset" pitchFamily="2" charset="-78"/>
              </a:rPr>
              <a:t>(ischemia)</a:t>
            </a:r>
            <a:r>
              <a:rPr lang="fa-IR" sz="1800" b="1" dirty="0" smtClean="0">
                <a:cs typeface="B Compset" pitchFamily="2" charset="-78"/>
              </a:rPr>
              <a:t> می شود. </a:t>
            </a:r>
          </a:p>
          <a:p>
            <a:pPr algn="just" rtl="1"/>
            <a:endParaRPr lang="fa-IR" sz="1800" b="1" dirty="0" smtClean="0">
              <a:cs typeface="B Compset" pitchFamily="2" charset="-78"/>
            </a:endParaRPr>
          </a:p>
          <a:p>
            <a:pPr algn="just" rtl="1"/>
            <a:r>
              <a:rPr lang="fa-IR" sz="1800" b="1" dirty="0" smtClean="0">
                <a:cs typeface="B Compset" pitchFamily="2" charset="-78"/>
              </a:rPr>
              <a:t>اگر انسداد برطرف نشود، از مرکز این ناحیه شروع به آسیب سلولی </a:t>
            </a:r>
            <a:r>
              <a:rPr lang="en-US" sz="1800" b="1" dirty="0" smtClean="0">
                <a:cs typeface="B Compset" pitchFamily="2" charset="-78"/>
              </a:rPr>
              <a:t>(Injury)</a:t>
            </a:r>
            <a:r>
              <a:rPr lang="fa-IR" sz="1800" b="1" dirty="0" smtClean="0">
                <a:cs typeface="B Compset" pitchFamily="2" charset="-78"/>
              </a:rPr>
              <a:t> می کند.</a:t>
            </a:r>
          </a:p>
          <a:p>
            <a:pPr algn="just" rtl="1"/>
            <a:endParaRPr lang="fa-IR" sz="1800" b="1" dirty="0" smtClean="0">
              <a:cs typeface="B Compset" pitchFamily="2" charset="-78"/>
            </a:endParaRPr>
          </a:p>
          <a:p>
            <a:pPr algn="just" rtl="1"/>
            <a:r>
              <a:rPr lang="fa-IR" sz="1800" b="1" dirty="0" smtClean="0">
                <a:cs typeface="B Compset" pitchFamily="2" charset="-78"/>
              </a:rPr>
              <a:t>در این مرحله اگر برای بیمار اقدامی صورت نگیرد تبدیل به نکروز می شود.</a:t>
            </a:r>
          </a:p>
          <a:p>
            <a:pPr algn="just" rtl="1"/>
            <a:endParaRPr lang="fa-IR" sz="1800" b="1" dirty="0" smtClean="0">
              <a:cs typeface="B Compset" pitchFamily="2" charset="-78"/>
            </a:endParaRPr>
          </a:p>
          <a:p>
            <a:pPr algn="just" rtl="1"/>
            <a:r>
              <a:rPr lang="fa-IR" sz="1800" b="1" dirty="0" smtClean="0">
                <a:cs typeface="B Compset" pitchFamily="2" charset="-78"/>
              </a:rPr>
              <a:t>این نکروز می تواند به مناطق ایسکمی و آسیب گسترش یابد یا در همان منطقه محدود شود.</a:t>
            </a:r>
          </a:p>
          <a:p>
            <a:pPr algn="just" rtl="1"/>
            <a:endParaRPr lang="fa-IR" sz="1800" b="1" dirty="0" smtClean="0">
              <a:cs typeface="B Compset" pitchFamily="2" charset="-78"/>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cs typeface="B Titr" pitchFamily="2" charset="-78"/>
              </a:rPr>
              <a:t>تغییرات </a:t>
            </a:r>
            <a:r>
              <a:rPr lang="en-US" sz="2400" b="1" dirty="0" smtClean="0">
                <a:cs typeface="B Titr" pitchFamily="2" charset="-78"/>
              </a:rPr>
              <a:t>ECG</a:t>
            </a:r>
            <a:r>
              <a:rPr lang="fa-IR" sz="2400" dirty="0" smtClean="0">
                <a:cs typeface="B Titr" pitchFamily="2" charset="-78"/>
              </a:rPr>
              <a:t> درانفارکتوس حاد میوکارد</a:t>
            </a:r>
            <a:endParaRPr lang="en-US" sz="2400" dirty="0">
              <a:cs typeface="B Titr" pitchFamily="2" charset="-78"/>
            </a:endParaRPr>
          </a:p>
        </p:txBody>
      </p:sp>
      <p:sp>
        <p:nvSpPr>
          <p:cNvPr id="3" name="Content Placeholder 2"/>
          <p:cNvSpPr>
            <a:spLocks noGrp="1"/>
          </p:cNvSpPr>
          <p:nvPr>
            <p:ph sz="quarter" idx="1"/>
          </p:nvPr>
        </p:nvSpPr>
        <p:spPr/>
        <p:txBody>
          <a:bodyPr/>
          <a:lstStyle/>
          <a:p>
            <a:pPr algn="r" rtl="1">
              <a:buNone/>
            </a:pPr>
            <a:r>
              <a:rPr lang="fa-IR" sz="1800" b="1" dirty="0" smtClean="0">
                <a:cs typeface="B Compset" pitchFamily="2" charset="-78"/>
              </a:rPr>
              <a:t>در قسمت ضایعه می توان سه منطقه پیدا کرد (از داخل به خارج):</a:t>
            </a:r>
          </a:p>
          <a:p>
            <a:pPr algn="r" rtl="1">
              <a:buNone/>
            </a:pPr>
            <a:endParaRPr lang="fa-IR" sz="1800" b="1" dirty="0" smtClean="0">
              <a:cs typeface="B Compset" pitchFamily="2" charset="-78"/>
            </a:endParaRPr>
          </a:p>
          <a:p>
            <a:pPr algn="r" rtl="1">
              <a:buNone/>
            </a:pPr>
            <a:r>
              <a:rPr lang="fa-IR" sz="1800" b="1" dirty="0" smtClean="0">
                <a:cs typeface="B Compset" pitchFamily="2" charset="-78"/>
              </a:rPr>
              <a:t>1- منطقه نکروز</a:t>
            </a:r>
          </a:p>
          <a:p>
            <a:pPr algn="r" rtl="1">
              <a:buNone/>
            </a:pPr>
            <a:r>
              <a:rPr lang="fa-IR" sz="1800" b="1" dirty="0" smtClean="0">
                <a:cs typeface="B Compset" pitchFamily="2" charset="-78"/>
              </a:rPr>
              <a:t>2- منطقه آسیب</a:t>
            </a:r>
          </a:p>
          <a:p>
            <a:pPr algn="r" rtl="1">
              <a:buNone/>
            </a:pPr>
            <a:r>
              <a:rPr lang="fa-IR" sz="1800" b="1" dirty="0" smtClean="0">
                <a:cs typeface="B Compset" pitchFamily="2" charset="-78"/>
              </a:rPr>
              <a:t>3- منطقه ایسکمی</a:t>
            </a:r>
          </a:p>
          <a:p>
            <a:pPr algn="r" rtl="1">
              <a:buNone/>
            </a:pPr>
            <a:endParaRPr lang="fa-IR" sz="1800" b="1" dirty="0" smtClean="0">
              <a:cs typeface="B Compset" pitchFamily="2" charset="-78"/>
            </a:endParaRPr>
          </a:p>
          <a:p>
            <a:pPr algn="r" rtl="1">
              <a:buNone/>
            </a:pPr>
            <a:r>
              <a:rPr lang="fa-IR" sz="1800" b="1" dirty="0" smtClean="0">
                <a:cs typeface="B Compset" pitchFamily="2" charset="-78"/>
              </a:rPr>
              <a:t>که هریک از این مناطق بعلت تغییراتی که در مسیر دپلاریزه و رپلاریزه آنها ایجاد میشود علائم خاصی را در </a:t>
            </a:r>
            <a:r>
              <a:rPr lang="en-US" sz="1800" b="1" dirty="0" smtClean="0">
                <a:cs typeface="B Compset" pitchFamily="2" charset="-78"/>
              </a:rPr>
              <a:t>ECG</a:t>
            </a:r>
            <a:r>
              <a:rPr lang="fa-IR" sz="1800" b="1" dirty="0" smtClean="0">
                <a:cs typeface="B Compset" pitchFamily="2" charset="-78"/>
              </a:rPr>
              <a:t> نشان می دهد.</a:t>
            </a:r>
            <a:endParaRPr lang="en-US" sz="1800" b="1" dirty="0">
              <a:cs typeface="B Compset" pitchFamily="2"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dirty="0" smtClean="0">
                <a:cs typeface="B Titr" pitchFamily="2" charset="-78"/>
              </a:rPr>
              <a:t>خونرسانی عضله قلب</a:t>
            </a:r>
            <a:endParaRPr lang="en-US" sz="2400" dirty="0">
              <a:cs typeface="B Titr" pitchFamily="2" charset="-78"/>
            </a:endParaRPr>
          </a:p>
        </p:txBody>
      </p:sp>
      <p:pic>
        <p:nvPicPr>
          <p:cNvPr id="4" name="Picture 4"/>
          <p:cNvPicPr>
            <a:picLocks noGrp="1" noChangeAspect="1" noChangeArrowheads="1"/>
          </p:cNvPicPr>
          <p:nvPr>
            <p:ph sz="quarter" idx="1"/>
          </p:nvPr>
        </p:nvPicPr>
        <p:blipFill>
          <a:blip r:embed="rId2"/>
          <a:srcRect/>
          <a:stretch>
            <a:fillRect/>
          </a:stretch>
        </p:blipFill>
        <p:spPr bwMode="auto">
          <a:xfrm>
            <a:off x="1600200" y="1447800"/>
            <a:ext cx="5943600" cy="4332359"/>
          </a:xfrm>
          <a:prstGeom prst="rect">
            <a:avLst/>
          </a:prstGeom>
          <a:noFill/>
          <a:ln w="9525">
            <a:noFill/>
            <a:miter lim="800000"/>
            <a:headEnd/>
            <a:tailEnd/>
          </a:ln>
        </p:spPr>
      </p:pic>
    </p:spTree>
    <p:extLst>
      <p:ext uri="{BB962C8B-B14F-4D97-AF65-F5344CB8AC3E}">
        <p14:creationId xmlns:p14="http://schemas.microsoft.com/office/powerpoint/2010/main" val="3391998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cs typeface="B Titr" pitchFamily="2" charset="-78"/>
              </a:rPr>
              <a:t>تغییرات </a:t>
            </a:r>
            <a:r>
              <a:rPr lang="en-US" sz="2400" b="1" dirty="0" smtClean="0">
                <a:cs typeface="B Titr" pitchFamily="2" charset="-78"/>
              </a:rPr>
              <a:t>ECG</a:t>
            </a:r>
            <a:r>
              <a:rPr lang="fa-IR" sz="2400" dirty="0" smtClean="0">
                <a:cs typeface="B Titr" pitchFamily="2" charset="-78"/>
              </a:rPr>
              <a:t> درانفارکتوس حاد </a:t>
            </a:r>
            <a:r>
              <a:rPr lang="en-US" sz="2400" dirty="0" smtClean="0">
                <a:cs typeface="B Titr" pitchFamily="2" charset="-78"/>
              </a:rPr>
              <a:t>STEMI</a:t>
            </a:r>
            <a:endParaRPr lang="en-US" sz="2400" dirty="0"/>
          </a:p>
        </p:txBody>
      </p:sp>
      <p:sp>
        <p:nvSpPr>
          <p:cNvPr id="5" name="Content Placeholder 4"/>
          <p:cNvSpPr>
            <a:spLocks noGrp="1"/>
          </p:cNvSpPr>
          <p:nvPr>
            <p:ph sz="quarter" idx="1"/>
          </p:nvPr>
        </p:nvSpPr>
        <p:spPr/>
        <p:txBody>
          <a:bodyPr/>
          <a:lstStyle/>
          <a:p>
            <a:pPr algn="r" rtl="1"/>
            <a:r>
              <a:rPr lang="fa-IR" sz="1800" b="1" dirty="0" smtClean="0">
                <a:cs typeface="B Compset" pitchFamily="2" charset="-78"/>
              </a:rPr>
              <a:t>در لیدهای سطح آسیب دیده </a:t>
            </a:r>
            <a:r>
              <a:rPr lang="en-US" sz="1800" b="1" dirty="0" smtClean="0">
                <a:cs typeface="B Compset" pitchFamily="2" charset="-78"/>
              </a:rPr>
              <a:t>ST elevation</a:t>
            </a:r>
            <a:r>
              <a:rPr lang="fa-IR" sz="1800" b="1" dirty="0" smtClean="0">
                <a:cs typeface="B Compset" pitchFamily="2" charset="-78"/>
              </a:rPr>
              <a:t> داریم.</a:t>
            </a:r>
          </a:p>
          <a:p>
            <a:pPr algn="r" rtl="1"/>
            <a:endParaRPr lang="fa-IR" sz="1800" b="1" dirty="0" smtClean="0">
              <a:cs typeface="B Compset" pitchFamily="2" charset="-78"/>
            </a:endParaRPr>
          </a:p>
          <a:p>
            <a:pPr algn="r" rtl="1"/>
            <a:r>
              <a:rPr lang="fa-IR" sz="1800" b="1" dirty="0" smtClean="0">
                <a:cs typeface="B Compset" pitchFamily="2" charset="-78"/>
              </a:rPr>
              <a:t>در لیدهای مقابل سطح آسیب دیده </a:t>
            </a:r>
            <a:r>
              <a:rPr lang="en-US" sz="1800" b="1" dirty="0" smtClean="0">
                <a:cs typeface="B Compset" pitchFamily="2" charset="-78"/>
              </a:rPr>
              <a:t>ST Depression</a:t>
            </a:r>
            <a:r>
              <a:rPr lang="fa-IR" sz="1800" b="1" dirty="0" smtClean="0">
                <a:cs typeface="B Compset" pitchFamily="2" charset="-78"/>
              </a:rPr>
              <a:t> داریم.</a:t>
            </a:r>
          </a:p>
          <a:p>
            <a:pPr algn="r" rtl="1"/>
            <a:endParaRPr lang="fa-IR" sz="1800" b="1" dirty="0" smtClean="0">
              <a:cs typeface="B Compset" pitchFamily="2" charset="-78"/>
            </a:endParaRPr>
          </a:p>
          <a:p>
            <a:pPr algn="r" rtl="1"/>
            <a:r>
              <a:rPr lang="fa-IR" sz="1800" b="1" dirty="0" smtClean="0">
                <a:cs typeface="B Compset" pitchFamily="2" charset="-78"/>
              </a:rPr>
              <a:t>در لیدهای سطح آسیب دیده </a:t>
            </a:r>
            <a:r>
              <a:rPr lang="en-US" sz="1800" b="1" dirty="0" smtClean="0">
                <a:cs typeface="B Compset" pitchFamily="2" charset="-78"/>
              </a:rPr>
              <a:t>Q Path</a:t>
            </a:r>
            <a:r>
              <a:rPr lang="fa-IR" sz="1800" b="1" dirty="0" smtClean="0">
                <a:cs typeface="B Compset" pitchFamily="2" charset="-78"/>
              </a:rPr>
              <a:t> ایجاد می شود.</a:t>
            </a:r>
          </a:p>
          <a:p>
            <a:pPr algn="r" rtl="1"/>
            <a:endParaRPr lang="fa-IR" sz="1800" b="1" dirty="0" smtClean="0">
              <a:cs typeface="B Compset" pitchFamily="2" charset="-78"/>
            </a:endParaRPr>
          </a:p>
          <a:p>
            <a:pPr algn="r" rtl="1"/>
            <a:r>
              <a:rPr lang="fa-IR" sz="1800" b="1" dirty="0" smtClean="0">
                <a:cs typeface="B Compset" pitchFamily="2" charset="-78"/>
              </a:rPr>
              <a:t>در لید های سطح آسیب دیده طول موج </a:t>
            </a:r>
            <a:r>
              <a:rPr lang="en-US" sz="1800" b="1" dirty="0" smtClean="0">
                <a:cs typeface="B Compset" pitchFamily="2" charset="-78"/>
              </a:rPr>
              <a:t>R</a:t>
            </a:r>
            <a:r>
              <a:rPr lang="fa-IR" sz="1800" b="1" dirty="0" smtClean="0">
                <a:cs typeface="B Compset" pitchFamily="2" charset="-78"/>
              </a:rPr>
              <a:t> کاهش می یابد.</a:t>
            </a:r>
          </a:p>
          <a:p>
            <a:pPr algn="r" rtl="1"/>
            <a:endParaRPr lang="fa-IR" sz="1800" b="1" dirty="0" smtClean="0">
              <a:cs typeface="B Compset" pitchFamily="2" charset="-78"/>
            </a:endParaRPr>
          </a:p>
          <a:p>
            <a:pPr algn="r" rtl="1"/>
            <a:r>
              <a:rPr lang="fa-IR" sz="1800" b="1" dirty="0" smtClean="0">
                <a:cs typeface="B Compset" pitchFamily="2" charset="-78"/>
              </a:rPr>
              <a:t>در لیدهای سطح آسیب دیده </a:t>
            </a:r>
            <a:r>
              <a:rPr lang="en-US" sz="1800" b="1" dirty="0" smtClean="0">
                <a:cs typeface="B Compset" pitchFamily="2" charset="-78"/>
              </a:rPr>
              <a:t>T</a:t>
            </a:r>
            <a:r>
              <a:rPr lang="fa-IR" sz="1800" b="1" dirty="0" smtClean="0">
                <a:cs typeface="B Compset" pitchFamily="2" charset="-78"/>
              </a:rPr>
              <a:t> معکوس داریم.</a:t>
            </a:r>
          </a:p>
          <a:p>
            <a:pPr algn="r" rtl="1"/>
            <a:endParaRPr lang="en-US" sz="1800" b="1" dirty="0">
              <a:cs typeface="B Compset" pitchFamily="2" charset="-78"/>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sz="2400" b="1" dirty="0" smtClean="0">
                <a:cs typeface="B Titr" pitchFamily="2" charset="-78"/>
              </a:rPr>
              <a:t>Acute MI</a:t>
            </a:r>
            <a:endParaRPr lang="fa-IR" altLang="en-US" sz="2400" dirty="0" smtClean="0"/>
          </a:p>
        </p:txBody>
      </p:sp>
      <p:pic>
        <p:nvPicPr>
          <p:cNvPr id="40963" name="Picture 4"/>
          <p:cNvPicPr>
            <a:picLocks noGrp="1" noChangeAspect="1" noChangeArrowheads="1"/>
          </p:cNvPicPr>
          <p:nvPr>
            <p:ph sz="quarter" idx="1"/>
          </p:nvPr>
        </p:nvPicPr>
        <p:blipFill>
          <a:blip r:embed="rId2"/>
          <a:srcRect/>
          <a:stretch>
            <a:fillRect/>
          </a:stretch>
        </p:blipFill>
        <p:spPr>
          <a:xfrm>
            <a:off x="762000" y="1447800"/>
            <a:ext cx="7467600" cy="4164623"/>
          </a:xfr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smtClean="0">
                <a:cs typeface="B Titr" pitchFamily="2" charset="-78"/>
              </a:rPr>
              <a:t> در مراحل مختلف سکته قلبی </a:t>
            </a:r>
            <a:r>
              <a:rPr lang="en-US" sz="2400" b="1" dirty="0" smtClean="0">
                <a:cs typeface="B Titr" pitchFamily="2" charset="-78"/>
              </a:rPr>
              <a:t>ECG</a:t>
            </a:r>
            <a:r>
              <a:rPr lang="fa-IR" sz="2400" b="1" dirty="0" smtClean="0">
                <a:cs typeface="B Titr" pitchFamily="2" charset="-78"/>
              </a:rPr>
              <a:t> تغییرات </a:t>
            </a:r>
            <a:endParaRPr lang="en-US" sz="2400" dirty="0">
              <a:cs typeface="B Titr" pitchFamily="2" charset="-78"/>
            </a:endParaRPr>
          </a:p>
        </p:txBody>
      </p:sp>
      <p:sp>
        <p:nvSpPr>
          <p:cNvPr id="3" name="Content Placeholder 2"/>
          <p:cNvSpPr>
            <a:spLocks noGrp="1"/>
          </p:cNvSpPr>
          <p:nvPr>
            <p:ph sz="quarter" idx="1"/>
          </p:nvPr>
        </p:nvSpPr>
        <p:spPr/>
        <p:txBody>
          <a:bodyPr/>
          <a:lstStyle/>
          <a:p>
            <a:r>
              <a:rPr lang="en-US" sz="1800" b="1" dirty="0" smtClean="0">
                <a:cs typeface="B Compset" pitchFamily="2" charset="-78"/>
              </a:rPr>
              <a:t>Ischemia: ST  Depression, T Inverted</a:t>
            </a:r>
          </a:p>
          <a:p>
            <a:pPr>
              <a:buNone/>
            </a:pPr>
            <a:endParaRPr lang="en-US" sz="1800" b="1" dirty="0" smtClean="0">
              <a:cs typeface="B Compset" pitchFamily="2" charset="-78"/>
            </a:endParaRPr>
          </a:p>
          <a:p>
            <a:r>
              <a:rPr lang="en-US" sz="1800" b="1" dirty="0" smtClean="0">
                <a:cs typeface="B Compset" pitchFamily="2" charset="-78"/>
              </a:rPr>
              <a:t>Hyper Acute MI: ST  elevation, T Tall </a:t>
            </a:r>
          </a:p>
          <a:p>
            <a:endParaRPr lang="en-US" sz="1800" b="1" dirty="0" smtClean="0">
              <a:cs typeface="B Compset" pitchFamily="2" charset="-78"/>
            </a:endParaRPr>
          </a:p>
          <a:p>
            <a:r>
              <a:rPr lang="en-US" sz="1800" b="1" dirty="0" smtClean="0">
                <a:cs typeface="B Compset" pitchFamily="2" charset="-78"/>
              </a:rPr>
              <a:t>Acute MI: Q Pathologic, ST elevation, T inverted</a:t>
            </a:r>
          </a:p>
          <a:p>
            <a:endParaRPr lang="en-US" sz="1800" b="1" dirty="0" smtClean="0">
              <a:cs typeface="B Compset" pitchFamily="2" charset="-78"/>
            </a:endParaRPr>
          </a:p>
          <a:p>
            <a:r>
              <a:rPr lang="en-US" sz="1800" b="1" dirty="0" smtClean="0">
                <a:cs typeface="B Compset" pitchFamily="2" charset="-78"/>
              </a:rPr>
              <a:t>Recent  MI: Q Pathologic, T inverted</a:t>
            </a:r>
          </a:p>
          <a:p>
            <a:endParaRPr lang="en-US" sz="1800" b="1" dirty="0" smtClean="0">
              <a:cs typeface="B Compset" pitchFamily="2" charset="-78"/>
            </a:endParaRPr>
          </a:p>
          <a:p>
            <a:r>
              <a:rPr lang="en-US" sz="1800" b="1" dirty="0" smtClean="0">
                <a:cs typeface="B Compset" pitchFamily="2" charset="-78"/>
              </a:rPr>
              <a:t>Old MI: Q Pathologic</a:t>
            </a:r>
            <a:endParaRPr lang="en-US" sz="1800" b="1" dirty="0">
              <a:cs typeface="B Compset" pitchFamily="2" charset="-78"/>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400" b="1" dirty="0" smtClean="0">
                <a:cs typeface="B Titr" pitchFamily="2" charset="-78"/>
              </a:rPr>
              <a:t> در مراحل مختلف سکته قلبی </a:t>
            </a:r>
            <a:r>
              <a:rPr lang="en-US" sz="2400" b="1" dirty="0" smtClean="0">
                <a:cs typeface="B Titr" pitchFamily="2" charset="-78"/>
              </a:rPr>
              <a:t>ECG</a:t>
            </a:r>
            <a:r>
              <a:rPr lang="fa-IR" sz="2400" b="1" dirty="0" smtClean="0">
                <a:cs typeface="B Titr" pitchFamily="2" charset="-78"/>
              </a:rPr>
              <a:t> توالی تغییرات </a:t>
            </a:r>
            <a:endParaRPr lang="en-US" sz="2400" dirty="0">
              <a:cs typeface="B Titr" pitchFamily="2" charset="-78"/>
            </a:endParaRPr>
          </a:p>
        </p:txBody>
      </p:sp>
      <p:pic>
        <p:nvPicPr>
          <p:cNvPr id="4" name="Picture 4"/>
          <p:cNvPicPr>
            <a:picLocks noGrp="1" noChangeAspect="1" noChangeArrowheads="1"/>
          </p:cNvPicPr>
          <p:nvPr>
            <p:ph sz="quarter" idx="1"/>
          </p:nvPr>
        </p:nvPicPr>
        <p:blipFill>
          <a:blip r:embed="rId2"/>
          <a:srcRect/>
          <a:stretch>
            <a:fillRect/>
          </a:stretch>
        </p:blipFill>
        <p:spPr>
          <a:xfrm>
            <a:off x="1371600" y="1752600"/>
            <a:ext cx="6172200" cy="3733800"/>
          </a:xfrm>
          <a:noFill/>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smtClean="0">
                <a:cs typeface="B Titr" pitchFamily="2" charset="-78"/>
              </a:rPr>
              <a:t>ST  elevation / ST  Depression</a:t>
            </a:r>
            <a:endParaRPr lang="en-US" sz="2400" dirty="0">
              <a:cs typeface="B Titr" pitchFamily="2" charset="-78"/>
            </a:endParaRPr>
          </a:p>
        </p:txBody>
      </p:sp>
      <p:sp>
        <p:nvSpPr>
          <p:cNvPr id="5" name="Content Placeholder 4"/>
          <p:cNvSpPr>
            <a:spLocks noGrp="1"/>
          </p:cNvSpPr>
          <p:nvPr>
            <p:ph sz="quarter" idx="1"/>
          </p:nvPr>
        </p:nvSpPr>
        <p:spPr/>
        <p:txBody>
          <a:bodyPr/>
          <a:lstStyle/>
          <a:p>
            <a:pPr algn="just" rtl="1"/>
            <a:r>
              <a:rPr lang="fa-IR" sz="1800" b="1" dirty="0" smtClean="0">
                <a:cs typeface="B Compset" pitchFamily="2" charset="-78"/>
              </a:rPr>
              <a:t>قطعه </a:t>
            </a:r>
            <a:r>
              <a:rPr lang="en-US" sz="1800" b="1" dirty="0" smtClean="0">
                <a:cs typeface="B Compset" pitchFamily="2" charset="-78"/>
              </a:rPr>
              <a:t>ST</a:t>
            </a:r>
            <a:r>
              <a:rPr lang="fa-IR" sz="1800" b="1" dirty="0" smtClean="0">
                <a:cs typeface="B Compset" pitchFamily="2" charset="-78"/>
              </a:rPr>
              <a:t> از پایان </a:t>
            </a:r>
            <a:r>
              <a:rPr lang="en-US" sz="1800" b="1" dirty="0" smtClean="0">
                <a:cs typeface="B Compset" pitchFamily="2" charset="-78"/>
              </a:rPr>
              <a:t>QRS</a:t>
            </a:r>
            <a:r>
              <a:rPr lang="fa-IR" sz="1800" b="1" dirty="0" smtClean="0">
                <a:cs typeface="B Compset" pitchFamily="2" charset="-78"/>
              </a:rPr>
              <a:t> تا شروع </a:t>
            </a:r>
            <a:r>
              <a:rPr lang="en-US" sz="1800" b="1" dirty="0" smtClean="0">
                <a:cs typeface="B Compset" pitchFamily="2" charset="-78"/>
              </a:rPr>
              <a:t>T</a:t>
            </a:r>
            <a:r>
              <a:rPr lang="fa-IR" sz="1800" b="1" dirty="0" smtClean="0">
                <a:cs typeface="B Compset" pitchFamily="2" charset="-78"/>
              </a:rPr>
              <a:t> محسوب می شود.</a:t>
            </a:r>
          </a:p>
          <a:p>
            <a:pPr algn="just" rtl="1"/>
            <a:endParaRPr lang="fa-IR" sz="1800" b="1" dirty="0" smtClean="0">
              <a:cs typeface="B Compset" pitchFamily="2" charset="-78"/>
            </a:endParaRPr>
          </a:p>
          <a:p>
            <a:pPr algn="just" rtl="1"/>
            <a:r>
              <a:rPr lang="fa-IR" sz="1800" b="1" dirty="0" smtClean="0">
                <a:cs typeface="B Compset" pitchFamily="2" charset="-78"/>
              </a:rPr>
              <a:t>معمولا هم سطح با خط ایزوالکتریک است.</a:t>
            </a:r>
          </a:p>
          <a:p>
            <a:pPr algn="just" rtl="1"/>
            <a:endParaRPr lang="fa-IR" sz="1800" b="1" dirty="0" smtClean="0">
              <a:cs typeface="B Compset" pitchFamily="2" charset="-78"/>
            </a:endParaRPr>
          </a:p>
          <a:p>
            <a:pPr algn="just" rtl="1"/>
            <a:r>
              <a:rPr lang="fa-IR" sz="1800" b="1" dirty="0" smtClean="0">
                <a:cs typeface="B Compset" pitchFamily="2" charset="-78"/>
              </a:rPr>
              <a:t>اگر 1 میلی متر یا بیشتر پایین تر از خط ایزوالکتریک باشد </a:t>
            </a:r>
            <a:r>
              <a:rPr lang="en-US" sz="1800" b="1" dirty="0" smtClean="0">
                <a:cs typeface="B Titr" pitchFamily="2" charset="-78"/>
              </a:rPr>
              <a:t>ST  Depression</a:t>
            </a:r>
            <a:r>
              <a:rPr lang="fa-IR" sz="1800" b="1" dirty="0" smtClean="0">
                <a:cs typeface="B Titr" pitchFamily="2" charset="-78"/>
              </a:rPr>
              <a:t> </a:t>
            </a:r>
            <a:r>
              <a:rPr lang="fa-IR" sz="1800" b="1" dirty="0" smtClean="0">
                <a:cs typeface="B Compset" pitchFamily="2" charset="-78"/>
              </a:rPr>
              <a:t>محسوب می شود.</a:t>
            </a:r>
          </a:p>
          <a:p>
            <a:pPr algn="just" rtl="1"/>
            <a:endParaRPr lang="fa-IR" sz="1800" b="1" dirty="0" smtClean="0">
              <a:cs typeface="B Compset" pitchFamily="2" charset="-78"/>
            </a:endParaRPr>
          </a:p>
          <a:p>
            <a:pPr algn="just" rtl="1"/>
            <a:r>
              <a:rPr lang="fa-IR" sz="1800" b="1" dirty="0" smtClean="0">
                <a:cs typeface="B Compset" pitchFamily="2" charset="-78"/>
              </a:rPr>
              <a:t>اگر 1 میلی متر یا بیشتر بالاتر از خط ایزوالکتریک باشد </a:t>
            </a:r>
            <a:r>
              <a:rPr lang="en-US" sz="1800" b="1" dirty="0" smtClean="0">
                <a:cs typeface="B Titr" pitchFamily="2" charset="-78"/>
              </a:rPr>
              <a:t>ST  elevation </a:t>
            </a:r>
            <a:r>
              <a:rPr lang="fa-IR" sz="1800" b="1" dirty="0" smtClean="0">
                <a:cs typeface="B Titr" pitchFamily="2" charset="-78"/>
              </a:rPr>
              <a:t> </a:t>
            </a:r>
            <a:r>
              <a:rPr lang="fa-IR" sz="1800" b="1" dirty="0" smtClean="0">
                <a:cs typeface="B Compset" pitchFamily="2" charset="-78"/>
              </a:rPr>
              <a:t>محسوب می شود.</a:t>
            </a:r>
          </a:p>
          <a:p>
            <a:pPr algn="just" rtl="1"/>
            <a:endParaRPr lang="fa-IR" sz="1800" b="1" dirty="0" smtClean="0">
              <a:cs typeface="B Compset" pitchFamily="2" charset="-78"/>
            </a:endParaRPr>
          </a:p>
          <a:p>
            <a:pPr algn="just" rtl="1"/>
            <a:r>
              <a:rPr lang="fa-IR" sz="1800" b="1" dirty="0" smtClean="0">
                <a:cs typeface="B Compset" pitchFamily="2" charset="-78"/>
              </a:rPr>
              <a:t>قطعه </a:t>
            </a:r>
            <a:r>
              <a:rPr lang="en-US" sz="1800" b="1" dirty="0" smtClean="0">
                <a:cs typeface="B Compset" pitchFamily="2" charset="-78"/>
              </a:rPr>
              <a:t>ST</a:t>
            </a:r>
            <a:r>
              <a:rPr lang="fa-IR" sz="1800" b="1" dirty="0" smtClean="0">
                <a:cs typeface="B Compset" pitchFamily="2" charset="-78"/>
              </a:rPr>
              <a:t> را با خط </a:t>
            </a:r>
            <a:r>
              <a:rPr lang="en-US" sz="1800" b="1" dirty="0" smtClean="0">
                <a:cs typeface="B Compset" pitchFamily="2" charset="-78"/>
              </a:rPr>
              <a:t>TP</a:t>
            </a:r>
            <a:r>
              <a:rPr lang="fa-IR" sz="1800" b="1" dirty="0" smtClean="0">
                <a:cs typeface="B Compset" pitchFamily="2" charset="-78"/>
              </a:rPr>
              <a:t> موج بعدی مقایسه می کنیم.</a:t>
            </a:r>
            <a:endParaRPr lang="en-US" sz="1800" b="1" dirty="0">
              <a:cs typeface="B Compset" pitchFamily="2" charset="-78"/>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smtClean="0">
                <a:cs typeface="B Titr" pitchFamily="2" charset="-78"/>
              </a:rPr>
              <a:t>ST  Depression / ST  elevation</a:t>
            </a:r>
            <a:endParaRPr lang="en-US" sz="2400" dirty="0">
              <a:cs typeface="B Titr" pitchFamily="2" charset="-78"/>
            </a:endParaRPr>
          </a:p>
        </p:txBody>
      </p:sp>
      <p:pic>
        <p:nvPicPr>
          <p:cNvPr id="4" name="Picture 2"/>
          <p:cNvPicPr>
            <a:picLocks noGrp="1" noChangeAspect="1" noChangeArrowheads="1"/>
          </p:cNvPicPr>
          <p:nvPr>
            <p:ph sz="quarter" idx="1"/>
          </p:nvPr>
        </p:nvPicPr>
        <p:blipFill>
          <a:blip r:embed="rId2"/>
          <a:srcRect/>
          <a:stretch>
            <a:fillRect/>
          </a:stretch>
        </p:blipFill>
        <p:spPr>
          <a:xfrm>
            <a:off x="2209800" y="1828800"/>
            <a:ext cx="4714000" cy="3124200"/>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smtClean="0">
                <a:cs typeface="B Titr" pitchFamily="2" charset="-78"/>
              </a:rPr>
              <a:t>ST  elevation</a:t>
            </a:r>
            <a:endParaRPr lang="en-US" sz="2400" dirty="0">
              <a:cs typeface="B Titr" pitchFamily="2" charset="-78"/>
            </a:endParaRPr>
          </a:p>
        </p:txBody>
      </p:sp>
      <p:pic>
        <p:nvPicPr>
          <p:cNvPr id="4" name="Picture 4"/>
          <p:cNvPicPr>
            <a:picLocks noGrp="1" noChangeAspect="1" noChangeArrowheads="1"/>
          </p:cNvPicPr>
          <p:nvPr>
            <p:ph sz="quarter" idx="1"/>
          </p:nvPr>
        </p:nvPicPr>
        <p:blipFill>
          <a:blip r:embed="rId2"/>
          <a:srcRect/>
          <a:stretch>
            <a:fillRect/>
          </a:stretch>
        </p:blipFill>
        <p:spPr bwMode="auto">
          <a:xfrm>
            <a:off x="1600200" y="1447800"/>
            <a:ext cx="5638800" cy="415844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smtClean="0">
                <a:cs typeface="B Titr" pitchFamily="2" charset="-78"/>
              </a:rPr>
              <a:t>ST  elevation (MI)</a:t>
            </a:r>
            <a:endParaRPr lang="en-US" sz="2400" dirty="0"/>
          </a:p>
        </p:txBody>
      </p:sp>
      <p:pic>
        <p:nvPicPr>
          <p:cNvPr id="4" name="Picture 2"/>
          <p:cNvPicPr>
            <a:picLocks noGrp="1" noChangeAspect="1" noChangeArrowheads="1"/>
          </p:cNvPicPr>
          <p:nvPr>
            <p:ph sz="quarter" idx="1"/>
          </p:nvPr>
        </p:nvPicPr>
        <p:blipFill>
          <a:blip r:embed="rId2"/>
          <a:srcRect/>
          <a:stretch>
            <a:fillRect/>
          </a:stretch>
        </p:blipFill>
        <p:spPr>
          <a:xfrm>
            <a:off x="1066800" y="1676400"/>
            <a:ext cx="6672263" cy="3636159"/>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smtClean="0">
                <a:cs typeface="B Titr" pitchFamily="2" charset="-78"/>
              </a:rPr>
              <a:t>ST  elevation</a:t>
            </a:r>
            <a:endParaRPr lang="en-US" sz="2400" dirty="0">
              <a:cs typeface="B Titr" pitchFamily="2" charset="-78"/>
            </a:endParaRPr>
          </a:p>
        </p:txBody>
      </p:sp>
      <p:pic>
        <p:nvPicPr>
          <p:cNvPr id="4" name="Picture 4"/>
          <p:cNvPicPr>
            <a:picLocks noGrp="1" noChangeAspect="1" noChangeArrowheads="1"/>
          </p:cNvPicPr>
          <p:nvPr>
            <p:ph sz="quarter" idx="1"/>
          </p:nvPr>
        </p:nvPicPr>
        <p:blipFill>
          <a:blip r:embed="rId2"/>
          <a:srcRect/>
          <a:stretch>
            <a:fillRect/>
          </a:stretch>
        </p:blipFill>
        <p:spPr>
          <a:xfrm>
            <a:off x="2057400" y="1676400"/>
            <a:ext cx="5143500" cy="3429000"/>
          </a:xfr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altLang="en-US" sz="2400" b="1" dirty="0" smtClean="0"/>
              <a:t>Q wave</a:t>
            </a:r>
            <a:endParaRPr lang="fa-IR" altLang="en-US" sz="2400" b="1" dirty="0" smtClean="0"/>
          </a:p>
        </p:txBody>
      </p:sp>
      <p:sp>
        <p:nvSpPr>
          <p:cNvPr id="4" name="Content Placeholder 3"/>
          <p:cNvSpPr>
            <a:spLocks noGrp="1"/>
          </p:cNvSpPr>
          <p:nvPr>
            <p:ph sz="quarter" idx="1"/>
          </p:nvPr>
        </p:nvSpPr>
        <p:spPr/>
        <p:txBody>
          <a:bodyPr/>
          <a:lstStyle/>
          <a:p>
            <a:pPr algn="r" rtl="1"/>
            <a:r>
              <a:rPr lang="fa-IR" sz="1800" b="1" dirty="0" smtClean="0">
                <a:cs typeface="B Compset" pitchFamily="2" charset="-78"/>
              </a:rPr>
              <a:t>موج </a:t>
            </a:r>
            <a:r>
              <a:rPr lang="en-US" sz="1800" b="1" dirty="0" smtClean="0">
                <a:cs typeface="B Compset" pitchFamily="2" charset="-78"/>
              </a:rPr>
              <a:t>Q</a:t>
            </a:r>
            <a:r>
              <a:rPr lang="fa-IR" sz="1800" b="1" dirty="0" smtClean="0">
                <a:cs typeface="B Compset" pitchFamily="2" charset="-78"/>
              </a:rPr>
              <a:t> طبیعی کمتر از 0/04 ثانیه طول می کشد.</a:t>
            </a:r>
          </a:p>
          <a:p>
            <a:pPr algn="r" rtl="1"/>
            <a:endParaRPr lang="fa-IR" sz="1800" b="1" dirty="0" smtClean="0">
              <a:cs typeface="B Compset" pitchFamily="2" charset="-78"/>
            </a:endParaRPr>
          </a:p>
          <a:p>
            <a:pPr algn="r" rtl="1"/>
            <a:r>
              <a:rPr lang="fa-IR" sz="1800" b="1" dirty="0" smtClean="0">
                <a:cs typeface="B Compset" pitchFamily="2" charset="-78"/>
              </a:rPr>
              <a:t>در صورتیکه مدت </a:t>
            </a:r>
            <a:r>
              <a:rPr lang="en-US" sz="1800" b="1" dirty="0" smtClean="0">
                <a:cs typeface="B Compset" pitchFamily="2" charset="-78"/>
              </a:rPr>
              <a:t>Q</a:t>
            </a:r>
            <a:r>
              <a:rPr lang="fa-IR" sz="1800" b="1" dirty="0" smtClean="0">
                <a:cs typeface="B Compset" pitchFamily="2" charset="-78"/>
              </a:rPr>
              <a:t> بیشتر از 0/04 ثانیه و عمقش بیشتر از یک چهارم ارتفاع </a:t>
            </a:r>
            <a:r>
              <a:rPr lang="en-US" sz="1800" b="1" dirty="0" smtClean="0">
                <a:cs typeface="B Compset" pitchFamily="2" charset="-78"/>
              </a:rPr>
              <a:t>R</a:t>
            </a:r>
            <a:r>
              <a:rPr lang="fa-IR" sz="1800" b="1" dirty="0" smtClean="0">
                <a:cs typeface="B Compset" pitchFamily="2" charset="-78"/>
              </a:rPr>
              <a:t> باشد </a:t>
            </a:r>
            <a:r>
              <a:rPr lang="en-US" sz="1800" b="1" dirty="0" smtClean="0">
                <a:cs typeface="B Compset" pitchFamily="2" charset="-78"/>
              </a:rPr>
              <a:t>Q</a:t>
            </a:r>
            <a:r>
              <a:rPr lang="fa-IR" sz="1800" b="1" dirty="0" smtClean="0">
                <a:cs typeface="B Compset" pitchFamily="2" charset="-78"/>
              </a:rPr>
              <a:t> پاتولوژیک می باشد.</a:t>
            </a:r>
          </a:p>
          <a:p>
            <a:pPr algn="r" rtl="1"/>
            <a:endParaRPr lang="fa-IR" sz="1800" b="1" dirty="0" smtClean="0">
              <a:cs typeface="B Compset" pitchFamily="2" charset="-78"/>
            </a:endParaRPr>
          </a:p>
          <a:p>
            <a:pPr algn="r" rtl="1"/>
            <a:r>
              <a:rPr lang="en-US" sz="1800" b="1" dirty="0" smtClean="0">
                <a:cs typeface="B Compset" pitchFamily="2" charset="-78"/>
              </a:rPr>
              <a:t>Q Path</a:t>
            </a:r>
            <a:r>
              <a:rPr lang="fa-IR" sz="1800" b="1" dirty="0" smtClean="0">
                <a:cs typeface="B Compset" pitchFamily="2" charset="-78"/>
              </a:rPr>
              <a:t> تنها تغییر ماندگار نوار قلبی در انفارکتوس میوکارد می باشد.</a:t>
            </a:r>
          </a:p>
          <a:p>
            <a:pPr algn="r" rtl="1"/>
            <a:endParaRPr lang="fa-IR" sz="1800" b="1" dirty="0" smtClean="0">
              <a:cs typeface="B Compset" pitchFamily="2" charset="-78"/>
            </a:endParaRPr>
          </a:p>
          <a:p>
            <a:pPr algn="r" rtl="1"/>
            <a:r>
              <a:rPr lang="fa-IR" sz="1800" b="1" dirty="0" smtClean="0">
                <a:cs typeface="B Compset" pitchFamily="2" charset="-78"/>
              </a:rPr>
              <a:t>پس از تشکیل موج </a:t>
            </a:r>
            <a:r>
              <a:rPr lang="en-US" sz="1800" b="1" dirty="0" smtClean="0">
                <a:cs typeface="B Compset" pitchFamily="2" charset="-78"/>
              </a:rPr>
              <a:t>Q</a:t>
            </a:r>
            <a:r>
              <a:rPr lang="fa-IR" sz="1800" b="1" dirty="0" smtClean="0">
                <a:cs typeface="B Compset" pitchFamily="2" charset="-78"/>
              </a:rPr>
              <a:t> درمان برقراری جریان خون، به بیمار کمک چندانی نخواهد کرد.</a:t>
            </a:r>
            <a:endParaRPr lang="en-US" sz="1800" b="1" dirty="0">
              <a:cs typeface="B Compset" pitchFamily="2" charset="-7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cs typeface="B Titr" pitchFamily="2" charset="-78"/>
              </a:rPr>
              <a:t>لیدهای قلبی</a:t>
            </a:r>
            <a:endParaRPr lang="en-US" sz="2400" dirty="0"/>
          </a:p>
        </p:txBody>
      </p:sp>
      <p:pic>
        <p:nvPicPr>
          <p:cNvPr id="4" name="Content Placeholder 3" descr="http://fblt.cz/wp-content/uploads/2013/12/Kapitola-10-01-ENG-05.jpg"/>
          <p:cNvPicPr>
            <a:picLocks noGrp="1"/>
          </p:cNvPicPr>
          <p:nvPr>
            <p:ph sz="quarter" idx="1"/>
          </p:nvPr>
        </p:nvPicPr>
        <p:blipFill>
          <a:blip r:embed="rId2" cstate="print"/>
          <a:stretch>
            <a:fillRect/>
          </a:stretch>
        </p:blipFill>
        <p:spPr bwMode="auto">
          <a:xfrm>
            <a:off x="1843795" y="1550035"/>
            <a:ext cx="5419898" cy="4526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altLang="en-US" sz="2400" b="1" dirty="0" smtClean="0"/>
              <a:t>Q wave</a:t>
            </a:r>
            <a:endParaRPr lang="fa-IR" altLang="en-US" sz="2400" b="1" dirty="0" smtClean="0"/>
          </a:p>
        </p:txBody>
      </p:sp>
      <p:pic>
        <p:nvPicPr>
          <p:cNvPr id="41987" name="Picture 4"/>
          <p:cNvPicPr>
            <a:picLocks noGrp="1" noChangeAspect="1" noChangeArrowheads="1"/>
          </p:cNvPicPr>
          <p:nvPr>
            <p:ph sz="quarter" idx="1"/>
          </p:nvPr>
        </p:nvPicPr>
        <p:blipFill>
          <a:blip r:embed="rId2"/>
          <a:srcRect/>
          <a:stretch>
            <a:fillRect/>
          </a:stretch>
        </p:blipFill>
        <p:spPr>
          <a:xfrm>
            <a:off x="1143000" y="1524000"/>
            <a:ext cx="6705600" cy="3871274"/>
          </a:xfr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altLang="en-US" sz="2400" b="1" dirty="0" smtClean="0"/>
              <a:t>Q wave</a:t>
            </a:r>
            <a:endParaRPr lang="fa-IR" altLang="en-US" sz="2400" b="1" dirty="0" smtClean="0"/>
          </a:p>
        </p:txBody>
      </p:sp>
      <p:pic>
        <p:nvPicPr>
          <p:cNvPr id="37891" name="Picture 4"/>
          <p:cNvPicPr>
            <a:picLocks noGrp="1" noChangeAspect="1" noChangeArrowheads="1"/>
          </p:cNvPicPr>
          <p:nvPr>
            <p:ph sz="quarter" idx="1"/>
          </p:nvPr>
        </p:nvPicPr>
        <p:blipFill>
          <a:blip r:embed="rId2"/>
          <a:srcRect/>
          <a:stretch>
            <a:fillRect/>
          </a:stretch>
        </p:blipFill>
        <p:spPr>
          <a:xfrm>
            <a:off x="914400" y="1524000"/>
            <a:ext cx="7010400" cy="3712591"/>
          </a:xfrm>
          <a:noFill/>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altLang="en-US" sz="2400" b="1" dirty="0" smtClean="0"/>
              <a:t>T wave</a:t>
            </a:r>
            <a:endParaRPr lang="fa-IR" altLang="en-US" sz="2400" b="1" dirty="0" smtClean="0"/>
          </a:p>
        </p:txBody>
      </p:sp>
      <p:sp>
        <p:nvSpPr>
          <p:cNvPr id="4" name="Content Placeholder 3"/>
          <p:cNvSpPr>
            <a:spLocks noGrp="1"/>
          </p:cNvSpPr>
          <p:nvPr>
            <p:ph sz="quarter" idx="1"/>
          </p:nvPr>
        </p:nvSpPr>
        <p:spPr/>
        <p:txBody>
          <a:bodyPr/>
          <a:lstStyle/>
          <a:p>
            <a:pPr algn="r" rtl="1"/>
            <a:r>
              <a:rPr lang="fa-IR" sz="1800" b="1" dirty="0" smtClean="0">
                <a:cs typeface="B Compset" pitchFamily="2" charset="-78"/>
              </a:rPr>
              <a:t>موج </a:t>
            </a:r>
            <a:r>
              <a:rPr lang="en-US" sz="1800" b="1" dirty="0" smtClean="0">
                <a:cs typeface="B Compset" pitchFamily="2" charset="-78"/>
              </a:rPr>
              <a:t>T</a:t>
            </a:r>
            <a:r>
              <a:rPr lang="fa-IR" sz="1800" b="1" dirty="0" smtClean="0">
                <a:cs typeface="B Compset" pitchFamily="2" charset="-78"/>
              </a:rPr>
              <a:t>نشاندهنده رپولاریزاسیون بطن است.</a:t>
            </a:r>
          </a:p>
          <a:p>
            <a:pPr algn="r" rtl="1"/>
            <a:r>
              <a:rPr lang="fa-IR" sz="1800" b="1" dirty="0" smtClean="0">
                <a:cs typeface="B Compset" pitchFamily="2" charset="-78"/>
              </a:rPr>
              <a:t>از پایان قطعه </a:t>
            </a:r>
            <a:r>
              <a:rPr lang="en-US" sz="1800" b="1" dirty="0" smtClean="0">
                <a:cs typeface="B Compset" pitchFamily="2" charset="-78"/>
              </a:rPr>
              <a:t>ST</a:t>
            </a:r>
            <a:r>
              <a:rPr lang="fa-IR" sz="1800" b="1" dirty="0" smtClean="0">
                <a:cs typeface="B Compset" pitchFamily="2" charset="-78"/>
              </a:rPr>
              <a:t> شروع، از خط ایزوالکتریک با شیب آرام بالا می رود و با یک شیب تند تر به خط ایزوالکتریک برمیگردد.</a:t>
            </a:r>
          </a:p>
          <a:p>
            <a:pPr algn="r" rtl="1"/>
            <a:r>
              <a:rPr lang="fa-IR" sz="1800" b="1" dirty="0" smtClean="0">
                <a:cs typeface="B Compset" pitchFamily="2" charset="-78"/>
              </a:rPr>
              <a:t>بطور طبیعی در </a:t>
            </a:r>
            <a:r>
              <a:rPr lang="en-US" sz="1800" b="1" dirty="0" smtClean="0">
                <a:cs typeface="B Compset" pitchFamily="2" charset="-78"/>
              </a:rPr>
              <a:t>AVR</a:t>
            </a:r>
            <a:r>
              <a:rPr lang="fa-IR" sz="1800" b="1" dirty="0" smtClean="0">
                <a:cs typeface="B Compset" pitchFamily="2" charset="-78"/>
              </a:rPr>
              <a:t> و </a:t>
            </a:r>
            <a:r>
              <a:rPr lang="en-US" sz="1800" b="1" dirty="0" smtClean="0">
                <a:cs typeface="B Compset" pitchFamily="2" charset="-78"/>
              </a:rPr>
              <a:t>V1</a:t>
            </a:r>
            <a:r>
              <a:rPr lang="fa-IR" sz="1800" b="1" dirty="0" smtClean="0">
                <a:cs typeface="B Compset" pitchFamily="2" charset="-78"/>
              </a:rPr>
              <a:t> منفی است.</a:t>
            </a:r>
          </a:p>
          <a:p>
            <a:pPr algn="r" rtl="1"/>
            <a:r>
              <a:rPr lang="fa-IR" sz="1800" b="1" dirty="0" smtClean="0">
                <a:cs typeface="B Compset" pitchFamily="2" charset="-78"/>
              </a:rPr>
              <a:t>ارتفاع موج </a:t>
            </a:r>
            <a:r>
              <a:rPr lang="en-US" sz="1800" b="1" dirty="0" smtClean="0">
                <a:cs typeface="B Compset" pitchFamily="2" charset="-78"/>
              </a:rPr>
              <a:t>T</a:t>
            </a:r>
            <a:r>
              <a:rPr lang="fa-IR" sz="1800" b="1" dirty="0" smtClean="0">
                <a:cs typeface="B Compset" pitchFamily="2" charset="-78"/>
              </a:rPr>
              <a:t> در لیدهای اعضا نباید بیشتر از 5 میلی متر و در لیدهای پرکاردیال نباید بیشتر از 10 میلی متر باشد.</a:t>
            </a:r>
          </a:p>
          <a:p>
            <a:pPr algn="r" rtl="1"/>
            <a:r>
              <a:rPr lang="fa-IR" sz="1800" b="1" dirty="0" smtClean="0">
                <a:cs typeface="B Compset" pitchFamily="2" charset="-78"/>
              </a:rPr>
              <a:t>اگر ارتفاع </a:t>
            </a:r>
            <a:r>
              <a:rPr lang="en-US" sz="1800" b="1" dirty="0" smtClean="0">
                <a:cs typeface="B Compset" pitchFamily="2" charset="-78"/>
              </a:rPr>
              <a:t>T</a:t>
            </a:r>
            <a:r>
              <a:rPr lang="fa-IR" sz="1800" b="1" dirty="0" smtClean="0">
                <a:cs typeface="B Compset" pitchFamily="2" charset="-78"/>
              </a:rPr>
              <a:t>بیشتر از حد طبیعی باشد </a:t>
            </a:r>
            <a:r>
              <a:rPr lang="en-US" sz="1800" b="1" dirty="0" smtClean="0">
                <a:cs typeface="B Compset" pitchFamily="2" charset="-78"/>
              </a:rPr>
              <a:t>T Tall</a:t>
            </a:r>
            <a:r>
              <a:rPr lang="fa-IR" sz="1800" b="1" dirty="0" smtClean="0">
                <a:cs typeface="B Compset" pitchFamily="2" charset="-78"/>
              </a:rPr>
              <a:t> محسوب می شود.</a:t>
            </a:r>
          </a:p>
          <a:p>
            <a:pPr algn="r" rtl="1"/>
            <a:r>
              <a:rPr lang="fa-IR" sz="1800" b="1" dirty="0" smtClean="0">
                <a:cs typeface="B Compset" pitchFamily="2" charset="-78"/>
              </a:rPr>
              <a:t>اگر موج </a:t>
            </a:r>
            <a:r>
              <a:rPr lang="en-US" sz="1800" b="1" dirty="0" smtClean="0">
                <a:cs typeface="B Compset" pitchFamily="2" charset="-78"/>
              </a:rPr>
              <a:t>T </a:t>
            </a:r>
            <a:r>
              <a:rPr lang="fa-IR" sz="1800" b="1" dirty="0" smtClean="0">
                <a:cs typeface="B Compset" pitchFamily="2" charset="-78"/>
              </a:rPr>
              <a:t> در لیدهای قلبی بجز (</a:t>
            </a:r>
            <a:r>
              <a:rPr lang="en-US" sz="1800" b="1" dirty="0" smtClean="0">
                <a:cs typeface="B Compset" pitchFamily="2" charset="-78"/>
              </a:rPr>
              <a:t>AVR</a:t>
            </a:r>
            <a:r>
              <a:rPr lang="fa-IR" sz="1800" b="1" dirty="0" smtClean="0">
                <a:cs typeface="B Compset" pitchFamily="2" charset="-78"/>
              </a:rPr>
              <a:t> و </a:t>
            </a:r>
            <a:r>
              <a:rPr lang="en-US" sz="1800" b="1" dirty="0" smtClean="0">
                <a:cs typeface="B Compset" pitchFamily="2" charset="-78"/>
              </a:rPr>
              <a:t>V1</a:t>
            </a:r>
            <a:r>
              <a:rPr lang="fa-IR" sz="1800" b="1" dirty="0" smtClean="0">
                <a:cs typeface="B Compset" pitchFamily="2" charset="-78"/>
              </a:rPr>
              <a:t>) منفی باشد </a:t>
            </a:r>
            <a:r>
              <a:rPr lang="en-US" sz="1800" b="1" dirty="0" smtClean="0">
                <a:cs typeface="B Compset" pitchFamily="2" charset="-78"/>
              </a:rPr>
              <a:t>T inverted </a:t>
            </a:r>
            <a:r>
              <a:rPr lang="fa-IR" sz="1800" b="1" dirty="0" smtClean="0">
                <a:cs typeface="B Compset" pitchFamily="2" charset="-78"/>
              </a:rPr>
              <a:t> محسوب می شود.</a:t>
            </a:r>
            <a:endParaRPr lang="en-US" sz="1800" b="1" dirty="0">
              <a:cs typeface="B Compset" pitchFamily="2" charset="-78"/>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altLang="en-US" sz="2400" b="1" dirty="0" smtClean="0"/>
              <a:t>T wave</a:t>
            </a:r>
            <a:endParaRPr lang="fa-IR" altLang="en-US" sz="2400" b="1" dirty="0" smtClean="0"/>
          </a:p>
        </p:txBody>
      </p:sp>
      <p:sp>
        <p:nvSpPr>
          <p:cNvPr id="4" name="Content Placeholder 3"/>
          <p:cNvSpPr>
            <a:spLocks noGrp="1"/>
          </p:cNvSpPr>
          <p:nvPr>
            <p:ph sz="quarter" idx="1"/>
          </p:nvPr>
        </p:nvSpPr>
        <p:spPr/>
        <p:txBody>
          <a:bodyPr/>
          <a:lstStyle/>
          <a:p>
            <a:pPr algn="just" rtl="1"/>
            <a:r>
              <a:rPr lang="fa-IR" sz="1800" b="1" dirty="0" smtClean="0">
                <a:cs typeface="B Compset" pitchFamily="2" charset="-78"/>
              </a:rPr>
              <a:t>موج </a:t>
            </a:r>
            <a:r>
              <a:rPr lang="en-US" sz="1800" b="1" dirty="0" smtClean="0">
                <a:cs typeface="B Compset" pitchFamily="2" charset="-78"/>
              </a:rPr>
              <a:t>T</a:t>
            </a:r>
            <a:r>
              <a:rPr lang="fa-IR" sz="1800" b="1" dirty="0" smtClean="0">
                <a:cs typeface="B Compset" pitchFamily="2" charset="-78"/>
              </a:rPr>
              <a:t> در لید های </a:t>
            </a:r>
            <a:r>
              <a:rPr lang="en-US" sz="1800" b="1" dirty="0" smtClean="0">
                <a:cs typeface="B Compset" pitchFamily="2" charset="-78"/>
              </a:rPr>
              <a:t>I, II, V2 – V6 </a:t>
            </a:r>
            <a:r>
              <a:rPr lang="fa-IR" sz="1800" b="1" dirty="0" smtClean="0">
                <a:cs typeface="B Compset" pitchFamily="2" charset="-78"/>
              </a:rPr>
              <a:t> مثبت می باشد.</a:t>
            </a:r>
            <a:endParaRPr lang="en-US" sz="1800" b="1" dirty="0">
              <a:cs typeface="B Compset" pitchFamily="2" charset="-78"/>
            </a:endParaRPr>
          </a:p>
        </p:txBody>
      </p:sp>
      <p:pic>
        <p:nvPicPr>
          <p:cNvPr id="5" name="Picture 4"/>
          <p:cNvPicPr>
            <a:picLocks noChangeAspect="1" noChangeArrowheads="1"/>
          </p:cNvPicPr>
          <p:nvPr/>
        </p:nvPicPr>
        <p:blipFill>
          <a:blip r:embed="rId2"/>
          <a:srcRect/>
          <a:stretch>
            <a:fillRect/>
          </a:stretch>
        </p:blipFill>
        <p:spPr bwMode="auto">
          <a:xfrm>
            <a:off x="1371600" y="2286000"/>
            <a:ext cx="6096000" cy="305935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b="1" dirty="0" smtClean="0">
                <a:cs typeface="B Titr" pitchFamily="2" charset="-78"/>
              </a:rPr>
              <a:t>T inverted</a:t>
            </a:r>
            <a:endParaRPr lang="en-US" sz="2400" b="1" dirty="0">
              <a:cs typeface="B Titr" pitchFamily="2" charset="-78"/>
            </a:endParaRPr>
          </a:p>
        </p:txBody>
      </p:sp>
      <p:pic>
        <p:nvPicPr>
          <p:cNvPr id="4" name="Picture 2"/>
          <p:cNvPicPr>
            <a:picLocks noGrp="1" noChangeAspect="1" noChangeArrowheads="1"/>
          </p:cNvPicPr>
          <p:nvPr>
            <p:ph sz="quarter" idx="1"/>
          </p:nvPr>
        </p:nvPicPr>
        <p:blipFill>
          <a:blip r:embed="rId2"/>
          <a:srcRect/>
          <a:stretch>
            <a:fillRect/>
          </a:stretch>
        </p:blipFill>
        <p:spPr>
          <a:xfrm>
            <a:off x="1295400" y="1676400"/>
            <a:ext cx="6400800" cy="3633788"/>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b="1" dirty="0" smtClean="0">
                <a:cs typeface="B Titr" pitchFamily="2" charset="-78"/>
              </a:rPr>
              <a:t>Tall T</a:t>
            </a:r>
            <a:endParaRPr lang="en-US" altLang="en-US" sz="2400" b="1" dirty="0">
              <a:cs typeface="B Titr" pitchFamily="2" charset="-78"/>
            </a:endParaRPr>
          </a:p>
        </p:txBody>
      </p:sp>
      <p:pic>
        <p:nvPicPr>
          <p:cNvPr id="4" name="Picture 2"/>
          <p:cNvPicPr>
            <a:picLocks noGrp="1" noChangeAspect="1" noChangeArrowheads="1"/>
          </p:cNvPicPr>
          <p:nvPr>
            <p:ph sz="quarter" idx="1"/>
          </p:nvPr>
        </p:nvPicPr>
        <p:blipFill>
          <a:blip r:embed="rId2"/>
          <a:srcRect/>
          <a:stretch>
            <a:fillRect/>
          </a:stretch>
        </p:blipFill>
        <p:spPr>
          <a:xfrm>
            <a:off x="457200" y="2133600"/>
            <a:ext cx="3359426" cy="1981200"/>
          </a:xfrm>
          <a:noFill/>
        </p:spPr>
      </p:pic>
      <p:pic>
        <p:nvPicPr>
          <p:cNvPr id="5" name="Picture 4"/>
          <p:cNvPicPr>
            <a:picLocks noChangeAspect="1" noChangeArrowheads="1"/>
          </p:cNvPicPr>
          <p:nvPr/>
        </p:nvPicPr>
        <p:blipFill>
          <a:blip r:embed="rId3"/>
          <a:srcRect/>
          <a:stretch>
            <a:fillRect/>
          </a:stretch>
        </p:blipFill>
        <p:spPr bwMode="auto">
          <a:xfrm>
            <a:off x="3962400" y="1828800"/>
            <a:ext cx="1942463" cy="2819400"/>
          </a:xfrm>
          <a:prstGeom prst="rect">
            <a:avLst/>
          </a:prstGeom>
          <a:noFill/>
          <a:ln w="9525">
            <a:noFill/>
            <a:miter lim="800000"/>
            <a:headEnd/>
            <a:tailEnd/>
          </a:ln>
        </p:spPr>
      </p:pic>
      <p:pic>
        <p:nvPicPr>
          <p:cNvPr id="6" name="Picture 5"/>
          <p:cNvPicPr>
            <a:picLocks noChangeAspect="1" noChangeArrowheads="1"/>
          </p:cNvPicPr>
          <p:nvPr/>
        </p:nvPicPr>
        <p:blipFill>
          <a:blip r:embed="rId4"/>
          <a:srcRect/>
          <a:stretch>
            <a:fillRect/>
          </a:stretch>
        </p:blipFill>
        <p:spPr bwMode="auto">
          <a:xfrm>
            <a:off x="6019800" y="2209800"/>
            <a:ext cx="2905125" cy="1828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heel(1)">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altLang="en-US" sz="2400" b="1" dirty="0" smtClean="0"/>
              <a:t>QRS complex</a:t>
            </a:r>
            <a:endParaRPr lang="fa-IR" altLang="en-US" sz="2400" b="1" dirty="0" smtClean="0"/>
          </a:p>
        </p:txBody>
      </p:sp>
      <p:sp>
        <p:nvSpPr>
          <p:cNvPr id="4" name="Content Placeholder 3"/>
          <p:cNvSpPr>
            <a:spLocks noGrp="1"/>
          </p:cNvSpPr>
          <p:nvPr>
            <p:ph sz="quarter" idx="1"/>
          </p:nvPr>
        </p:nvSpPr>
        <p:spPr/>
        <p:txBody>
          <a:bodyPr/>
          <a:lstStyle/>
          <a:p>
            <a:pPr algn="just" rtl="1"/>
            <a:r>
              <a:rPr lang="fa-IR" sz="1800" b="1" dirty="0" smtClean="0">
                <a:cs typeface="B Compset" pitchFamily="2" charset="-78"/>
              </a:rPr>
              <a:t>کمپلکس </a:t>
            </a:r>
            <a:r>
              <a:rPr lang="en-US" sz="1800" b="1" dirty="0" smtClean="0">
                <a:cs typeface="B Compset" pitchFamily="2" charset="-78"/>
              </a:rPr>
              <a:t>QRS</a:t>
            </a:r>
            <a:r>
              <a:rPr lang="fa-IR" sz="1800" b="1" dirty="0" smtClean="0">
                <a:cs typeface="B Compset" pitchFamily="2" charset="-78"/>
              </a:rPr>
              <a:t> در لیدهای </a:t>
            </a:r>
            <a:r>
              <a:rPr lang="en-US" sz="1800" b="1" dirty="0" smtClean="0">
                <a:cs typeface="B Compset" pitchFamily="2" charset="-78"/>
              </a:rPr>
              <a:t>I, II</a:t>
            </a:r>
            <a:r>
              <a:rPr lang="fa-IR" sz="1800" b="1" dirty="0" smtClean="0">
                <a:cs typeface="B Compset" pitchFamily="2" charset="-78"/>
              </a:rPr>
              <a:t> مثبت می باشد.</a:t>
            </a:r>
            <a:endParaRPr lang="en-US" sz="1800" b="1" dirty="0">
              <a:cs typeface="B Compset" pitchFamily="2" charset="-78"/>
            </a:endParaRPr>
          </a:p>
        </p:txBody>
      </p:sp>
      <p:pic>
        <p:nvPicPr>
          <p:cNvPr id="5" name="Picture 4"/>
          <p:cNvPicPr>
            <a:picLocks noChangeAspect="1" noChangeArrowheads="1"/>
          </p:cNvPicPr>
          <p:nvPr/>
        </p:nvPicPr>
        <p:blipFill>
          <a:blip r:embed="rId2"/>
          <a:srcRect/>
          <a:stretch>
            <a:fillRect/>
          </a:stretch>
        </p:blipFill>
        <p:spPr bwMode="auto">
          <a:xfrm>
            <a:off x="1219200" y="2286000"/>
            <a:ext cx="6553200" cy="305209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altLang="en-US" sz="2400" b="1" dirty="0" smtClean="0">
                <a:cs typeface="B Titr" pitchFamily="2" charset="-78"/>
              </a:rPr>
              <a:t>T</a:t>
            </a:r>
            <a:r>
              <a:rPr lang="fa-IR" altLang="en-US" sz="2400" b="1" dirty="0" smtClean="0">
                <a:cs typeface="B Titr" pitchFamily="2" charset="-78"/>
              </a:rPr>
              <a:t> و</a:t>
            </a:r>
            <a:r>
              <a:rPr lang="en-US" altLang="en-US" sz="2400" b="1" dirty="0" smtClean="0">
                <a:cs typeface="B Titr" pitchFamily="2" charset="-78"/>
              </a:rPr>
              <a:t>QRS</a:t>
            </a:r>
            <a:r>
              <a:rPr lang="fa-IR" altLang="en-US" sz="2400" dirty="0" smtClean="0">
                <a:cs typeface="B Titr" pitchFamily="2" charset="-78"/>
              </a:rPr>
              <a:t>هماهنگی جهت موج </a:t>
            </a:r>
          </a:p>
        </p:txBody>
      </p:sp>
      <p:sp>
        <p:nvSpPr>
          <p:cNvPr id="4" name="Content Placeholder 3"/>
          <p:cNvSpPr>
            <a:spLocks noGrp="1"/>
          </p:cNvSpPr>
          <p:nvPr>
            <p:ph sz="quarter" idx="1"/>
          </p:nvPr>
        </p:nvSpPr>
        <p:spPr/>
        <p:txBody>
          <a:bodyPr/>
          <a:lstStyle/>
          <a:p>
            <a:pPr algn="just" rtl="1"/>
            <a:r>
              <a:rPr lang="fa-IR" sz="1800" b="1" dirty="0" smtClean="0">
                <a:cs typeface="B Compset" pitchFamily="2" charset="-78"/>
              </a:rPr>
              <a:t>کمپلکس </a:t>
            </a:r>
            <a:r>
              <a:rPr lang="en-US" sz="1800" b="1" dirty="0" smtClean="0">
                <a:cs typeface="B Compset" pitchFamily="2" charset="-78"/>
              </a:rPr>
              <a:t>QRS</a:t>
            </a:r>
            <a:r>
              <a:rPr lang="fa-IR" sz="1800" b="1" dirty="0" smtClean="0">
                <a:cs typeface="B Compset" pitchFamily="2" charset="-78"/>
              </a:rPr>
              <a:t> و موج </a:t>
            </a:r>
            <a:r>
              <a:rPr lang="en-US" sz="1800" b="1" dirty="0" smtClean="0">
                <a:cs typeface="B Compset" pitchFamily="2" charset="-78"/>
              </a:rPr>
              <a:t>T</a:t>
            </a:r>
            <a:r>
              <a:rPr lang="fa-IR" sz="1800" b="1" dirty="0" smtClean="0">
                <a:cs typeface="B Compset" pitchFamily="2" charset="-78"/>
              </a:rPr>
              <a:t> در لیدهای اعضا </a:t>
            </a:r>
            <a:r>
              <a:rPr lang="en-US" sz="1800" b="1" dirty="0" smtClean="0">
                <a:cs typeface="B Compset" pitchFamily="2" charset="-78"/>
              </a:rPr>
              <a:t>(I, II, III, AVR, AVL, AVF)</a:t>
            </a:r>
            <a:r>
              <a:rPr lang="fa-IR" sz="1800" b="1" dirty="0" smtClean="0">
                <a:cs typeface="B Compset" pitchFamily="2" charset="-78"/>
              </a:rPr>
              <a:t> هم سو می باشند.</a:t>
            </a:r>
            <a:endParaRPr lang="en-US" sz="1800" b="1" dirty="0">
              <a:cs typeface="B Compset" pitchFamily="2" charset="-78"/>
            </a:endParaRPr>
          </a:p>
        </p:txBody>
      </p:sp>
      <p:pic>
        <p:nvPicPr>
          <p:cNvPr id="5" name="Picture 4"/>
          <p:cNvPicPr>
            <a:picLocks noChangeAspect="1" noChangeArrowheads="1"/>
          </p:cNvPicPr>
          <p:nvPr/>
        </p:nvPicPr>
        <p:blipFill>
          <a:blip r:embed="rId2"/>
          <a:srcRect/>
          <a:stretch>
            <a:fillRect/>
          </a:stretch>
        </p:blipFill>
        <p:spPr bwMode="auto">
          <a:xfrm>
            <a:off x="1371600" y="2286000"/>
            <a:ext cx="6400800" cy="308590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altLang="en-US" sz="2400" b="1" dirty="0" smtClean="0"/>
              <a:t>AVR</a:t>
            </a:r>
            <a:endParaRPr lang="fa-IR" altLang="en-US" sz="2400" b="1" dirty="0" smtClean="0"/>
          </a:p>
        </p:txBody>
      </p:sp>
      <p:sp>
        <p:nvSpPr>
          <p:cNvPr id="4" name="Content Placeholder 3"/>
          <p:cNvSpPr>
            <a:spLocks noGrp="1"/>
          </p:cNvSpPr>
          <p:nvPr>
            <p:ph sz="quarter" idx="1"/>
          </p:nvPr>
        </p:nvSpPr>
        <p:spPr/>
        <p:txBody>
          <a:bodyPr/>
          <a:lstStyle/>
          <a:p>
            <a:pPr algn="just" rtl="1"/>
            <a:r>
              <a:rPr lang="fa-IR" sz="1800" b="1" dirty="0" smtClean="0">
                <a:cs typeface="B Compset" pitchFamily="2" charset="-78"/>
              </a:rPr>
              <a:t>کلیه امواج در لید </a:t>
            </a:r>
            <a:r>
              <a:rPr lang="en-US" sz="1800" b="1" dirty="0" smtClean="0">
                <a:cs typeface="B Compset" pitchFamily="2" charset="-78"/>
              </a:rPr>
              <a:t>AVR</a:t>
            </a:r>
            <a:r>
              <a:rPr lang="fa-IR" sz="1800" b="1" dirty="0" smtClean="0">
                <a:cs typeface="B Compset" pitchFamily="2" charset="-78"/>
              </a:rPr>
              <a:t> منفی است.</a:t>
            </a:r>
            <a:endParaRPr lang="en-US" sz="1800" b="1" dirty="0">
              <a:cs typeface="B Compset" pitchFamily="2" charset="-78"/>
            </a:endParaRPr>
          </a:p>
        </p:txBody>
      </p:sp>
      <p:pic>
        <p:nvPicPr>
          <p:cNvPr id="5" name="Picture 4"/>
          <p:cNvPicPr>
            <a:picLocks noChangeAspect="1" noChangeArrowheads="1"/>
          </p:cNvPicPr>
          <p:nvPr/>
        </p:nvPicPr>
        <p:blipFill>
          <a:blip r:embed="rId2"/>
          <a:srcRect/>
          <a:stretch>
            <a:fillRect/>
          </a:stretch>
        </p:blipFill>
        <p:spPr bwMode="auto">
          <a:xfrm>
            <a:off x="1371600" y="2286000"/>
            <a:ext cx="6019800" cy="328352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74675" y="304800"/>
            <a:ext cx="8001000" cy="1036638"/>
          </a:xfrm>
        </p:spPr>
        <p:txBody>
          <a:bodyPr/>
          <a:lstStyle/>
          <a:p>
            <a:pPr eaLnBrk="1" hangingPunct="1"/>
            <a:r>
              <a:rPr lang="en-US" altLang="en-US" sz="2000" b="1" dirty="0" smtClean="0"/>
              <a:t>R PROGRESSION</a:t>
            </a:r>
          </a:p>
        </p:txBody>
      </p:sp>
      <p:sp>
        <p:nvSpPr>
          <p:cNvPr id="4" name="Content Placeholder 3"/>
          <p:cNvSpPr>
            <a:spLocks noGrp="1"/>
          </p:cNvSpPr>
          <p:nvPr>
            <p:ph sz="quarter" idx="1"/>
          </p:nvPr>
        </p:nvSpPr>
        <p:spPr/>
        <p:txBody>
          <a:bodyPr/>
          <a:lstStyle/>
          <a:p>
            <a:pPr algn="just" rtl="1"/>
            <a:r>
              <a:rPr lang="fa-IR" sz="1800" b="1" dirty="0" smtClean="0">
                <a:cs typeface="B Compset" pitchFamily="2" charset="-78"/>
              </a:rPr>
              <a:t>اندازه موج </a:t>
            </a:r>
            <a:r>
              <a:rPr lang="en-US" sz="1800" b="1" dirty="0" smtClean="0">
                <a:cs typeface="B Compset" pitchFamily="2" charset="-78"/>
              </a:rPr>
              <a:t>R</a:t>
            </a:r>
            <a:r>
              <a:rPr lang="fa-IR" sz="1800" b="1" dirty="0" smtClean="0">
                <a:cs typeface="B Compset" pitchFamily="2" charset="-78"/>
              </a:rPr>
              <a:t> در لیدهای جلوقلبی از </a:t>
            </a:r>
            <a:r>
              <a:rPr lang="en-US" sz="1800" b="1" dirty="0" smtClean="0">
                <a:cs typeface="B Compset" pitchFamily="2" charset="-78"/>
              </a:rPr>
              <a:t>V1 </a:t>
            </a:r>
            <a:r>
              <a:rPr lang="fa-IR" sz="1800" b="1" dirty="0" smtClean="0">
                <a:cs typeface="B Compset" pitchFamily="2" charset="-78"/>
              </a:rPr>
              <a:t> تا </a:t>
            </a:r>
            <a:r>
              <a:rPr lang="en-US" sz="1800" b="1" dirty="0" smtClean="0">
                <a:cs typeface="B Compset" pitchFamily="2" charset="-78"/>
              </a:rPr>
              <a:t>V6</a:t>
            </a:r>
            <a:r>
              <a:rPr lang="fa-IR" sz="1800" b="1" dirty="0" smtClean="0">
                <a:cs typeface="B Compset" pitchFamily="2" charset="-78"/>
              </a:rPr>
              <a:t> افزایش می یابد. عدم افزایش طول موج </a:t>
            </a:r>
            <a:r>
              <a:rPr lang="en-US" sz="1800" b="1" dirty="0" smtClean="0">
                <a:cs typeface="B Compset" pitchFamily="2" charset="-78"/>
              </a:rPr>
              <a:t>R</a:t>
            </a:r>
            <a:r>
              <a:rPr lang="fa-IR" sz="1800" b="1" dirty="0" smtClean="0">
                <a:cs typeface="B Compset" pitchFamily="2" charset="-78"/>
              </a:rPr>
              <a:t> از </a:t>
            </a:r>
            <a:r>
              <a:rPr lang="en-US" sz="1800" b="1" dirty="0" smtClean="0">
                <a:cs typeface="B Compset" pitchFamily="2" charset="-78"/>
              </a:rPr>
              <a:t>V1 </a:t>
            </a:r>
            <a:r>
              <a:rPr lang="fa-IR" sz="1800" b="1" dirty="0" smtClean="0">
                <a:cs typeface="B Compset" pitchFamily="2" charset="-78"/>
              </a:rPr>
              <a:t> تا </a:t>
            </a:r>
            <a:r>
              <a:rPr lang="en-US" sz="1800" b="1" dirty="0" smtClean="0">
                <a:cs typeface="B Compset" pitchFamily="2" charset="-78"/>
              </a:rPr>
              <a:t>  V6</a:t>
            </a:r>
            <a:r>
              <a:rPr lang="fa-IR" sz="1800" b="1" dirty="0" smtClean="0">
                <a:cs typeface="B Compset" pitchFamily="2" charset="-78"/>
              </a:rPr>
              <a:t> در ایسکمی ممکن است دیده شود.</a:t>
            </a:r>
            <a:endParaRPr lang="en-US" sz="1800" b="1" dirty="0">
              <a:cs typeface="B Compset" pitchFamily="2" charset="-78"/>
            </a:endParaRPr>
          </a:p>
        </p:txBody>
      </p:sp>
      <p:pic>
        <p:nvPicPr>
          <p:cNvPr id="5" name="Picture 4"/>
          <p:cNvPicPr>
            <a:picLocks noChangeAspect="1" noChangeArrowheads="1"/>
          </p:cNvPicPr>
          <p:nvPr/>
        </p:nvPicPr>
        <p:blipFill>
          <a:blip r:embed="rId2"/>
          <a:srcRect/>
          <a:stretch>
            <a:fillRect/>
          </a:stretch>
        </p:blipFill>
        <p:spPr bwMode="auto">
          <a:xfrm>
            <a:off x="1524000" y="2286000"/>
            <a:ext cx="6019800" cy="3320645"/>
          </a:xfrm>
          <a:prstGeom prst="rect">
            <a:avLst/>
          </a:prstGeom>
          <a:noFill/>
          <a:ln w="9525">
            <a:noFill/>
            <a:miter lim="800000"/>
            <a:headEnd/>
            <a:tailEnd/>
          </a:ln>
          <a:effectLst/>
        </p:spPr>
      </p:pic>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cs typeface="B Titr" pitchFamily="2" charset="-78"/>
              </a:rPr>
              <a:t>لیدهای قلبی</a:t>
            </a:r>
            <a:endParaRPr lang="en-US" sz="2400" dirty="0">
              <a:cs typeface="B Titr" pitchFamily="2" charset="-78"/>
            </a:endParaRPr>
          </a:p>
        </p:txBody>
      </p:sp>
      <p:sp>
        <p:nvSpPr>
          <p:cNvPr id="3" name="Content Placeholder 2"/>
          <p:cNvSpPr>
            <a:spLocks noGrp="1"/>
          </p:cNvSpPr>
          <p:nvPr>
            <p:ph sz="quarter" idx="1"/>
          </p:nvPr>
        </p:nvSpPr>
        <p:spPr/>
        <p:txBody>
          <a:bodyPr/>
          <a:lstStyle/>
          <a:p>
            <a:pPr algn="r" rtl="1">
              <a:buNone/>
            </a:pPr>
            <a:r>
              <a:rPr lang="fa-IR" sz="1800" b="1" dirty="0" smtClean="0">
                <a:cs typeface="B Compset" pitchFamily="2" charset="-78"/>
              </a:rPr>
              <a:t>انواع لیدها:</a:t>
            </a:r>
          </a:p>
          <a:p>
            <a:pPr algn="r" rtl="1">
              <a:buNone/>
            </a:pPr>
            <a:endParaRPr lang="fa-IR" sz="1800" b="1" dirty="0" smtClean="0">
              <a:cs typeface="B Compset" pitchFamily="2" charset="-78"/>
            </a:endParaRPr>
          </a:p>
          <a:p>
            <a:pPr algn="r" rtl="1"/>
            <a:r>
              <a:rPr lang="fa-IR" sz="1800" b="1" dirty="0" smtClean="0">
                <a:cs typeface="B Compset" pitchFamily="2" charset="-78"/>
              </a:rPr>
              <a:t>لیدهای اندامی</a:t>
            </a:r>
          </a:p>
          <a:p>
            <a:pPr algn="r" rtl="1"/>
            <a:endParaRPr lang="fa-IR" sz="1800" b="1" dirty="0" smtClean="0">
              <a:cs typeface="B Compset" pitchFamily="2" charset="-78"/>
            </a:endParaRPr>
          </a:p>
          <a:p>
            <a:pPr algn="r" rtl="1"/>
            <a:r>
              <a:rPr lang="fa-IR" sz="1800" b="1" dirty="0" smtClean="0">
                <a:cs typeface="B Compset" pitchFamily="2" charset="-78"/>
              </a:rPr>
              <a:t>لیدهای جلو سینه ای</a:t>
            </a:r>
          </a:p>
          <a:p>
            <a:pPr algn="r" rtl="1"/>
            <a:endParaRPr lang="fa-IR" sz="1800" b="1" dirty="0" smtClean="0">
              <a:cs typeface="B Compset" pitchFamily="2" charset="-78"/>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altLang="en-US" sz="2400" b="1" dirty="0" smtClean="0"/>
              <a:t>Anterior MI</a:t>
            </a:r>
            <a:endParaRPr lang="fa-IR" altLang="en-US" sz="2400" b="1" dirty="0" smtClean="0"/>
          </a:p>
        </p:txBody>
      </p:sp>
      <p:sp>
        <p:nvSpPr>
          <p:cNvPr id="4" name="Content Placeholder 3"/>
          <p:cNvSpPr>
            <a:spLocks noGrp="1"/>
          </p:cNvSpPr>
          <p:nvPr>
            <p:ph sz="quarter" idx="1"/>
          </p:nvPr>
        </p:nvSpPr>
        <p:spPr/>
        <p:txBody>
          <a:bodyPr/>
          <a:lstStyle/>
          <a:p>
            <a:pPr algn="just" rtl="1"/>
            <a:r>
              <a:rPr lang="fa-IR" sz="1800" b="1" dirty="0" smtClean="0">
                <a:cs typeface="B Compset" pitchFamily="2" charset="-78"/>
              </a:rPr>
              <a:t>در لیدهای جلوقلبی </a:t>
            </a:r>
            <a:r>
              <a:rPr lang="en-US" sz="1800" b="1" dirty="0" smtClean="0">
                <a:cs typeface="B Compset" pitchFamily="2" charset="-78"/>
              </a:rPr>
              <a:t>V1 </a:t>
            </a:r>
            <a:r>
              <a:rPr lang="fa-IR" sz="1800" b="1" dirty="0" smtClean="0">
                <a:cs typeface="B Compset" pitchFamily="2" charset="-78"/>
              </a:rPr>
              <a:t> تا </a:t>
            </a:r>
            <a:r>
              <a:rPr lang="en-US" sz="1800" b="1" dirty="0" smtClean="0">
                <a:cs typeface="B Compset" pitchFamily="2" charset="-78"/>
              </a:rPr>
              <a:t>V6 </a:t>
            </a:r>
            <a:r>
              <a:rPr lang="fa-IR" sz="1800" b="1" dirty="0" smtClean="0">
                <a:cs typeface="B Compset" pitchFamily="2" charset="-78"/>
              </a:rPr>
              <a:t> بسته به وسعت سطح آسیب دیده، تغییرات </a:t>
            </a:r>
            <a:r>
              <a:rPr lang="en-US" sz="1800" b="1" dirty="0" smtClean="0">
                <a:cs typeface="B Compset" pitchFamily="2" charset="-78"/>
              </a:rPr>
              <a:t>ECG</a:t>
            </a:r>
            <a:r>
              <a:rPr lang="fa-IR" sz="1800" b="1" dirty="0" smtClean="0">
                <a:cs typeface="B Compset" pitchFamily="2" charset="-78"/>
              </a:rPr>
              <a:t>  داریم.</a:t>
            </a:r>
            <a:endParaRPr lang="en-US" sz="1800" b="1" dirty="0">
              <a:cs typeface="B Compset" pitchFamily="2" charset="-78"/>
            </a:endParaRPr>
          </a:p>
        </p:txBody>
      </p:sp>
      <p:pic>
        <p:nvPicPr>
          <p:cNvPr id="5" name="Picture 4"/>
          <p:cNvPicPr>
            <a:picLocks noChangeAspect="1" noChangeArrowheads="1"/>
          </p:cNvPicPr>
          <p:nvPr/>
        </p:nvPicPr>
        <p:blipFill>
          <a:blip r:embed="rId2"/>
          <a:srcRect/>
          <a:stretch>
            <a:fillRect/>
          </a:stretch>
        </p:blipFill>
        <p:spPr bwMode="auto">
          <a:xfrm>
            <a:off x="1447800" y="2286000"/>
            <a:ext cx="6172200" cy="366665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altLang="en-US" sz="2400" b="1" dirty="0" smtClean="0"/>
              <a:t>Lateral MI</a:t>
            </a:r>
            <a:endParaRPr lang="fa-IR" altLang="en-US" sz="2400" b="1" dirty="0" smtClean="0"/>
          </a:p>
        </p:txBody>
      </p:sp>
      <p:sp>
        <p:nvSpPr>
          <p:cNvPr id="4" name="Content Placeholder 3"/>
          <p:cNvSpPr>
            <a:spLocks noGrp="1"/>
          </p:cNvSpPr>
          <p:nvPr>
            <p:ph sz="quarter" idx="1"/>
          </p:nvPr>
        </p:nvSpPr>
        <p:spPr/>
        <p:txBody>
          <a:bodyPr/>
          <a:lstStyle/>
          <a:p>
            <a:pPr algn="r" rtl="1"/>
            <a:r>
              <a:rPr lang="fa-IR" sz="1800" b="1" dirty="0" smtClean="0">
                <a:cs typeface="B Compset" pitchFamily="2" charset="-78"/>
              </a:rPr>
              <a:t>در لیدهای </a:t>
            </a:r>
            <a:r>
              <a:rPr lang="en-US" sz="1800" b="1" dirty="0" smtClean="0">
                <a:cs typeface="B Compset" pitchFamily="2" charset="-78"/>
              </a:rPr>
              <a:t>I, AVL, V5, V6 </a:t>
            </a:r>
            <a:r>
              <a:rPr lang="fa-IR" sz="1800" b="1" dirty="0" smtClean="0">
                <a:cs typeface="B Compset" pitchFamily="2" charset="-78"/>
              </a:rPr>
              <a:t> تغییرات </a:t>
            </a:r>
            <a:r>
              <a:rPr lang="en-US" sz="1800" b="1" dirty="0" smtClean="0">
                <a:cs typeface="B Compset" pitchFamily="2" charset="-78"/>
              </a:rPr>
              <a:t>ECG</a:t>
            </a:r>
            <a:r>
              <a:rPr lang="fa-IR" sz="1800" b="1" dirty="0" smtClean="0">
                <a:cs typeface="B Compset" pitchFamily="2" charset="-78"/>
              </a:rPr>
              <a:t> سطح آسیب دیده راداریم. </a:t>
            </a:r>
            <a:endParaRPr lang="en-US" sz="1800" b="1" dirty="0">
              <a:cs typeface="B Compset" pitchFamily="2" charset="-78"/>
            </a:endParaRPr>
          </a:p>
        </p:txBody>
      </p:sp>
      <p:pic>
        <p:nvPicPr>
          <p:cNvPr id="5" name="Picture 4"/>
          <p:cNvPicPr>
            <a:picLocks noChangeAspect="1" noChangeArrowheads="1"/>
          </p:cNvPicPr>
          <p:nvPr/>
        </p:nvPicPr>
        <p:blipFill>
          <a:blip r:embed="rId2"/>
          <a:srcRect/>
          <a:stretch>
            <a:fillRect/>
          </a:stretch>
        </p:blipFill>
        <p:spPr bwMode="auto">
          <a:xfrm>
            <a:off x="1371600" y="2286000"/>
            <a:ext cx="6259701" cy="3352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altLang="en-US" sz="2400" b="1" dirty="0" smtClean="0">
                <a:cs typeface="B Titr" pitchFamily="2" charset="-78"/>
              </a:rPr>
              <a:t>Inferior</a:t>
            </a:r>
            <a:r>
              <a:rPr lang="fa-IR" altLang="en-US" sz="2400" b="1" dirty="0" smtClean="0">
                <a:cs typeface="B Titr" pitchFamily="2" charset="-78"/>
              </a:rPr>
              <a:t> </a:t>
            </a:r>
            <a:r>
              <a:rPr lang="en-US" altLang="en-US" sz="2400" b="1" dirty="0" smtClean="0">
                <a:cs typeface="B Titr" pitchFamily="2" charset="-78"/>
              </a:rPr>
              <a:t>MI</a:t>
            </a:r>
            <a:endParaRPr lang="fa-IR" altLang="en-US" sz="2400" b="1" dirty="0" smtClean="0">
              <a:cs typeface="B Titr" pitchFamily="2" charset="-78"/>
            </a:endParaRPr>
          </a:p>
        </p:txBody>
      </p:sp>
      <p:sp>
        <p:nvSpPr>
          <p:cNvPr id="48131" name="Rectangle 3"/>
          <p:cNvSpPr>
            <a:spLocks noGrp="1" noChangeArrowheads="1"/>
          </p:cNvSpPr>
          <p:nvPr>
            <p:ph sz="quarter" idx="1"/>
          </p:nvPr>
        </p:nvSpPr>
        <p:spPr/>
        <p:txBody>
          <a:bodyPr/>
          <a:lstStyle/>
          <a:p>
            <a:pPr algn="just" rtl="1"/>
            <a:r>
              <a:rPr lang="fa-IR" altLang="en-US" sz="1800" b="1" dirty="0" smtClean="0">
                <a:cs typeface="B Compset" pitchFamily="2" charset="-78"/>
              </a:rPr>
              <a:t>تغییرات </a:t>
            </a:r>
            <a:r>
              <a:rPr lang="en-US" altLang="en-US" sz="1800" b="1" dirty="0" smtClean="0">
                <a:cs typeface="B Compset" pitchFamily="2" charset="-78"/>
              </a:rPr>
              <a:t>ECG</a:t>
            </a:r>
            <a:r>
              <a:rPr lang="fa-IR" altLang="en-US" sz="1800" b="1" dirty="0" smtClean="0">
                <a:cs typeface="B Compset" pitchFamily="2" charset="-78"/>
              </a:rPr>
              <a:t> سطوح آسیب دیده، در لیدهای </a:t>
            </a:r>
            <a:r>
              <a:rPr lang="en-US" altLang="en-US" sz="1800" b="1" dirty="0" smtClean="0">
                <a:cs typeface="B Compset" pitchFamily="2" charset="-78"/>
              </a:rPr>
              <a:t>II, III, AVF</a:t>
            </a:r>
            <a:r>
              <a:rPr lang="fa-IR" altLang="en-US" sz="1800" b="1" dirty="0" smtClean="0">
                <a:cs typeface="B Compset" pitchFamily="2" charset="-78"/>
              </a:rPr>
              <a:t> داریم.</a:t>
            </a:r>
          </a:p>
          <a:p>
            <a:pPr algn="just" rtl="1"/>
            <a:endParaRPr lang="fa-IR" altLang="en-US" sz="1800" b="1" dirty="0" smtClean="0">
              <a:cs typeface="B Compset" pitchFamily="2" charset="-78"/>
            </a:endParaRPr>
          </a:p>
        </p:txBody>
      </p:sp>
      <p:pic>
        <p:nvPicPr>
          <p:cNvPr id="5" name="Picture 4" descr="https://meds.queensu.ca/central/assets/modules/ECG/Acute_Inferior_M_I_.bmp"/>
          <p:cNvPicPr/>
          <p:nvPr/>
        </p:nvPicPr>
        <p:blipFill>
          <a:blip r:embed="rId2"/>
          <a:srcRect/>
          <a:stretch>
            <a:fillRect/>
          </a:stretch>
        </p:blipFill>
        <p:spPr bwMode="auto">
          <a:xfrm>
            <a:off x="1524000" y="2514600"/>
            <a:ext cx="5943600" cy="274891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ltLang="en-US" sz="2400" b="1" dirty="0" smtClean="0">
                <a:cs typeface="B Titr" pitchFamily="2" charset="-78"/>
              </a:rPr>
              <a:t>Posterior</a:t>
            </a:r>
            <a:r>
              <a:rPr lang="fa-IR" altLang="en-US" sz="2400" b="1" dirty="0" smtClean="0">
                <a:cs typeface="B Titr" pitchFamily="2" charset="-78"/>
              </a:rPr>
              <a:t> </a:t>
            </a:r>
            <a:r>
              <a:rPr lang="en-US" altLang="en-US" sz="2400" b="1" dirty="0" smtClean="0">
                <a:cs typeface="B Titr" pitchFamily="2" charset="-78"/>
              </a:rPr>
              <a:t>Wall MI</a:t>
            </a:r>
            <a:endParaRPr lang="fa-IR" altLang="en-US" sz="2400" dirty="0" smtClean="0">
              <a:cs typeface="B Titr" pitchFamily="2" charset="-78"/>
            </a:endParaRPr>
          </a:p>
        </p:txBody>
      </p:sp>
      <p:sp>
        <p:nvSpPr>
          <p:cNvPr id="46083" name="Rectangle 3"/>
          <p:cNvSpPr>
            <a:spLocks noGrp="1" noChangeArrowheads="1"/>
          </p:cNvSpPr>
          <p:nvPr>
            <p:ph sz="quarter" idx="1"/>
          </p:nvPr>
        </p:nvSpPr>
        <p:spPr/>
        <p:txBody>
          <a:bodyPr/>
          <a:lstStyle/>
          <a:p>
            <a:pPr algn="just" rtl="1"/>
            <a:r>
              <a:rPr lang="fa-IR" altLang="en-US" sz="1800" b="1" dirty="0" smtClean="0">
                <a:cs typeface="B Compset" pitchFamily="2" charset="-78"/>
              </a:rPr>
              <a:t>هیچکدام از 12 لید استاندارد در مجاورت مستقیم محل آسیب نمی باشند. تنها در لیدهای روبروی منطقه آسیب تغییرات برعکس دیده میشوند (</a:t>
            </a:r>
            <a:r>
              <a:rPr lang="en-US" altLang="en-US" sz="1800" b="1" dirty="0" smtClean="0">
                <a:cs typeface="B Compset" pitchFamily="2" charset="-78"/>
              </a:rPr>
              <a:t>ST </a:t>
            </a:r>
            <a:r>
              <a:rPr lang="en-US" altLang="en-US" sz="1800" b="1" dirty="0">
                <a:cs typeface="B Compset" pitchFamily="2" charset="-78"/>
              </a:rPr>
              <a:t>Depression</a:t>
            </a:r>
            <a:r>
              <a:rPr lang="fa-IR" altLang="en-US" sz="1800" b="1" dirty="0">
                <a:cs typeface="B Compset" pitchFamily="2" charset="-78"/>
              </a:rPr>
              <a:t> و </a:t>
            </a:r>
            <a:r>
              <a:rPr lang="en-US" altLang="en-US" sz="1800" b="1" dirty="0">
                <a:cs typeface="B Compset" pitchFamily="2" charset="-78"/>
              </a:rPr>
              <a:t>R</a:t>
            </a:r>
            <a:r>
              <a:rPr lang="fa-IR" altLang="en-US" sz="1800" b="1" dirty="0">
                <a:cs typeface="B Compset" pitchFamily="2" charset="-78"/>
              </a:rPr>
              <a:t> بزرگ را در لیدهای مقابل سطح آسیب دیده </a:t>
            </a:r>
            <a:r>
              <a:rPr lang="en-US" altLang="en-US" sz="1800" b="1" dirty="0">
                <a:cs typeface="B Compset" pitchFamily="2" charset="-78"/>
              </a:rPr>
              <a:t>V1-V3</a:t>
            </a:r>
            <a:r>
              <a:rPr lang="fa-IR" altLang="en-US" sz="1800" b="1" dirty="0">
                <a:cs typeface="B Compset" pitchFamily="2" charset="-78"/>
              </a:rPr>
              <a:t> </a:t>
            </a:r>
            <a:r>
              <a:rPr lang="fa-IR" altLang="en-US" sz="1800" b="1" dirty="0" smtClean="0">
                <a:cs typeface="B Compset" pitchFamily="2" charset="-78"/>
              </a:rPr>
              <a:t>داریم).</a:t>
            </a:r>
          </a:p>
          <a:p>
            <a:pPr algn="just" rtl="1" eaLnBrk="1" hangingPunct="1"/>
            <a:r>
              <a:rPr lang="fa-IR" altLang="en-US" sz="1800" b="1" dirty="0" smtClean="0">
                <a:cs typeface="B Compset" pitchFamily="2" charset="-78"/>
              </a:rPr>
              <a:t>نیاز به ثبت لیدهای پوستریور </a:t>
            </a:r>
            <a:r>
              <a:rPr lang="en-US" altLang="en-US" sz="1800" b="1" dirty="0" smtClean="0">
                <a:cs typeface="B Compset" pitchFamily="2" charset="-78"/>
              </a:rPr>
              <a:t>V7, V8, V9</a:t>
            </a:r>
            <a:r>
              <a:rPr lang="fa-IR" altLang="en-US" sz="1800" b="1" dirty="0" smtClean="0">
                <a:cs typeface="B Compset" pitchFamily="2" charset="-78"/>
              </a:rPr>
              <a:t> می باشد.</a:t>
            </a:r>
          </a:p>
        </p:txBody>
      </p:sp>
      <p:pic>
        <p:nvPicPr>
          <p:cNvPr id="46084" name="Picture 4"/>
          <p:cNvPicPr>
            <a:picLocks noChangeAspect="1" noChangeArrowheads="1"/>
          </p:cNvPicPr>
          <p:nvPr/>
        </p:nvPicPr>
        <p:blipFill>
          <a:blip r:embed="rId2"/>
          <a:srcRect/>
          <a:stretch>
            <a:fillRect/>
          </a:stretch>
        </p:blipFill>
        <p:spPr bwMode="auto">
          <a:xfrm>
            <a:off x="1257300" y="2996952"/>
            <a:ext cx="6629400" cy="34689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altLang="en-US" sz="2400" b="1" dirty="0" smtClean="0">
                <a:cs typeface="B Compset" pitchFamily="2" charset="-78"/>
              </a:rPr>
              <a:t>Posterior</a:t>
            </a:r>
            <a:r>
              <a:rPr lang="fa-IR" altLang="en-US" sz="2400" b="1" dirty="0" smtClean="0">
                <a:cs typeface="B Compset" pitchFamily="2" charset="-78"/>
              </a:rPr>
              <a:t> </a:t>
            </a:r>
            <a:r>
              <a:rPr lang="en-US" altLang="en-US" sz="2400" b="1" dirty="0" smtClean="0">
                <a:cs typeface="B Compset" pitchFamily="2" charset="-78"/>
              </a:rPr>
              <a:t>Wall MI</a:t>
            </a:r>
            <a:endParaRPr lang="fa-IR" altLang="en-US" sz="2400" b="1" dirty="0" smtClean="0">
              <a:cs typeface="B Compset" pitchFamily="2" charset="-78"/>
            </a:endParaRPr>
          </a:p>
        </p:txBody>
      </p:sp>
      <p:pic>
        <p:nvPicPr>
          <p:cNvPr id="47108" name="Picture 4"/>
          <p:cNvPicPr>
            <a:picLocks noChangeAspect="1" noChangeArrowheads="1"/>
          </p:cNvPicPr>
          <p:nvPr/>
        </p:nvPicPr>
        <p:blipFill>
          <a:blip r:embed="rId2"/>
          <a:srcRect/>
          <a:stretch>
            <a:fillRect/>
          </a:stretch>
        </p:blipFill>
        <p:spPr bwMode="auto">
          <a:xfrm>
            <a:off x="1295400" y="1524000"/>
            <a:ext cx="6553200" cy="47845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altLang="en-US" sz="2400" b="1" dirty="0" smtClean="0">
                <a:cs typeface="B Titr" pitchFamily="2" charset="-78"/>
              </a:rPr>
              <a:t>RV MI</a:t>
            </a:r>
            <a:endParaRPr lang="fa-IR" altLang="en-US" sz="2400" dirty="0" smtClean="0"/>
          </a:p>
        </p:txBody>
      </p:sp>
      <p:sp>
        <p:nvSpPr>
          <p:cNvPr id="49155" name="Rectangle 3"/>
          <p:cNvSpPr>
            <a:spLocks noGrp="1" noChangeArrowheads="1"/>
          </p:cNvSpPr>
          <p:nvPr>
            <p:ph sz="quarter" idx="1"/>
          </p:nvPr>
        </p:nvSpPr>
        <p:spPr/>
        <p:txBody>
          <a:bodyPr/>
          <a:lstStyle/>
          <a:p>
            <a:pPr algn="r" rtl="1" eaLnBrk="1" hangingPunct="1"/>
            <a:r>
              <a:rPr lang="fa-IR" altLang="en-US" sz="1800" b="1" dirty="0" smtClean="0">
                <a:cs typeface="B Compset" pitchFamily="2" charset="-78"/>
              </a:rPr>
              <a:t>هیچکدام از 12 لید استاندارد در مجاورت مستقیم بطن راست نمی باشند.</a:t>
            </a:r>
          </a:p>
          <a:p>
            <a:pPr algn="r" rtl="1" eaLnBrk="1" hangingPunct="1"/>
            <a:r>
              <a:rPr lang="fa-IR" altLang="en-US" sz="1800" b="1" dirty="0" smtClean="0">
                <a:cs typeface="B Compset" pitchFamily="2" charset="-78"/>
              </a:rPr>
              <a:t>لید </a:t>
            </a:r>
            <a:r>
              <a:rPr lang="en-US" altLang="en-US" sz="1800" b="1" dirty="0" smtClean="0">
                <a:cs typeface="B Compset" pitchFamily="2" charset="-78"/>
              </a:rPr>
              <a:t>V1</a:t>
            </a:r>
            <a:r>
              <a:rPr lang="fa-IR" altLang="en-US" sz="1800" b="1" dirty="0" smtClean="0">
                <a:cs typeface="B Compset" pitchFamily="2" charset="-78"/>
              </a:rPr>
              <a:t> نزدیک ترین لید به سطح </a:t>
            </a:r>
            <a:r>
              <a:rPr lang="en-US" altLang="en-US" sz="1800" b="1" dirty="0" smtClean="0">
                <a:cs typeface="B Compset" pitchFamily="2" charset="-78"/>
              </a:rPr>
              <a:t>RV</a:t>
            </a:r>
            <a:r>
              <a:rPr lang="fa-IR" altLang="en-US" sz="1800" b="1" dirty="0" smtClean="0">
                <a:cs typeface="B Compset" pitchFamily="2" charset="-78"/>
              </a:rPr>
              <a:t> می باشد.</a:t>
            </a:r>
          </a:p>
          <a:p>
            <a:pPr algn="r" rtl="1"/>
            <a:r>
              <a:rPr lang="fa-IR" altLang="en-US" sz="1800" b="1" dirty="0" smtClean="0">
                <a:cs typeface="B Compset" pitchFamily="2" charset="-78"/>
              </a:rPr>
              <a:t>در لیدهای </a:t>
            </a:r>
            <a:r>
              <a:rPr lang="en-US" altLang="en-US" sz="1800" b="1" dirty="0" smtClean="0">
                <a:cs typeface="B Compset" pitchFamily="2" charset="-78"/>
              </a:rPr>
              <a:t>I, II, II, AVF, V1</a:t>
            </a:r>
            <a:r>
              <a:rPr lang="fa-IR" altLang="en-US" sz="1800" b="1" dirty="0" smtClean="0">
                <a:cs typeface="B Compset" pitchFamily="2" charset="-78"/>
              </a:rPr>
              <a:t> تغییرات </a:t>
            </a:r>
            <a:r>
              <a:rPr lang="en-US" altLang="en-US" sz="1800" b="1" dirty="0" smtClean="0">
                <a:cs typeface="B Compset" pitchFamily="2" charset="-78"/>
              </a:rPr>
              <a:t>ST elevation </a:t>
            </a:r>
            <a:r>
              <a:rPr lang="fa-IR" altLang="en-US" sz="1800" b="1" dirty="0" smtClean="0">
                <a:cs typeface="B Compset" pitchFamily="2" charset="-78"/>
              </a:rPr>
              <a:t> داریم. </a:t>
            </a:r>
            <a:r>
              <a:rPr lang="en-US" altLang="en-US" sz="1800" b="1" dirty="0" smtClean="0">
                <a:cs typeface="B Compset" pitchFamily="2" charset="-78"/>
              </a:rPr>
              <a:t>ST elevation</a:t>
            </a:r>
            <a:r>
              <a:rPr lang="fa-IR" altLang="en-US" sz="1800" b="1" dirty="0" smtClean="0">
                <a:cs typeface="B Compset" pitchFamily="2" charset="-78"/>
              </a:rPr>
              <a:t> در لید </a:t>
            </a:r>
            <a:r>
              <a:rPr lang="en-US" altLang="en-US" sz="1800" b="1" dirty="0" smtClean="0">
                <a:cs typeface="B Compset" pitchFamily="2" charset="-78"/>
              </a:rPr>
              <a:t>III</a:t>
            </a:r>
            <a:r>
              <a:rPr lang="fa-IR" altLang="en-US" sz="1800" b="1" dirty="0" smtClean="0">
                <a:cs typeface="B Compset" pitchFamily="2" charset="-78"/>
              </a:rPr>
              <a:t> بیشتر از لید </a:t>
            </a:r>
            <a:r>
              <a:rPr lang="en-US" altLang="en-US" sz="1800" b="1" dirty="0" smtClean="0">
                <a:cs typeface="B Compset" pitchFamily="2" charset="-78"/>
              </a:rPr>
              <a:t>AVF</a:t>
            </a:r>
            <a:r>
              <a:rPr lang="fa-IR" altLang="en-US" sz="1800" b="1" dirty="0" smtClean="0">
                <a:cs typeface="B Compset" pitchFamily="2" charset="-78"/>
              </a:rPr>
              <a:t> می باشد. ناهماهنگی بین قطعه </a:t>
            </a:r>
            <a:r>
              <a:rPr lang="en-US" altLang="en-US" sz="1800" b="1" dirty="0" smtClean="0">
                <a:cs typeface="B Compset" pitchFamily="2" charset="-78"/>
              </a:rPr>
              <a:t>ST</a:t>
            </a:r>
            <a:r>
              <a:rPr lang="fa-IR" altLang="en-US" sz="1800" b="1" dirty="0" smtClean="0">
                <a:cs typeface="B Compset" pitchFamily="2" charset="-78"/>
              </a:rPr>
              <a:t>در لید </a:t>
            </a:r>
            <a:r>
              <a:rPr lang="en-US" altLang="en-US" sz="1800" b="1" dirty="0" smtClean="0">
                <a:cs typeface="B Compset" pitchFamily="2" charset="-78"/>
              </a:rPr>
              <a:t>V1</a:t>
            </a:r>
            <a:r>
              <a:rPr lang="fa-IR" altLang="en-US" sz="1800" b="1" dirty="0" smtClean="0">
                <a:cs typeface="B Compset" pitchFamily="2" charset="-78"/>
              </a:rPr>
              <a:t> و </a:t>
            </a:r>
            <a:r>
              <a:rPr lang="en-US" altLang="en-US" sz="1800" b="1" dirty="0" smtClean="0">
                <a:cs typeface="B Compset" pitchFamily="2" charset="-78"/>
              </a:rPr>
              <a:t>V2</a:t>
            </a:r>
            <a:r>
              <a:rPr lang="fa-IR" altLang="en-US" sz="1800" b="1" dirty="0" smtClean="0">
                <a:cs typeface="B Compset" pitchFamily="2" charset="-78"/>
              </a:rPr>
              <a:t> وجود دارد.</a:t>
            </a:r>
          </a:p>
          <a:p>
            <a:pPr algn="r" rtl="1"/>
            <a:r>
              <a:rPr lang="fa-IR" altLang="en-US" sz="1800" b="1" dirty="0" smtClean="0">
                <a:cs typeface="B Compset" pitchFamily="2" charset="-78"/>
              </a:rPr>
              <a:t>نیاز به ثبت </a:t>
            </a:r>
            <a:r>
              <a:rPr lang="en-US" altLang="en-US" sz="1800" b="1" dirty="0" smtClean="0">
                <a:cs typeface="B Compset" pitchFamily="2" charset="-78"/>
              </a:rPr>
              <a:t>ECG</a:t>
            </a:r>
            <a:r>
              <a:rPr lang="fa-IR" altLang="en-US" sz="1800" b="1" dirty="0" smtClean="0">
                <a:cs typeface="B Compset" pitchFamily="2" charset="-78"/>
              </a:rPr>
              <a:t> سمت راست می باشد که تغییرات </a:t>
            </a:r>
            <a:r>
              <a:rPr lang="en-US" altLang="en-US" sz="1800" b="1" dirty="0" smtClean="0">
                <a:cs typeface="B Compset" pitchFamily="2" charset="-78"/>
              </a:rPr>
              <a:t>ST elevation</a:t>
            </a:r>
            <a:r>
              <a:rPr lang="fa-IR" altLang="en-US" sz="1800" b="1" dirty="0" smtClean="0">
                <a:cs typeface="B Compset" pitchFamily="2" charset="-78"/>
              </a:rPr>
              <a:t> را در لیدهای </a:t>
            </a:r>
            <a:r>
              <a:rPr lang="en-US" altLang="en-US" sz="1800" b="1" dirty="0" smtClean="0">
                <a:cs typeface="B Compset" pitchFamily="2" charset="-78"/>
              </a:rPr>
              <a:t>I, II, II, AVF, V1</a:t>
            </a:r>
            <a:r>
              <a:rPr lang="fa-IR" altLang="en-US" sz="1800" b="1" dirty="0" smtClean="0">
                <a:cs typeface="B Compset" pitchFamily="2" charset="-78"/>
              </a:rPr>
              <a:t> و </a:t>
            </a:r>
            <a:r>
              <a:rPr lang="en-US" altLang="en-US" sz="1800" b="1" dirty="0" smtClean="0">
                <a:cs typeface="B Compset" pitchFamily="2" charset="-78"/>
              </a:rPr>
              <a:t>V4R, V5R, V6R</a:t>
            </a:r>
            <a:r>
              <a:rPr lang="fa-IR" altLang="en-US" sz="1800" b="1" dirty="0" smtClean="0">
                <a:cs typeface="B Compset" pitchFamily="2" charset="-78"/>
              </a:rPr>
              <a:t> داریم.</a:t>
            </a:r>
          </a:p>
        </p:txBody>
      </p:sp>
      <p:pic>
        <p:nvPicPr>
          <p:cNvPr id="49156" name="Picture 4"/>
          <p:cNvPicPr>
            <a:picLocks noChangeAspect="1" noChangeArrowheads="1"/>
          </p:cNvPicPr>
          <p:nvPr/>
        </p:nvPicPr>
        <p:blipFill>
          <a:blip r:embed="rId2"/>
          <a:srcRect/>
          <a:stretch>
            <a:fillRect/>
          </a:stretch>
        </p:blipFill>
        <p:spPr bwMode="auto">
          <a:xfrm>
            <a:off x="457200" y="3657600"/>
            <a:ext cx="5410200" cy="300924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US" altLang="en-US" sz="2400" b="1" dirty="0" smtClean="0">
                <a:cs typeface="B Titr" pitchFamily="2" charset="-78"/>
              </a:rPr>
              <a:t>Inferior- RV MI</a:t>
            </a:r>
            <a:endParaRPr lang="fa-IR" altLang="en-US" sz="2400" dirty="0" smtClean="0"/>
          </a:p>
        </p:txBody>
      </p:sp>
      <p:sp>
        <p:nvSpPr>
          <p:cNvPr id="50179" name="Rectangle 3"/>
          <p:cNvSpPr>
            <a:spLocks noGrp="1" noChangeArrowheads="1"/>
          </p:cNvSpPr>
          <p:nvPr>
            <p:ph sz="quarter" idx="1"/>
          </p:nvPr>
        </p:nvSpPr>
        <p:spPr/>
        <p:txBody>
          <a:bodyPr/>
          <a:lstStyle/>
          <a:p>
            <a:pPr eaLnBrk="1" hangingPunct="1"/>
            <a:endParaRPr lang="fa-IR" altLang="en-US" smtClean="0"/>
          </a:p>
        </p:txBody>
      </p:sp>
      <p:pic>
        <p:nvPicPr>
          <p:cNvPr id="50180" name="Picture 4"/>
          <p:cNvPicPr>
            <a:picLocks noChangeAspect="1" noChangeArrowheads="1"/>
          </p:cNvPicPr>
          <p:nvPr/>
        </p:nvPicPr>
        <p:blipFill>
          <a:blip r:embed="rId2"/>
          <a:srcRect/>
          <a:stretch>
            <a:fillRect/>
          </a:stretch>
        </p:blipFill>
        <p:spPr bwMode="auto">
          <a:xfrm>
            <a:off x="395288" y="1600200"/>
            <a:ext cx="8215312" cy="4559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altLang="en-US" sz="2400" b="1" dirty="0" smtClean="0">
                <a:cs typeface="B Titr" pitchFamily="2" charset="-78"/>
              </a:rPr>
              <a:t>Inferior- RV MI</a:t>
            </a:r>
            <a:endParaRPr lang="fa-IR" altLang="en-US" sz="2400" dirty="0" smtClean="0"/>
          </a:p>
        </p:txBody>
      </p:sp>
      <p:sp>
        <p:nvSpPr>
          <p:cNvPr id="51203" name="Rectangle 3"/>
          <p:cNvSpPr>
            <a:spLocks noGrp="1" noChangeArrowheads="1"/>
          </p:cNvSpPr>
          <p:nvPr>
            <p:ph sz="quarter" idx="1"/>
          </p:nvPr>
        </p:nvSpPr>
        <p:spPr/>
        <p:txBody>
          <a:bodyPr/>
          <a:lstStyle/>
          <a:p>
            <a:pPr eaLnBrk="1" hangingPunct="1"/>
            <a:endParaRPr lang="fa-IR" altLang="en-US" smtClean="0"/>
          </a:p>
        </p:txBody>
      </p:sp>
      <p:pic>
        <p:nvPicPr>
          <p:cNvPr id="51204" name="Picture 4"/>
          <p:cNvPicPr>
            <a:picLocks noChangeAspect="1" noChangeArrowheads="1"/>
          </p:cNvPicPr>
          <p:nvPr/>
        </p:nvPicPr>
        <p:blipFill>
          <a:blip r:embed="rId2"/>
          <a:srcRect/>
          <a:stretch>
            <a:fillRect/>
          </a:stretch>
        </p:blipFill>
        <p:spPr bwMode="auto">
          <a:xfrm>
            <a:off x="457200" y="1524000"/>
            <a:ext cx="8229600" cy="46307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altLang="en-US" sz="2400" b="1" dirty="0" smtClean="0"/>
              <a:t>Location of infarct combinations</a:t>
            </a:r>
            <a:endParaRPr lang="fa-IR" altLang="en-US" sz="2400" b="1" dirty="0" smtClean="0"/>
          </a:p>
        </p:txBody>
      </p:sp>
      <p:pic>
        <p:nvPicPr>
          <p:cNvPr id="45059" name="Picture 4"/>
          <p:cNvPicPr>
            <a:picLocks noGrp="1" noChangeAspect="1" noChangeArrowheads="1"/>
          </p:cNvPicPr>
          <p:nvPr>
            <p:ph sz="quarter" idx="1"/>
          </p:nvPr>
        </p:nvPicPr>
        <p:blipFill>
          <a:blip r:embed="rId2"/>
          <a:srcRect/>
          <a:stretch>
            <a:fillRect/>
          </a:stretch>
        </p:blipFill>
        <p:spPr>
          <a:xfrm>
            <a:off x="533400" y="1447800"/>
            <a:ext cx="8001000" cy="4461082"/>
          </a:xfrm>
          <a:noFill/>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smtClean="0">
                <a:cs typeface="B Titr" pitchFamily="2" charset="-78"/>
              </a:rPr>
              <a:t>MI</a:t>
            </a:r>
            <a:r>
              <a:rPr lang="fa-IR" sz="2400" b="1" dirty="0" smtClean="0">
                <a:cs typeface="B Titr" pitchFamily="2" charset="-78"/>
              </a:rPr>
              <a:t> در انواع </a:t>
            </a:r>
            <a:r>
              <a:rPr lang="en-US" sz="2400" b="1" dirty="0" smtClean="0">
                <a:cs typeface="B Titr" pitchFamily="2" charset="-78"/>
              </a:rPr>
              <a:t>ECG</a:t>
            </a:r>
            <a:r>
              <a:rPr lang="fa-IR" sz="2400" b="1" dirty="0" smtClean="0">
                <a:cs typeface="B Titr" pitchFamily="2" charset="-78"/>
              </a:rPr>
              <a:t> تغییرات </a:t>
            </a:r>
            <a:endParaRPr lang="en-US" sz="2400" dirty="0"/>
          </a:p>
        </p:txBody>
      </p:sp>
      <p:pic>
        <p:nvPicPr>
          <p:cNvPr id="4" name="Content Placeholder 3" descr="http://image.slidesharecdn.com/cvs6-150503141415-conversion-gate01/95/cvs6-cvs-50-638.jpg?cb=1430680587"/>
          <p:cNvPicPr>
            <a:picLocks noGrp="1"/>
          </p:cNvPicPr>
          <p:nvPr>
            <p:ph sz="quarter" idx="1"/>
          </p:nvPr>
        </p:nvPicPr>
        <p:blipFill>
          <a:blip r:embed="rId2"/>
          <a:stretch>
            <a:fillRect/>
          </a:stretch>
        </p:blipFill>
        <p:spPr bwMode="auto">
          <a:xfrm>
            <a:off x="2528094" y="2292350"/>
            <a:ext cx="4051300" cy="3041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dirty="0" smtClean="0">
                <a:cs typeface="B Titr" pitchFamily="2" charset="-78"/>
              </a:rPr>
              <a:t>لیدهای قلبی</a:t>
            </a:r>
            <a:endParaRPr lang="en-US" sz="2400" dirty="0">
              <a:cs typeface="B Titr" pitchFamily="2" charset="-78"/>
            </a:endParaRPr>
          </a:p>
        </p:txBody>
      </p:sp>
      <p:sp>
        <p:nvSpPr>
          <p:cNvPr id="3" name="Content Placeholder 2"/>
          <p:cNvSpPr>
            <a:spLocks noGrp="1"/>
          </p:cNvSpPr>
          <p:nvPr>
            <p:ph sz="quarter" idx="1"/>
          </p:nvPr>
        </p:nvSpPr>
        <p:spPr/>
        <p:txBody>
          <a:bodyPr/>
          <a:lstStyle/>
          <a:p>
            <a:pPr algn="r" rtl="1">
              <a:buNone/>
            </a:pPr>
            <a:r>
              <a:rPr lang="fa-IR" sz="1800" b="1" dirty="0" smtClean="0">
                <a:cs typeface="B Compset" pitchFamily="2" charset="-78"/>
              </a:rPr>
              <a:t>لیدهای اندامی:</a:t>
            </a:r>
          </a:p>
          <a:p>
            <a:pPr algn="r" rtl="1"/>
            <a:r>
              <a:rPr lang="fa-IR" sz="1800" b="1" dirty="0" smtClean="0">
                <a:cs typeface="B Compset" pitchFamily="2" charset="-78"/>
              </a:rPr>
              <a:t>دوقطبی (</a:t>
            </a:r>
            <a:r>
              <a:rPr lang="en-US" sz="1800" b="1" dirty="0" smtClean="0">
                <a:cs typeface="B Compset" pitchFamily="2" charset="-78"/>
              </a:rPr>
              <a:t>I</a:t>
            </a:r>
            <a:r>
              <a:rPr lang="fa-IR" sz="1800" b="1" dirty="0" smtClean="0">
                <a:cs typeface="B Compset" pitchFamily="2" charset="-78"/>
              </a:rPr>
              <a:t>،</a:t>
            </a:r>
            <a:r>
              <a:rPr lang="en-US" sz="1800" b="1" dirty="0" smtClean="0">
                <a:cs typeface="B Compset" pitchFamily="2" charset="-78"/>
              </a:rPr>
              <a:t>II</a:t>
            </a:r>
            <a:r>
              <a:rPr lang="fa-IR" sz="1800" b="1" dirty="0" smtClean="0">
                <a:cs typeface="B Compset" pitchFamily="2" charset="-78"/>
              </a:rPr>
              <a:t>،</a:t>
            </a:r>
            <a:r>
              <a:rPr lang="en-US" sz="1800" b="1" dirty="0" smtClean="0">
                <a:cs typeface="B Compset" pitchFamily="2" charset="-78"/>
              </a:rPr>
              <a:t>III</a:t>
            </a:r>
            <a:r>
              <a:rPr lang="fa-IR" sz="1800" b="1" dirty="0" smtClean="0">
                <a:latin typeface="Vrinda"/>
                <a:cs typeface="B Compset" pitchFamily="2" charset="-78"/>
              </a:rPr>
              <a:t>) قلب را بین دو عضو تصور می کند و مثلثی را با زاویه 60 درجه به نام </a:t>
            </a:r>
            <a:r>
              <a:rPr lang="en-US" sz="1800" b="1" dirty="0" smtClean="0">
                <a:cs typeface="B Compset" pitchFamily="2" charset="-78"/>
              </a:rPr>
              <a:t>Einthoven</a:t>
            </a:r>
            <a:r>
              <a:rPr lang="fa-IR" sz="1800" b="1" dirty="0" smtClean="0">
                <a:cs typeface="B Compset" pitchFamily="2" charset="-78"/>
              </a:rPr>
              <a:t> م</a:t>
            </a:r>
            <a:r>
              <a:rPr lang="fa-IR" sz="1800" b="1" dirty="0" smtClean="0">
                <a:latin typeface="Vrinda"/>
                <a:cs typeface="B Compset" pitchFamily="2" charset="-78"/>
              </a:rPr>
              <a:t>ی سازند.</a:t>
            </a:r>
            <a:endParaRPr lang="fa-IR" sz="1800" b="1" dirty="0" smtClean="0">
              <a:cs typeface="B Compset" pitchFamily="2" charset="-78"/>
            </a:endParaRPr>
          </a:p>
          <a:p>
            <a:pPr algn="r" rtl="1"/>
            <a:r>
              <a:rPr lang="fa-IR" sz="1800" b="1" dirty="0" smtClean="0">
                <a:cs typeface="B Compset" pitchFamily="2" charset="-78"/>
              </a:rPr>
              <a:t>تک قطبی </a:t>
            </a:r>
            <a:r>
              <a:rPr lang="en-US" sz="1800" b="1" dirty="0" smtClean="0">
                <a:cs typeface="B Compset" pitchFamily="2" charset="-78"/>
              </a:rPr>
              <a:t>(AVR, AVL, AVF)</a:t>
            </a:r>
            <a:r>
              <a:rPr lang="fa-IR" sz="1800" b="1" dirty="0" smtClean="0">
                <a:cs typeface="B Compset" pitchFamily="2" charset="-78"/>
              </a:rPr>
              <a:t> اختلاف پتانسیل قلب و یک عضو را نشان می دهد.</a:t>
            </a:r>
          </a:p>
          <a:p>
            <a:pPr algn="r" rtl="1"/>
            <a:endParaRPr lang="fa-IR" sz="1800" b="1" dirty="0" smtClean="0">
              <a:cs typeface="B Compset" pitchFamily="2" charset="-78"/>
            </a:endParaRPr>
          </a:p>
          <a:p>
            <a:pPr algn="r" rtl="1">
              <a:buNone/>
            </a:pPr>
            <a:r>
              <a:rPr lang="fa-IR" sz="1800" b="1" dirty="0" smtClean="0">
                <a:cs typeface="B Compset" pitchFamily="2" charset="-78"/>
              </a:rPr>
              <a:t>لیدهای جلو سینه ای:</a:t>
            </a:r>
          </a:p>
          <a:p>
            <a:pPr algn="r" rtl="1"/>
            <a:r>
              <a:rPr lang="en-US" sz="1800" b="1" dirty="0" smtClean="0">
                <a:cs typeface="B Compset" pitchFamily="2" charset="-78"/>
              </a:rPr>
              <a:t>V1</a:t>
            </a:r>
            <a:r>
              <a:rPr lang="fa-IR" sz="1800" b="1" dirty="0" smtClean="0">
                <a:cs typeface="B Compset" pitchFamily="2" charset="-78"/>
              </a:rPr>
              <a:t> تا </a:t>
            </a:r>
            <a:r>
              <a:rPr lang="en-US" sz="1800" b="1" dirty="0" smtClean="0">
                <a:cs typeface="B Compset" pitchFamily="2" charset="-78"/>
              </a:rPr>
              <a:t>V6</a:t>
            </a:r>
            <a:r>
              <a:rPr lang="fa-IR" sz="1800" b="1" dirty="0" smtClean="0">
                <a:cs typeface="B Compset" pitchFamily="2" charset="-78"/>
              </a:rPr>
              <a:t> هستند که آنتریو لترال قلب را مورد ملاحظه قرار می دهند.</a:t>
            </a:r>
            <a:endParaRPr lang="en-US" sz="1800" b="1" dirty="0">
              <a:cs typeface="B Compset" pitchFamily="2" charset="-78"/>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sz="2400" b="1" dirty="0" smtClean="0">
                <a:cs typeface="B Titr" pitchFamily="2" charset="-78"/>
              </a:rPr>
              <a:t>تشخیصهای افتراقی سکته قلبی(تشخیص افتراقیهای درد حاد قفسه سینه)</a:t>
            </a:r>
            <a:endParaRPr lang="en-US" sz="2400" b="1" dirty="0">
              <a:cs typeface="B Titr" pitchFamily="2" charset="-78"/>
            </a:endParaRPr>
          </a:p>
        </p:txBody>
      </p:sp>
      <p:sp>
        <p:nvSpPr>
          <p:cNvPr id="3" name="Content Placeholder 2"/>
          <p:cNvSpPr>
            <a:spLocks noGrp="1"/>
          </p:cNvSpPr>
          <p:nvPr>
            <p:ph sz="quarter" idx="1"/>
          </p:nvPr>
        </p:nvSpPr>
        <p:spPr/>
        <p:txBody>
          <a:bodyPr/>
          <a:lstStyle/>
          <a:p>
            <a:pPr algn="r" rtl="1"/>
            <a:r>
              <a:rPr lang="fa-IR" sz="1800" b="1" dirty="0" smtClean="0">
                <a:cs typeface="B Compset" pitchFamily="2" charset="-78"/>
              </a:rPr>
              <a:t>پریکاردیت</a:t>
            </a:r>
          </a:p>
          <a:p>
            <a:pPr algn="r" rtl="1"/>
            <a:r>
              <a:rPr lang="fa-IR" sz="1800" b="1" dirty="0" smtClean="0">
                <a:cs typeface="B Compset" pitchFamily="2" charset="-78"/>
              </a:rPr>
              <a:t>دایسکشن آئورت</a:t>
            </a:r>
          </a:p>
          <a:p>
            <a:pPr algn="r" rtl="1"/>
            <a:r>
              <a:rPr lang="fa-IR" sz="1800" b="1" dirty="0" smtClean="0">
                <a:cs typeface="B Compset" pitchFamily="2" charset="-78"/>
              </a:rPr>
              <a:t>آمبولی حاد ریه</a:t>
            </a:r>
          </a:p>
          <a:p>
            <a:pPr algn="r" rtl="1"/>
            <a:r>
              <a:rPr lang="fa-IR" sz="1800" b="1" dirty="0" smtClean="0">
                <a:cs typeface="B Compset" pitchFamily="2" charset="-78"/>
              </a:rPr>
              <a:t>التهاب کیسه صفرا</a:t>
            </a:r>
          </a:p>
          <a:p>
            <a:pPr algn="r" rtl="1"/>
            <a:r>
              <a:rPr lang="fa-IR" sz="1800" b="1" dirty="0" smtClean="0">
                <a:cs typeface="B Compset" pitchFamily="2" charset="-78"/>
              </a:rPr>
              <a:t>اسپاسم مری</a:t>
            </a:r>
          </a:p>
          <a:p>
            <a:pPr algn="r" rtl="1"/>
            <a:r>
              <a:rPr lang="fa-IR" sz="1800" b="1" dirty="0" smtClean="0">
                <a:cs typeface="B Compset" pitchFamily="2" charset="-78"/>
              </a:rPr>
              <a:t>ازوفاژیت ناشی از ریفلاکس</a:t>
            </a:r>
          </a:p>
          <a:p>
            <a:pPr algn="r" rtl="1"/>
            <a:r>
              <a:rPr lang="fa-IR" sz="1800" b="1" dirty="0" smtClean="0">
                <a:cs typeface="B Compset" pitchFamily="2" charset="-78"/>
              </a:rPr>
              <a:t>پانکراتیت</a:t>
            </a:r>
          </a:p>
          <a:p>
            <a:pPr algn="r" rtl="1"/>
            <a:r>
              <a:rPr lang="fa-IR" sz="1800" b="1" dirty="0" smtClean="0">
                <a:cs typeface="B Compset" pitchFamily="2" charset="-78"/>
              </a:rPr>
              <a:t>ضایعات عضلانی و اسکلتی</a:t>
            </a:r>
          </a:p>
          <a:p>
            <a:pPr algn="r" rtl="1"/>
            <a:r>
              <a:rPr lang="fa-IR" sz="1800" b="1" dirty="0" smtClean="0">
                <a:cs typeface="B Compset" pitchFamily="2" charset="-78"/>
              </a:rPr>
              <a:t>بیماریهای عفونی مثل زونا</a:t>
            </a:r>
          </a:p>
          <a:p>
            <a:pPr algn="r" rtl="1"/>
            <a:r>
              <a:rPr lang="fa-IR" sz="1800" b="1" dirty="0" smtClean="0">
                <a:cs typeface="B Compset" pitchFamily="2" charset="-78"/>
              </a:rPr>
              <a:t>بیماریهای اضطرابی و روانی</a:t>
            </a:r>
          </a:p>
          <a:p>
            <a:pPr algn="r" rtl="1"/>
            <a:endParaRPr lang="fa-IR" sz="1800" b="1" dirty="0" smtClean="0">
              <a:cs typeface="B Compset" pitchFamily="2" charset="-78"/>
            </a:endParaRPr>
          </a:p>
          <a:p>
            <a:pPr algn="r" rtl="1"/>
            <a:endParaRPr lang="en-US" sz="1800" b="1" dirty="0">
              <a:cs typeface="B Compset" pitchFamily="2" charset="-78"/>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dirty="0" smtClean="0">
                <a:cs typeface="B Titr" pitchFamily="2" charset="-78"/>
              </a:rPr>
              <a:t>درمان</a:t>
            </a:r>
            <a:endParaRPr lang="en-US" sz="2400" dirty="0">
              <a:cs typeface="B Titr" pitchFamily="2" charset="-78"/>
            </a:endParaRPr>
          </a:p>
        </p:txBody>
      </p:sp>
      <p:sp>
        <p:nvSpPr>
          <p:cNvPr id="2" name="Content Placeholder 1"/>
          <p:cNvSpPr>
            <a:spLocks noGrp="1"/>
          </p:cNvSpPr>
          <p:nvPr>
            <p:ph sz="quarter" idx="1"/>
          </p:nvPr>
        </p:nvSpPr>
        <p:spPr/>
        <p:txBody>
          <a:bodyPr/>
          <a:lstStyle/>
          <a:p>
            <a:pPr marL="109728" indent="0" algn="r" rtl="1">
              <a:buNone/>
            </a:pPr>
            <a:r>
              <a:rPr lang="fa-IR" sz="1800" b="1" dirty="0" smtClean="0">
                <a:cs typeface="B Compset" pitchFamily="2" charset="-78"/>
              </a:rPr>
              <a:t>درمان بیماران </a:t>
            </a:r>
            <a:r>
              <a:rPr lang="en-US" sz="1800" b="1" dirty="0" smtClean="0">
                <a:cs typeface="B Compset" pitchFamily="2" charset="-78"/>
              </a:rPr>
              <a:t>ACS</a:t>
            </a:r>
            <a:r>
              <a:rPr lang="fa-IR" sz="1800" b="1" dirty="0" smtClean="0">
                <a:cs typeface="B Compset" pitchFamily="2" charset="-78"/>
              </a:rPr>
              <a:t> میتوان به سه قسمت تقسیم نمود:</a:t>
            </a:r>
          </a:p>
          <a:p>
            <a:pPr marL="109728" indent="0" algn="r" rtl="1">
              <a:buNone/>
            </a:pPr>
            <a:endParaRPr lang="fa-IR" sz="1800" b="1" dirty="0">
              <a:cs typeface="B Compset" pitchFamily="2" charset="-78"/>
            </a:endParaRPr>
          </a:p>
          <a:p>
            <a:pPr marL="109728" indent="0" algn="r" rtl="1">
              <a:buNone/>
            </a:pPr>
            <a:r>
              <a:rPr lang="fa-IR" sz="1800" b="1" dirty="0" smtClean="0">
                <a:cs typeface="B Compset" pitchFamily="2" charset="-78"/>
              </a:rPr>
              <a:t>1. درمان اولیه در آمبولانس و اورژانس</a:t>
            </a:r>
          </a:p>
          <a:p>
            <a:pPr marL="109728" indent="0" algn="r" rtl="1">
              <a:buNone/>
            </a:pPr>
            <a:endParaRPr lang="fa-IR" sz="1800" b="1" dirty="0">
              <a:cs typeface="B Compset" pitchFamily="2" charset="-78"/>
            </a:endParaRPr>
          </a:p>
          <a:p>
            <a:pPr marL="109728" indent="0" algn="r" rtl="1">
              <a:buNone/>
            </a:pPr>
            <a:r>
              <a:rPr lang="fa-IR" sz="1800" b="1" dirty="0" smtClean="0">
                <a:cs typeface="B Compset" pitchFamily="2" charset="-78"/>
              </a:rPr>
              <a:t>2. ریپرفیوژن که شامل آنژیوپلاستی اولیه </a:t>
            </a:r>
            <a:r>
              <a:rPr lang="en-US" sz="1800" b="1" dirty="0" smtClean="0">
                <a:cs typeface="B Compset" pitchFamily="2" charset="-78"/>
              </a:rPr>
              <a:t>)</a:t>
            </a:r>
            <a:r>
              <a:rPr lang="fa-IR" sz="1800" b="1" dirty="0" smtClean="0">
                <a:cs typeface="B Compset" pitchFamily="2" charset="-78"/>
              </a:rPr>
              <a:t> </a:t>
            </a:r>
            <a:r>
              <a:rPr lang="en-US" sz="1800" b="1" dirty="0" smtClean="0">
                <a:cs typeface="B Compset" pitchFamily="2" charset="-78"/>
              </a:rPr>
              <a:t>Primary PCI</a:t>
            </a:r>
            <a:r>
              <a:rPr lang="fa-IR" sz="1800" b="1" dirty="0" smtClean="0">
                <a:cs typeface="B Compset" pitchFamily="2" charset="-78"/>
              </a:rPr>
              <a:t> </a:t>
            </a:r>
            <a:r>
              <a:rPr lang="en-US" sz="1800" b="1" dirty="0" smtClean="0">
                <a:cs typeface="B Compset" pitchFamily="2" charset="-78"/>
              </a:rPr>
              <a:t>(</a:t>
            </a:r>
            <a:r>
              <a:rPr lang="fa-IR" sz="1800" b="1" dirty="0" smtClean="0">
                <a:cs typeface="B Compset" pitchFamily="2" charset="-78"/>
              </a:rPr>
              <a:t> وترومبولیتیک تراپی در بیمار </a:t>
            </a:r>
            <a:r>
              <a:rPr lang="en-US" sz="1800" b="1" dirty="0" smtClean="0">
                <a:cs typeface="B Compset" pitchFamily="2" charset="-78"/>
              </a:rPr>
              <a:t>STEMI</a:t>
            </a:r>
            <a:endParaRPr lang="fa-IR" sz="1800" b="1" dirty="0" smtClean="0">
              <a:cs typeface="B Compset" pitchFamily="2" charset="-78"/>
            </a:endParaRPr>
          </a:p>
          <a:p>
            <a:pPr marL="109728" indent="0" algn="r" rtl="1">
              <a:buNone/>
            </a:pPr>
            <a:endParaRPr lang="fa-IR" sz="1800" b="1" dirty="0">
              <a:cs typeface="B Compset" pitchFamily="2" charset="-78"/>
            </a:endParaRPr>
          </a:p>
          <a:p>
            <a:pPr marL="109728" indent="0" algn="r" rtl="1">
              <a:buNone/>
            </a:pPr>
            <a:r>
              <a:rPr lang="fa-IR" sz="1800" b="1" dirty="0" smtClean="0">
                <a:cs typeface="B Compset" pitchFamily="2" charset="-78"/>
              </a:rPr>
              <a:t>3. درمان در بخش </a:t>
            </a:r>
            <a:r>
              <a:rPr lang="en-US" sz="1800" b="1" dirty="0" smtClean="0">
                <a:cs typeface="B Compset" pitchFamily="2" charset="-78"/>
              </a:rPr>
              <a:t>CCU</a:t>
            </a:r>
            <a:endParaRPr lang="en-US" sz="1800" b="1" dirty="0">
              <a:cs typeface="B Compset" pitchFamily="2" charset="-78"/>
            </a:endParaRPr>
          </a:p>
        </p:txBody>
      </p:sp>
    </p:spTree>
    <p:extLst>
      <p:ext uri="{BB962C8B-B14F-4D97-AF65-F5344CB8AC3E}">
        <p14:creationId xmlns:p14="http://schemas.microsoft.com/office/powerpoint/2010/main" val="115391728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dirty="0" smtClean="0">
                <a:cs typeface="B Titr" pitchFamily="2" charset="-78"/>
              </a:rPr>
              <a:t>درمان </a:t>
            </a:r>
            <a:r>
              <a:rPr lang="fa-IR" sz="2400" dirty="0">
                <a:cs typeface="B Titr" pitchFamily="2" charset="-78"/>
              </a:rPr>
              <a:t>اولیه در آمبولانس </a:t>
            </a:r>
            <a:endParaRPr lang="en-US" sz="2400" dirty="0">
              <a:cs typeface="B Titr" pitchFamily="2" charset="-78"/>
            </a:endParaRPr>
          </a:p>
        </p:txBody>
      </p:sp>
      <p:sp>
        <p:nvSpPr>
          <p:cNvPr id="2" name="Content Placeholder 1"/>
          <p:cNvSpPr>
            <a:spLocks noGrp="1"/>
          </p:cNvSpPr>
          <p:nvPr>
            <p:ph sz="quarter" idx="1"/>
          </p:nvPr>
        </p:nvSpPr>
        <p:spPr/>
        <p:txBody>
          <a:bodyPr/>
          <a:lstStyle/>
          <a:p>
            <a:pPr algn="r" rtl="1"/>
            <a:r>
              <a:rPr lang="fa-IR" sz="1800" b="1" dirty="0" smtClean="0">
                <a:cs typeface="B Compset" pitchFamily="2" charset="-78"/>
              </a:rPr>
              <a:t>پیش آگهی </a:t>
            </a:r>
            <a:r>
              <a:rPr lang="en-US" sz="1800" b="1" dirty="0" smtClean="0">
                <a:cs typeface="B Compset" pitchFamily="2" charset="-78"/>
              </a:rPr>
              <a:t>ACS</a:t>
            </a:r>
            <a:r>
              <a:rPr lang="fa-IR" sz="1800" b="1" dirty="0" smtClean="0">
                <a:cs typeface="B Compset" pitchFamily="2" charset="-78"/>
              </a:rPr>
              <a:t> تاحدود زیادی به رخداد دو گروه از عوارض بستگی دارد:</a:t>
            </a:r>
          </a:p>
          <a:p>
            <a:pPr algn="r" rtl="1"/>
            <a:endParaRPr lang="fa-IR" sz="1800" b="1" dirty="0">
              <a:cs typeface="B Compset" pitchFamily="2" charset="-78"/>
            </a:endParaRPr>
          </a:p>
          <a:p>
            <a:pPr marL="624078" indent="-514350" algn="r" rtl="1">
              <a:buFont typeface="+mj-lt"/>
              <a:buAutoNum type="arabicPeriod"/>
            </a:pPr>
            <a:r>
              <a:rPr lang="fa-IR" sz="1800" b="1" dirty="0" smtClean="0">
                <a:cs typeface="B Compset" pitchFamily="2" charset="-78"/>
              </a:rPr>
              <a:t>عوارض الکتریکی</a:t>
            </a:r>
          </a:p>
          <a:p>
            <a:pPr marL="624078" indent="-514350" algn="r" rtl="1">
              <a:buFont typeface="+mj-lt"/>
              <a:buAutoNum type="arabicPeriod"/>
            </a:pPr>
            <a:endParaRPr lang="fa-IR" sz="1800" b="1" dirty="0">
              <a:cs typeface="B Compset" pitchFamily="2" charset="-78"/>
            </a:endParaRPr>
          </a:p>
          <a:p>
            <a:pPr marL="624078" indent="-514350" algn="r" rtl="1">
              <a:buFont typeface="+mj-lt"/>
              <a:buAutoNum type="arabicPeriod"/>
            </a:pPr>
            <a:r>
              <a:rPr lang="fa-IR" sz="1800" b="1" dirty="0" smtClean="0">
                <a:cs typeface="B Compset" pitchFamily="2" charset="-78"/>
              </a:rPr>
              <a:t>عوارض مکانیکی</a:t>
            </a:r>
          </a:p>
          <a:p>
            <a:pPr marL="109728" indent="0" algn="r" rtl="1">
              <a:buNone/>
            </a:pPr>
            <a:endParaRPr lang="fa-IR" sz="1800" b="1" dirty="0" smtClean="0">
              <a:cs typeface="B Compset" pitchFamily="2" charset="-78"/>
            </a:endParaRPr>
          </a:p>
          <a:p>
            <a:pPr algn="r" rtl="1"/>
            <a:r>
              <a:rPr lang="fa-IR" sz="1800" b="1" dirty="0" smtClean="0">
                <a:cs typeface="B Compset" pitchFamily="2" charset="-78"/>
              </a:rPr>
              <a:t>اکثر موارد مرگ و میر خارج از بیمارستانی </a:t>
            </a:r>
            <a:r>
              <a:rPr lang="en-US" sz="1800" b="1" dirty="0" smtClean="0">
                <a:cs typeface="B Compset" pitchFamily="2" charset="-78"/>
              </a:rPr>
              <a:t>ACS</a:t>
            </a:r>
            <a:r>
              <a:rPr lang="fa-IR" sz="1800" b="1" dirty="0" smtClean="0">
                <a:cs typeface="B Compset" pitchFamily="2" charset="-78"/>
              </a:rPr>
              <a:t> بدلیل ظهور ناگهانی فیبریلاسیون بطنی است، که اکثر این موارد در 24 ساعت اول اتفاق می افتند.</a:t>
            </a:r>
            <a:endParaRPr lang="fa-IR" sz="1800" b="1" dirty="0">
              <a:cs typeface="B Compset" pitchFamily="2" charset="-78"/>
            </a:endParaRPr>
          </a:p>
        </p:txBody>
      </p:sp>
    </p:spTree>
    <p:extLst>
      <p:ext uri="{BB962C8B-B14F-4D97-AF65-F5344CB8AC3E}">
        <p14:creationId xmlns:p14="http://schemas.microsoft.com/office/powerpoint/2010/main" val="330018350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dirty="0" smtClean="0">
                <a:cs typeface="B Titr" pitchFamily="2" charset="-78"/>
              </a:rPr>
              <a:t>درمان اولیه در آمبولانس </a:t>
            </a:r>
            <a:endParaRPr lang="en-US" sz="2400" dirty="0"/>
          </a:p>
        </p:txBody>
      </p:sp>
      <p:sp>
        <p:nvSpPr>
          <p:cNvPr id="2" name="Content Placeholder 1"/>
          <p:cNvSpPr>
            <a:spLocks noGrp="1"/>
          </p:cNvSpPr>
          <p:nvPr>
            <p:ph sz="quarter" idx="1"/>
          </p:nvPr>
        </p:nvSpPr>
        <p:spPr/>
        <p:txBody>
          <a:bodyPr>
            <a:normAutofit/>
          </a:bodyPr>
          <a:lstStyle/>
          <a:p>
            <a:pPr algn="r" rtl="1"/>
            <a:r>
              <a:rPr lang="fa-IR" sz="1800" b="1" dirty="0" smtClean="0">
                <a:cs typeface="B Compset" pitchFamily="2" charset="-78"/>
              </a:rPr>
              <a:t>بنابراین پایه های مراقبت های قبل از بیمارستان در بیماران مشکوک به </a:t>
            </a:r>
            <a:r>
              <a:rPr lang="en-US" sz="1800" b="1" dirty="0" smtClean="0">
                <a:cs typeface="B Compset" pitchFamily="2" charset="-78"/>
              </a:rPr>
              <a:t>ACS</a:t>
            </a:r>
            <a:r>
              <a:rPr lang="fa-IR" sz="1800" b="1" dirty="0" smtClean="0">
                <a:cs typeface="B Compset" pitchFamily="2" charset="-78"/>
              </a:rPr>
              <a:t> بر موارد زیر استوار است:</a:t>
            </a:r>
          </a:p>
          <a:p>
            <a:pPr algn="r" rtl="1"/>
            <a:endParaRPr lang="fa-IR" sz="1800" b="1" dirty="0">
              <a:cs typeface="B Compset" pitchFamily="2" charset="-78"/>
            </a:endParaRPr>
          </a:p>
          <a:p>
            <a:pPr marL="624078" indent="-514350" algn="r" rtl="1">
              <a:buFont typeface="+mj-lt"/>
              <a:buAutoNum type="arabicPeriod"/>
            </a:pPr>
            <a:r>
              <a:rPr lang="fa-IR" sz="1800" b="1" dirty="0" smtClean="0">
                <a:cs typeface="B Compset" pitchFamily="2" charset="-78"/>
              </a:rPr>
              <a:t>تشخیص علایم توسط خود بیمار و مطلع ساختن سیستم اورژانس</a:t>
            </a:r>
          </a:p>
          <a:p>
            <a:pPr marL="624078" indent="-514350" algn="r" rtl="1">
              <a:buFont typeface="+mj-lt"/>
              <a:buAutoNum type="arabicPeriod"/>
            </a:pPr>
            <a:endParaRPr lang="fa-IR" sz="1800" b="1" dirty="0" smtClean="0">
              <a:cs typeface="B Compset" pitchFamily="2" charset="-78"/>
            </a:endParaRPr>
          </a:p>
          <a:p>
            <a:pPr marL="624078" indent="-514350" algn="r" rtl="1">
              <a:buFont typeface="+mj-lt"/>
              <a:buAutoNum type="arabicPeriod"/>
            </a:pPr>
            <a:r>
              <a:rPr lang="fa-IR" sz="1800" b="1" dirty="0" smtClean="0">
                <a:cs typeface="B Compset" pitchFamily="2" charset="-78"/>
              </a:rPr>
              <a:t>بکارگیری فوری یک تیم پزشکی اورژانس که قادر به انجام مانورهای احیا قلبی ریوی باشند.</a:t>
            </a:r>
          </a:p>
          <a:p>
            <a:pPr marL="624078" indent="-514350" algn="r" rtl="1">
              <a:buFont typeface="+mj-lt"/>
              <a:buAutoNum type="arabicPeriod"/>
            </a:pPr>
            <a:endParaRPr lang="fa-IR" sz="1800" b="1" dirty="0" smtClean="0">
              <a:cs typeface="B Compset" pitchFamily="2" charset="-78"/>
            </a:endParaRPr>
          </a:p>
          <a:p>
            <a:pPr marL="624078" indent="-514350" algn="r" rtl="1">
              <a:buFont typeface="+mj-lt"/>
              <a:buAutoNum type="arabicPeriod"/>
            </a:pPr>
            <a:r>
              <a:rPr lang="fa-IR" sz="1800" b="1" dirty="0" smtClean="0">
                <a:cs typeface="B Compset" pitchFamily="2" charset="-78"/>
              </a:rPr>
              <a:t>تسریع انتقال بیمار به بیمارستان مجهز</a:t>
            </a:r>
          </a:p>
          <a:p>
            <a:pPr marL="624078" indent="-514350" algn="r" rtl="1">
              <a:buFont typeface="+mj-lt"/>
              <a:buAutoNum type="arabicPeriod"/>
            </a:pPr>
            <a:endParaRPr lang="fa-IR" sz="1800" b="1" dirty="0" smtClean="0">
              <a:cs typeface="B Compset" pitchFamily="2" charset="-78"/>
            </a:endParaRPr>
          </a:p>
          <a:p>
            <a:pPr algn="r" rtl="1"/>
            <a:endParaRPr lang="en-US" sz="1800" b="1" dirty="0">
              <a:cs typeface="B Compset" pitchFamily="2" charset="-78"/>
            </a:endParaRPr>
          </a:p>
        </p:txBody>
      </p:sp>
    </p:spTree>
    <p:extLst>
      <p:ext uri="{BB962C8B-B14F-4D97-AF65-F5344CB8AC3E}">
        <p14:creationId xmlns:p14="http://schemas.microsoft.com/office/powerpoint/2010/main" val="283561001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sz="2400" dirty="0" smtClean="0">
                <a:cs typeface="B Titr" pitchFamily="2" charset="-78"/>
              </a:rPr>
              <a:t>درمان اولیه در آمبولانس</a:t>
            </a:r>
            <a:endParaRPr lang="en-US" sz="2400" dirty="0"/>
          </a:p>
        </p:txBody>
      </p:sp>
      <p:sp>
        <p:nvSpPr>
          <p:cNvPr id="2" name="Content Placeholder 1"/>
          <p:cNvSpPr>
            <a:spLocks noGrp="1"/>
          </p:cNvSpPr>
          <p:nvPr>
            <p:ph sz="quarter" idx="1"/>
          </p:nvPr>
        </p:nvSpPr>
        <p:spPr/>
        <p:txBody>
          <a:bodyPr/>
          <a:lstStyle/>
          <a:p>
            <a:pPr algn="just" rtl="1"/>
            <a:r>
              <a:rPr lang="fa-IR" sz="1800" b="1" dirty="0" smtClean="0">
                <a:cs typeface="B Compset" pitchFamily="2" charset="-78"/>
              </a:rPr>
              <a:t>اغلب بیشترین تاخیردر مرحله اول یعنی از شروع علایم تا درخواست کمک توسط بیمار اتفاق می افتد.</a:t>
            </a:r>
          </a:p>
          <a:p>
            <a:pPr algn="just" rtl="1"/>
            <a:endParaRPr lang="fa-IR" sz="1800" b="1" dirty="0">
              <a:cs typeface="B Compset" pitchFamily="2" charset="-78"/>
            </a:endParaRPr>
          </a:p>
          <a:p>
            <a:pPr algn="just" rtl="1"/>
            <a:r>
              <a:rPr lang="fa-IR" sz="1800" b="1" dirty="0" smtClean="0">
                <a:cs typeface="B Compset" pitchFamily="2" charset="-78"/>
              </a:rPr>
              <a:t>این تاخیر را میتوان با آموزش عمومی در خصوص اهمیت احساس ناراحتی در قفسه سینه و ضرورت درخواست هرچه سریعتر مراقبتهای پزشکی کاهش داد.</a:t>
            </a:r>
          </a:p>
          <a:p>
            <a:pPr algn="just" rtl="1"/>
            <a:endParaRPr lang="fa-IR" sz="1800" b="1" dirty="0" smtClean="0">
              <a:cs typeface="B Compset" pitchFamily="2" charset="-78"/>
            </a:endParaRPr>
          </a:p>
          <a:p>
            <a:pPr algn="just" rtl="1"/>
            <a:r>
              <a:rPr lang="fa-IR" sz="1800" b="1" dirty="0" smtClean="0">
                <a:cs typeface="B Compset" pitchFamily="2" charset="-78"/>
              </a:rPr>
              <a:t>با توجه به اهمیت ریپرفیوژن و نقش کلیدی زمان در تاثیرگذاری آن اولویت اول پرسنل اورژانس و آمبولانس باید انتقال سریع بیمار به مرکزی که قابلیت ریپرفیوژن را داراست باشد.</a:t>
            </a:r>
          </a:p>
          <a:p>
            <a:pPr marL="109728" indent="0" algn="just" rtl="1">
              <a:buNone/>
            </a:pPr>
            <a:endParaRPr lang="fa-IR" sz="1800" b="1" dirty="0" smtClean="0">
              <a:cs typeface="B Compset" pitchFamily="2" charset="-78"/>
            </a:endParaRPr>
          </a:p>
          <a:p>
            <a:pPr algn="just" rtl="1"/>
            <a:r>
              <a:rPr lang="fa-IR" sz="1800" b="1" dirty="0" smtClean="0">
                <a:cs typeface="B Compset" pitchFamily="2" charset="-78"/>
              </a:rPr>
              <a:t>در کنار این انتقال سریع در نظر داشتن نکات درمانی وتجویز برخی داروها میتواند بسیار کمک کننده باشد.</a:t>
            </a:r>
            <a:endParaRPr lang="en-US" sz="1800" b="1" dirty="0" smtClean="0">
              <a:cs typeface="B Compset" pitchFamily="2" charset="-78"/>
            </a:endParaRPr>
          </a:p>
          <a:p>
            <a:pPr algn="just" rtl="1"/>
            <a:endParaRPr lang="en-US" sz="1800" b="1" dirty="0">
              <a:cs typeface="B Compset" pitchFamily="2" charset="-78"/>
            </a:endParaRPr>
          </a:p>
        </p:txBody>
      </p:sp>
    </p:spTree>
    <p:extLst>
      <p:ext uri="{BB962C8B-B14F-4D97-AF65-F5344CB8AC3E}">
        <p14:creationId xmlns:p14="http://schemas.microsoft.com/office/powerpoint/2010/main" val="206300483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1"/>
            <a:r>
              <a:rPr lang="fa-IR" sz="2400" dirty="0" smtClean="0">
                <a:cs typeface="B Titr" pitchFamily="2" charset="-78"/>
              </a:rPr>
              <a:t>درمان اولیه در آمبولانس </a:t>
            </a:r>
            <a:endParaRPr lang="en-US" sz="2400" dirty="0"/>
          </a:p>
        </p:txBody>
      </p:sp>
      <p:sp>
        <p:nvSpPr>
          <p:cNvPr id="2" name="Content Placeholder 1"/>
          <p:cNvSpPr>
            <a:spLocks noGrp="1"/>
          </p:cNvSpPr>
          <p:nvPr>
            <p:ph sz="quarter" idx="1"/>
          </p:nvPr>
        </p:nvSpPr>
        <p:spPr/>
        <p:txBody>
          <a:bodyPr/>
          <a:lstStyle/>
          <a:p>
            <a:pPr algn="just" rtl="1"/>
            <a:endParaRPr lang="fa-IR" sz="1800" b="1" dirty="0" smtClean="0">
              <a:cs typeface="B Compset" pitchFamily="2" charset="-78"/>
            </a:endParaRPr>
          </a:p>
          <a:p>
            <a:pPr algn="just" rtl="1"/>
            <a:endParaRPr lang="fa-IR" sz="1800" b="1" dirty="0" smtClean="0">
              <a:cs typeface="B Compset" pitchFamily="2" charset="-78"/>
            </a:endParaRPr>
          </a:p>
          <a:p>
            <a:pPr algn="just" rtl="1"/>
            <a:r>
              <a:rPr lang="fa-IR" sz="1800" b="1" dirty="0" smtClean="0">
                <a:cs typeface="B Compset" pitchFamily="2" charset="-78"/>
              </a:rPr>
              <a:t>بیمار باید حین انتقال از لحاظ ریتم قلبی بطور دقیق مونیتور شود و در صورت بروز آریتمی های با اهمیت به طور مناسب درمان شود (در صورتیکه دستگاه </a:t>
            </a:r>
            <a:r>
              <a:rPr lang="en-US" sz="1800" b="1" dirty="0" smtClean="0">
                <a:cs typeface="B Compset" pitchFamily="2" charset="-78"/>
              </a:rPr>
              <a:t>AED</a:t>
            </a:r>
            <a:r>
              <a:rPr lang="fa-IR" sz="1800" b="1" dirty="0" smtClean="0">
                <a:cs typeface="B Compset" pitchFamily="2" charset="-78"/>
              </a:rPr>
              <a:t> در اختیار دارید با کابل مانیتورینگ بیمار را مانیتور کنید و در صورت بروز آریتمی فورا پدها را وصل کنید).</a:t>
            </a:r>
          </a:p>
          <a:p>
            <a:pPr algn="just" rtl="1">
              <a:buNone/>
            </a:pPr>
            <a:endParaRPr lang="fa-IR" sz="1800" b="1" dirty="0" smtClean="0">
              <a:cs typeface="B Compset" pitchFamily="2" charset="-78"/>
            </a:endParaRPr>
          </a:p>
        </p:txBody>
      </p:sp>
    </p:spTree>
    <p:extLst>
      <p:ext uri="{BB962C8B-B14F-4D97-AF65-F5344CB8AC3E}">
        <p14:creationId xmlns:p14="http://schemas.microsoft.com/office/powerpoint/2010/main" val="337158722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sz="2400" dirty="0" smtClean="0">
                <a:cs typeface="B Titr" pitchFamily="2" charset="-78"/>
              </a:rPr>
              <a:t>درمان اولیه در آمبولانس </a:t>
            </a:r>
            <a:endParaRPr lang="en-US" sz="2400" dirty="0"/>
          </a:p>
        </p:txBody>
      </p:sp>
      <p:sp>
        <p:nvSpPr>
          <p:cNvPr id="2" name="Content Placeholder 1"/>
          <p:cNvSpPr>
            <a:spLocks noGrp="1"/>
          </p:cNvSpPr>
          <p:nvPr>
            <p:ph sz="quarter" idx="1"/>
          </p:nvPr>
        </p:nvSpPr>
        <p:spPr/>
        <p:txBody>
          <a:bodyPr/>
          <a:lstStyle/>
          <a:p>
            <a:pPr algn="r" rtl="1"/>
            <a:r>
              <a:rPr lang="fa-IR" sz="1800" b="1" dirty="0" smtClean="0">
                <a:cs typeface="B Compset" pitchFamily="2" charset="-78"/>
              </a:rPr>
              <a:t>وسایل و داروهای احیا قلبی ریوی ازجمله آمبوبگ و ماسک، لارنگوسکوپ و لوله تراشه باید در آمبولانس موجود باشد.</a:t>
            </a:r>
          </a:p>
          <a:p>
            <a:pPr algn="r" rtl="1"/>
            <a:endParaRPr lang="fa-IR" sz="1800" b="1" dirty="0">
              <a:cs typeface="B Compset" pitchFamily="2" charset="-78"/>
            </a:endParaRPr>
          </a:p>
          <a:p>
            <a:pPr algn="r" rtl="1"/>
            <a:r>
              <a:rPr lang="fa-IR" sz="1800" b="1" dirty="0" smtClean="0">
                <a:cs typeface="B Compset" pitchFamily="2" charset="-78"/>
              </a:rPr>
              <a:t>بیمار باید در قبل و حین انتقال حداقل فعالیت را داشته باشد ترجیحا در وضعیت نیمه نشسته قرار بگیرد.</a:t>
            </a:r>
          </a:p>
          <a:p>
            <a:pPr algn="r" rtl="1"/>
            <a:endParaRPr lang="fa-IR" sz="1800" b="1" dirty="0">
              <a:cs typeface="B Compset" pitchFamily="2" charset="-78"/>
            </a:endParaRPr>
          </a:p>
          <a:p>
            <a:pPr algn="r" rtl="1"/>
            <a:endParaRPr lang="fa-IR" sz="1800" b="1" dirty="0" smtClean="0">
              <a:cs typeface="B Compset" pitchFamily="2" charset="-78"/>
            </a:endParaRPr>
          </a:p>
          <a:p>
            <a:pPr algn="r" rtl="1"/>
            <a:r>
              <a:rPr lang="fa-IR" sz="1800" b="1" dirty="0" smtClean="0">
                <a:cs typeface="B Compset" pitchFamily="2" charset="-78"/>
              </a:rPr>
              <a:t>علایم حیاتی و فشار خون بیمار باید هر پنج دقیقه اندازه گیری و ثبت گردد.</a:t>
            </a:r>
            <a:endParaRPr lang="en-US" sz="1800" b="1" dirty="0">
              <a:cs typeface="B Compset" pitchFamily="2" charset="-78"/>
            </a:endParaRPr>
          </a:p>
        </p:txBody>
      </p:sp>
    </p:spTree>
    <p:extLst>
      <p:ext uri="{BB962C8B-B14F-4D97-AF65-F5344CB8AC3E}">
        <p14:creationId xmlns:p14="http://schemas.microsoft.com/office/powerpoint/2010/main" val="130312010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a-IR" sz="2400" dirty="0" smtClean="0">
                <a:cs typeface="B Titr" pitchFamily="2" charset="-78"/>
              </a:rPr>
              <a:t>درمان اولیه در آمبولانس </a:t>
            </a:r>
            <a:endParaRPr lang="en-US" sz="2400" dirty="0"/>
          </a:p>
        </p:txBody>
      </p:sp>
      <p:sp>
        <p:nvSpPr>
          <p:cNvPr id="2" name="Content Placeholder 1"/>
          <p:cNvSpPr>
            <a:spLocks noGrp="1"/>
          </p:cNvSpPr>
          <p:nvPr>
            <p:ph sz="quarter" idx="1"/>
          </p:nvPr>
        </p:nvSpPr>
        <p:spPr/>
        <p:txBody>
          <a:bodyPr/>
          <a:lstStyle/>
          <a:p>
            <a:pPr algn="just" rtl="1">
              <a:buNone/>
            </a:pPr>
            <a:endParaRPr lang="fa-IR" sz="1800" b="1" dirty="0">
              <a:cs typeface="B Compset" pitchFamily="2" charset="-78"/>
            </a:endParaRPr>
          </a:p>
          <a:p>
            <a:pPr algn="just" rtl="1"/>
            <a:r>
              <a:rPr lang="fa-IR" sz="1800" b="1" dirty="0" smtClean="0">
                <a:cs typeface="B Compset" pitchFamily="2" charset="-78"/>
              </a:rPr>
              <a:t>این امیدواری وجود دارد که در آینده با تجهیز بیشتر آمبولانسها به امکانات </a:t>
            </a:r>
            <a:r>
              <a:rPr lang="en-US" sz="1800" b="1" dirty="0" smtClean="0">
                <a:cs typeface="B Compset" pitchFamily="2" charset="-78"/>
              </a:rPr>
              <a:t>telemedicine</a:t>
            </a:r>
            <a:r>
              <a:rPr lang="fa-IR" sz="1800" b="1" dirty="0" smtClean="0">
                <a:cs typeface="B Compset" pitchFamily="2" charset="-78"/>
              </a:rPr>
              <a:t> بتوان قبل از رسیدن آمبولانس به بیمارستان با ارسال نوار قلب و گرفتن تایید پزشک متخصص درمان ریپرفیوژن با ترومبولیتیک را قبل از رسیدن بیمار به بیمارستان آغاز نمود.</a:t>
            </a:r>
            <a:endParaRPr lang="en-US" sz="1800" b="1" dirty="0">
              <a:cs typeface="B Compset" pitchFamily="2" charset="-78"/>
            </a:endParaRPr>
          </a:p>
        </p:txBody>
      </p:sp>
    </p:spTree>
    <p:extLst>
      <p:ext uri="{BB962C8B-B14F-4D97-AF65-F5344CB8AC3E}">
        <p14:creationId xmlns:p14="http://schemas.microsoft.com/office/powerpoint/2010/main" val="422513794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1" y="478118"/>
            <a:ext cx="7772400" cy="1198282"/>
          </a:xfrm>
        </p:spPr>
        <p:txBody>
          <a:bodyPr/>
          <a:lstStyle/>
          <a:p>
            <a:pPr algn="ctr" rtl="1"/>
            <a:r>
              <a:rPr lang="fa-IR" sz="2400" b="1" dirty="0">
                <a:cs typeface="B Titr" pitchFamily="2" charset="-78"/>
              </a:rPr>
              <a:t>تجویز داروی</a:t>
            </a:r>
            <a:r>
              <a:rPr lang="en-US" sz="2400" b="1" dirty="0">
                <a:cs typeface="B Titr" pitchFamily="2" charset="-78"/>
              </a:rPr>
              <a:t>ASA </a:t>
            </a:r>
            <a:r>
              <a:rPr lang="fa-IR" sz="2400" b="1" dirty="0" smtClean="0">
                <a:cs typeface="B Titr" pitchFamily="2" charset="-78"/>
              </a:rPr>
              <a:t> در </a:t>
            </a:r>
            <a:r>
              <a:rPr lang="fa-IR" sz="2400" b="1" dirty="0">
                <a:cs typeface="B Titr" pitchFamily="2" charset="-78"/>
              </a:rPr>
              <a:t>بیماران </a:t>
            </a:r>
            <a:r>
              <a:rPr lang="en-US" sz="2400" b="1" dirty="0">
                <a:cs typeface="B Titr" pitchFamily="2" charset="-78"/>
              </a:rPr>
              <a:t>ACS</a:t>
            </a:r>
          </a:p>
        </p:txBody>
      </p:sp>
      <p:sp>
        <p:nvSpPr>
          <p:cNvPr id="3" name="Content Placeholder 2"/>
          <p:cNvSpPr>
            <a:spLocks noGrp="1"/>
          </p:cNvSpPr>
          <p:nvPr>
            <p:ph sz="quarter" idx="1"/>
          </p:nvPr>
        </p:nvSpPr>
        <p:spPr>
          <a:xfrm>
            <a:off x="533400" y="1828800"/>
            <a:ext cx="8345092" cy="4195481"/>
          </a:xfrm>
        </p:spPr>
        <p:txBody>
          <a:bodyPr>
            <a:normAutofit/>
          </a:bodyPr>
          <a:lstStyle/>
          <a:p>
            <a:pPr algn="just" rtl="1"/>
            <a:r>
              <a:rPr lang="fa-IR" sz="1800" b="1" dirty="0">
                <a:cs typeface="B Compset" pitchFamily="2" charset="-78"/>
              </a:rPr>
              <a:t>داروی آسپرین باید به محض امکان بعد از شروع نشانه های بیمار با شک بیماری </a:t>
            </a:r>
            <a:r>
              <a:rPr lang="en-US" sz="1800" b="1" dirty="0" smtClean="0">
                <a:cs typeface="B Compset" pitchFamily="2" charset="-78"/>
              </a:rPr>
              <a:t>ACS</a:t>
            </a:r>
            <a:r>
              <a:rPr lang="fa-IR" sz="1800" b="1" dirty="0" smtClean="0">
                <a:cs typeface="B Compset" pitchFamily="2" charset="-78"/>
              </a:rPr>
              <a:t> تجویز شود.</a:t>
            </a:r>
          </a:p>
          <a:p>
            <a:pPr algn="just" rtl="1"/>
            <a:endParaRPr lang="fa-IR" sz="1800" b="1" dirty="0" smtClean="0">
              <a:cs typeface="B Compset" pitchFamily="2" charset="-78"/>
            </a:endParaRPr>
          </a:p>
          <a:p>
            <a:pPr algn="just" rtl="1"/>
            <a:r>
              <a:rPr lang="fa-IR" sz="1800" b="1" dirty="0" smtClean="0">
                <a:cs typeface="B Compset" pitchFamily="2" charset="-78"/>
              </a:rPr>
              <a:t> پرستار تریاژ تلفنی اورژانس </a:t>
            </a:r>
            <a:r>
              <a:rPr lang="fa-IR" sz="1800" b="1" dirty="0">
                <a:cs typeface="B Compset" pitchFamily="2" charset="-78"/>
              </a:rPr>
              <a:t>115 باید در </a:t>
            </a:r>
            <a:r>
              <a:rPr lang="fa-IR" sz="1800" b="1" dirty="0" smtClean="0">
                <a:cs typeface="B Compset" pitchFamily="2" charset="-78"/>
              </a:rPr>
              <a:t>راهنمایی </a:t>
            </a:r>
            <a:r>
              <a:rPr lang="fa-IR" sz="1800" b="1" dirty="0">
                <a:cs typeface="B Compset" pitchFamily="2" charset="-78"/>
              </a:rPr>
              <a:t>بالینی بیمار با </a:t>
            </a:r>
            <a:r>
              <a:rPr lang="fa-IR" sz="1800" b="1" dirty="0" smtClean="0">
                <a:cs typeface="B Compset" pitchFamily="2" charset="-78"/>
              </a:rPr>
              <a:t>تاریخچه عدم آلرژی </a:t>
            </a:r>
            <a:r>
              <a:rPr lang="fa-IR" sz="1800" b="1" dirty="0">
                <a:cs typeface="B Compset" pitchFamily="2" charset="-78"/>
              </a:rPr>
              <a:t>به آسپرین و بدون نشانه های خونریزی فعال گوارشی، جویدن 160 تا 325 میلی گرم آسپرین را در زمان انتظار برای رسیدن نیروهای فوریتهای پزشکی برای بیمارتوصیه </a:t>
            </a:r>
            <a:r>
              <a:rPr lang="fa-IR" sz="1800" b="1" dirty="0" smtClean="0">
                <a:cs typeface="B Compset" pitchFamily="2" charset="-78"/>
              </a:rPr>
              <a:t>نماید.</a:t>
            </a:r>
          </a:p>
          <a:p>
            <a:pPr algn="just" rtl="1"/>
            <a:endParaRPr lang="fa-IR" sz="1800" b="1" dirty="0">
              <a:cs typeface="B Compset" pitchFamily="2" charset="-78"/>
            </a:endParaRPr>
          </a:p>
          <a:p>
            <a:pPr algn="just" rtl="1"/>
            <a:r>
              <a:rPr lang="fa-IR" sz="1800" b="1" dirty="0">
                <a:cs typeface="B Compset" pitchFamily="2" charset="-78"/>
              </a:rPr>
              <a:t>در بیمارانی که زمان رسیدن تکنسین های اورژانس </a:t>
            </a:r>
            <a:r>
              <a:rPr lang="en-US" sz="1800" b="1" dirty="0" smtClean="0">
                <a:cs typeface="B Compset" pitchFamily="2" charset="-78"/>
              </a:rPr>
              <a:t>ASA </a:t>
            </a:r>
            <a:r>
              <a:rPr lang="fa-IR" sz="1800" b="1" dirty="0" smtClean="0">
                <a:cs typeface="B Compset" pitchFamily="2" charset="-78"/>
              </a:rPr>
              <a:t> دریافت </a:t>
            </a:r>
            <a:r>
              <a:rPr lang="fa-IR" sz="1800" b="1" dirty="0">
                <a:cs typeface="B Compset" pitchFamily="2" charset="-78"/>
              </a:rPr>
              <a:t>نکرده اند، </a:t>
            </a:r>
            <a:r>
              <a:rPr lang="fa-IR" sz="1800" b="1" dirty="0" smtClean="0">
                <a:cs typeface="B Compset" pitchFamily="2" charset="-78"/>
              </a:rPr>
              <a:t>و </a:t>
            </a:r>
            <a:r>
              <a:rPr lang="fa-IR" sz="1800" b="1" dirty="0">
                <a:cs typeface="B Compset" pitchFamily="2" charset="-78"/>
              </a:rPr>
              <a:t>حمله حاد آسم </a:t>
            </a:r>
            <a:r>
              <a:rPr lang="fa-IR" sz="1800" b="1" dirty="0" smtClean="0">
                <a:cs typeface="B Compset" pitchFamily="2" charset="-78"/>
              </a:rPr>
              <a:t>ندارند</a:t>
            </a:r>
            <a:r>
              <a:rPr lang="fa-IR" sz="1800" b="1" dirty="0">
                <a:cs typeface="B Compset" pitchFamily="2" charset="-78"/>
              </a:rPr>
              <a:t>، سابقه آلرژی به آسپرین( شامل آسم ناشی از آسپرین) و خونریزی فعال گوارشی در آنها دیده نمی </a:t>
            </a:r>
            <a:r>
              <a:rPr lang="fa-IR" sz="1800" b="1" dirty="0" smtClean="0">
                <a:cs typeface="B Compset" pitchFamily="2" charset="-78"/>
              </a:rPr>
              <a:t>شود، </a:t>
            </a:r>
            <a:r>
              <a:rPr lang="fa-IR" sz="1800" b="1" dirty="0">
                <a:cs typeface="B Compset" pitchFamily="2" charset="-78"/>
              </a:rPr>
              <a:t>تکنسین می بایست دو عدد آسپرین 80 یا یک عدد آسپرین 325  میلی گرم به صورت جویدنی در اولین فرصت تجویز نماید.</a:t>
            </a:r>
          </a:p>
          <a:p>
            <a:pPr marL="0" indent="0" algn="just" rtl="1">
              <a:lnSpc>
                <a:spcPct val="150000"/>
              </a:lnSpc>
              <a:buNone/>
            </a:pPr>
            <a:endParaRPr lang="en-US" sz="1800" b="1" dirty="0">
              <a:cs typeface="B Compset" pitchFamily="2" charset="-78"/>
            </a:endParaRPr>
          </a:p>
        </p:txBody>
      </p:sp>
    </p:spTree>
    <p:extLst>
      <p:ext uri="{BB962C8B-B14F-4D97-AF65-F5344CB8AC3E}">
        <p14:creationId xmlns:p14="http://schemas.microsoft.com/office/powerpoint/2010/main" val="354580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16218"/>
            <a:ext cx="8305799" cy="1083982"/>
          </a:xfrm>
        </p:spPr>
        <p:txBody>
          <a:bodyPr/>
          <a:lstStyle/>
          <a:p>
            <a:pPr algn="ctr" rtl="1"/>
            <a:r>
              <a:rPr lang="fa-IR" sz="2400" b="1" dirty="0">
                <a:cs typeface="B Titr" pitchFamily="2" charset="-78"/>
              </a:rPr>
              <a:t>تجویز اکسیژن در بیماران </a:t>
            </a:r>
            <a:r>
              <a:rPr lang="en-US" sz="2400" b="1" dirty="0">
                <a:cs typeface="B Titr" pitchFamily="2" charset="-78"/>
              </a:rPr>
              <a:t>ACS</a:t>
            </a:r>
          </a:p>
        </p:txBody>
      </p:sp>
      <p:sp>
        <p:nvSpPr>
          <p:cNvPr id="3" name="Content Placeholder 2"/>
          <p:cNvSpPr>
            <a:spLocks noGrp="1"/>
          </p:cNvSpPr>
          <p:nvPr>
            <p:ph sz="quarter" idx="1"/>
          </p:nvPr>
        </p:nvSpPr>
        <p:spPr>
          <a:xfrm>
            <a:off x="381000" y="1676400"/>
            <a:ext cx="8601075" cy="4347881"/>
          </a:xfrm>
        </p:spPr>
        <p:txBody>
          <a:bodyPr/>
          <a:lstStyle/>
          <a:p>
            <a:pPr algn="just" rtl="1"/>
            <a:r>
              <a:rPr lang="fa-IR" sz="1800" b="1" dirty="0">
                <a:cs typeface="B Compset" pitchFamily="2" charset="-78"/>
              </a:rPr>
              <a:t>اکسیژن کمکی در بیمار </a:t>
            </a:r>
            <a:r>
              <a:rPr lang="en-US" sz="1800" b="1" dirty="0" smtClean="0">
                <a:cs typeface="B Compset" pitchFamily="2" charset="-78"/>
              </a:rPr>
              <a:t>ACS</a:t>
            </a:r>
            <a:r>
              <a:rPr lang="fa-IR" sz="1800" b="1" dirty="0" smtClean="0">
                <a:cs typeface="B Compset" pitchFamily="2" charset="-78"/>
              </a:rPr>
              <a:t> با</a:t>
            </a:r>
            <a:r>
              <a:rPr lang="en-US" sz="1800" b="1" dirty="0" smtClean="0">
                <a:cs typeface="B Compset" pitchFamily="2" charset="-78"/>
              </a:rPr>
              <a:t> </a:t>
            </a:r>
            <a:r>
              <a:rPr lang="fa-IR" sz="1800" b="1" dirty="0" smtClean="0">
                <a:cs typeface="B Compset" pitchFamily="2" charset="-78"/>
              </a:rPr>
              <a:t>شواهد </a:t>
            </a:r>
            <a:r>
              <a:rPr lang="fa-IR" sz="1800" b="1" dirty="0">
                <a:cs typeface="B Compset" pitchFamily="2" charset="-78"/>
              </a:rPr>
              <a:t>مبنی بر </a:t>
            </a:r>
            <a:r>
              <a:rPr lang="fa-IR" sz="1800" b="1" dirty="0" smtClean="0">
                <a:cs typeface="B Compset" pitchFamily="2" charset="-78"/>
              </a:rPr>
              <a:t>هیپوکسمی، </a:t>
            </a:r>
            <a:r>
              <a:rPr lang="fa-IR" sz="1800" b="1" dirty="0">
                <a:cs typeface="B Compset" pitchFamily="2" charset="-78"/>
              </a:rPr>
              <a:t>نارسایی قلب و شوک الزامی می باشد</a:t>
            </a:r>
            <a:r>
              <a:rPr lang="fa-IR" sz="1800" b="1" dirty="0" smtClean="0">
                <a:cs typeface="B Compset" pitchFamily="2" charset="-78"/>
              </a:rPr>
              <a:t>.</a:t>
            </a:r>
          </a:p>
          <a:p>
            <a:pPr marL="0" indent="0" algn="just" rtl="1">
              <a:buNone/>
            </a:pPr>
            <a:endParaRPr lang="fa-IR" sz="1800" b="1" dirty="0" smtClean="0">
              <a:cs typeface="B Compset" pitchFamily="2" charset="-78"/>
            </a:endParaRPr>
          </a:p>
          <a:p>
            <a:pPr algn="just" rtl="1"/>
            <a:r>
              <a:rPr lang="fa-IR" sz="1800" b="1" dirty="0" smtClean="0">
                <a:cs typeface="B Compset" pitchFamily="2" charset="-78"/>
              </a:rPr>
              <a:t>در کلیه بیماران مشکوک به </a:t>
            </a:r>
            <a:r>
              <a:rPr lang="en-US" sz="1800" b="1" dirty="0" smtClean="0">
                <a:cs typeface="B Compset" pitchFamily="2" charset="-78"/>
              </a:rPr>
              <a:t>ACS</a:t>
            </a:r>
            <a:r>
              <a:rPr lang="fa-IR" sz="1800" b="1" dirty="0" smtClean="0">
                <a:cs typeface="B Compset" pitchFamily="2" charset="-78"/>
              </a:rPr>
              <a:t> اکسیژن نازال  2-3 لیتر در دقیقه داده شود.</a:t>
            </a:r>
          </a:p>
          <a:p>
            <a:pPr algn="just" rtl="1"/>
            <a:endParaRPr lang="fa-IR" sz="1800" b="1" dirty="0" smtClean="0">
              <a:cs typeface="B Compset" pitchFamily="2" charset="-78"/>
            </a:endParaRPr>
          </a:p>
          <a:p>
            <a:pPr algn="just" rtl="1"/>
            <a:r>
              <a:rPr lang="fa-IR" sz="1800" b="1" dirty="0" smtClean="0">
                <a:cs typeface="B Compset" pitchFamily="2" charset="-78"/>
              </a:rPr>
              <a:t>در </a:t>
            </a:r>
            <a:r>
              <a:rPr lang="fa-IR" sz="1800" b="1" dirty="0">
                <a:cs typeface="B Compset" pitchFamily="2" charset="-78"/>
              </a:rPr>
              <a:t>بیمار دچار</a:t>
            </a:r>
            <a:r>
              <a:rPr lang="en-US" sz="1800" b="1" dirty="0" smtClean="0">
                <a:cs typeface="B Compset" pitchFamily="2" charset="-78"/>
              </a:rPr>
              <a:t>ACS</a:t>
            </a:r>
            <a:r>
              <a:rPr lang="fa-IR" sz="1800" b="1" dirty="0" smtClean="0">
                <a:cs typeface="B Compset" pitchFamily="2" charset="-78"/>
              </a:rPr>
              <a:t> باید </a:t>
            </a:r>
            <a:r>
              <a:rPr lang="en-US" sz="1800" b="1" dirty="0">
                <a:cs typeface="B Compset" pitchFamily="2" charset="-78"/>
              </a:rPr>
              <a:t>O2 sat </a:t>
            </a:r>
            <a:r>
              <a:rPr lang="fa-IR" sz="1800" b="1" dirty="0" smtClean="0">
                <a:cs typeface="B Compset" pitchFamily="2" charset="-78"/>
              </a:rPr>
              <a:t> به </a:t>
            </a:r>
            <a:r>
              <a:rPr lang="fa-IR" sz="1800" b="1" dirty="0">
                <a:cs typeface="B Compset" pitchFamily="2" charset="-78"/>
              </a:rPr>
              <a:t>صورت غیر تهاجمی (پالس اکسیمتری) اندازه گیری </a:t>
            </a:r>
            <a:r>
              <a:rPr lang="fa-IR" sz="1800" b="1" dirty="0" smtClean="0">
                <a:cs typeface="B Compset" pitchFamily="2" charset="-78"/>
              </a:rPr>
              <a:t>شود و در صورت افت </a:t>
            </a:r>
            <a:r>
              <a:rPr lang="en-US" sz="1800" b="1" dirty="0">
                <a:cs typeface="B Compset" pitchFamily="2" charset="-78"/>
              </a:rPr>
              <a:t>O2 sat </a:t>
            </a:r>
            <a:r>
              <a:rPr lang="fa-IR" sz="1800" b="1" dirty="0" smtClean="0">
                <a:cs typeface="B Compset" pitchFamily="2" charset="-78"/>
              </a:rPr>
              <a:t> به کمتر از </a:t>
            </a:r>
            <a:r>
              <a:rPr lang="en-US" sz="1800" b="1" dirty="0" smtClean="0">
                <a:cs typeface="B Compset" pitchFamily="2" charset="-78"/>
              </a:rPr>
              <a:t> 94% </a:t>
            </a:r>
            <a:r>
              <a:rPr lang="fa-IR" sz="1800" b="1" dirty="0" smtClean="0">
                <a:cs typeface="B Compset" pitchFamily="2" charset="-78"/>
              </a:rPr>
              <a:t>از اکسیژن کمکی(ابتدا به صورت نازال و در صورت عدم کنترل با ماسک) و در </a:t>
            </a:r>
            <a:r>
              <a:rPr lang="fa-IR" sz="1800" b="1" dirty="0">
                <a:cs typeface="B Compset" pitchFamily="2" charset="-78"/>
              </a:rPr>
              <a:t>صورت افت </a:t>
            </a:r>
            <a:r>
              <a:rPr lang="en-US" sz="1800" b="1" dirty="0">
                <a:cs typeface="B Compset" pitchFamily="2" charset="-78"/>
              </a:rPr>
              <a:t>O2 sat </a:t>
            </a:r>
            <a:r>
              <a:rPr lang="fa-IR" sz="1800" b="1" dirty="0">
                <a:cs typeface="B Compset" pitchFamily="2" charset="-78"/>
              </a:rPr>
              <a:t> به کمتر از </a:t>
            </a:r>
            <a:r>
              <a:rPr lang="en-US" sz="1800" b="1" dirty="0">
                <a:cs typeface="B Compset" pitchFamily="2" charset="-78"/>
              </a:rPr>
              <a:t> </a:t>
            </a:r>
            <a:r>
              <a:rPr lang="en-US" sz="1800" b="1" dirty="0" smtClean="0">
                <a:cs typeface="B Compset" pitchFamily="2" charset="-78"/>
              </a:rPr>
              <a:t> 90% </a:t>
            </a:r>
            <a:r>
              <a:rPr lang="fa-IR" sz="1800" b="1" dirty="0" smtClean="0">
                <a:cs typeface="B Compset" pitchFamily="2" charset="-78"/>
              </a:rPr>
              <a:t>از روشهای پرفشارتر استفاده گردد</a:t>
            </a:r>
            <a:r>
              <a:rPr lang="fa-IR" sz="1800" b="1" dirty="0">
                <a:cs typeface="B Compset" pitchFamily="2" charset="-78"/>
              </a:rPr>
              <a:t>. </a:t>
            </a:r>
            <a:endParaRPr lang="fa-IR" sz="1800" b="1" dirty="0" smtClean="0">
              <a:cs typeface="B Compset" pitchFamily="2" charset="-78"/>
            </a:endParaRPr>
          </a:p>
          <a:p>
            <a:pPr algn="just" rtl="1"/>
            <a:endParaRPr lang="fa-IR" sz="1800" b="1" dirty="0" smtClean="0">
              <a:cs typeface="B Compset" pitchFamily="2" charset="-78"/>
            </a:endParaRPr>
          </a:p>
          <a:p>
            <a:pPr algn="just" rtl="1"/>
            <a:r>
              <a:rPr lang="fa-IR" sz="1800" b="1" dirty="0" smtClean="0">
                <a:cs typeface="B Compset" pitchFamily="2" charset="-78"/>
              </a:rPr>
              <a:t>در </a:t>
            </a:r>
            <a:r>
              <a:rPr lang="fa-IR" sz="1800" b="1" dirty="0">
                <a:cs typeface="B Compset" pitchFamily="2" charset="-78"/>
              </a:rPr>
              <a:t>بیماران دچار نارسایی تنفسی </a:t>
            </a:r>
            <a:r>
              <a:rPr lang="fa-IR" sz="1800" b="1" dirty="0" smtClean="0">
                <a:cs typeface="B Compset" pitchFamily="2" charset="-78"/>
              </a:rPr>
              <a:t>هیپرکاپنیک،  </a:t>
            </a:r>
            <a:r>
              <a:rPr lang="en-US" sz="1800" b="1" dirty="0" smtClean="0">
                <a:cs typeface="B Compset" pitchFamily="2" charset="-78"/>
              </a:rPr>
              <a:t>spo2</a:t>
            </a:r>
            <a:r>
              <a:rPr lang="fa-IR" sz="1800" b="1" dirty="0" smtClean="0">
                <a:cs typeface="B Compset" pitchFamily="2" charset="-78"/>
              </a:rPr>
              <a:t> باید 92 </a:t>
            </a:r>
            <a:r>
              <a:rPr lang="fa-IR" sz="1800" b="1" dirty="0">
                <a:cs typeface="B Compset" pitchFamily="2" charset="-78"/>
              </a:rPr>
              <a:t>-88 درصد نگه داشته </a:t>
            </a:r>
            <a:r>
              <a:rPr lang="fa-IR" sz="1800" b="1" dirty="0" smtClean="0">
                <a:cs typeface="B Compset" pitchFamily="2" charset="-78"/>
              </a:rPr>
              <a:t>شود.</a:t>
            </a:r>
            <a:endParaRPr lang="en-US" sz="1800" b="1" dirty="0">
              <a:cs typeface="B Compset" pitchFamily="2" charset="-78"/>
            </a:endParaRPr>
          </a:p>
        </p:txBody>
      </p:sp>
    </p:spTree>
    <p:extLst>
      <p:ext uri="{BB962C8B-B14F-4D97-AF65-F5344CB8AC3E}">
        <p14:creationId xmlns:p14="http://schemas.microsoft.com/office/powerpoint/2010/main" val="469837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پرونده" ma:contentTypeID="0x010100DCA636F8DF783E4EBCA60F89EABF99FD" ma:contentTypeVersion="0" ma:contentTypeDescription="یک سند جدید ایجاد کنید." ma:contentTypeScope="" ma:versionID="58c3e40c6635c65e17bcfc4b4274b396">
  <xsd:schema xmlns:xsd="http://www.w3.org/2001/XMLSchema" xmlns:xs="http://www.w3.org/2001/XMLSchema" xmlns:p="http://schemas.microsoft.com/office/2006/metadata/properties" targetNamespace="http://schemas.microsoft.com/office/2006/metadata/properties" ma:root="true" ma:fieldsID="e223b8a6329a8b2c022948cbb2779ce5">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نوع محتویات"/>
        <xsd:element ref="dc:title" minOccurs="0" maxOccurs="1" ma:index="4" ma:displayName="عنوان"/>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F835555-5C0D-4053-8FF2-4D2633AAE2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D0D26514-43EC-4F10-81CE-B15F6EA5B0B0}">
  <ds:schemaRefs>
    <ds:schemaRef ds:uri="http://schemas.microsoft.com/sharepoint/v3/contenttype/forms"/>
  </ds:schemaRefs>
</ds:datastoreItem>
</file>

<file path=customXml/itemProps3.xml><?xml version="1.0" encoding="utf-8"?>
<ds:datastoreItem xmlns:ds="http://schemas.openxmlformats.org/officeDocument/2006/customXml" ds:itemID="{334A8734-DA99-40FF-A606-FC883FCF4DE7}">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Civic</Template>
  <TotalTime>10277</TotalTime>
  <Words>12404</Words>
  <Application>Microsoft Office PowerPoint</Application>
  <PresentationFormat>On-screen Show (4:3)</PresentationFormat>
  <Paragraphs>1420</Paragraphs>
  <Slides>225</Slides>
  <Notes>3</Notes>
  <HiddenSlides>0</HiddenSlides>
  <MMClips>0</MMClips>
  <ScaleCrop>false</ScaleCrop>
  <HeadingPairs>
    <vt:vector size="4" baseType="variant">
      <vt:variant>
        <vt:lpstr>Theme</vt:lpstr>
      </vt:variant>
      <vt:variant>
        <vt:i4>1</vt:i4>
      </vt:variant>
      <vt:variant>
        <vt:lpstr>Slide Titles</vt:lpstr>
      </vt:variant>
      <vt:variant>
        <vt:i4>225</vt:i4>
      </vt:variant>
    </vt:vector>
  </HeadingPairs>
  <TitlesOfParts>
    <vt:vector size="226" baseType="lpstr">
      <vt:lpstr>Civic</vt:lpstr>
      <vt:lpstr>PowerPoint Presentation</vt:lpstr>
      <vt:lpstr>اپيدميولوژي و عوامل خطر</vt:lpstr>
      <vt:lpstr>اپيدميولوژي و عوامل خطر</vt:lpstr>
      <vt:lpstr>اپيدميولوژي و عوامل خطر</vt:lpstr>
      <vt:lpstr>اپيدميولوژي و عوامل خطر</vt:lpstr>
      <vt:lpstr>خونرسانی عضله قلب</vt:lpstr>
      <vt:lpstr>لیدهای قلبی</vt:lpstr>
      <vt:lpstr>لیدهای قلبی</vt:lpstr>
      <vt:lpstr>لیدهای قلبی</vt:lpstr>
      <vt:lpstr>لیدهای قلبی</vt:lpstr>
      <vt:lpstr>سطوح قلبی</vt:lpstr>
      <vt:lpstr>سطوح قلبی</vt:lpstr>
      <vt:lpstr>سطوح قلبی</vt:lpstr>
      <vt:lpstr>سطوح قلبی</vt:lpstr>
      <vt:lpstr>سطوح قلبی</vt:lpstr>
      <vt:lpstr>سطوح قلبی</vt:lpstr>
      <vt:lpstr>سطوح قلبی</vt:lpstr>
      <vt:lpstr>سطوح قلبی</vt:lpstr>
      <vt:lpstr>سطوح قلبی</vt:lpstr>
      <vt:lpstr>PowerPoint Presentation</vt:lpstr>
      <vt:lpstr>PowerPoint Presentation</vt:lpstr>
      <vt:lpstr>پلاک آترواسکلروز</vt:lpstr>
      <vt:lpstr> آترواسکلروز از شروع تا پایان</vt:lpstr>
      <vt:lpstr>PowerPoint Presentation</vt:lpstr>
      <vt:lpstr>PowerPoint Presentation</vt:lpstr>
      <vt:lpstr>عوامل موثر در بروز بیماریهای ایسکمیک</vt:lpstr>
      <vt:lpstr>Acute Coronary Syndrome (ACS)</vt:lpstr>
      <vt:lpstr>انواع مختلف ایسکمی قلبی</vt:lpstr>
      <vt:lpstr>Acute Coronary Syndrome</vt:lpstr>
      <vt:lpstr>)Angina Pectorisآنژین صدری (</vt:lpstr>
      <vt:lpstr>)Angina Pectoris آنژین صدری (</vt:lpstr>
      <vt:lpstr>)Angina Pectoris آنژین صدری (</vt:lpstr>
      <vt:lpstr>)Angina Pectoris آنژین صدری (</vt:lpstr>
      <vt:lpstr>تظاهرات بالینی آنژین صدری</vt:lpstr>
      <vt:lpstr>PowerPoint Presentation</vt:lpstr>
      <vt:lpstr>تظاهرات آتیپیک درد قفسه صدری</vt:lpstr>
      <vt:lpstr>علایم معادل آنژین (Angina Equivalent)</vt:lpstr>
      <vt:lpstr>سکته قلبی</vt:lpstr>
      <vt:lpstr>ارزیابی بالینی</vt:lpstr>
      <vt:lpstr>ارزیابی اولیه تریاژ تلفنی</vt:lpstr>
      <vt:lpstr>الگوریتم مشکلات قلبی در 115</vt:lpstr>
      <vt:lpstr>الگوریتم مشکلات قلبی در 115</vt:lpstr>
      <vt:lpstr>الگوریتم مشکلات قلبی در 115</vt:lpstr>
      <vt:lpstr>الگوریتم مشکلات قلبی در 115</vt:lpstr>
      <vt:lpstr>الگوریتم مشکلات قلبی در 115</vt:lpstr>
      <vt:lpstr>الگوریتم مشکلات قلبی در 115</vt:lpstr>
      <vt:lpstr> توصیه های قبل از رسیدن EMS </vt:lpstr>
      <vt:lpstr> توصیه های قبل از رسیدن EMS </vt:lpstr>
      <vt:lpstr> توصیه های قبل از رسیدن EMS </vt:lpstr>
      <vt:lpstr>ارزیابی اولیه</vt:lpstr>
      <vt:lpstr>شرح حال</vt:lpstr>
      <vt:lpstr>شرح حال</vt:lpstr>
      <vt:lpstr>شرح حال</vt:lpstr>
      <vt:lpstr>ماهیت درد STEMI</vt:lpstr>
      <vt:lpstr>وضعیت ظاهری</vt:lpstr>
      <vt:lpstr>علایم حیاتی</vt:lpstr>
      <vt:lpstr>علایم حیاتی</vt:lpstr>
      <vt:lpstr>تغییرات ECG درانفارکتوس حاد میوکارد</vt:lpstr>
      <vt:lpstr>تغییرات ECG درانفارکتوس حاد میوکارد</vt:lpstr>
      <vt:lpstr>تغییرات ECG درانفارکتوس حاد STEMI</vt:lpstr>
      <vt:lpstr>Acute MI</vt:lpstr>
      <vt:lpstr> در مراحل مختلف سکته قلبی ECG تغییرات </vt:lpstr>
      <vt:lpstr> در مراحل مختلف سکته قلبی ECG توالی تغییرات </vt:lpstr>
      <vt:lpstr>ST  elevation / ST  Depression</vt:lpstr>
      <vt:lpstr>ST  Depression / ST  elevation</vt:lpstr>
      <vt:lpstr>ST  elevation</vt:lpstr>
      <vt:lpstr>ST  elevation (MI)</vt:lpstr>
      <vt:lpstr>ST  elevation</vt:lpstr>
      <vt:lpstr>Q wave</vt:lpstr>
      <vt:lpstr>Q wave</vt:lpstr>
      <vt:lpstr>Q wave</vt:lpstr>
      <vt:lpstr>T wave</vt:lpstr>
      <vt:lpstr>T wave</vt:lpstr>
      <vt:lpstr>T inverted</vt:lpstr>
      <vt:lpstr>Tall T</vt:lpstr>
      <vt:lpstr>QRS complex</vt:lpstr>
      <vt:lpstr>T وQRSهماهنگی جهت موج </vt:lpstr>
      <vt:lpstr>AVR</vt:lpstr>
      <vt:lpstr>R PROGRESSION</vt:lpstr>
      <vt:lpstr>Anterior MI</vt:lpstr>
      <vt:lpstr>Lateral MI</vt:lpstr>
      <vt:lpstr>Inferior MI</vt:lpstr>
      <vt:lpstr>Posterior Wall MI</vt:lpstr>
      <vt:lpstr>Posterior Wall MI</vt:lpstr>
      <vt:lpstr>RV MI</vt:lpstr>
      <vt:lpstr>Inferior- RV MI</vt:lpstr>
      <vt:lpstr>Inferior- RV MI</vt:lpstr>
      <vt:lpstr>Location of infarct combinations</vt:lpstr>
      <vt:lpstr>MI در انواع ECG تغییرات </vt:lpstr>
      <vt:lpstr>تشخیصهای افتراقی سکته قلبی(تشخیص افتراقیهای درد حاد قفسه سینه)</vt:lpstr>
      <vt:lpstr>درمان</vt:lpstr>
      <vt:lpstr>درمان اولیه در آمبولانس </vt:lpstr>
      <vt:lpstr>درمان اولیه در آمبولانس </vt:lpstr>
      <vt:lpstr>درمان اولیه در آمبولانس</vt:lpstr>
      <vt:lpstr>درمان اولیه در آمبولانس </vt:lpstr>
      <vt:lpstr>درمان اولیه در آمبولانس </vt:lpstr>
      <vt:lpstr>درمان اولیه در آمبولانس </vt:lpstr>
      <vt:lpstr>تجویز دارویASA  در بیماران ACS</vt:lpstr>
      <vt:lpstr>تجویز اکسیژن در بیماران ACS</vt:lpstr>
      <vt:lpstr>تجویز داروهای فیبرینولیتیک  در بیماران ACS</vt:lpstr>
      <vt:lpstr>تجویز داروی NTG در بیماران ACS</vt:lpstr>
      <vt:lpstr>نیترات ها</vt:lpstr>
      <vt:lpstr>تجویز داروی NTG در بیماران ACS</vt:lpstr>
      <vt:lpstr>تجویز سرم نرمال سالین در بیماران ACS</vt:lpstr>
      <vt:lpstr>کنترل درد</vt:lpstr>
      <vt:lpstr>مورفین</vt:lpstr>
      <vt:lpstr>تجویز داروی مورفین در بیماران ACS</vt:lpstr>
      <vt:lpstr>داروهای خانواده Thienopyridine</vt:lpstr>
      <vt:lpstr>داروهای خانواده Thienopyridine</vt:lpstr>
      <vt:lpstr>داروهای خانواده Thienopyridine</vt:lpstr>
      <vt:lpstr>داروهای خانواده Thienopyridine</vt:lpstr>
      <vt:lpstr>داروهای خانواده Thienopyridine</vt:lpstr>
      <vt:lpstr>بتا بلوکرها</vt:lpstr>
      <vt:lpstr>داروهای ضد انعقاد</vt:lpstr>
      <vt:lpstr>هپارین</vt:lpstr>
      <vt:lpstr>هپارین</vt:lpstr>
      <vt:lpstr>2. ریپرفیوژن</vt:lpstr>
      <vt:lpstr>2. ریپرفیوژن</vt:lpstr>
      <vt:lpstr>2. ریپرفیوژن</vt:lpstr>
      <vt:lpstr>2. ریپرفیوژن</vt:lpstr>
      <vt:lpstr>2. ریپرفیوژن</vt:lpstr>
      <vt:lpstr>2. ریپرفیوژن</vt:lpstr>
      <vt:lpstr>اندیکاسیونهای ری پرفیوژن</vt:lpstr>
      <vt:lpstr>کنترا اندیکاسیونهای ری پرفیوژن</vt:lpstr>
      <vt:lpstr>کنترا اندیکاسیونهای ری پرفیوژن</vt:lpstr>
      <vt:lpstr>کنترا اندیکاسیونهای ری پرفیوژن</vt:lpstr>
      <vt:lpstr>کنترا اندیکاسیونهای ری پرفیوژن</vt:lpstr>
      <vt:lpstr>انواع ترومبولیتیکها</vt:lpstr>
      <vt:lpstr>انواع ترومبولیتیکها (اختصاصی برای فیبرین)</vt:lpstr>
      <vt:lpstr>انواع ترومبولیتیکها (اختصاصی برای فیبرین)</vt:lpstr>
      <vt:lpstr>انواع ترومبولیتیکها (اختصاصی برای فیبرین)</vt:lpstr>
      <vt:lpstr>انواع ترومبولیتیکها (اختصاصی برای فیبرین)</vt:lpstr>
      <vt:lpstr>2. ریپرفیوژن</vt:lpstr>
      <vt:lpstr>2. ریپرفیوژن</vt:lpstr>
      <vt:lpstr>2. ریپرفیوژن</vt:lpstr>
      <vt:lpstr>آنژیوپلاستی اولیه</vt:lpstr>
      <vt:lpstr>آنژیوپلاستی اولیه</vt:lpstr>
      <vt:lpstr>زمان بندي و فيزيوپاتولوژي در سكته حاد قلبی</vt:lpstr>
      <vt:lpstr>زمان بندي و فيزيوپاتولوژي در سكته حاد قلبی</vt:lpstr>
      <vt:lpstr>زمان بندي و فيزيوپاتولوژي در سكته حاد قلبی</vt:lpstr>
      <vt:lpstr>زمان بندي و فيزيوپاتولوژي در سكته حاد قلبی</vt:lpstr>
      <vt:lpstr>زمان بندي و فيزيوپاتولوژي در سكته حاد قلبی</vt:lpstr>
      <vt:lpstr>شوك كارديوژنيك در سكته حاد قلبي</vt:lpstr>
      <vt:lpstr>شوك كارديوژنيك در سكته حاد قلبي</vt:lpstr>
      <vt:lpstr>درمان شوک کاردیوژنیک</vt:lpstr>
      <vt:lpstr>درمان شوک کاردیوژنیک</vt:lpstr>
      <vt:lpstr>بالون پمپ داخل آئورتی</vt:lpstr>
      <vt:lpstr>بالون پمپ داخل آئورتی</vt:lpstr>
      <vt:lpstr>بالون پمپ داخل آئورتی</vt:lpstr>
      <vt:lpstr>اثرات مثبت همودینامیک بالون پمپ داخل آئورتی</vt:lpstr>
      <vt:lpstr>تریاژ تلفنی در ACS</vt:lpstr>
      <vt:lpstr>تریاژ تلفنی در ACS</vt:lpstr>
      <vt:lpstr>تریاژ تلفنی در ACS</vt:lpstr>
      <vt:lpstr>PowerPoint Presentation</vt:lpstr>
      <vt:lpstr>PowerPoint Presentation</vt:lpstr>
      <vt:lpstr> دیس ریتمی های قلبی</vt:lpstr>
      <vt:lpstr>الکتروکاردیوگرام</vt:lpstr>
      <vt:lpstr>الکتروکاردیوگرام</vt:lpstr>
      <vt:lpstr>الکتروکاردیوگرام</vt:lpstr>
      <vt:lpstr>الکتروکاردیوگرام</vt:lpstr>
      <vt:lpstr>الکتروکاردیوگرام</vt:lpstr>
      <vt:lpstr>الکتروکاردیوگرام</vt:lpstr>
      <vt:lpstr>الکتروکاردیوگرام</vt:lpstr>
      <vt:lpstr>الکتروکاردیوگرام</vt:lpstr>
      <vt:lpstr>الکتروکاردیوگرام</vt:lpstr>
      <vt:lpstr>الکتروکاردیوگرام</vt:lpstr>
      <vt:lpstr>الکتروکاردیوگرام</vt:lpstr>
      <vt:lpstr>الکتروکاردیوگرام</vt:lpstr>
      <vt:lpstr>الکتروکاردیوگرام</vt:lpstr>
      <vt:lpstr>الکتروکاردیوگرام</vt:lpstr>
      <vt:lpstr>تفسیر الکتروکاردیوگرام</vt:lpstr>
      <vt:lpstr>تفسیر الکتروکاردیوگرام سرعت (Rate)</vt:lpstr>
      <vt:lpstr>تفسیر الکتروکاردیوگرام</vt:lpstr>
      <vt:lpstr>تفسیر الکتروکاردیوگرام</vt:lpstr>
      <vt:lpstr>تفسیر الکتروکاردیوگرام</vt:lpstr>
      <vt:lpstr>تفسیر الکتروکاردیوگرام</vt:lpstr>
      <vt:lpstr>تفسیر الکتروکاردیوگرام</vt:lpstr>
      <vt:lpstr>تفسیر الکتروکاردیوگرام</vt:lpstr>
      <vt:lpstr>تفسیر الکتروکاردیوگرام ریتم</vt:lpstr>
      <vt:lpstr>تفسیر الکتروکاردیوگرام ریتم</vt:lpstr>
      <vt:lpstr>تفسیر الکتروکاردیوگرام ریتم</vt:lpstr>
      <vt:lpstr>تفسیر الکتروکاردیوگرام</vt:lpstr>
      <vt:lpstr>تفسیر الکتروکاردیوگرام</vt:lpstr>
      <vt:lpstr>تفسیر الکتروکاردیوگرام</vt:lpstr>
      <vt:lpstr>تفسیر الکتروکاردیوگرام</vt:lpstr>
      <vt:lpstr>تفسیر الکتروکاردیوگرام</vt:lpstr>
      <vt:lpstr>پر فشاری خون ( فشار خون بالا )</vt:lpstr>
      <vt:lpstr>تعریف فشار خون </vt:lpstr>
      <vt:lpstr>طبقه بندی فشار خون برای  بزرگسالان  بیشتر از  18 سال  و انجام اقدامات درمانی به موقع </vt:lpstr>
      <vt:lpstr>اپیدمیولوژی توصیفی گروه های پرخطر</vt:lpstr>
      <vt:lpstr>علل پرفشاری خون </vt:lpstr>
      <vt:lpstr>علل مؤثر درفشارخون بالا</vt:lpstr>
      <vt:lpstr>علائم پرفشاری خون </vt:lpstr>
      <vt:lpstr>عوارض بیماری و پیش آگهی </vt:lpstr>
      <vt:lpstr>عوارض بیماری و پیش آگهی </vt:lpstr>
      <vt:lpstr>عوارض بیماری و پیش آگهی </vt:lpstr>
      <vt:lpstr>اقدامات پیشگیری و کنترل</vt:lpstr>
      <vt:lpstr>اقدامات پیشگیری و کنترل</vt:lpstr>
      <vt:lpstr>موانع کنترل فشار خون بالا</vt:lpstr>
      <vt:lpstr>موانع کنترل فشار خون بالا</vt:lpstr>
      <vt:lpstr>پیشنهادهای کنترل پرفشاری خون در کشور</vt:lpstr>
      <vt:lpstr>روش اندازه گیری فشارخون </vt:lpstr>
      <vt:lpstr>روش اندازه گیری فشارخون </vt:lpstr>
      <vt:lpstr>PowerPoint Presentation</vt:lpstr>
      <vt:lpstr>نارسای حاد قلبی و ادم حاد ریه</vt:lpstr>
      <vt:lpstr>پاتوفیزیولوژی</vt:lpstr>
      <vt:lpstr>PowerPoint Presentation</vt:lpstr>
      <vt:lpstr>تشخیص</vt:lpstr>
      <vt:lpstr>History, History, History</vt:lpstr>
      <vt:lpstr>علایم بالینی</vt:lpstr>
      <vt:lpstr>Symptoms</vt:lpstr>
      <vt:lpstr>Vitals</vt:lpstr>
      <vt:lpstr>Physical Exam</vt:lpstr>
      <vt:lpstr>Pitting Edema</vt:lpstr>
      <vt:lpstr>JVD</vt:lpstr>
      <vt:lpstr>PowerPoint Presentation</vt:lpstr>
      <vt:lpstr>PowerPoint Presentation</vt:lpstr>
      <vt:lpstr>PowerPoint Presentation</vt:lpstr>
      <vt:lpstr>علائم بالینی</vt:lpstr>
      <vt:lpstr>درمان ادم حاد ریه (Acute CHF )</vt:lpstr>
      <vt:lpstr>درمان ادم حاد ریه (Acute CHF )</vt:lpstr>
      <vt:lpstr>درمان ادم حاد ریه (Acute CHF )</vt:lpstr>
      <vt:lpstr>درمان ادم حاد ریه(Acute CHF )</vt:lpstr>
      <vt:lpstr>درمان ادم حاد ریه (Acute CHF )</vt:lpstr>
      <vt:lpstr>درمان ادم حاد ریه (Acute CHF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his</cp:lastModifiedBy>
  <cp:revision>1778</cp:revision>
  <dcterms:created xsi:type="dcterms:W3CDTF">2006-08-16T00:00:00Z</dcterms:created>
  <dcterms:modified xsi:type="dcterms:W3CDTF">2026-07-27T09:21:32Z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0x010100DCA636F8DF783E4EBCA60F89EABF99FD</vt:lpwstr>
  </property>
</Properties>
</file>