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60"/>
  </p:notesMasterIdLst>
  <p:sldIdLst>
    <p:sldId id="257" r:id="rId2"/>
    <p:sldId id="523" r:id="rId3"/>
    <p:sldId id="263" r:id="rId4"/>
    <p:sldId id="287" r:id="rId5"/>
    <p:sldId id="300" r:id="rId6"/>
    <p:sldId id="289" r:id="rId7"/>
    <p:sldId id="290" r:id="rId8"/>
    <p:sldId id="291" r:id="rId9"/>
    <p:sldId id="305" r:id="rId10"/>
    <p:sldId id="306" r:id="rId11"/>
    <p:sldId id="307" r:id="rId12"/>
    <p:sldId id="308" r:id="rId13"/>
    <p:sldId id="309" r:id="rId14"/>
    <p:sldId id="304" r:id="rId15"/>
    <p:sldId id="292" r:id="rId16"/>
    <p:sldId id="301" r:id="rId17"/>
    <p:sldId id="302" r:id="rId18"/>
    <p:sldId id="303" r:id="rId19"/>
    <p:sldId id="266" r:id="rId20"/>
    <p:sldId id="267" r:id="rId21"/>
    <p:sldId id="258" r:id="rId22"/>
    <p:sldId id="268" r:id="rId23"/>
    <p:sldId id="269" r:id="rId24"/>
    <p:sldId id="271" r:id="rId25"/>
    <p:sldId id="279" r:id="rId26"/>
    <p:sldId id="280" r:id="rId27"/>
    <p:sldId id="272" r:id="rId28"/>
    <p:sldId id="273" r:id="rId29"/>
    <p:sldId id="274" r:id="rId30"/>
    <p:sldId id="275" r:id="rId31"/>
    <p:sldId id="276" r:id="rId32"/>
    <p:sldId id="278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325" r:id="rId41"/>
    <p:sldId id="320" r:id="rId42"/>
    <p:sldId id="321" r:id="rId43"/>
    <p:sldId id="322" r:id="rId44"/>
    <p:sldId id="323" r:id="rId45"/>
    <p:sldId id="326" r:id="rId46"/>
    <p:sldId id="327" r:id="rId47"/>
    <p:sldId id="460" r:id="rId48"/>
    <p:sldId id="259" r:id="rId49"/>
    <p:sldId id="465" r:id="rId50"/>
    <p:sldId id="466" r:id="rId51"/>
    <p:sldId id="462" r:id="rId52"/>
    <p:sldId id="464" r:id="rId53"/>
    <p:sldId id="469" r:id="rId54"/>
    <p:sldId id="471" r:id="rId55"/>
    <p:sldId id="472" r:id="rId56"/>
    <p:sldId id="473" r:id="rId57"/>
    <p:sldId id="474" r:id="rId58"/>
    <p:sldId id="522" r:id="rId59"/>
  </p:sldIdLst>
  <p:sldSz cx="12192000" cy="6858000"/>
  <p:notesSz cx="6858000" cy="9144000"/>
  <p:embeddedFontLst>
    <p:embeddedFont>
      <p:font typeface="B Nazanin" panose="00000400000000000000" pitchFamily="2" charset="-78"/>
      <p:regular r:id="rId61"/>
      <p:bold r:id="rId62"/>
    </p:embeddedFont>
    <p:embeddedFont>
      <p:font typeface="B Titr" panose="00000700000000000000" pitchFamily="2" charset="-78"/>
      <p:bold r:id="rId63"/>
    </p:embeddedFont>
    <p:embeddedFont>
      <p:font typeface="B Mitra" panose="00000400000000000000" pitchFamily="2" charset="-78"/>
      <p:regular r:id="rId64"/>
      <p:bold r:id="rId65"/>
    </p:embeddedFont>
    <p:embeddedFont>
      <p:font typeface="Tahoma" panose="020B0604030504040204" pitchFamily="34" charset="0"/>
      <p:regular r:id="rId66"/>
      <p:bold r:id="rId67"/>
    </p:embeddedFont>
    <p:embeddedFont>
      <p:font typeface="Calibri Light" panose="020F0302020204030204" pitchFamily="34" charset="0"/>
      <p:regular r:id="rId68"/>
      <p:italic r:id="rId69"/>
    </p:embeddedFont>
    <p:embeddedFont>
      <p:font typeface="B Zar" panose="00000400000000000000" pitchFamily="2" charset="-78"/>
      <p:regular r:id="rId70"/>
      <p:bold r:id="rId71"/>
    </p:embeddedFont>
    <p:embeddedFont>
      <p:font typeface="Calibri" panose="020F0502020204030204" pitchFamily="34" charset="0"/>
      <p:regular r:id="rId72"/>
      <p:bold r:id="rId73"/>
      <p:italic r:id="rId74"/>
      <p:boldItalic r:id="rId75"/>
    </p:embeddedFont>
    <p:embeddedFont>
      <p:font typeface="B Homa" panose="00000400000000000000" pitchFamily="2" charset="-78"/>
      <p:regular r:id="rId7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45"/>
    <p:restoredTop sz="94624"/>
  </p:normalViewPr>
  <p:slideViewPr>
    <p:cSldViewPr snapToGrid="0" snapToObjects="1">
      <p:cViewPr>
        <p:scale>
          <a:sx n="118" d="100"/>
          <a:sy n="118" d="100"/>
        </p:scale>
        <p:origin x="-54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76" Type="http://schemas.openxmlformats.org/officeDocument/2006/relationships/font" Target="fonts/font16.fntdata"/><Relationship Id="rId7" Type="http://schemas.openxmlformats.org/officeDocument/2006/relationships/slide" Target="slides/slide6.xml"/><Relationship Id="rId71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74" Type="http://schemas.openxmlformats.org/officeDocument/2006/relationships/font" Target="fonts/font14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font" Target="fonts/font13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2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D559F-4127-5841-A06C-719EA701B4FA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E9D4A-F4D0-5248-8195-3C6AF8DE4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2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14260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18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89842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19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7135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20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1181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21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32304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23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801562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45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39006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46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521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48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65965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56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66625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57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23477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3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4688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4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80219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6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3939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7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4563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8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8973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15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73107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16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23706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کارگاه آموزشی مدیریت کنترل عفونت و حفاظت شغلی در اورژانس پیش بیمارستانی ویژه افسران کنترل عفونت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D4F4B9-0C23-4C1A-A58A-94BF1696864F}" type="slidenum">
              <a:rPr lang="fa-IR" smtClean="0">
                <a:cs typeface="B Nazanin" panose="00000400000000000000" pitchFamily="2" charset="-78"/>
              </a:rPr>
              <a:t>17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2628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B4F018-5111-224F-AC91-178699986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4E7F3C1-1CD0-984F-BAD8-568212E1E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21DB56-9862-4845-9D5B-5E64FCFA5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4068-055C-3E42-9B47-4A0A08A2F5C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1C5929-3532-6548-A678-A42D1C1C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C72BA66-3440-0744-BBF1-E49FCF992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A76F-D241-D14F-86C7-46BD0A03C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324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B3B904D-DD9D-244A-B27E-A12F5B984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D5296D2-C1B2-4D4B-83F8-5F16582FDB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773D05E-0270-8145-AA9B-D7C3F0A1D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4068-055C-3E42-9B47-4A0A08A2F5C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A0A5C32-DD0F-834A-8866-4DDC878CC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E324523-01C0-6749-AA01-5773755CA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A76F-D241-D14F-86C7-46BD0A03C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84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7EEF2E9B-1895-344A-8620-400AE60556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9E00E40-F937-6B47-A1A8-2C9AEFDE61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F80B008-14C2-E94B-A4A0-4CAC052A1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4068-055C-3E42-9B47-4A0A08A2F5C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FA9E6D-F51B-6649-AF5E-DAF58D85B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3B3C69D-8B48-024E-8F39-55776B9EA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A76F-D241-D14F-86C7-46BD0A03C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66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267F2A-2AFC-FE40-9AB0-2BF6EC2E8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32070CF-9C92-E04B-B68F-63C818305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766FA0-4A93-6242-9049-1A21955A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4068-055C-3E42-9B47-4A0A08A2F5C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41BC461-921E-2649-9FF6-C8E05062D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F84501-155E-4F47-9964-636257921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A76F-D241-D14F-86C7-46BD0A03C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19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2FE67E-55AA-754B-A7B3-ECA215FCC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EC37926-E3DF-F64D-8ED6-A078E0218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DC888DD-90E4-0448-ABE1-BD0CCD50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4068-055C-3E42-9B47-4A0A08A2F5C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75D31C-5EC6-9E47-BA87-383748CFC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86DC31-B288-874C-98C3-083D4F20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A76F-D241-D14F-86C7-46BD0A03C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95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9A9E633-EF0F-CA4F-8A91-20E06E45E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97CBEB4-81D2-1D44-92B3-CDD6DE0F3A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9FD6AB6-7889-EE4D-AE77-2589C86D4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CB6AF72-D1EE-EB47-A656-D47439632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4068-055C-3E42-9B47-4A0A08A2F5C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7762F7-2ADB-1443-8A9D-942E19100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E920AD7-7D81-B443-B747-C574A0764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A76F-D241-D14F-86C7-46BD0A03C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921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900896-FB95-2846-97D7-1253BD6FE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D08D442-5680-D340-AA5F-BA398E5A6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BAEDBBF-84BA-9845-B4B2-35D36CD29D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30D3C62-F4BB-1B44-B1CD-B1DFAE5109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E769025-D18C-4242-AB34-659CA2BBBB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C7C0263-B7DB-B14B-8B70-FB85410F2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4068-055C-3E42-9B47-4A0A08A2F5C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EE6DC441-DA43-CF4A-B9A8-1D612423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10B488F-459D-D648-BBFC-6A5A739C4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A76F-D241-D14F-86C7-46BD0A03C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263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7E5F26-2E79-1647-BCB0-6E9A0E7FF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0E6713D-12BE-5641-99D4-184E79968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4068-055C-3E42-9B47-4A0A08A2F5C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69B9A52-593F-194D-874A-BED658471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FAFF4C1-BEEB-E348-AE95-6449BE751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A76F-D241-D14F-86C7-46BD0A03C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20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4EF531E-CFC1-284D-89DF-36BA43075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4068-055C-3E42-9B47-4A0A08A2F5C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7FD3157-A5AC-6F46-B969-6A61A720A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D1AF08A-1D5D-124C-929D-CB2207ED0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A76F-D241-D14F-86C7-46BD0A03C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32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4FC0DB-92D4-414A-9EBF-E94CE10E7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FA1BD41-7A33-E44E-9156-E714D514A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9F7EE41-3116-B94E-A389-842CFB7C2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F57BD54-9FE3-3745-B7DE-78F0C76F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4068-055C-3E42-9B47-4A0A08A2F5C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37C5CEB-6B20-0F49-BA9B-2D35089F6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437FAB1-CDCF-5D46-B190-0451A8BD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A76F-D241-D14F-86C7-46BD0A03C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F85C36-1BF9-AB4A-80EF-236C963C9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531AA71-93BC-2E43-999D-7BE7E9A3EF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C2AA1F4-2CF9-D44E-91AE-BBB46A7DE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D98B173-E85F-9D47-8663-869A2BA77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4068-055C-3E42-9B47-4A0A08A2F5C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29ADB86-3EEE-AB45-8AAB-6B2E4B520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C0E725B-F58D-BA40-AD29-0A1AD21BF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A76F-D241-D14F-86C7-46BD0A03C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42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03360A4-A65A-7C4B-9175-FBEEC3FF4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23A188E-85DF-EF43-9AB5-0AE9946B0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DF2661-BC42-2642-831A-C06E52F12C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44068-055C-3E42-9B47-4A0A08A2F5C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CE47F20-3B8A-E544-A3F2-9AA583D0E9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A37DF64-3A80-A947-AE18-3E03BD3A00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EA76F-D241-D14F-86C7-46BD0A03C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11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7838" y="113224"/>
            <a:ext cx="9593450" cy="2025543"/>
          </a:xfrm>
        </p:spPr>
        <p:txBody>
          <a:bodyPr>
            <a:noAutofit/>
          </a:bodyPr>
          <a:lstStyle/>
          <a:p>
            <a:pPr algn="ctr"/>
            <a:r>
              <a:rPr lang="fa-IR" sz="4800" b="1" dirty="0">
                <a:solidFill>
                  <a:schemeClr val="accent1"/>
                </a:solidFill>
                <a:cs typeface="B Titr" panose="00000700000000000000" pitchFamily="2" charset="-78"/>
              </a:rPr>
              <a:t>مدیریت کنترل عفونت و حفاظت شغلی</a:t>
            </a:r>
            <a:br>
              <a:rPr lang="fa-IR" sz="4800" b="1" dirty="0">
                <a:solidFill>
                  <a:schemeClr val="accent1"/>
                </a:solidFill>
                <a:cs typeface="B Titr" panose="00000700000000000000" pitchFamily="2" charset="-78"/>
              </a:rPr>
            </a:br>
            <a:r>
              <a:rPr lang="fa-IR" sz="4800" b="1" dirty="0">
                <a:solidFill>
                  <a:schemeClr val="accent1"/>
                </a:solidFill>
                <a:cs typeface="B Titr" panose="00000700000000000000" pitchFamily="2" charset="-78"/>
              </a:rPr>
              <a:t> </a:t>
            </a:r>
            <a:endParaRPr lang="en-US" sz="4800" b="1" dirty="0">
              <a:solidFill>
                <a:schemeClr val="accent1"/>
              </a:solidFill>
              <a:cs typeface="B Titr" panose="00000700000000000000" pitchFamily="2" charset="-78"/>
            </a:endParaRPr>
          </a:p>
        </p:txBody>
      </p:sp>
      <p:pic>
        <p:nvPicPr>
          <p:cNvPr id="1025" name="Picture 1" descr="page1image58238512">
            <a:extLst>
              <a:ext uri="{FF2B5EF4-FFF2-40B4-BE49-F238E27FC236}">
                <a16:creationId xmlns="" xmlns:a16="http://schemas.microsoft.com/office/drawing/2014/main" id="{ABF504EC-0B5D-4E43-862F-2C31DE7A6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279" y="1463713"/>
            <a:ext cx="53213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8E76D64-A427-6F41-8B2C-E9E4593C7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2900" y="3949700"/>
            <a:ext cx="2959100" cy="27432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3A8F769-6453-BD4F-B299-046FD8ADA945}"/>
              </a:ext>
            </a:extLst>
          </p:cNvPr>
          <p:cNvSpPr/>
          <p:nvPr/>
        </p:nvSpPr>
        <p:spPr>
          <a:xfrm>
            <a:off x="4368234" y="5601346"/>
            <a:ext cx="2919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dirty="0">
                <a:effectLst>
                  <a:reflection blurRad="6350" stA="55000" endA="50" endPos="85000" dist="60007" dir="5400000" sy="-100000" algn="bl" rotWithShape="0"/>
                </a:effectLst>
                <a:cs typeface="B Titr" panose="00000700000000000000" pitchFamily="2" charset="-78"/>
              </a:rPr>
              <a:t>مدیریت بحران </a:t>
            </a:r>
            <a:r>
              <a:rPr lang="fa-IR" dirty="0" err="1">
                <a:effectLst>
                  <a:reflection blurRad="6350" stA="55000" endA="50" endPos="85000" dist="60007" dir="5400000" sy="-100000" algn="bl" rotWithShape="0"/>
                </a:effectLst>
                <a:cs typeface="B Titr" panose="00000700000000000000" pitchFamily="2" charset="-78"/>
              </a:rPr>
              <a:t>درحوادث</a:t>
            </a:r>
            <a:r>
              <a:rPr lang="fa-IR" dirty="0">
                <a:effectLst>
                  <a:reflection blurRad="6350" stA="55000" endA="50" endPos="85000" dist="60007" dir="5400000" sy="-100000" algn="bl" rotWithShape="0"/>
                </a:effectLst>
                <a:cs typeface="B Titr" panose="00000700000000000000" pitchFamily="2" charset="-78"/>
              </a:rPr>
              <a:t> غیر مترقبه</a:t>
            </a:r>
            <a:endParaRPr lang="en-US" dirty="0">
              <a:effectLst>
                <a:reflection blurRad="6350" stA="55000" endA="50" endPos="85000" dist="60007" dir="5400000" sy="-100000" algn="bl" rotWithShape="0"/>
              </a:effectLst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6808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5560" y="404665"/>
            <a:ext cx="7239000" cy="698971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fa-IR" b="1" dirty="0">
                <a:latin typeface="Arial" pitchFamily="34" charset="0"/>
                <a:cs typeface="B Nazanin" panose="00000400000000000000" pitchFamily="2" charset="-78"/>
              </a:rPr>
              <a:t>نظام مراقبت سندرميك چگونه عمل ميكند؟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2600885" y="1723675"/>
            <a:ext cx="7848600" cy="3599681"/>
          </a:xfrm>
        </p:spPr>
        <p:txBody>
          <a:bodyPr/>
          <a:lstStyle/>
          <a:p>
            <a:pPr algn="just" rtl="1" eaLnBrk="1" hangingPunct="1">
              <a:lnSpc>
                <a:spcPct val="150000"/>
              </a:lnSpc>
              <a:buClr>
                <a:srgbClr val="99FF99"/>
              </a:buClr>
              <a:defRPr/>
            </a:pPr>
            <a:r>
              <a:rPr lang="fa-IR" b="1" dirty="0">
                <a:latin typeface="Arial" pitchFamily="34" charset="0"/>
                <a:cs typeface="B Nazanin" panose="00000400000000000000" pitchFamily="2" charset="-78"/>
              </a:rPr>
              <a:t>مبناي اين نظام</a:t>
            </a:r>
            <a:r>
              <a:rPr lang="en-US" b="1" dirty="0">
                <a:latin typeface="Arial" pitchFamily="34" charset="0"/>
                <a:cs typeface="B Nazanin" panose="00000400000000000000" pitchFamily="2" charset="-78"/>
              </a:rPr>
              <a:t> </a:t>
            </a:r>
            <a:r>
              <a:rPr lang="fa-IR" b="1" dirty="0">
                <a:latin typeface="Arial" pitchFamily="34" charset="0"/>
                <a:cs typeface="B Nazanin" panose="00000400000000000000" pitchFamily="2" charset="-78"/>
              </a:rPr>
              <a:t>شکایت اصلی بیمار </a:t>
            </a:r>
            <a:r>
              <a:rPr lang="en-US" b="1" dirty="0">
                <a:latin typeface="Arial" pitchFamily="34" charset="0"/>
                <a:cs typeface="B Nazanin" panose="00000400000000000000" pitchFamily="2" charset="-78"/>
              </a:rPr>
              <a:t>(Chief complaint)</a:t>
            </a:r>
            <a:r>
              <a:rPr lang="fa-IR" b="1" dirty="0">
                <a:latin typeface="Arial" pitchFamily="34" charset="0"/>
                <a:cs typeface="B Nazanin" panose="00000400000000000000" pitchFamily="2" charset="-78"/>
              </a:rPr>
              <a:t>‌است .</a:t>
            </a:r>
          </a:p>
          <a:p>
            <a:pPr algn="just" rtl="1" eaLnBrk="1" hangingPunct="1">
              <a:lnSpc>
                <a:spcPct val="150000"/>
              </a:lnSpc>
              <a:buClr>
                <a:srgbClr val="99FF99"/>
              </a:buClr>
              <a:defRPr/>
            </a:pPr>
            <a:r>
              <a:rPr lang="fa-IR" b="1" dirty="0">
                <a:latin typeface="Arial" pitchFamily="34" charset="0"/>
                <a:cs typeface="B Nazanin" panose="00000400000000000000" pitchFamily="2" charset="-78"/>
              </a:rPr>
              <a:t> بجاي تشخيص</a:t>
            </a:r>
            <a:r>
              <a:rPr lang="en-US" b="1" dirty="0">
                <a:latin typeface="Arial" pitchFamily="34" charset="0"/>
                <a:cs typeface="B Nazanin" panose="00000400000000000000" pitchFamily="2" charset="-78"/>
              </a:rPr>
              <a:t> </a:t>
            </a:r>
            <a:r>
              <a:rPr lang="fa-IR" b="1" dirty="0">
                <a:latin typeface="Arial" pitchFamily="34" charset="0"/>
                <a:cs typeface="B Nazanin" panose="00000400000000000000" pitchFamily="2" charset="-78"/>
              </a:rPr>
              <a:t>قطعي موارد ،‌ مبتني بر جمع آوري و ثبت علائم كليدي (شاه علامتها) 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B Nazanin" panose="00000400000000000000" pitchFamily="2" charset="-78"/>
              </a:rPr>
              <a:t>(Pre-diagnostic data)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B Nazanin" panose="00000400000000000000" pitchFamily="2" charset="-78"/>
              </a:rPr>
              <a:t> </a:t>
            </a:r>
            <a:r>
              <a:rPr lang="fa-I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B Nazanin" panose="00000400000000000000" pitchFamily="2" charset="-78"/>
              </a:rPr>
              <a:t> </a:t>
            </a:r>
            <a:r>
              <a:rPr lang="fa-IR" b="1" dirty="0">
                <a:latin typeface="Arial" pitchFamily="34" charset="0"/>
                <a:cs typeface="B Nazanin" panose="00000400000000000000" pitchFamily="2" charset="-78"/>
              </a:rPr>
              <a:t>خصوصاً از بيمارستانها است</a:t>
            </a:r>
          </a:p>
          <a:p>
            <a:pPr algn="just" rtl="1" eaLnBrk="1" hangingPunct="1">
              <a:lnSpc>
                <a:spcPct val="150000"/>
              </a:lnSpc>
              <a:buClr>
                <a:srgbClr val="99FF99"/>
              </a:buClr>
              <a:defRPr/>
            </a:pPr>
            <a:endParaRPr lang="fa-IR" b="1" dirty="0">
              <a:solidFill>
                <a:schemeClr val="tx1"/>
              </a:solidFill>
              <a:latin typeface="Arial" pitchFamily="34" charset="0"/>
              <a:cs typeface="B Nazanin" panose="00000400000000000000" pitchFamily="2" charset="-78"/>
            </a:endParaRPr>
          </a:p>
          <a:p>
            <a:pPr algn="just" rtl="1" eaLnBrk="1" hangingPunct="1">
              <a:lnSpc>
                <a:spcPct val="150000"/>
              </a:lnSpc>
              <a:buClr>
                <a:srgbClr val="99FF99"/>
              </a:buClr>
              <a:defRPr/>
            </a:pPr>
            <a:endParaRPr lang="fa-IR" b="1" dirty="0">
              <a:solidFill>
                <a:schemeClr val="tx1"/>
              </a:solidFill>
              <a:latin typeface="Arial" pitchFamily="34" charset="0"/>
              <a:cs typeface="B Nazanin" panose="00000400000000000000" pitchFamily="2" charset="-78"/>
            </a:endParaRPr>
          </a:p>
          <a:p>
            <a:pPr algn="r" rtl="1" eaLnBrk="1" hangingPunct="1">
              <a:lnSpc>
                <a:spcPct val="150000"/>
              </a:lnSpc>
              <a:defRPr/>
            </a:pPr>
            <a:endParaRPr lang="fa-IR" b="1" dirty="0">
              <a:solidFill>
                <a:schemeClr val="tx1"/>
              </a:solidFill>
              <a:latin typeface="Arial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9285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>
              <a:defRPr/>
            </a:pPr>
            <a:r>
              <a:rPr lang="fa-IR" b="1" dirty="0">
                <a:latin typeface="Arial" pitchFamily="34" charset="0"/>
                <a:cs typeface="B Nazanin" panose="00000400000000000000" pitchFamily="2" charset="-78"/>
              </a:rPr>
              <a:t>انواع داده ها در نظام مراقبت سندرمیک</a:t>
            </a:r>
            <a:endParaRPr lang="en-US" b="1" dirty="0">
              <a:latin typeface="Arial" pitchFamily="34" charset="0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4235" y="1690688"/>
            <a:ext cx="7239000" cy="4248200"/>
          </a:xfrm>
        </p:spPr>
        <p:txBody>
          <a:bodyPr>
            <a:normAutofit fontScale="92500" lnSpcReduction="10000"/>
          </a:bodyPr>
          <a:lstStyle/>
          <a:p>
            <a:pPr algn="just" rtl="1">
              <a:defRPr/>
            </a:pP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داده های بالینی 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Clinical data</a:t>
            </a: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 : که به نوبه خود به دو نوع تقسیم میشوند:</a:t>
            </a:r>
          </a:p>
          <a:p>
            <a:pPr marL="749300" lvl="1" indent="-457200" algn="r" rtl="1">
              <a:lnSpc>
                <a:spcPct val="150000"/>
              </a:lnSpc>
              <a:buFont typeface="+mj-lt"/>
              <a:buAutoNum type="alphaLcPeriod"/>
              <a:defRPr/>
            </a:pPr>
            <a:r>
              <a:rPr lang="fa-IR" sz="2400" b="1" dirty="0">
                <a:latin typeface="Arial" pitchFamily="34" charset="0"/>
                <a:cs typeface="B Nazanin" panose="00000400000000000000" pitchFamily="2" charset="-78"/>
              </a:rPr>
              <a:t>داده های بالینی متداول </a:t>
            </a:r>
            <a:r>
              <a:rPr lang="en-US" sz="2400" b="1" dirty="0">
                <a:latin typeface="Arial" pitchFamily="34" charset="0"/>
                <a:cs typeface="B Nazanin" panose="00000400000000000000" pitchFamily="2" charset="-78"/>
              </a:rPr>
              <a:t>(Routine)</a:t>
            </a:r>
            <a:endParaRPr lang="fa-IR" sz="2400" b="1" dirty="0">
              <a:latin typeface="Arial" pitchFamily="34" charset="0"/>
              <a:cs typeface="B Nazanin" panose="00000400000000000000" pitchFamily="2" charset="-78"/>
            </a:endParaRPr>
          </a:p>
          <a:p>
            <a:pPr marL="749300" lvl="1" indent="-457200" algn="r" rtl="1">
              <a:lnSpc>
                <a:spcPct val="150000"/>
              </a:lnSpc>
              <a:buFont typeface="+mj-lt"/>
              <a:buAutoNum type="alphaLcPeriod"/>
              <a:defRPr/>
            </a:pPr>
            <a:r>
              <a:rPr lang="fa-IR" sz="2400" b="1" dirty="0">
                <a:latin typeface="Arial" pitchFamily="34" charset="0"/>
                <a:cs typeface="B Nazanin" panose="00000400000000000000" pitchFamily="2" charset="-78"/>
              </a:rPr>
              <a:t>داده های بالینی غیر متداول </a:t>
            </a:r>
            <a:r>
              <a:rPr lang="en-US" sz="2400" b="1" dirty="0">
                <a:latin typeface="Arial" pitchFamily="34" charset="0"/>
                <a:cs typeface="B Nazanin" panose="00000400000000000000" pitchFamily="2" charset="-78"/>
              </a:rPr>
              <a:t>(Non-Routine)</a:t>
            </a:r>
            <a:r>
              <a:rPr lang="fa-IR" sz="2400" b="1" dirty="0">
                <a:latin typeface="Arial" pitchFamily="34" charset="0"/>
                <a:cs typeface="B Nazanin" panose="00000400000000000000" pitchFamily="2" charset="-78"/>
              </a:rPr>
              <a:t>نظیر آمار فروش بعضی داروها ، آمار غیبتها</a:t>
            </a:r>
          </a:p>
          <a:p>
            <a:pPr marL="0" indent="0" algn="r" rtl="1">
              <a:buNone/>
              <a:defRPr/>
            </a:pPr>
            <a:endParaRPr lang="fa-IR" sz="2900" b="1" dirty="0">
              <a:cs typeface="B Nazanin" panose="00000400000000000000" pitchFamily="2" charset="-78"/>
            </a:endParaRPr>
          </a:p>
          <a:p>
            <a:pPr algn="r" rtl="1">
              <a:defRPr/>
            </a:pP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داده های غیر بالینی 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(Non-Clinical)</a:t>
            </a: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:</a:t>
            </a:r>
          </a:p>
          <a:p>
            <a:pPr lvl="1" algn="r" rtl="1">
              <a:defRPr/>
            </a:pPr>
            <a:r>
              <a:rPr lang="fa-IR" sz="2400" b="1" dirty="0">
                <a:latin typeface="Arial" pitchFamily="34" charset="0"/>
                <a:cs typeface="B Nazanin" panose="00000400000000000000" pitchFamily="2" charset="-78"/>
              </a:rPr>
              <a:t>نظیر فروش بعضی از اقلام غذایی</a:t>
            </a:r>
          </a:p>
          <a:p>
            <a:pPr lvl="1" algn="r" rtl="1">
              <a:defRPr/>
            </a:pPr>
            <a:r>
              <a:rPr lang="fa-IR" sz="2400" b="1" dirty="0">
                <a:latin typeface="Arial" pitchFamily="34" charset="0"/>
                <a:cs typeface="B Nazanin" panose="00000400000000000000" pitchFamily="2" charset="-78"/>
              </a:rPr>
              <a:t>مرگ احشام یا پرندگان</a:t>
            </a:r>
          </a:p>
          <a:p>
            <a:pPr lvl="1" algn="r" rtl="1">
              <a:defRPr/>
            </a:pPr>
            <a:r>
              <a:rPr lang="fa-IR" sz="2400" b="1" dirty="0">
                <a:latin typeface="Arial" pitchFamily="34" charset="0"/>
                <a:cs typeface="B Nazanin" panose="00000400000000000000" pitchFamily="2" charset="-78"/>
              </a:rPr>
              <a:t>وضعیت آب و هوایی </a:t>
            </a:r>
            <a:endParaRPr lang="en-US" sz="2400" b="1" dirty="0">
              <a:latin typeface="Arial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54337685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875" y="642839"/>
            <a:ext cx="72390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fa-IR" b="1" dirty="0">
                <a:latin typeface="Arial" pitchFamily="34" charset="0"/>
                <a:cs typeface="B Nazanin" panose="00000400000000000000" pitchFamily="2" charset="-78"/>
              </a:rPr>
              <a:t>مقایسه قدرت داده های فوق در صدور هشدار سریع (پیشبینی به قصد پیشگیری)</a:t>
            </a:r>
            <a:endParaRPr lang="en-US" b="1" dirty="0">
              <a:latin typeface="Arial" pitchFamily="34" charset="0"/>
              <a:cs typeface="B Nazanin" panose="00000400000000000000" pitchFamily="2" charset="-78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640014" y="4868863"/>
            <a:ext cx="6192837" cy="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9120189" y="4868863"/>
            <a:ext cx="1368425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محور زمان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640013" y="2060575"/>
            <a:ext cx="0" cy="2808288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703389" y="1155700"/>
            <a:ext cx="1368425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فراوانی موارد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640014" y="3716339"/>
            <a:ext cx="5400675" cy="1152525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xplosion 2 11"/>
          <p:cNvSpPr/>
          <p:nvPr/>
        </p:nvSpPr>
        <p:spPr>
          <a:xfrm>
            <a:off x="7896225" y="2708276"/>
            <a:ext cx="2376488" cy="1179513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>
              <a:defRPr/>
            </a:pPr>
            <a:r>
              <a:rPr lang="en-US" sz="1400" b="1" dirty="0">
                <a:solidFill>
                  <a:srgbClr val="C00000"/>
                </a:solidFill>
                <a:latin typeface="Arial" pitchFamily="34" charset="0"/>
                <a:cs typeface="B Nazanin" panose="00000400000000000000" pitchFamily="2" charset="-78"/>
              </a:rPr>
              <a:t>Outbreak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8040688" y="3716339"/>
            <a:ext cx="0" cy="1152525"/>
          </a:xfrm>
          <a:prstGeom prst="straightConnector1">
            <a:avLst/>
          </a:prstGeom>
          <a:ln w="38100">
            <a:solidFill>
              <a:srgbClr val="99FF99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8040688" y="4868864"/>
            <a:ext cx="0" cy="1074737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248526" y="5943600"/>
            <a:ext cx="2016125" cy="8651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Approach</a:t>
            </a: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 فعلی</a:t>
            </a:r>
          </a:p>
          <a:p>
            <a:pPr algn="ctr">
              <a:defRPr/>
            </a:pP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نظام مراقبت روتین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B Nazanin" panose="00000400000000000000" pitchFamily="2" charset="-78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640013" y="3298825"/>
            <a:ext cx="4176712" cy="1570038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810375" y="3311525"/>
            <a:ext cx="6350" cy="1557338"/>
          </a:xfrm>
          <a:prstGeom prst="straightConnector1">
            <a:avLst/>
          </a:prstGeom>
          <a:ln w="38100">
            <a:solidFill>
              <a:srgbClr val="99FF99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5735638" y="5943600"/>
            <a:ext cx="1223962" cy="863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داده های بالینی 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SSS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6523039" y="4868864"/>
            <a:ext cx="293687" cy="1074737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2640014" y="2852739"/>
            <a:ext cx="3095625" cy="2016125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5740400" y="2852739"/>
            <a:ext cx="0" cy="2016125"/>
          </a:xfrm>
          <a:prstGeom prst="straightConnector1">
            <a:avLst/>
          </a:prstGeom>
          <a:ln w="38100">
            <a:solidFill>
              <a:srgbClr val="99FF99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3863976" y="5943600"/>
            <a:ext cx="1541463" cy="863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رفتارهای غیر معمول انسانی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B Nazanin" panose="00000400000000000000" pitchFamily="2" charset="-78"/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4968876" y="4868864"/>
            <a:ext cx="771525" cy="1074737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2640013" y="2276475"/>
            <a:ext cx="1727200" cy="2592388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4367213" y="2324100"/>
            <a:ext cx="6350" cy="2546350"/>
          </a:xfrm>
          <a:prstGeom prst="straightConnector1">
            <a:avLst/>
          </a:prstGeom>
          <a:ln w="38100">
            <a:solidFill>
              <a:srgbClr val="99FF99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1981201" y="5943600"/>
            <a:ext cx="1541463" cy="8651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داده های غیربالینی 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SSS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 flipV="1">
            <a:off x="3086101" y="4870450"/>
            <a:ext cx="1287463" cy="1074738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3009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25" grpId="0" animBg="1"/>
      <p:bldP spid="41" grpId="0" animBg="1"/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9616" y="764704"/>
            <a:ext cx="72390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fa-IR" b="1" dirty="0">
                <a:latin typeface="Arial" pitchFamily="34" charset="0"/>
                <a:cs typeface="B Nazanin" panose="00000400000000000000" pitchFamily="2" charset="-78"/>
              </a:rPr>
              <a:t>بنابراين در يك نگاه ويژگيهاي نظام مراقبت سندروميك مشخص ميشود: 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 eaLnBrk="1" hangingPunct="1">
              <a:lnSpc>
                <a:spcPct val="220000"/>
              </a:lnSpc>
            </a:pP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بهنگام بودن 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(Timeliness)</a:t>
            </a:r>
          </a:p>
          <a:p>
            <a:pPr algn="r" rtl="1" eaLnBrk="1" hangingPunct="1">
              <a:lnSpc>
                <a:spcPct val="220000"/>
              </a:lnSpc>
            </a:pP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حساس بودن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 </a:t>
            </a: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(Sensitive)</a:t>
            </a:r>
          </a:p>
          <a:p>
            <a:pPr algn="r" rtl="1" eaLnBrk="1" hangingPunct="1">
              <a:lnSpc>
                <a:spcPct val="220000"/>
              </a:lnSpc>
            </a:pP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پايا بودن 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(Reliable)</a:t>
            </a:r>
          </a:p>
          <a:p>
            <a:pPr algn="r" rtl="1" eaLnBrk="1" hangingPunct="1">
              <a:lnSpc>
                <a:spcPct val="220000"/>
              </a:lnSpc>
            </a:pPr>
            <a:r>
              <a:rPr lang="fa-IR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مفيد بودن 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B Nazanin" panose="00000400000000000000" pitchFamily="2" charset="-78"/>
              </a:rPr>
              <a:t>(Usefulness)</a:t>
            </a:r>
            <a:endParaRPr lang="en-US" b="1" dirty="0">
              <a:latin typeface="Arial" pitchFamily="34" charset="0"/>
              <a:cs typeface="B Nazanin" panose="00000400000000000000" pitchFamily="2" charset="-78"/>
            </a:endParaRPr>
          </a:p>
          <a:p>
            <a:pPr algn="r" rtl="1"/>
            <a:endParaRPr lang="fa-IR" b="1" dirty="0">
              <a:solidFill>
                <a:schemeClr val="tx1"/>
              </a:solidFill>
              <a:latin typeface="Arial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523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07" y="657875"/>
            <a:ext cx="3034551" cy="2085483"/>
          </a:xfrm>
        </p:spPr>
        <p:txBody>
          <a:bodyPr>
            <a:normAutofit/>
          </a:bodyPr>
          <a:lstStyle/>
          <a:p>
            <a:pPr algn="ctr"/>
            <a:r>
              <a:rPr lang="fa-IR" sz="4400" b="1" dirty="0">
                <a:cs typeface="B Titr" panose="00000700000000000000" pitchFamily="2" charset="-78"/>
              </a:rPr>
              <a:t>نظام مراقبت سندرمیک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14</a:t>
            </a:fld>
            <a:endParaRPr lang="fa-IR" dirty="0">
              <a:cs typeface="B Nazanin" panose="00000400000000000000" pitchFamily="2" charset="-78"/>
            </a:endParaRPr>
          </a:p>
        </p:txBody>
      </p:sp>
      <p:pic>
        <p:nvPicPr>
          <p:cNvPr id="5" name="Picture 2" descr="C:\Users\omid\Desktop\UntitledSSS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56530" y="188258"/>
            <a:ext cx="4200316" cy="35634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2059" y="84944"/>
            <a:ext cx="4315706" cy="3355502"/>
          </a:xfrm>
          <a:prstGeom prst="rect">
            <a:avLst/>
          </a:prstGeom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099068" y="3179763"/>
            <a:ext cx="6269049" cy="354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0361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41413" y="67191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cs typeface="B Titr" panose="00000700000000000000" pitchFamily="2" charset="-78"/>
              </a:rPr>
              <a:t>توجه به سندرم‌های بالینی و غربالگری سندرمی</a:t>
            </a:r>
            <a:r>
              <a:rPr lang="fa-IR" sz="2800" dirty="0">
                <a:cs typeface="B Titr" panose="00000700000000000000" pitchFamily="2" charset="-78"/>
              </a:rPr>
              <a:t>: نظام مراقبت سندرمیک 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/>
          </p:nvPr>
        </p:nvGraphicFramePr>
        <p:xfrm>
          <a:off x="968188" y="1393376"/>
          <a:ext cx="10340788" cy="532704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917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490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43701">
                <a:tc>
                  <a:txBody>
                    <a:bodyPr/>
                    <a:lstStyle/>
                    <a:p>
                      <a:pPr marL="2286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cs typeface="B Nazanin" panose="00000400000000000000" pitchFamily="2" charset="-78"/>
                        </a:rPr>
                        <a:t>شکایت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tc>
                  <a:txBody>
                    <a:bodyPr/>
                    <a:lstStyle/>
                    <a:p>
                      <a:pPr marL="2286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cs typeface="B Nazanin" panose="00000400000000000000" pitchFamily="2" charset="-78"/>
                        </a:rPr>
                        <a:t>نوع احتیاطات پیشنهادی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6121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0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000" b="1" dirty="0">
                          <a:effectLst/>
                          <a:cs typeface="B Nazanin" panose="00000400000000000000" pitchFamily="2" charset="-78"/>
                        </a:rPr>
                        <a:t>تب با علائم تنفسی فوقانی</a:t>
                      </a:r>
                      <a:r>
                        <a:rPr lang="fa-IR" sz="2000" b="1" dirty="0">
                          <a:effectLst/>
                          <a:cs typeface="B Nazanin" panose="00000400000000000000" pitchFamily="2" charset="-78"/>
                        </a:rPr>
                        <a:t> شبه انفلوانزا</a:t>
                      </a:r>
                      <a:r>
                        <a:rPr lang="ar-SA" sz="2000" b="1" dirty="0">
                          <a:effectLst/>
                          <a:cs typeface="B Nazanin" panose="00000400000000000000" pitchFamily="2" charset="-78"/>
                        </a:rPr>
                        <a:t>، </a:t>
                      </a:r>
                      <a:endParaRPr lang="fa-IR" sz="2000" b="1" dirty="0">
                        <a:effectLst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a-I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قطره ای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6121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سندرم دیسترس شدید تنفسی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cs typeface="B Nazanin" panose="00000400000000000000" pitchFamily="2" charset="-78"/>
                        </a:rPr>
                        <a:t>استنشاقی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3701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0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000" b="1" dirty="0">
                          <a:effectLst/>
                          <a:cs typeface="B Nazanin" panose="00000400000000000000" pitchFamily="2" charset="-78"/>
                        </a:rPr>
                        <a:t>علائم تنفسی در شیرخواران و کودکان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cs typeface="B Nazanin" panose="00000400000000000000" pitchFamily="2" charset="-78"/>
                        </a:rPr>
                        <a:t>تماسی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43701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0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000" b="1" dirty="0">
                          <a:effectLst/>
                          <a:cs typeface="B Nazanin" panose="00000400000000000000" pitchFamily="2" charset="-78"/>
                        </a:rPr>
                        <a:t>تب وسرفه های شدید حمله ای و مستمر در طی دوره زمانی فعالیت سیاه سرفه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effectLst/>
                          <a:cs typeface="B Nazanin" panose="00000400000000000000" pitchFamily="2" charset="-78"/>
                        </a:rPr>
                        <a:t>قطره ای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43701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509862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41413" y="67191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cs typeface="B Titr" panose="00000700000000000000" pitchFamily="2" charset="-78"/>
              </a:rPr>
              <a:t>سندرم‌های بالینی و غربالگری سندرمی</a:t>
            </a:r>
            <a:r>
              <a:rPr lang="fa-IR" sz="2800" dirty="0">
                <a:cs typeface="B Titr" panose="00000700000000000000" pitchFamily="2" charset="-78"/>
              </a:rPr>
              <a:t>: نظام مراقبت سندرمیک 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/>
          </p:nvPr>
        </p:nvGraphicFramePr>
        <p:xfrm>
          <a:off x="968188" y="1393375"/>
          <a:ext cx="10340788" cy="34164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917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490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43793">
                <a:tc>
                  <a:txBody>
                    <a:bodyPr/>
                    <a:lstStyle/>
                    <a:p>
                      <a:pPr marL="2286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400" b="1" dirty="0">
                          <a:effectLst/>
                          <a:cs typeface="B Nazanin" panose="00000400000000000000" pitchFamily="2" charset="-78"/>
                        </a:rPr>
                        <a:t>شکایت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tc>
                  <a:txBody>
                    <a:bodyPr/>
                    <a:lstStyle/>
                    <a:p>
                      <a:pPr marL="2286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400" b="1" dirty="0">
                          <a:effectLst/>
                          <a:cs typeface="B Nazanin" panose="00000400000000000000" pitchFamily="2" charset="-78"/>
                        </a:rPr>
                        <a:t>نوع احتیاطات پیشنهادی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37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4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400" b="1" dirty="0">
                          <a:effectLst/>
                          <a:cs typeface="B Nazanin" panose="00000400000000000000" pitchFamily="2" charset="-78"/>
                        </a:rPr>
                        <a:t>تب و خونریزی</a:t>
                      </a:r>
                      <a:r>
                        <a:rPr lang="fa-IR" sz="2400" b="1" dirty="0">
                          <a:effectLst/>
                          <a:cs typeface="B Nazanin" panose="00000400000000000000" pitchFamily="2" charset="-78"/>
                        </a:rPr>
                        <a:t> ( به خصوص</a:t>
                      </a:r>
                      <a:r>
                        <a:rPr lang="ar-SA" sz="2400" b="1" dirty="0">
                          <a:effectLst/>
                          <a:cs typeface="B Nazanin" panose="00000400000000000000" pitchFamily="2" charset="-78"/>
                        </a:rPr>
                        <a:t> از دو نقطه بدن و غیر قابل توجیه</a:t>
                      </a:r>
                      <a:r>
                        <a:rPr lang="fa-IR" sz="2400" b="1" dirty="0"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400" b="1" dirty="0">
                          <a:effectLst/>
                          <a:cs typeface="B Nazanin" panose="00000400000000000000" pitchFamily="2" charset="-78"/>
                        </a:rPr>
                        <a:t>استنشاقی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37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4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400" b="1" dirty="0">
                          <a:effectLst/>
                          <a:cs typeface="B Nazanin" panose="00000400000000000000" pitchFamily="2" charset="-78"/>
                        </a:rPr>
                        <a:t>تب و بثورات حاد جلدی ماکولوپاپولر( با سرفه و کوریزا)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400" b="1" dirty="0">
                          <a:effectLst/>
                          <a:cs typeface="B Nazanin" panose="00000400000000000000" pitchFamily="2" charset="-78"/>
                        </a:rPr>
                        <a:t>استنشاقی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37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ar-SA" sz="2400" b="1" dirty="0">
                          <a:effectLst/>
                          <a:cs typeface="B Nazanin" panose="00000400000000000000" pitchFamily="2" charset="-78"/>
                        </a:rPr>
                        <a:t>تب و بثورات حاد جلدی</a:t>
                      </a:r>
                      <a:r>
                        <a:rPr lang="fa-IR" sz="24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400" b="1" dirty="0">
                          <a:effectLst/>
                          <a:cs typeface="B Nazanin" panose="00000400000000000000" pitchFamily="2" charset="-78"/>
                        </a:rPr>
                        <a:t>وزیکولر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400" b="1" dirty="0">
                          <a:effectLst/>
                          <a:cs typeface="B Nazanin" panose="00000400000000000000" pitchFamily="2" charset="-78"/>
                        </a:rPr>
                        <a:t>استنشاقی و تماسی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37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4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400" b="1" dirty="0">
                          <a:effectLst/>
                          <a:cs typeface="B Nazanin" panose="00000400000000000000" pitchFamily="2" charset="-78"/>
                        </a:rPr>
                        <a:t>تب و بثورات حاد جلدی پورپورا، پتشی، اکیموز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400" b="1" dirty="0">
                          <a:effectLst/>
                          <a:cs typeface="B Nazanin" panose="00000400000000000000" pitchFamily="2" charset="-78"/>
                        </a:rPr>
                        <a:t>قطره ای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098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41413" y="67191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cs typeface="B Titr" panose="00000700000000000000" pitchFamily="2" charset="-78"/>
              </a:rPr>
              <a:t>سندرم‌های بالینی و غربالگری سندرمی</a:t>
            </a:r>
            <a:r>
              <a:rPr lang="fa-IR" sz="2800" dirty="0">
                <a:cs typeface="B Titr" panose="00000700000000000000" pitchFamily="2" charset="-78"/>
              </a:rPr>
              <a:t>: نظام مراقبت سندرمیک 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/>
          </p:nvPr>
        </p:nvGraphicFramePr>
        <p:xfrm>
          <a:off x="968188" y="1393376"/>
          <a:ext cx="10340788" cy="376023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917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490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01380">
                <a:tc>
                  <a:txBody>
                    <a:bodyPr/>
                    <a:lstStyle/>
                    <a:p>
                      <a:pPr marL="2286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شکایت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tc>
                  <a:txBody>
                    <a:bodyPr/>
                    <a:lstStyle/>
                    <a:p>
                      <a:pPr marL="2286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نوع احتیاطات پیشنهادی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1380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8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تب و سردرد و بدی حال عمومی با سابقه تماس با دام، سفر به کشورهای افریقائی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استنشاقی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01380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8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تب و سردرد شدید با یا بدون اختلال هوشیاری( با یا بدون سفتی گردن)(مننژیت، مننگوانسفالیت)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قطره ای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01380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8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سندرم فلج شل حاد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تماسی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880876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41413" y="67191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cs typeface="B Titr" panose="00000700000000000000" pitchFamily="2" charset="-78"/>
              </a:rPr>
              <a:t>سندرم‌های بالینی و غربالگری سندرمی</a:t>
            </a:r>
            <a:r>
              <a:rPr lang="fa-IR" sz="2800" dirty="0">
                <a:cs typeface="B Titr" panose="00000700000000000000" pitchFamily="2" charset="-78"/>
              </a:rPr>
              <a:t>: نظام مراقبت سندرمیک 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/>
          </p:nvPr>
        </p:nvGraphicFramePr>
        <p:xfrm>
          <a:off x="968188" y="1393376"/>
          <a:ext cx="10340788" cy="421114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917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490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34764">
                <a:tc>
                  <a:txBody>
                    <a:bodyPr/>
                    <a:lstStyle/>
                    <a:p>
                      <a:pPr marL="2286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شکایت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tc>
                  <a:txBody>
                    <a:bodyPr/>
                    <a:lstStyle/>
                    <a:p>
                      <a:pPr marL="22860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نوع احتیاطات پیشنهادی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4764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8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زخم یا توده دارای ترشح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تماسی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4764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8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تب و علائم گوارشی</a:t>
                      </a:r>
                      <a:r>
                        <a:rPr lang="fa-IR" sz="2800" b="1" dirty="0">
                          <a:effectLst/>
                          <a:cs typeface="B Nazanin" panose="00000400000000000000" pitchFamily="2" charset="-78"/>
                        </a:rPr>
                        <a:t>،</a:t>
                      </a: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 استفراغ با یا بدون اسهال حاد یا اسهال خونی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تماسی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4764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8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سندرم زردی حاد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تماسی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4764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8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سندروم مرگ غیرمنتظره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استنشاقی و تماسی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4764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fa-IR" sz="2800" b="1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سندروم شوک عفونی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242" marR="7242" marT="7242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effectLst/>
                          <a:cs typeface="B Nazanin" panose="00000400000000000000" pitchFamily="2" charset="-78"/>
                        </a:rPr>
                        <a:t>برحسب تابلوی اولیه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9519" marR="69519" marT="34760" marB="3476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957212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خلاصه: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استراتژیهای کنترل عفونت در اورژانس پیش بیمارستانی تفاوتی با بیمارستان ندارد و سه استراتژی اصلی کنترل عفونت وجود دارد.</a:t>
            </a:r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احتیاطهای استاندارد اساس کنترل عفونت است وشامل ده جز اصلی است.</a:t>
            </a:r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در احتیاطها بر اساس راه انتقال، به تماس مستقیم و غیرمستفیم، به تماس ازطریق قطرات تنفسی (ذرات بزرگتر از پنج میلی میکرون) و به تماس راه هوایی(ذرات کمتر از پنج میلی میکرون) می پردازد.</a:t>
            </a:r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در نظام مراقبت سندرمیک، با توجه به شکایات بالینی و شواهدی خاص، ذهن به سمت احتمال یک بیماری مسری معطوف می شود که پانزده سندرم از اهمیت خاصی برخوردار است و با توجه به احتمالات مطروحه، اقدامات پیش گیرانه لازم اتخاد میشود.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19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51284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a-IR" b="1" dirty="0">
                <a:cs typeface="B Titr" panose="00000700000000000000" pitchFamily="2" charset="-78"/>
              </a:rPr>
              <a:t>استراتژی‌های پیشگیری در اورژانس پیش بیمارستانی</a:t>
            </a:r>
            <a:endParaRPr lang="fa-IR" dirty="0">
              <a:cs typeface="B Titr" panose="000007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068B719-7248-E149-97F4-8F233FFDB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612" y="5003832"/>
            <a:ext cx="1820388" cy="168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0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سوال؟؟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20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159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a-IR" b="1" dirty="0">
                <a:cs typeface="B Titr" panose="00000700000000000000" pitchFamily="2" charset="-78"/>
              </a:rPr>
              <a:t>بهداشت دست و نحوه استفاده از وسایل حفاظت فردی </a:t>
            </a:r>
            <a:r>
              <a:rPr lang="en-US" b="1" dirty="0"/>
              <a:t>PPE</a:t>
            </a:r>
            <a:endParaRPr lang="fa-IR" dirty="0">
              <a:cs typeface="B Titr" panose="000007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068B719-7248-E149-97F4-8F233FFDB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612" y="5003832"/>
            <a:ext cx="1820388" cy="168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31236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انتظارات از شرکت کنندگان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88746" y="2249486"/>
            <a:ext cx="3531053" cy="3721008"/>
          </a:xfrm>
        </p:spPr>
        <p:txBody>
          <a:bodyPr>
            <a:normAutofit fontScale="85000" lnSpcReduction="20000"/>
          </a:bodyPr>
          <a:lstStyle/>
          <a:p>
            <a:pPr algn="r" rtl="1"/>
            <a:r>
              <a:rPr lang="fa-IR" sz="3200" b="1" dirty="0">
                <a:solidFill>
                  <a:schemeClr val="accent4"/>
                </a:solidFill>
                <a:cs typeface="B Nazanin" panose="00000400000000000000" pitchFamily="2" charset="-78"/>
              </a:rPr>
              <a:t>انتظارات از شرکت‌کننده در پایان پانل:</a:t>
            </a:r>
            <a:endParaRPr lang="en-US" sz="3200" b="1" dirty="0">
              <a:solidFill>
                <a:schemeClr val="accent4"/>
              </a:solidFill>
            </a:endParaRPr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فراگیر به‌خوبی مهارت انجام عمل مالش دست با ترکیب ماده ضدعفونی داشته باشد و آموزش دهد.</a:t>
            </a:r>
            <a:endParaRPr lang="en-US" dirty="0"/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موارد کاربرد وسایل حفاظت فردی را به‌خوبی آموزش دهد و بامهارت، روش پوشیدن و نحوه درآوردن و دفع صحیح وسایل حفاظت فردی را انجام و آموزش دهد.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72200" y="2249485"/>
            <a:ext cx="4875211" cy="3998913"/>
          </a:xfrm>
        </p:spPr>
        <p:txBody>
          <a:bodyPr>
            <a:normAutofit fontScale="85000" lnSpcReduction="20000"/>
          </a:bodyPr>
          <a:lstStyle/>
          <a:p>
            <a:pPr algn="r" rtl="1"/>
            <a:r>
              <a:rPr lang="fa-IR" sz="3200" b="1" dirty="0">
                <a:solidFill>
                  <a:schemeClr val="accent4"/>
                </a:solidFill>
                <a:cs typeface="B Nazanin" panose="00000400000000000000" pitchFamily="2" charset="-78"/>
              </a:rPr>
              <a:t>انتظارات از میزان دانش و مهارت قبل از اجرای پانل:</a:t>
            </a:r>
            <a:endParaRPr lang="en-US" sz="3200" b="1" dirty="0">
              <a:solidFill>
                <a:schemeClr val="accent4"/>
              </a:solidFill>
            </a:endParaRPr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آگاهی داشتن نسبت به ضرورت بهداشت دست.</a:t>
            </a:r>
            <a:endParaRPr lang="en-US" dirty="0"/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مزایا و نحوه انجام هند راب (و مقایسه با روش شستشوی دست با آب و صابون) را بداند.</a:t>
            </a:r>
            <a:endParaRPr lang="en-US" dirty="0"/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اجزاء وسایل حفاظت فردی </a:t>
            </a:r>
            <a:r>
              <a:rPr lang="en-US" dirty="0"/>
              <a:t>PPE</a:t>
            </a:r>
            <a:r>
              <a:rPr lang="fa-IR" dirty="0">
                <a:cs typeface="B Nazanin" panose="00000400000000000000" pitchFamily="2" charset="-78"/>
              </a:rPr>
              <a:t>، (انواع دستکش‌ها، ماسک‌های جراحی و رسپیراتورها، گان، کلاه، محافظ صورت و عینک، آپرون، کلاه، روکش کفش) و اندیکاسیونها و نحوه استفاده از آن‌ها به‌خوبی بداند.</a:t>
            </a:r>
            <a:endParaRPr lang="en-US" dirty="0"/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از روش پوشیدن و نحوه درآوردن و دفع صحیح وسایل حفاظت فردی آگاه باشد.</a:t>
            </a:r>
            <a:endParaRPr lang="en-US" dirty="0"/>
          </a:p>
          <a:p>
            <a:pPr algn="r" rtl="1"/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22</a:t>
            </a:fld>
            <a:endParaRPr lang="fa-IR" dirty="0">
              <a:cs typeface="B Nazanin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38" y="0"/>
            <a:ext cx="2290308" cy="370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9612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501642" y="654086"/>
            <a:ext cx="4296987" cy="1478570"/>
          </a:xfrm>
        </p:spPr>
        <p:txBody>
          <a:bodyPr/>
          <a:lstStyle/>
          <a:p>
            <a:pPr lvl="0" algn="ctr"/>
            <a:r>
              <a:rPr lang="fa-IR" b="1" dirty="0">
                <a:cs typeface="B Titr" panose="00000700000000000000" pitchFamily="2" charset="-78"/>
              </a:rPr>
              <a:t>موارد رعايت بهداشت دست</a:t>
            </a:r>
            <a:r>
              <a:rPr lang="fa-IR" dirty="0">
                <a:cs typeface="B Titr" panose="00000700000000000000" pitchFamily="2" charset="-78"/>
              </a:rPr>
              <a:t>: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5903259" y="2249486"/>
            <a:ext cx="5144152" cy="4151313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قبل تماس با بیمار،</a:t>
            </a:r>
            <a:endParaRPr lang="en-US" dirty="0"/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قبل پوشیدن دست‌کش،</a:t>
            </a:r>
            <a:endParaRPr lang="en-US" dirty="0"/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 بعد از تماس با بیمار،</a:t>
            </a:r>
            <a:endParaRPr lang="en-US" dirty="0"/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بعد از تماس با محیط بیمار،</a:t>
            </a:r>
            <a:endParaRPr lang="en-US" dirty="0"/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وبعد تماس با خون و مايعات بدن يا اشياء آلوده با آن‌ها (و نیز بعد از درآوردن دست‌کش) لازم می‌شود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23</a:t>
            </a:fld>
            <a:endParaRPr lang="fa-IR" dirty="0">
              <a:cs typeface="B Nazanin" panose="00000400000000000000" pitchFamily="2" charset="-78"/>
            </a:endParaRPr>
          </a:p>
        </p:txBody>
      </p:sp>
      <p:pic>
        <p:nvPicPr>
          <p:cNvPr id="1026" name="Picture 2" descr="C:\Users\ems\Desktop\PPE\موقعیت بهداشت دست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" y="35073"/>
            <a:ext cx="5669895" cy="6686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8812170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000" b="1" dirty="0">
                <a:solidFill>
                  <a:srgbClr val="FF0000"/>
                </a:solidFill>
                <a:cs typeface="B Titr" pitchFamily="2" charset="-78"/>
              </a:rPr>
              <a:t>روش های انجام عمل بهداشت دست</a:t>
            </a:r>
            <a:r>
              <a:rPr lang="fa-IR" sz="4000" b="1" dirty="0">
                <a:cs typeface="B Titr" pitchFamily="2" charset="-78"/>
              </a:rPr>
              <a:t/>
            </a:r>
            <a:br>
              <a:rPr lang="fa-IR" sz="4000" b="1" dirty="0">
                <a:cs typeface="B Titr" pitchFamily="2" charset="-78"/>
              </a:rPr>
            </a:br>
            <a:endParaRPr lang="fa-IR" sz="4000" b="1" dirty="0">
              <a:cs typeface="B Titr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r" rtl="1">
              <a:buFont typeface="+mj-lt"/>
              <a:buAutoNum type="arabicPeriod"/>
            </a:pPr>
            <a:r>
              <a:rPr lang="fa-IR" b="1" dirty="0">
                <a:cs typeface="B Titr" pitchFamily="2" charset="-78"/>
              </a:rPr>
              <a:t>روش ارجح:  استفاده از محلول ضدعفونی دست و مالش آن، 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fa-IR" b="1" dirty="0">
                <a:cs typeface="B Titr" pitchFamily="2" charset="-78"/>
              </a:rPr>
              <a:t> شستشوی دست با آب و صابون ( در زمان وجودآلودگی واضح، چرب، آغشته به مایعات بدن بیمار)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C6B4-5EB4-4D56-AABE-DD13B8CB3F32}" type="slidenum">
              <a:rPr lang="fa-IR" smtClean="0">
                <a:cs typeface="B Nazanin" panose="00000400000000000000" pitchFamily="2" charset="-78"/>
              </a:rPr>
              <a:t>24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3356494"/>
      </p:ext>
    </p:extLst>
  </p:cSld>
  <p:clrMapOvr>
    <a:masterClrMapping/>
  </p:clrMapOvr>
  <p:transition spd="slow">
    <p:comb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77383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a-IR" sz="4000" b="1" dirty="0">
                <a:cs typeface="B Titr" pitchFamily="2" charset="-78"/>
              </a:rPr>
              <a:t>ریختن یا پاشیدن محلول ضدعفونی دست درکف دست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60" y="2971801"/>
            <a:ext cx="4511040" cy="338328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1801"/>
            <a:ext cx="4511040" cy="3383280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C6B4-5EB4-4D56-AABE-DD13B8CB3F32}" type="slidenum">
              <a:rPr lang="fa-IR" smtClean="0">
                <a:cs typeface="B Nazanin" panose="00000400000000000000" pitchFamily="2" charset="-78"/>
              </a:rPr>
              <a:t>25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476285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6987" y="365127"/>
            <a:ext cx="8390965" cy="1325563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cs typeface="B Titr" pitchFamily="2" charset="-78"/>
              </a:rPr>
              <a:t>مالیدن چرخشی پشت و روی انگشتان بهم چسبیده در کف دست و برعکس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310" y="1825625"/>
            <a:ext cx="3660962" cy="45720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C6B4-5EB4-4D56-AABE-DD13B8CB3F32}" type="slidenum">
              <a:rPr lang="fa-IR" smtClean="0">
                <a:cs typeface="B Nazanin" panose="00000400000000000000" pitchFamily="2" charset="-78"/>
              </a:rPr>
              <a:t>26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27112409"/>
      </p:ext>
    </p:extLst>
  </p:cSld>
  <p:clrMapOvr>
    <a:masterClrMapping/>
  </p:clrMapOvr>
  <p:transition spd="slow">
    <p:randomBar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B Titr" pitchFamily="2" charset="-78"/>
              </a:rPr>
              <a:t>مالیدن کف هر دو دست به یکدیگر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407023"/>
            <a:ext cx="4876800" cy="36576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C6B4-5EB4-4D56-AABE-DD13B8CB3F32}" type="slidenum">
              <a:rPr lang="fa-IR" smtClean="0">
                <a:cs typeface="B Nazanin" panose="00000400000000000000" pitchFamily="2" charset="-78"/>
              </a:rPr>
              <a:t>27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131219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>
                <a:cs typeface="B Titr" pitchFamily="2" charset="-78"/>
              </a:rPr>
              <a:t>مالیدن کف دست راست بر پشت دست چپ و بالعکس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873" y="1825625"/>
            <a:ext cx="4756254" cy="4351338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C6B4-5EB4-4D56-AABE-DD13B8CB3F32}" type="slidenum">
              <a:rPr lang="fa-IR" smtClean="0">
                <a:cs typeface="B Nazanin" panose="00000400000000000000" pitchFamily="2" charset="-78"/>
              </a:rPr>
              <a:t>28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04139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>
                <a:cs typeface="B Titr" pitchFamily="2" charset="-78"/>
              </a:rPr>
              <a:t>مالیدن کف هر دو دست همراه با مالیدن بین انگشتان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C6B4-5EB4-4D56-AABE-DD13B8CB3F32}" type="slidenum">
              <a:rPr lang="fa-IR" smtClean="0">
                <a:cs typeface="B Nazanin" panose="00000400000000000000" pitchFamily="2" charset="-78"/>
              </a:rPr>
              <a:t>29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89453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858" y="0"/>
            <a:ext cx="9905998" cy="1074283"/>
          </a:xfrm>
        </p:spPr>
        <p:txBody>
          <a:bodyPr>
            <a:normAutofit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انتظارات از شرکت کنندگان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5891" y="1074283"/>
            <a:ext cx="4878389" cy="5168794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fa-IR" sz="2900" b="1" dirty="0">
                <a:solidFill>
                  <a:schemeClr val="accent4"/>
                </a:solidFill>
                <a:cs typeface="B Nazanin" panose="00000400000000000000" pitchFamily="2" charset="-78"/>
              </a:rPr>
              <a:t>انتظارات از شرکت‌کننده در پایان پانل:</a:t>
            </a:r>
            <a:endParaRPr lang="en-US" sz="2900" b="1" dirty="0">
              <a:solidFill>
                <a:schemeClr val="accent4"/>
              </a:solidFill>
            </a:endParaRPr>
          </a:p>
          <a:p>
            <a:pPr lvl="0" algn="r" rtl="1"/>
            <a:r>
              <a:rPr lang="fa-IR" sz="2900" dirty="0">
                <a:cs typeface="B Nazanin" panose="00000400000000000000" pitchFamily="2" charset="-78"/>
              </a:rPr>
              <a:t>فراگیر باید بتواند اجزاء احتیاطات استاندارد را ذکر کند.</a:t>
            </a:r>
            <a:endParaRPr lang="en-US" sz="2900" dirty="0"/>
          </a:p>
          <a:p>
            <a:pPr lvl="0" algn="r" rtl="1"/>
            <a:r>
              <a:rPr lang="fa-IR" sz="2900" dirty="0">
                <a:cs typeface="B Nazanin" panose="00000400000000000000" pitchFamily="2" charset="-78"/>
              </a:rPr>
              <a:t>فراگیر باید بتواند راه‌های انتقال بیماری به انسان (تماس مستقیم یا غیرمستقیم، تنفسی و هوائی) را با ذکر مثال به‌خوبی بشناسد.</a:t>
            </a:r>
            <a:endParaRPr lang="en-US" sz="2900" dirty="0"/>
          </a:p>
          <a:p>
            <a:pPr algn="r" rtl="1"/>
            <a:r>
              <a:rPr lang="fa-IR" sz="2900" dirty="0">
                <a:cs typeface="B Nazanin" panose="00000400000000000000" pitchFamily="2" charset="-78"/>
              </a:rPr>
              <a:t>فراگیر باید بتواند سندرم‌های بالینی که در طی مأموریت با آن‌ها مواجهه دارد را نام ببرد. و مهارت لازم در تشخیص علائم سندرم‌های بالینی را کسب کند.</a:t>
            </a:r>
            <a:endParaRPr lang="fa-IR" sz="3300" dirty="0">
              <a:cs typeface="B Nazanin" panose="00000400000000000000" pitchFamily="2" charset="-78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317224" y="994604"/>
            <a:ext cx="5036576" cy="5464629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fa-IR" sz="3600" b="1" dirty="0">
                <a:solidFill>
                  <a:schemeClr val="accent4"/>
                </a:solidFill>
                <a:cs typeface="B Nazanin" panose="00000400000000000000" pitchFamily="2" charset="-78"/>
              </a:rPr>
              <a:t>انتظارات از میزان دانش و مهارت قبل از اجرای پانل:</a:t>
            </a:r>
            <a:endParaRPr lang="en-US" sz="3600" b="1" dirty="0">
              <a:solidFill>
                <a:schemeClr val="accent4"/>
              </a:solidFill>
            </a:endParaRPr>
          </a:p>
          <a:p>
            <a:pPr lvl="0" algn="r" rtl="1"/>
            <a:r>
              <a:rPr lang="fa-IR" sz="2900" dirty="0">
                <a:cs typeface="B Nazanin" panose="00000400000000000000" pitchFamily="2" charset="-78"/>
              </a:rPr>
              <a:t>آگاهی داشتن از ضرورت رعايت بهداشت دست، بهداشت تنفسی، رعايت آداب سرفه</a:t>
            </a:r>
            <a:endParaRPr lang="en-US" sz="2900" dirty="0"/>
          </a:p>
          <a:p>
            <a:pPr lvl="0" algn="r" rtl="1"/>
            <a:r>
              <a:rPr lang="fa-IR" sz="2900" dirty="0">
                <a:cs typeface="B Nazanin" panose="00000400000000000000" pitchFamily="2" charset="-78"/>
              </a:rPr>
              <a:t>آشنایی با انواع وسايل حفاظت فردی نحوه استفاده از آن.</a:t>
            </a:r>
            <a:endParaRPr lang="en-US" sz="2900" dirty="0"/>
          </a:p>
          <a:p>
            <a:pPr lvl="0" algn="r" rtl="1"/>
            <a:r>
              <a:rPr lang="fa-IR" sz="2900" dirty="0">
                <a:cs typeface="B Nazanin" panose="00000400000000000000" pitchFamily="2" charset="-78"/>
              </a:rPr>
              <a:t> آگاهی داشتن از خطرات بالقوه و آلودگی‌های موجود :</a:t>
            </a:r>
            <a:endParaRPr lang="en-US" sz="2900" dirty="0"/>
          </a:p>
          <a:p>
            <a:pPr lvl="0" algn="r" rtl="1"/>
            <a:r>
              <a:rPr lang="fa-IR" sz="2900" dirty="0">
                <a:cs typeface="B Nazanin" panose="00000400000000000000" pitchFamily="2" charset="-78"/>
              </a:rPr>
              <a:t>توجه به تفکیک صحیح سوزن‌ها و ساير اجسام نوک‌تیز</a:t>
            </a:r>
            <a:endParaRPr lang="en-US" sz="2900" dirty="0"/>
          </a:p>
          <a:p>
            <a:pPr lvl="0" algn="r" rtl="1"/>
            <a:r>
              <a:rPr lang="fa-IR" sz="2900" dirty="0">
                <a:cs typeface="B Nazanin" panose="00000400000000000000" pitchFamily="2" charset="-78"/>
              </a:rPr>
              <a:t>خطرات بالقوه در زمان مدیریت راه هوایی و احياء بيمار</a:t>
            </a:r>
            <a:endParaRPr lang="en-US" sz="2900" dirty="0"/>
          </a:p>
          <a:p>
            <a:pPr lvl="0" algn="r" rtl="1"/>
            <a:r>
              <a:rPr lang="fa-IR" sz="2900" dirty="0">
                <a:cs typeface="B Nazanin" panose="00000400000000000000" pitchFamily="2" charset="-78"/>
              </a:rPr>
              <a:t>آگاهی داشتن از راه انتقال بیماری‌ها</a:t>
            </a:r>
            <a:endParaRPr lang="en-US" sz="2900" dirty="0"/>
          </a:p>
          <a:p>
            <a:pPr lvl="0" algn="r" rtl="1"/>
            <a:r>
              <a:rPr lang="fa-IR" sz="2900" dirty="0">
                <a:cs typeface="B Nazanin" panose="00000400000000000000" pitchFamily="2" charset="-78"/>
              </a:rPr>
              <a:t>آشنایی با نظام مراقبت سندرمیک و تشریح مختصر سندرم‌های بالینی مهم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3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7990646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2400" b="1" dirty="0">
                <a:cs typeface="B Titr" pitchFamily="2" charset="-78"/>
              </a:rPr>
              <a:t>انگشتان بطور معکوس در کف دست مقابل ودر حالت نیمه قفل شده قرار گرفته و مالیده شوند.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C6B4-5EB4-4D56-AABE-DD13B8CB3F32}" type="slidenum">
              <a:rPr lang="fa-IR" smtClean="0">
                <a:cs typeface="B Nazanin" panose="00000400000000000000" pitchFamily="2" charset="-78"/>
              </a:rPr>
              <a:t>30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37977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b="1" dirty="0">
                <a:cs typeface="B Titr" pitchFamily="2" charset="-78"/>
              </a:rPr>
              <a:t>مالیدن چرخشی انگشت شست چپ توسط کف دست راست و بالعکس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637" y="1825625"/>
            <a:ext cx="3166783" cy="45720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C6B4-5EB4-4D56-AABE-DD13B8CB3F32}" type="slidenum">
              <a:rPr lang="fa-IR" smtClean="0">
                <a:cs typeface="B Nazanin" panose="00000400000000000000" pitchFamily="2" charset="-78"/>
              </a:rPr>
              <a:t>31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71568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Titr" pitchFamily="2" charset="-78"/>
              </a:rPr>
              <a:t>مراحل فوق 20 تا 30 ثانیه طول می کشد.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5" r="14375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fa-IR" dirty="0">
              <a:cs typeface="B Titr" pitchFamily="2" charset="-78"/>
            </a:endParaRPr>
          </a:p>
          <a:p>
            <a:endParaRPr lang="fa-IR" dirty="0">
              <a:cs typeface="B Titr" pitchFamily="2" charset="-78"/>
            </a:endParaRPr>
          </a:p>
          <a:p>
            <a:endParaRPr lang="fa-IR" dirty="0">
              <a:cs typeface="B Titr" pitchFamily="2" charset="-78"/>
            </a:endParaRPr>
          </a:p>
          <a:p>
            <a:r>
              <a:rPr lang="fa-IR" sz="2400" b="1" dirty="0">
                <a:solidFill>
                  <a:srgbClr val="FF0000"/>
                </a:solidFill>
                <a:cs typeface="B Titr" pitchFamily="2" charset="-78"/>
              </a:rPr>
              <a:t>دست شما هم اکنون ایمن می باشد.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8C6B4-5EB4-4D56-AABE-DD13B8CB3F32}" type="slidenum">
              <a:rPr lang="fa-IR" smtClean="0">
                <a:cs typeface="B Nazanin" panose="00000400000000000000" pitchFamily="2" charset="-78"/>
              </a:rPr>
              <a:t>32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34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Subtitle 2"/>
          <p:cNvSpPr>
            <a:spLocks noGrp="1"/>
          </p:cNvSpPr>
          <p:nvPr>
            <p:ph sz="half" idx="1"/>
          </p:nvPr>
        </p:nvSpPr>
        <p:spPr>
          <a:xfrm>
            <a:off x="1828800" y="1524000"/>
            <a:ext cx="4191000" cy="5334000"/>
          </a:xfrm>
        </p:spPr>
        <p:txBody>
          <a:bodyPr>
            <a:normAutofit/>
          </a:bodyPr>
          <a:lstStyle/>
          <a:p>
            <a:pPr lvl="1" algn="just" rtl="1" eaLnBrk="1" hangingPunct="1">
              <a:defRPr/>
            </a:pPr>
            <a:endParaRPr lang="fa-IR" dirty="0">
              <a:cs typeface="B Nazanin" panose="00000400000000000000" pitchFamily="2" charset="-78"/>
            </a:endParaRPr>
          </a:p>
          <a:p>
            <a:pPr algn="just" rtl="1" eaLnBrk="1" hangingPunct="1">
              <a:lnSpc>
                <a:spcPct val="90000"/>
              </a:lnSpc>
              <a:buClr>
                <a:srgbClr val="008000"/>
              </a:buClr>
              <a:buFont typeface="Arial" charset="0"/>
              <a:buNone/>
              <a:defRPr/>
            </a:pPr>
            <a:r>
              <a:rPr lang="fa-IR" sz="2000" b="1" dirty="0">
                <a:cs typeface="B Zar" pitchFamily="2" charset="-78"/>
              </a:rPr>
              <a:t>وسایل</a:t>
            </a:r>
            <a:r>
              <a:rPr lang="fa-IR" sz="2000" dirty="0">
                <a:cs typeface="B Zar" pitchFamily="2" charset="-78"/>
              </a:rPr>
              <a:t> </a:t>
            </a:r>
            <a:r>
              <a:rPr lang="fa-IR" sz="2000" b="1" dirty="0">
                <a:cs typeface="B Zar" pitchFamily="2" charset="-78"/>
              </a:rPr>
              <a:t>حفاظت فردی تجهیزاتی هستند که برای حفاظت کارکنان از صدمات شغلی ویا بیماریهای ناشی از تماس با مواد بیولوژیکی ، شیمیایی ، فیزیکی ،رادیولوژیک،الکتریکی و....طراحی شده اند . </a:t>
            </a:r>
            <a:endParaRPr lang="en-US" sz="2000" b="1" dirty="0">
              <a:cs typeface="B Zar" pitchFamily="2" charset="-78"/>
            </a:endParaRPr>
          </a:p>
          <a:p>
            <a:pPr algn="just" rtl="1" eaLnBrk="1" hangingPunct="1">
              <a:defRPr/>
            </a:pPr>
            <a:endParaRPr lang="fa-IR" sz="1400" dirty="0">
              <a:cs typeface="B Zar" pitchFamily="2" charset="-78"/>
            </a:endParaRPr>
          </a:p>
          <a:p>
            <a:pPr algn="just" rtl="1" eaLnBrk="1" hangingPunct="1">
              <a:buFont typeface="Arial" charset="0"/>
              <a:buNone/>
              <a:defRPr/>
            </a:pPr>
            <a:r>
              <a:rPr lang="fa-IR" sz="2000" b="1" dirty="0">
                <a:solidFill>
                  <a:srgbClr val="FFFF00"/>
                </a:solidFill>
                <a:cs typeface="B Zar" pitchFamily="2" charset="-78"/>
              </a:rPr>
              <a:t>این تجهیزات باتوجه به نوع صدمه مورد انتظارو تماس شغلی متفاوت می باشند . </a:t>
            </a:r>
          </a:p>
          <a:p>
            <a:pPr algn="just" rtl="1" eaLnBrk="1" hangingPunct="1">
              <a:buFont typeface="Arial" charset="0"/>
              <a:buNone/>
              <a:defRPr/>
            </a:pPr>
            <a:endParaRPr lang="en-US" sz="2000" b="1" dirty="0">
              <a:cs typeface="B Zar" pitchFamily="2" charset="-78"/>
            </a:endParaRPr>
          </a:p>
          <a:p>
            <a:pPr algn="just" rtl="1" eaLnBrk="1" hangingPunct="1">
              <a:buFont typeface="Arial" charset="0"/>
              <a:buNone/>
              <a:defRPr/>
            </a:pPr>
            <a:r>
              <a:rPr lang="fa-IR" sz="2000" b="1" dirty="0">
                <a:cs typeface="B Zar" pitchFamily="2" charset="-78"/>
              </a:rPr>
              <a:t> وسایل حفاظت فردی مورد استفاده جهت پیشگیری از عفونت ضمن محافظت کارکنان وپیشگیری از ابتلای  آنان ، مانع انتقال عفونت به سایر بیماران و افراد می گردد. </a:t>
            </a:r>
            <a:endParaRPr lang="en-US" sz="2000" b="1" dirty="0">
              <a:cs typeface="B Zar" pitchFamily="2" charset="-78"/>
            </a:endParaRPr>
          </a:p>
        </p:txBody>
      </p:sp>
      <p:pic>
        <p:nvPicPr>
          <p:cNvPr id="27652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172199" y="1600200"/>
            <a:ext cx="4651267" cy="5002306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8735A4-3243-4F89-AA68-A5C2C20D05D5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2400" dirty="0">
                <a:cs typeface="B Homa" pitchFamily="2" charset="-78"/>
              </a:rPr>
              <a:t/>
            </a:r>
            <a:br>
              <a:rPr lang="en-US" sz="2400" dirty="0">
                <a:cs typeface="B Homa" pitchFamily="2" charset="-78"/>
              </a:rPr>
            </a:br>
            <a:r>
              <a:rPr lang="en-US" sz="2400" dirty="0">
                <a:cs typeface="B Homa" pitchFamily="2" charset="-78"/>
              </a:rPr>
              <a:t/>
            </a:r>
            <a:br>
              <a:rPr lang="en-US" sz="2400" dirty="0">
                <a:cs typeface="B Homa" pitchFamily="2" charset="-78"/>
              </a:rPr>
            </a:br>
            <a:r>
              <a:rPr lang="fa-IR" sz="2400" dirty="0">
                <a:solidFill>
                  <a:schemeClr val="bg1"/>
                </a:solidFill>
                <a:cs typeface="B Homa" pitchFamily="2" charset="-78"/>
              </a:rPr>
              <a:t> </a:t>
            </a:r>
            <a:r>
              <a:rPr lang="fa-IR" sz="2400" b="1" dirty="0">
                <a:solidFill>
                  <a:srgbClr val="00FF00"/>
                </a:solidFill>
                <a:cs typeface="B Homa" pitchFamily="2" charset="-78"/>
              </a:rPr>
              <a:t>وسایل حفاظت فردی </a:t>
            </a:r>
            <a:br>
              <a:rPr lang="fa-IR" sz="2400" b="1" dirty="0">
                <a:solidFill>
                  <a:srgbClr val="00FF00"/>
                </a:solidFill>
                <a:cs typeface="B Homa" pitchFamily="2" charset="-78"/>
              </a:rPr>
            </a:br>
            <a:r>
              <a:rPr lang="en-US" sz="2400" b="1" dirty="0">
                <a:solidFill>
                  <a:srgbClr val="00FF00"/>
                </a:solidFill>
                <a:cs typeface="B Homa" pitchFamily="2" charset="-78"/>
              </a:rPr>
              <a:t>Personal Protective Equipment (PPE)</a:t>
            </a:r>
            <a:r>
              <a:rPr lang="fa-IR" sz="2400" b="1" dirty="0">
                <a:solidFill>
                  <a:srgbClr val="00FF00"/>
                </a:solidFill>
                <a:cs typeface="B Homa" pitchFamily="2" charset="-78"/>
              </a:rPr>
              <a:t> </a:t>
            </a:r>
            <a:r>
              <a:rPr lang="en-US" sz="2400" dirty="0">
                <a:solidFill>
                  <a:schemeClr val="bg1"/>
                </a:solidFill>
                <a:cs typeface="B Homa" pitchFamily="2" charset="-78"/>
              </a:rPr>
              <a:t/>
            </a:r>
            <a:br>
              <a:rPr lang="en-US" sz="2400" dirty="0">
                <a:solidFill>
                  <a:schemeClr val="bg1"/>
                </a:solidFill>
                <a:cs typeface="B Homa" pitchFamily="2" charset="-78"/>
              </a:rPr>
            </a:br>
            <a:r>
              <a:rPr lang="fa-IR" sz="2400" dirty="0">
                <a:cs typeface="B Homa" pitchFamily="2" charset="-78"/>
              </a:rPr>
              <a:t> </a:t>
            </a:r>
            <a:endParaRPr lang="en-US" sz="2400" dirty="0">
              <a:cs typeface="B Hom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9362991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  <p:bldP spid="2765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ctrTitle"/>
          </p:nvPr>
        </p:nvSpPr>
        <p:spPr>
          <a:xfrm>
            <a:off x="2381250" y="0"/>
            <a:ext cx="7772400" cy="838200"/>
          </a:xfrm>
        </p:spPr>
        <p:txBody>
          <a:bodyPr>
            <a:normAutofit/>
          </a:bodyPr>
          <a:lstStyle/>
          <a:p>
            <a:pPr algn="r" eaLnBrk="1" hangingPunct="1">
              <a:defRPr/>
            </a:pPr>
            <a:r>
              <a:rPr lang="fa-IR" sz="3600" b="1" dirty="0">
                <a:solidFill>
                  <a:srgbClr val="FFC000"/>
                </a:solidFill>
                <a:cs typeface="B Titr" panose="00000700000000000000" pitchFamily="2" charset="-78"/>
              </a:rPr>
              <a:t>ترتیب پوشیدن وسایل حفاظت فردی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46083" name="Subtitle 9"/>
          <p:cNvSpPr>
            <a:spLocks noGrp="1"/>
          </p:cNvSpPr>
          <p:nvPr>
            <p:ph type="subTitle" idx="1"/>
          </p:nvPr>
        </p:nvSpPr>
        <p:spPr>
          <a:xfrm>
            <a:off x="3733800" y="857250"/>
            <a:ext cx="7844118" cy="6248400"/>
          </a:xfrm>
        </p:spPr>
        <p:txBody>
          <a:bodyPr>
            <a:normAutofit/>
          </a:bodyPr>
          <a:lstStyle/>
          <a:p>
            <a:pPr marL="363538" lvl="2" algn="just" rtl="1">
              <a:defRPr/>
            </a:pPr>
            <a:r>
              <a:rPr lang="fa-IR" sz="2800" dirty="0">
                <a:cs typeface="B Nazanin" panose="00000400000000000000" pitchFamily="2" charset="-78"/>
              </a:rPr>
              <a:t>*بیرون آوردن وسایل شخصی مانند: ساعت، موبایل، پیجر، خودکار ، جواهرات و ...</a:t>
            </a:r>
          </a:p>
          <a:p>
            <a:pPr marL="1371600" lvl="2" indent="-457200" algn="just" rtl="1">
              <a:buFont typeface="Calibri" pitchFamily="34" charset="0"/>
              <a:buAutoNum type="arabicPeriod"/>
              <a:defRPr/>
            </a:pPr>
            <a:r>
              <a:rPr lang="fa-IR" sz="2800" dirty="0">
                <a:cs typeface="B Nazanin" panose="00000400000000000000" pitchFamily="2" charset="-78"/>
              </a:rPr>
              <a:t>شستن دست (مطابق با احتیاطات استاندارد )</a:t>
            </a:r>
          </a:p>
          <a:p>
            <a:pPr marL="1371600" lvl="2" indent="-457200" algn="just" rtl="1">
              <a:buFont typeface="Calibri" pitchFamily="34" charset="0"/>
              <a:buAutoNum type="arabicPeriod"/>
              <a:defRPr/>
            </a:pPr>
            <a:r>
              <a:rPr lang="fa-IR" sz="2800" dirty="0">
                <a:cs typeface="B Nazanin" panose="00000400000000000000" pitchFamily="2" charset="-78"/>
              </a:rPr>
              <a:t>پوشیدن گان (پاپوش)</a:t>
            </a:r>
          </a:p>
          <a:p>
            <a:pPr marL="1371600" lvl="2" indent="-457200" algn="just" rtl="1">
              <a:buFont typeface="Calibri" pitchFamily="34" charset="0"/>
              <a:buAutoNum type="arabicPeriod"/>
              <a:defRPr/>
            </a:pPr>
            <a:r>
              <a:rPr lang="ar-SA" sz="2800" dirty="0">
                <a:cs typeface="B Nazanin" panose="00000400000000000000" pitchFamily="2" charset="-78"/>
              </a:rPr>
              <a:t> </a:t>
            </a:r>
            <a:r>
              <a:rPr lang="fa-IR" sz="2800" dirty="0">
                <a:cs typeface="B Nazanin" panose="00000400000000000000" pitchFamily="2" charset="-78"/>
              </a:rPr>
              <a:t>پوشیدن </a:t>
            </a:r>
            <a:r>
              <a:rPr lang="ar-SA" sz="2800" dirty="0">
                <a:cs typeface="B Nazanin" panose="00000400000000000000" pitchFamily="2" charset="-78"/>
              </a:rPr>
              <a:t>کلاه یا محافظت موهای سر </a:t>
            </a:r>
            <a:r>
              <a:rPr lang="fa-IR" sz="2800" dirty="0">
                <a:cs typeface="B Nazanin" panose="00000400000000000000" pitchFamily="2" charset="-78"/>
              </a:rPr>
              <a:t>( اختیاری)</a:t>
            </a:r>
          </a:p>
          <a:p>
            <a:pPr marL="1371600" lvl="2" indent="-457200" algn="just" rtl="1">
              <a:buFont typeface="Calibri" pitchFamily="34" charset="0"/>
              <a:buAutoNum type="arabicPeriod"/>
              <a:defRPr/>
            </a:pPr>
            <a:r>
              <a:rPr lang="ar-SA" sz="2800" dirty="0">
                <a:cs typeface="B Nazanin" panose="00000400000000000000" pitchFamily="2" charset="-78"/>
              </a:rPr>
              <a:t>ماسک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</a:p>
          <a:p>
            <a:pPr marL="1371600" lvl="2" indent="-457200" algn="just" rtl="1">
              <a:buFont typeface="Calibri" pitchFamily="34" charset="0"/>
              <a:buAutoNum type="arabicPeriod"/>
              <a:defRPr/>
            </a:pPr>
            <a:r>
              <a:rPr lang="fa-IR" sz="2800" dirty="0">
                <a:cs typeface="B Nazanin" panose="00000400000000000000" pitchFamily="2" charset="-78"/>
              </a:rPr>
              <a:t>   </a:t>
            </a:r>
            <a:r>
              <a:rPr lang="ar-SA" sz="2800" dirty="0">
                <a:cs typeface="B Nazanin" panose="00000400000000000000" pitchFamily="2" charset="-78"/>
              </a:rPr>
              <a:t>محافظ</a:t>
            </a:r>
            <a:r>
              <a:rPr lang="fa-IR" sz="2800" dirty="0">
                <a:cs typeface="B Nazanin" panose="00000400000000000000" pitchFamily="2" charset="-78"/>
              </a:rPr>
              <a:t> صورت</a:t>
            </a:r>
            <a:r>
              <a:rPr lang="ar-SA" sz="2800" dirty="0">
                <a:cs typeface="B Nazanin" panose="00000400000000000000" pitchFamily="2" charset="-78"/>
              </a:rPr>
              <a:t> یا عینک .</a:t>
            </a:r>
            <a:endParaRPr lang="fa-IR" sz="2800" dirty="0">
              <a:cs typeface="B Nazanin" panose="00000400000000000000" pitchFamily="2" charset="-78"/>
            </a:endParaRPr>
          </a:p>
          <a:p>
            <a:pPr marL="1371600" lvl="2" indent="-457200" algn="just" rtl="1">
              <a:buFont typeface="Calibri" pitchFamily="34" charset="0"/>
              <a:buAutoNum type="arabicPeriod"/>
              <a:defRPr/>
            </a:pP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ar-SA" sz="2800" dirty="0">
                <a:solidFill>
                  <a:schemeClr val="tx1"/>
                </a:solidFill>
                <a:cs typeface="B Nazanin" panose="00000400000000000000" pitchFamily="2" charset="-78"/>
              </a:rPr>
              <a:t>دستکش</a:t>
            </a:r>
            <a:endParaRPr lang="fa-IR" sz="2800" dirty="0">
              <a:cs typeface="B Nazanin" panose="00000400000000000000" pitchFamily="2" charset="-78"/>
            </a:endParaRPr>
          </a:p>
          <a:p>
            <a:pPr marL="268288" lvl="2" algn="just" rtl="1">
              <a:defRPr/>
            </a:pPr>
            <a:endParaRPr lang="fa-IR" sz="2400" b="1" dirty="0">
              <a:cs typeface="B Nazanin" panose="00000400000000000000" pitchFamily="2" charset="-78"/>
            </a:endParaRPr>
          </a:p>
          <a:p>
            <a:pPr lvl="2" algn="just" rtl="1">
              <a:defRPr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2DE7A-321E-4E15-8A01-AA3328992EB7}" type="slidenum">
              <a:rPr lang="en-US"/>
              <a:pPr>
                <a:defRPr/>
              </a:pPr>
              <a:t>34</a:t>
            </a:fld>
            <a:endParaRPr lang="en-US"/>
          </a:p>
        </p:txBody>
      </p:sp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295400"/>
            <a:ext cx="13144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362201"/>
            <a:ext cx="129540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3429000"/>
            <a:ext cx="12954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2200" y="5781676"/>
            <a:ext cx="12192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62200" y="4572001"/>
            <a:ext cx="1219200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0" y="228601"/>
            <a:ext cx="12954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0832258"/>
      </p:ext>
    </p:extLst>
  </p:cSld>
  <p:clrMapOvr>
    <a:masterClrMapping/>
  </p:clrMapOvr>
  <p:transition>
    <p:pull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1A_col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2313" y="260351"/>
            <a:ext cx="2728912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5" descr="1B_co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0101" y="333375"/>
            <a:ext cx="2728913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159375" y="4076701"/>
            <a:ext cx="2503488" cy="2466975"/>
            <a:chOff x="601" y="1084"/>
            <a:chExt cx="1577" cy="1554"/>
          </a:xfrm>
        </p:grpSpPr>
        <p:pic>
          <p:nvPicPr>
            <p:cNvPr id="39942" name="Picture 7" descr="8A_color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01" y="1084"/>
              <a:ext cx="880" cy="1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3" name="Picture 8" descr="8B_color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535" y="1084"/>
              <a:ext cx="643" cy="1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9941" name="Picture 9" descr="8C_colo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609014" y="3906465"/>
            <a:ext cx="1682750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7669978"/>
      </p:ext>
    </p:extLst>
  </p:cSld>
  <p:clrMapOvr>
    <a:masterClrMapping/>
  </p:clrMapOvr>
  <p:transition spd="med">
    <p:checker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6917153" y="628997"/>
            <a:ext cx="4840941" cy="5715047"/>
          </a:xfrm>
        </p:spPr>
        <p:txBody>
          <a:bodyPr>
            <a:normAutofit fontScale="92500" lnSpcReduction="20000"/>
          </a:bodyPr>
          <a:lstStyle/>
          <a:p>
            <a:pPr lvl="0" algn="r" rtl="1"/>
            <a:r>
              <a:rPr lang="fa-IR" dirty="0">
                <a:cs typeface="B Nazanin" panose="00000400000000000000" pitchFamily="2" charset="-78"/>
              </a:rPr>
              <a:t>برای درآوردن ابتدا با دست غالب خود قسمتی از دستکش که روز تنار دست دیگر قرار دارد را بگیرید و به آرامی به سمت انتهای انگشتان بکشید و و طوری آن را دربیاورید که پشت و رو شود. دستکش در آورده شده را در دستی که دارای دستکش می باشد نگه دارید.</a:t>
            </a:r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 در ادامه انگشتان دستی که بدون دستکش می باشد را زیر لبه دستکش دست مخالف ببرید به طوریکه به سطح روی دستکش تماس نداشته باشد و</a:t>
            </a:r>
            <a:br>
              <a:rPr lang="fa-IR" dirty="0">
                <a:cs typeface="B Nazanin" panose="00000400000000000000" pitchFamily="2" charset="-78"/>
              </a:rPr>
            </a:br>
            <a:r>
              <a:rPr lang="fa-IR" dirty="0">
                <a:cs typeface="B Nazanin" panose="00000400000000000000" pitchFamily="2" charset="-78"/>
              </a:rPr>
              <a:t>از قسمت بالایی، دستکش را طوری درآورید که پشت و رو شود و سپس داخل سطل زباله بیندازید.</a:t>
            </a:r>
            <a:endParaRPr lang="en-US" dirty="0"/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در تمام مراحل درآوردن دستکش فعالیتها به آرامی انجام گردد و از کشیدن بیدلیل که سبب پاره شدن دستکش می شود خودداری کنید.</a:t>
            </a:r>
            <a:endParaRPr lang="en-US" dirty="0"/>
          </a:p>
          <a:p>
            <a:pPr algn="r" rtl="1" eaLnBrk="1" hangingPunct="1">
              <a:defRPr/>
            </a:pPr>
            <a:endParaRPr lang="en-US" dirty="0"/>
          </a:p>
        </p:txBody>
      </p:sp>
      <p:pic>
        <p:nvPicPr>
          <p:cNvPr id="34820" name="Picture 4" descr="5A_col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7348" y="185245"/>
            <a:ext cx="3114675" cy="231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 descr="6A_co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856" y="2710095"/>
            <a:ext cx="189706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6" descr="6B_colo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1594" y="3194890"/>
            <a:ext cx="2176463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7" descr="6C_colo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057" y="4230126"/>
            <a:ext cx="2262187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ultiply 1"/>
          <p:cNvSpPr/>
          <p:nvPr/>
        </p:nvSpPr>
        <p:spPr>
          <a:xfrm>
            <a:off x="264758" y="3486521"/>
            <a:ext cx="733193" cy="65993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59270171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2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2314" y="260350"/>
            <a:ext cx="226218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1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87864" y="3111013"/>
            <a:ext cx="3533334" cy="3486637"/>
          </a:xfrm>
        </p:spPr>
      </p:pic>
      <p:pic>
        <p:nvPicPr>
          <p:cNvPr id="36867" name="Picture 5"/>
          <p:cNvPicPr>
            <a:picLocks noGrp="1" noChangeAspect="1" noChangeArrowheads="1"/>
          </p:cNvPicPr>
          <p:nvPr>
            <p:ph type="title"/>
          </p:nvPr>
        </p:nvPicPr>
        <p:blipFill>
          <a:blip r:embed="rId4"/>
          <a:srcRect/>
          <a:stretch>
            <a:fillRect/>
          </a:stretch>
        </p:blipFill>
        <p:spPr>
          <a:xfrm>
            <a:off x="2135189" y="3860800"/>
            <a:ext cx="2352675" cy="2736850"/>
          </a:xfrm>
        </p:spPr>
      </p:pic>
      <p:pic>
        <p:nvPicPr>
          <p:cNvPr id="36868" name="Picture 10" descr="9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43476" y="260350"/>
            <a:ext cx="24479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24789" y="260351"/>
            <a:ext cx="1857375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13" descr="eca_046l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51866" y="4122748"/>
            <a:ext cx="19208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2407842"/>
      </p:ext>
    </p:extLst>
  </p:cSld>
  <p:clrMapOvr>
    <a:masterClrMapping/>
  </p:clrMapOvr>
  <p:transition spd="med">
    <p:checker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 descr="3A_col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851" y="188913"/>
            <a:ext cx="2881313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6" descr="4B_up arro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751" y="3213101"/>
            <a:ext cx="3065463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7" descr="7A_colo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6364" y="1"/>
            <a:ext cx="3455987" cy="357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8" descr="7B_colo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11900" y="3644901"/>
            <a:ext cx="3987800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5046518"/>
      </p:ext>
    </p:extLst>
  </p:cSld>
  <p:clrMapOvr>
    <a:masterClrMapping/>
  </p:clrMapOvr>
  <p:transition spd="med">
    <p:comb dir="vert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28600"/>
            <a:ext cx="7772400" cy="838200"/>
          </a:xfrm>
        </p:spPr>
        <p:txBody>
          <a:bodyPr/>
          <a:lstStyle/>
          <a:p>
            <a:pPr algn="ctr" eaLnBrk="1" hangingPunct="1">
              <a:defRPr/>
            </a:pPr>
            <a:r>
              <a:rPr lang="fa-IR" sz="3200" dirty="0">
                <a:cs typeface="B Titr" pitchFamily="2" charset="-78"/>
              </a:rPr>
              <a:t>ترتیب در آوردن وسایل حفاظت فردی</a:t>
            </a:r>
            <a:endParaRPr lang="en-US" sz="3200" dirty="0">
              <a:cs typeface="B Titr" pitchFamily="2" charset="-78"/>
            </a:endParaRPr>
          </a:p>
        </p:txBody>
      </p:sp>
      <p:sp>
        <p:nvSpPr>
          <p:cNvPr id="51203" name="Subtitle 2"/>
          <p:cNvSpPr>
            <a:spLocks noGrp="1"/>
          </p:cNvSpPr>
          <p:nvPr>
            <p:ph type="subTitle" idx="1"/>
          </p:nvPr>
        </p:nvSpPr>
        <p:spPr>
          <a:xfrm>
            <a:off x="1828800" y="1506070"/>
            <a:ext cx="8610600" cy="5123329"/>
          </a:xfrm>
        </p:spPr>
        <p:txBody>
          <a:bodyPr>
            <a:normAutofit/>
          </a:bodyPr>
          <a:lstStyle/>
          <a:p>
            <a:pPr algn="r" rtl="1" eaLnBrk="1" hangingPunct="1">
              <a:defRPr/>
            </a:pPr>
            <a:r>
              <a:rPr lang="fa-IR" sz="2400" b="1" dirty="0">
                <a:solidFill>
                  <a:srgbClr val="FFC000"/>
                </a:solidFill>
                <a:cs typeface="B Zar" pitchFamily="2" charset="-78"/>
              </a:rPr>
              <a:t>ابتدا آلوده ترين آن را درآورديد</a:t>
            </a:r>
            <a:r>
              <a:rPr lang="fa-IR" sz="2400" dirty="0">
                <a:solidFill>
                  <a:srgbClr val="FFC000"/>
                </a:solidFill>
                <a:cs typeface="B Zar" pitchFamily="2" charset="-78"/>
              </a:rPr>
              <a:t> </a:t>
            </a:r>
          </a:p>
          <a:p>
            <a:pPr algn="r" rtl="1" eaLnBrk="1" hangingPunct="1">
              <a:defRPr/>
            </a:pPr>
            <a:r>
              <a:rPr lang="fa-IR" b="1" dirty="0">
                <a:solidFill>
                  <a:schemeClr val="tx1"/>
                </a:solidFill>
                <a:cs typeface="B Zar" pitchFamily="2" charset="-78"/>
              </a:rPr>
              <a:t>درآوردن گان و دستکش با هم </a:t>
            </a:r>
          </a:p>
          <a:p>
            <a:pPr algn="r" rtl="1" eaLnBrk="1" hangingPunct="1">
              <a:defRPr/>
            </a:pPr>
            <a:r>
              <a:rPr lang="fa-IR" b="1" dirty="0">
                <a:solidFill>
                  <a:schemeClr val="tx1"/>
                </a:solidFill>
                <a:cs typeface="B Zar" pitchFamily="2" charset="-78"/>
              </a:rPr>
              <a:t> </a:t>
            </a:r>
            <a:r>
              <a:rPr lang="fa-IR" b="1" u="sng" dirty="0">
                <a:solidFill>
                  <a:schemeClr val="tx1"/>
                </a:solidFill>
                <a:cs typeface="B Zar" pitchFamily="2" charset="-78"/>
              </a:rPr>
              <a:t>انجام بهداشت دست </a:t>
            </a:r>
          </a:p>
          <a:p>
            <a:pPr algn="r" rtl="1" eaLnBrk="1" hangingPunct="1">
              <a:defRPr/>
            </a:pPr>
            <a:r>
              <a:rPr lang="fa-IR" b="1" dirty="0">
                <a:solidFill>
                  <a:schemeClr val="tx1"/>
                </a:solidFill>
                <a:cs typeface="B Zar" pitchFamily="2" charset="-78"/>
              </a:rPr>
              <a:t> درآوردن عینک یا محافظ صورت</a:t>
            </a:r>
          </a:p>
          <a:p>
            <a:pPr algn="r" rtl="1" eaLnBrk="1" hangingPunct="1">
              <a:defRPr/>
            </a:pPr>
            <a:r>
              <a:rPr lang="fa-IR" b="1" dirty="0">
                <a:solidFill>
                  <a:schemeClr val="tx1"/>
                </a:solidFill>
                <a:cs typeface="B Zar" pitchFamily="2" charset="-78"/>
              </a:rPr>
              <a:t> قرار دادن عینک یا محافظ صورت در یک ظرف جدا جهت استفاده مجدد</a:t>
            </a:r>
          </a:p>
          <a:p>
            <a:pPr algn="r" rtl="1" eaLnBrk="1" hangingPunct="1">
              <a:defRPr/>
            </a:pPr>
            <a:r>
              <a:rPr lang="fa-IR" b="1" dirty="0">
                <a:solidFill>
                  <a:schemeClr val="tx1"/>
                </a:solidFill>
                <a:cs typeface="B Zar" pitchFamily="2" charset="-78"/>
              </a:rPr>
              <a:t>در آوردن کلاه یا پوشش مو در صورت استفاده</a:t>
            </a:r>
          </a:p>
          <a:p>
            <a:pPr algn="r" rtl="1" eaLnBrk="1" hangingPunct="1">
              <a:defRPr/>
            </a:pPr>
            <a:r>
              <a:rPr lang="fa-IR" b="1" dirty="0">
                <a:solidFill>
                  <a:schemeClr val="tx1"/>
                </a:solidFill>
                <a:cs typeface="B Zar" pitchFamily="2" charset="-78"/>
              </a:rPr>
              <a:t>در آوردن ماسک از پشت سر</a:t>
            </a:r>
          </a:p>
          <a:p>
            <a:pPr algn="r" rtl="1">
              <a:defRPr/>
            </a:pPr>
            <a:r>
              <a:rPr lang="fa-IR" b="1" dirty="0">
                <a:solidFill>
                  <a:schemeClr val="tx1"/>
                </a:solidFill>
                <a:cs typeface="B Zar" pitchFamily="2" charset="-78"/>
              </a:rPr>
              <a:t> </a:t>
            </a:r>
            <a:r>
              <a:rPr lang="fa-IR" b="1" u="sng" dirty="0">
                <a:solidFill>
                  <a:schemeClr val="tx1"/>
                </a:solidFill>
                <a:cs typeface="B Zar" pitchFamily="2" charset="-78"/>
              </a:rPr>
              <a:t>انجام بهداشت دست / شستن دست</a:t>
            </a:r>
          </a:p>
          <a:p>
            <a:pPr algn="r" rtl="1">
              <a:defRPr/>
            </a:pP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همه موارد یکبار مصرف در کیسه زباله زرد رنگ</a:t>
            </a:r>
          </a:p>
          <a:p>
            <a:pPr algn="r" rtl="1">
              <a:defRPr/>
            </a:pPr>
            <a:endParaRPr lang="fa-IR" b="1" u="sng" dirty="0">
              <a:solidFill>
                <a:schemeClr val="tx1"/>
              </a:solidFill>
              <a:cs typeface="B Zar" pitchFamily="2" charset="-78"/>
            </a:endParaRPr>
          </a:p>
          <a:p>
            <a:pPr algn="r" rtl="1" eaLnBrk="1" hangingPunct="1">
              <a:defRPr/>
            </a:pPr>
            <a:endParaRPr lang="fa-IR" b="1" dirty="0">
              <a:solidFill>
                <a:schemeClr val="tx1"/>
              </a:solidFill>
              <a:cs typeface="B Zar" pitchFamily="2" charset="-78"/>
            </a:endParaRPr>
          </a:p>
          <a:p>
            <a:pPr algn="r" rtl="1" eaLnBrk="1" hangingPunct="1">
              <a:defRPr/>
            </a:pPr>
            <a:endParaRPr lang="en-US" dirty="0">
              <a:solidFill>
                <a:schemeClr val="tx1"/>
              </a:solidFill>
              <a:cs typeface="B Za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D2ADA-7631-4981-9E6B-FB0298F99ED7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4054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b="1" dirty="0">
                <a:cs typeface="B Titr" panose="00000700000000000000" pitchFamily="2" charset="-78"/>
              </a:rPr>
              <a:t>استراتژی‌های پیشگیری در اورژانس پیش بیمارستانی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احتیاط‌های استاندارد.</a:t>
            </a:r>
            <a:endParaRPr lang="en-US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احتیاط‌ها بر اساس راه انتقال.</a:t>
            </a:r>
            <a:endParaRPr lang="en-US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توجه به سندرم‌های بالینی و غربالگری سندرمی</a:t>
            </a:r>
            <a:r>
              <a:rPr lang="fa-IR" dirty="0">
                <a:cs typeface="B Nazanin" panose="00000400000000000000" pitchFamily="2" charset="-78"/>
              </a:rPr>
              <a:t>(نظام مراقبت سندرمیک)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2676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a-IR" b="1" dirty="0">
                <a:cs typeface="B Titr" panose="00000700000000000000" pitchFamily="2" charset="-78"/>
              </a:rPr>
              <a:t>نحوه استفاده از وسایل حفاظت فردی در تب های خونریزی دهنده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40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183056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41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 flipV="1">
            <a:off x="-1" y="1300898"/>
            <a:ext cx="150828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-1" y="0"/>
          <a:ext cx="6787299" cy="6787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PDF" r:id="rId3" imgW="0" imgH="0" progId="FoxitPhantomPDF.Document">
                  <p:embed/>
                </p:oleObj>
              </mc:Choice>
              <mc:Fallback>
                <p:oleObj name="PDF" r:id="rId3" imgW="0" imgH="0" progId="FoxitPhantomPDF.Document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" y="0"/>
                        <a:ext cx="6787299" cy="67872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>
          <a:xfrm>
            <a:off x="6956612" y="1"/>
            <a:ext cx="5000947" cy="66930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a-IR" sz="1800" b="1" u="sng" dirty="0">
                <a:solidFill>
                  <a:schemeClr val="accent4"/>
                </a:solidFill>
                <a:cs typeface="B Nazanin" panose="00000400000000000000" pitchFamily="2" charset="-78"/>
              </a:rPr>
              <a:t>نحوه پوشیدن وسایل حفاظت فردی در تب های خونریزی دهنده (گان)</a:t>
            </a:r>
            <a:endParaRPr lang="en-US" sz="1800" b="1" u="sng" dirty="0">
              <a:solidFill>
                <a:schemeClr val="accent4"/>
              </a:solidFill>
            </a:endParaRPr>
          </a:p>
          <a:p>
            <a:r>
              <a:rPr lang="fa-IR" sz="1800" b="1" dirty="0">
                <a:cs typeface="B Nazanin" panose="00000400000000000000" pitchFamily="2" charset="-78"/>
              </a:rPr>
              <a:t>درآوردن انگشتر و...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پوشیدن لباس بیمارستانی و چکمه لاستیکی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ورود به پیش اتاق بیمار: کنترل وسایل و با حضور ناظر آموزش دیده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دستکش</a:t>
            </a:r>
            <a:r>
              <a:rPr lang="en-US" sz="1800" b="1" dirty="0"/>
              <a:t> </a:t>
            </a:r>
            <a:r>
              <a:rPr lang="fa-IR" sz="1800" b="1" dirty="0">
                <a:cs typeface="B Nazanin" panose="00000400000000000000" pitchFamily="2" charset="-78"/>
              </a:rPr>
              <a:t> اول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گان (لبه آستین روی دستکش اول)( قلاب آنگشتی شصت متصل شود)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ماسک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شیلد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کلاه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آپرون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دستکش دوم (روی لبه آستین گان قرار گیرد و چسب.</a:t>
            </a:r>
          </a:p>
        </p:txBody>
      </p:sp>
    </p:spTree>
    <p:extLst>
      <p:ext uri="{BB962C8B-B14F-4D97-AF65-F5344CB8AC3E}">
        <p14:creationId xmlns:p14="http://schemas.microsoft.com/office/powerpoint/2010/main" val="15556199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42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1" y="-1"/>
            <a:ext cx="29953401" cy="48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-1" y="-1"/>
          <a:ext cx="6768446" cy="6768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PDF" r:id="rId3" imgW="0" imgH="0" progId="FoxitPhantomPDF.Document">
                  <p:embed/>
                </p:oleObj>
              </mc:Choice>
              <mc:Fallback>
                <p:oleObj name="PDF" r:id="rId3" imgW="0" imgH="0" progId="FoxitPhantomPDF.Document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" y="-1"/>
                        <a:ext cx="6768446" cy="67684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7010400" y="48489"/>
            <a:ext cx="4947159" cy="612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1800" b="1" u="sng" dirty="0">
                <a:solidFill>
                  <a:schemeClr val="accent4"/>
                </a:solidFill>
                <a:cs typeface="B Nazanin" panose="00000400000000000000" pitchFamily="2" charset="-78"/>
              </a:rPr>
              <a:t>نحوه پوشیدن وسایل حفاظت فردی در تب های خونریزی دهنده (لباس یک تکه)</a:t>
            </a:r>
            <a:endParaRPr lang="en-US" sz="1800" b="1" u="sng" dirty="0">
              <a:solidFill>
                <a:schemeClr val="accent4"/>
              </a:solidFill>
            </a:endParaRPr>
          </a:p>
          <a:p>
            <a:r>
              <a:rPr lang="fa-IR" sz="1800" b="1" dirty="0">
                <a:cs typeface="B Nazanin" panose="00000400000000000000" pitchFamily="2" charset="-78"/>
              </a:rPr>
              <a:t>درآوردن انگشتر و...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پوشیدن لباس بیمارستانی و چکمه لاستیکی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ورود به پیش اتاق بیمار: کنترل وسایل و با حضور ناظر آموزش دیده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دستکش اول 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لباس یک تیکه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ماسک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شیلد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کلاه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آپرون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دستکش دوم روی لبه آستین لباس یک تیکه قرار گیرد </a:t>
            </a:r>
          </a:p>
        </p:txBody>
      </p:sp>
    </p:spTree>
    <p:extLst>
      <p:ext uri="{BB962C8B-B14F-4D97-AF65-F5344CB8AC3E}">
        <p14:creationId xmlns:p14="http://schemas.microsoft.com/office/powerpoint/2010/main" val="27263645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43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1"/>
            <a:ext cx="3029146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-1" y="-1"/>
          <a:ext cx="6815579" cy="6815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PDF" r:id="rId3" imgW="0" imgH="0" progId="FoxitPhantomPDF.Document">
                  <p:embed/>
                </p:oleObj>
              </mc:Choice>
              <mc:Fallback>
                <p:oleObj name="PDF" r:id="rId3" imgW="0" imgH="0" progId="FoxitPhantomPDF.Document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" y="-1"/>
                        <a:ext cx="6815579" cy="68155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6815578" y="45718"/>
            <a:ext cx="5141981" cy="6769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1800" b="1" u="sng" dirty="0">
                <a:solidFill>
                  <a:schemeClr val="accent4"/>
                </a:solidFill>
                <a:cs typeface="B Nazanin" panose="00000400000000000000" pitchFamily="2" charset="-78"/>
              </a:rPr>
              <a:t>نحوه درآوردن از وسایل حفاظت فردی در تب های خونریزی دهنده (گان)</a:t>
            </a:r>
            <a:endParaRPr lang="fa-IR" sz="1800" b="1" dirty="0">
              <a:solidFill>
                <a:schemeClr val="accent4"/>
              </a:solidFill>
              <a:cs typeface="B Nazanin" panose="00000400000000000000" pitchFamily="2" charset="-78"/>
            </a:endParaRPr>
          </a:p>
          <a:p>
            <a:r>
              <a:rPr lang="fa-IR" sz="1800" b="1" dirty="0">
                <a:cs typeface="B Nazanin" panose="00000400000000000000" pitchFamily="2" charset="-78"/>
              </a:rPr>
              <a:t>وجود ناظر آموزش دیده و لباس پوشیده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درآوردن آپرون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 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درآوردن دستکش دوم 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درآوردن کلاه 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گان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شیلد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ماسک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درآوردن کفش با کمک کفش دیگر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 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دستکش اول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</p:txBody>
      </p:sp>
    </p:spTree>
    <p:extLst>
      <p:ext uri="{BB962C8B-B14F-4D97-AF65-F5344CB8AC3E}">
        <p14:creationId xmlns:p14="http://schemas.microsoft.com/office/powerpoint/2010/main" val="27096844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44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1"/>
            <a:ext cx="3033336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0" y="0"/>
          <a:ext cx="6825006" cy="6825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PDF" r:id="rId3" imgW="0" imgH="0" progId="FoxitPhantomPDF.Document">
                  <p:embed/>
                </p:oleObj>
              </mc:Choice>
              <mc:Fallback>
                <p:oleObj name="PDF" r:id="rId3" imgW="0" imgH="0" progId="FoxitPhantomPDF.Document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825006" cy="68250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743199"/>
            <a:ext cx="3033336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825006" y="45718"/>
            <a:ext cx="5132553" cy="6769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1800" b="1" u="sng" dirty="0">
                <a:solidFill>
                  <a:schemeClr val="accent4"/>
                </a:solidFill>
                <a:cs typeface="B Nazanin" panose="00000400000000000000" pitchFamily="2" charset="-78"/>
              </a:rPr>
              <a:t>نحوه درآوردن وسایل حفاظت فردی در تب های خونریزی دهنده (لباس یک تکه)</a:t>
            </a:r>
            <a:endParaRPr lang="en-US" sz="1800" b="1" u="sng" dirty="0">
              <a:solidFill>
                <a:schemeClr val="accent4"/>
              </a:solidFill>
            </a:endParaRPr>
          </a:p>
          <a:p>
            <a:r>
              <a:rPr lang="fa-IR" sz="1800" b="1" dirty="0">
                <a:cs typeface="B Nazanin" panose="00000400000000000000" pitchFamily="2" charset="-78"/>
              </a:rPr>
              <a:t>وجود ناظر آموزش دیده و لباس پوشیده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درآوردن آپرون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 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درآوردن کلاه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درآوردن لباس یک تکه همراه دستکش دوم و در انتها کمک از کفش برای خروج آن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درآوردن گان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درآوردن شیلد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درآوردن ماسک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درآوردن کفش 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 هندراب</a:t>
            </a:r>
          </a:p>
          <a:p>
            <a:r>
              <a:rPr lang="fa-IR" sz="1800" b="1" dirty="0">
                <a:cs typeface="B Nazanin" panose="00000400000000000000" pitchFamily="2" charset="-78"/>
              </a:rPr>
              <a:t>درآوردن دستکش</a:t>
            </a:r>
            <a:r>
              <a:rPr lang="en-US" sz="1800" b="1" dirty="0"/>
              <a:t> </a:t>
            </a:r>
            <a:r>
              <a:rPr lang="fa-IR" sz="1800" b="1" dirty="0">
                <a:cs typeface="B Nazanin" panose="00000400000000000000" pitchFamily="2" charset="-78"/>
              </a:rPr>
              <a:t>اول</a:t>
            </a:r>
            <a:endParaRPr lang="en-US" sz="1800" b="1" dirty="0"/>
          </a:p>
          <a:p>
            <a:endParaRPr lang="fa-IR" sz="1800" b="1" dirty="0">
              <a:cs typeface="B Nazanin" panose="00000400000000000000" pitchFamily="2" charset="-78"/>
            </a:endParaRPr>
          </a:p>
          <a:p>
            <a:r>
              <a:rPr lang="fa-IR" sz="1800" b="1" dirty="0">
                <a:cs typeface="B Nazanin" panose="00000400000000000000" pitchFamily="2" charset="-78"/>
              </a:rPr>
              <a:t>هندراب</a:t>
            </a:r>
          </a:p>
        </p:txBody>
      </p:sp>
    </p:spTree>
    <p:extLst>
      <p:ext uri="{BB962C8B-B14F-4D97-AF65-F5344CB8AC3E}">
        <p14:creationId xmlns:p14="http://schemas.microsoft.com/office/powerpoint/2010/main" val="27060680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خلاصه: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رعایت بهداشت دست و روش صحیح آنجام آن نمایش داده شد.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اندیکاسیون های بهداشت دست بیان شد.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اجزا و موارد استفاده از وسایل حفاظت فردی ذکر شد.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روش صحیح و ترتیب پوشیدن وسایل حفاظت فردی نشان داده شد.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روش صحیح و ترتیب درآوردن وسایل حفاظت فردی  ونحوه دفع صحیح آن نمایش داده شد.</a:t>
            </a:r>
          </a:p>
          <a:p>
            <a:pPr algn="r" rtl="1"/>
            <a:endParaRPr lang="fa-IR" dirty="0">
              <a:cs typeface="B Nazanin" panose="00000400000000000000" pitchFamily="2" charset="-78"/>
            </a:endParaRPr>
          </a:p>
          <a:p>
            <a:pPr algn="r" rtl="1"/>
            <a:endParaRPr lang="fa-IR" dirty="0">
              <a:cs typeface="B Nazanin" panose="00000400000000000000" pitchFamily="2" charset="-78"/>
            </a:endParaRPr>
          </a:p>
          <a:p>
            <a:pPr algn="r" rtl="1"/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45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47314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سوال؟؟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46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17867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fa-IR" b="1" dirty="0">
                <a:cs typeface="B Titr" panose="00000700000000000000" pitchFamily="2" charset="-78"/>
              </a:rPr>
              <a:t>مدیریت مواجهات شغلی (خون و مایعات بالقوه عفونی) در کارکنان اورژانس پیش بیمارستانی</a:t>
            </a:r>
            <a:endParaRPr lang="fa-IR" dirty="0">
              <a:cs typeface="B Titr" panose="000007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068B719-7248-E149-97F4-8F233FFDB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612" y="5003832"/>
            <a:ext cx="1820388" cy="168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965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125792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انتظارات از شرکت کنندگان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1393371"/>
            <a:ext cx="4878389" cy="4855028"/>
          </a:xfrm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r>
              <a:rPr lang="fa-IR" sz="3400" b="1" dirty="0">
                <a:solidFill>
                  <a:schemeClr val="accent4"/>
                </a:solidFill>
                <a:cs typeface="B Nazanin" panose="00000400000000000000" pitchFamily="2" charset="-78"/>
              </a:rPr>
              <a:t>انتظارات از شرکت‌کننده در پایان پانل :</a:t>
            </a:r>
            <a:endParaRPr lang="en-US" sz="3400" b="1" dirty="0">
              <a:solidFill>
                <a:schemeClr val="accent4"/>
              </a:solidFill>
            </a:endParaRPr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مهم‌ترین بیماری‌های منتقله از راه تماس با خون و ترشحات عفونی بیمار را معرفی کند.</a:t>
            </a:r>
            <a:endParaRPr lang="en-US" b="1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انواع تماس‌هایی که احتمال انتقال یک بیماری عفونی و مسری را به‌خوبی بیان کند.</a:t>
            </a:r>
            <a:endParaRPr lang="en-US" b="1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مهم‌ترین حوادث منجر به مواجهه شغلی را یادآوری کند.</a:t>
            </a:r>
            <a:endParaRPr lang="en-US" b="1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اقدامات پیشگیری قبل از تماس را به‌خوبی ارائه کند.</a:t>
            </a:r>
            <a:endParaRPr lang="en-US" b="1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نحوه گزارش دهی حوادث شغلی منجر به تماس با خون و ترشحات بیمار را به‌خوبی آموزش دهد.</a:t>
            </a:r>
            <a:endParaRPr lang="en-US" b="1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مهم‌ترین اقدامات بعد از تماس با خون و ترشحات بیمار را بیان کند.</a:t>
            </a:r>
            <a:endParaRPr lang="en-US" b="1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نسبت به تشکیل پرونده بهداشتی خود و کارکنان زیرمجموعه خود، سابقه‌های تماس، سابقه واکسیناسیون و تکمیل موارد ناقص اقدام کند.</a:t>
            </a:r>
            <a:endParaRPr lang="en-US" b="1" dirty="0"/>
          </a:p>
          <a:p>
            <a:pPr algn="r" rtl="1"/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710082" y="1519163"/>
            <a:ext cx="4760259" cy="4272037"/>
          </a:xfrm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r>
              <a:rPr lang="fa-IR" sz="3300" b="1" dirty="0">
                <a:solidFill>
                  <a:schemeClr val="accent4"/>
                </a:solidFill>
                <a:cs typeface="B Nazanin" panose="00000400000000000000" pitchFamily="2" charset="-78"/>
              </a:rPr>
              <a:t>انتظارات از میزان دانش و مهارت قبل از پانل:</a:t>
            </a:r>
            <a:endParaRPr lang="en-US" sz="3300" b="1" dirty="0">
              <a:solidFill>
                <a:schemeClr val="accent4"/>
              </a:solidFill>
            </a:endParaRPr>
          </a:p>
          <a:p>
            <a:pPr algn="r" rtl="1"/>
            <a:r>
              <a:rPr lang="en-US" b="1" dirty="0"/>
              <a:t> </a:t>
            </a:r>
            <a:r>
              <a:rPr lang="fa-IR" b="1" dirty="0">
                <a:cs typeface="B Nazanin" panose="00000400000000000000" pitchFamily="2" charset="-78"/>
              </a:rPr>
              <a:t>آگاهی داشتن از اهمیت مواجهات شغلی با خون و مایعات بدن بیماران.</a:t>
            </a:r>
            <a:endParaRPr lang="en-US" b="1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آگاهی داشتن از مهم‌ترین بیماری‌های منتقله از راه تماس با خون و مایعات بدن بیمار.</a:t>
            </a:r>
            <a:endParaRPr lang="en-US" b="1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آگاهی داشتن از اقدامات پیشگیری قبل از مواجهه شغلی کارکنان.</a:t>
            </a:r>
            <a:endParaRPr lang="en-US" b="1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آگاهی داشتن از ضرورت واکسیناسیون کارکنان و تشکیل پرونده‌های بهداشتی.</a:t>
            </a:r>
            <a:endParaRPr lang="en-US" b="1" dirty="0"/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آگاهی داشتن از اقدامات پیگیری بعد از مواجهه شغلی کارکنان (شامل گزارش دهی و ثبت)</a:t>
            </a:r>
          </a:p>
          <a:p>
            <a:pPr algn="r" rtl="1"/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48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53400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انت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49</a:t>
            </a:fld>
            <a:endParaRPr lang="fa-IR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6167" t="18592" r="27334" b="21259"/>
          <a:stretch/>
        </p:blipFill>
        <p:spPr>
          <a:xfrm>
            <a:off x="243840" y="198120"/>
            <a:ext cx="11105478" cy="600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421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4800" b="1" dirty="0">
                <a:cs typeface="B Titr" panose="00000700000000000000" pitchFamily="2" charset="-78"/>
              </a:rPr>
              <a:t>اجزاء احتياطهاي استاندارد</a:t>
            </a:r>
            <a:endParaRPr lang="en-US" sz="4800" b="1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955457" y="2097088"/>
            <a:ext cx="4878389" cy="3541714"/>
          </a:xfrm>
        </p:spPr>
        <p:txBody>
          <a:bodyPr>
            <a:normAutofit/>
          </a:bodyPr>
          <a:lstStyle/>
          <a:p>
            <a:pPr marL="609600" indent="-609600" algn="r" rtl="1">
              <a:buFont typeface="Wingdings" panose="05000000000000000000" pitchFamily="2" charset="2"/>
              <a:buAutoNum type="arabicPeriod"/>
              <a:defRPr/>
            </a:pPr>
            <a:r>
              <a:rPr lang="fa-IR" dirty="0">
                <a:cs typeface="B Nazanin" panose="00000400000000000000" pitchFamily="2" charset="-78"/>
              </a:rPr>
              <a:t>رعایت بهداشت دستها</a:t>
            </a:r>
          </a:p>
          <a:p>
            <a:pPr marL="609600" indent="-609600" algn="r" rtl="1">
              <a:buFont typeface="Wingdings" panose="05000000000000000000" pitchFamily="2" charset="2"/>
              <a:buAutoNum type="arabicPeriod"/>
              <a:defRPr/>
            </a:pPr>
            <a:r>
              <a:rPr lang="fa-IR" dirty="0">
                <a:cs typeface="B Nazanin" panose="00000400000000000000" pitchFamily="2" charset="-78"/>
              </a:rPr>
              <a:t>استفاده از دستكش</a:t>
            </a:r>
          </a:p>
          <a:p>
            <a:pPr marL="609600" indent="-609600" algn="r" rtl="1">
              <a:buFont typeface="Wingdings" panose="05000000000000000000" pitchFamily="2" charset="2"/>
              <a:buAutoNum type="arabicPeriod"/>
              <a:defRPr/>
            </a:pPr>
            <a:r>
              <a:rPr lang="fa-IR" dirty="0">
                <a:cs typeface="B Nazanin" panose="00000400000000000000" pitchFamily="2" charset="-78"/>
              </a:rPr>
              <a:t>استفاده از گان ، </a:t>
            </a:r>
          </a:p>
          <a:p>
            <a:pPr marL="609600" indent="-609600" algn="r" rtl="1">
              <a:buFont typeface="Wingdings" panose="05000000000000000000" pitchFamily="2" charset="2"/>
              <a:buAutoNum type="arabicPeriod"/>
              <a:defRPr/>
            </a:pPr>
            <a:r>
              <a:rPr lang="fa-IR" dirty="0">
                <a:cs typeface="B Nazanin" panose="00000400000000000000" pitchFamily="2" charset="-78"/>
              </a:rPr>
              <a:t>استفاده از ماسك ، محافظ چشم ، محافظ صورت </a:t>
            </a:r>
          </a:p>
          <a:p>
            <a:pPr marL="609600" indent="-609600" algn="r" rtl="1">
              <a:buFont typeface="Wingdings" panose="05000000000000000000" pitchFamily="2" charset="2"/>
              <a:buAutoNum type="arabicPeriod"/>
              <a:defRPr/>
            </a:pPr>
            <a:r>
              <a:rPr lang="fa-IR" dirty="0">
                <a:cs typeface="B Nazanin" panose="00000400000000000000" pitchFamily="2" charset="-78"/>
              </a:rPr>
              <a:t>مواجهه با  سرسوزن و ساير اجسام نوك تيز و برنده و دفع آنها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866681" y="2222591"/>
            <a:ext cx="4875211" cy="3541714"/>
          </a:xfrm>
        </p:spPr>
        <p:txBody>
          <a:bodyPr>
            <a:normAutofit/>
          </a:bodyPr>
          <a:lstStyle/>
          <a:p>
            <a:pPr marL="609600" indent="-609600" algn="r" rtl="1">
              <a:buFont typeface="Wingdings" panose="05000000000000000000" pitchFamily="2" charset="2"/>
              <a:buAutoNum type="arabicPeriod" startAt="6"/>
              <a:defRPr/>
            </a:pPr>
            <a:r>
              <a:rPr lang="fa-IR" dirty="0">
                <a:cs typeface="B Nazanin" panose="00000400000000000000" pitchFamily="2" charset="-78"/>
              </a:rPr>
              <a:t>لوازم مراقبت از بيمار</a:t>
            </a:r>
          </a:p>
          <a:p>
            <a:pPr marL="609600" indent="-609600" algn="r" rtl="1">
              <a:buFont typeface="Wingdings" panose="05000000000000000000" pitchFamily="2" charset="2"/>
              <a:buAutoNum type="arabicPeriod" startAt="6"/>
              <a:defRPr/>
            </a:pPr>
            <a:r>
              <a:rPr lang="fa-IR" dirty="0">
                <a:cs typeface="B Nazanin" panose="00000400000000000000" pitchFamily="2" charset="-78"/>
              </a:rPr>
              <a:t>ملحفه و البسه</a:t>
            </a:r>
          </a:p>
          <a:p>
            <a:pPr marL="609600" indent="-609600" algn="r" rtl="1">
              <a:buFont typeface="Wingdings" panose="05000000000000000000" pitchFamily="2" charset="2"/>
              <a:buAutoNum type="arabicPeriod" startAt="6"/>
              <a:defRPr/>
            </a:pPr>
            <a:r>
              <a:rPr lang="fa-IR" dirty="0">
                <a:cs typeface="B Nazanin" panose="00000400000000000000" pitchFamily="2" charset="-78"/>
              </a:rPr>
              <a:t>محل استقرار بيمار: آمبولانس</a:t>
            </a:r>
          </a:p>
          <a:p>
            <a:pPr marL="609600" indent="-609600" algn="r" rtl="1">
              <a:buFont typeface="Wingdings" panose="05000000000000000000" pitchFamily="2" charset="2"/>
              <a:buAutoNum type="arabicPeriod" startAt="6"/>
              <a:defRPr/>
            </a:pPr>
            <a:r>
              <a:rPr lang="fa-IR" dirty="0">
                <a:cs typeface="B Nazanin" panose="00000400000000000000" pitchFamily="2" charset="-78"/>
              </a:rPr>
              <a:t>احياء ريوي</a:t>
            </a:r>
          </a:p>
          <a:p>
            <a:pPr marL="609600" indent="-609600" algn="r" rtl="1">
              <a:buFont typeface="Wingdings" panose="05000000000000000000" pitchFamily="2" charset="2"/>
              <a:buAutoNum type="arabicPeriod" startAt="6"/>
              <a:defRPr/>
            </a:pPr>
            <a:r>
              <a:rPr lang="fa-IR" dirty="0">
                <a:cs typeface="B Nazanin" panose="00000400000000000000" pitchFamily="2" charset="-78"/>
              </a:rPr>
              <a:t>بهداشت تنفسي و سرفه -  تزريق بي خطر – فعاليتهاي كنترلي در طي پونكسيون لومبر </a:t>
            </a:r>
          </a:p>
          <a:p>
            <a:pPr marL="609600" indent="-609600" algn="r" rtl="1">
              <a:buFont typeface="Wingdings" panose="05000000000000000000" pitchFamily="2" charset="2"/>
              <a:buAutoNum type="arabicPeriod" startAt="6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82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41412" y="0"/>
            <a:ext cx="9454870" cy="147857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cs typeface="B Titr" panose="00000700000000000000" pitchFamily="2" charset="-78"/>
              </a:rPr>
              <a:t>ریسک انتقال آلودگی در کارکنان حوزه سلامت بدنبال تماس شغلی با بیمار مبتلا به </a:t>
            </a:r>
            <a:r>
              <a:rPr lang="en-US" dirty="0"/>
              <a:t>HBV</a:t>
            </a:r>
            <a:r>
              <a:rPr lang="fa-IR" dirty="0">
                <a:cs typeface="B Titr" panose="00000700000000000000" pitchFamily="2" charset="-78"/>
              </a:rPr>
              <a:t>و </a:t>
            </a:r>
            <a:r>
              <a:rPr lang="en-US" dirty="0"/>
              <a:t>HCV</a:t>
            </a:r>
            <a:r>
              <a:rPr lang="fa-IR" dirty="0">
                <a:cs typeface="B Titr" panose="00000700000000000000" pitchFamily="2" charset="-78"/>
              </a:rPr>
              <a:t> و </a:t>
            </a:r>
            <a:r>
              <a:rPr lang="en-US" dirty="0"/>
              <a:t>HIV</a:t>
            </a:r>
            <a:endParaRPr lang="fa-IR" dirty="0">
              <a:cs typeface="B Titr" panose="00000700000000000000" pitchFamily="2" charset="-78"/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2510151"/>
              </p:ext>
            </p:extLst>
          </p:nvPr>
        </p:nvGraphicFramePr>
        <p:xfrm>
          <a:off x="394368" y="1249679"/>
          <a:ext cx="11158041" cy="20421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479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610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156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4334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حادثه شغلی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بیمار</a:t>
                      </a:r>
                      <a:r>
                        <a:rPr lang="fa-IR" sz="2400" baseline="0" dirty="0">
                          <a:cs typeface="B Nazanin" panose="00000400000000000000" pitchFamily="2" charset="-78"/>
                        </a:rPr>
                        <a:t> آلوده به </a:t>
                      </a:r>
                      <a:r>
                        <a:rPr lang="en-US" sz="2400" baseline="0" dirty="0"/>
                        <a:t>HBV</a:t>
                      </a:r>
                      <a:endParaRPr lang="fa-IR" sz="2400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dirty="0">
                          <a:cs typeface="B Nazanin" panose="00000400000000000000" pitchFamily="2" charset="-78"/>
                        </a:rPr>
                        <a:t>بیمار</a:t>
                      </a:r>
                      <a:r>
                        <a:rPr lang="fa-IR" sz="2400" baseline="0" dirty="0">
                          <a:cs typeface="B Nazanin" panose="00000400000000000000" pitchFamily="2" charset="-78"/>
                        </a:rPr>
                        <a:t> آلوده به </a:t>
                      </a:r>
                      <a:r>
                        <a:rPr lang="en-US" sz="2400" baseline="0" dirty="0"/>
                        <a:t>HCV</a:t>
                      </a:r>
                      <a:endParaRPr lang="fa-IR" sz="2400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dirty="0">
                          <a:cs typeface="B Nazanin" panose="00000400000000000000" pitchFamily="2" charset="-78"/>
                        </a:rPr>
                        <a:t>بیمار</a:t>
                      </a:r>
                      <a:r>
                        <a:rPr lang="fa-IR" sz="2400" baseline="0" dirty="0">
                          <a:cs typeface="B Nazanin" panose="00000400000000000000" pitchFamily="2" charset="-78"/>
                        </a:rPr>
                        <a:t> آلوده به </a:t>
                      </a:r>
                      <a:r>
                        <a:rPr lang="en-US" sz="2400" baseline="0" dirty="0"/>
                        <a:t>HIV</a:t>
                      </a:r>
                      <a:endParaRPr lang="fa-IR" sz="2400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فرو</a:t>
                      </a:r>
                      <a:r>
                        <a:rPr lang="fa-IR" sz="2000" b="1" baseline="0" dirty="0">
                          <a:cs typeface="B Nazanin" panose="00000400000000000000" pitchFamily="2" charset="-78"/>
                        </a:rPr>
                        <a:t> رفتن شی تیز و برنده پوست</a:t>
                      </a:r>
                      <a:endParaRPr lang="fa-IR" sz="20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6-30 </a:t>
                      </a:r>
                      <a:r>
                        <a:rPr lang="en-US" sz="2000" b="1" dirty="0"/>
                        <a:t> </a:t>
                      </a:r>
                      <a:r>
                        <a:rPr lang="fa-IR" sz="2000" b="1" dirty="0">
                          <a:cs typeface="B Nazanin" panose="00000400000000000000" pitchFamily="2" charset="-78"/>
                        </a:rPr>
                        <a:t> درصد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1.8 درصد(0-7)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0.3 درصد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تماس با</a:t>
                      </a:r>
                      <a:r>
                        <a:rPr lang="fa-IR" sz="2000" b="1" baseline="0" dirty="0">
                          <a:cs typeface="B Nazanin" panose="00000400000000000000" pitchFamily="2" charset="-78"/>
                        </a:rPr>
                        <a:t> مخاط</a:t>
                      </a:r>
                      <a:endParaRPr lang="fa-IR" sz="20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احتمال انتقال وجود دارد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cs typeface="B Nazanin" panose="00000400000000000000" pitchFamily="2" charset="-78"/>
                        </a:rPr>
                        <a:t>احتمال انتقال وجود دارد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0.09 درصد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پوست زخمی و.. 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احتمال انتقال وجود دارد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cs typeface="B Nazanin" panose="00000400000000000000" pitchFamily="2" charset="-78"/>
                        </a:rPr>
                        <a:t>احتمال انتقال وجود دارد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کمتر از 0.1 درصد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گاز گرفته شدن</a:t>
                      </a:r>
                      <a:r>
                        <a:rPr lang="fa-IR" sz="2000" b="1" baseline="0" dirty="0">
                          <a:cs typeface="B Nazanin" panose="00000400000000000000" pitchFamily="2" charset="-78"/>
                        </a:rPr>
                        <a:t> توسط انسان</a:t>
                      </a:r>
                      <a:endParaRPr lang="fa-IR" sz="20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احتمال انتقال وجود دارد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احتمال انتقال وجود دارد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احتمال انتقال وجود دارد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50</a:t>
            </a:fld>
            <a:endParaRPr lang="fa-IR" dirty="0">
              <a:cs typeface="B Nazanin" panose="00000400000000000000" pitchFamily="2" charset="-78"/>
            </a:endParaRPr>
          </a:p>
        </p:txBody>
      </p:sp>
      <p:graphicFrame>
        <p:nvGraphicFramePr>
          <p:cNvPr id="6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8930479"/>
              </p:ext>
            </p:extLst>
          </p:nvPr>
        </p:nvGraphicFramePr>
        <p:xfrm>
          <a:off x="394367" y="3582352"/>
          <a:ext cx="11158041" cy="29565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067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356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011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81456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مواد و ترشحاتی عفونی که سبب انتقال بیماری به</a:t>
                      </a:r>
                      <a:r>
                        <a:rPr lang="fa-IR" sz="20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کارکنان</a:t>
                      </a:r>
                      <a:r>
                        <a:rPr lang="fa-IR" sz="20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حوزه سلامت می شود</a:t>
                      </a:r>
                      <a:endParaRPr lang="fa-IR" sz="20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fa-IR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fa-IR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fa-IR" sz="20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400" b="1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رخداد</a:t>
                      </a:r>
                      <a:r>
                        <a:rPr lang="fa-IR" sz="2400" b="1" kern="1200" baseline="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سرایت</a:t>
                      </a:r>
                      <a:endParaRPr lang="fa-IR" sz="2400" b="1" kern="1200" dirty="0">
                        <a:solidFill>
                          <a:schemeClr val="bg2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b="1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بیمار آلوده به </a:t>
                      </a:r>
                      <a:r>
                        <a:rPr lang="en-US" sz="2400" b="1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HBV</a:t>
                      </a:r>
                      <a:endParaRPr lang="fa-IR" sz="2400" b="1" kern="1200" dirty="0">
                        <a:solidFill>
                          <a:schemeClr val="bg2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b="1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بیمار آلوده به </a:t>
                      </a:r>
                      <a:r>
                        <a:rPr lang="en-US" sz="2400" b="1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HCV</a:t>
                      </a:r>
                      <a:endParaRPr lang="fa-IR" sz="2400" b="1" kern="1200" dirty="0">
                        <a:solidFill>
                          <a:schemeClr val="bg2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b="1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بیمار آلوده به </a:t>
                      </a:r>
                      <a:r>
                        <a:rPr lang="en-US" sz="2400" b="1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HIV</a:t>
                      </a:r>
                      <a:endParaRPr lang="fa-IR" sz="2400" b="1" kern="1200" dirty="0">
                        <a:solidFill>
                          <a:schemeClr val="bg2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انتقال ثابت شده است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خون، محصولات خون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خون و ایمنوگلوبولین ها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cs typeface="B Nazanin" panose="00000400000000000000" pitchFamily="2" charset="-78"/>
                        </a:rPr>
                        <a:t>خون، </a:t>
                      </a:r>
                      <a:r>
                        <a:rPr lang="fa-IR" sz="2000" b="1" baseline="0" dirty="0">
                          <a:cs typeface="B Nazanin" panose="00000400000000000000" pitchFamily="2" charset="-78"/>
                        </a:rPr>
                        <a:t>مایعات خون آلود، </a:t>
                      </a:r>
                      <a:r>
                        <a:rPr lang="fa-IR" sz="2000" b="1" dirty="0">
                          <a:cs typeface="B Nazanin" panose="00000400000000000000" pitchFamily="2" charset="-78"/>
                        </a:rPr>
                        <a:t>منی،</a:t>
                      </a:r>
                      <a:r>
                        <a:rPr lang="fa-IR" sz="2000" b="1" baseline="0" dirty="0">
                          <a:cs typeface="B Nazanin" panose="00000400000000000000" pitchFamily="2" charset="-78"/>
                        </a:rPr>
                        <a:t> ترشحات واژینال</a:t>
                      </a:r>
                      <a:endParaRPr lang="fa-IR" sz="20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احتمال انتقال مطرح است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منی،</a:t>
                      </a:r>
                      <a:r>
                        <a:rPr lang="fa-IR" sz="2000" b="1" baseline="0" dirty="0">
                          <a:cs typeface="B Nazanin" panose="00000400000000000000" pitchFamily="2" charset="-78"/>
                        </a:rPr>
                        <a:t> ترشحات واژینال، بزاق خون آلوده</a:t>
                      </a:r>
                      <a:endParaRPr lang="fa-IR" sz="20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cs typeface="B Nazanin" panose="00000400000000000000" pitchFamily="2" charset="-78"/>
                        </a:rPr>
                        <a:t>خون، محصولات خون،</a:t>
                      </a:r>
                      <a:r>
                        <a:rPr lang="fa-IR" sz="2000" b="1" baseline="0" dirty="0">
                          <a:cs typeface="B Nazanin" panose="00000400000000000000" pitchFamily="2" charset="-78"/>
                        </a:rPr>
                        <a:t> مایعات خون آلود، </a:t>
                      </a:r>
                      <a:r>
                        <a:rPr lang="fa-IR" sz="2000" b="1" dirty="0">
                          <a:cs typeface="B Nazanin" panose="00000400000000000000" pitchFamily="2" charset="-78"/>
                        </a:rPr>
                        <a:t>منی،</a:t>
                      </a:r>
                      <a:r>
                        <a:rPr lang="fa-IR" sz="2000" b="1" baseline="0" dirty="0">
                          <a:cs typeface="B Nazanin" panose="00000400000000000000" pitchFamily="2" charset="-78"/>
                        </a:rPr>
                        <a:t> ترشحات واژینال، </a:t>
                      </a:r>
                      <a:endParaRPr lang="fa-IR" sz="20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منی،</a:t>
                      </a:r>
                      <a:r>
                        <a:rPr lang="fa-IR" sz="2000" b="1" baseline="0" dirty="0">
                          <a:cs typeface="B Nazanin" panose="00000400000000000000" pitchFamily="2" charset="-78"/>
                        </a:rPr>
                        <a:t> ترشحات واژینال، </a:t>
                      </a:r>
                      <a:r>
                        <a:rPr lang="en-US" sz="2000" b="1" baseline="0" dirty="0"/>
                        <a:t>CSF</a:t>
                      </a:r>
                      <a:r>
                        <a:rPr lang="fa-IR" sz="2000" b="1" baseline="0" dirty="0">
                          <a:cs typeface="B Nazanin" panose="00000400000000000000" pitchFamily="2" charset="-78"/>
                        </a:rPr>
                        <a:t>، مایعات پلور یا پرتوئن، مایع آمنیوتیک، شیرمادر، در داندانپزشکی</a:t>
                      </a:r>
                      <a:endParaRPr lang="fa-IR" sz="20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انتقال محتمل نیست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ادار، مدفوع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بزاق، ادرار، مدفوع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cs typeface="B Nazanin" panose="00000400000000000000" pitchFamily="2" charset="-78"/>
                        </a:rPr>
                        <a:t>بزاق، ادرار، مدفوع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84911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140"/>
          <p:cNvSpPr>
            <a:spLocks noChangeArrowheads="1"/>
          </p:cNvSpPr>
          <p:nvPr/>
        </p:nvSpPr>
        <p:spPr bwMode="auto">
          <a:xfrm>
            <a:off x="10483270" y="272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96957" y="72736"/>
            <a:ext cx="8915400" cy="659822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514533" y="1013368"/>
            <a:ext cx="2933065" cy="457200"/>
          </a:xfrm>
          <a:prstGeom prst="ellips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100" b="1" dirty="0">
                <a:solidFill>
                  <a:schemeClr val="bg1"/>
                </a:solidFill>
                <a:ea typeface="Calibri" panose="020F0502020204030204" pitchFamily="34" charset="0"/>
                <a:cs typeface="B Nazanin" panose="00000400000000000000" pitchFamily="2" charset="-78"/>
              </a:rPr>
              <a:t>مواجهه ی شغلی با خون و ترشحات</a:t>
            </a:r>
            <a:endParaRPr lang="en-US" sz="1100" b="1" dirty="0">
              <a:solidFill>
                <a:schemeClr val="bg1"/>
              </a:solidFill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4775627" y="1510565"/>
            <a:ext cx="134620" cy="1428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24" name="Down Arrow 23"/>
          <p:cNvSpPr/>
          <p:nvPr/>
        </p:nvSpPr>
        <p:spPr>
          <a:xfrm>
            <a:off x="6631144" y="1583916"/>
            <a:ext cx="123825" cy="152400"/>
          </a:xfrm>
          <a:prstGeom prst="downArrow">
            <a:avLst>
              <a:gd name="adj1" fmla="val 50000"/>
              <a:gd name="adj2" fmla="val 4013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8352311" y="1479868"/>
            <a:ext cx="2077720" cy="353377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chemeClr val="tx1"/>
                </a:solidFill>
                <a:highlight>
                  <a:srgbClr val="00FFFF"/>
                </a:highlight>
                <a:ea typeface="Calibri" panose="020F0502020204030204" pitchFamily="34" charset="0"/>
                <a:cs typeface="B Mitra" panose="00000400000000000000" pitchFamily="2" charset="-78"/>
              </a:rPr>
              <a:t>اقدام فوری تکنسین:</a:t>
            </a:r>
            <a:endParaRPr lang="en-US" sz="1200" dirty="0">
              <a:solidFill>
                <a:schemeClr val="tx1"/>
              </a:solidFill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FF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1-</a:t>
            </a: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اجازه دهید از محل آسیب دیده بدون ایجاد فشار ، خون جاری شود. </a:t>
            </a:r>
            <a:r>
              <a:rPr lang="fa-IR" sz="1200" b="1" dirty="0">
                <a:ea typeface="Calibri" panose="020F0502020204030204" pitchFamily="34" charset="0"/>
                <a:cs typeface="B Mitra" panose="00000400000000000000" pitchFamily="2" charset="-78"/>
              </a:rPr>
              <a:t>فشردن محل آسیب جهت کمک به خونروي ممنوع است.</a:t>
            </a:r>
            <a:endParaRPr lang="en-US" sz="1200" dirty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FF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2-</a:t>
            </a: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 زخم را با آب ولرم و صابون به مدت حداقل 3 دقیقه  شستشو دهید. درصورت در دسترس نبودن آب از محلول هندراپ استفاده نمایید و در اولین فرصت شستشو با آب ولرم و صابون را انجام دهید. </a:t>
            </a:r>
            <a:endParaRPr lang="en-US" sz="1200" dirty="0"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667903" y="1489392"/>
            <a:ext cx="1981200" cy="352425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 </a:t>
            </a:r>
            <a:r>
              <a:rPr lang="fa-IR" sz="1200" b="1" dirty="0">
                <a:solidFill>
                  <a:srgbClr val="000000"/>
                </a:solidFill>
                <a:highlight>
                  <a:srgbClr val="00FFFF"/>
                </a:highlight>
                <a:ea typeface="Calibri" panose="020F0502020204030204" pitchFamily="34" charset="0"/>
                <a:cs typeface="B Mitra" panose="00000400000000000000" pitchFamily="2" charset="-78"/>
              </a:rPr>
              <a:t>اقدام فوری تکنسین:</a:t>
            </a: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endParaRPr lang="en-US" sz="1200" b="1" dirty="0">
              <a:solidFill>
                <a:prstClr val="black"/>
              </a:solidFill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FF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-</a:t>
            </a: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شستشوی چشم و مخاط  با آب فراوان و سرم نرمال سالین </a:t>
            </a:r>
            <a:endParaRPr lang="en-US" sz="1200" b="1" dirty="0">
              <a:solidFill>
                <a:prstClr val="black"/>
              </a:solidFill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چشم مواجهه یافته را مالش ندهید، شخص مواجهه یافته را روی صندلی بنشانید وسر او را به عقب خم کرده وچشم ها را از آب یانرمال سالین پر کرده و سپس پلک ها را به بالا و پایین بکشید. </a:t>
            </a:r>
            <a:endParaRPr lang="en-US" sz="1200" b="1" dirty="0">
              <a:solidFill>
                <a:prstClr val="black"/>
              </a:solidFill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FF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-</a:t>
            </a: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شستشوی پوست:               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 با  آب و صابون </a:t>
            </a:r>
            <a:endParaRPr lang="en-US" sz="1200" b="1" dirty="0">
              <a:solidFill>
                <a:prstClr val="black"/>
              </a:solidFill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679643" y="155518"/>
            <a:ext cx="8750388" cy="78803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a-IR" sz="1400" b="1" dirty="0">
              <a:solidFill>
                <a:srgbClr val="000000"/>
              </a:solidFill>
              <a:ea typeface="Calibri" panose="020F0502020204030204" pitchFamily="34" charset="0"/>
              <a:cs typeface="B Mitra" panose="000004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فلوچارت پیگیری تماس شغلی کارکنان اورژانس پیش بیمارستانی با خون  و ترشحات  بیمار</a:t>
            </a:r>
            <a:endParaRPr lang="en-US" sz="1400" dirty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5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  <a:endParaRPr lang="en-US" sz="1100" dirty="0"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414601" y="2897754"/>
            <a:ext cx="2753360" cy="1533525"/>
          </a:xfrm>
          <a:prstGeom prst="roundRect">
            <a:avLst/>
          </a:prstGeom>
          <a:ln cap="sq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i="1" dirty="0">
                <a:solidFill>
                  <a:srgbClr val="000000"/>
                </a:solidFill>
                <a:highlight>
                  <a:srgbClr val="00FFFF"/>
                </a:highlight>
                <a:ea typeface="Calibri" panose="020F0502020204030204" pitchFamily="34" charset="0"/>
                <a:cs typeface="B Mitra" panose="00000400000000000000" pitchFamily="2" charset="-78"/>
              </a:rPr>
              <a:t>تعیین وجود ریسک فاکتور در منبع تماس :</a:t>
            </a:r>
            <a:endParaRPr lang="en-US" sz="1100" b="1" i="1" dirty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FF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*</a:t>
            </a: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معتاد تزریقی </a:t>
            </a:r>
            <a:endParaRPr lang="en-US" sz="1100" dirty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FF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*</a:t>
            </a: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فرد بی خانمان</a:t>
            </a:r>
            <a:endParaRPr lang="en-US" sz="1100" dirty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FF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*</a:t>
            </a: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دارای رفتار پر خطر جنسی </a:t>
            </a:r>
            <a:endParaRPr lang="en-US" sz="1100" dirty="0"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rot="9180000" flipH="1" flipV="1">
            <a:off x="3938330" y="3543304"/>
            <a:ext cx="261620" cy="1327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21000000" flipH="1" flipV="1">
            <a:off x="7935209" y="3555903"/>
            <a:ext cx="285115" cy="45085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1" name="Right Arrow 30"/>
          <p:cNvSpPr/>
          <p:nvPr/>
        </p:nvSpPr>
        <p:spPr>
          <a:xfrm>
            <a:off x="7864991" y="2094865"/>
            <a:ext cx="299085" cy="1333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32" name="Left Arrow 31"/>
          <p:cNvSpPr/>
          <p:nvPr/>
        </p:nvSpPr>
        <p:spPr>
          <a:xfrm>
            <a:off x="3741062" y="2094865"/>
            <a:ext cx="209971" cy="133350"/>
          </a:xfrm>
          <a:prstGeom prst="leftArrow">
            <a:avLst>
              <a:gd name="adj1" fmla="val 50000"/>
              <a:gd name="adj2" fmla="val 5527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679643" y="5447402"/>
            <a:ext cx="8750388" cy="5181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تماس با دیسپچ و مذاکره با افسر کنترل عفونت  یا مسئول شیفت توسط بی سیم یا گوشی اتوماسیون و ارائه گزارش به منظور تکمیل فرم گزارش توسط اوپراتور و ثبت در سامانه مربوطه توسط سرپرست ارتباطات(پورتال سازمان اورژانس کشور)</a:t>
            </a:r>
            <a:endParaRPr lang="en-US" sz="1400" dirty="0"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34" name="Down Arrow 33"/>
          <p:cNvSpPr/>
          <p:nvPr/>
        </p:nvSpPr>
        <p:spPr>
          <a:xfrm>
            <a:off x="5739360" y="6101145"/>
            <a:ext cx="251514" cy="46243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6234430" y="1817619"/>
            <a:ext cx="1095375" cy="8667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فرو رفتن جسم تیز و بُرنده آلوده</a:t>
            </a:r>
            <a:endParaRPr lang="en-US" sz="1100" dirty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96839" y="1793805"/>
            <a:ext cx="1360170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a-IR" sz="1100" b="1" dirty="0">
              <a:solidFill>
                <a:srgbClr val="000000"/>
              </a:solidFill>
              <a:ea typeface="Calibri" panose="020F0502020204030204" pitchFamily="34" charset="0"/>
              <a:cs typeface="B Mitra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fa-IR" sz="1200" b="1" dirty="0">
              <a:solidFill>
                <a:srgbClr val="000000"/>
              </a:solidFill>
              <a:ea typeface="Calibri" panose="020F0502020204030204" pitchFamily="34" charset="0"/>
              <a:cs typeface="B Mitra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تماس خون وترشحات بیمار با پوست ناسالم و مخاط تکنسین</a:t>
            </a:r>
            <a:endParaRPr lang="en-US" sz="1200" b="1" dirty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rot="9180000" flipV="1">
            <a:off x="2579129" y="5040130"/>
            <a:ext cx="158750" cy="3098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5" idx="2"/>
          </p:cNvCxnSpPr>
          <p:nvPr/>
        </p:nvCxnSpPr>
        <p:spPr>
          <a:xfrm>
            <a:off x="9391171" y="5013642"/>
            <a:ext cx="0" cy="4337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97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356" y="1815152"/>
            <a:ext cx="9607551" cy="4544705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1650460" y="272535"/>
            <a:ext cx="8667344" cy="1542617"/>
          </a:xfrm>
          <a:prstGeom prst="roundRect">
            <a:avLst>
              <a:gd name="adj" fmla="val 6079"/>
            </a:avLst>
          </a:prstGeom>
          <a:blipFill>
            <a:blip r:embed="rId3"/>
            <a:tile tx="0" ty="0" sx="100000" sy="100000" flip="none" algn="tl"/>
          </a:blipFill>
          <a:ln>
            <a:solidFill>
              <a:srgbClr val="FFC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a-IR" b="1" dirty="0">
              <a:solidFill>
                <a:srgbClr val="FF0000"/>
              </a:solidFill>
              <a:ea typeface="Calibri" panose="020F0502020204030204" pitchFamily="34" charset="0"/>
              <a:cs typeface="B Mitra" panose="00000400000000000000" pitchFamily="2" charset="-78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a-IR" b="1" dirty="0">
              <a:solidFill>
                <a:srgbClr val="FF0000"/>
              </a:solidFill>
              <a:ea typeface="Calibri" panose="020F0502020204030204" pitchFamily="34" charset="0"/>
              <a:cs typeface="B Mitra" panose="00000400000000000000" pitchFamily="2" charset="-78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a-IR" b="1" dirty="0">
              <a:solidFill>
                <a:srgbClr val="FF0000"/>
              </a:solidFill>
              <a:ea typeface="Calibri" panose="020F0502020204030204" pitchFamily="34" charset="0"/>
              <a:cs typeface="B Mitra" panose="00000400000000000000" pitchFamily="2" charset="-78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a-IR" b="1" dirty="0">
              <a:solidFill>
                <a:srgbClr val="FF0000"/>
              </a:solidFill>
              <a:ea typeface="Calibri" panose="020F0502020204030204" pitchFamily="34" charset="0"/>
              <a:cs typeface="B Mitra" panose="00000400000000000000" pitchFamily="2" charset="-78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a-IR" b="1" dirty="0">
              <a:solidFill>
                <a:srgbClr val="FF0000"/>
              </a:solidFill>
              <a:ea typeface="Calibri" panose="020F0502020204030204" pitchFamily="34" charset="0"/>
              <a:cs typeface="B Mitra" panose="00000400000000000000" pitchFamily="2" charset="-78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a-IR" b="1" dirty="0">
              <a:solidFill>
                <a:srgbClr val="FF0000"/>
              </a:solidFill>
              <a:ea typeface="Calibri" panose="020F0502020204030204" pitchFamily="34" charset="0"/>
              <a:cs typeface="B Mitra" panose="00000400000000000000" pitchFamily="2" charset="-78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a-IR" b="1" dirty="0">
              <a:solidFill>
                <a:srgbClr val="FF0000"/>
              </a:solidFill>
              <a:ea typeface="Calibri" panose="020F0502020204030204" pitchFamily="34" charset="0"/>
              <a:cs typeface="B Mitra" panose="00000400000000000000" pitchFamily="2" charset="-78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a-IR" b="1" dirty="0">
                <a:solidFill>
                  <a:srgbClr val="FF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a-IR" b="1" dirty="0">
              <a:solidFill>
                <a:srgbClr val="FF0000"/>
              </a:solidFill>
              <a:highlight>
                <a:srgbClr val="00FFFF"/>
              </a:highlight>
              <a:ea typeface="Calibri" panose="020F0502020204030204" pitchFamily="34" charset="0"/>
              <a:cs typeface="B Mitra" panose="00000400000000000000" pitchFamily="2" charset="-78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a-IR" sz="1200" b="1" dirty="0">
              <a:solidFill>
                <a:srgbClr val="FF0000"/>
              </a:solidFill>
              <a:highlight>
                <a:srgbClr val="00FFFF"/>
              </a:highlight>
              <a:ea typeface="Calibri" panose="020F0502020204030204" pitchFamily="34" charset="0"/>
              <a:cs typeface="B Mitra" panose="00000400000000000000" pitchFamily="2" charset="-78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a-IR" sz="1200" b="1" dirty="0">
              <a:solidFill>
                <a:srgbClr val="FF0000"/>
              </a:solidFill>
              <a:highlight>
                <a:srgbClr val="00FFFF"/>
              </a:highlight>
              <a:ea typeface="Calibri" panose="020F0502020204030204" pitchFamily="34" charset="0"/>
              <a:cs typeface="B Mitra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dirty="0">
                <a:solidFill>
                  <a:srgbClr val="000000"/>
                </a:solidFill>
                <a:highlight>
                  <a:srgbClr val="00FFFF"/>
                </a:highlight>
                <a:ea typeface="Calibri" panose="020F0502020204030204" pitchFamily="34" charset="0"/>
                <a:cs typeface="B Mitra" panose="00000400000000000000" pitchFamily="2" charset="-78"/>
              </a:rPr>
              <a:t>اقدامات افسر کنترل عفونت یا سوپروایزر دیسپچ :</a:t>
            </a:r>
            <a:endParaRPr lang="en-US" sz="1600" dirty="0">
              <a:solidFill>
                <a:prstClr val="black"/>
              </a:solidFill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FF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1- اطمینان از </a:t>
            </a: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شستشوی صحیح  محل آسیب دیده (و اموزش در صورت لزوم).</a:t>
            </a:r>
            <a:endParaRPr lang="en-US" sz="1100" dirty="0">
              <a:solidFill>
                <a:prstClr val="black"/>
              </a:solidFill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FF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2-</a:t>
            </a: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تماس با رابط کنترل عفونت بیمارستان مقصد در شیفت اداری و سوپر وایزر کشیک  در ساعات غیر اداری و ارائه گزارش.</a:t>
            </a:r>
            <a:endParaRPr lang="en-US" sz="1100" dirty="0">
              <a:solidFill>
                <a:prstClr val="black"/>
              </a:solidFill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FF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3-</a:t>
            </a: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بعد از تحویل بیمار  :</a:t>
            </a:r>
            <a:endParaRPr lang="en-US" sz="1100" dirty="0">
              <a:solidFill>
                <a:prstClr val="black"/>
              </a:solidFill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1200" b="1" dirty="0">
                <a:solidFill>
                  <a:srgbClr val="000000"/>
                </a:solidFill>
                <a:ea typeface="Calibri" panose="020F0502020204030204" pitchFamily="34" charset="0"/>
                <a:cs typeface="B Mitra" panose="00000400000000000000" pitchFamily="2" charset="-78"/>
              </a:rPr>
              <a:t>تعیین تکلیف بیمار از نظر ریسک فاکتورها و درخواست تست سرولوژی برای بیمار  توسط سوپر وایزر کشیک</a:t>
            </a:r>
            <a:r>
              <a:rPr lang="fa-IR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  <a:endParaRPr lang="en-US" sz="1100" dirty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  <a:endParaRPr lang="en-US" sz="1100" dirty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  <a:endParaRPr lang="en-US" sz="1100" dirty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1100" dirty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100" dirty="0"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  <a:endParaRPr lang="en-US" sz="1100" dirty="0"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048327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5" name="Rectangle 32"/>
          <p:cNvSpPr>
            <a:spLocks noChangeArrowheads="1"/>
          </p:cNvSpPr>
          <p:nvPr/>
        </p:nvSpPr>
        <p:spPr bwMode="auto">
          <a:xfrm>
            <a:off x="10483270" y="272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107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1412" y="0"/>
            <a:ext cx="9454870" cy="1478570"/>
          </a:xfrm>
        </p:spPr>
        <p:txBody>
          <a:bodyPr>
            <a:normAutofit/>
          </a:bodyPr>
          <a:lstStyle/>
          <a:p>
            <a:pPr algn="ctr"/>
            <a:r>
              <a:rPr lang="fa-IR" sz="3200" b="1" dirty="0">
                <a:latin typeface="Arial" panose="020B060402020202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مهمترین فعالیتهای شغلی پرخطر و وسایل حفاظت شغلی لازم</a:t>
            </a:r>
            <a:endParaRPr lang="fa-IR" sz="3200" dirty="0">
              <a:cs typeface="B Titr" panose="00000700000000000000" pitchFamily="2" charset="-78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635504"/>
              </p:ext>
            </p:extLst>
          </p:nvPr>
        </p:nvGraphicFramePr>
        <p:xfrm>
          <a:off x="591671" y="1201860"/>
          <a:ext cx="11134163" cy="464820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5366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24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693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4237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933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68608"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20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فعالیت / وسایل حفاظت فردی 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20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دست کش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20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محافظ چشم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20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ماسک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20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گان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مدیریت راه هوایی، لوله گذاری، ساکشن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تعبیه کاتتر وریدی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پانسمان زخم و تروما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انتقال بیمار به کابین عقب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3478"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Public assist call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     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     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ارزیابی و درمان بیمار بجز موارد نیازمند به مداخله در راه هوایی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     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     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تجویز دارو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    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    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احیاء قلبی ریوی،مدیریت راه هوایی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      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    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     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حمل و نقل و تمیزکردن تجهیزات پزشکی آلوده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خیر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*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رها سازی مصدومین ترافیکی و رسیدگی به تروماها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بلی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*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9190" marR="2919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53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20322" y="5883144"/>
            <a:ext cx="3276859" cy="4732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1000"/>
              </a:spcAft>
              <a:tabLst>
                <a:tab pos="2971800" algn="ctr"/>
                <a:tab pos="5943600" algn="r"/>
              </a:tabLst>
            </a:pPr>
            <a:r>
              <a:rPr lang="fa-IR" b="1" dirty="0">
                <a:latin typeface="Arial" panose="020B060402020202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*در صورت وجود خون و ترشحات</a:t>
            </a:r>
            <a:endParaRPr lang="en-US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45493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793423"/>
          </a:xfrm>
        </p:spPr>
        <p:txBody>
          <a:bodyPr>
            <a:normAutofit fontScale="90000"/>
          </a:bodyPr>
          <a:lstStyle/>
          <a:p>
            <a:pPr algn="ctr"/>
            <a:r>
              <a:rPr lang="fa-IR" b="1" dirty="0">
                <a:cs typeface="B Titr" panose="00000700000000000000" pitchFamily="2" charset="-78"/>
              </a:rPr>
              <a:t>پیشگیری بعد از تماس در مننژیت با کشت مثبت تایید شده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108873"/>
              </p:ext>
            </p:extLst>
          </p:nvPr>
        </p:nvGraphicFramePr>
        <p:xfrm>
          <a:off x="887504" y="1874269"/>
          <a:ext cx="10596283" cy="36986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054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054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854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85216"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انجام پروفیلاکسی بعد تماس (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PEP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) در مننژیت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درمان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گروه هدف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نوع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ریفامپین 600 میلی گرم هر 12 ساعت برای 2 روز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سفتریاکسون 250 میلی گرم عضلانی تک دوز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سیپروفلوکساسین 500 میلی گرم تک دوز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تکنسین ها و مراقبین بهداشت و درمان که با ترشحات بیمار تماس داشته اند*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افراد خانواده که تماس نزدیک داشته اند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6134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مننژیت مننگوکوکی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286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ریفامپین 600 میلی گرم هر 24 ساعت برای 4 روز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تکنسین ها و مراقبین بهداشت و درمان که با ترشحات بیمار تماس داشته اند</a:t>
                      </a:r>
                      <a:r>
                        <a:rPr lang="ar-SA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* 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افراد خانواده که تماس نزدیک داشته اند به شرط وجود کودک زیر 4 سال در منزل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مننژیت هموفیلوس آنفلوآنزا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نیاز به اقدام خاصی ندارند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تمام افراد در تماس ملزوم به اجرای احتیاطهای استاندارد هستند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مننژیت پنوموکوکی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54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05537" y="5867087"/>
            <a:ext cx="6639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 *  شامل</a:t>
            </a:r>
            <a:r>
              <a:rPr lang="ar-SA" b="1" dirty="0">
                <a:latin typeface="BYagut"/>
                <a:ea typeface="Calibri" panose="020F0502020204030204" pitchFamily="34" charset="0"/>
                <a:cs typeface="BYagut"/>
              </a:rPr>
              <a:t> 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مد</a:t>
            </a:r>
            <a:r>
              <a:rPr lang="ar-SA" b="1" dirty="0">
                <a:latin typeface="Tahoma" panose="020B060403050404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ی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ر</a:t>
            </a:r>
            <a:r>
              <a:rPr lang="ar-SA" b="1" dirty="0">
                <a:latin typeface="Tahoma" panose="020B060403050404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ی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ت</a:t>
            </a:r>
            <a:r>
              <a:rPr lang="ar-SA" b="1" dirty="0">
                <a:latin typeface="BYagut"/>
                <a:ea typeface="Calibri" panose="020F0502020204030204" pitchFamily="34" charset="0"/>
                <a:cs typeface="BYagut"/>
              </a:rPr>
              <a:t> 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راه</a:t>
            </a:r>
            <a:r>
              <a:rPr lang="ar-SA" b="1" dirty="0">
                <a:latin typeface="BYagut"/>
                <a:ea typeface="Calibri" panose="020F0502020204030204" pitchFamily="34" charset="0"/>
                <a:cs typeface="BYagut"/>
              </a:rPr>
              <a:t> 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هوا</a:t>
            </a:r>
            <a:r>
              <a:rPr lang="ar-SA" b="1" dirty="0">
                <a:latin typeface="Tahoma" panose="020B060403050404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یی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،</a:t>
            </a:r>
            <a:r>
              <a:rPr lang="ar-SA" b="1" dirty="0">
                <a:latin typeface="BYagut"/>
                <a:ea typeface="Calibri" panose="020F0502020204030204" pitchFamily="34" charset="0"/>
                <a:cs typeface="BYagut"/>
              </a:rPr>
              <a:t> 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ساکشن</a:t>
            </a:r>
            <a:r>
              <a:rPr lang="ar-SA" b="1" dirty="0">
                <a:latin typeface="BYagut"/>
                <a:ea typeface="Calibri" panose="020F0502020204030204" pitchFamily="34" charset="0"/>
                <a:cs typeface="BYagut"/>
              </a:rPr>
              <a:t> 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کردن،</a:t>
            </a:r>
            <a:r>
              <a:rPr lang="ar-SA" b="1" dirty="0">
                <a:latin typeface="BYagut"/>
                <a:ea typeface="Calibri" panose="020F0502020204030204" pitchFamily="34" charset="0"/>
                <a:cs typeface="BYagut"/>
              </a:rPr>
              <a:t> 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حضور</a:t>
            </a:r>
            <a:r>
              <a:rPr lang="ar-SA" b="1" dirty="0">
                <a:latin typeface="BYagut"/>
                <a:ea typeface="Calibri" panose="020F0502020204030204" pitchFamily="34" charset="0"/>
                <a:cs typeface="BYagut"/>
              </a:rPr>
              <a:t> 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در</a:t>
            </a:r>
            <a:r>
              <a:rPr lang="ar-SA" b="1" dirty="0">
                <a:latin typeface="BYagut"/>
                <a:ea typeface="Calibri" panose="020F0502020204030204" pitchFamily="34" charset="0"/>
                <a:cs typeface="BYagut"/>
              </a:rPr>
              <a:t> 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کاب</a:t>
            </a:r>
            <a:r>
              <a:rPr lang="ar-SA" b="1" dirty="0">
                <a:latin typeface="Tahoma" panose="020B060403050404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ی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ن</a:t>
            </a:r>
            <a:r>
              <a:rPr lang="ar-SA" b="1" dirty="0">
                <a:latin typeface="BYagut"/>
                <a:ea typeface="Calibri" panose="020F0502020204030204" pitchFamily="34" charset="0"/>
                <a:cs typeface="BYagut"/>
              </a:rPr>
              <a:t> 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عقب</a:t>
            </a:r>
            <a:r>
              <a:rPr lang="ar-SA" b="1" dirty="0">
                <a:latin typeface="BYagut"/>
                <a:ea typeface="Calibri" panose="020F0502020204030204" pitchFamily="34" charset="0"/>
                <a:cs typeface="BYagut"/>
              </a:rPr>
              <a:t> 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در</a:t>
            </a:r>
            <a:r>
              <a:rPr lang="ar-SA" b="1" dirty="0">
                <a:latin typeface="BYagut"/>
                <a:ea typeface="Calibri" panose="020F0502020204030204" pitchFamily="34" charset="0"/>
                <a:cs typeface="BYagut"/>
              </a:rPr>
              <a:t> 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کنار</a:t>
            </a:r>
            <a:r>
              <a:rPr lang="ar-SA" b="1" dirty="0">
                <a:latin typeface="BYagut"/>
                <a:ea typeface="Calibri" panose="020F0502020204030204" pitchFamily="34" charset="0"/>
                <a:cs typeface="BYagut"/>
              </a:rPr>
              <a:t> 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ب</a:t>
            </a:r>
            <a:r>
              <a:rPr lang="ar-SA" b="1" dirty="0">
                <a:latin typeface="Tahoma" panose="020B060403050404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ی</a:t>
            </a:r>
            <a:r>
              <a:rPr lang="ar-SA" b="1" dirty="0">
                <a:latin typeface="BYagut"/>
                <a:ea typeface="Calibri" panose="020F0502020204030204" pitchFamily="34" charset="0"/>
                <a:cs typeface="B Nazanin" panose="00000400000000000000" pitchFamily="2" charset="-78"/>
              </a:rPr>
              <a:t>مار   </a:t>
            </a:r>
            <a:endParaRPr lang="fa-IR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409743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>
                <a:cs typeface="B Titr" panose="00000700000000000000" pitchFamily="2" charset="-78"/>
              </a:rPr>
              <a:t>نکات مهم در پرونده پزشکی کارکنان اورژانس پیش بیمارستانی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748118"/>
            <a:ext cx="9905999" cy="4652681"/>
          </a:xfrm>
        </p:spPr>
        <p:txBody>
          <a:bodyPr>
            <a:normAutofit fontScale="92500" lnSpcReduction="10000"/>
          </a:bodyPr>
          <a:lstStyle/>
          <a:p>
            <a:pPr lvl="0" algn="r" rtl="1"/>
            <a:r>
              <a:rPr lang="fa-IR" dirty="0">
                <a:cs typeface="B Nazanin" panose="00000400000000000000" pitchFamily="2" charset="-78"/>
              </a:rPr>
              <a:t>درج آموزش‌های طی شده.</a:t>
            </a:r>
            <a:endParaRPr lang="en-US" dirty="0"/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درج وضعیت واکسیناسیون و پذیرش یا عدم پذیرش واکسیناسیون </a:t>
            </a:r>
            <a:r>
              <a:rPr lang="en-US" dirty="0"/>
              <a:t>HBV</a:t>
            </a:r>
            <a:r>
              <a:rPr lang="fa-IR" dirty="0">
                <a:cs typeface="B Nazanin" panose="00000400000000000000" pitchFamily="2" charset="-78"/>
              </a:rPr>
              <a:t>.</a:t>
            </a:r>
            <a:endParaRPr lang="en-US" dirty="0"/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سابقه ابتلا به بیماریهای عفونی  مانند: سرخک، آبله‌مرغان.</a:t>
            </a:r>
            <a:endParaRPr lang="en-US" dirty="0"/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درج کلاسهای آموزشی کنترل عفونت با امتیاز کسب شده : بیماریهای ویروسی اپیدیمیک یا اندمیک، بیماریهایی که از راه خون و </a:t>
            </a:r>
            <a:r>
              <a:rPr lang="en-US" dirty="0"/>
              <a:t>Needle Stick</a:t>
            </a:r>
            <a:r>
              <a:rPr lang="fa-IR" dirty="0">
                <a:cs typeface="B Nazanin" panose="00000400000000000000" pitchFamily="2" charset="-78"/>
              </a:rPr>
              <a:t> منتقل می شوند، آموزش وسایل حفاظت فردی ... .</a:t>
            </a:r>
            <a:endParaRPr lang="en-US" dirty="0"/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سابقه واکسیناسیون: دیفتری، هپاتیت </a:t>
            </a:r>
            <a:r>
              <a:rPr lang="en-US" dirty="0"/>
              <a:t>B</a:t>
            </a:r>
            <a:r>
              <a:rPr lang="fa-IR" dirty="0">
                <a:cs typeface="B Nazanin" panose="00000400000000000000" pitchFamily="2" charset="-78"/>
              </a:rPr>
              <a:t>، آنفولانزا، اوریون، سرخک، پنوموکوک، سرخجه، کزاز، </a:t>
            </a:r>
            <a:endParaRPr lang="en-US" dirty="0"/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سابقه تلقیح </a:t>
            </a:r>
            <a:r>
              <a:rPr lang="en-US" dirty="0"/>
              <a:t>BCG</a:t>
            </a:r>
            <a:r>
              <a:rPr lang="fa-IR" dirty="0">
                <a:cs typeface="B Nazanin" panose="00000400000000000000" pitchFamily="2" charset="-78"/>
              </a:rPr>
              <a:t>.</a:t>
            </a:r>
            <a:endParaRPr lang="en-US" dirty="0"/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سابقه انجام </a:t>
            </a:r>
            <a:r>
              <a:rPr lang="en-US" dirty="0"/>
              <a:t>PPD</a:t>
            </a:r>
            <a:r>
              <a:rPr lang="fa-IR" dirty="0">
                <a:cs typeface="B Nazanin" panose="00000400000000000000" pitchFamily="2" charset="-78"/>
              </a:rPr>
              <a:t> و نتیجه آن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تاریخ و نتیجه تستهای سرولوژی هپاتیت ب و سی و </a:t>
            </a:r>
            <a:r>
              <a:rPr lang="en-US" dirty="0"/>
              <a:t>HIV</a:t>
            </a:r>
            <a:r>
              <a:rPr lang="fa-IR" dirty="0">
                <a:cs typeface="B Nazanin" panose="00000400000000000000" pitchFamily="2" charset="-78"/>
              </a:rPr>
              <a:t>: </a:t>
            </a:r>
            <a:r>
              <a:rPr lang="en-US" dirty="0" err="1"/>
              <a:t>Hbs:Ag</a:t>
            </a:r>
            <a:r>
              <a:rPr lang="fa-IR" dirty="0">
                <a:cs typeface="B Nazanin" panose="00000400000000000000" pitchFamily="2" charset="-78"/>
              </a:rPr>
              <a:t> – </a:t>
            </a:r>
            <a:r>
              <a:rPr lang="en-US" dirty="0" err="1"/>
              <a:t>Anti:Hbs</a:t>
            </a:r>
            <a:r>
              <a:rPr lang="fa-IR" dirty="0">
                <a:cs typeface="B Nazanin" panose="00000400000000000000" pitchFamily="2" charset="-78"/>
              </a:rPr>
              <a:t> - </a:t>
            </a:r>
            <a:r>
              <a:rPr lang="en-US" dirty="0" err="1"/>
              <a:t>Anti:HCV</a:t>
            </a:r>
            <a:r>
              <a:rPr lang="fa-IR" dirty="0">
                <a:cs typeface="B Nazanin" panose="00000400000000000000" pitchFamily="2" charset="-78"/>
              </a:rPr>
              <a:t> - </a:t>
            </a:r>
            <a:r>
              <a:rPr lang="en-US" dirty="0" err="1"/>
              <a:t>Anti:HIV</a:t>
            </a:r>
            <a:r>
              <a:rPr lang="fa-IR" dirty="0">
                <a:cs typeface="B Nazanin" panose="00000400000000000000" pitchFamily="2" charset="-78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55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1356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خلاصه: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مهم‌ترین بیماری‌های منتقله از راه تماس با خون و ترشحات عفونی بیمار و ریسک ابتلا شرح داده شد.</a:t>
            </a:r>
            <a:endParaRPr lang="en-US" b="1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فلوچارت تماس شغلی با خون و ترشحات و نحوه پیشگیری توضیح داده شد.</a:t>
            </a:r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پیشگیری در موارد مننژیت ذکر شد.</a:t>
            </a:r>
            <a:endParaRPr lang="en-US" b="1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مهمترین فعالیتهای پرخطر و استفاده از وسایل حفاظت فردی طی آن ذکر شد. </a:t>
            </a:r>
            <a:endParaRPr lang="en-US" b="1" dirty="0"/>
          </a:p>
          <a:p>
            <a:pPr lvl="0" algn="r" rtl="1"/>
            <a:r>
              <a:rPr lang="fa-IR" b="1" dirty="0">
                <a:cs typeface="B Nazanin" panose="00000400000000000000" pitchFamily="2" charset="-78"/>
              </a:rPr>
              <a:t>نکات مهم در پرونده پزشکی کارکنان مهم‌ترین اقدامات بعد از تماس با خون و ترشحات بیمار را بیان کند.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56</a:t>
            </a:fld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13813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سوال؟؟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9D66-13BB-4AF8-A51F-972A08BCC3AA}" type="slidenum">
              <a:rPr lang="fa-IR" smtClean="0">
                <a:cs typeface="B Nazanin" panose="00000400000000000000" pitchFamily="2" charset="-78"/>
              </a:rPr>
              <a:t>57</a:t>
            </a:fld>
            <a:endParaRPr lang="fa-IR" dirty="0">
              <a:cs typeface="B Nazanin" panose="00000400000000000000" pitchFamily="2" charset="-78"/>
            </a:endParaRPr>
          </a:p>
        </p:txBody>
      </p:sp>
      <p:pic>
        <p:nvPicPr>
          <p:cNvPr id="6" name="Picture 4" descr="Image result for â«ÙÙÚ¯Ù Ø³Ø§Ø²ÙØ§Ù Ø§ÙØ±ÚØ§ÙØ³ Ú©Ø´ÙØ±â¬â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629" y="0"/>
            <a:ext cx="1393371" cy="139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8550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B2A5F3B-694C-4749-93A6-909138E4B9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27" b="1270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5264913" y="232142"/>
            <a:ext cx="692708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a-IR" sz="6000" b="1" dirty="0">
                <a:solidFill>
                  <a:schemeClr val="bg1"/>
                </a:solidFill>
                <a:latin typeface="B Nazanin" pitchFamily="2" charset="-78"/>
                <a:cs typeface="B Nazanin" pitchFamily="2" charset="-78"/>
              </a:rPr>
              <a:t>شاد </a:t>
            </a:r>
            <a:r>
              <a:rPr lang="fa-IR" sz="6000" b="1" dirty="0" err="1">
                <a:solidFill>
                  <a:schemeClr val="bg1"/>
                </a:solidFill>
                <a:latin typeface="B Nazanin" pitchFamily="2" charset="-78"/>
                <a:cs typeface="B Nazanin" pitchFamily="2" charset="-78"/>
              </a:rPr>
              <a:t>وخوشبخت</a:t>
            </a:r>
            <a:r>
              <a:rPr lang="fa-IR" sz="6000" b="1" dirty="0">
                <a:solidFill>
                  <a:schemeClr val="bg1"/>
                </a:solidFill>
                <a:latin typeface="B Nazanin" pitchFamily="2" charset="-78"/>
                <a:cs typeface="B Nazanin" pitchFamily="2" charset="-78"/>
              </a:rPr>
              <a:t> باشید</a:t>
            </a:r>
          </a:p>
        </p:txBody>
      </p:sp>
    </p:spTree>
    <p:extLst>
      <p:ext uri="{BB962C8B-B14F-4D97-AF65-F5344CB8AC3E}">
        <p14:creationId xmlns:p14="http://schemas.microsoft.com/office/powerpoint/2010/main" val="2989815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>
                <a:cs typeface="B Titr" panose="00000700000000000000" pitchFamily="2" charset="-78"/>
              </a:rPr>
              <a:t>احتیاط‌ها بر اساس راه انتقال: تماسی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ar-SA" dirty="0">
                <a:cs typeface="B Nazanin" panose="00000400000000000000" pitchFamily="2" charset="-78"/>
              </a:rPr>
              <a:t>کاربرد همیشگی موارد احتیاط‌های استاندارد</a:t>
            </a:r>
            <a:endParaRPr lang="en-US" dirty="0"/>
          </a:p>
          <a:p>
            <a:pPr lvl="0" algn="r" rtl="1"/>
            <a:r>
              <a:rPr lang="ar-SA" dirty="0">
                <a:cs typeface="B Nazanin" panose="00000400000000000000" pitchFamily="2" charset="-78"/>
              </a:rPr>
              <a:t>رعایت بهداشت دست و توجه به اندیکاسیون های آن.</a:t>
            </a:r>
            <a:endParaRPr lang="en-US" dirty="0"/>
          </a:p>
          <a:p>
            <a:pPr lvl="0" algn="r" rtl="1"/>
            <a:r>
              <a:rPr lang="ar-SA" dirty="0">
                <a:cs typeface="B Nazanin" panose="00000400000000000000" pitchFamily="2" charset="-78"/>
              </a:rPr>
              <a:t>استفاده از دست‌کش و تعویض آن بعد از  آلودگی با ترشحات</a:t>
            </a:r>
            <a:endParaRPr lang="en-US" dirty="0"/>
          </a:p>
          <a:p>
            <a:pPr lvl="0" algn="r" rtl="1"/>
            <a:r>
              <a:rPr lang="ar-SA" dirty="0">
                <a:cs typeface="B Nazanin" panose="00000400000000000000" pitchFamily="2" charset="-78"/>
              </a:rPr>
              <a:t>استفاده از گان و سایر وسايل حفاظت فردي حسب لزوم مورداستفاده آن‌ها.</a:t>
            </a:r>
            <a:endParaRPr lang="en-US" dirty="0"/>
          </a:p>
          <a:p>
            <a:pPr algn="r" rtl="1"/>
            <a:r>
              <a:rPr lang="ar-SA" dirty="0">
                <a:cs typeface="B Nazanin" panose="00000400000000000000" pitchFamily="2" charset="-78"/>
              </a:rPr>
              <a:t>توجه به اینکه حداقل‌ترین ریسک آلودگی محیط در حین انتقال بیمار ایجاد شود( پوشاندن گان به بیمار)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008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>
                <a:cs typeface="B Titr" panose="00000700000000000000" pitchFamily="2" charset="-78"/>
              </a:rPr>
              <a:t>احتیاط‌ها بر اساس راه انتقال: قطرات تنفسی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r" rtl="1"/>
            <a:r>
              <a:rPr lang="ar-SA" dirty="0">
                <a:cs typeface="B Nazanin" panose="00000400000000000000" pitchFamily="2" charset="-78"/>
              </a:rPr>
              <a:t>توجه به احتیاط‌های استاندارد</a:t>
            </a:r>
            <a:endParaRPr lang="en-US" dirty="0"/>
          </a:p>
          <a:p>
            <a:pPr lvl="0" algn="r" rtl="1"/>
            <a:r>
              <a:rPr lang="ar-SA" dirty="0">
                <a:cs typeface="B Nazanin" panose="00000400000000000000" pitchFamily="2" charset="-78"/>
              </a:rPr>
              <a:t>استفاده از ماسک درزمان ورود به صحنه ای که بیمار با علائم تنفسی امکان مواجهه است و به خصوص وقتیکه فاصله با بیمار کمتر از یک متر می‌شود.</a:t>
            </a:r>
            <a:endParaRPr lang="en-US" dirty="0"/>
          </a:p>
          <a:p>
            <a:pPr lvl="0" algn="r" rtl="1"/>
            <a:r>
              <a:rPr lang="ar-SA" dirty="0">
                <a:cs typeface="B Nazanin" panose="00000400000000000000" pitchFamily="2" charset="-78"/>
              </a:rPr>
              <a:t>رعایت آداب سرفه توسط بیمار با پوشاندن بینی و دهان در حین سرفه و عطسه با دستمال و دفع بهداشتی آن و انجام عمل بهداشت دست بعدازآن.</a:t>
            </a:r>
            <a:endParaRPr lang="en-US" dirty="0"/>
          </a:p>
          <a:p>
            <a:pPr lvl="0" algn="r" rtl="1"/>
            <a:r>
              <a:rPr lang="ar-SA" dirty="0">
                <a:cs typeface="B Nazanin" panose="00000400000000000000" pitchFamily="2" charset="-78"/>
              </a:rPr>
              <a:t>بيمار با علائم سرفه بايستي در حین انتقال ماسك جراحي داشته باشد.</a:t>
            </a:r>
            <a:endParaRPr lang="en-US" dirty="0"/>
          </a:p>
          <a:p>
            <a:pPr lvl="0" algn="r" rtl="1"/>
            <a:r>
              <a:rPr lang="ar-SA" dirty="0">
                <a:cs typeface="B Nazanin" panose="00000400000000000000" pitchFamily="2" charset="-78"/>
              </a:rPr>
              <a:t>اگر در حین انتقال اقداماتی مانند بررسی راه هوایی، ساکشن ترشحات، لوله‌گذاری برای بیمار ضرورت پیدا کرد باید از ماسک</a:t>
            </a:r>
            <a:r>
              <a:rPr lang="fa-IR" dirty="0">
                <a:cs typeface="B Nazanin" panose="00000400000000000000" pitchFamily="2" charset="-78"/>
              </a:rPr>
              <a:t> (ارجح </a:t>
            </a:r>
            <a:r>
              <a:rPr lang="en-US" dirty="0"/>
              <a:t>n95</a:t>
            </a:r>
            <a:r>
              <a:rPr lang="fa-IR" dirty="0">
                <a:cs typeface="B Nazanin" panose="00000400000000000000" pitchFamily="2" charset="-78"/>
              </a:rPr>
              <a:t> ) استفاده شود.</a:t>
            </a:r>
            <a:endParaRPr lang="en-US" dirty="0"/>
          </a:p>
          <a:p>
            <a:pPr lvl="0" algn="r" rtl="1"/>
            <a:r>
              <a:rPr lang="ar-SA" dirty="0">
                <a:cs typeface="B Nazanin" panose="00000400000000000000" pitchFamily="2" charset="-78"/>
              </a:rPr>
              <a:t>مدیریت راه هوایی و اقدانات درمانی و ارزیابی در فاصله کمتر از یک متر در صورت امکان و ترجیحاً فقط توسط یکی از تکنسین ها انجام شود.</a:t>
            </a:r>
            <a:endParaRPr lang="en-US" dirty="0"/>
          </a:p>
          <a:p>
            <a:pPr algn="r" rtl="1"/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3703801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>
                <a:cs typeface="B Titr" panose="00000700000000000000" pitchFamily="2" charset="-78"/>
              </a:rPr>
              <a:t>احتیاط‌ها بر اساس راه انتقال: هوایی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r" rtl="1"/>
            <a:r>
              <a:rPr lang="ar-SA" dirty="0">
                <a:cs typeface="B Nazanin" panose="00000400000000000000" pitchFamily="2" charset="-78"/>
              </a:rPr>
              <a:t>توجه به اصول احتیاط‌های استاندارد</a:t>
            </a:r>
            <a:endParaRPr lang="en-US" dirty="0"/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برقراری تهویه هوا به‌ با استفاده از اگزوز فن‌های اتاقک عقب آمبولانس،( حداقل کاری که می‌توان انجام داد بازکردن پنجره‌های آمبولانس است).</a:t>
            </a:r>
            <a:endParaRPr lang="en-US" dirty="0"/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استفاده از ماسک‌های </a:t>
            </a:r>
            <a:r>
              <a:rPr lang="en-US" dirty="0"/>
              <a:t>n95</a:t>
            </a:r>
            <a:r>
              <a:rPr lang="fa-IR" dirty="0">
                <a:cs typeface="B Nazanin" panose="00000400000000000000" pitchFamily="2" charset="-78"/>
              </a:rPr>
              <a:t> توسط کارکنان.</a:t>
            </a:r>
            <a:endParaRPr lang="en-US" dirty="0"/>
          </a:p>
          <a:p>
            <a:pPr lvl="0" algn="r" rtl="1"/>
            <a:r>
              <a:rPr lang="fa-IR" dirty="0">
                <a:cs typeface="B Nazanin" panose="00000400000000000000" pitchFamily="2" charset="-78"/>
              </a:rPr>
              <a:t>استفاده از ماسک جراحی توسط بیمار.</a:t>
            </a:r>
            <a:endParaRPr lang="en-US" dirty="0"/>
          </a:p>
          <a:p>
            <a:pPr lvl="0" algn="r" rtl="1"/>
            <a:r>
              <a:rPr lang="ar-SA" dirty="0">
                <a:cs typeface="B Nazanin" panose="00000400000000000000" pitchFamily="2" charset="-78"/>
              </a:rPr>
              <a:t>رعایت آداب سرفه توسط بیمار با پوشاندن بینی و دهان در حین سرفه و عطسه با دستمال و دفع بهداشتی آن و انجام عمل بهداشت دست بعدازآن.</a:t>
            </a:r>
            <a:endParaRPr lang="en-US" dirty="0"/>
          </a:p>
          <a:p>
            <a:pPr lvl="0" algn="r" rtl="1"/>
            <a:r>
              <a:rPr lang="ar-SA" dirty="0">
                <a:cs typeface="B Nazanin" panose="00000400000000000000" pitchFamily="2" charset="-78"/>
              </a:rPr>
              <a:t>حضور تنها یکی از تکنسین ها بر بالین و کابین عقب آمبولانس</a:t>
            </a:r>
            <a:endParaRPr lang="en-US" dirty="0"/>
          </a:p>
          <a:p>
            <a:pPr algn="r" rtl="1"/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68962850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b="1" dirty="0">
                <a:cs typeface="B Titr" panose="00000700000000000000" pitchFamily="2" charset="-78"/>
              </a:rPr>
              <a:t>اهمیت توجه به غربالگری در اورژانس پیش بیمارستانی از منظر کنترل عفونت</a:t>
            </a:r>
            <a:endParaRPr lang="fa-IR" b="1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موقعیت های متشنج و تحت استرس صحنه های عملیاتی 115</a:t>
            </a:r>
          </a:p>
          <a:p>
            <a:pPr algn="r" rtl="1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غیراختصاصی بودن بسیاری از علائم و نشانه ها </a:t>
            </a:r>
            <a:r>
              <a:rPr lang="fa-IR" b="1" dirty="0">
                <a:cs typeface="B Nazanin" panose="00000400000000000000" pitchFamily="2" charset="-78"/>
              </a:rPr>
              <a:t>مددجویان</a:t>
            </a:r>
            <a:endParaRPr lang="fa-IR" b="1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آگاهی کم کارکنان از احتمال مواجه شدن با بیماری های مسری و ابتلا به آنها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دانش ناکافی کادر 115 در مورد اقدامات بعد مواجهه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کمی توجه به تشکیل پرونده سلامت و بررسی وضعیت کارکنان</a:t>
            </a:r>
          </a:p>
        </p:txBody>
      </p:sp>
    </p:spTree>
    <p:extLst>
      <p:ext uri="{BB962C8B-B14F-4D97-AF65-F5344CB8AC3E}">
        <p14:creationId xmlns:p14="http://schemas.microsoft.com/office/powerpoint/2010/main" val="20083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3453</Words>
  <Application>Microsoft Office PowerPoint</Application>
  <PresentationFormat>Custom</PresentationFormat>
  <Paragraphs>543</Paragraphs>
  <Slides>58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71" baseType="lpstr">
      <vt:lpstr>Arial</vt:lpstr>
      <vt:lpstr>B Nazanin</vt:lpstr>
      <vt:lpstr>BYagut</vt:lpstr>
      <vt:lpstr>Wingdings</vt:lpstr>
      <vt:lpstr>B Titr</vt:lpstr>
      <vt:lpstr>B Mitra</vt:lpstr>
      <vt:lpstr>Tahoma</vt:lpstr>
      <vt:lpstr>Calibri Light</vt:lpstr>
      <vt:lpstr>B Zar</vt:lpstr>
      <vt:lpstr>Calibri</vt:lpstr>
      <vt:lpstr>B Homa</vt:lpstr>
      <vt:lpstr>Office Theme</vt:lpstr>
      <vt:lpstr>PDF</vt:lpstr>
      <vt:lpstr>مدیریت کنترل عفونت و حفاظت شغلی  </vt:lpstr>
      <vt:lpstr>استراتژی‌های پیشگیری در اورژانس پیش بیمارستانی</vt:lpstr>
      <vt:lpstr>انتظارات از شرکت کنندگان</vt:lpstr>
      <vt:lpstr>استراتژی‌های پیشگیری در اورژانس پیش بیمارستانی</vt:lpstr>
      <vt:lpstr>اجزاء احتياطهاي استاندارد</vt:lpstr>
      <vt:lpstr>احتیاط‌ها بر اساس راه انتقال: تماسی</vt:lpstr>
      <vt:lpstr>احتیاط‌ها بر اساس راه انتقال: قطرات تنفسی</vt:lpstr>
      <vt:lpstr>احتیاط‌ها بر اساس راه انتقال: هوایی</vt:lpstr>
      <vt:lpstr>اهمیت توجه به غربالگری در اورژانس پیش بیمارستانی از منظر کنترل عفونت</vt:lpstr>
      <vt:lpstr>نظام مراقبت سندرميك چگونه عمل ميكند؟</vt:lpstr>
      <vt:lpstr>انواع داده ها در نظام مراقبت سندرمیک</vt:lpstr>
      <vt:lpstr>مقایسه قدرت داده های فوق در صدور هشدار سریع (پیشبینی به قصد پیشگیری)</vt:lpstr>
      <vt:lpstr>بنابراين در يك نگاه ويژگيهاي نظام مراقبت سندروميك مشخص ميشود: </vt:lpstr>
      <vt:lpstr>نظام مراقبت سندرمیک</vt:lpstr>
      <vt:lpstr>توجه به سندرم‌های بالینی و غربالگری سندرمی: نظام مراقبت سندرمیک </vt:lpstr>
      <vt:lpstr>سندرم‌های بالینی و غربالگری سندرمی: نظام مراقبت سندرمیک </vt:lpstr>
      <vt:lpstr>سندرم‌های بالینی و غربالگری سندرمی: نظام مراقبت سندرمیک </vt:lpstr>
      <vt:lpstr>سندرم‌های بالینی و غربالگری سندرمی: نظام مراقبت سندرمیک </vt:lpstr>
      <vt:lpstr>خلاصه:</vt:lpstr>
      <vt:lpstr>سوال؟؟</vt:lpstr>
      <vt:lpstr>بهداشت دست و نحوه استفاده از وسایل حفاظت فردی PPE</vt:lpstr>
      <vt:lpstr>انتظارات از شرکت کنندگان</vt:lpstr>
      <vt:lpstr>موارد رعايت بهداشت دست:</vt:lpstr>
      <vt:lpstr>روش های انجام عمل بهداشت دست </vt:lpstr>
      <vt:lpstr>ریختن یا پاشیدن محلول ضدعفونی دست درکف دست</vt:lpstr>
      <vt:lpstr>مالیدن چرخشی پشت و روی انگشتان بهم چسبیده در کف دست و برعکس</vt:lpstr>
      <vt:lpstr>مالیدن کف هر دو دست به یکدیگر</vt:lpstr>
      <vt:lpstr>مالیدن کف دست راست بر پشت دست چپ و بالعکس</vt:lpstr>
      <vt:lpstr>مالیدن کف هر دو دست همراه با مالیدن بین انگشتان</vt:lpstr>
      <vt:lpstr>انگشتان بطور معکوس در کف دست مقابل ودر حالت نیمه قفل شده قرار گرفته و مالیده شوند.</vt:lpstr>
      <vt:lpstr>مالیدن چرخشی انگشت شست چپ توسط کف دست راست و بالعکس</vt:lpstr>
      <vt:lpstr>مراحل فوق 20 تا 30 ثانیه طول می کشد.</vt:lpstr>
      <vt:lpstr>   وسایل حفاظت فردی  Personal Protective Equipment (PPE)   </vt:lpstr>
      <vt:lpstr>ترتیب پوشیدن وسایل حفاظت فردی</vt:lpstr>
      <vt:lpstr>PowerPoint Presentation</vt:lpstr>
      <vt:lpstr>PowerPoint Presentation</vt:lpstr>
      <vt:lpstr>PowerPoint Presentation</vt:lpstr>
      <vt:lpstr>PowerPoint Presentation</vt:lpstr>
      <vt:lpstr>ترتیب در آوردن وسایل حفاظت فردی</vt:lpstr>
      <vt:lpstr>نحوه استفاده از وسایل حفاظت فردی در تب های خونریزی دهنده</vt:lpstr>
      <vt:lpstr>PowerPoint Presentation</vt:lpstr>
      <vt:lpstr>PowerPoint Presentation</vt:lpstr>
      <vt:lpstr>PowerPoint Presentation</vt:lpstr>
      <vt:lpstr>PowerPoint Presentation</vt:lpstr>
      <vt:lpstr>خلاصه:</vt:lpstr>
      <vt:lpstr>سوال؟؟</vt:lpstr>
      <vt:lpstr>مدیریت مواجهات شغلی (خون و مایعات بالقوه عفونی) در کارکنان اورژانس پیش بیمارستانی</vt:lpstr>
      <vt:lpstr>انتظارات از شرکت کنندگان</vt:lpstr>
      <vt:lpstr>انت</vt:lpstr>
      <vt:lpstr>ریسک انتقال آلودگی در کارکنان حوزه سلامت بدنبال تماس شغلی با بیمار مبتلا به HBVو HCV و HIV</vt:lpstr>
      <vt:lpstr>PowerPoint Presentation</vt:lpstr>
      <vt:lpstr>PowerPoint Presentation</vt:lpstr>
      <vt:lpstr> مهمترین فعالیتهای شغلی پرخطر و وسایل حفاظت شغلی لازم</vt:lpstr>
      <vt:lpstr>پیشگیری بعد از تماس در مننژیت با کشت مثبت تایید شده</vt:lpstr>
      <vt:lpstr>نکات مهم در پرونده پزشکی کارکنان اورژانس پیش بیمارستانی</vt:lpstr>
      <vt:lpstr>خلاصه:</vt:lpstr>
      <vt:lpstr>سوال؟؟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استراتژی‌های پیشگیری در اورژانس پیش بیمارستانی</dc:title>
  <dc:creator>Microsoft Office User</dc:creator>
  <cp:lastModifiedBy>his</cp:lastModifiedBy>
  <cp:revision>11</cp:revision>
  <dcterms:created xsi:type="dcterms:W3CDTF">2019-09-15T15:31:52Z</dcterms:created>
  <dcterms:modified xsi:type="dcterms:W3CDTF">2026-07-27T07:23:14Z</dcterms:modified>
</cp:coreProperties>
</file>