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339" r:id="rId2"/>
    <p:sldId id="332" r:id="rId3"/>
    <p:sldId id="342" r:id="rId4"/>
    <p:sldId id="337" r:id="rId5"/>
    <p:sldId id="288" r:id="rId6"/>
    <p:sldId id="289" r:id="rId7"/>
    <p:sldId id="290" r:id="rId8"/>
    <p:sldId id="291" r:id="rId9"/>
    <p:sldId id="292" r:id="rId10"/>
    <p:sldId id="335" r:id="rId11"/>
    <p:sldId id="293" r:id="rId12"/>
    <p:sldId id="294" r:id="rId13"/>
    <p:sldId id="295" r:id="rId14"/>
    <p:sldId id="296" r:id="rId15"/>
    <p:sldId id="334"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38" r:id="rId38"/>
    <p:sldId id="340" r:id="rId39"/>
    <p:sldId id="34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64" autoAdjust="0"/>
    <p:restoredTop sz="94660"/>
  </p:normalViewPr>
  <p:slideViewPr>
    <p:cSldViewPr snapToGrid="0">
      <p:cViewPr>
        <p:scale>
          <a:sx n="125" d="100"/>
          <a:sy n="125" d="100"/>
        </p:scale>
        <p:origin x="-396"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271CEF-2AFC-48C5-B39E-F7E6F110A327}"/>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 xmlns:a16="http://schemas.microsoft.com/office/drawing/2014/main" id="{4DD03505-9C2F-4F3A-B40F-51F02C7E93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 xmlns:a16="http://schemas.microsoft.com/office/drawing/2014/main" id="{478A4350-664D-44FE-95AD-6C05BE09D65F}"/>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462DEDDE-A137-4299-87B6-407DB71A1B9A}"/>
              </a:ext>
            </a:extLst>
          </p:cNvPr>
          <p:cNvSpPr>
            <a:spLocks noGrp="1"/>
          </p:cNvSpPr>
          <p:nvPr>
            <p:ph type="ftr" sz="quarter" idx="11"/>
          </p:nvPr>
        </p:nvSpPr>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F580EE40-8D86-4BC7-A49C-DEDB78B206B4}"/>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06546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A1B83CE-17E5-4B1E-B77C-F982E654642C}"/>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 xmlns:a16="http://schemas.microsoft.com/office/drawing/2014/main" id="{8D2F05C5-1C4F-4114-91B6-7FA91D5AB3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a:extLst>
              <a:ext uri="{FF2B5EF4-FFF2-40B4-BE49-F238E27FC236}">
                <a16:creationId xmlns="" xmlns:a16="http://schemas.microsoft.com/office/drawing/2014/main" id="{90386F92-0C5E-45EF-BF33-FC677055C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E41A04A7-E394-4E8A-97DA-4DC99CAD84D6}"/>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Footer Placeholder 5">
            <a:extLst>
              <a:ext uri="{FF2B5EF4-FFF2-40B4-BE49-F238E27FC236}">
                <a16:creationId xmlns="" xmlns:a16="http://schemas.microsoft.com/office/drawing/2014/main" id="{5CDD3948-6EF9-4BE7-82C2-F36F634FA5A6}"/>
              </a:ext>
            </a:extLst>
          </p:cNvPr>
          <p:cNvSpPr>
            <a:spLocks noGrp="1"/>
          </p:cNvSpPr>
          <p:nvPr>
            <p:ph type="ftr" sz="quarter" idx="11"/>
          </p:nvPr>
        </p:nvSpPr>
        <p:spPr/>
        <p:txBody>
          <a:bodyPr/>
          <a:lstStyle/>
          <a:p>
            <a:endParaRPr lang="en-US" dirty="0">
              <a:solidFill>
                <a:srgbClr val="000000"/>
              </a:solidFill>
            </a:endParaRPr>
          </a:p>
        </p:txBody>
      </p:sp>
      <p:sp>
        <p:nvSpPr>
          <p:cNvPr id="7" name="Slide Number Placeholder 6">
            <a:extLst>
              <a:ext uri="{FF2B5EF4-FFF2-40B4-BE49-F238E27FC236}">
                <a16:creationId xmlns="" xmlns:a16="http://schemas.microsoft.com/office/drawing/2014/main" id="{6B29F611-9693-4965-AE7A-E0FDD80BD1A4}"/>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9228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E7271A-D6CD-45B1-99C9-0E0FF9A65B25}"/>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134A384D-1A3A-40EF-BAB4-38ED0386F26B}"/>
              </a:ext>
            </a:extLst>
          </p:cNvPr>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57C3B157-08E5-450D-AAE7-5F1D80A8C273}"/>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7E724C39-8B6D-449E-B366-AFFFB6A832E1}"/>
              </a:ext>
            </a:extLst>
          </p:cNvPr>
          <p:cNvSpPr>
            <a:spLocks noGrp="1"/>
          </p:cNvSpPr>
          <p:nvPr>
            <p:ph type="ftr" sz="quarter" idx="11"/>
          </p:nvPr>
        </p:nvSpPr>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B2421688-686D-41C6-9AB3-9DE12BEAD7A3}"/>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307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208D0BB-C784-4F5F-ABE2-A67331552CC0}"/>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356B2500-71E4-41EB-BF1A-5B777BCD76CD}"/>
              </a:ext>
            </a:extLst>
          </p:cNvPr>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C48F7DA1-F83D-41EE-B4F3-E15E48E16CCB}"/>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A00DAEA5-EC73-4BC5-B808-F5E15FA62E79}"/>
              </a:ext>
            </a:extLst>
          </p:cNvPr>
          <p:cNvSpPr>
            <a:spLocks noGrp="1"/>
          </p:cNvSpPr>
          <p:nvPr>
            <p:ph type="ftr" sz="quarter" idx="11"/>
          </p:nvPr>
        </p:nvSpPr>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BF281D21-54D1-4656-BC34-4297A0F85EFC}"/>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5635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909DB95-9D81-4940-8D6C-616E1328AF77}"/>
              </a:ext>
            </a:extLst>
          </p:cNvPr>
          <p:cNvSpPr>
            <a:spLocks noGrp="1"/>
          </p:cNvSpPr>
          <p:nvPr>
            <p:ph type="title" hasCustomPrompt="1"/>
          </p:nvPr>
        </p:nvSpPr>
        <p:spPr>
          <a:xfrm>
            <a:off x="1334311" y="0"/>
            <a:ext cx="7994515" cy="1325563"/>
          </a:xfrm>
        </p:spPr>
        <p:txBody>
          <a:bodyPr>
            <a:normAutofit/>
          </a:bodyPr>
          <a:lstStyle>
            <a:lvl1pPr algn="r">
              <a:defRPr sz="4000">
                <a:cs typeface="B Titr" panose="00000700000000000000" pitchFamily="2" charset="-78"/>
              </a:defRPr>
            </a:lvl1pPr>
          </a:lstStyle>
          <a:p>
            <a:r>
              <a:rPr lang="fa-IR" dirty="0" smtClean="0"/>
              <a:t>تایپ کنید ...</a:t>
            </a:r>
            <a:endParaRPr lang="en-US" dirty="0"/>
          </a:p>
        </p:txBody>
      </p:sp>
      <p:sp>
        <p:nvSpPr>
          <p:cNvPr id="3" name="Content Placeholder 2">
            <a:extLst>
              <a:ext uri="{FF2B5EF4-FFF2-40B4-BE49-F238E27FC236}">
                <a16:creationId xmlns="" xmlns:a16="http://schemas.microsoft.com/office/drawing/2014/main" id="{AC2C4E80-7ED8-4002-914A-5A54CE35C338}"/>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8C3B985B-B38B-4974-84C3-746A931017AC}"/>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8A4BB65F-6A53-447E-81BF-C4B863232C87}"/>
              </a:ext>
            </a:extLst>
          </p:cNvPr>
          <p:cNvSpPr>
            <a:spLocks noGrp="1"/>
          </p:cNvSpPr>
          <p:nvPr>
            <p:ph type="ftr" sz="quarter" idx="11"/>
          </p:nvPr>
        </p:nvSpPr>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1893E7E7-6E08-46A5-BCC2-E5B2A242BCE8}"/>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23874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1909DB95-9D81-4940-8D6C-616E1328AF77}"/>
              </a:ext>
            </a:extLst>
          </p:cNvPr>
          <p:cNvSpPr>
            <a:spLocks noGrp="1"/>
          </p:cNvSpPr>
          <p:nvPr>
            <p:ph type="title" hasCustomPrompt="1"/>
          </p:nvPr>
        </p:nvSpPr>
        <p:spPr>
          <a:xfrm>
            <a:off x="3698132" y="77824"/>
            <a:ext cx="7994515" cy="1325563"/>
          </a:xfrm>
        </p:spPr>
        <p:txBody>
          <a:bodyPr>
            <a:normAutofit/>
          </a:bodyPr>
          <a:lstStyle>
            <a:lvl1pPr algn="r">
              <a:defRPr sz="4000">
                <a:cs typeface="B Titr" panose="00000700000000000000" pitchFamily="2" charset="-78"/>
              </a:defRPr>
            </a:lvl1pPr>
          </a:lstStyle>
          <a:p>
            <a:r>
              <a:rPr lang="fa-IR" dirty="0" smtClean="0"/>
              <a:t>تایپ کنید ...</a:t>
            </a:r>
            <a:endParaRPr lang="en-US" dirty="0"/>
          </a:p>
        </p:txBody>
      </p:sp>
      <p:sp>
        <p:nvSpPr>
          <p:cNvPr id="3" name="Content Placeholder 2">
            <a:extLst>
              <a:ext uri="{FF2B5EF4-FFF2-40B4-BE49-F238E27FC236}">
                <a16:creationId xmlns="" xmlns:a16="http://schemas.microsoft.com/office/drawing/2014/main" id="{AC2C4E80-7ED8-4002-914A-5A54CE35C338}"/>
              </a:ext>
            </a:extLst>
          </p:cNvPr>
          <p:cNvSpPr>
            <a:spLocks noGrp="1"/>
          </p:cNvSpPr>
          <p:nvPr>
            <p:ph idx="1"/>
          </p:nvPr>
        </p:nvSpPr>
        <p:spPr>
          <a:xfrm>
            <a:off x="3698131" y="1594018"/>
            <a:ext cx="7994515"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8C3B985B-B38B-4974-84C3-746A931017AC}"/>
              </a:ext>
            </a:extLst>
          </p:cNvPr>
          <p:cNvSpPr>
            <a:spLocks noGrp="1"/>
          </p:cNvSpPr>
          <p:nvPr>
            <p:ph type="dt" sz="half" idx="10"/>
          </p:nvPr>
        </p:nvSpPr>
        <p:spPr>
          <a:xfrm>
            <a:off x="3163111" y="6356350"/>
            <a:ext cx="2743200" cy="365125"/>
          </a:xfrm>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8A4BB65F-6A53-447E-81BF-C4B863232C87}"/>
              </a:ext>
            </a:extLst>
          </p:cNvPr>
          <p:cNvSpPr>
            <a:spLocks noGrp="1"/>
          </p:cNvSpPr>
          <p:nvPr>
            <p:ph type="ftr" sz="quarter" idx="11"/>
          </p:nvPr>
        </p:nvSpPr>
        <p:spPr>
          <a:xfrm>
            <a:off x="6187602" y="6356349"/>
            <a:ext cx="2141706" cy="365125"/>
          </a:xfrm>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1893E7E7-6E08-46A5-BCC2-E5B2A242BCE8}"/>
              </a:ext>
            </a:extLst>
          </p:cNvPr>
          <p:cNvSpPr>
            <a:spLocks noGrp="1"/>
          </p:cNvSpPr>
          <p:nvPr>
            <p:ph type="sldNum" sz="quarter" idx="12"/>
          </p:nvPr>
        </p:nvSpPr>
        <p:spPr>
          <a:xfrm>
            <a:off x="8610600" y="6356350"/>
            <a:ext cx="2508115" cy="365125"/>
          </a:xfrm>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16725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53429A-C683-4ECC-86CE-11B92F84D1F0}"/>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353A521-5F51-4527-81C9-A86B8B8247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 xmlns:a16="http://schemas.microsoft.com/office/drawing/2014/main" id="{F72629AC-766D-443C-9FEB-0476997EA2C0}"/>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98839B09-2A3C-4AC8-8477-C8CF1B110150}"/>
              </a:ext>
            </a:extLst>
          </p:cNvPr>
          <p:cNvSpPr>
            <a:spLocks noGrp="1"/>
          </p:cNvSpPr>
          <p:nvPr>
            <p:ph type="ftr" sz="quarter" idx="11"/>
          </p:nvPr>
        </p:nvSpPr>
        <p:spPr/>
        <p:txBody>
          <a:body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0044DDA0-1CF2-4673-8DBA-692D6F31778C}"/>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87824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CFA874-771D-4ED1-96E5-FFCAF1717D51}"/>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C1997725-A746-4A11-9F4A-352CE958EB4B}"/>
              </a:ext>
            </a:extLst>
          </p:cNvPr>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 xmlns:a16="http://schemas.microsoft.com/office/drawing/2014/main" id="{2B19BEDA-C9FF-4D33-A540-D9050F919BBD}"/>
              </a:ext>
            </a:extLst>
          </p:cNvPr>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 xmlns:a16="http://schemas.microsoft.com/office/drawing/2014/main" id="{46E4685B-303C-4C42-8F89-3B1342159D28}"/>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Footer Placeholder 5">
            <a:extLst>
              <a:ext uri="{FF2B5EF4-FFF2-40B4-BE49-F238E27FC236}">
                <a16:creationId xmlns="" xmlns:a16="http://schemas.microsoft.com/office/drawing/2014/main" id="{2BCB0DD7-A5E7-4BA5-B5C6-086528BB8AA8}"/>
              </a:ext>
            </a:extLst>
          </p:cNvPr>
          <p:cNvSpPr>
            <a:spLocks noGrp="1"/>
          </p:cNvSpPr>
          <p:nvPr>
            <p:ph type="ftr" sz="quarter" idx="11"/>
          </p:nvPr>
        </p:nvSpPr>
        <p:spPr/>
        <p:txBody>
          <a:bodyPr/>
          <a:lstStyle/>
          <a:p>
            <a:endParaRPr lang="en-US" dirty="0">
              <a:solidFill>
                <a:srgbClr val="000000"/>
              </a:solidFill>
            </a:endParaRPr>
          </a:p>
        </p:txBody>
      </p:sp>
      <p:sp>
        <p:nvSpPr>
          <p:cNvPr id="7" name="Slide Number Placeholder 6">
            <a:extLst>
              <a:ext uri="{FF2B5EF4-FFF2-40B4-BE49-F238E27FC236}">
                <a16:creationId xmlns="" xmlns:a16="http://schemas.microsoft.com/office/drawing/2014/main" id="{89EF434D-504C-409D-AC7C-AED6946DE9AD}"/>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1744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6972432-016E-41DD-800A-BCEEA6309DCB}"/>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825CEC02-989A-4318-A24E-AC7A425215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a:extLst>
              <a:ext uri="{FF2B5EF4-FFF2-40B4-BE49-F238E27FC236}">
                <a16:creationId xmlns="" xmlns:a16="http://schemas.microsoft.com/office/drawing/2014/main" id="{02752697-4723-4780-BCBB-ED01D3E77F71}"/>
              </a:ext>
            </a:extLst>
          </p:cNvPr>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 xmlns:a16="http://schemas.microsoft.com/office/drawing/2014/main" id="{D5DC8634-42C7-4FED-A9CD-12CEB6256D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a:extLst>
              <a:ext uri="{FF2B5EF4-FFF2-40B4-BE49-F238E27FC236}">
                <a16:creationId xmlns="" xmlns:a16="http://schemas.microsoft.com/office/drawing/2014/main" id="{814284A0-DB84-4765-94AB-07C70988C2B0}"/>
              </a:ext>
            </a:extLst>
          </p:cNvPr>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 xmlns:a16="http://schemas.microsoft.com/office/drawing/2014/main" id="{CDE75F69-21F9-41BC-A8A8-924AF6A9F35C}"/>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8" name="Footer Placeholder 7">
            <a:extLst>
              <a:ext uri="{FF2B5EF4-FFF2-40B4-BE49-F238E27FC236}">
                <a16:creationId xmlns="" xmlns:a16="http://schemas.microsoft.com/office/drawing/2014/main" id="{571D0B2F-A01B-490C-8259-D6AA69463C73}"/>
              </a:ext>
            </a:extLst>
          </p:cNvPr>
          <p:cNvSpPr>
            <a:spLocks noGrp="1"/>
          </p:cNvSpPr>
          <p:nvPr>
            <p:ph type="ftr" sz="quarter" idx="11"/>
          </p:nvPr>
        </p:nvSpPr>
        <p:spPr/>
        <p:txBody>
          <a:bodyPr/>
          <a:lstStyle/>
          <a:p>
            <a:endParaRPr lang="en-US" dirty="0">
              <a:solidFill>
                <a:srgbClr val="000000"/>
              </a:solidFill>
            </a:endParaRPr>
          </a:p>
        </p:txBody>
      </p:sp>
      <p:sp>
        <p:nvSpPr>
          <p:cNvPr id="9" name="Slide Number Placeholder 8">
            <a:extLst>
              <a:ext uri="{FF2B5EF4-FFF2-40B4-BE49-F238E27FC236}">
                <a16:creationId xmlns="" xmlns:a16="http://schemas.microsoft.com/office/drawing/2014/main" id="{D1062059-4D78-42CB-9C01-0EA6BA611D30}"/>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98599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D91C93-355F-4A1C-86AC-76E762894616}"/>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 xmlns:a16="http://schemas.microsoft.com/office/drawing/2014/main" id="{9F5894D4-BC80-41BC-8400-69BFE4EBFB85}"/>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4" name="Footer Placeholder 3">
            <a:extLst>
              <a:ext uri="{FF2B5EF4-FFF2-40B4-BE49-F238E27FC236}">
                <a16:creationId xmlns="" xmlns:a16="http://schemas.microsoft.com/office/drawing/2014/main" id="{BD93027A-81D2-4F4D-A1EA-C4D1EF580F7B}"/>
              </a:ext>
            </a:extLst>
          </p:cNvPr>
          <p:cNvSpPr>
            <a:spLocks noGrp="1"/>
          </p:cNvSpPr>
          <p:nvPr>
            <p:ph type="ftr" sz="quarter" idx="11"/>
          </p:nvPr>
        </p:nvSpPr>
        <p:spPr/>
        <p:txBody>
          <a:bodyPr/>
          <a:lstStyle/>
          <a:p>
            <a:endParaRPr lang="en-US" dirty="0">
              <a:solidFill>
                <a:srgbClr val="000000"/>
              </a:solidFill>
            </a:endParaRPr>
          </a:p>
        </p:txBody>
      </p:sp>
      <p:sp>
        <p:nvSpPr>
          <p:cNvPr id="5" name="Slide Number Placeholder 4">
            <a:extLst>
              <a:ext uri="{FF2B5EF4-FFF2-40B4-BE49-F238E27FC236}">
                <a16:creationId xmlns="" xmlns:a16="http://schemas.microsoft.com/office/drawing/2014/main" id="{36FA8C5B-59AB-4BD3-9B8D-5684BD850A0A}"/>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40819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1E55A75-5F59-4F37-8499-39F2B67F1C5E}"/>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3" name="Footer Placeholder 2">
            <a:extLst>
              <a:ext uri="{FF2B5EF4-FFF2-40B4-BE49-F238E27FC236}">
                <a16:creationId xmlns="" xmlns:a16="http://schemas.microsoft.com/office/drawing/2014/main" id="{532D4DC1-CA09-4472-B2EB-9109A5698E74}"/>
              </a:ext>
            </a:extLst>
          </p:cNvPr>
          <p:cNvSpPr>
            <a:spLocks noGrp="1"/>
          </p:cNvSpPr>
          <p:nvPr>
            <p:ph type="ftr" sz="quarter" idx="11"/>
          </p:nvPr>
        </p:nvSpPr>
        <p:spPr/>
        <p:txBody>
          <a:bodyPr/>
          <a:lstStyle/>
          <a:p>
            <a:endParaRPr lang="en-US" dirty="0">
              <a:solidFill>
                <a:srgbClr val="000000"/>
              </a:solidFill>
            </a:endParaRPr>
          </a:p>
        </p:txBody>
      </p:sp>
      <p:sp>
        <p:nvSpPr>
          <p:cNvPr id="4" name="Slide Number Placeholder 3">
            <a:extLst>
              <a:ext uri="{FF2B5EF4-FFF2-40B4-BE49-F238E27FC236}">
                <a16:creationId xmlns="" xmlns:a16="http://schemas.microsoft.com/office/drawing/2014/main" id="{AC138DE8-9604-46D7-A9DD-52B3C4F62216}"/>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49067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8A91A5-BC40-48CE-80F8-FFFDF84D33B5}"/>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479A6F4B-C6BA-4676-9B5A-196A2AEF4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 xmlns:a16="http://schemas.microsoft.com/office/drawing/2014/main" id="{77A03758-5CF7-4BB0-94B4-035C9C74AC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52099DA4-600A-40ED-9919-BBA0E8BE1C38}"/>
              </a:ext>
            </a:extLst>
          </p:cNvPr>
          <p:cNvSpPr>
            <a:spLocks noGrp="1"/>
          </p:cNvSpPr>
          <p:nvPr>
            <p:ph type="dt" sz="half" idx="10"/>
          </p:nvPr>
        </p:nvSpPr>
        <p:spPr/>
        <p:txBody>
          <a:body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6" name="Footer Placeholder 5">
            <a:extLst>
              <a:ext uri="{FF2B5EF4-FFF2-40B4-BE49-F238E27FC236}">
                <a16:creationId xmlns="" xmlns:a16="http://schemas.microsoft.com/office/drawing/2014/main" id="{904D1134-732B-4F01-B02E-959501613C8A}"/>
              </a:ext>
            </a:extLst>
          </p:cNvPr>
          <p:cNvSpPr>
            <a:spLocks noGrp="1"/>
          </p:cNvSpPr>
          <p:nvPr>
            <p:ph type="ftr" sz="quarter" idx="11"/>
          </p:nvPr>
        </p:nvSpPr>
        <p:spPr/>
        <p:txBody>
          <a:bodyPr/>
          <a:lstStyle/>
          <a:p>
            <a:endParaRPr lang="en-US" dirty="0">
              <a:solidFill>
                <a:srgbClr val="000000"/>
              </a:solidFill>
            </a:endParaRPr>
          </a:p>
        </p:txBody>
      </p:sp>
      <p:sp>
        <p:nvSpPr>
          <p:cNvPr id="7" name="Slide Number Placeholder 6">
            <a:extLst>
              <a:ext uri="{FF2B5EF4-FFF2-40B4-BE49-F238E27FC236}">
                <a16:creationId xmlns="" xmlns:a16="http://schemas.microsoft.com/office/drawing/2014/main" id="{BA3ECA3D-0773-493D-9B92-792F1FE20C29}"/>
              </a:ext>
            </a:extLst>
          </p:cNvPr>
          <p:cNvSpPr>
            <a:spLocks noGrp="1"/>
          </p:cNvSpPr>
          <p:nvPr>
            <p:ph type="sldNum" sz="quarter" idx="12"/>
          </p:nvPr>
        </p:nvSpPr>
        <p:spPr/>
        <p:txBody>
          <a:body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47171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EEF4F60-BFEF-4BE5-98ED-E0FF861490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15BD1654-FA6A-408C-9866-50410AFDCC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2DF67640-F14F-4FC3-ACD2-8CCA41103E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srgbClr val="000000"/>
                </a:solidFill>
              </a:rPr>
              <a:pPr/>
              <a:t>7/27/2026</a:t>
            </a:fld>
            <a:endParaRPr lang="en-US" dirty="0">
              <a:solidFill>
                <a:srgbClr val="000000"/>
              </a:solidFill>
            </a:endParaRPr>
          </a:p>
        </p:txBody>
      </p:sp>
      <p:sp>
        <p:nvSpPr>
          <p:cNvPr id="5" name="Footer Placeholder 4">
            <a:extLst>
              <a:ext uri="{FF2B5EF4-FFF2-40B4-BE49-F238E27FC236}">
                <a16:creationId xmlns="" xmlns:a16="http://schemas.microsoft.com/office/drawing/2014/main" id="{88352553-6579-4D75-AA3D-901E04EAD1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000000"/>
              </a:solidFill>
            </a:endParaRPr>
          </a:p>
        </p:txBody>
      </p:sp>
      <p:sp>
        <p:nvSpPr>
          <p:cNvPr id="6" name="Slide Number Placeholder 5">
            <a:extLst>
              <a:ext uri="{FF2B5EF4-FFF2-40B4-BE49-F238E27FC236}">
                <a16:creationId xmlns="" xmlns:a16="http://schemas.microsoft.com/office/drawing/2014/main" id="{54698132-B628-46CA-9432-90A2B99255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642909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0686" y="1681843"/>
            <a:ext cx="6637564" cy="449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094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85245" y="140043"/>
            <a:ext cx="5661338" cy="6647935"/>
          </a:xfrm>
          <a:prstGeom prst="rect">
            <a:avLst/>
          </a:prstGeom>
        </p:spPr>
      </p:pic>
    </p:spTree>
    <p:extLst>
      <p:ext uri="{BB962C8B-B14F-4D97-AF65-F5344CB8AC3E}">
        <p14:creationId xmlns:p14="http://schemas.microsoft.com/office/powerpoint/2010/main" val="2052398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 تاکی‌کاردی سینوسی </a:t>
            </a:r>
            <a:r>
              <a:rPr lang="en-US" sz="2400" b="1" dirty="0">
                <a:cs typeface="B Titr" pitchFamily="2" charset="-78"/>
              </a:rPr>
              <a:t>(Sinus Tachycardia)</a:t>
            </a:r>
          </a:p>
        </p:txBody>
      </p:sp>
      <p:sp>
        <p:nvSpPr>
          <p:cNvPr id="3" name="Content Placeholder 2"/>
          <p:cNvSpPr>
            <a:spLocks noGrp="1"/>
          </p:cNvSpPr>
          <p:nvPr>
            <p:ph idx="1"/>
          </p:nvPr>
        </p:nvSpPr>
        <p:spPr>
          <a:xfrm>
            <a:off x="838200" y="2016187"/>
            <a:ext cx="10515600" cy="4351338"/>
          </a:xfrm>
        </p:spPr>
        <p:txBody>
          <a:bodyPr/>
          <a:lstStyle/>
          <a:p>
            <a:pPr lvl="0" algn="just" rtl="1"/>
            <a:r>
              <a:rPr lang="fa-IR" sz="2000" b="1" dirty="0">
                <a:cs typeface="B Nazanin" panose="00000400000000000000" pitchFamily="2" charset="-78"/>
              </a:rPr>
              <a:t>در تاکی‌کاردی سینوسی، گره</a:t>
            </a:r>
            <a:r>
              <a:rPr lang="en-US" sz="2000" b="1" dirty="0">
                <a:cs typeface="B Nazanin" panose="00000400000000000000" pitchFamily="2" charset="-78"/>
              </a:rPr>
              <a:t>SA </a:t>
            </a:r>
            <a:r>
              <a:rPr lang="fa-IR" sz="2000" b="1" dirty="0">
                <a:cs typeface="B Nazanin" panose="00000400000000000000" pitchFamily="2" charset="-78"/>
              </a:rPr>
              <a:t> با سرعتی بیشتر از 100 ضربه در دقیقه ضربان تولید می‌کند؛ اما هدایت جریان از مسیر طبیعی صورت می‌گیرد. پس تمام خصوصیات آن مشابه ریتم نرمال سینوسی است، با این تفاوت که تعداد ضربان قلب از 100 ضربه در دقیقه بیش‌تر می‌باشد.</a:t>
            </a:r>
          </a:p>
          <a:p>
            <a:pPr algn="just" rtl="1"/>
            <a:endParaRPr lang="en-US" sz="2000" dirty="0">
              <a:cs typeface="B Nazanin" panose="00000400000000000000" pitchFamily="2" charset="-78"/>
            </a:endParaRPr>
          </a:p>
        </p:txBody>
      </p:sp>
      <p:pic>
        <p:nvPicPr>
          <p:cNvPr id="4" name="pasted-image.png"/>
          <p:cNvPicPr/>
          <p:nvPr/>
        </p:nvPicPr>
        <p:blipFill>
          <a:blip r:embed="rId2">
            <a:extLst/>
          </a:blip>
          <a:stretch>
            <a:fillRect/>
          </a:stretch>
        </p:blipFill>
        <p:spPr>
          <a:xfrm>
            <a:off x="3114675" y="3352800"/>
            <a:ext cx="5994400" cy="1282700"/>
          </a:xfrm>
          <a:prstGeom prst="rect">
            <a:avLst/>
          </a:prstGeom>
          <a:ln w="12700">
            <a:miter lim="400000"/>
          </a:ln>
        </p:spPr>
      </p:pic>
    </p:spTree>
    <p:extLst>
      <p:ext uri="{BB962C8B-B14F-4D97-AF65-F5344CB8AC3E}">
        <p14:creationId xmlns:p14="http://schemas.microsoft.com/office/powerpoint/2010/main" val="3212627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 تاکی‌کاردی سینوسی </a:t>
            </a:r>
            <a:r>
              <a:rPr lang="en-US" sz="2400" b="1" dirty="0">
                <a:cs typeface="B Titr" pitchFamily="2" charset="-78"/>
              </a:rPr>
              <a:t>(Sinus Tachycardia)</a:t>
            </a:r>
          </a:p>
        </p:txBody>
      </p:sp>
      <p:sp>
        <p:nvSpPr>
          <p:cNvPr id="3" name="Content Placeholder 2"/>
          <p:cNvSpPr>
            <a:spLocks noGrp="1"/>
          </p:cNvSpPr>
          <p:nvPr>
            <p:ph idx="1"/>
          </p:nvPr>
        </p:nvSpPr>
        <p:spPr/>
        <p:txBody>
          <a:bodyPr>
            <a:normAutofit lnSpcReduction="10000"/>
          </a:bodyPr>
          <a:lstStyle/>
          <a:p>
            <a:pPr algn="just" rtl="1">
              <a:buNone/>
            </a:pPr>
            <a:r>
              <a:rPr lang="fa-IR" sz="2000" b="1" dirty="0">
                <a:cs typeface="B Nazanin" panose="00000400000000000000" pitchFamily="2" charset="-78"/>
              </a:rPr>
              <a:t>به جای درمان تاکی کاردی به دنبال علت آن باشید.</a:t>
            </a:r>
          </a:p>
          <a:p>
            <a:pPr algn="just" rtl="1">
              <a:buNone/>
            </a:pPr>
            <a:endParaRPr lang="fa-IR" sz="2000" b="1" dirty="0">
              <a:cs typeface="B Nazanin" panose="00000400000000000000" pitchFamily="2" charset="-78"/>
            </a:endParaRPr>
          </a:p>
          <a:p>
            <a:pPr algn="just" rtl="1">
              <a:buNone/>
            </a:pPr>
            <a:r>
              <a:rPr lang="fa-IR" sz="2000" b="1" dirty="0">
                <a:cs typeface="B Nazanin" panose="00000400000000000000" pitchFamily="2" charset="-78"/>
              </a:rPr>
              <a:t>اتیولوژی: </a:t>
            </a:r>
          </a:p>
          <a:p>
            <a:pPr algn="just" rtl="1"/>
            <a:r>
              <a:rPr lang="fa-IR" sz="2000" b="1" dirty="0">
                <a:cs typeface="B Nazanin" panose="00000400000000000000" pitchFamily="2" charset="-78"/>
              </a:rPr>
              <a:t>اضطراب، ترس، فعالیت ورزشی، اختلالات روان شناختی </a:t>
            </a:r>
          </a:p>
          <a:p>
            <a:pPr algn="just" rtl="1">
              <a:buNone/>
            </a:pPr>
            <a:r>
              <a:rPr lang="fa-IR" sz="2000" b="1" dirty="0">
                <a:cs typeface="B Nazanin" panose="00000400000000000000" pitchFamily="2" charset="-78"/>
              </a:rPr>
              <a:t>       درمان: برطرف کردن علت زمینه ای </a:t>
            </a:r>
          </a:p>
          <a:p>
            <a:pPr algn="just" rtl="1"/>
            <a:r>
              <a:rPr lang="fa-IR" sz="2000" b="1" dirty="0">
                <a:cs typeface="B Nazanin" panose="00000400000000000000" pitchFamily="2" charset="-78"/>
              </a:rPr>
              <a:t>درد، تب</a:t>
            </a:r>
          </a:p>
          <a:p>
            <a:pPr algn="just" rtl="1">
              <a:buNone/>
            </a:pPr>
            <a:r>
              <a:rPr lang="fa-IR" sz="2000" b="1" dirty="0">
                <a:cs typeface="B Nazanin" panose="00000400000000000000" pitchFamily="2" charset="-78"/>
              </a:rPr>
              <a:t>       درمان:  برطرف کردن علت زمینه ای، مصرف مسکن و تب بر</a:t>
            </a:r>
          </a:p>
          <a:p>
            <a:pPr algn="just" rtl="1"/>
            <a:r>
              <a:rPr lang="fa-IR" sz="2000" b="1" dirty="0">
                <a:cs typeface="B Nazanin" panose="00000400000000000000" pitchFamily="2" charset="-78"/>
              </a:rPr>
              <a:t>هیپوولمی (دهیدراتاسیون) </a:t>
            </a:r>
          </a:p>
          <a:p>
            <a:pPr algn="just" rtl="1">
              <a:buNone/>
            </a:pPr>
            <a:r>
              <a:rPr lang="fa-IR" sz="2000" b="1" dirty="0">
                <a:cs typeface="B Nazanin" panose="00000400000000000000" pitchFamily="2" charset="-78"/>
              </a:rPr>
              <a:t>       درمان: اختصاصی و مایع درمانی</a:t>
            </a:r>
          </a:p>
          <a:p>
            <a:pPr algn="just" rtl="1"/>
            <a:r>
              <a:rPr lang="fa-IR" sz="2000" b="1" dirty="0">
                <a:cs typeface="B Nazanin" panose="00000400000000000000" pitchFamily="2" charset="-78"/>
              </a:rPr>
              <a:t>شوک هموراژیک (شایع ترین علت شوک در بیماران ترومایی) </a:t>
            </a:r>
          </a:p>
          <a:p>
            <a:pPr algn="just" rtl="1">
              <a:buNone/>
            </a:pPr>
            <a:r>
              <a:rPr lang="fa-IR" sz="2000" b="1" dirty="0">
                <a:cs typeface="B Nazanin" panose="00000400000000000000" pitchFamily="2" charset="-78"/>
              </a:rPr>
              <a:t>      درمان: اختصاصی و مایع درمانی</a:t>
            </a:r>
            <a:endParaRPr lang="fa-IR" sz="2000" b="1" dirty="0">
              <a:solidFill>
                <a:srgbClr val="FF0000"/>
              </a:solidFill>
              <a:cs typeface="B Nazanin" panose="00000400000000000000" pitchFamily="2" charset="-78"/>
            </a:endParaRPr>
          </a:p>
          <a:p>
            <a:pPr algn="just" rtl="1">
              <a:buNone/>
            </a:pPr>
            <a:endParaRPr lang="fa-IR" sz="2000" b="1" dirty="0">
              <a:cs typeface="B Nazanin" panose="00000400000000000000" pitchFamily="2" charset="-78"/>
            </a:endParaRPr>
          </a:p>
          <a:p>
            <a:pPr algn="just" rtl="1"/>
            <a:endParaRPr lang="en-US" sz="2000" b="1" dirty="0">
              <a:cs typeface="B Nazanin" panose="00000400000000000000" pitchFamily="2" charset="-78"/>
            </a:endParaRPr>
          </a:p>
        </p:txBody>
      </p:sp>
    </p:spTree>
    <p:extLst>
      <p:ext uri="{BB962C8B-B14F-4D97-AF65-F5344CB8AC3E}">
        <p14:creationId xmlns:p14="http://schemas.microsoft.com/office/powerpoint/2010/main" val="4160981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 تاکی‌کاردی سینوسی </a:t>
            </a:r>
            <a:r>
              <a:rPr lang="en-US" sz="2400" b="1" dirty="0">
                <a:cs typeface="B Titr" pitchFamily="2" charset="-78"/>
              </a:rPr>
              <a:t>(Sinus Tachycardia)</a:t>
            </a:r>
          </a:p>
        </p:txBody>
      </p:sp>
      <p:sp>
        <p:nvSpPr>
          <p:cNvPr id="3" name="Content Placeholder 2"/>
          <p:cNvSpPr>
            <a:spLocks noGrp="1"/>
          </p:cNvSpPr>
          <p:nvPr>
            <p:ph idx="1"/>
          </p:nvPr>
        </p:nvSpPr>
        <p:spPr/>
        <p:txBody>
          <a:bodyPr>
            <a:normAutofit lnSpcReduction="10000"/>
          </a:bodyPr>
          <a:lstStyle/>
          <a:p>
            <a:pPr algn="just" rtl="1">
              <a:buNone/>
            </a:pPr>
            <a:r>
              <a:rPr lang="fa-IR" sz="2000" b="1" dirty="0">
                <a:cs typeface="B Nazanin" panose="00000400000000000000" pitchFamily="2" charset="-78"/>
              </a:rPr>
              <a:t>اتیولوژی: </a:t>
            </a:r>
          </a:p>
          <a:p>
            <a:pPr algn="just" rtl="1"/>
            <a:r>
              <a:rPr lang="fa-IR" sz="2000" b="1" dirty="0">
                <a:cs typeface="B Nazanin" panose="00000400000000000000" pitchFamily="2" charset="-78"/>
              </a:rPr>
              <a:t>بیماریهای گره سینوسی</a:t>
            </a:r>
          </a:p>
          <a:p>
            <a:pPr algn="just" rtl="1">
              <a:buNone/>
            </a:pPr>
            <a:r>
              <a:rPr lang="fa-IR" sz="2000" b="1" dirty="0">
                <a:cs typeface="B Nazanin" panose="00000400000000000000" pitchFamily="2" charset="-78"/>
              </a:rPr>
              <a:t>       درمان:  اختصاصی</a:t>
            </a:r>
          </a:p>
          <a:p>
            <a:pPr algn="just" rtl="1"/>
            <a:r>
              <a:rPr lang="fa-IR" sz="2000" b="1" dirty="0">
                <a:cs typeface="B Nazanin" panose="00000400000000000000" pitchFamily="2" charset="-78"/>
              </a:rPr>
              <a:t>آنمی و اختلالات غددی مثل هایپرتیروئیدی، هیپوگلیسمی </a:t>
            </a:r>
          </a:p>
          <a:p>
            <a:pPr algn="just" rtl="1">
              <a:buNone/>
            </a:pPr>
            <a:r>
              <a:rPr lang="fa-IR" sz="2000" b="1" dirty="0">
                <a:cs typeface="B Nazanin" panose="00000400000000000000" pitchFamily="2" charset="-78"/>
              </a:rPr>
              <a:t>       درمان: برطرف کردن علت زمینه ای، درمان اختصاصی</a:t>
            </a:r>
          </a:p>
          <a:p>
            <a:pPr algn="just" rtl="1"/>
            <a:r>
              <a:rPr lang="fa-IR" sz="2000" b="1" dirty="0">
                <a:cs typeface="B Nazanin" panose="00000400000000000000" pitchFamily="2" charset="-78"/>
              </a:rPr>
              <a:t>مسمومیت و مصرف برخی از داروها (اپی نفرین، دوپامین و ...)                         </a:t>
            </a:r>
          </a:p>
          <a:p>
            <a:pPr algn="just" rtl="1">
              <a:buNone/>
            </a:pPr>
            <a:r>
              <a:rPr lang="fa-IR" sz="2000" b="1" dirty="0">
                <a:cs typeface="B Nazanin" panose="00000400000000000000" pitchFamily="2" charset="-78"/>
              </a:rPr>
              <a:t>       درمان: اختصاصی</a:t>
            </a:r>
          </a:p>
          <a:p>
            <a:pPr algn="just" rtl="1"/>
            <a:r>
              <a:rPr lang="fa-IR" sz="2000" b="1" dirty="0">
                <a:cs typeface="B Nazanin" panose="00000400000000000000" pitchFamily="2" charset="-78"/>
              </a:rPr>
              <a:t> مصرف برخی از مواد غذایی مثل کافئین </a:t>
            </a:r>
          </a:p>
          <a:p>
            <a:pPr algn="just" rtl="1">
              <a:buNone/>
            </a:pPr>
            <a:r>
              <a:rPr lang="fa-IR" sz="2000" b="1" dirty="0">
                <a:cs typeface="B Nazanin" panose="00000400000000000000" pitchFamily="2" charset="-78"/>
              </a:rPr>
              <a:t>        عدم مصرف مواد غذایی محرک</a:t>
            </a:r>
          </a:p>
          <a:p>
            <a:pPr algn="just" rtl="1"/>
            <a:r>
              <a:rPr lang="fa-IR" sz="2000" b="1" dirty="0">
                <a:cs typeface="B Nazanin" panose="00000400000000000000" pitchFamily="2" charset="-78"/>
              </a:rPr>
              <a:t>هایپوکسی </a:t>
            </a:r>
          </a:p>
          <a:p>
            <a:pPr algn="just" rtl="1">
              <a:buNone/>
            </a:pPr>
            <a:r>
              <a:rPr lang="fa-IR" sz="2000" b="1" dirty="0">
                <a:cs typeface="B Nazanin" panose="00000400000000000000" pitchFamily="2" charset="-78"/>
              </a:rPr>
              <a:t>      درمان: اختصاصی، اکسیژن تراپی</a:t>
            </a:r>
          </a:p>
          <a:p>
            <a:pPr algn="just" rtl="1"/>
            <a:endParaRPr lang="fa-IR" sz="2000" b="1" dirty="0">
              <a:cs typeface="B Nazanin" panose="00000400000000000000" pitchFamily="2" charset="-78"/>
            </a:endParaRPr>
          </a:p>
          <a:p>
            <a:pPr algn="just" rtl="1"/>
            <a:endParaRPr lang="en-US" sz="2000" b="1" dirty="0">
              <a:cs typeface="B Nazanin" panose="00000400000000000000" pitchFamily="2" charset="-78"/>
            </a:endParaRPr>
          </a:p>
        </p:txBody>
      </p:sp>
    </p:spTree>
    <p:extLst>
      <p:ext uri="{BB962C8B-B14F-4D97-AF65-F5344CB8AC3E}">
        <p14:creationId xmlns:p14="http://schemas.microsoft.com/office/powerpoint/2010/main" val="2965269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 تاکی‌کاردی سینوسی </a:t>
            </a:r>
            <a:r>
              <a:rPr lang="en-US" sz="2400" b="1" dirty="0">
                <a:cs typeface="B Titr" pitchFamily="2" charset="-78"/>
              </a:rPr>
              <a:t>(Sinus Tachycardia)</a:t>
            </a:r>
          </a:p>
        </p:txBody>
      </p:sp>
      <p:sp>
        <p:nvSpPr>
          <p:cNvPr id="3" name="Content Placeholder 2"/>
          <p:cNvSpPr>
            <a:spLocks noGrp="1"/>
          </p:cNvSpPr>
          <p:nvPr>
            <p:ph idx="1"/>
          </p:nvPr>
        </p:nvSpPr>
        <p:spPr/>
        <p:txBody>
          <a:bodyPr/>
          <a:lstStyle/>
          <a:p>
            <a:pPr lvl="0" algn="just" rtl="1"/>
            <a:endParaRPr lang="fa-IR" sz="2000" b="1" dirty="0" smtClean="0">
              <a:cs typeface="B Nazanin" panose="00000400000000000000" pitchFamily="2" charset="-78"/>
            </a:endParaRPr>
          </a:p>
          <a:p>
            <a:pPr lvl="0" algn="just" rtl="1"/>
            <a:r>
              <a:rPr lang="fa-IR" sz="2000" b="1" dirty="0" smtClean="0">
                <a:cs typeface="B Nazanin" panose="00000400000000000000" pitchFamily="2" charset="-78"/>
              </a:rPr>
              <a:t>در </a:t>
            </a:r>
            <a:r>
              <a:rPr lang="fa-IR" sz="2000" b="1" dirty="0">
                <a:cs typeface="B Nazanin" panose="00000400000000000000" pitchFamily="2" charset="-78"/>
              </a:rPr>
              <a:t>تاکی کاردی سینوسی تاکید بر درمان بیماری زمینه ای است ونه درمان ریتم.</a:t>
            </a:r>
          </a:p>
          <a:p>
            <a:pPr lvl="0" algn="just" rtl="1"/>
            <a:endParaRPr lang="fa-IR" sz="2000" b="1" dirty="0">
              <a:cs typeface="B Nazanin" panose="00000400000000000000" pitchFamily="2" charset="-78"/>
            </a:endParaRPr>
          </a:p>
          <a:p>
            <a:pPr lvl="0" algn="just" rtl="1"/>
            <a:r>
              <a:rPr lang="fa-IR" sz="2000" b="1" dirty="0">
                <a:cs typeface="B Nazanin" panose="00000400000000000000" pitchFamily="2" charset="-78"/>
              </a:rPr>
              <a:t>این ریتم نیز همانند برادیکاردی سینوسی، در صورت عدم ایجاد اختلال در وضعیت همودینامیکی احتیاج به درمان خاصی ندارد و فقط در جهت شناسایی و حذف عوامل ایجاد کننده اقدام می‌شود.</a:t>
            </a:r>
          </a:p>
          <a:p>
            <a:pPr lvl="0" algn="just" rtl="1"/>
            <a:endParaRPr lang="fa-IR" sz="2000" b="1" dirty="0">
              <a:cs typeface="B Nazanin" panose="00000400000000000000" pitchFamily="2" charset="-78"/>
            </a:endParaRPr>
          </a:p>
          <a:p>
            <a:pPr algn="just" rtl="1"/>
            <a:endParaRPr lang="en-US" sz="2000" dirty="0">
              <a:cs typeface="B Nazanin" panose="00000400000000000000" pitchFamily="2" charset="-78"/>
            </a:endParaRPr>
          </a:p>
        </p:txBody>
      </p:sp>
    </p:spTree>
    <p:extLst>
      <p:ext uri="{BB962C8B-B14F-4D97-AF65-F5344CB8AC3E}">
        <p14:creationId xmlns:p14="http://schemas.microsoft.com/office/powerpoint/2010/main" val="6814037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889336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b="1" dirty="0">
                <a:cs typeface="B Titr" pitchFamily="2" charset="-78"/>
              </a:rPr>
              <a:t>ضربان زودرس دهلیزی </a:t>
            </a:r>
            <a:r>
              <a:rPr lang="en-US" sz="2400" b="1" dirty="0">
                <a:cs typeface="B Titr" pitchFamily="2" charset="-78"/>
              </a:rPr>
              <a:t>(</a:t>
            </a:r>
            <a:r>
              <a:rPr lang="en-US" sz="2400" b="1" dirty="0" smtClean="0">
                <a:cs typeface="B Titr" pitchFamily="2" charset="-78"/>
              </a:rPr>
              <a:t>Premature </a:t>
            </a:r>
            <a:r>
              <a:rPr lang="en-US" sz="2400" b="1" dirty="0">
                <a:cs typeface="B Titr" pitchFamily="2" charset="-78"/>
              </a:rPr>
              <a:t>Atrial Contracture/ PAC)</a:t>
            </a:r>
            <a:endParaRPr lang="en-US" sz="2400" dirty="0">
              <a:cs typeface="B Titr" pitchFamily="2" charset="-78"/>
            </a:endParaRPr>
          </a:p>
        </p:txBody>
      </p:sp>
      <p:sp>
        <p:nvSpPr>
          <p:cNvPr id="3" name="Content Placeholder 2"/>
          <p:cNvSpPr>
            <a:spLocks noGrp="1"/>
          </p:cNvSpPr>
          <p:nvPr>
            <p:ph idx="1"/>
          </p:nvPr>
        </p:nvSpPr>
        <p:spPr>
          <a:xfrm>
            <a:off x="838200" y="2080998"/>
            <a:ext cx="10515600" cy="4351338"/>
          </a:xfrm>
        </p:spPr>
        <p:txBody>
          <a:bodyPr/>
          <a:lstStyle/>
          <a:p>
            <a:pPr marL="391159" indent="-391159" algn="just" defTabSz="514095" rtl="1">
              <a:spcBef>
                <a:spcPts val="3600"/>
              </a:spcBef>
              <a:defRPr sz="1800"/>
            </a:pPr>
            <a:r>
              <a:rPr lang="fa-IR" sz="2000" b="1" dirty="0">
                <a:cs typeface="B Nazanin" panose="00000400000000000000" pitchFamily="2" charset="-78"/>
              </a:rPr>
              <a:t>در این بی‌نظمی یک کانون نابجا در دهلیزها، زودتر از آن‌که ایمپالس بعدی از گره سینوسی خارج شود، جریانی را تولید می‌کند؛ این جریان از مسیر غیر طبیعی در دهلیزها و سپس از مسیر طبیعی در بطن‌ها توزیع می‌گردد.</a:t>
            </a:r>
          </a:p>
          <a:p>
            <a:pPr marL="391159" indent="-391159" algn="just" defTabSz="514095" rtl="1">
              <a:spcBef>
                <a:spcPts val="3600"/>
              </a:spcBef>
              <a:defRPr sz="1800"/>
            </a:pPr>
            <a:r>
              <a:rPr lang="fa-IR" sz="2000" b="1" dirty="0">
                <a:cs typeface="B Nazanin" panose="00000400000000000000" pitchFamily="2" charset="-78"/>
              </a:rPr>
              <a:t> این بی‌نظمی نیز مانند بسیاری از بی‌نظمی‌های دیگر، در صورت عدم ایجاد اختلالات همودینامیکی احتیاجی به درمان ندارد و فقط به شناسایی و حذف عوامل ایجاد کننده اکتفا می‌شود.</a:t>
            </a:r>
          </a:p>
        </p:txBody>
      </p:sp>
      <p:pic>
        <p:nvPicPr>
          <p:cNvPr id="4" name="pasted-image.png"/>
          <p:cNvPicPr/>
          <p:nvPr/>
        </p:nvPicPr>
        <p:blipFill>
          <a:blip r:embed="rId2">
            <a:extLst/>
          </a:blip>
          <a:stretch>
            <a:fillRect/>
          </a:stretch>
        </p:blipFill>
        <p:spPr>
          <a:xfrm rot="168337">
            <a:off x="2557535" y="3709045"/>
            <a:ext cx="2146300" cy="1806868"/>
          </a:xfrm>
          <a:prstGeom prst="rect">
            <a:avLst/>
          </a:prstGeom>
          <a:ln w="12700">
            <a:miter lim="400000"/>
          </a:ln>
        </p:spPr>
      </p:pic>
    </p:spTree>
    <p:extLst>
      <p:ext uri="{BB962C8B-B14F-4D97-AF65-F5344CB8AC3E}">
        <p14:creationId xmlns:p14="http://schemas.microsoft.com/office/powerpoint/2010/main" val="3527606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ضربان زودرس دهلیزی </a:t>
            </a:r>
            <a:r>
              <a:rPr lang="en-US" sz="2400" b="1" dirty="0">
                <a:cs typeface="B Titr" pitchFamily="2" charset="-78"/>
              </a:rPr>
              <a:t>(Premature </a:t>
            </a:r>
            <a:r>
              <a:rPr lang="en-US" sz="2400" b="1" dirty="0" err="1">
                <a:cs typeface="B Titr" pitchFamily="2" charset="-78"/>
              </a:rPr>
              <a:t>Atrial</a:t>
            </a:r>
            <a:r>
              <a:rPr lang="en-US" sz="2400" b="1" dirty="0">
                <a:cs typeface="B Titr" pitchFamily="2" charset="-78"/>
              </a:rPr>
              <a:t> Contracture/ PAC)</a:t>
            </a:r>
            <a:endParaRPr lang="en-US" sz="2400" dirty="0">
              <a:cs typeface="B Titr" pitchFamily="2" charset="-78"/>
            </a:endParaRPr>
          </a:p>
        </p:txBody>
      </p:sp>
      <p:sp>
        <p:nvSpPr>
          <p:cNvPr id="3" name="Content Placeholder 2"/>
          <p:cNvSpPr>
            <a:spLocks noGrp="1"/>
          </p:cNvSpPr>
          <p:nvPr>
            <p:ph idx="1"/>
          </p:nvPr>
        </p:nvSpPr>
        <p:spPr>
          <a:xfrm>
            <a:off x="838200" y="2097474"/>
            <a:ext cx="10515600" cy="4351338"/>
          </a:xfrm>
        </p:spPr>
        <p:txBody>
          <a:bodyPr/>
          <a:lstStyle/>
          <a:p>
            <a:pPr marL="391159" indent="-391159" algn="just" defTabSz="514095" rtl="1">
              <a:spcBef>
                <a:spcPts val="3600"/>
              </a:spcBef>
              <a:defRPr sz="1800"/>
            </a:pPr>
            <a:r>
              <a:rPr lang="fa-IR" sz="2000" b="1" dirty="0" smtClean="0">
                <a:cs typeface="B Nazanin" panose="00000400000000000000" pitchFamily="2" charset="-78"/>
              </a:rPr>
              <a:t>در صورت زیاد بودن تعداد آن‌ها یا ایجاد اختلال در وضعیت همودینامیکی، از داروهایی نظیر مسدود کننده‌های کانال‌های کلسیمی، بتا بلاکرها و داروهای ضد اضطراب برای درمان این بی‌نظمی استفاده می‌شود.</a:t>
            </a:r>
          </a:p>
          <a:p>
            <a:pPr algn="r" rtl="1"/>
            <a:endParaRPr lang="en-US" sz="3600" dirty="0" smtClean="0">
              <a:cs typeface="B Nazanin" panose="00000400000000000000" pitchFamily="2" charset="-78"/>
            </a:endParaRPr>
          </a:p>
          <a:p>
            <a:pPr algn="r" rtl="1"/>
            <a:endParaRPr lang="en-US" sz="3600" dirty="0">
              <a:cs typeface="B Nazanin" panose="00000400000000000000" pitchFamily="2" charset="-78"/>
            </a:endParaRPr>
          </a:p>
        </p:txBody>
      </p:sp>
      <p:pic>
        <p:nvPicPr>
          <p:cNvPr id="4" name="pasted-image.png"/>
          <p:cNvPicPr/>
          <p:nvPr/>
        </p:nvPicPr>
        <p:blipFill>
          <a:blip r:embed="rId2">
            <a:extLst/>
          </a:blip>
          <a:stretch>
            <a:fillRect/>
          </a:stretch>
        </p:blipFill>
        <p:spPr>
          <a:xfrm>
            <a:off x="2057400" y="3162300"/>
            <a:ext cx="8153400" cy="1206500"/>
          </a:xfrm>
          <a:prstGeom prst="rect">
            <a:avLst/>
          </a:prstGeom>
          <a:ln w="12700">
            <a:miter lim="400000"/>
          </a:ln>
        </p:spPr>
      </p:pic>
    </p:spTree>
    <p:extLst>
      <p:ext uri="{BB962C8B-B14F-4D97-AF65-F5344CB8AC3E}">
        <p14:creationId xmlns:p14="http://schemas.microsoft.com/office/powerpoint/2010/main" val="4280963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تاکی‌کاردی چند کانونی دهلیزی </a:t>
            </a:r>
            <a:r>
              <a:rPr lang="en-US" sz="2400" b="1" dirty="0">
                <a:cs typeface="B Titr" pitchFamily="2" charset="-78"/>
              </a:rPr>
              <a:t>(Multifocal </a:t>
            </a:r>
            <a:r>
              <a:rPr lang="en-US" sz="2400" b="1" dirty="0" err="1">
                <a:cs typeface="B Titr" pitchFamily="2" charset="-78"/>
              </a:rPr>
              <a:t>Atrial</a:t>
            </a:r>
            <a:r>
              <a:rPr lang="en-US" sz="2400" b="1" dirty="0">
                <a:cs typeface="B Titr" pitchFamily="2" charset="-78"/>
              </a:rPr>
              <a:t> Tachycardia/ MAT)</a:t>
            </a:r>
          </a:p>
        </p:txBody>
      </p:sp>
      <p:sp>
        <p:nvSpPr>
          <p:cNvPr id="3" name="Content Placeholder 2"/>
          <p:cNvSpPr>
            <a:spLocks noGrp="1"/>
          </p:cNvSpPr>
          <p:nvPr>
            <p:ph idx="1"/>
          </p:nvPr>
        </p:nvSpPr>
        <p:spPr/>
        <p:txBody>
          <a:bodyPr/>
          <a:lstStyle/>
          <a:p>
            <a:pPr algn="just" rtl="1"/>
            <a:endParaRPr lang="fa-IR" sz="2000" b="1" dirty="0">
              <a:cs typeface="B Nazanin" panose="00000400000000000000" pitchFamily="2" charset="-78"/>
            </a:endParaRPr>
          </a:p>
          <a:p>
            <a:pPr algn="just" rtl="1"/>
            <a:r>
              <a:rPr lang="fa-IR" sz="2000" b="1" dirty="0">
                <a:cs typeface="B Nazanin" panose="00000400000000000000" pitchFamily="2" charset="-78"/>
              </a:rPr>
              <a:t>در این بی‌نظمی، دیگر گره سینوسی ضربان‌ساز غالب قلب نیست؛ بلکه چند کانون در دهلیزها وجود دارند که با سرعت‌های متفاوتی ضربان تولید می‌کنند. هر کدام از این کانون‌ها که زودتر ایمپالس خود را تولید کند، باعث سرکوب شدن لحظه‌ای سایر کانون‌ها می‌شود.</a:t>
            </a:r>
          </a:p>
          <a:p>
            <a:pPr algn="just" rtl="1"/>
            <a:endParaRPr lang="fa-IR" sz="2000" b="1" dirty="0">
              <a:cs typeface="B Nazanin" panose="00000400000000000000" pitchFamily="2" charset="-78"/>
            </a:endParaRPr>
          </a:p>
          <a:p>
            <a:pPr algn="just" rtl="1"/>
            <a:r>
              <a:rPr lang="fa-IR" sz="2000" b="1" dirty="0">
                <a:cs typeface="B Nazanin" panose="00000400000000000000" pitchFamily="2" charset="-78"/>
              </a:rPr>
              <a:t> ایمپالس از مسیر غیر طبیعی دهلیزها و از مسیر </a:t>
            </a:r>
            <a:r>
              <a:rPr lang="fa-IR" sz="2000" b="1" dirty="0" smtClean="0">
                <a:cs typeface="B Nazanin" panose="00000400000000000000" pitchFamily="2" charset="-78"/>
              </a:rPr>
              <a:t>طبیعی، </a:t>
            </a:r>
            <a:r>
              <a:rPr lang="fa-IR" sz="2000" b="1" dirty="0">
                <a:cs typeface="B Nazanin" panose="00000400000000000000" pitchFamily="2" charset="-78"/>
              </a:rPr>
              <a:t>بطن‌ها را دپولاریزه خواهد کرد. ضربان بعدی از یک کانون دیگر منشا خواهد گرفت.</a:t>
            </a:r>
          </a:p>
          <a:p>
            <a:pPr algn="just" rtl="1"/>
            <a:endParaRPr lang="fa-IR" sz="2000" b="1" dirty="0">
              <a:cs typeface="B Nazanin" panose="00000400000000000000" pitchFamily="2" charset="-78"/>
            </a:endParaRPr>
          </a:p>
          <a:p>
            <a:pPr algn="just" rtl="1"/>
            <a:endParaRPr lang="en-US" sz="2000" b="1" dirty="0">
              <a:cs typeface="B Nazanin" panose="00000400000000000000" pitchFamily="2" charset="-78"/>
            </a:endParaRPr>
          </a:p>
        </p:txBody>
      </p:sp>
    </p:spTree>
    <p:extLst>
      <p:ext uri="{BB962C8B-B14F-4D97-AF65-F5344CB8AC3E}">
        <p14:creationId xmlns:p14="http://schemas.microsoft.com/office/powerpoint/2010/main" val="1417745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تاکی‌کاردی چند کانونی دهلیزی </a:t>
            </a:r>
            <a:r>
              <a:rPr lang="en-US" sz="2400" b="1" dirty="0">
                <a:cs typeface="B Titr" pitchFamily="2" charset="-78"/>
              </a:rPr>
              <a:t>(Multifocal </a:t>
            </a:r>
            <a:r>
              <a:rPr lang="en-US" sz="2400" b="1" dirty="0" err="1">
                <a:cs typeface="B Titr" pitchFamily="2" charset="-78"/>
              </a:rPr>
              <a:t>Atrial</a:t>
            </a:r>
            <a:r>
              <a:rPr lang="en-US" sz="2400" b="1" dirty="0">
                <a:cs typeface="B Titr" pitchFamily="2" charset="-78"/>
              </a:rPr>
              <a:t> Tachycardia/ MAT)</a:t>
            </a:r>
          </a:p>
        </p:txBody>
      </p:sp>
      <p:sp>
        <p:nvSpPr>
          <p:cNvPr id="3" name="Content Placeholder 2"/>
          <p:cNvSpPr>
            <a:spLocks noGrp="1"/>
          </p:cNvSpPr>
          <p:nvPr>
            <p:ph idx="1"/>
          </p:nvPr>
        </p:nvSpPr>
        <p:spPr/>
        <p:txBody>
          <a:bodyPr/>
          <a:lstStyle/>
          <a:p>
            <a:pPr algn="just" rtl="1"/>
            <a:r>
              <a:rPr lang="fa-IR" sz="2000" b="1" dirty="0">
                <a:cs typeface="B Nazanin" panose="00000400000000000000" pitchFamily="2" charset="-78"/>
              </a:rPr>
              <a:t>موج </a:t>
            </a:r>
            <a:r>
              <a:rPr lang="en-US" sz="2000" b="1" dirty="0">
                <a:cs typeface="B Nazanin" panose="00000400000000000000" pitchFamily="2" charset="-78"/>
              </a:rPr>
              <a:t>P</a:t>
            </a:r>
            <a:r>
              <a:rPr lang="fa-IR" sz="2000" b="1" dirty="0">
                <a:cs typeface="B Nazanin" panose="00000400000000000000" pitchFamily="2" charset="-78"/>
              </a:rPr>
              <a:t> با اشکال مختلف دیده می شود.</a:t>
            </a:r>
          </a:p>
          <a:p>
            <a:pPr algn="just" rtl="1"/>
            <a:endParaRPr lang="fa-IR" sz="2000" b="1" dirty="0">
              <a:cs typeface="B Nazanin" panose="00000400000000000000" pitchFamily="2" charset="-78"/>
            </a:endParaRPr>
          </a:p>
          <a:p>
            <a:pPr algn="just" rtl="1"/>
            <a:r>
              <a:rPr lang="en-US" sz="2000" b="1" dirty="0">
                <a:cs typeface="B Nazanin" panose="00000400000000000000" pitchFamily="2" charset="-78"/>
              </a:rPr>
              <a:t>P-R interval</a:t>
            </a:r>
            <a:r>
              <a:rPr lang="fa-IR" sz="2000" b="1" dirty="0">
                <a:cs typeface="B Nazanin" panose="00000400000000000000" pitchFamily="2" charset="-78"/>
              </a:rPr>
              <a:t> بر اساس نزدیکی پیس میکر نابجا با گره </a:t>
            </a:r>
            <a:r>
              <a:rPr lang="en-US" sz="2000" b="1" dirty="0">
                <a:cs typeface="B Nazanin" panose="00000400000000000000" pitchFamily="2" charset="-78"/>
              </a:rPr>
              <a:t>AV</a:t>
            </a:r>
            <a:r>
              <a:rPr lang="fa-IR" sz="2000" b="1" dirty="0">
                <a:cs typeface="B Nazanin" panose="00000400000000000000" pitchFamily="2" charset="-78"/>
              </a:rPr>
              <a:t> متفاوت است.</a:t>
            </a:r>
          </a:p>
          <a:p>
            <a:pPr algn="just" rtl="1"/>
            <a:endParaRPr lang="fa-IR" sz="2000" b="1" dirty="0">
              <a:cs typeface="B Nazanin" panose="00000400000000000000" pitchFamily="2" charset="-78"/>
            </a:endParaRPr>
          </a:p>
          <a:p>
            <a:pPr algn="just" rtl="1"/>
            <a:r>
              <a:rPr lang="fa-IR" sz="2000" b="1" dirty="0">
                <a:cs typeface="B Nazanin" panose="00000400000000000000" pitchFamily="2" charset="-78"/>
              </a:rPr>
              <a:t>کمپلکس </a:t>
            </a:r>
            <a:r>
              <a:rPr lang="en-US" sz="2000" b="1" dirty="0">
                <a:cs typeface="B Nazanin" panose="00000400000000000000" pitchFamily="2" charset="-78"/>
              </a:rPr>
              <a:t>QRS</a:t>
            </a:r>
            <a:r>
              <a:rPr lang="fa-IR" sz="2000" b="1" dirty="0">
                <a:cs typeface="B Nazanin" panose="00000400000000000000" pitchFamily="2" charset="-78"/>
              </a:rPr>
              <a:t> معمولاً نرمال می باشد. (باریک یا </a:t>
            </a:r>
            <a:r>
              <a:rPr lang="en-US" sz="2000" b="1" dirty="0">
                <a:cs typeface="B Nazanin" panose="00000400000000000000" pitchFamily="2" charset="-78"/>
              </a:rPr>
              <a:t>Narrow</a:t>
            </a:r>
            <a:r>
              <a:rPr lang="fa-IR" sz="2000" b="1" dirty="0">
                <a:cs typeface="B Nazanin" panose="00000400000000000000" pitchFamily="2" charset="-78"/>
              </a:rPr>
              <a:t>)</a:t>
            </a:r>
          </a:p>
          <a:p>
            <a:pPr algn="just" rtl="1"/>
            <a:endParaRPr lang="fa-IR" sz="2000" b="1" dirty="0">
              <a:cs typeface="B Nazanin" panose="00000400000000000000" pitchFamily="2" charset="-78"/>
            </a:endParaRPr>
          </a:p>
          <a:p>
            <a:pPr lvl="0" algn="just" rtl="1"/>
            <a:r>
              <a:rPr lang="fa-IR" sz="2000" b="1" dirty="0">
                <a:cs typeface="B Nazanin" panose="00000400000000000000" pitchFamily="2" charset="-78"/>
              </a:rPr>
              <a:t>سرعت بطن‌ها بیش از 100  بار در دقیقه است.</a:t>
            </a:r>
          </a:p>
          <a:p>
            <a:pPr algn="just" rtl="1"/>
            <a:endParaRPr lang="en-US" sz="2000" b="1" dirty="0">
              <a:cs typeface="B Nazanin" panose="00000400000000000000" pitchFamily="2" charset="-78"/>
            </a:endParaRPr>
          </a:p>
        </p:txBody>
      </p:sp>
    </p:spTree>
    <p:extLst>
      <p:ext uri="{BB962C8B-B14F-4D97-AF65-F5344CB8AC3E}">
        <p14:creationId xmlns:p14="http://schemas.microsoft.com/office/powerpoint/2010/main" val="490277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dirty="0">
                <a:cs typeface="B Titr" pitchFamily="2" charset="-78"/>
              </a:rPr>
              <a:t> دیس ریتمی های </a:t>
            </a:r>
            <a:r>
              <a:rPr lang="fa-IR" sz="2400" dirty="0" smtClean="0">
                <a:cs typeface="B Titr" pitchFamily="2" charset="-78"/>
              </a:rPr>
              <a:t>دهلیزی</a:t>
            </a:r>
            <a:endParaRPr lang="en-US" sz="2400" dirty="0">
              <a:cs typeface="B Titr" pitchFamily="2" charset="-78"/>
            </a:endParaRPr>
          </a:p>
        </p:txBody>
      </p:sp>
      <p:pic>
        <p:nvPicPr>
          <p:cNvPr id="4" name="Content Placeholder 3" descr="http://scrubbing.in/wp-content/uploads/2013/07/heart-disease.jpg"/>
          <p:cNvPicPr>
            <a:picLocks noGrp="1"/>
          </p:cNvPicPr>
          <p:nvPr>
            <p:ph idx="1"/>
          </p:nvPr>
        </p:nvPicPr>
        <p:blipFill>
          <a:blip r:embed="rId2"/>
          <a:srcRect/>
          <a:stretch>
            <a:fillRect/>
          </a:stretch>
        </p:blipFill>
        <p:spPr bwMode="auto">
          <a:xfrm>
            <a:off x="2068286" y="1945823"/>
            <a:ext cx="7543800" cy="3615531"/>
          </a:xfrm>
          <a:prstGeom prst="rect">
            <a:avLst/>
          </a:prstGeom>
          <a:noFill/>
          <a:ln w="9525">
            <a:noFill/>
            <a:miter lim="800000"/>
            <a:headEnd/>
            <a:tailEnd/>
          </a:ln>
        </p:spPr>
      </p:pic>
    </p:spTree>
    <p:extLst>
      <p:ext uri="{BB962C8B-B14F-4D97-AF65-F5344CB8AC3E}">
        <p14:creationId xmlns:p14="http://schemas.microsoft.com/office/powerpoint/2010/main" val="3826498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تاکی‌کاردی چند کانونی دهلیزی </a:t>
            </a:r>
            <a:r>
              <a:rPr lang="en-US" sz="2400" b="1" dirty="0">
                <a:cs typeface="B Titr" pitchFamily="2" charset="-78"/>
              </a:rPr>
              <a:t>(Multifocal </a:t>
            </a:r>
            <a:r>
              <a:rPr lang="en-US" sz="2400" b="1" dirty="0" err="1">
                <a:cs typeface="B Titr" pitchFamily="2" charset="-78"/>
              </a:rPr>
              <a:t>Atrial</a:t>
            </a:r>
            <a:r>
              <a:rPr lang="en-US" sz="2400" b="1" dirty="0">
                <a:cs typeface="B Titr" pitchFamily="2" charset="-78"/>
              </a:rPr>
              <a:t> Tachycardia/ MAT)</a:t>
            </a:r>
          </a:p>
        </p:txBody>
      </p:sp>
      <p:sp>
        <p:nvSpPr>
          <p:cNvPr id="3" name="Content Placeholder 2"/>
          <p:cNvSpPr>
            <a:spLocks noGrp="1"/>
          </p:cNvSpPr>
          <p:nvPr>
            <p:ph idx="1"/>
          </p:nvPr>
        </p:nvSpPr>
        <p:spPr/>
        <p:txBody>
          <a:bodyPr/>
          <a:lstStyle/>
          <a:p>
            <a:pPr lvl="0" algn="r" rtl="1">
              <a:buNone/>
              <a:defRPr sz="1800"/>
            </a:pPr>
            <a:r>
              <a:rPr lang="fa-IR" sz="2000" b="1" dirty="0">
                <a:cs typeface="B Nazanin" panose="00000400000000000000" pitchFamily="2" charset="-78"/>
              </a:rPr>
              <a:t>درمان:</a:t>
            </a:r>
          </a:p>
          <a:p>
            <a:pPr algn="r" rtl="1">
              <a:defRPr sz="1800"/>
            </a:pPr>
            <a:r>
              <a:rPr lang="fa-IR" sz="2000" b="1" dirty="0">
                <a:cs typeface="B Nazanin" panose="00000400000000000000" pitchFamily="2" charset="-78"/>
              </a:rPr>
              <a:t>شناسایی و حذف علل</a:t>
            </a:r>
          </a:p>
          <a:p>
            <a:pPr algn="r" rtl="1">
              <a:defRPr sz="1800"/>
            </a:pPr>
            <a:r>
              <a:rPr lang="fa-IR" sz="2000" b="1" dirty="0">
                <a:cs typeface="B Nazanin" panose="00000400000000000000" pitchFamily="2" charset="-78"/>
              </a:rPr>
              <a:t>در اورژانس پیش بیمارستانی غالباً عامل آن هایپوکسی است که با اکسیژن تراپی رفع می گردد.</a:t>
            </a:r>
          </a:p>
          <a:p>
            <a:pPr algn="r" rtl="1">
              <a:defRPr sz="1800"/>
            </a:pPr>
            <a:r>
              <a:rPr lang="fa-IR" sz="2000" b="1" dirty="0">
                <a:cs typeface="B Nazanin" panose="00000400000000000000" pitchFamily="2" charset="-78"/>
              </a:rPr>
              <a:t>درمان سایر علل بیمارستانی می باشند.</a:t>
            </a:r>
          </a:p>
          <a:p>
            <a:pPr algn="r" rtl="1"/>
            <a:endParaRPr lang="en-US" sz="2000" b="1" dirty="0">
              <a:cs typeface="B Nazanin" panose="00000400000000000000" pitchFamily="2" charset="-78"/>
            </a:endParaRPr>
          </a:p>
        </p:txBody>
      </p:sp>
      <p:pic>
        <p:nvPicPr>
          <p:cNvPr id="4" name="pasted-image.png"/>
          <p:cNvPicPr/>
          <p:nvPr/>
        </p:nvPicPr>
        <p:blipFill>
          <a:blip r:embed="rId2">
            <a:extLst/>
          </a:blip>
          <a:stretch>
            <a:fillRect/>
          </a:stretch>
        </p:blipFill>
        <p:spPr>
          <a:xfrm>
            <a:off x="3276600" y="3581400"/>
            <a:ext cx="5994400" cy="1181100"/>
          </a:xfrm>
          <a:prstGeom prst="rect">
            <a:avLst/>
          </a:prstGeom>
          <a:ln w="12700">
            <a:miter lim="400000"/>
          </a:ln>
        </p:spPr>
      </p:pic>
    </p:spTree>
    <p:extLst>
      <p:ext uri="{BB962C8B-B14F-4D97-AF65-F5344CB8AC3E}">
        <p14:creationId xmlns:p14="http://schemas.microsoft.com/office/powerpoint/2010/main" val="29938177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427163"/>
            <a:ext cx="8686800" cy="1143000"/>
          </a:xfrm>
        </p:spPr>
        <p:txBody>
          <a:bodyPr/>
          <a:lstStyle/>
          <a:p>
            <a:pPr algn="ctr" rtl="1"/>
            <a:r>
              <a:rPr lang="fa-IR" sz="2400" b="1" dirty="0">
                <a:cs typeface="B Titr" pitchFamily="2" charset="-78"/>
              </a:rPr>
              <a:t>تاکیکاردی حمله ای دهلیزی</a:t>
            </a:r>
            <a:br>
              <a:rPr lang="fa-IR" sz="2400" b="1" dirty="0">
                <a:cs typeface="B Titr" pitchFamily="2" charset="-78"/>
              </a:rPr>
            </a:br>
            <a:r>
              <a:rPr lang="fa-IR" sz="2400" b="1" dirty="0">
                <a:cs typeface="B Titr" pitchFamily="2" charset="-78"/>
              </a:rPr>
              <a:t> </a:t>
            </a:r>
            <a:r>
              <a:rPr lang="en-US" sz="2400" b="1" dirty="0">
                <a:cs typeface="B Titr" pitchFamily="2" charset="-78"/>
              </a:rPr>
              <a:t>Tachycardia / PAT)</a:t>
            </a:r>
            <a:r>
              <a:rPr lang="fa-IR" sz="2400" b="1" dirty="0">
                <a:cs typeface="B Titr" pitchFamily="2" charset="-78"/>
              </a:rPr>
              <a:t> </a:t>
            </a:r>
            <a:r>
              <a:rPr lang="en-US" sz="2400" b="1" dirty="0">
                <a:cs typeface="B Titr" pitchFamily="2" charset="-78"/>
              </a:rPr>
              <a:t>(Paroxysmal </a:t>
            </a:r>
            <a:r>
              <a:rPr lang="en-US" sz="2400" b="1" dirty="0" err="1">
                <a:cs typeface="B Titr" pitchFamily="2" charset="-78"/>
              </a:rPr>
              <a:t>Atrial</a:t>
            </a:r>
            <a:endParaRPr lang="en-US" sz="2400" b="1" dirty="0">
              <a:cs typeface="B Titr" pitchFamily="2" charset="-78"/>
            </a:endParaRPr>
          </a:p>
        </p:txBody>
      </p:sp>
      <p:sp>
        <p:nvSpPr>
          <p:cNvPr id="3" name="Content Placeholder 2"/>
          <p:cNvSpPr>
            <a:spLocks noGrp="1"/>
          </p:cNvSpPr>
          <p:nvPr>
            <p:ph idx="1"/>
          </p:nvPr>
        </p:nvSpPr>
        <p:spPr>
          <a:xfrm>
            <a:off x="542925" y="2895600"/>
            <a:ext cx="10972800" cy="4144964"/>
          </a:xfrm>
        </p:spPr>
        <p:txBody>
          <a:bodyPr/>
          <a:lstStyle/>
          <a:p>
            <a:pPr algn="r" rtl="1"/>
            <a:r>
              <a:rPr lang="fa-IR" sz="2000" b="1" dirty="0">
                <a:cs typeface="B Nazanin" panose="00000400000000000000" pitchFamily="2" charset="-78"/>
              </a:rPr>
              <a:t>زمانیکه کانون نابجا در دهلیز شروع به فرستادن </a:t>
            </a:r>
            <a:r>
              <a:rPr lang="fa-IR" sz="2000" b="1" dirty="0" smtClean="0">
                <a:cs typeface="B Nazanin" panose="00000400000000000000" pitchFamily="2" charset="-78"/>
              </a:rPr>
              <a:t>ایمپالس هایی </a:t>
            </a:r>
            <a:r>
              <a:rPr lang="fa-IR" sz="2000" b="1" dirty="0">
                <a:cs typeface="B Nazanin" panose="00000400000000000000" pitchFamily="2" charset="-78"/>
              </a:rPr>
              <a:t>با سرعت زیاد (160 تا 220 ایمپالس در دقیقه) </a:t>
            </a:r>
            <a:r>
              <a:rPr lang="fa-IR" sz="2000" b="1" dirty="0" smtClean="0">
                <a:cs typeface="B Nazanin" panose="00000400000000000000" pitchFamily="2" charset="-78"/>
              </a:rPr>
              <a:t>بکند، </a:t>
            </a:r>
            <a:r>
              <a:rPr lang="en-US" sz="2000" b="1" dirty="0">
                <a:cs typeface="B Nazanin" panose="00000400000000000000" pitchFamily="2" charset="-78"/>
              </a:rPr>
              <a:t>PAT</a:t>
            </a:r>
            <a:r>
              <a:rPr lang="fa-IR" sz="2000" b="1" dirty="0">
                <a:cs typeface="B Nazanin" panose="00000400000000000000" pitchFamily="2" charset="-78"/>
              </a:rPr>
              <a:t> اتفاق میفتد.</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در افراد با بیماری کرونری خطرناک خواهد بود.</a:t>
            </a:r>
          </a:p>
          <a:p>
            <a:pPr algn="r" rtl="1"/>
            <a:endParaRPr lang="fa-IR" sz="2000" b="1" dirty="0">
              <a:cs typeface="B Nazanin" panose="00000400000000000000" pitchFamily="2" charset="-78"/>
            </a:endParaRPr>
          </a:p>
          <a:p>
            <a:pPr algn="r" rtl="1"/>
            <a:endParaRPr lang="en-US" sz="2000" b="1" dirty="0">
              <a:cs typeface="B Nazanin" panose="00000400000000000000" pitchFamily="2" charset="-78"/>
            </a:endParaRPr>
          </a:p>
        </p:txBody>
      </p:sp>
    </p:spTree>
    <p:extLst>
      <p:ext uri="{BB962C8B-B14F-4D97-AF65-F5344CB8AC3E}">
        <p14:creationId xmlns:p14="http://schemas.microsoft.com/office/powerpoint/2010/main" val="4156955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تاکیکاردی حمله ای دهلیزی </a:t>
            </a:r>
            <a:r>
              <a:rPr lang="en-US" sz="2400" b="1" dirty="0">
                <a:cs typeface="B Titr" pitchFamily="2" charset="-78"/>
              </a:rPr>
              <a:t>Tachycardia / PAT)</a:t>
            </a:r>
            <a:r>
              <a:rPr lang="fa-IR" sz="2400" b="1" dirty="0">
                <a:cs typeface="B Titr" pitchFamily="2" charset="-78"/>
              </a:rPr>
              <a:t> </a:t>
            </a:r>
            <a:r>
              <a:rPr lang="en-US" sz="2400" b="1" dirty="0">
                <a:cs typeface="B Titr" pitchFamily="2" charset="-78"/>
              </a:rPr>
              <a:t>(Paroxysmal </a:t>
            </a:r>
            <a:r>
              <a:rPr lang="en-US" sz="2400" b="1" dirty="0" err="1">
                <a:cs typeface="B Titr" pitchFamily="2" charset="-78"/>
              </a:rPr>
              <a:t>Atrial</a:t>
            </a:r>
            <a:endParaRPr lang="en-US" sz="2400" b="1" dirty="0">
              <a:cs typeface="B Titr" pitchFamily="2" charset="-78"/>
            </a:endParaRPr>
          </a:p>
        </p:txBody>
      </p:sp>
      <p:sp>
        <p:nvSpPr>
          <p:cNvPr id="3" name="Content Placeholder 2"/>
          <p:cNvSpPr>
            <a:spLocks noGrp="1"/>
          </p:cNvSpPr>
          <p:nvPr>
            <p:ph idx="1"/>
          </p:nvPr>
        </p:nvSpPr>
        <p:spPr>
          <a:xfrm>
            <a:off x="828675" y="1549400"/>
            <a:ext cx="10515600" cy="4351338"/>
          </a:xfrm>
        </p:spPr>
        <p:txBody>
          <a:bodyPr/>
          <a:lstStyle/>
          <a:p>
            <a:pPr algn="r" rtl="1"/>
            <a:endParaRPr lang="fa-IR" sz="1800" b="1" dirty="0">
              <a:cs typeface="B Nazanin" panose="00000400000000000000" pitchFamily="2" charset="-78"/>
            </a:endParaRPr>
          </a:p>
          <a:p>
            <a:pPr algn="r" rtl="1"/>
            <a:r>
              <a:rPr lang="fa-IR" sz="2000" b="1" dirty="0">
                <a:cs typeface="B Nazanin" panose="00000400000000000000" pitchFamily="2" charset="-78"/>
              </a:rPr>
              <a:t>ریتم منظم است.</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امواج </a:t>
            </a:r>
            <a:r>
              <a:rPr lang="en-US" sz="2000" b="1" dirty="0">
                <a:cs typeface="B Nazanin" panose="00000400000000000000" pitchFamily="2" charset="-78"/>
              </a:rPr>
              <a:t>P</a:t>
            </a:r>
            <a:r>
              <a:rPr lang="fa-IR" sz="2000" b="1" dirty="0">
                <a:cs typeface="B Nazanin" panose="00000400000000000000" pitchFamily="2" charset="-78"/>
              </a:rPr>
              <a:t> دیده نمی شود.</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کمپلکس </a:t>
            </a:r>
            <a:r>
              <a:rPr lang="en-US" sz="2000" b="1" dirty="0">
                <a:cs typeface="B Nazanin" panose="00000400000000000000" pitchFamily="2" charset="-78"/>
              </a:rPr>
              <a:t>QRS</a:t>
            </a:r>
            <a:r>
              <a:rPr lang="fa-IR" sz="2000" b="1" dirty="0">
                <a:cs typeface="B Nazanin" panose="00000400000000000000" pitchFamily="2" charset="-78"/>
              </a:rPr>
              <a:t> باریک یا </a:t>
            </a:r>
            <a:r>
              <a:rPr lang="en-US" sz="2000" b="1" dirty="0">
                <a:cs typeface="B Nazanin" panose="00000400000000000000" pitchFamily="2" charset="-78"/>
              </a:rPr>
              <a:t>Narrow</a:t>
            </a:r>
            <a:r>
              <a:rPr lang="fa-IR" sz="2000" b="1" dirty="0">
                <a:cs typeface="B Nazanin" panose="00000400000000000000" pitchFamily="2" charset="-78"/>
              </a:rPr>
              <a:t> می باشد.</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غالباً حمله ای است.</a:t>
            </a:r>
          </a:p>
          <a:p>
            <a:pPr algn="r" rtl="1"/>
            <a:endParaRPr lang="fa-IR" sz="1800" b="1" dirty="0">
              <a:cs typeface="B Nazanin" panose="00000400000000000000" pitchFamily="2" charset="-78"/>
            </a:endParaRPr>
          </a:p>
          <a:p>
            <a:pPr algn="r" rtl="1"/>
            <a:endParaRPr lang="fa-IR" sz="1800" b="1" dirty="0">
              <a:cs typeface="B Nazanin" panose="00000400000000000000" pitchFamily="2" charset="-78"/>
            </a:endParaRPr>
          </a:p>
          <a:p>
            <a:pPr algn="r" rtl="1"/>
            <a:endParaRPr lang="en-US" sz="1800" b="1" dirty="0">
              <a:cs typeface="B Nazanin" panose="00000400000000000000" pitchFamily="2" charset="-78"/>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372" y="4136485"/>
            <a:ext cx="7470475" cy="2386426"/>
          </a:xfrm>
          <a:prstGeom prst="rect">
            <a:avLst/>
          </a:prstGeom>
        </p:spPr>
      </p:pic>
    </p:spTree>
    <p:extLst>
      <p:ext uri="{BB962C8B-B14F-4D97-AF65-F5344CB8AC3E}">
        <p14:creationId xmlns:p14="http://schemas.microsoft.com/office/powerpoint/2010/main" val="3487225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تاکیکاردی حمله ای دهلیزی </a:t>
            </a:r>
            <a:r>
              <a:rPr lang="en-US" sz="2400" b="1" dirty="0">
                <a:cs typeface="B Titr" pitchFamily="2" charset="-78"/>
              </a:rPr>
              <a:t>Tachycardia / PAT)</a:t>
            </a:r>
            <a:r>
              <a:rPr lang="fa-IR" sz="2400" b="1" dirty="0">
                <a:cs typeface="B Titr" pitchFamily="2" charset="-78"/>
              </a:rPr>
              <a:t> </a:t>
            </a:r>
            <a:r>
              <a:rPr lang="en-US" sz="2400" b="1" dirty="0">
                <a:cs typeface="B Titr" pitchFamily="2" charset="-78"/>
              </a:rPr>
              <a:t>(Paroxysmal </a:t>
            </a:r>
            <a:r>
              <a:rPr lang="en-US" sz="2400" b="1" dirty="0" err="1">
                <a:cs typeface="B Titr" pitchFamily="2" charset="-78"/>
              </a:rPr>
              <a:t>Atrial</a:t>
            </a:r>
            <a:endParaRPr lang="en-US" sz="2400" b="1" dirty="0">
              <a:cs typeface="B Titr" pitchFamily="2" charset="-78"/>
            </a:endParaRPr>
          </a:p>
        </p:txBody>
      </p:sp>
      <p:sp>
        <p:nvSpPr>
          <p:cNvPr id="3" name="Content Placeholder 2"/>
          <p:cNvSpPr>
            <a:spLocks noGrp="1"/>
          </p:cNvSpPr>
          <p:nvPr>
            <p:ph idx="1"/>
          </p:nvPr>
        </p:nvSpPr>
        <p:spPr/>
        <p:txBody>
          <a:bodyPr/>
          <a:lstStyle/>
          <a:p>
            <a:pPr algn="r" rtl="1">
              <a:buNone/>
            </a:pPr>
            <a:r>
              <a:rPr lang="fa-IR" sz="2000" b="1" dirty="0">
                <a:cs typeface="B Nazanin" panose="00000400000000000000" pitchFamily="2" charset="-78"/>
              </a:rPr>
              <a:t>درمان</a:t>
            </a:r>
          </a:p>
          <a:p>
            <a:pPr algn="r" rtl="1">
              <a:buNone/>
            </a:pPr>
            <a:r>
              <a:rPr lang="fa-IR" sz="2000" b="1" dirty="0">
                <a:cs typeface="B Nazanin" panose="00000400000000000000" pitchFamily="2" charset="-78"/>
              </a:rPr>
              <a:t>تحریک پاراسمپاتیک :</a:t>
            </a:r>
          </a:p>
          <a:p>
            <a:pPr algn="r" rtl="1"/>
            <a:r>
              <a:rPr lang="fa-IR" sz="2000" b="1" dirty="0">
                <a:cs typeface="B Nazanin" panose="00000400000000000000" pitchFamily="2" charset="-78"/>
              </a:rPr>
              <a:t>تحریک حلق به دلیل احتمال آسپیراسیون و استفراغ توصیه نمی شود.</a:t>
            </a:r>
          </a:p>
          <a:p>
            <a:pPr algn="r" rtl="1"/>
            <a:r>
              <a:rPr lang="fa-IR" sz="2000" b="1" dirty="0">
                <a:cs typeface="B Nazanin" panose="00000400000000000000" pitchFamily="2" charset="-78"/>
              </a:rPr>
              <a:t>مانوروالسالوار: یک انگشت را داخل دهان قرار داده و مقابل دهان بسته فوت کند.</a:t>
            </a:r>
          </a:p>
          <a:p>
            <a:pPr algn="r" rtl="1"/>
            <a:r>
              <a:rPr lang="fa-IR" sz="2000" b="1" dirty="0">
                <a:cs typeface="B Nazanin" panose="00000400000000000000" pitchFamily="2" charset="-78"/>
              </a:rPr>
              <a:t>گذاشتن کیسه یخ روی چشم ها </a:t>
            </a:r>
          </a:p>
          <a:p>
            <a:pPr algn="r" rtl="1"/>
            <a:r>
              <a:rPr lang="fa-IR" sz="2000" b="1" dirty="0">
                <a:cs typeface="B Nazanin" panose="00000400000000000000" pitchFamily="2" charset="-78"/>
              </a:rPr>
              <a:t>ماساژ کاروتید</a:t>
            </a:r>
          </a:p>
          <a:p>
            <a:pPr algn="r" rtl="1">
              <a:buNone/>
            </a:pPr>
            <a:endParaRPr lang="en-US" sz="2000" b="1" dirty="0">
              <a:cs typeface="B Nazanin" panose="00000400000000000000" pitchFamily="2" charset="-78"/>
            </a:endParaRP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194" y="3526962"/>
            <a:ext cx="7286359" cy="2087396"/>
          </a:xfrm>
          <a:prstGeom prst="rect">
            <a:avLst/>
          </a:prstGeom>
        </p:spPr>
      </p:pic>
    </p:spTree>
    <p:extLst>
      <p:ext uri="{BB962C8B-B14F-4D97-AF65-F5344CB8AC3E}">
        <p14:creationId xmlns:p14="http://schemas.microsoft.com/office/powerpoint/2010/main" val="40665344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تاکیکاردی حمله ای دهلیزی </a:t>
            </a:r>
            <a:r>
              <a:rPr lang="en-US" sz="2400" b="1" dirty="0">
                <a:cs typeface="B Titr" pitchFamily="2" charset="-78"/>
              </a:rPr>
              <a:t>Tachycardia / PAT)</a:t>
            </a:r>
            <a:r>
              <a:rPr lang="fa-IR" sz="2400" b="1" dirty="0">
                <a:cs typeface="B Titr" pitchFamily="2" charset="-78"/>
              </a:rPr>
              <a:t> </a:t>
            </a:r>
            <a:r>
              <a:rPr lang="en-US" sz="2400" b="1" dirty="0">
                <a:cs typeface="B Titr" pitchFamily="2" charset="-78"/>
              </a:rPr>
              <a:t>(Paroxysmal </a:t>
            </a:r>
            <a:r>
              <a:rPr lang="en-US" sz="2400" b="1" dirty="0" err="1">
                <a:cs typeface="B Titr" pitchFamily="2" charset="-78"/>
              </a:rPr>
              <a:t>Atrial</a:t>
            </a:r>
            <a:endParaRPr lang="en-US" sz="2400" dirty="0"/>
          </a:p>
        </p:txBody>
      </p:sp>
      <p:sp>
        <p:nvSpPr>
          <p:cNvPr id="3" name="Content Placeholder 2"/>
          <p:cNvSpPr>
            <a:spLocks noGrp="1"/>
          </p:cNvSpPr>
          <p:nvPr>
            <p:ph idx="1"/>
          </p:nvPr>
        </p:nvSpPr>
        <p:spPr>
          <a:xfrm>
            <a:off x="6760029" y="1417638"/>
            <a:ext cx="4603710" cy="4525963"/>
          </a:xfrm>
        </p:spPr>
        <p:txBody>
          <a:bodyPr/>
          <a:lstStyle/>
          <a:p>
            <a:pPr algn="r" rtl="1">
              <a:buNone/>
            </a:pPr>
            <a:r>
              <a:rPr lang="fa-IR" sz="2000" b="1" dirty="0">
                <a:cs typeface="B Nazanin" panose="00000400000000000000" pitchFamily="2" charset="-78"/>
              </a:rPr>
              <a:t>ماساژ کاروتید:</a:t>
            </a:r>
          </a:p>
          <a:p>
            <a:pPr algn="r" rtl="1">
              <a:buNone/>
            </a:pPr>
            <a:endParaRPr lang="fa-IR" sz="2000" b="1" dirty="0">
              <a:cs typeface="B Nazanin" panose="00000400000000000000" pitchFamily="2" charset="-78"/>
            </a:endParaRPr>
          </a:p>
          <a:p>
            <a:pPr algn="just" rtl="1"/>
            <a:r>
              <a:rPr lang="fa-IR" sz="2000" b="1" dirty="0">
                <a:cs typeface="B Nazanin" panose="00000400000000000000" pitchFamily="2" charset="-78"/>
              </a:rPr>
              <a:t>حتماً یکطرفه و با کنترل نبض صورت پذیرد.</a:t>
            </a:r>
          </a:p>
          <a:p>
            <a:pPr algn="just" rtl="1"/>
            <a:r>
              <a:rPr lang="fa-IR" sz="2000" b="1" dirty="0">
                <a:cs typeface="B Nazanin" panose="00000400000000000000" pitchFamily="2" charset="-78"/>
              </a:rPr>
              <a:t>در سن بالا احتیاط شود.</a:t>
            </a:r>
          </a:p>
          <a:p>
            <a:pPr algn="just" rtl="1"/>
            <a:r>
              <a:rPr lang="fa-IR" sz="2000" b="1" dirty="0">
                <a:cs typeface="B Nazanin" panose="00000400000000000000" pitchFamily="2" charset="-78"/>
              </a:rPr>
              <a:t> قبل از انجام ماساژ با گوشی محل سینوس سمع شود در صورت شنیدن صدای بروئی با شک به پلاک آترومی در محل، انجام نشود.</a:t>
            </a:r>
          </a:p>
          <a:p>
            <a:pPr algn="just" rtl="1"/>
            <a:r>
              <a:rPr lang="fa-IR" sz="2000" b="1" dirty="0">
                <a:cs typeface="B Nazanin" panose="00000400000000000000" pitchFamily="2" charset="-78"/>
              </a:rPr>
              <a:t>در بیماران با سابقه جراحی کاروتید و یا دارای استنت انجام نشود.</a:t>
            </a:r>
            <a:endParaRPr lang="en-US" sz="2000" b="1" dirty="0">
              <a:cs typeface="B Nazanin" panose="00000400000000000000" pitchFamily="2" charset="-78"/>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colorTemperature colorTemp="7050"/>
                    </a14:imgEffect>
                    <a14:imgEffect>
                      <a14:saturation sat="198000"/>
                    </a14:imgEffect>
                  </a14:imgLayer>
                </a14:imgProps>
              </a:ext>
              <a:ext uri="{28A0092B-C50C-407E-A947-70E740481C1C}">
                <a14:useLocalDpi xmlns:a14="http://schemas.microsoft.com/office/drawing/2010/main" val="0"/>
              </a:ext>
            </a:extLst>
          </a:blip>
          <a:stretch>
            <a:fillRect/>
          </a:stretch>
        </p:blipFill>
        <p:spPr>
          <a:xfrm>
            <a:off x="609600" y="3863183"/>
            <a:ext cx="5632174" cy="261175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65" y="1411727"/>
            <a:ext cx="5691809" cy="2730418"/>
          </a:xfrm>
          <a:prstGeom prst="rect">
            <a:avLst/>
          </a:prstGeom>
        </p:spPr>
      </p:pic>
    </p:spTree>
    <p:extLst>
      <p:ext uri="{BB962C8B-B14F-4D97-AF65-F5344CB8AC3E}">
        <p14:creationId xmlns:p14="http://schemas.microsoft.com/office/powerpoint/2010/main" val="29222103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811" y="0"/>
            <a:ext cx="7994515" cy="1325563"/>
          </a:xfrm>
        </p:spPr>
        <p:txBody>
          <a:bodyPr/>
          <a:lstStyle/>
          <a:p>
            <a:pPr algn="ctr" rtl="1"/>
            <a:r>
              <a:rPr lang="fa-IR" sz="2400" b="1" dirty="0">
                <a:cs typeface="B Titr" pitchFamily="2" charset="-78"/>
              </a:rPr>
              <a:t>تاکیکاردی حمله ای دهلیزی </a:t>
            </a:r>
            <a:r>
              <a:rPr lang="en-US" sz="2400" b="1" dirty="0">
                <a:cs typeface="B Titr" pitchFamily="2" charset="-78"/>
              </a:rPr>
              <a:t>Tachycardia / PAT)</a:t>
            </a:r>
            <a:r>
              <a:rPr lang="fa-IR" sz="2400" b="1" dirty="0">
                <a:cs typeface="B Titr" pitchFamily="2" charset="-78"/>
              </a:rPr>
              <a:t> </a:t>
            </a:r>
            <a:r>
              <a:rPr lang="en-US" sz="2400" b="1" dirty="0">
                <a:cs typeface="B Titr" pitchFamily="2" charset="-78"/>
              </a:rPr>
              <a:t>(Paroxysmal </a:t>
            </a:r>
            <a:r>
              <a:rPr lang="en-US" sz="2400" b="1" dirty="0" err="1">
                <a:cs typeface="B Titr" pitchFamily="2" charset="-78"/>
              </a:rPr>
              <a:t>Atrial</a:t>
            </a:r>
            <a:endParaRPr lang="en-US" sz="2400" dirty="0"/>
          </a:p>
        </p:txBody>
      </p:sp>
      <p:sp>
        <p:nvSpPr>
          <p:cNvPr id="3" name="Content Placeholder 2"/>
          <p:cNvSpPr>
            <a:spLocks noGrp="1"/>
          </p:cNvSpPr>
          <p:nvPr>
            <p:ph idx="1"/>
          </p:nvPr>
        </p:nvSpPr>
        <p:spPr>
          <a:xfrm>
            <a:off x="731520" y="1897062"/>
            <a:ext cx="10515600" cy="4351338"/>
          </a:xfrm>
        </p:spPr>
        <p:txBody>
          <a:bodyPr/>
          <a:lstStyle/>
          <a:p>
            <a:pPr algn="r" rtl="1">
              <a:buNone/>
            </a:pPr>
            <a:r>
              <a:rPr lang="fa-IR" sz="2000" b="1" dirty="0">
                <a:cs typeface="B Nazanin" panose="00000400000000000000" pitchFamily="2" charset="-78"/>
              </a:rPr>
              <a:t>درمان دارویی:</a:t>
            </a:r>
          </a:p>
          <a:p>
            <a:pPr algn="r" rtl="1">
              <a:buNone/>
            </a:pPr>
            <a:r>
              <a:rPr lang="fa-IR" sz="2000" b="1" dirty="0">
                <a:cs typeface="B Nazanin" panose="00000400000000000000" pitchFamily="2" charset="-78"/>
              </a:rPr>
              <a:t>آدنوزین، وراپامیل، آمیودارون و غیره درمان بیمارستانی می باشد. </a:t>
            </a:r>
            <a:endParaRPr lang="fa-IR" sz="2000" b="1" dirty="0" smtClean="0">
              <a:cs typeface="B Nazanin" panose="00000400000000000000" pitchFamily="2" charset="-78"/>
            </a:endParaRPr>
          </a:p>
          <a:p>
            <a:pPr algn="r" rtl="1">
              <a:buNone/>
            </a:pPr>
            <a:endParaRPr lang="fa-IR" sz="2000" b="1" dirty="0">
              <a:cs typeface="B Nazanin" panose="00000400000000000000" pitchFamily="2" charset="-78"/>
            </a:endParaRPr>
          </a:p>
          <a:p>
            <a:pPr algn="r" rtl="1">
              <a:buNone/>
            </a:pPr>
            <a:r>
              <a:rPr lang="fa-IR" sz="2000" b="1" dirty="0">
                <a:cs typeface="B Nazanin" panose="00000400000000000000" pitchFamily="2" charset="-78"/>
              </a:rPr>
              <a:t>در بعضی از کشورها آدنوزین در درمان پیش بیمارستانی استفاده می شود</a:t>
            </a:r>
            <a:r>
              <a:rPr lang="fa-IR" sz="2000" b="1" dirty="0" smtClean="0">
                <a:cs typeface="B Nazanin" panose="00000400000000000000" pitchFamily="2" charset="-78"/>
              </a:rPr>
              <a:t>.</a:t>
            </a:r>
          </a:p>
          <a:p>
            <a:pPr algn="r" rtl="1">
              <a:buNone/>
            </a:pPr>
            <a:endParaRPr lang="fa-IR" sz="2000" b="1" dirty="0" smtClean="0">
              <a:cs typeface="B Nazanin" panose="00000400000000000000" pitchFamily="2" charset="-78"/>
            </a:endParaRPr>
          </a:p>
          <a:p>
            <a:pPr algn="r" rtl="1">
              <a:buNone/>
            </a:pPr>
            <a:r>
              <a:rPr lang="fa-IR" sz="2000" b="1" dirty="0" smtClean="0">
                <a:cs typeface="B Nazanin" panose="00000400000000000000" pitchFamily="2" charset="-78"/>
              </a:rPr>
              <a:t>در کشور ما آدنوزین در اورژانس پیش بیمارستانی، اختیاری است.</a:t>
            </a:r>
            <a:endParaRPr lang="fa-IR" sz="2000" b="1" dirty="0">
              <a:cs typeface="B Nazanin" panose="00000400000000000000" pitchFamily="2" charset="-78"/>
            </a:endParaRPr>
          </a:p>
          <a:p>
            <a:pPr algn="ctr" rtl="1">
              <a:buNone/>
            </a:pPr>
            <a:endParaRPr lang="fa-IR" sz="2000" b="1" dirty="0">
              <a:cs typeface="B Nazanin" panose="00000400000000000000" pitchFamily="2" charset="-78"/>
            </a:endParaRPr>
          </a:p>
          <a:p>
            <a:pPr algn="ctr" rtl="1">
              <a:buNone/>
            </a:pPr>
            <a:endParaRPr lang="fa-IR" sz="2000" b="1" dirty="0">
              <a:cs typeface="B Nazanin" panose="00000400000000000000" pitchFamily="2" charset="-78"/>
            </a:endParaRPr>
          </a:p>
          <a:p>
            <a:pPr algn="ctr" rtl="1">
              <a:buNone/>
            </a:pPr>
            <a:endParaRPr lang="fa-IR" sz="2000" b="1" dirty="0">
              <a:cs typeface="B Nazanin" panose="00000400000000000000" pitchFamily="2" charset="-78"/>
            </a:endParaRPr>
          </a:p>
        </p:txBody>
      </p:sp>
    </p:spTree>
    <p:extLst>
      <p:ext uri="{BB962C8B-B14F-4D97-AF65-F5344CB8AC3E}">
        <p14:creationId xmlns:p14="http://schemas.microsoft.com/office/powerpoint/2010/main" val="2838685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سندرم ولف پارکینسون وایت </a:t>
            </a:r>
            <a:r>
              <a:rPr lang="en-US" sz="2400" b="1" dirty="0">
                <a:cs typeface="B Titr" pitchFamily="2" charset="-78"/>
              </a:rPr>
              <a:t>(WPW)</a:t>
            </a:r>
            <a:endParaRPr lang="en-US" sz="2400" dirty="0"/>
          </a:p>
        </p:txBody>
      </p:sp>
      <p:pic>
        <p:nvPicPr>
          <p:cNvPr id="4" name="Content Placeholder 3" descr="http://images.slideplayer.com/9/2558725/slides/slide_15.jpg"/>
          <p:cNvPicPr>
            <a:picLocks noGrp="1"/>
          </p:cNvPicPr>
          <p:nvPr>
            <p:ph idx="1"/>
          </p:nvPr>
        </p:nvPicPr>
        <p:blipFill>
          <a:blip r:embed="rId2"/>
          <a:srcRect/>
          <a:stretch>
            <a:fillRect/>
          </a:stretch>
        </p:blipFill>
        <p:spPr bwMode="auto">
          <a:xfrm>
            <a:off x="1960604" y="1326292"/>
            <a:ext cx="8250195" cy="4922108"/>
          </a:xfrm>
          <a:prstGeom prst="rect">
            <a:avLst/>
          </a:prstGeom>
          <a:noFill/>
          <a:ln w="9525">
            <a:noFill/>
            <a:miter lim="800000"/>
            <a:headEnd/>
            <a:tailEnd/>
          </a:ln>
        </p:spPr>
      </p:pic>
    </p:spTree>
    <p:extLst>
      <p:ext uri="{BB962C8B-B14F-4D97-AF65-F5344CB8AC3E}">
        <p14:creationId xmlns:p14="http://schemas.microsoft.com/office/powerpoint/2010/main" val="1319500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سندرم ولف پارکینسون وایت </a:t>
            </a:r>
            <a:r>
              <a:rPr lang="en-US" sz="2400" b="1" dirty="0">
                <a:cs typeface="B Titr" pitchFamily="2" charset="-78"/>
              </a:rPr>
              <a:t>(WPW)</a:t>
            </a:r>
          </a:p>
        </p:txBody>
      </p:sp>
      <p:sp>
        <p:nvSpPr>
          <p:cNvPr id="3" name="Content Placeholder 2"/>
          <p:cNvSpPr>
            <a:spLocks noGrp="1"/>
          </p:cNvSpPr>
          <p:nvPr>
            <p:ph idx="1"/>
          </p:nvPr>
        </p:nvSpPr>
        <p:spPr>
          <a:xfrm>
            <a:off x="676275" y="1425637"/>
            <a:ext cx="10515600" cy="4351338"/>
          </a:xfrm>
        </p:spPr>
        <p:txBody>
          <a:bodyPr>
            <a:noAutofit/>
          </a:bodyPr>
          <a:lstStyle/>
          <a:p>
            <a:pPr algn="just" rtl="1"/>
            <a:r>
              <a:rPr lang="fa-IR" sz="1800" b="1" dirty="0">
                <a:cs typeface="B Nazanin" panose="00000400000000000000" pitchFamily="2" charset="-78"/>
              </a:rPr>
              <a:t>در بعضی از افراد </a:t>
            </a:r>
            <a:r>
              <a:rPr lang="en-US" sz="1800" b="1" dirty="0">
                <a:cs typeface="B Nazanin" panose="00000400000000000000" pitchFamily="2" charset="-78"/>
              </a:rPr>
              <a:t>SAN</a:t>
            </a:r>
            <a:r>
              <a:rPr lang="fa-IR" sz="1800" b="1" dirty="0">
                <a:cs typeface="B Nazanin" panose="00000400000000000000" pitchFamily="2" charset="-78"/>
              </a:rPr>
              <a:t> ایمپالس می فرستد و این ایمپالس هم از </a:t>
            </a:r>
            <a:r>
              <a:rPr lang="en-US" sz="1800" b="1" dirty="0">
                <a:cs typeface="B Nazanin" panose="00000400000000000000" pitchFamily="2" charset="-78"/>
              </a:rPr>
              <a:t>AVN</a:t>
            </a:r>
            <a:r>
              <a:rPr lang="fa-IR" sz="1800" b="1" dirty="0">
                <a:cs typeface="B Nazanin" panose="00000400000000000000" pitchFamily="2" charset="-78"/>
              </a:rPr>
              <a:t> عبور میکند و راه طبیعی را طی می کند و هم از طریق راه فرعی بدون گذشتن از </a:t>
            </a:r>
            <a:r>
              <a:rPr lang="en-US" sz="1800" b="1" dirty="0">
                <a:cs typeface="B Nazanin" panose="00000400000000000000" pitchFamily="2" charset="-78"/>
              </a:rPr>
              <a:t>AVN</a:t>
            </a:r>
            <a:r>
              <a:rPr lang="fa-IR" sz="1800" b="1" dirty="0">
                <a:cs typeface="B Nazanin" panose="00000400000000000000" pitchFamily="2" charset="-78"/>
              </a:rPr>
              <a:t> به بطن می رسد. </a:t>
            </a:r>
          </a:p>
          <a:p>
            <a:pPr algn="just" rtl="1"/>
            <a:endParaRPr lang="fa-IR" sz="1800" b="1" dirty="0">
              <a:cs typeface="B Nazanin" panose="00000400000000000000" pitchFamily="2" charset="-78"/>
            </a:endParaRPr>
          </a:p>
          <a:p>
            <a:pPr algn="just" rtl="1"/>
            <a:r>
              <a:rPr lang="fa-IR" sz="1800" b="1" dirty="0">
                <a:cs typeface="B Nazanin" panose="00000400000000000000" pitchFamily="2" charset="-78"/>
              </a:rPr>
              <a:t>بخاطر وجود این راه فرعی، درحالیکه موج </a:t>
            </a:r>
            <a:r>
              <a:rPr lang="en-US" sz="1800" b="1" dirty="0">
                <a:cs typeface="B Nazanin" panose="00000400000000000000" pitchFamily="2" charset="-78"/>
              </a:rPr>
              <a:t>P</a:t>
            </a:r>
            <a:r>
              <a:rPr lang="fa-IR" sz="1800" b="1" dirty="0">
                <a:cs typeface="B Nazanin" panose="00000400000000000000" pitchFamily="2" charset="-78"/>
              </a:rPr>
              <a:t> طبیعی است، </a:t>
            </a:r>
            <a:r>
              <a:rPr lang="en-US" sz="1800" b="1" dirty="0">
                <a:cs typeface="B Nazanin" panose="00000400000000000000" pitchFamily="2" charset="-78"/>
              </a:rPr>
              <a:t>P-R</a:t>
            </a:r>
            <a:r>
              <a:rPr lang="fa-IR" sz="1800" b="1" dirty="0">
                <a:cs typeface="B Nazanin" panose="00000400000000000000" pitchFamily="2" charset="-78"/>
              </a:rPr>
              <a:t> کوتاه می شود چون مکثی در </a:t>
            </a:r>
            <a:r>
              <a:rPr lang="en-US" sz="1800" b="1" dirty="0">
                <a:cs typeface="B Nazanin" panose="00000400000000000000" pitchFamily="2" charset="-78"/>
              </a:rPr>
              <a:t>AVN</a:t>
            </a:r>
            <a:r>
              <a:rPr lang="fa-IR" sz="1800" b="1" dirty="0">
                <a:cs typeface="B Nazanin" panose="00000400000000000000" pitchFamily="2" charset="-78"/>
              </a:rPr>
              <a:t> نداریم</a:t>
            </a:r>
            <a:r>
              <a:rPr lang="fa-IR" sz="1800" b="1" dirty="0" smtClean="0">
                <a:cs typeface="B Nazanin" panose="00000400000000000000" pitchFamily="2" charset="-78"/>
              </a:rPr>
              <a:t>. </a:t>
            </a:r>
          </a:p>
          <a:p>
            <a:pPr algn="just" rtl="1"/>
            <a:endParaRPr lang="fa-IR" sz="1800" b="1" dirty="0">
              <a:cs typeface="B Nazanin" panose="00000400000000000000" pitchFamily="2" charset="-78"/>
            </a:endParaRPr>
          </a:p>
          <a:p>
            <a:pPr algn="just" rtl="1"/>
            <a:r>
              <a:rPr lang="fa-IR" sz="1800" b="1" dirty="0" smtClean="0">
                <a:cs typeface="B Nazanin" panose="00000400000000000000" pitchFamily="2" charset="-78"/>
              </a:rPr>
              <a:t>میزان نرمال </a:t>
            </a:r>
            <a:r>
              <a:rPr lang="en-US" sz="1800" b="1" dirty="0" smtClean="0">
                <a:cs typeface="B Nazanin" panose="00000400000000000000" pitchFamily="2" charset="-78"/>
              </a:rPr>
              <a:t>PR</a:t>
            </a:r>
            <a:r>
              <a:rPr lang="fa-IR" sz="1800" b="1" dirty="0" smtClean="0">
                <a:cs typeface="B Nazanin" panose="00000400000000000000" pitchFamily="2" charset="-78"/>
              </a:rPr>
              <a:t> اینتروال: 3 تا 5 خانه کوچک یا 0.12 تا 0.2</a:t>
            </a:r>
            <a:endParaRPr lang="fa-IR" sz="1800" b="1" dirty="0">
              <a:cs typeface="B Nazanin" panose="00000400000000000000" pitchFamily="2" charset="-78"/>
            </a:endParaRPr>
          </a:p>
          <a:p>
            <a:pPr algn="just" rtl="1"/>
            <a:endParaRPr lang="fa-IR" sz="1800" b="1" dirty="0">
              <a:cs typeface="B Nazanin" panose="00000400000000000000" pitchFamily="2" charset="-78"/>
            </a:endParaRPr>
          </a:p>
          <a:p>
            <a:pPr algn="just" rtl="1"/>
            <a:r>
              <a:rPr lang="fa-IR" sz="1800" b="1" dirty="0">
                <a:cs typeface="B Nazanin" panose="00000400000000000000" pitchFamily="2" charset="-78"/>
              </a:rPr>
              <a:t>کمپلکس </a:t>
            </a:r>
            <a:r>
              <a:rPr lang="en-US" sz="1800" b="1" dirty="0">
                <a:cs typeface="B Nazanin" panose="00000400000000000000" pitchFamily="2" charset="-78"/>
              </a:rPr>
              <a:t>QRS</a:t>
            </a:r>
            <a:r>
              <a:rPr lang="fa-IR" sz="1800" b="1" dirty="0">
                <a:cs typeface="B Nazanin" panose="00000400000000000000" pitchFamily="2" charset="-78"/>
              </a:rPr>
              <a:t> بصورت پهن تشکیل می شود زیرا این راه فرعی بطن را سلول به سلول تحریک می کند.</a:t>
            </a:r>
          </a:p>
          <a:p>
            <a:pPr algn="just" rtl="1"/>
            <a:endParaRPr lang="fa-IR" sz="1800" b="1" dirty="0">
              <a:cs typeface="B Nazanin" panose="00000400000000000000" pitchFamily="2" charset="-78"/>
            </a:endParaRPr>
          </a:p>
          <a:p>
            <a:pPr algn="just" rtl="1"/>
            <a:r>
              <a:rPr lang="fa-IR" sz="1800" b="1" dirty="0">
                <a:cs typeface="B Nazanin" panose="00000400000000000000" pitchFamily="2" charset="-78"/>
              </a:rPr>
              <a:t>همچنین در شروع کمپلکس </a:t>
            </a:r>
            <a:r>
              <a:rPr lang="en-US" sz="1800" b="1" dirty="0">
                <a:cs typeface="B Nazanin" panose="00000400000000000000" pitchFamily="2" charset="-78"/>
              </a:rPr>
              <a:t>QRS</a:t>
            </a:r>
            <a:r>
              <a:rPr lang="fa-IR" sz="1800" b="1" dirty="0">
                <a:cs typeface="B Nazanin" panose="00000400000000000000" pitchFamily="2" charset="-78"/>
              </a:rPr>
              <a:t> یک موج دلتا </a:t>
            </a:r>
            <a:r>
              <a:rPr lang="el-GR" sz="1800" b="1" dirty="0">
                <a:latin typeface="Verdana"/>
                <a:cs typeface="B Nazanin" panose="00000400000000000000" pitchFamily="2" charset="-78"/>
              </a:rPr>
              <a:t>Δ</a:t>
            </a:r>
            <a:r>
              <a:rPr lang="fa-IR" sz="1800" b="1" dirty="0">
                <a:latin typeface="Verdana"/>
                <a:cs typeface="B Nazanin" panose="00000400000000000000" pitchFamily="2" charset="-78"/>
              </a:rPr>
              <a:t> بوجود می آید.</a:t>
            </a:r>
          </a:p>
          <a:p>
            <a:pPr algn="just" rtl="1"/>
            <a:endParaRPr lang="fa-IR" sz="1800" b="1" dirty="0">
              <a:latin typeface="Verdana"/>
              <a:cs typeface="B Nazanin" panose="00000400000000000000" pitchFamily="2" charset="-78"/>
            </a:endParaRPr>
          </a:p>
          <a:p>
            <a:pPr algn="just" rtl="1"/>
            <a:r>
              <a:rPr lang="fa-IR" sz="1800" b="1" dirty="0">
                <a:latin typeface="Verdana"/>
                <a:cs typeface="B Nazanin" panose="00000400000000000000" pitchFamily="2" charset="-78"/>
              </a:rPr>
              <a:t>این سندرم در </a:t>
            </a:r>
            <a:r>
              <a:rPr lang="fa-IR" sz="1800" b="1" dirty="0" smtClean="0">
                <a:latin typeface="Verdana"/>
                <a:cs typeface="B Nazanin" panose="00000400000000000000" pitchFamily="2" charset="-78"/>
              </a:rPr>
              <a:t>جوانانی که به میزان </a:t>
            </a:r>
            <a:r>
              <a:rPr lang="fa-IR" sz="1800" b="1" dirty="0">
                <a:latin typeface="Verdana"/>
                <a:cs typeface="B Nazanin" panose="00000400000000000000" pitchFamily="2" charset="-78"/>
              </a:rPr>
              <a:t>زیاد </a:t>
            </a:r>
            <a:r>
              <a:rPr lang="en-US" sz="1800" b="1" dirty="0">
                <a:latin typeface="Verdana"/>
                <a:cs typeface="B Nazanin" panose="00000400000000000000" pitchFamily="2" charset="-78"/>
              </a:rPr>
              <a:t>PAT</a:t>
            </a:r>
            <a:r>
              <a:rPr lang="fa-IR" sz="1800" b="1" dirty="0">
                <a:latin typeface="Verdana"/>
                <a:cs typeface="B Nazanin" panose="00000400000000000000" pitchFamily="2" charset="-78"/>
              </a:rPr>
              <a:t> می کنند ایجاد می شود.</a:t>
            </a:r>
          </a:p>
          <a:p>
            <a:pPr algn="just" rtl="1"/>
            <a:endParaRPr lang="fa-IR" sz="1800" b="1" dirty="0">
              <a:latin typeface="Verdana"/>
              <a:cs typeface="B Nazanin" panose="00000400000000000000" pitchFamily="2" charset="-78"/>
            </a:endParaRPr>
          </a:p>
          <a:p>
            <a:pPr algn="just" rtl="1"/>
            <a:r>
              <a:rPr lang="fa-IR" sz="1800" b="1" dirty="0">
                <a:latin typeface="Verdana"/>
                <a:cs typeface="B Nazanin" panose="00000400000000000000" pitchFamily="2" charset="-78"/>
              </a:rPr>
              <a:t>گاهی همراه با</a:t>
            </a:r>
            <a:r>
              <a:rPr lang="en-US" sz="1800" b="1" dirty="0">
                <a:latin typeface="Verdana"/>
                <a:cs typeface="B Nazanin" panose="00000400000000000000" pitchFamily="2" charset="-78"/>
              </a:rPr>
              <a:t>ST-Depression </a:t>
            </a:r>
            <a:r>
              <a:rPr lang="fa-IR" sz="1800" b="1" dirty="0">
                <a:latin typeface="Verdana"/>
                <a:cs typeface="B Nazanin" panose="00000400000000000000" pitchFamily="2" charset="-78"/>
              </a:rPr>
              <a:t> و </a:t>
            </a:r>
            <a:r>
              <a:rPr lang="en-US" sz="1800" b="1" dirty="0">
                <a:latin typeface="Verdana"/>
                <a:cs typeface="B Nazanin" panose="00000400000000000000" pitchFamily="2" charset="-78"/>
              </a:rPr>
              <a:t> T inverted</a:t>
            </a:r>
            <a:r>
              <a:rPr lang="fa-IR" sz="1800" b="1" dirty="0">
                <a:latin typeface="Verdana"/>
                <a:cs typeface="B Nazanin" panose="00000400000000000000" pitchFamily="2" charset="-78"/>
              </a:rPr>
              <a:t> می باشد.</a:t>
            </a:r>
            <a:endParaRPr lang="en-US" sz="1800" b="1" dirty="0">
              <a:cs typeface="B Nazanin" panose="00000400000000000000" pitchFamily="2" charset="-78"/>
            </a:endParaRPr>
          </a:p>
        </p:txBody>
      </p:sp>
    </p:spTree>
    <p:extLst>
      <p:ext uri="{BB962C8B-B14F-4D97-AF65-F5344CB8AC3E}">
        <p14:creationId xmlns:p14="http://schemas.microsoft.com/office/powerpoint/2010/main" val="2934396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سندرم ولف پارکینسون وایت </a:t>
            </a:r>
            <a:r>
              <a:rPr lang="en-US" sz="2400" b="1" dirty="0">
                <a:cs typeface="B Titr" pitchFamily="2" charset="-78"/>
              </a:rPr>
              <a:t>(WPW)</a:t>
            </a:r>
          </a:p>
        </p:txBody>
      </p:sp>
      <p:pic>
        <p:nvPicPr>
          <p:cNvPr id="4" name="Content Placeholder 3" descr="https://lh4.googleusercontent.com/iEt9VXbfbLjSHdHHOjl1El1QvVXtAV5lh8T3Gb7-8bcGIANMmuSUgtacbESYT-CHVuqam7TGzO8T9pE8a0xgNKSUUNb4WmXsTmi4fKJJWL8KALcN4Ok9hLchhw"/>
          <p:cNvPicPr>
            <a:picLocks noGrp="1"/>
          </p:cNvPicPr>
          <p:nvPr>
            <p:ph idx="1"/>
          </p:nvPr>
        </p:nvPicPr>
        <p:blipFill>
          <a:blip r:embed="rId2"/>
          <a:srcRect/>
          <a:stretch>
            <a:fillRect/>
          </a:stretch>
        </p:blipFill>
        <p:spPr bwMode="auto">
          <a:xfrm>
            <a:off x="2209800" y="1600201"/>
            <a:ext cx="7696200" cy="4525963"/>
          </a:xfrm>
          <a:prstGeom prst="rect">
            <a:avLst/>
          </a:prstGeom>
          <a:noFill/>
          <a:ln w="9525">
            <a:noFill/>
            <a:miter lim="800000"/>
            <a:headEnd/>
            <a:tailEnd/>
          </a:ln>
        </p:spPr>
      </p:pic>
    </p:spTree>
    <p:extLst>
      <p:ext uri="{BB962C8B-B14F-4D97-AF65-F5344CB8AC3E}">
        <p14:creationId xmlns:p14="http://schemas.microsoft.com/office/powerpoint/2010/main" val="8220243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سندرم ولف پارکینسون وایت </a:t>
            </a:r>
            <a:r>
              <a:rPr lang="en-US" sz="2400" b="1" dirty="0">
                <a:cs typeface="B Titr" pitchFamily="2" charset="-78"/>
              </a:rPr>
              <a:t>(WPW)</a:t>
            </a:r>
          </a:p>
        </p:txBody>
      </p:sp>
      <p:sp>
        <p:nvSpPr>
          <p:cNvPr id="3" name="Content Placeholder 2"/>
          <p:cNvSpPr>
            <a:spLocks noGrp="1"/>
          </p:cNvSpPr>
          <p:nvPr>
            <p:ph idx="1"/>
          </p:nvPr>
        </p:nvSpPr>
        <p:spPr>
          <a:xfrm>
            <a:off x="838200" y="1957430"/>
            <a:ext cx="10515600" cy="4351338"/>
          </a:xfrm>
        </p:spPr>
        <p:txBody>
          <a:bodyPr>
            <a:normAutofit/>
          </a:bodyPr>
          <a:lstStyle/>
          <a:p>
            <a:pPr algn="just" rtl="1">
              <a:buNone/>
            </a:pPr>
            <a:r>
              <a:rPr lang="fa-IR" sz="1900" b="1" dirty="0">
                <a:cs typeface="B Nazanin" panose="00000400000000000000" pitchFamily="2" charset="-78"/>
              </a:rPr>
              <a:t>سندرم </a:t>
            </a:r>
            <a:r>
              <a:rPr lang="en-US" sz="1900" b="1" dirty="0">
                <a:cs typeface="B Nazanin" panose="00000400000000000000" pitchFamily="2" charset="-78"/>
              </a:rPr>
              <a:t>WPW</a:t>
            </a:r>
            <a:r>
              <a:rPr lang="fa-IR" sz="1900" b="1" dirty="0">
                <a:cs typeface="B Nazanin" panose="00000400000000000000" pitchFamily="2" charset="-78"/>
              </a:rPr>
              <a:t> حائز اهمیت فراوانی است، چون فردی که این مسیر هدایتی کمکی را دارد می تواند با سه مکانیسم دچار تاکیکاردی حمله ای گردد:</a:t>
            </a:r>
          </a:p>
          <a:p>
            <a:pPr algn="just" rtl="1">
              <a:buNone/>
            </a:pPr>
            <a:endParaRPr lang="fa-IR" sz="1900" b="1" dirty="0">
              <a:cs typeface="B Nazanin" panose="00000400000000000000" pitchFamily="2" charset="-78"/>
            </a:endParaRPr>
          </a:p>
          <a:p>
            <a:pPr algn="just" rtl="1"/>
            <a:r>
              <a:rPr lang="fa-IR" sz="1900" b="1" dirty="0">
                <a:cs typeface="B Nazanin" panose="00000400000000000000" pitchFamily="2" charset="-78"/>
              </a:rPr>
              <a:t>ورود مجدد: دپولاریزاسیون بطنی ممکن است سریعاً دهلیزها را از طریق مسیر هدایتی کمکی بصورت روبه عقب تحریک نماید.</a:t>
            </a:r>
          </a:p>
          <a:p>
            <a:pPr algn="just" rtl="1"/>
            <a:endParaRPr lang="fa-IR" sz="1900" b="1" dirty="0">
              <a:cs typeface="B Nazanin" panose="00000400000000000000" pitchFamily="2" charset="-78"/>
            </a:endParaRPr>
          </a:p>
          <a:p>
            <a:pPr algn="just" rtl="1"/>
            <a:r>
              <a:rPr lang="fa-IR" sz="1900" b="1" dirty="0">
                <a:cs typeface="B Nazanin" panose="00000400000000000000" pitchFamily="2" charset="-78"/>
              </a:rPr>
              <a:t>هدایت سریع: از طریق این مسیر کمکی سرعتهای زیاد بطنی را باعث می شود.</a:t>
            </a:r>
          </a:p>
          <a:p>
            <a:pPr algn="just" rtl="1"/>
            <a:endParaRPr lang="fa-IR" sz="1900" b="1" dirty="0">
              <a:cs typeface="B Nazanin" panose="00000400000000000000" pitchFamily="2" charset="-78"/>
            </a:endParaRPr>
          </a:p>
          <a:p>
            <a:pPr algn="just" rtl="1"/>
            <a:r>
              <a:rPr lang="fa-IR" sz="1900" b="1" dirty="0">
                <a:cs typeface="B Nazanin" panose="00000400000000000000" pitchFamily="2" charset="-78"/>
              </a:rPr>
              <a:t>برخی از دسته های کنژ واجد کانونهای خودکاری هستند می توانند باعث ایجاد تاکی کاردی حمله ای گردند.</a:t>
            </a:r>
          </a:p>
          <a:p>
            <a:pPr algn="just" rtl="1">
              <a:buNone/>
            </a:pPr>
            <a:endParaRPr lang="fa-IR" sz="1900" b="1" dirty="0" smtClean="0">
              <a:cs typeface="B Nazanin" panose="00000400000000000000" pitchFamily="2" charset="-78"/>
            </a:endParaRPr>
          </a:p>
          <a:p>
            <a:pPr algn="just" rtl="1">
              <a:buNone/>
            </a:pPr>
            <a:r>
              <a:rPr lang="fa-IR" sz="1900" b="1" dirty="0" smtClean="0">
                <a:solidFill>
                  <a:srgbClr val="C00000"/>
                </a:solidFill>
                <a:cs typeface="B Nazanin" panose="00000400000000000000" pitchFamily="2" charset="-78"/>
              </a:rPr>
              <a:t>در شک به سندرم </a:t>
            </a:r>
            <a:r>
              <a:rPr lang="en-US" sz="1900" b="1" dirty="0" smtClean="0">
                <a:solidFill>
                  <a:srgbClr val="C00000"/>
                </a:solidFill>
                <a:cs typeface="B Nazanin" panose="00000400000000000000" pitchFamily="2" charset="-78"/>
              </a:rPr>
              <a:t>WPW</a:t>
            </a:r>
            <a:r>
              <a:rPr lang="fa-IR" sz="1900" b="1" dirty="0" smtClean="0">
                <a:solidFill>
                  <a:srgbClr val="C00000"/>
                </a:solidFill>
                <a:cs typeface="B Nazanin" panose="00000400000000000000" pitchFamily="2" charset="-78"/>
              </a:rPr>
              <a:t> : مانورها و آدنوزین ممنوع است. </a:t>
            </a:r>
            <a:r>
              <a:rPr lang="fa-IR" sz="1900" b="1" dirty="0" smtClean="0">
                <a:cs typeface="B Nazanin" panose="00000400000000000000" pitchFamily="2" charset="-78"/>
              </a:rPr>
              <a:t>تنها درمان در دسترس آمیودارون است.</a:t>
            </a:r>
            <a:endParaRPr lang="en-US" sz="1900" b="1" dirty="0">
              <a:cs typeface="B Nazanin" panose="00000400000000000000" pitchFamily="2" charset="-78"/>
            </a:endParaRPr>
          </a:p>
        </p:txBody>
      </p:sp>
    </p:spTree>
    <p:extLst>
      <p:ext uri="{BB962C8B-B14F-4D97-AF65-F5344CB8AC3E}">
        <p14:creationId xmlns:p14="http://schemas.microsoft.com/office/powerpoint/2010/main" val="11473762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200" dirty="0" smtClean="0">
                <a:solidFill>
                  <a:schemeClr val="tx1"/>
                </a:solidFill>
                <a:cs typeface="B Titr" panose="00000700000000000000" pitchFamily="2" charset="-78"/>
              </a:rPr>
              <a:t>بیمار ناپایدار</a:t>
            </a:r>
            <a:endParaRPr lang="en-US" sz="3200" dirty="0">
              <a:solidFill>
                <a:schemeClr val="tx1"/>
              </a:solidFill>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r" rtl="1">
              <a:buNone/>
            </a:pPr>
            <a:endParaRPr lang="fa-IR" sz="2000" b="1" dirty="0" smtClean="0">
              <a:cs typeface="B Nazanin" panose="00000400000000000000" pitchFamily="2" charset="-78"/>
            </a:endParaRPr>
          </a:p>
          <a:p>
            <a:pPr marL="0" indent="0" algn="r" rtl="1">
              <a:buNone/>
            </a:pPr>
            <a:endParaRPr lang="fa-IR" sz="2000" b="1" dirty="0">
              <a:cs typeface="B Nazanin" panose="00000400000000000000" pitchFamily="2" charset="-78"/>
            </a:endParaRPr>
          </a:p>
          <a:p>
            <a:pPr marL="0" indent="0" algn="r" rtl="1">
              <a:buNone/>
            </a:pPr>
            <a:endParaRPr lang="fa-IR" sz="2000" b="1" dirty="0" smtClean="0">
              <a:cs typeface="B Nazanin" panose="00000400000000000000" pitchFamily="2" charset="-78"/>
            </a:endParaRPr>
          </a:p>
          <a:p>
            <a:pPr marL="0" indent="0" algn="r" rtl="1">
              <a:buNone/>
            </a:pPr>
            <a:endParaRPr lang="fa-IR" sz="2000" b="1" dirty="0">
              <a:cs typeface="B Nazanin" panose="00000400000000000000" pitchFamily="2" charset="-78"/>
            </a:endParaRPr>
          </a:p>
          <a:p>
            <a:pPr marL="0" indent="0" algn="r" rtl="1">
              <a:buNone/>
            </a:pPr>
            <a:r>
              <a:rPr lang="fa-IR" sz="2000" b="1" dirty="0" smtClean="0">
                <a:cs typeface="B Nazanin" panose="00000400000000000000" pitchFamily="2" charset="-78"/>
              </a:rPr>
              <a:t>                                                                    بیمار پایدار در مقابل بیمار ناپایدار </a:t>
            </a:r>
          </a:p>
          <a:p>
            <a:pPr marL="0" indent="0" algn="r" rtl="1">
              <a:buNone/>
            </a:pPr>
            <a:endParaRPr lang="fa-IR" sz="2000" b="1" dirty="0">
              <a:cs typeface="B Nazanin" panose="00000400000000000000" pitchFamily="2" charset="-78"/>
            </a:endParaRPr>
          </a:p>
          <a:p>
            <a:pPr marL="0" indent="0" algn="r" rtl="1">
              <a:buNone/>
            </a:pPr>
            <a:r>
              <a:rPr lang="fa-IR" sz="2000" b="1" smtClean="0">
                <a:cs typeface="B Nazanin" panose="00000400000000000000" pitchFamily="2" charset="-78"/>
              </a:rPr>
              <a:t>                                                                                          درمان؟؟</a:t>
            </a:r>
            <a:endParaRPr lang="en-US" sz="2000" b="1" dirty="0">
              <a:cs typeface="B Nazanin" panose="00000400000000000000" pitchFamily="2" charset="-78"/>
            </a:endParaRPr>
          </a:p>
        </p:txBody>
      </p:sp>
    </p:spTree>
    <p:extLst>
      <p:ext uri="{BB962C8B-B14F-4D97-AF65-F5344CB8AC3E}">
        <p14:creationId xmlns:p14="http://schemas.microsoft.com/office/powerpoint/2010/main" val="2568727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سندرم ولف پارکینسون وایت </a:t>
            </a:r>
            <a:r>
              <a:rPr lang="en-US" sz="2400" b="1" dirty="0">
                <a:cs typeface="B Titr" pitchFamily="2" charset="-78"/>
              </a:rPr>
              <a:t>(WPW)</a:t>
            </a:r>
          </a:p>
        </p:txBody>
      </p:sp>
      <p:sp>
        <p:nvSpPr>
          <p:cNvPr id="3" name="Content Placeholder 2"/>
          <p:cNvSpPr>
            <a:spLocks noGrp="1"/>
          </p:cNvSpPr>
          <p:nvPr>
            <p:ph idx="1"/>
          </p:nvPr>
        </p:nvSpPr>
        <p:spPr/>
        <p:txBody>
          <a:bodyPr/>
          <a:lstStyle/>
          <a:p>
            <a:pPr algn="just" rtl="1">
              <a:buNone/>
            </a:pPr>
            <a:r>
              <a:rPr lang="fa-IR" sz="2000" b="1" dirty="0">
                <a:cs typeface="B Nazanin" panose="00000400000000000000" pitchFamily="2" charset="-78"/>
              </a:rPr>
              <a:t>درمان:</a:t>
            </a:r>
          </a:p>
          <a:p>
            <a:pPr algn="just" rtl="1">
              <a:buNone/>
            </a:pPr>
            <a:endParaRPr lang="fa-IR" sz="2000" b="1" dirty="0">
              <a:cs typeface="B Nazanin" panose="00000400000000000000" pitchFamily="2" charset="-78"/>
            </a:endParaRPr>
          </a:p>
          <a:p>
            <a:pPr algn="just" rtl="1"/>
            <a:r>
              <a:rPr lang="fa-IR" sz="2000" b="1" dirty="0">
                <a:cs typeface="B Nazanin" panose="00000400000000000000" pitchFamily="2" charset="-78"/>
              </a:rPr>
              <a:t>در صورت مشکل ساز بودن می توان با عمل جراحی راه هدایت فرعی را قطع کرد.</a:t>
            </a:r>
            <a:endParaRPr lang="en-US" sz="2000" b="1" dirty="0">
              <a:cs typeface="B Nazanin" panose="00000400000000000000" pitchFamily="2" charset="-78"/>
            </a:endParaRPr>
          </a:p>
        </p:txBody>
      </p:sp>
      <p:pic>
        <p:nvPicPr>
          <p:cNvPr id="4" name="Picture 3" descr="http://the-medical-dictionary.com/pics/Wolff_Parkinson_White_Syndrome_1.PNG"/>
          <p:cNvPicPr/>
          <p:nvPr/>
        </p:nvPicPr>
        <p:blipFill>
          <a:blip r:embed="rId2"/>
          <a:srcRect/>
          <a:stretch>
            <a:fillRect/>
          </a:stretch>
        </p:blipFill>
        <p:spPr bwMode="auto">
          <a:xfrm>
            <a:off x="4495800" y="3200401"/>
            <a:ext cx="3352800" cy="1704975"/>
          </a:xfrm>
          <a:prstGeom prst="rect">
            <a:avLst/>
          </a:prstGeom>
          <a:noFill/>
          <a:ln w="9525">
            <a:noFill/>
            <a:miter lim="800000"/>
            <a:headEnd/>
            <a:tailEnd/>
          </a:ln>
        </p:spPr>
      </p:pic>
      <p:sp>
        <p:nvSpPr>
          <p:cNvPr id="7" name="Flowchart: Predefined Process 6"/>
          <p:cNvSpPr/>
          <p:nvPr/>
        </p:nvSpPr>
        <p:spPr>
          <a:xfrm>
            <a:off x="2717074" y="5151120"/>
            <a:ext cx="7839892" cy="1447800"/>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fa-IR" sz="2000" b="1" dirty="0">
                <a:solidFill>
                  <a:srgbClr val="000000"/>
                </a:solidFill>
                <a:cs typeface="B Nazanin" panose="00000400000000000000" pitchFamily="2" charset="-78"/>
              </a:rPr>
              <a:t>*در بیماران با ریت بیشتر از </a:t>
            </a:r>
            <a:r>
              <a:rPr lang="fa-IR" sz="2000" b="1" dirty="0" smtClean="0">
                <a:solidFill>
                  <a:srgbClr val="000000"/>
                </a:solidFill>
                <a:cs typeface="B Nazanin" panose="00000400000000000000" pitchFamily="2" charset="-78"/>
              </a:rPr>
              <a:t>2۲0 </a:t>
            </a:r>
            <a:r>
              <a:rPr lang="fa-IR" sz="2000" b="1" dirty="0">
                <a:solidFill>
                  <a:srgbClr val="000000"/>
                </a:solidFill>
                <a:cs typeface="B Nazanin" panose="00000400000000000000" pitchFamily="2" charset="-78"/>
              </a:rPr>
              <a:t>با شک </a:t>
            </a:r>
            <a:r>
              <a:rPr lang="en-US" sz="2000" b="1" dirty="0">
                <a:solidFill>
                  <a:srgbClr val="000000"/>
                </a:solidFill>
                <a:cs typeface="B Nazanin" panose="00000400000000000000" pitchFamily="2" charset="-78"/>
              </a:rPr>
              <a:t>WPW</a:t>
            </a:r>
            <a:r>
              <a:rPr lang="fa-IR" sz="2000" b="1" dirty="0">
                <a:solidFill>
                  <a:srgbClr val="000000"/>
                </a:solidFill>
                <a:cs typeface="B Nazanin" panose="00000400000000000000" pitchFamily="2" charset="-78"/>
              </a:rPr>
              <a:t> از اقدامات درمانی دارویی و غیردارویی خودداری </a:t>
            </a:r>
            <a:r>
              <a:rPr lang="fa-IR" sz="2000" b="1" dirty="0" smtClean="0">
                <a:solidFill>
                  <a:srgbClr val="000000"/>
                </a:solidFill>
                <a:cs typeface="B Nazanin" panose="00000400000000000000" pitchFamily="2" charset="-78"/>
              </a:rPr>
              <a:t>شود. صرفا آمیودارون در صورت دستور ‍‍‍۱۰-۵۰</a:t>
            </a:r>
            <a:r>
              <a:rPr lang="fa-IR" sz="2000" b="1" dirty="0">
                <a:solidFill>
                  <a:srgbClr val="000000"/>
                </a:solidFill>
                <a:cs typeface="B Nazanin" panose="00000400000000000000" pitchFamily="2" charset="-78"/>
              </a:rPr>
              <a:t> </a:t>
            </a:r>
            <a:r>
              <a:rPr lang="fa-IR" sz="2000" b="1" dirty="0" smtClean="0">
                <a:solidFill>
                  <a:srgbClr val="000000"/>
                </a:solidFill>
                <a:cs typeface="B Nazanin" panose="00000400000000000000" pitchFamily="2" charset="-78"/>
              </a:rPr>
              <a:t>آمیودارون داده شود.*</a:t>
            </a:r>
            <a:endParaRPr lang="en-US" sz="2000" b="1" dirty="0">
              <a:solidFill>
                <a:srgbClr val="000000"/>
              </a:solidFill>
              <a:cs typeface="B Nazanin" panose="00000400000000000000" pitchFamily="2" charset="-78"/>
            </a:endParaRPr>
          </a:p>
        </p:txBody>
      </p:sp>
    </p:spTree>
    <p:extLst>
      <p:ext uri="{BB962C8B-B14F-4D97-AF65-F5344CB8AC3E}">
        <p14:creationId xmlns:p14="http://schemas.microsoft.com/office/powerpoint/2010/main" val="1598317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فلوتر دهلیزی </a:t>
            </a:r>
            <a:r>
              <a:rPr lang="en-US" sz="2400" b="1" dirty="0">
                <a:cs typeface="B Titr" pitchFamily="2" charset="-78"/>
              </a:rPr>
              <a:t>(</a:t>
            </a:r>
            <a:r>
              <a:rPr lang="en-US" sz="2400" b="1" dirty="0" err="1">
                <a:cs typeface="B Titr" pitchFamily="2" charset="-78"/>
              </a:rPr>
              <a:t>Atrial</a:t>
            </a:r>
            <a:r>
              <a:rPr lang="en-US" sz="2400" b="1" dirty="0">
                <a:cs typeface="B Titr" pitchFamily="2" charset="-78"/>
              </a:rPr>
              <a:t> Flutter)</a:t>
            </a:r>
          </a:p>
        </p:txBody>
      </p:sp>
      <p:sp>
        <p:nvSpPr>
          <p:cNvPr id="3" name="Content Placeholder 2"/>
          <p:cNvSpPr>
            <a:spLocks noGrp="1"/>
          </p:cNvSpPr>
          <p:nvPr>
            <p:ph idx="1"/>
          </p:nvPr>
        </p:nvSpPr>
        <p:spPr>
          <a:xfrm>
            <a:off x="838200" y="2016187"/>
            <a:ext cx="10515600" cy="4351338"/>
          </a:xfrm>
        </p:spPr>
        <p:txBody>
          <a:bodyPr/>
          <a:lstStyle/>
          <a:p>
            <a:pPr marL="271145" indent="-271145" algn="r" defTabSz="356362" rtl="1">
              <a:spcBef>
                <a:spcPts val="2500"/>
              </a:spcBef>
              <a:defRPr sz="1800"/>
            </a:pPr>
            <a:r>
              <a:rPr lang="fa-IR" sz="2000" b="1" dirty="0" smtClean="0">
                <a:cs typeface="B Nazanin" panose="00000400000000000000" pitchFamily="2" charset="-78"/>
              </a:rPr>
              <a:t>در این بی‌نظمی یک کانون نابجای دهلیزی با سرعتی در حدود 300 بار در دقیقه اقدام به فرستادن ایمپالس به گره </a:t>
            </a:r>
            <a:r>
              <a:rPr lang="en-US" sz="2000" b="1" dirty="0" smtClean="0">
                <a:cs typeface="B Nazanin" panose="00000400000000000000" pitchFamily="2" charset="-78"/>
              </a:rPr>
              <a:t>AV </a:t>
            </a:r>
            <a:r>
              <a:rPr lang="fa-IR" sz="2000" b="1" dirty="0" smtClean="0">
                <a:cs typeface="B Nazanin" panose="00000400000000000000" pitchFamily="2" charset="-78"/>
              </a:rPr>
              <a:t>می‌کند (بمباران گره </a:t>
            </a:r>
            <a:r>
              <a:rPr lang="en-US" sz="2000" b="1" dirty="0" smtClean="0">
                <a:cs typeface="B Nazanin" panose="00000400000000000000" pitchFamily="2" charset="-78"/>
              </a:rPr>
              <a:t>(AV</a:t>
            </a:r>
            <a:r>
              <a:rPr lang="fa-IR" sz="2000" b="1" dirty="0" smtClean="0">
                <a:cs typeface="B Nazanin" panose="00000400000000000000" pitchFamily="2" charset="-78"/>
              </a:rPr>
              <a:t>.</a:t>
            </a:r>
          </a:p>
          <a:p>
            <a:pPr marL="271145" indent="-271145" algn="r" defTabSz="356362" rtl="1">
              <a:spcBef>
                <a:spcPts val="2500"/>
              </a:spcBef>
              <a:defRPr sz="1800"/>
            </a:pPr>
            <a:r>
              <a:rPr lang="fa-IR" sz="2000" b="1" dirty="0" smtClean="0">
                <a:cs typeface="B Nazanin" panose="00000400000000000000" pitchFamily="2" charset="-78"/>
              </a:rPr>
              <a:t> اما چون گره </a:t>
            </a:r>
            <a:r>
              <a:rPr lang="en-US" sz="2000" b="1" dirty="0" smtClean="0">
                <a:cs typeface="B Nazanin" panose="00000400000000000000" pitchFamily="2" charset="-78"/>
              </a:rPr>
              <a:t>AV </a:t>
            </a:r>
            <a:r>
              <a:rPr lang="fa-IR" sz="2000" b="1" dirty="0" smtClean="0">
                <a:cs typeface="B Nazanin" panose="00000400000000000000" pitchFamily="2" charset="-78"/>
              </a:rPr>
              <a:t> طبق یک خصوصیت محافظتی نمی‌تواند بیش از 180 ضربان در دقیقه را هدایت کند، سرعت ضربان دهلیزی با بطنی متفاوت است. </a:t>
            </a:r>
          </a:p>
          <a:p>
            <a:pPr marL="271145" indent="-271145" algn="r" defTabSz="356362" rtl="1">
              <a:spcBef>
                <a:spcPts val="2500"/>
              </a:spcBef>
              <a:defRPr sz="1800"/>
            </a:pPr>
            <a:endParaRPr lang="fa-IR" sz="2000" b="1" dirty="0" smtClean="0">
              <a:cs typeface="B Nazanin" panose="00000400000000000000" pitchFamily="2" charset="-78"/>
            </a:endParaRPr>
          </a:p>
          <a:p>
            <a:pPr algn="r" rtl="1"/>
            <a:endParaRPr lang="en-US" sz="3600" b="1" dirty="0">
              <a:cs typeface="B Nazanin" panose="00000400000000000000" pitchFamily="2" charset="-78"/>
            </a:endParaRPr>
          </a:p>
        </p:txBody>
      </p:sp>
      <p:pic>
        <p:nvPicPr>
          <p:cNvPr id="4" name="Picture 3" descr="http://fouriyat.ir/wp-content/uploads/2014/01/ems.aflu_.jpg?3b64e4"/>
          <p:cNvPicPr/>
          <p:nvPr/>
        </p:nvPicPr>
        <p:blipFill>
          <a:blip r:embed="rId2"/>
          <a:srcRect/>
          <a:stretch>
            <a:fillRect/>
          </a:stretch>
        </p:blipFill>
        <p:spPr bwMode="auto">
          <a:xfrm>
            <a:off x="3352800" y="3505200"/>
            <a:ext cx="5410200" cy="2286000"/>
          </a:xfrm>
          <a:prstGeom prst="rect">
            <a:avLst/>
          </a:prstGeom>
          <a:noFill/>
          <a:ln w="9525">
            <a:noFill/>
            <a:miter lim="800000"/>
            <a:headEnd/>
            <a:tailEnd/>
          </a:ln>
        </p:spPr>
      </p:pic>
    </p:spTree>
    <p:extLst>
      <p:ext uri="{BB962C8B-B14F-4D97-AF65-F5344CB8AC3E}">
        <p14:creationId xmlns:p14="http://schemas.microsoft.com/office/powerpoint/2010/main" val="9084474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فلوتر دهلیزی </a:t>
            </a:r>
            <a:r>
              <a:rPr lang="en-US" sz="2400" b="1" dirty="0">
                <a:cs typeface="B Titr" pitchFamily="2" charset="-78"/>
              </a:rPr>
              <a:t>(</a:t>
            </a:r>
            <a:r>
              <a:rPr lang="en-US" sz="2400" b="1" dirty="0" err="1">
                <a:cs typeface="B Titr" pitchFamily="2" charset="-78"/>
              </a:rPr>
              <a:t>Atrial</a:t>
            </a:r>
            <a:r>
              <a:rPr lang="en-US" sz="2400" b="1" dirty="0">
                <a:cs typeface="B Titr" pitchFamily="2" charset="-78"/>
              </a:rPr>
              <a:t> Flutter)</a:t>
            </a:r>
          </a:p>
        </p:txBody>
      </p:sp>
      <p:sp>
        <p:nvSpPr>
          <p:cNvPr id="3" name="Content Placeholder 2"/>
          <p:cNvSpPr>
            <a:spLocks noGrp="1"/>
          </p:cNvSpPr>
          <p:nvPr>
            <p:ph idx="1"/>
          </p:nvPr>
        </p:nvSpPr>
        <p:spPr/>
        <p:txBody>
          <a:bodyPr/>
          <a:lstStyle/>
          <a:p>
            <a:pPr marL="271145" indent="-271145" algn="r" defTabSz="356362" rtl="1">
              <a:spcBef>
                <a:spcPts val="2500"/>
              </a:spcBef>
              <a:buNone/>
              <a:defRPr sz="1800"/>
            </a:pPr>
            <a:r>
              <a:rPr lang="fa-IR" sz="2000" b="1" dirty="0" smtClean="0">
                <a:cs typeface="B Nazanin" panose="00000400000000000000" pitchFamily="2" charset="-78"/>
              </a:rPr>
              <a:t>درمان:</a:t>
            </a:r>
          </a:p>
          <a:p>
            <a:pPr marL="271145" indent="-271145" algn="r" defTabSz="356362" rtl="1">
              <a:spcBef>
                <a:spcPts val="2500"/>
              </a:spcBef>
              <a:defRPr sz="1800"/>
            </a:pPr>
            <a:r>
              <a:rPr lang="fa-IR" sz="2000" b="1" dirty="0" smtClean="0">
                <a:cs typeface="B Nazanin" panose="00000400000000000000" pitchFamily="2" charset="-78"/>
              </a:rPr>
              <a:t>هدف اول درمان کاهش سرعت پاسخ بطن‌ها است. برای این منظور از داروهایی مثل مسدود کننده‌های کانال‌های کلسیمی و بتابلاکرها استفاده می‌شود.</a:t>
            </a:r>
          </a:p>
          <a:p>
            <a:pPr marL="271145" indent="-271145" algn="r" defTabSz="356362" rtl="1">
              <a:spcBef>
                <a:spcPts val="2500"/>
              </a:spcBef>
              <a:defRPr sz="1800"/>
            </a:pPr>
            <a:r>
              <a:rPr lang="fa-IR" sz="2000" b="1" dirty="0" smtClean="0">
                <a:cs typeface="B Nazanin" panose="00000400000000000000" pitchFamily="2" charset="-78"/>
              </a:rPr>
              <a:t>برای اصلاح این بی‌نظمی از داروهای ضد آریتمی مثل آمیودارون نیز ممکن است استفاده شود.</a:t>
            </a:r>
          </a:p>
          <a:p>
            <a:pPr marL="271145" indent="-271145" algn="r" defTabSz="356362" rtl="1">
              <a:spcBef>
                <a:spcPts val="2500"/>
              </a:spcBef>
              <a:defRPr sz="1800"/>
            </a:pPr>
            <a:r>
              <a:rPr lang="fa-IR" sz="2000" b="1" dirty="0" smtClean="0">
                <a:cs typeface="B Nazanin" panose="00000400000000000000" pitchFamily="2" charset="-78"/>
              </a:rPr>
              <a:t>در وضعیت‌های شدید از شوک الکتریکی سینکرونایزه با دوز پایین استفاده می‌شود. (بیمارستانی)</a:t>
            </a:r>
          </a:p>
          <a:p>
            <a:pPr marL="271145" indent="-271145" algn="r" defTabSz="356362" rtl="1">
              <a:spcBef>
                <a:spcPts val="2500"/>
              </a:spcBef>
              <a:defRPr sz="1800"/>
            </a:pPr>
            <a:r>
              <a:rPr lang="fa-IR" sz="2000" b="1" dirty="0" smtClean="0">
                <a:cs typeface="B Nazanin" panose="00000400000000000000" pitchFamily="2" charset="-78"/>
              </a:rPr>
              <a:t>برای اصلاح این ریتم و برخی دیگر از آریتمی‌ها گاهی از روش‌های تهاجمی‌تر مثل سوزاندن محل آریتمی </a:t>
            </a:r>
            <a:r>
              <a:rPr lang="en-US" sz="2000" b="1" dirty="0" smtClean="0">
                <a:cs typeface="B Nazanin" panose="00000400000000000000" pitchFamily="2" charset="-78"/>
              </a:rPr>
              <a:t>(ablation) </a:t>
            </a:r>
            <a:r>
              <a:rPr lang="fa-IR" sz="2000" b="1" dirty="0" smtClean="0">
                <a:cs typeface="B Nazanin" panose="00000400000000000000" pitchFamily="2" charset="-78"/>
              </a:rPr>
              <a:t> استفاده می‌شود.</a:t>
            </a:r>
            <a:endParaRPr lang="en-US" sz="2000" dirty="0">
              <a:cs typeface="B Nazanin" panose="00000400000000000000" pitchFamily="2" charset="-78"/>
            </a:endParaRPr>
          </a:p>
        </p:txBody>
      </p:sp>
    </p:spTree>
    <p:extLst>
      <p:ext uri="{BB962C8B-B14F-4D97-AF65-F5344CB8AC3E}">
        <p14:creationId xmlns:p14="http://schemas.microsoft.com/office/powerpoint/2010/main" val="21027076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فیبریلاسیون دهلیزی </a:t>
            </a:r>
            <a:r>
              <a:rPr lang="en-US" sz="2400" b="1" dirty="0">
                <a:cs typeface="B Titr" pitchFamily="2" charset="-78"/>
              </a:rPr>
              <a:t>(</a:t>
            </a:r>
            <a:r>
              <a:rPr lang="en-US" sz="2400" b="1" dirty="0" err="1">
                <a:cs typeface="B Titr" pitchFamily="2" charset="-78"/>
              </a:rPr>
              <a:t>Atrial</a:t>
            </a:r>
            <a:r>
              <a:rPr lang="en-US" sz="2400" b="1" dirty="0">
                <a:cs typeface="B Titr" pitchFamily="2" charset="-78"/>
              </a:rPr>
              <a:t> Fibrillation/ AF)</a:t>
            </a:r>
          </a:p>
        </p:txBody>
      </p:sp>
      <p:sp>
        <p:nvSpPr>
          <p:cNvPr id="3" name="Content Placeholder 2"/>
          <p:cNvSpPr>
            <a:spLocks noGrp="1"/>
          </p:cNvSpPr>
          <p:nvPr>
            <p:ph idx="1"/>
          </p:nvPr>
        </p:nvSpPr>
        <p:spPr>
          <a:xfrm>
            <a:off x="838200" y="2016187"/>
            <a:ext cx="10515600" cy="4351338"/>
          </a:xfrm>
        </p:spPr>
        <p:txBody>
          <a:bodyPr/>
          <a:lstStyle/>
          <a:p>
            <a:pPr marL="293370" indent="-293370" algn="r" defTabSz="385572" rtl="1">
              <a:spcBef>
                <a:spcPts val="2700"/>
              </a:spcBef>
              <a:defRPr sz="1800"/>
            </a:pPr>
            <a:r>
              <a:rPr lang="fa-IR" sz="2000" b="1" dirty="0" smtClean="0">
                <a:cs typeface="B Nazanin" panose="00000400000000000000" pitchFamily="2" charset="-78"/>
              </a:rPr>
              <a:t>در این بی‌نظمی به جای یک کانون ضربان سازی، کانون‌های متعدد ضربان سازی در دهلیزها وجود دارند، که همه با هم با سرعت‌های بالا ایمپالس‌های الکتریکی را از خود خارج می‌سازند. </a:t>
            </a:r>
          </a:p>
          <a:p>
            <a:pPr marL="293370" indent="-293370" algn="r" defTabSz="385572" rtl="1">
              <a:spcBef>
                <a:spcPts val="2700"/>
              </a:spcBef>
              <a:defRPr sz="1800"/>
            </a:pPr>
            <a:r>
              <a:rPr lang="fa-IR" sz="2000" b="1" dirty="0" smtClean="0">
                <a:cs typeface="B Nazanin" panose="00000400000000000000" pitchFamily="2" charset="-78"/>
              </a:rPr>
              <a:t>در فیبریلاسیون دهلیزی، دهلیزها با سرعت 600-400 بار در دقیقه دپولاریزه می‌شوند.</a:t>
            </a:r>
          </a:p>
          <a:p>
            <a:pPr marL="293370" indent="-293370" algn="r" defTabSz="385572" rtl="1">
              <a:spcBef>
                <a:spcPts val="2700"/>
              </a:spcBef>
              <a:defRPr sz="1800"/>
            </a:pPr>
            <a:r>
              <a:rPr lang="fa-IR" sz="2000" b="1" dirty="0" smtClean="0">
                <a:cs typeface="B Nazanin" panose="00000400000000000000" pitchFamily="2" charset="-78"/>
              </a:rPr>
              <a:t> این سرعت بالا مانع از انقباض موثر ماهیچه‌های دهلیزی می‌شود. بسته به قدرت انتقال گره</a:t>
            </a:r>
            <a:r>
              <a:rPr lang="en-US" sz="2000" b="1" dirty="0" smtClean="0">
                <a:cs typeface="B Nazanin" panose="00000400000000000000" pitchFamily="2" charset="-78"/>
              </a:rPr>
              <a:t>AV </a:t>
            </a:r>
            <a:r>
              <a:rPr lang="fa-IR" sz="2000" b="1" dirty="0" smtClean="0">
                <a:cs typeface="B Nazanin" panose="00000400000000000000" pitchFamily="2" charset="-78"/>
              </a:rPr>
              <a:t> سرعت بطنی نیز متغیر خواهد بود.</a:t>
            </a:r>
          </a:p>
          <a:p>
            <a:pPr algn="r" rtl="1"/>
            <a:endParaRPr lang="en-US" sz="3600" b="1" dirty="0">
              <a:cs typeface="B Nazanin" panose="00000400000000000000" pitchFamily="2" charset="-78"/>
            </a:endParaRPr>
          </a:p>
        </p:txBody>
      </p:sp>
      <p:pic>
        <p:nvPicPr>
          <p:cNvPr id="4" name="pasted-image.png"/>
          <p:cNvPicPr/>
          <p:nvPr/>
        </p:nvPicPr>
        <p:blipFill>
          <a:blip r:embed="rId2">
            <a:extLst/>
          </a:blip>
          <a:stretch>
            <a:fillRect/>
          </a:stretch>
        </p:blipFill>
        <p:spPr>
          <a:xfrm>
            <a:off x="3505200" y="4286250"/>
            <a:ext cx="5105400" cy="1231900"/>
          </a:xfrm>
          <a:prstGeom prst="rect">
            <a:avLst/>
          </a:prstGeom>
          <a:ln w="12700">
            <a:miter lim="400000"/>
          </a:ln>
        </p:spPr>
      </p:pic>
    </p:spTree>
    <p:extLst>
      <p:ext uri="{BB962C8B-B14F-4D97-AF65-F5344CB8AC3E}">
        <p14:creationId xmlns:p14="http://schemas.microsoft.com/office/powerpoint/2010/main" val="23280196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فیبریلاسیون دهلیزی </a:t>
            </a:r>
            <a:r>
              <a:rPr lang="en-US" sz="2400" b="1" dirty="0">
                <a:cs typeface="B Titr" pitchFamily="2" charset="-78"/>
              </a:rPr>
              <a:t>(Atrial Fibrillation/ </a:t>
            </a:r>
            <a:r>
              <a:rPr lang="en-US" sz="2400" b="1" dirty="0" err="1" smtClean="0">
                <a:cs typeface="B Titr" pitchFamily="2" charset="-78"/>
              </a:rPr>
              <a:t>Af</a:t>
            </a:r>
            <a:r>
              <a:rPr lang="en-US" sz="2400" b="1" dirty="0" smtClean="0">
                <a:cs typeface="B Titr" pitchFamily="2" charset="-78"/>
              </a:rPr>
              <a:t>)</a:t>
            </a:r>
            <a:endParaRPr lang="en-US" sz="2400" b="1" dirty="0">
              <a:cs typeface="B Titr" pitchFamily="2" charset="-78"/>
            </a:endParaRPr>
          </a:p>
        </p:txBody>
      </p:sp>
      <p:sp>
        <p:nvSpPr>
          <p:cNvPr id="3" name="Content Placeholder 2"/>
          <p:cNvSpPr>
            <a:spLocks noGrp="1"/>
          </p:cNvSpPr>
          <p:nvPr>
            <p:ph idx="1"/>
          </p:nvPr>
        </p:nvSpPr>
        <p:spPr/>
        <p:txBody>
          <a:bodyPr/>
          <a:lstStyle/>
          <a:p>
            <a:pPr marL="293370" indent="-293370" algn="r" defTabSz="385572" rtl="1">
              <a:spcBef>
                <a:spcPts val="2700"/>
              </a:spcBef>
              <a:defRPr sz="1800"/>
            </a:pPr>
            <a:r>
              <a:rPr lang="en-US" sz="2000" b="1" dirty="0" smtClean="0">
                <a:cs typeface="B Nazanin" panose="00000400000000000000" pitchFamily="2" charset="-78"/>
              </a:rPr>
              <a:t>AF </a:t>
            </a:r>
            <a:r>
              <a:rPr lang="fa-IR" sz="2000" b="1" dirty="0" smtClean="0">
                <a:cs typeface="B Nazanin" panose="00000400000000000000" pitchFamily="2" charset="-78"/>
              </a:rPr>
              <a:t> در مقایسه با سایر ریتم‌های دهلیزی خطرناک‌تر است. </a:t>
            </a:r>
          </a:p>
          <a:p>
            <a:pPr marL="293370" indent="-293370" algn="just" defTabSz="385572" rtl="1">
              <a:spcBef>
                <a:spcPts val="2700"/>
              </a:spcBef>
              <a:defRPr sz="1800"/>
            </a:pPr>
            <a:r>
              <a:rPr lang="fa-IR" sz="2000" b="1" dirty="0" smtClean="0">
                <a:cs typeface="B Nazanin" panose="00000400000000000000" pitchFamily="2" charset="-78"/>
              </a:rPr>
              <a:t>در این بی‌نظمی چون انقباض دهلیزی موثری وجود ندارد، مقداری از خون همیشه در دهلیزها می‌ماند و علاوه بر کاهش برون ده قلبی (به علت از بین رفتن لگد دهلیزی)، احتمال تشکیل لخته در دهلیزها و ایجاد آمبولی ریوی و مغزی همواره وجود دارد.</a:t>
            </a:r>
          </a:p>
          <a:p>
            <a:pPr marL="293370" indent="-293370" algn="r" defTabSz="385572" rtl="1">
              <a:spcBef>
                <a:spcPts val="2700"/>
              </a:spcBef>
              <a:defRPr sz="1800"/>
            </a:pPr>
            <a:endParaRPr lang="fa-IR" sz="2000" b="1" dirty="0" smtClean="0">
              <a:cs typeface="B Nazanin" panose="00000400000000000000" pitchFamily="2" charset="-78"/>
            </a:endParaRPr>
          </a:p>
          <a:p>
            <a:pPr marL="293370" indent="-293370" algn="r" defTabSz="385572" rtl="1">
              <a:spcBef>
                <a:spcPts val="2700"/>
              </a:spcBef>
              <a:buNone/>
              <a:defRPr sz="1800"/>
            </a:pPr>
            <a:r>
              <a:rPr lang="fa-IR" sz="2000" b="1" dirty="0" smtClean="0">
                <a:cs typeface="B Nazanin" panose="00000400000000000000" pitchFamily="2" charset="-78"/>
              </a:rPr>
              <a:t> </a:t>
            </a:r>
            <a:endParaRPr lang="en-US" sz="2000" dirty="0">
              <a:cs typeface="B Nazanin" panose="00000400000000000000" pitchFamily="2" charset="-78"/>
            </a:endParaRPr>
          </a:p>
        </p:txBody>
      </p:sp>
      <p:pic>
        <p:nvPicPr>
          <p:cNvPr id="4" name="Picture 3" descr="Screen Clipping"/>
          <p:cNvPicPr>
            <a:picLocks noChangeAspect="1"/>
          </p:cNvPicPr>
          <p:nvPr/>
        </p:nvPicPr>
        <p:blipFill>
          <a:blip r:embed="rId2">
            <a:extLst>
              <a:ext uri="{BEBA8EAE-BF5A-486C-A8C5-ECC9F3942E4B}">
                <a14:imgProps xmlns:a14="http://schemas.microsoft.com/office/drawing/2010/main">
                  <a14:imgLayer r:embed="rId3">
                    <a14:imgEffect>
                      <a14:colorTemperature colorTemp="7605"/>
                    </a14:imgEffect>
                    <a14:imgEffect>
                      <a14:saturation sat="359000"/>
                    </a14:imgEffect>
                  </a14:imgLayer>
                </a14:imgProps>
              </a:ext>
              <a:ext uri="{28A0092B-C50C-407E-A947-70E740481C1C}">
                <a14:useLocalDpi xmlns:a14="http://schemas.microsoft.com/office/drawing/2010/main" val="0"/>
              </a:ext>
            </a:extLst>
          </a:blip>
          <a:stretch>
            <a:fillRect/>
          </a:stretch>
        </p:blipFill>
        <p:spPr>
          <a:xfrm>
            <a:off x="2544415" y="3606663"/>
            <a:ext cx="7951305" cy="2126974"/>
          </a:xfrm>
          <a:prstGeom prst="rect">
            <a:avLst/>
          </a:prstGeom>
        </p:spPr>
      </p:pic>
    </p:spTree>
    <p:extLst>
      <p:ext uri="{BB962C8B-B14F-4D97-AF65-F5344CB8AC3E}">
        <p14:creationId xmlns:p14="http://schemas.microsoft.com/office/powerpoint/2010/main" val="27036203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dirty="0">
                <a:cs typeface="B Titr" pitchFamily="2" charset="-78"/>
              </a:rPr>
              <a:t>فیبریلاسیون دهلیزی </a:t>
            </a:r>
            <a:r>
              <a:rPr lang="en-US" sz="2400" dirty="0">
                <a:cs typeface="B Titr" pitchFamily="2" charset="-78"/>
              </a:rPr>
              <a:t>(</a:t>
            </a:r>
            <a:r>
              <a:rPr lang="en-US" sz="2400" b="1" dirty="0" err="1">
                <a:cs typeface="B Titr" pitchFamily="2" charset="-78"/>
              </a:rPr>
              <a:t>Atrial</a:t>
            </a:r>
            <a:r>
              <a:rPr lang="en-US" sz="2400" b="1" dirty="0">
                <a:cs typeface="B Titr" pitchFamily="2" charset="-78"/>
              </a:rPr>
              <a:t> Fibrillation/ AF)</a:t>
            </a:r>
            <a:endParaRPr lang="en-US" sz="2400" b="1" dirty="0"/>
          </a:p>
        </p:txBody>
      </p:sp>
      <p:sp>
        <p:nvSpPr>
          <p:cNvPr id="3" name="Content Placeholder 2"/>
          <p:cNvSpPr>
            <a:spLocks noGrp="1"/>
          </p:cNvSpPr>
          <p:nvPr>
            <p:ph idx="1"/>
          </p:nvPr>
        </p:nvSpPr>
        <p:spPr/>
        <p:txBody>
          <a:bodyPr/>
          <a:lstStyle/>
          <a:p>
            <a:pPr lvl="0" algn="r" rtl="1"/>
            <a:r>
              <a:rPr lang="fa-IR" sz="2000" b="1" dirty="0">
                <a:cs typeface="B Nazanin" panose="00000400000000000000" pitchFamily="2" charset="-78"/>
              </a:rPr>
              <a:t>در فیبریلاسیون دهلیزی به فکر اصلاح بی‌نظمی نباشید بلکه می‌بایست سرعت پاسخ‌های بطنی را کنترل کرد</a:t>
            </a:r>
            <a:r>
              <a:rPr lang="fa-IR" sz="2000" b="1" dirty="0" smtClean="0">
                <a:cs typeface="B Nazanin" panose="00000400000000000000" pitchFamily="2" charset="-78"/>
              </a:rPr>
              <a:t>.</a:t>
            </a:r>
          </a:p>
          <a:p>
            <a:pPr lvl="0" algn="r" rtl="1"/>
            <a:r>
              <a:rPr lang="fa-IR" sz="2000" b="1" dirty="0" smtClean="0">
                <a:cs typeface="B Nazanin" panose="00000400000000000000" pitchFamily="2" charset="-78"/>
              </a:rPr>
              <a:t>درمان ریتم بدلیل خطر لخته در </a:t>
            </a:r>
            <a:r>
              <a:rPr lang="en-US" sz="2000" b="1" dirty="0" smtClean="0">
                <a:cs typeface="B Nazanin" panose="00000400000000000000" pitchFamily="2" charset="-78"/>
              </a:rPr>
              <a:t>EMS</a:t>
            </a:r>
            <a:r>
              <a:rPr lang="fa-IR" sz="2000" b="1" dirty="0" smtClean="0">
                <a:cs typeface="B Nazanin" panose="00000400000000000000" pitchFamily="2" charset="-78"/>
              </a:rPr>
              <a:t> ممنوع است.</a:t>
            </a:r>
            <a:endParaRPr lang="fa-IR" sz="2000" b="1" dirty="0">
              <a:cs typeface="B Nazanin" panose="00000400000000000000" pitchFamily="2" charset="-78"/>
            </a:endParaRPr>
          </a:p>
          <a:p>
            <a:pPr lvl="0" algn="r" rtl="1"/>
            <a:r>
              <a:rPr lang="fa-IR" sz="2000" b="1" dirty="0">
                <a:cs typeface="B Nazanin" panose="00000400000000000000" pitchFamily="2" charset="-78"/>
              </a:rPr>
              <a:t>درمان پیش بیمارستانی فلاتر و فیبریلاسیون دهلیزی فقط اصلاح </a:t>
            </a:r>
            <a:r>
              <a:rPr lang="en-US" sz="2000" b="1" dirty="0">
                <a:cs typeface="B Nazanin" panose="00000400000000000000" pitchFamily="2" charset="-78"/>
              </a:rPr>
              <a:t>Rate</a:t>
            </a:r>
            <a:r>
              <a:rPr lang="fa-IR" sz="2000" b="1" dirty="0">
                <a:cs typeface="B Nazanin" panose="00000400000000000000" pitchFamily="2" charset="-78"/>
              </a:rPr>
              <a:t> است، نه ریتم بیمار. </a:t>
            </a:r>
          </a:p>
          <a:p>
            <a:pPr lvl="0" algn="r" rtl="1"/>
            <a:r>
              <a:rPr lang="fa-IR" sz="2000" b="1" dirty="0">
                <a:cs typeface="B Nazanin" panose="00000400000000000000" pitchFamily="2" charset="-78"/>
              </a:rPr>
              <a:t>در درمان پیش بیمارستانی تعداد ضربان یا </a:t>
            </a:r>
            <a:r>
              <a:rPr lang="en-US" sz="2000" b="1" dirty="0">
                <a:cs typeface="B Nazanin" panose="00000400000000000000" pitchFamily="2" charset="-78"/>
              </a:rPr>
              <a:t>Rate</a:t>
            </a:r>
            <a:r>
              <a:rPr lang="fa-IR" sz="2000" b="1" dirty="0">
                <a:cs typeface="B Nazanin" panose="00000400000000000000" pitchFamily="2" charset="-78"/>
              </a:rPr>
              <a:t> مانند تاکی کاردی سینوسی عمل شود. </a:t>
            </a:r>
          </a:p>
          <a:p>
            <a:pPr lvl="0" algn="r" rtl="1"/>
            <a:endParaRPr lang="en-US" sz="2000" b="1" dirty="0">
              <a:cs typeface="B Nazanin" panose="00000400000000000000" pitchFamily="2" charset="-78"/>
            </a:endParaRPr>
          </a:p>
          <a:p>
            <a:pPr algn="r" rtl="1"/>
            <a:endParaRPr lang="en-US" sz="2000" b="1" dirty="0">
              <a:cs typeface="B Nazanin" panose="00000400000000000000" pitchFamily="2" charset="-78"/>
            </a:endParaRPr>
          </a:p>
        </p:txBody>
      </p:sp>
      <p:pic>
        <p:nvPicPr>
          <p:cNvPr id="4" name="Picture 3" descr="C:\Documents and Settings\HOME\Desktop\ECG\Atrial Fibrillation.gif"/>
          <p:cNvPicPr>
            <a:picLocks noChangeAspect="1" noChangeArrowheads="1"/>
          </p:cNvPicPr>
          <p:nvPr/>
        </p:nvPicPr>
        <p:blipFill>
          <a:blip r:embed="rId2"/>
          <a:srcRect/>
          <a:stretch>
            <a:fillRect/>
          </a:stretch>
        </p:blipFill>
        <p:spPr bwMode="auto">
          <a:xfrm>
            <a:off x="3505199" y="3721678"/>
            <a:ext cx="5181601" cy="1828800"/>
          </a:xfrm>
          <a:prstGeom prst="rect">
            <a:avLst/>
          </a:prstGeom>
          <a:noFill/>
          <a:ln w="9525">
            <a:noFill/>
            <a:miter lim="800000"/>
            <a:headEnd/>
            <a:tailEnd/>
          </a:ln>
          <a:effectLst/>
        </p:spPr>
      </p:pic>
    </p:spTree>
    <p:extLst>
      <p:ext uri="{BB962C8B-B14F-4D97-AF65-F5344CB8AC3E}">
        <p14:creationId xmlns:p14="http://schemas.microsoft.com/office/powerpoint/2010/main" val="2688618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فیبریلاسیون دهلیزی </a:t>
            </a:r>
            <a:r>
              <a:rPr lang="en-US" sz="2400" b="1" dirty="0">
                <a:cs typeface="B Titr" pitchFamily="2" charset="-78"/>
              </a:rPr>
              <a:t>(</a:t>
            </a:r>
            <a:r>
              <a:rPr lang="en-US" sz="2400" b="1" dirty="0" err="1">
                <a:cs typeface="B Titr" pitchFamily="2" charset="-78"/>
              </a:rPr>
              <a:t>Atrial</a:t>
            </a:r>
            <a:r>
              <a:rPr lang="en-US" sz="2400" b="1" dirty="0">
                <a:cs typeface="B Titr" pitchFamily="2" charset="-78"/>
              </a:rPr>
              <a:t> Fibrillation/ AF)</a:t>
            </a:r>
          </a:p>
        </p:txBody>
      </p:sp>
      <p:sp>
        <p:nvSpPr>
          <p:cNvPr id="3" name="Content Placeholder 2"/>
          <p:cNvSpPr>
            <a:spLocks noGrp="1"/>
          </p:cNvSpPr>
          <p:nvPr>
            <p:ph idx="1"/>
          </p:nvPr>
        </p:nvSpPr>
        <p:spPr>
          <a:xfrm>
            <a:off x="838200" y="2016187"/>
            <a:ext cx="10515600" cy="4351338"/>
          </a:xfrm>
        </p:spPr>
        <p:txBody>
          <a:bodyPr/>
          <a:lstStyle/>
          <a:p>
            <a:pPr marL="284479" indent="-284479" algn="just" defTabSz="373887" rtl="1">
              <a:spcBef>
                <a:spcPts val="2600"/>
              </a:spcBef>
              <a:defRPr sz="1800"/>
            </a:pPr>
            <a:r>
              <a:rPr lang="fa-IR" sz="2000" b="1" dirty="0" smtClean="0">
                <a:cs typeface="B Nazanin" panose="00000400000000000000" pitchFamily="2" charset="-78"/>
              </a:rPr>
              <a:t>در مواردی که وضعیت همودینامیکی بیمار مختل شده باشد (علایمی از قبیل تنگی نفس، درد قفسه‌ی سینه، کاهش فشار خون، سرگیجه و کاهش سطح هوشیاری)، از شوک الکتریکی سینکورونیزه جهت اصلاح ریتم استفاده می‌شود. در بیمارانی نیز که به درمان‌های دارویی پاسخ نمی‌دهند ممکن است از این روش استفاده شود. (بیمارستانی) در این موارد </a:t>
            </a:r>
            <a:r>
              <a:rPr lang="en-US" sz="2000" b="1" dirty="0" smtClean="0">
                <a:cs typeface="B Nazanin" panose="00000400000000000000" pitchFamily="2" charset="-78"/>
              </a:rPr>
              <a:t>AED</a:t>
            </a:r>
            <a:r>
              <a:rPr lang="fa-IR" sz="2000" b="1" dirty="0" smtClean="0">
                <a:cs typeface="B Nazanin" panose="00000400000000000000" pitchFamily="2" charset="-78"/>
              </a:rPr>
              <a:t> کاربرد ندارد. (مگر ارست قلبی)</a:t>
            </a:r>
          </a:p>
          <a:p>
            <a:pPr marL="284479" indent="-284479" algn="just" defTabSz="373887" rtl="1">
              <a:spcBef>
                <a:spcPts val="2600"/>
              </a:spcBef>
              <a:defRPr sz="1800"/>
            </a:pPr>
            <a:r>
              <a:rPr lang="fa-IR" sz="2000" b="1" dirty="0" smtClean="0">
                <a:cs typeface="B Nazanin" panose="00000400000000000000" pitchFamily="2" charset="-78"/>
              </a:rPr>
              <a:t>بیماران دارای </a:t>
            </a:r>
            <a:r>
              <a:rPr lang="en-US" sz="2000" b="1" dirty="0" smtClean="0">
                <a:cs typeface="B Nazanin" panose="00000400000000000000" pitchFamily="2" charset="-78"/>
              </a:rPr>
              <a:t>AF </a:t>
            </a:r>
            <a:r>
              <a:rPr lang="fa-IR" sz="2000" b="1" dirty="0" smtClean="0">
                <a:cs typeface="B Nazanin" panose="00000400000000000000" pitchFamily="2" charset="-78"/>
              </a:rPr>
              <a:t> مزمن، برای پیشگیری از حوادث ناشی از تشکیل لخته، به صورت طولانی مدت می‌بایست از داروهای ضد لخته مثل وارفارین استفاده کنند. </a:t>
            </a:r>
          </a:p>
          <a:p>
            <a:pPr marL="284479" indent="-284479" algn="just" defTabSz="373887" rtl="1">
              <a:spcBef>
                <a:spcPts val="2600"/>
              </a:spcBef>
              <a:defRPr sz="1800"/>
            </a:pPr>
            <a:r>
              <a:rPr lang="fa-IR" sz="2000" b="1" dirty="0" smtClean="0">
                <a:cs typeface="B Nazanin" panose="00000400000000000000" pitchFamily="2" charset="-78"/>
              </a:rPr>
              <a:t>درمان پیش بیمارستانی ریتم ممکن است منجر به آزاد شدن لخته داخل شریانها و بروز سکته گردد.</a:t>
            </a:r>
          </a:p>
          <a:p>
            <a:pPr algn="just" rtl="1"/>
            <a:endParaRPr lang="en-US" sz="3600" b="1" dirty="0">
              <a:cs typeface="B Nazanin" panose="00000400000000000000" pitchFamily="2" charset="-78"/>
            </a:endParaRPr>
          </a:p>
        </p:txBody>
      </p:sp>
    </p:spTree>
    <p:extLst>
      <p:ext uri="{BB962C8B-B14F-4D97-AF65-F5344CB8AC3E}">
        <p14:creationId xmlns:p14="http://schemas.microsoft.com/office/powerpoint/2010/main" val="7677148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7154" y="1825625"/>
            <a:ext cx="5264332" cy="3308078"/>
          </a:xfrm>
        </p:spPr>
        <p:txBody>
          <a:bodyPr/>
          <a:lstStyle/>
          <a:p>
            <a:endParaRPr lang="en-US" dirty="0"/>
          </a:p>
        </p:txBody>
      </p:sp>
      <p:pic>
        <p:nvPicPr>
          <p:cNvPr id="7" name="Picture 6"/>
          <p:cNvPicPr>
            <a:picLocks noChangeAspect="1"/>
          </p:cNvPicPr>
          <p:nvPr/>
        </p:nvPicPr>
        <p:blipFill>
          <a:blip r:embed="rId2"/>
          <a:stretch>
            <a:fillRect/>
          </a:stretch>
        </p:blipFill>
        <p:spPr>
          <a:xfrm>
            <a:off x="2311597" y="1367738"/>
            <a:ext cx="7367862" cy="5222532"/>
          </a:xfrm>
          <a:prstGeom prst="rect">
            <a:avLst/>
          </a:prstGeom>
        </p:spPr>
      </p:pic>
    </p:spTree>
    <p:extLst>
      <p:ext uri="{BB962C8B-B14F-4D97-AF65-F5344CB8AC3E}">
        <p14:creationId xmlns:p14="http://schemas.microsoft.com/office/powerpoint/2010/main" val="1561885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75787" y="1772816"/>
            <a:ext cx="4836695" cy="2935706"/>
          </a:xfrm>
        </p:spPr>
      </p:pic>
      <p:sp>
        <p:nvSpPr>
          <p:cNvPr id="4" name="Slide Number Placehold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924184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111872" y="908720"/>
            <a:ext cx="7661253" cy="2008310"/>
          </a:xfrm>
          <a:prstGeom prst="rect">
            <a:avLst/>
          </a:prstGeom>
        </p:spPr>
      </p:pic>
      <p:sp>
        <p:nvSpPr>
          <p:cNvPr id="4" name="Slide Number Placeholder 3"/>
          <p:cNvSpPr>
            <a:spLocks noGrp="1"/>
          </p:cNvSpPr>
          <p:nvPr>
            <p:ph type="sldNum" sz="quarter" idx="12"/>
          </p:nvPr>
        </p:nvSpPr>
        <p:spPr/>
        <p:txBody>
          <a:bodyPr/>
          <a:lstStyle/>
          <a:p>
            <a:fld id="{6D22F896-40B5-4ADD-8801-0D06FADFA095}" type="slidenum">
              <a:rPr lang="en-US" smtClean="0"/>
              <a:t>39</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5825" y="2348880"/>
            <a:ext cx="5693351" cy="3816424"/>
          </a:xfrm>
          <a:prstGeom prst="rect">
            <a:avLst/>
          </a:prstGeom>
        </p:spPr>
      </p:pic>
    </p:spTree>
    <p:extLst>
      <p:ext uri="{BB962C8B-B14F-4D97-AF65-F5344CB8AC3E}">
        <p14:creationId xmlns:p14="http://schemas.microsoft.com/office/powerpoint/2010/main" val="12238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3200" dirty="0" smtClean="0">
                <a:solidFill>
                  <a:schemeClr val="tx1"/>
                </a:solidFill>
                <a:cs typeface="B Titr" panose="00000700000000000000" pitchFamily="2" charset="-78"/>
              </a:rPr>
              <a:t>بیمار ناپایدار</a:t>
            </a:r>
            <a:endParaRPr lang="en-US" sz="3200" dirty="0">
              <a:solidFill>
                <a:schemeClr val="tx1"/>
              </a:solidFill>
              <a:cs typeface="B Titr" panose="00000700000000000000" pitchFamily="2" charset="-78"/>
            </a:endParaRPr>
          </a:p>
        </p:txBody>
      </p:sp>
      <p:sp>
        <p:nvSpPr>
          <p:cNvPr id="3" name="Content Placeholder 2"/>
          <p:cNvSpPr>
            <a:spLocks noGrp="1"/>
          </p:cNvSpPr>
          <p:nvPr>
            <p:ph idx="1"/>
          </p:nvPr>
        </p:nvSpPr>
        <p:spPr/>
        <p:txBody>
          <a:bodyPr>
            <a:normAutofit lnSpcReduction="10000"/>
          </a:bodyPr>
          <a:lstStyle/>
          <a:p>
            <a:pPr marL="0" indent="0" algn="r" rtl="1">
              <a:buNone/>
            </a:pPr>
            <a:r>
              <a:rPr lang="fa-IR" sz="2000" b="1" dirty="0" smtClean="0">
                <a:cs typeface="B Nazanin" panose="00000400000000000000" pitchFamily="2" charset="-78"/>
              </a:rPr>
              <a:t>کاهش خونرسانی به ارگان های انتهایی:</a:t>
            </a:r>
          </a:p>
          <a:p>
            <a:pPr marL="0" indent="0" algn="r" rtl="1">
              <a:buNone/>
            </a:pPr>
            <a:endParaRPr lang="fa-IR" sz="2000" b="1" dirty="0" smtClean="0">
              <a:cs typeface="B Nazanin" panose="00000400000000000000" pitchFamily="2" charset="-78"/>
            </a:endParaRPr>
          </a:p>
          <a:p>
            <a:pPr algn="r" rtl="1"/>
            <a:r>
              <a:rPr lang="fa-IR" sz="2000" b="1" dirty="0" smtClean="0">
                <a:cs typeface="B Nazanin" panose="00000400000000000000" pitchFamily="2" charset="-78"/>
              </a:rPr>
              <a:t>افت سطح هوشیاری</a:t>
            </a:r>
          </a:p>
          <a:p>
            <a:pPr algn="r" rtl="1"/>
            <a:endParaRPr lang="fa-IR" sz="2000" b="1" dirty="0" smtClean="0">
              <a:cs typeface="B Nazanin" panose="00000400000000000000" pitchFamily="2" charset="-78"/>
            </a:endParaRPr>
          </a:p>
          <a:p>
            <a:pPr algn="r" rtl="1"/>
            <a:r>
              <a:rPr lang="fa-IR" sz="2000" b="1" dirty="0" smtClean="0">
                <a:cs typeface="B Nazanin" panose="00000400000000000000" pitchFamily="2" charset="-78"/>
              </a:rPr>
              <a:t>کاهش فشار خون</a:t>
            </a:r>
          </a:p>
          <a:p>
            <a:pPr algn="r" rtl="1"/>
            <a:endParaRPr lang="fa-IR" sz="2000" b="1" dirty="0" smtClean="0">
              <a:cs typeface="B Nazanin" panose="00000400000000000000" pitchFamily="2" charset="-78"/>
            </a:endParaRPr>
          </a:p>
          <a:p>
            <a:pPr algn="r" rtl="1"/>
            <a:r>
              <a:rPr lang="fa-IR" sz="2000" b="1" dirty="0" smtClean="0">
                <a:cs typeface="B Nazanin" panose="00000400000000000000" pitchFamily="2" charset="-78"/>
              </a:rPr>
              <a:t>علایم شوک</a:t>
            </a:r>
          </a:p>
          <a:p>
            <a:pPr algn="r" rtl="1"/>
            <a:endParaRPr lang="fa-IR" sz="2000" b="1" dirty="0" smtClean="0">
              <a:cs typeface="B Nazanin" panose="00000400000000000000" pitchFamily="2" charset="-78"/>
            </a:endParaRPr>
          </a:p>
          <a:p>
            <a:pPr algn="r" rtl="1"/>
            <a:r>
              <a:rPr lang="fa-IR" sz="2000" b="1" dirty="0" smtClean="0">
                <a:cs typeface="B Nazanin" panose="00000400000000000000" pitchFamily="2" charset="-78"/>
              </a:rPr>
              <a:t>درد قفسه سینه</a:t>
            </a:r>
          </a:p>
          <a:p>
            <a:pPr algn="r" rtl="1"/>
            <a:endParaRPr lang="fa-IR" sz="2000" b="1" dirty="0" smtClean="0">
              <a:cs typeface="B Nazanin" panose="00000400000000000000" pitchFamily="2" charset="-78"/>
            </a:endParaRPr>
          </a:p>
          <a:p>
            <a:pPr algn="r" rtl="1"/>
            <a:r>
              <a:rPr lang="fa-IR" sz="2000" b="1" dirty="0" smtClean="0">
                <a:cs typeface="B Nazanin" panose="00000400000000000000" pitchFamily="2" charset="-78"/>
              </a:rPr>
              <a:t>علایم حاد </a:t>
            </a:r>
            <a:r>
              <a:rPr lang="en-US" sz="2000" b="1" dirty="0" smtClean="0">
                <a:cs typeface="B Nazanin" panose="00000400000000000000" pitchFamily="2" charset="-78"/>
              </a:rPr>
              <a:t>CHF</a:t>
            </a:r>
            <a:r>
              <a:rPr lang="fa-IR" sz="2000" b="1" dirty="0" smtClean="0">
                <a:cs typeface="B Nazanin" panose="00000400000000000000" pitchFamily="2" charset="-78"/>
              </a:rPr>
              <a:t> </a:t>
            </a:r>
            <a:endParaRPr lang="en-US" sz="2000" b="1" dirty="0">
              <a:cs typeface="B Nazanin" panose="00000400000000000000" pitchFamily="2" charset="-78"/>
            </a:endParaRPr>
          </a:p>
        </p:txBody>
      </p:sp>
    </p:spTree>
    <p:extLst>
      <p:ext uri="{BB962C8B-B14F-4D97-AF65-F5344CB8AC3E}">
        <p14:creationId xmlns:p14="http://schemas.microsoft.com/office/powerpoint/2010/main" val="323068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برادیکاردی سینوسی </a:t>
            </a:r>
            <a:r>
              <a:rPr lang="en-US" sz="2400" b="1" dirty="0">
                <a:cs typeface="B Titr" pitchFamily="2" charset="-78"/>
              </a:rPr>
              <a:t>(Sinus </a:t>
            </a:r>
            <a:r>
              <a:rPr lang="en-US" sz="2400" b="1" dirty="0" err="1">
                <a:cs typeface="B Titr" pitchFamily="2" charset="-78"/>
              </a:rPr>
              <a:t>Bradycardia</a:t>
            </a:r>
            <a:r>
              <a:rPr lang="en-US" sz="2400" b="1" dirty="0">
                <a:cs typeface="B Titr" pitchFamily="2" charset="-78"/>
              </a:rPr>
              <a:t>) </a:t>
            </a:r>
            <a:endParaRPr lang="en-US" sz="2400" b="1" dirty="0"/>
          </a:p>
        </p:txBody>
      </p:sp>
      <p:sp>
        <p:nvSpPr>
          <p:cNvPr id="3" name="Content Placeholder 2"/>
          <p:cNvSpPr>
            <a:spLocks noGrp="1"/>
          </p:cNvSpPr>
          <p:nvPr>
            <p:ph idx="1"/>
          </p:nvPr>
        </p:nvSpPr>
        <p:spPr/>
        <p:txBody>
          <a:bodyPr/>
          <a:lstStyle/>
          <a:p>
            <a:pPr algn="r" rtl="1"/>
            <a:r>
              <a:rPr lang="fa-IR" sz="2000" b="1" dirty="0">
                <a:cs typeface="B Nazanin" panose="00000400000000000000" pitchFamily="2" charset="-78"/>
              </a:rPr>
              <a:t>کاهش تعداد ضربانات سینوسی به میزان کمتر از 50-60 ضربه در دقیقه برادیکاردی سینوسی است.</a:t>
            </a:r>
          </a:p>
          <a:p>
            <a:pPr algn="r" rtl="1"/>
            <a:r>
              <a:rPr lang="fa-IR" sz="2000" b="1" dirty="0">
                <a:cs typeface="B Nazanin" panose="00000400000000000000" pitchFamily="2" charset="-78"/>
              </a:rPr>
              <a:t>از آنجائیکه هدایت جریان از مسیر طبیعی صورت می‌گیرد پس تمام خصوصیات آن بجز تعداد ضربانات مشابه ریتم نرمال سینوسی است.</a:t>
            </a:r>
          </a:p>
          <a:p>
            <a:pPr algn="r" rtl="1"/>
            <a:r>
              <a:rPr lang="fa-IR" sz="2000" b="1" dirty="0" smtClean="0">
                <a:cs typeface="B Nazanin" panose="00000400000000000000" pitchFamily="2" charset="-78"/>
              </a:rPr>
              <a:t>تعریف برادی </a:t>
            </a:r>
            <a:r>
              <a:rPr lang="fa-IR" sz="2000" b="1" dirty="0">
                <a:cs typeface="B Nazanin" panose="00000400000000000000" pitchFamily="2" charset="-78"/>
              </a:rPr>
              <a:t>کاردی بستگی به سن دارد.</a:t>
            </a:r>
          </a:p>
          <a:p>
            <a:pPr algn="r" rtl="1"/>
            <a:endParaRPr lang="en-US" sz="2000" b="1" dirty="0">
              <a:cs typeface="B Nazanin" panose="00000400000000000000" pitchFamily="2" charset="-78"/>
            </a:endParaRPr>
          </a:p>
        </p:txBody>
      </p:sp>
      <p:pic>
        <p:nvPicPr>
          <p:cNvPr id="4" name="pasted-image.png"/>
          <p:cNvPicPr/>
          <p:nvPr/>
        </p:nvPicPr>
        <p:blipFill>
          <a:blip r:embed="rId2">
            <a:extLst/>
          </a:blip>
          <a:stretch>
            <a:fillRect/>
          </a:stretch>
        </p:blipFill>
        <p:spPr>
          <a:xfrm>
            <a:off x="3200400" y="3657600"/>
            <a:ext cx="5994400" cy="1358900"/>
          </a:xfrm>
          <a:prstGeom prst="rect">
            <a:avLst/>
          </a:prstGeom>
          <a:ln w="12700">
            <a:miter lim="400000"/>
          </a:ln>
        </p:spPr>
      </p:pic>
    </p:spTree>
    <p:extLst>
      <p:ext uri="{BB962C8B-B14F-4D97-AF65-F5344CB8AC3E}">
        <p14:creationId xmlns:p14="http://schemas.microsoft.com/office/powerpoint/2010/main" val="3630258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برادیکاردی سینوسی </a:t>
            </a:r>
            <a:r>
              <a:rPr lang="en-US" sz="2400" b="1" dirty="0">
                <a:cs typeface="B Titr" pitchFamily="2" charset="-78"/>
              </a:rPr>
              <a:t>(Sinus </a:t>
            </a:r>
            <a:r>
              <a:rPr lang="en-US" sz="2400" b="1" dirty="0" err="1">
                <a:cs typeface="B Titr" pitchFamily="2" charset="-78"/>
              </a:rPr>
              <a:t>Bradycardia</a:t>
            </a:r>
            <a:r>
              <a:rPr lang="en-US" sz="2400" b="1" dirty="0">
                <a:cs typeface="B Titr" pitchFamily="2" charset="-78"/>
              </a:rPr>
              <a:t>) </a:t>
            </a:r>
            <a:endParaRPr lang="en-US" sz="2400" b="1" dirty="0"/>
          </a:p>
        </p:txBody>
      </p:sp>
      <p:sp>
        <p:nvSpPr>
          <p:cNvPr id="3" name="Content Placeholder 2"/>
          <p:cNvSpPr>
            <a:spLocks noGrp="1"/>
          </p:cNvSpPr>
          <p:nvPr>
            <p:ph idx="1"/>
          </p:nvPr>
        </p:nvSpPr>
        <p:spPr>
          <a:xfrm>
            <a:off x="838200" y="2139610"/>
            <a:ext cx="10515600" cy="4351338"/>
          </a:xfrm>
        </p:spPr>
        <p:txBody>
          <a:bodyPr/>
          <a:lstStyle/>
          <a:p>
            <a:pPr algn="r" rtl="1"/>
            <a:r>
              <a:rPr lang="fa-IR" sz="2000" b="1" dirty="0">
                <a:cs typeface="B Nazanin" panose="00000400000000000000" pitchFamily="2" charset="-78"/>
              </a:rPr>
              <a:t>برادی کاردی سینوسی یکی از خطرناک ترین دیس ریتمی های شایع ناشی از انفارکتوس تحتانی میوکارد می باشد که اگر در این زمان آتروپین تزریق نشود ممکن است باعث تاکیکاردی بطنی و مرگ گردد</a:t>
            </a:r>
            <a:r>
              <a:rPr lang="fa-IR" sz="2000" b="1" dirty="0" smtClean="0">
                <a:cs typeface="B Nazanin" panose="00000400000000000000" pitchFamily="2" charset="-78"/>
              </a:rPr>
              <a:t>.</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همچنین علت شایع مرگ ناگهانی در دقایق اول بسته شدن کرونر راست می باشد.</a:t>
            </a:r>
            <a:endParaRPr lang="en-US" sz="2000" b="1" dirty="0">
              <a:cs typeface="B Nazanin" panose="00000400000000000000" pitchFamily="2" charset="-78"/>
            </a:endParaRPr>
          </a:p>
        </p:txBody>
      </p:sp>
      <p:pic>
        <p:nvPicPr>
          <p:cNvPr id="4" name="pasted-image.png"/>
          <p:cNvPicPr/>
          <p:nvPr/>
        </p:nvPicPr>
        <p:blipFill>
          <a:blip r:embed="rId2">
            <a:extLst/>
          </a:blip>
          <a:stretch>
            <a:fillRect/>
          </a:stretch>
        </p:blipFill>
        <p:spPr>
          <a:xfrm>
            <a:off x="3105150" y="3880758"/>
            <a:ext cx="5994400" cy="1358900"/>
          </a:xfrm>
          <a:prstGeom prst="rect">
            <a:avLst/>
          </a:prstGeom>
          <a:ln w="12700">
            <a:miter lim="400000"/>
          </a:ln>
        </p:spPr>
      </p:pic>
    </p:spTree>
    <p:extLst>
      <p:ext uri="{BB962C8B-B14F-4D97-AF65-F5344CB8AC3E}">
        <p14:creationId xmlns:p14="http://schemas.microsoft.com/office/powerpoint/2010/main" val="425251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برادیکاردی سینوسی </a:t>
            </a:r>
            <a:r>
              <a:rPr lang="en-US" sz="2400" b="1" dirty="0">
                <a:cs typeface="B Titr" pitchFamily="2" charset="-78"/>
              </a:rPr>
              <a:t>(Sinus </a:t>
            </a:r>
            <a:r>
              <a:rPr lang="en-US" sz="2400" b="1" dirty="0" err="1">
                <a:cs typeface="B Titr" pitchFamily="2" charset="-78"/>
              </a:rPr>
              <a:t>Bradycardia</a:t>
            </a:r>
            <a:r>
              <a:rPr lang="en-US" sz="2400" b="1" dirty="0">
                <a:cs typeface="B Titr" pitchFamily="2" charset="-78"/>
              </a:rPr>
              <a:t>) </a:t>
            </a:r>
            <a:endParaRPr lang="en-US" sz="2400" b="1" dirty="0"/>
          </a:p>
        </p:txBody>
      </p:sp>
      <p:sp>
        <p:nvSpPr>
          <p:cNvPr id="3" name="Content Placeholder 2"/>
          <p:cNvSpPr>
            <a:spLocks noGrp="1"/>
          </p:cNvSpPr>
          <p:nvPr>
            <p:ph idx="1"/>
          </p:nvPr>
        </p:nvSpPr>
        <p:spPr/>
        <p:txBody>
          <a:bodyPr/>
          <a:lstStyle/>
          <a:p>
            <a:pPr algn="r" rtl="1">
              <a:buNone/>
            </a:pPr>
            <a:r>
              <a:rPr lang="fa-IR" sz="2000" b="1" dirty="0">
                <a:cs typeface="B Nazanin" panose="00000400000000000000" pitchFamily="2" charset="-78"/>
              </a:rPr>
              <a:t>اتیولوژی:</a:t>
            </a:r>
          </a:p>
          <a:p>
            <a:pPr algn="r" rtl="1">
              <a:buNone/>
            </a:pPr>
            <a:endParaRPr lang="fa-IR" sz="2000" b="1" dirty="0">
              <a:cs typeface="B Nazanin" panose="00000400000000000000" pitchFamily="2" charset="-78"/>
            </a:endParaRPr>
          </a:p>
          <a:p>
            <a:pPr algn="r" rtl="1"/>
            <a:r>
              <a:rPr lang="fa-IR" sz="2000" b="1" dirty="0">
                <a:cs typeface="B Nazanin" panose="00000400000000000000" pitchFamily="2" charset="-78"/>
              </a:rPr>
              <a:t>نرمال در ورزشکاران و برخی از افراد سالم و هنگام خواب و هیپوترمی</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افزایش تحریک واگ از قبیل ماساژ کاروتید، مانوروالسالوا، ماساژ کره چشم و استفراغ</a:t>
            </a: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بیماریهایی که سبب برادیکاردی سینوسی می شوند: انفارکتوس دیواره قدامی، اورمی، هپاتیت انسدادی، افزایش فشار داخل جمجمه، گلوکوم، بی اشتهایی عصبی و</a:t>
            </a:r>
            <a:r>
              <a:rPr lang="en-US" sz="2000" b="1" dirty="0">
                <a:cs typeface="B Nazanin" panose="00000400000000000000" pitchFamily="2" charset="-78"/>
              </a:rPr>
              <a:t> Sinus Syndrome)</a:t>
            </a:r>
            <a:r>
              <a:rPr lang="fa-IR" sz="2000" b="1" dirty="0">
                <a:cs typeface="B Nazanin" panose="00000400000000000000" pitchFamily="2" charset="-78"/>
              </a:rPr>
              <a:t> </a:t>
            </a:r>
            <a:r>
              <a:rPr lang="en-US" sz="2000" b="1" dirty="0">
                <a:cs typeface="B Nazanin" panose="00000400000000000000" pitchFamily="2" charset="-78"/>
              </a:rPr>
              <a:t>SSS (Sick</a:t>
            </a:r>
            <a:endParaRPr lang="fa-IR" sz="2000" b="1" dirty="0">
              <a:cs typeface="B Nazanin" panose="00000400000000000000" pitchFamily="2" charset="-78"/>
            </a:endParaRPr>
          </a:p>
          <a:p>
            <a:pPr algn="r" rtl="1"/>
            <a:endParaRPr lang="fa-IR" sz="2000" b="1" dirty="0">
              <a:cs typeface="B Nazanin" panose="00000400000000000000" pitchFamily="2" charset="-78"/>
            </a:endParaRPr>
          </a:p>
          <a:p>
            <a:pPr algn="r" rtl="1"/>
            <a:r>
              <a:rPr lang="fa-IR" sz="2000" b="1" dirty="0">
                <a:cs typeface="B Nazanin" panose="00000400000000000000" pitchFamily="2" charset="-78"/>
              </a:rPr>
              <a:t>مصرف  بعضی از داروها مانند: بتابلاکرها، کلسیم بلاکرها</a:t>
            </a:r>
          </a:p>
          <a:p>
            <a:pPr algn="r" rtl="1"/>
            <a:endParaRPr lang="en-US" sz="2000" b="1" dirty="0">
              <a:cs typeface="B Nazanin" panose="00000400000000000000" pitchFamily="2" charset="-78"/>
            </a:endParaRPr>
          </a:p>
        </p:txBody>
      </p:sp>
    </p:spTree>
    <p:extLst>
      <p:ext uri="{BB962C8B-B14F-4D97-AF65-F5344CB8AC3E}">
        <p14:creationId xmlns:p14="http://schemas.microsoft.com/office/powerpoint/2010/main" val="2515652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sz="2400" b="1" dirty="0">
                <a:cs typeface="B Titr" pitchFamily="2" charset="-78"/>
              </a:rPr>
              <a:t>برادیکاردی سینوسی </a:t>
            </a:r>
            <a:r>
              <a:rPr lang="en-US" sz="2400" b="1" dirty="0">
                <a:cs typeface="B Titr" pitchFamily="2" charset="-78"/>
              </a:rPr>
              <a:t>(Sinus </a:t>
            </a:r>
            <a:r>
              <a:rPr lang="en-US" sz="2400" b="1" dirty="0" err="1">
                <a:cs typeface="B Titr" pitchFamily="2" charset="-78"/>
              </a:rPr>
              <a:t>Bradycardia</a:t>
            </a:r>
            <a:r>
              <a:rPr lang="en-US" sz="2400" b="1" dirty="0">
                <a:cs typeface="B Titr" pitchFamily="2" charset="-78"/>
              </a:rPr>
              <a:t>) </a:t>
            </a:r>
          </a:p>
        </p:txBody>
      </p:sp>
      <p:sp>
        <p:nvSpPr>
          <p:cNvPr id="3" name="Content Placeholder 2"/>
          <p:cNvSpPr>
            <a:spLocks noGrp="1"/>
          </p:cNvSpPr>
          <p:nvPr>
            <p:ph idx="1"/>
          </p:nvPr>
        </p:nvSpPr>
        <p:spPr/>
        <p:txBody>
          <a:bodyPr/>
          <a:lstStyle/>
          <a:p>
            <a:pPr lvl="0" algn="r" rtl="1"/>
            <a:r>
              <a:rPr lang="fa-IR" sz="2000" b="1" dirty="0" smtClean="0">
                <a:cs typeface="B Nazanin" panose="00000400000000000000" pitchFamily="2" charset="-78"/>
              </a:rPr>
              <a:t>معمولاً احتیاج به درمان خاصی ندارد؛ مگر اینکه باعث اختلال در وضعیت همودینامیکی شده باشد. </a:t>
            </a:r>
            <a:endParaRPr lang="en-US" sz="2000" b="1" dirty="0" smtClean="0">
              <a:cs typeface="B Nazanin" panose="00000400000000000000" pitchFamily="2" charset="-78"/>
            </a:endParaRPr>
          </a:p>
          <a:p>
            <a:pPr lvl="0" algn="r" rtl="1"/>
            <a:endParaRPr lang="fa-IR" sz="2000" b="1" dirty="0" smtClean="0">
              <a:cs typeface="B Nazanin" panose="00000400000000000000" pitchFamily="2" charset="-78"/>
            </a:endParaRPr>
          </a:p>
          <a:p>
            <a:pPr lvl="0" algn="r" rtl="1"/>
            <a:r>
              <a:rPr lang="fa-IR" sz="2000" b="1" dirty="0" smtClean="0">
                <a:cs typeface="B Nazanin" panose="00000400000000000000" pitchFamily="2" charset="-78"/>
              </a:rPr>
              <a:t>در قدم اول تلاش می‌شود تا علت ایجاد این ریتم مشخص، و در جهت حذف و اصلاح آن اقدام شود. </a:t>
            </a:r>
            <a:endParaRPr lang="en-US" sz="2000" b="1" dirty="0" smtClean="0">
              <a:cs typeface="B Nazanin" panose="00000400000000000000" pitchFamily="2" charset="-78"/>
            </a:endParaRPr>
          </a:p>
          <a:p>
            <a:pPr lvl="0" algn="r" rtl="1"/>
            <a:endParaRPr lang="fa-IR" sz="2000" b="1" dirty="0" smtClean="0">
              <a:cs typeface="B Nazanin" panose="00000400000000000000" pitchFamily="2" charset="-78"/>
            </a:endParaRPr>
          </a:p>
          <a:p>
            <a:pPr lvl="0" algn="r" rtl="1"/>
            <a:r>
              <a:rPr lang="fa-IR" sz="2000" b="1" dirty="0" smtClean="0">
                <a:cs typeface="B Nazanin" panose="00000400000000000000" pitchFamily="2" charset="-78"/>
              </a:rPr>
              <a:t>برای درمان معمولاً از داروی آتروپین به شکل داخل وریدی و در مواردی نیز از کاته‌کولامین‌ها یا دوپامین استفاده می‌گردد. در موارد نادری احتیاج به استفاده از پیس‌میکر می‌باشد.</a:t>
            </a:r>
          </a:p>
          <a:p>
            <a:pPr algn="r" rtl="1"/>
            <a:endParaRPr lang="en-US" sz="2000" dirty="0">
              <a:cs typeface="B Nazanin"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5662" y="4364490"/>
            <a:ext cx="8660675" cy="1133475"/>
          </a:xfrm>
          <a:prstGeom prst="rect">
            <a:avLst/>
          </a:prstGeom>
        </p:spPr>
      </p:pic>
    </p:spTree>
    <p:extLst>
      <p:ext uri="{BB962C8B-B14F-4D97-AF65-F5344CB8AC3E}">
        <p14:creationId xmlns:p14="http://schemas.microsoft.com/office/powerpoint/2010/main" val="913342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rtl="1"/>
            <a:r>
              <a:rPr lang="fa-IR" sz="2400" dirty="0">
                <a:cs typeface="B Titr" pitchFamily="2" charset="-78"/>
              </a:rPr>
              <a:t>برادیکاردی سینوسی </a:t>
            </a:r>
            <a:r>
              <a:rPr lang="en-US" sz="2400" b="1" dirty="0">
                <a:cs typeface="B Titr" pitchFamily="2" charset="-78"/>
              </a:rPr>
              <a:t>(Sinus </a:t>
            </a:r>
            <a:r>
              <a:rPr lang="en-US" sz="2400" b="1" dirty="0" err="1">
                <a:cs typeface="B Titr" pitchFamily="2" charset="-78"/>
              </a:rPr>
              <a:t>Bradycardia</a:t>
            </a:r>
            <a:r>
              <a:rPr lang="en-US" sz="2400" b="1" dirty="0">
                <a:cs typeface="B Titr" pitchFamily="2" charset="-78"/>
              </a:rPr>
              <a:t>) </a:t>
            </a:r>
            <a:endParaRPr lang="en-US" sz="2400" b="1" dirty="0"/>
          </a:p>
        </p:txBody>
      </p:sp>
      <p:sp>
        <p:nvSpPr>
          <p:cNvPr id="3" name="Content Placeholder 2"/>
          <p:cNvSpPr>
            <a:spLocks noGrp="1"/>
          </p:cNvSpPr>
          <p:nvPr>
            <p:ph idx="1"/>
          </p:nvPr>
        </p:nvSpPr>
        <p:spPr>
          <a:xfrm>
            <a:off x="816428" y="1534887"/>
            <a:ext cx="10559143" cy="4525963"/>
          </a:xfrm>
        </p:spPr>
        <p:txBody>
          <a:bodyPr>
            <a:normAutofit/>
          </a:bodyPr>
          <a:lstStyle/>
          <a:p>
            <a:pPr algn="r" rtl="1">
              <a:buNone/>
            </a:pPr>
            <a:r>
              <a:rPr lang="fa-IR" sz="1900" b="1" dirty="0">
                <a:cs typeface="B Nazanin" panose="00000400000000000000" pitchFamily="2" charset="-78"/>
              </a:rPr>
              <a:t>درمان: </a:t>
            </a:r>
          </a:p>
          <a:p>
            <a:pPr algn="r" rtl="1"/>
            <a:r>
              <a:rPr lang="fa-IR" sz="1900" b="1" dirty="0">
                <a:cs typeface="B Nazanin" panose="00000400000000000000" pitchFamily="2" charset="-78"/>
              </a:rPr>
              <a:t>در بالغین اگر ریتم کمتر از 50 و همراه با علائم (کاهش فشارخون، اغتشاش شعور، تعریق، درد قفسه سینه، علائم همودینامیک یا همرا با ریتم نابجای بطنی) نیاز به مداخله درمانی با آتروپین می باشد.</a:t>
            </a:r>
          </a:p>
          <a:p>
            <a:pPr algn="r" rtl="1"/>
            <a:endParaRPr lang="fa-IR" sz="1900" b="1" dirty="0">
              <a:cs typeface="B Nazanin" panose="00000400000000000000" pitchFamily="2" charset="-78"/>
            </a:endParaRPr>
          </a:p>
          <a:p>
            <a:pPr algn="r" rtl="1"/>
            <a:r>
              <a:rPr lang="fa-IR" sz="1900" b="1" dirty="0">
                <a:cs typeface="B Nazanin" panose="00000400000000000000" pitchFamily="2" charset="-78"/>
              </a:rPr>
              <a:t>با دوز آتروپین:</a:t>
            </a:r>
          </a:p>
          <a:p>
            <a:pPr algn="r" rtl="1">
              <a:buNone/>
            </a:pPr>
            <a:r>
              <a:rPr lang="fa-IR" sz="1900" b="1" dirty="0">
                <a:cs typeface="B Nazanin" panose="00000400000000000000" pitchFamily="2" charset="-78"/>
              </a:rPr>
              <a:t>       حداقل 0/5 میلی گرم (یک آمپول) و قابلیت تکرار تا 6 مرتبه به فاصله 5 دقیقه (در صورت عدم پاسخ به درمان) </a:t>
            </a:r>
          </a:p>
          <a:p>
            <a:pPr algn="r" rtl="1">
              <a:buNone/>
            </a:pPr>
            <a:r>
              <a:rPr lang="fa-IR" sz="1900" b="1" dirty="0">
                <a:cs typeface="B Nazanin" panose="00000400000000000000" pitchFamily="2" charset="-78"/>
              </a:rPr>
              <a:t>       یا با دوز 1 میلی گرم (دو آمپول) با قابلیت تکرار 3 مرتبه به فاصله 5 دقیقه در صورت عدم پاسخ به درمان) </a:t>
            </a:r>
          </a:p>
          <a:p>
            <a:pPr algn="r" rtl="1"/>
            <a:endParaRPr lang="fa-IR" sz="1900" b="1" dirty="0">
              <a:cs typeface="B Nazanin" panose="00000400000000000000" pitchFamily="2" charset="-78"/>
            </a:endParaRPr>
          </a:p>
          <a:p>
            <a:pPr algn="r" rtl="1"/>
            <a:r>
              <a:rPr lang="fa-IR" sz="1900" b="1" dirty="0">
                <a:cs typeface="B Nazanin" panose="00000400000000000000" pitchFamily="2" charset="-78"/>
              </a:rPr>
              <a:t>در موارد مسمومیت ارگانوفسفر دوزهای</a:t>
            </a:r>
            <a:r>
              <a:rPr lang="en-US" sz="1900" b="1" dirty="0">
                <a:cs typeface="B Nazanin" panose="00000400000000000000" pitchFamily="2" charset="-78"/>
              </a:rPr>
              <a:t> </a:t>
            </a:r>
            <a:r>
              <a:rPr lang="fa-IR" sz="1900" b="1" dirty="0">
                <a:cs typeface="B Nazanin" panose="00000400000000000000" pitchFamily="2" charset="-78"/>
              </a:rPr>
              <a:t>بسیار بیشتری لازم است.</a:t>
            </a:r>
          </a:p>
          <a:p>
            <a:pPr algn="r" rtl="1"/>
            <a:r>
              <a:rPr lang="fa-IR" sz="1900" b="1" dirty="0">
                <a:cs typeface="B Nazanin" panose="00000400000000000000" pitchFamily="2" charset="-78"/>
              </a:rPr>
              <a:t>دوز اطفال: </a:t>
            </a:r>
          </a:p>
          <a:p>
            <a:pPr algn="r" rtl="1">
              <a:buNone/>
            </a:pPr>
            <a:r>
              <a:rPr lang="fa-IR" sz="1900" b="1" dirty="0">
                <a:cs typeface="B Nazanin" panose="00000400000000000000" pitchFamily="2" charset="-78"/>
              </a:rPr>
              <a:t>        </a:t>
            </a:r>
            <a:r>
              <a:rPr lang="fa-IR" sz="1900" b="1" dirty="0">
                <a:solidFill>
                  <a:srgbClr val="FF0000"/>
                </a:solidFill>
                <a:cs typeface="B Nazanin" panose="00000400000000000000" pitchFamily="2" charset="-78"/>
              </a:rPr>
              <a:t>0/01 میلی گرم به ازای هر کیلو گرم وزن بدن؛ حداکثر تا 1 آمپول 0/5 میلی گرمی </a:t>
            </a:r>
          </a:p>
          <a:p>
            <a:pPr algn="r" rtl="1"/>
            <a:endParaRPr lang="en-US" sz="1900" b="1" dirty="0">
              <a:cs typeface="B Nazanin" panose="00000400000000000000" pitchFamily="2" charset="-78"/>
            </a:endParaRPr>
          </a:p>
        </p:txBody>
      </p:sp>
    </p:spTree>
    <p:extLst>
      <p:ext uri="{BB962C8B-B14F-4D97-AF65-F5344CB8AC3E}">
        <p14:creationId xmlns:p14="http://schemas.microsoft.com/office/powerpoint/2010/main" val="2722882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phcls - Copy">
  <a:themeElements>
    <a:clrScheme name="Custom 60">
      <a:dk1>
        <a:srgbClr val="000000"/>
      </a:dk1>
      <a:lt1>
        <a:srgbClr val="FFFFFF"/>
      </a:lt1>
      <a:dk2>
        <a:srgbClr val="202F3E"/>
      </a:dk2>
      <a:lt2>
        <a:srgbClr val="FFFFFF"/>
      </a:lt2>
      <a:accent1>
        <a:srgbClr val="F67C01"/>
      </a:accent1>
      <a:accent2>
        <a:srgbClr val="FB8C00"/>
      </a:accent2>
      <a:accent3>
        <a:srgbClr val="FF9800"/>
      </a:accent3>
      <a:accent4>
        <a:srgbClr val="FFA728"/>
      </a:accent4>
      <a:accent5>
        <a:srgbClr val="FFB64D"/>
      </a:accent5>
      <a:accent6>
        <a:srgbClr val="FFCC80"/>
      </a:accent6>
      <a:hlink>
        <a:srgbClr val="F67C01"/>
      </a:hlink>
      <a:folHlink>
        <a:srgbClr val="FFCC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 (1)</Template>
  <TotalTime>179</TotalTime>
  <Words>2084</Words>
  <Application>Microsoft Office PowerPoint</Application>
  <PresentationFormat>Custom</PresentationFormat>
  <Paragraphs>206</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phcls - Copy</vt:lpstr>
      <vt:lpstr>PowerPoint Presentation</vt:lpstr>
      <vt:lpstr> دیس ریتمی های دهلیزی</vt:lpstr>
      <vt:lpstr>بیمار ناپایدار</vt:lpstr>
      <vt:lpstr>بیمار ناپایدار</vt:lpstr>
      <vt:lpstr>برادیکاردی سینوسی (Sinus Bradycardia) </vt:lpstr>
      <vt:lpstr>برادیکاردی سینوسی (Sinus Bradycardia) </vt:lpstr>
      <vt:lpstr>برادیکاردی سینوسی (Sinus Bradycardia) </vt:lpstr>
      <vt:lpstr>برادیکاردی سینوسی (Sinus Bradycardia) </vt:lpstr>
      <vt:lpstr>برادیکاردی سینوسی (Sinus Bradycardia) </vt:lpstr>
      <vt:lpstr>PowerPoint Presentation</vt:lpstr>
      <vt:lpstr> تاکی‌کاردی سینوسی (Sinus Tachycardia)</vt:lpstr>
      <vt:lpstr> تاکی‌کاردی سینوسی (Sinus Tachycardia)</vt:lpstr>
      <vt:lpstr> تاکی‌کاردی سینوسی (Sinus Tachycardia)</vt:lpstr>
      <vt:lpstr> تاکی‌کاردی سینوسی (Sinus Tachycardia)</vt:lpstr>
      <vt:lpstr>PowerPoint Presentation</vt:lpstr>
      <vt:lpstr>ضربان زودرس دهلیزی (Premature Atrial Contracture/ PAC)</vt:lpstr>
      <vt:lpstr>ضربان زودرس دهلیزی (Premature Atrial Contracture/ PAC)</vt:lpstr>
      <vt:lpstr>تاکی‌کاردی چند کانونی دهلیزی (Multifocal Atrial Tachycardia/ MAT)</vt:lpstr>
      <vt:lpstr>تاکی‌کاردی چند کانونی دهلیزی (Multifocal Atrial Tachycardia/ MAT)</vt:lpstr>
      <vt:lpstr>تاکی‌کاردی چند کانونی دهلیزی (Multifocal Atrial Tachycardia/ MAT)</vt:lpstr>
      <vt:lpstr>تاکیکاردی حمله ای دهلیزی  Tachycardia / PAT) (Paroxysmal Atrial</vt:lpstr>
      <vt:lpstr>تاکیکاردی حمله ای دهلیزی Tachycardia / PAT) (Paroxysmal Atrial</vt:lpstr>
      <vt:lpstr>تاکیکاردی حمله ای دهلیزی Tachycardia / PAT) (Paroxysmal Atrial</vt:lpstr>
      <vt:lpstr>تاکیکاردی حمله ای دهلیزی Tachycardia / PAT) (Paroxysmal Atrial</vt:lpstr>
      <vt:lpstr>تاکیکاردی حمله ای دهلیزی Tachycardia / PAT) (Paroxysmal Atrial</vt:lpstr>
      <vt:lpstr>سندرم ولف پارکینسون وایت (WPW)</vt:lpstr>
      <vt:lpstr>سندرم ولف پارکینسون وایت (WPW)</vt:lpstr>
      <vt:lpstr>سندرم ولف پارکینسون وایت (WPW)</vt:lpstr>
      <vt:lpstr>سندرم ولف پارکینسون وایت (WPW)</vt:lpstr>
      <vt:lpstr>سندرم ولف پارکینسون وایت (WPW)</vt:lpstr>
      <vt:lpstr>فلوتر دهلیزی (Atrial Flutter)</vt:lpstr>
      <vt:lpstr>فلوتر دهلیزی (Atrial Flutter)</vt:lpstr>
      <vt:lpstr>فیبریلاسیون دهلیزی (Atrial Fibrillation/ AF)</vt:lpstr>
      <vt:lpstr>فیبریلاسیون دهلیزی (Atrial Fibrillation/ Af)</vt:lpstr>
      <vt:lpstr>فیبریلاسیون دهلیزی (Atrial Fibrillation/ AF)</vt:lpstr>
      <vt:lpstr>فیبریلاسیون دهلیزی (Atrial Fibrillation/ AF)</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دیس ریتمی های قلبی</dc:title>
  <dc:creator>arvan</dc:creator>
  <cp:lastModifiedBy>his</cp:lastModifiedBy>
  <cp:revision>57</cp:revision>
  <dcterms:created xsi:type="dcterms:W3CDTF">2018-08-18T05:32:28Z</dcterms:created>
  <dcterms:modified xsi:type="dcterms:W3CDTF">2026-07-27T07:36:09Z</dcterms:modified>
</cp:coreProperties>
</file>