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5"/>
  </p:notesMasterIdLst>
  <p:sldIdLst>
    <p:sldId id="523" r:id="rId2"/>
    <p:sldId id="478" r:id="rId3"/>
    <p:sldId id="480" r:id="rId4"/>
    <p:sldId id="481" r:id="rId5"/>
    <p:sldId id="482" r:id="rId6"/>
    <p:sldId id="483" r:id="rId7"/>
    <p:sldId id="484" r:id="rId8"/>
    <p:sldId id="485" r:id="rId9"/>
    <p:sldId id="486" r:id="rId10"/>
    <p:sldId id="487" r:id="rId11"/>
    <p:sldId id="488" r:id="rId12"/>
    <p:sldId id="489" r:id="rId13"/>
    <p:sldId id="490" r:id="rId14"/>
    <p:sldId id="491" r:id="rId15"/>
    <p:sldId id="492" r:id="rId16"/>
    <p:sldId id="493" r:id="rId17"/>
    <p:sldId id="494" r:id="rId18"/>
    <p:sldId id="495" r:id="rId19"/>
    <p:sldId id="496" r:id="rId20"/>
    <p:sldId id="497" r:id="rId21"/>
    <p:sldId id="498" r:id="rId22"/>
    <p:sldId id="499" r:id="rId23"/>
    <p:sldId id="500" r:id="rId24"/>
    <p:sldId id="501" r:id="rId25"/>
    <p:sldId id="502" r:id="rId26"/>
    <p:sldId id="503" r:id="rId27"/>
    <p:sldId id="504" r:id="rId28"/>
    <p:sldId id="505" r:id="rId29"/>
    <p:sldId id="506" r:id="rId30"/>
    <p:sldId id="507" r:id="rId31"/>
    <p:sldId id="508" r:id="rId32"/>
    <p:sldId id="509" r:id="rId33"/>
    <p:sldId id="510" r:id="rId34"/>
    <p:sldId id="511" r:id="rId35"/>
    <p:sldId id="512" r:id="rId36"/>
    <p:sldId id="513" r:id="rId37"/>
    <p:sldId id="514" r:id="rId38"/>
    <p:sldId id="515" r:id="rId39"/>
    <p:sldId id="516" r:id="rId40"/>
    <p:sldId id="517" r:id="rId41"/>
    <p:sldId id="518" r:id="rId42"/>
    <p:sldId id="519" r:id="rId43"/>
    <p:sldId id="520" r:id="rId44"/>
    <p:sldId id="521" r:id="rId45"/>
    <p:sldId id="314" r:id="rId46"/>
    <p:sldId id="325" r:id="rId47"/>
    <p:sldId id="324" r:id="rId48"/>
    <p:sldId id="323" r:id="rId49"/>
    <p:sldId id="322" r:id="rId50"/>
    <p:sldId id="321" r:id="rId51"/>
    <p:sldId id="326" r:id="rId52"/>
    <p:sldId id="332" r:id="rId53"/>
    <p:sldId id="327" r:id="rId54"/>
    <p:sldId id="328" r:id="rId55"/>
    <p:sldId id="331" r:id="rId56"/>
    <p:sldId id="329" r:id="rId57"/>
    <p:sldId id="315" r:id="rId58"/>
    <p:sldId id="316" r:id="rId59"/>
    <p:sldId id="317" r:id="rId60"/>
    <p:sldId id="318" r:id="rId61"/>
    <p:sldId id="320" r:id="rId62"/>
    <p:sldId id="333" r:id="rId63"/>
    <p:sldId id="334" r:id="rId64"/>
    <p:sldId id="335" r:id="rId65"/>
    <p:sldId id="340" r:id="rId66"/>
    <p:sldId id="345" r:id="rId67"/>
    <p:sldId id="341" r:id="rId68"/>
    <p:sldId id="342" r:id="rId69"/>
    <p:sldId id="343" r:id="rId70"/>
    <p:sldId id="344" r:id="rId71"/>
    <p:sldId id="346" r:id="rId72"/>
    <p:sldId id="347" r:id="rId73"/>
    <p:sldId id="348" r:id="rId74"/>
    <p:sldId id="352" r:id="rId75"/>
    <p:sldId id="353" r:id="rId76"/>
    <p:sldId id="351" r:id="rId77"/>
    <p:sldId id="362" r:id="rId78"/>
    <p:sldId id="361" r:id="rId79"/>
    <p:sldId id="360" r:id="rId80"/>
    <p:sldId id="359" r:id="rId81"/>
    <p:sldId id="358" r:id="rId82"/>
    <p:sldId id="357" r:id="rId83"/>
    <p:sldId id="356" r:id="rId84"/>
    <p:sldId id="355" r:id="rId85"/>
    <p:sldId id="354" r:id="rId86"/>
    <p:sldId id="363" r:id="rId87"/>
    <p:sldId id="364" r:id="rId88"/>
    <p:sldId id="365" r:id="rId89"/>
    <p:sldId id="366" r:id="rId90"/>
    <p:sldId id="389" r:id="rId91"/>
    <p:sldId id="367" r:id="rId92"/>
    <p:sldId id="385" r:id="rId93"/>
    <p:sldId id="386" r:id="rId94"/>
    <p:sldId id="382" r:id="rId95"/>
    <p:sldId id="388" r:id="rId96"/>
    <p:sldId id="383" r:id="rId97"/>
    <p:sldId id="384" r:id="rId98"/>
    <p:sldId id="390" r:id="rId99"/>
    <p:sldId id="391" r:id="rId100"/>
    <p:sldId id="392" r:id="rId101"/>
    <p:sldId id="371" r:id="rId102"/>
    <p:sldId id="372" r:id="rId103"/>
    <p:sldId id="393" r:id="rId104"/>
    <p:sldId id="394" r:id="rId105"/>
    <p:sldId id="395" r:id="rId106"/>
    <p:sldId id="373" r:id="rId107"/>
    <p:sldId id="396" r:id="rId108"/>
    <p:sldId id="397" r:id="rId109"/>
    <p:sldId id="398" r:id="rId110"/>
    <p:sldId id="399" r:id="rId111"/>
    <p:sldId id="376" r:id="rId112"/>
    <p:sldId id="377" r:id="rId113"/>
    <p:sldId id="410" r:id="rId114"/>
    <p:sldId id="413" r:id="rId115"/>
    <p:sldId id="411" r:id="rId116"/>
    <p:sldId id="414" r:id="rId117"/>
    <p:sldId id="415" r:id="rId118"/>
    <p:sldId id="401" r:id="rId119"/>
    <p:sldId id="402" r:id="rId120"/>
    <p:sldId id="403" r:id="rId121"/>
    <p:sldId id="404" r:id="rId122"/>
    <p:sldId id="405" r:id="rId123"/>
    <p:sldId id="406" r:id="rId124"/>
    <p:sldId id="409" r:id="rId125"/>
    <p:sldId id="407" r:id="rId126"/>
    <p:sldId id="378" r:id="rId127"/>
    <p:sldId id="379" r:id="rId128"/>
    <p:sldId id="380" r:id="rId129"/>
    <p:sldId id="381" r:id="rId130"/>
    <p:sldId id="412" r:id="rId131"/>
    <p:sldId id="417" r:id="rId132"/>
    <p:sldId id="418" r:id="rId133"/>
    <p:sldId id="423" r:id="rId134"/>
    <p:sldId id="424" r:id="rId135"/>
    <p:sldId id="425" r:id="rId136"/>
    <p:sldId id="426" r:id="rId137"/>
    <p:sldId id="427" r:id="rId138"/>
    <p:sldId id="428" r:id="rId139"/>
    <p:sldId id="429" r:id="rId140"/>
    <p:sldId id="430" r:id="rId141"/>
    <p:sldId id="431" r:id="rId142"/>
    <p:sldId id="432" r:id="rId143"/>
    <p:sldId id="433" r:id="rId144"/>
    <p:sldId id="434" r:id="rId145"/>
    <p:sldId id="435" r:id="rId146"/>
    <p:sldId id="436" r:id="rId147"/>
    <p:sldId id="437" r:id="rId148"/>
    <p:sldId id="438" r:id="rId149"/>
    <p:sldId id="439" r:id="rId150"/>
    <p:sldId id="440" r:id="rId151"/>
    <p:sldId id="441" r:id="rId152"/>
    <p:sldId id="442" r:id="rId153"/>
    <p:sldId id="443" r:id="rId154"/>
    <p:sldId id="444" r:id="rId155"/>
    <p:sldId id="445" r:id="rId156"/>
    <p:sldId id="446" r:id="rId157"/>
    <p:sldId id="447" r:id="rId158"/>
    <p:sldId id="448" r:id="rId159"/>
    <p:sldId id="449" r:id="rId160"/>
    <p:sldId id="450" r:id="rId161"/>
    <p:sldId id="451" r:id="rId162"/>
    <p:sldId id="452" r:id="rId163"/>
    <p:sldId id="453" r:id="rId164"/>
    <p:sldId id="454" r:id="rId165"/>
    <p:sldId id="455" r:id="rId166"/>
    <p:sldId id="456" r:id="rId167"/>
    <p:sldId id="457" r:id="rId168"/>
    <p:sldId id="458" r:id="rId169"/>
    <p:sldId id="459" r:id="rId170"/>
    <p:sldId id="460" r:id="rId171"/>
    <p:sldId id="461" r:id="rId172"/>
    <p:sldId id="462" r:id="rId173"/>
    <p:sldId id="463" r:id="rId174"/>
    <p:sldId id="464" r:id="rId175"/>
    <p:sldId id="465" r:id="rId176"/>
    <p:sldId id="466" r:id="rId177"/>
    <p:sldId id="467" r:id="rId178"/>
    <p:sldId id="468" r:id="rId179"/>
    <p:sldId id="469" r:id="rId180"/>
    <p:sldId id="470" r:id="rId181"/>
    <p:sldId id="471" r:id="rId182"/>
    <p:sldId id="472" r:id="rId183"/>
    <p:sldId id="522" r:id="rId18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373"/>
    <p:restoredTop sz="94624"/>
  </p:normalViewPr>
  <p:slideViewPr>
    <p:cSldViewPr snapToGrid="0" snapToObjects="1">
      <p:cViewPr>
        <p:scale>
          <a:sx n="118" d="100"/>
          <a:sy n="118" d="100"/>
        </p:scale>
        <p:origin x="-738" y="-1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s>
</file>

<file path=ppt/diagrams/_rels/data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image" Target="../media/image18.png"/></Relationships>
</file>

<file path=ppt/diagrams/_rels/data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image" Target="../media/image20.png"/></Relationships>
</file>

<file path=ppt/diagrams/colors1.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851D30-3A90-430A-901B-A3A613AAEE13}" type="doc">
      <dgm:prSet loTypeId="urn:microsoft.com/office/officeart/2005/8/layout/process4" loCatId="list" qsTypeId="urn:microsoft.com/office/officeart/2005/8/quickstyle/3d3" qsCatId="3D" csTypeId="urn:microsoft.com/office/officeart/2005/8/colors/accent6_5" csCatId="accent6" phldr="1"/>
      <dgm:spPr/>
      <dgm:t>
        <a:bodyPr/>
        <a:lstStyle/>
        <a:p>
          <a:endParaRPr lang="en-US"/>
        </a:p>
      </dgm:t>
    </dgm:pt>
    <dgm:pt modelId="{97B0F6B6-2966-41FA-B7AB-164864CA97C0}">
      <dgm:prSet/>
      <dgm:spPr>
        <a:solidFill>
          <a:srgbClr val="006CB5"/>
        </a:solidFill>
      </dgm:spPr>
      <dgm:t>
        <a:bodyPr/>
        <a:lstStyle/>
        <a:p>
          <a:pPr rtl="0"/>
          <a:r>
            <a:rPr lang="en-US" b="1" dirty="0"/>
            <a:t>Standard Precautions</a:t>
          </a:r>
        </a:p>
      </dgm:t>
    </dgm:pt>
    <dgm:pt modelId="{9EB43295-28EE-478E-B003-CC62C7BC390A}" type="parTrans" cxnId="{067AD6BF-1225-4C5A-AEE0-2BFB68D37E66}">
      <dgm:prSet/>
      <dgm:spPr/>
      <dgm:t>
        <a:bodyPr/>
        <a:lstStyle/>
        <a:p>
          <a:endParaRPr lang="en-US"/>
        </a:p>
      </dgm:t>
    </dgm:pt>
    <dgm:pt modelId="{9E48F299-EB5F-4983-ACEC-5101D97006C0}" type="sibTrans" cxnId="{067AD6BF-1225-4C5A-AEE0-2BFB68D37E66}">
      <dgm:prSet/>
      <dgm:spPr/>
      <dgm:t>
        <a:bodyPr/>
        <a:lstStyle/>
        <a:p>
          <a:endParaRPr lang="en-US"/>
        </a:p>
      </dgm:t>
    </dgm:pt>
    <dgm:pt modelId="{C68D991D-C6E3-4D59-AE54-8D51A091A99A}">
      <dgm:prSet/>
      <dgm:spPr>
        <a:solidFill>
          <a:srgbClr val="006CB5"/>
        </a:solidFill>
      </dgm:spPr>
      <dgm:t>
        <a:bodyPr/>
        <a:lstStyle/>
        <a:p>
          <a:pPr rtl="0"/>
          <a:r>
            <a:rPr lang="en-US" b="1" dirty="0"/>
            <a:t>Ensure adequate airway</a:t>
          </a:r>
        </a:p>
      </dgm:t>
    </dgm:pt>
    <dgm:pt modelId="{16DFC1F7-9212-4446-A21C-B8DA16D951D8}" type="parTrans" cxnId="{47E20C88-BD4C-4B96-A257-B9CE52E6E748}">
      <dgm:prSet/>
      <dgm:spPr/>
      <dgm:t>
        <a:bodyPr/>
        <a:lstStyle/>
        <a:p>
          <a:endParaRPr lang="en-US"/>
        </a:p>
      </dgm:t>
    </dgm:pt>
    <dgm:pt modelId="{48281E40-AEE2-42B7-90B0-0564D9E52D2D}" type="sibTrans" cxnId="{47E20C88-BD4C-4B96-A257-B9CE52E6E748}">
      <dgm:prSet/>
      <dgm:spPr/>
      <dgm:t>
        <a:bodyPr/>
        <a:lstStyle/>
        <a:p>
          <a:endParaRPr lang="en-US"/>
        </a:p>
      </dgm:t>
    </dgm:pt>
    <dgm:pt modelId="{CD1EE752-DBF3-4333-B12B-B2FE99B98776}">
      <dgm:prSet/>
      <dgm:spPr>
        <a:solidFill>
          <a:srgbClr val="006CB5"/>
        </a:solidFill>
      </dgm:spPr>
      <dgm:t>
        <a:bodyPr/>
        <a:lstStyle/>
        <a:p>
          <a:pPr rtl="0"/>
          <a:r>
            <a:rPr lang="en-US" b="1" dirty="0"/>
            <a:t>Assess for signs of shock</a:t>
          </a:r>
        </a:p>
      </dgm:t>
    </dgm:pt>
    <dgm:pt modelId="{8D11CF5A-7A19-4C16-93C2-25A92932B5D4}" type="parTrans" cxnId="{30C2C0C7-384F-46D6-BE20-3955B09995EF}">
      <dgm:prSet/>
      <dgm:spPr/>
      <dgm:t>
        <a:bodyPr/>
        <a:lstStyle/>
        <a:p>
          <a:endParaRPr lang="en-US"/>
        </a:p>
      </dgm:t>
    </dgm:pt>
    <dgm:pt modelId="{DD3637AC-F0FB-4F50-A7D4-42E24D2D17BE}" type="sibTrans" cxnId="{30C2C0C7-384F-46D6-BE20-3955B09995EF}">
      <dgm:prSet/>
      <dgm:spPr/>
      <dgm:t>
        <a:bodyPr/>
        <a:lstStyle/>
        <a:p>
          <a:endParaRPr lang="en-US"/>
        </a:p>
      </dgm:t>
    </dgm:pt>
    <dgm:pt modelId="{7B59C493-D5E6-4378-8C4B-7278EB224548}">
      <dgm:prSet/>
      <dgm:spPr>
        <a:solidFill>
          <a:srgbClr val="006CB5"/>
        </a:solidFill>
      </dgm:spPr>
      <dgm:t>
        <a:bodyPr/>
        <a:lstStyle/>
        <a:p>
          <a:pPr rtl="0"/>
          <a:r>
            <a:rPr lang="en-US" b="1" dirty="0"/>
            <a:t>High concentration oxygen</a:t>
          </a:r>
        </a:p>
      </dgm:t>
    </dgm:pt>
    <dgm:pt modelId="{B13615E6-B491-4342-B215-6876397953EF}" type="parTrans" cxnId="{09035A6F-756E-4704-8165-2624E29913E1}">
      <dgm:prSet/>
      <dgm:spPr/>
      <dgm:t>
        <a:bodyPr/>
        <a:lstStyle/>
        <a:p>
          <a:endParaRPr lang="en-US"/>
        </a:p>
      </dgm:t>
    </dgm:pt>
    <dgm:pt modelId="{78954FAF-79D4-46BA-8D1C-A2B6B84D372E}" type="sibTrans" cxnId="{09035A6F-756E-4704-8165-2624E29913E1}">
      <dgm:prSet/>
      <dgm:spPr/>
      <dgm:t>
        <a:bodyPr/>
        <a:lstStyle/>
        <a:p>
          <a:endParaRPr lang="en-US"/>
        </a:p>
      </dgm:t>
    </dgm:pt>
    <dgm:pt modelId="{0FF5109F-F2A6-4252-AAA4-D8E13C181162}">
      <dgm:prSet/>
      <dgm:spPr>
        <a:solidFill>
          <a:srgbClr val="006CB5"/>
        </a:solidFill>
      </dgm:spPr>
      <dgm:t>
        <a:bodyPr/>
        <a:lstStyle/>
        <a:p>
          <a:pPr rtl="0"/>
          <a:r>
            <a:rPr lang="en-US" b="1" dirty="0"/>
            <a:t>Transport</a:t>
          </a:r>
        </a:p>
      </dgm:t>
    </dgm:pt>
    <dgm:pt modelId="{3A5CBEA1-22B1-4CCE-BFC9-8EEB067B1385}" type="parTrans" cxnId="{8237461D-41B2-4309-B20A-A97E3FEBAD8A}">
      <dgm:prSet/>
      <dgm:spPr/>
      <dgm:t>
        <a:bodyPr/>
        <a:lstStyle/>
        <a:p>
          <a:endParaRPr lang="en-US"/>
        </a:p>
      </dgm:t>
    </dgm:pt>
    <dgm:pt modelId="{EB5C57E7-47DA-467A-880D-4B90536F4860}" type="sibTrans" cxnId="{8237461D-41B2-4309-B20A-A97E3FEBAD8A}">
      <dgm:prSet/>
      <dgm:spPr/>
      <dgm:t>
        <a:bodyPr/>
        <a:lstStyle/>
        <a:p>
          <a:endParaRPr lang="en-US"/>
        </a:p>
      </dgm:t>
    </dgm:pt>
    <dgm:pt modelId="{B84A63CF-34BC-4570-A216-79845EBDFD1F}" type="pres">
      <dgm:prSet presAssocID="{F8851D30-3A90-430A-901B-A3A613AAEE13}" presName="Name0" presStyleCnt="0">
        <dgm:presLayoutVars>
          <dgm:dir/>
          <dgm:animLvl val="lvl"/>
          <dgm:resizeHandles val="exact"/>
        </dgm:presLayoutVars>
      </dgm:prSet>
      <dgm:spPr/>
      <dgm:t>
        <a:bodyPr/>
        <a:lstStyle/>
        <a:p>
          <a:endParaRPr lang="en-US"/>
        </a:p>
      </dgm:t>
    </dgm:pt>
    <dgm:pt modelId="{1CA1196C-8D6E-487D-B18C-37DDC5077680}" type="pres">
      <dgm:prSet presAssocID="{0FF5109F-F2A6-4252-AAA4-D8E13C181162}" presName="boxAndChildren" presStyleCnt="0"/>
      <dgm:spPr/>
    </dgm:pt>
    <dgm:pt modelId="{DDA3D1CB-80F6-41B5-AC8B-CFC5B41160A8}" type="pres">
      <dgm:prSet presAssocID="{0FF5109F-F2A6-4252-AAA4-D8E13C181162}" presName="parentTextBox" presStyleLbl="node1" presStyleIdx="0" presStyleCnt="5"/>
      <dgm:spPr/>
      <dgm:t>
        <a:bodyPr/>
        <a:lstStyle/>
        <a:p>
          <a:endParaRPr lang="en-US"/>
        </a:p>
      </dgm:t>
    </dgm:pt>
    <dgm:pt modelId="{7C16F349-60B7-4EF5-A5A6-874325865D59}" type="pres">
      <dgm:prSet presAssocID="{78954FAF-79D4-46BA-8D1C-A2B6B84D372E}" presName="sp" presStyleCnt="0"/>
      <dgm:spPr/>
    </dgm:pt>
    <dgm:pt modelId="{7AE792B0-030B-4A29-941B-52C5864D87B7}" type="pres">
      <dgm:prSet presAssocID="{7B59C493-D5E6-4378-8C4B-7278EB224548}" presName="arrowAndChildren" presStyleCnt="0"/>
      <dgm:spPr/>
    </dgm:pt>
    <dgm:pt modelId="{2ED2A77D-8D8C-46A6-BA16-ACDA6DB0F213}" type="pres">
      <dgm:prSet presAssocID="{7B59C493-D5E6-4378-8C4B-7278EB224548}" presName="parentTextArrow" presStyleLbl="node1" presStyleIdx="1" presStyleCnt="5"/>
      <dgm:spPr/>
      <dgm:t>
        <a:bodyPr/>
        <a:lstStyle/>
        <a:p>
          <a:endParaRPr lang="en-US"/>
        </a:p>
      </dgm:t>
    </dgm:pt>
    <dgm:pt modelId="{7AB06D4D-4A44-4F21-9A51-22B5C9F6C13D}" type="pres">
      <dgm:prSet presAssocID="{DD3637AC-F0FB-4F50-A7D4-42E24D2D17BE}" presName="sp" presStyleCnt="0"/>
      <dgm:spPr/>
    </dgm:pt>
    <dgm:pt modelId="{6A338EB9-FB7D-47D2-A95F-493D321E3E9D}" type="pres">
      <dgm:prSet presAssocID="{CD1EE752-DBF3-4333-B12B-B2FE99B98776}" presName="arrowAndChildren" presStyleCnt="0"/>
      <dgm:spPr/>
    </dgm:pt>
    <dgm:pt modelId="{4E168607-D01F-4557-B5DF-4D8940C38316}" type="pres">
      <dgm:prSet presAssocID="{CD1EE752-DBF3-4333-B12B-B2FE99B98776}" presName="parentTextArrow" presStyleLbl="node1" presStyleIdx="2" presStyleCnt="5"/>
      <dgm:spPr/>
      <dgm:t>
        <a:bodyPr/>
        <a:lstStyle/>
        <a:p>
          <a:endParaRPr lang="en-US"/>
        </a:p>
      </dgm:t>
    </dgm:pt>
    <dgm:pt modelId="{639AFEC2-493F-4FA2-9F78-D8B9B36C0690}" type="pres">
      <dgm:prSet presAssocID="{48281E40-AEE2-42B7-90B0-0564D9E52D2D}" presName="sp" presStyleCnt="0"/>
      <dgm:spPr/>
    </dgm:pt>
    <dgm:pt modelId="{7E9CAA00-950B-4360-8865-CD508966100F}" type="pres">
      <dgm:prSet presAssocID="{C68D991D-C6E3-4D59-AE54-8D51A091A99A}" presName="arrowAndChildren" presStyleCnt="0"/>
      <dgm:spPr/>
    </dgm:pt>
    <dgm:pt modelId="{5D576F43-5CD5-4B15-A7E4-5B564E4BAD17}" type="pres">
      <dgm:prSet presAssocID="{C68D991D-C6E3-4D59-AE54-8D51A091A99A}" presName="parentTextArrow" presStyleLbl="node1" presStyleIdx="3" presStyleCnt="5"/>
      <dgm:spPr/>
      <dgm:t>
        <a:bodyPr/>
        <a:lstStyle/>
        <a:p>
          <a:endParaRPr lang="en-US"/>
        </a:p>
      </dgm:t>
    </dgm:pt>
    <dgm:pt modelId="{00141204-7CDB-4842-A268-3EBB4AA23C75}" type="pres">
      <dgm:prSet presAssocID="{9E48F299-EB5F-4983-ACEC-5101D97006C0}" presName="sp" presStyleCnt="0"/>
      <dgm:spPr/>
    </dgm:pt>
    <dgm:pt modelId="{822D6651-EFCC-4FD0-8434-C4906E376B69}" type="pres">
      <dgm:prSet presAssocID="{97B0F6B6-2966-41FA-B7AB-164864CA97C0}" presName="arrowAndChildren" presStyleCnt="0"/>
      <dgm:spPr/>
    </dgm:pt>
    <dgm:pt modelId="{3E98B863-844F-43C5-BCC8-EDE3DBEA47A6}" type="pres">
      <dgm:prSet presAssocID="{97B0F6B6-2966-41FA-B7AB-164864CA97C0}" presName="parentTextArrow" presStyleLbl="node1" presStyleIdx="4" presStyleCnt="5"/>
      <dgm:spPr/>
      <dgm:t>
        <a:bodyPr/>
        <a:lstStyle/>
        <a:p>
          <a:endParaRPr lang="en-US"/>
        </a:p>
      </dgm:t>
    </dgm:pt>
  </dgm:ptLst>
  <dgm:cxnLst>
    <dgm:cxn modelId="{067AD6BF-1225-4C5A-AEE0-2BFB68D37E66}" srcId="{F8851D30-3A90-430A-901B-A3A613AAEE13}" destId="{97B0F6B6-2966-41FA-B7AB-164864CA97C0}" srcOrd="0" destOrd="0" parTransId="{9EB43295-28EE-478E-B003-CC62C7BC390A}" sibTransId="{9E48F299-EB5F-4983-ACEC-5101D97006C0}"/>
    <dgm:cxn modelId="{8237461D-41B2-4309-B20A-A97E3FEBAD8A}" srcId="{F8851D30-3A90-430A-901B-A3A613AAEE13}" destId="{0FF5109F-F2A6-4252-AAA4-D8E13C181162}" srcOrd="4" destOrd="0" parTransId="{3A5CBEA1-22B1-4CCE-BFC9-8EEB067B1385}" sibTransId="{EB5C57E7-47DA-467A-880D-4B90536F4860}"/>
    <dgm:cxn modelId="{09035A6F-756E-4704-8165-2624E29913E1}" srcId="{F8851D30-3A90-430A-901B-A3A613AAEE13}" destId="{7B59C493-D5E6-4378-8C4B-7278EB224548}" srcOrd="3" destOrd="0" parTransId="{B13615E6-B491-4342-B215-6876397953EF}" sibTransId="{78954FAF-79D4-46BA-8D1C-A2B6B84D372E}"/>
    <dgm:cxn modelId="{30C2C0C7-384F-46D6-BE20-3955B09995EF}" srcId="{F8851D30-3A90-430A-901B-A3A613AAEE13}" destId="{CD1EE752-DBF3-4333-B12B-B2FE99B98776}" srcOrd="2" destOrd="0" parTransId="{8D11CF5A-7A19-4C16-93C2-25A92932B5D4}" sibTransId="{DD3637AC-F0FB-4F50-A7D4-42E24D2D17BE}"/>
    <dgm:cxn modelId="{47E20C88-BD4C-4B96-A257-B9CE52E6E748}" srcId="{F8851D30-3A90-430A-901B-A3A613AAEE13}" destId="{C68D991D-C6E3-4D59-AE54-8D51A091A99A}" srcOrd="1" destOrd="0" parTransId="{16DFC1F7-9212-4446-A21C-B8DA16D951D8}" sibTransId="{48281E40-AEE2-42B7-90B0-0564D9E52D2D}"/>
    <dgm:cxn modelId="{B0C88CA7-223C-4461-8C2A-CB4DEB698168}" type="presOf" srcId="{0FF5109F-F2A6-4252-AAA4-D8E13C181162}" destId="{DDA3D1CB-80F6-41B5-AC8B-CFC5B41160A8}" srcOrd="0" destOrd="0" presId="urn:microsoft.com/office/officeart/2005/8/layout/process4"/>
    <dgm:cxn modelId="{58E3FFAE-5EE4-4B89-A280-23F5CF42EFEE}" type="presOf" srcId="{F8851D30-3A90-430A-901B-A3A613AAEE13}" destId="{B84A63CF-34BC-4570-A216-79845EBDFD1F}" srcOrd="0" destOrd="0" presId="urn:microsoft.com/office/officeart/2005/8/layout/process4"/>
    <dgm:cxn modelId="{E20B84AC-93A5-4BC2-AA56-9E0CF7C47B0D}" type="presOf" srcId="{C68D991D-C6E3-4D59-AE54-8D51A091A99A}" destId="{5D576F43-5CD5-4B15-A7E4-5B564E4BAD17}" srcOrd="0" destOrd="0" presId="urn:microsoft.com/office/officeart/2005/8/layout/process4"/>
    <dgm:cxn modelId="{DFD57F20-B458-46E0-9925-820FB543A1C9}" type="presOf" srcId="{97B0F6B6-2966-41FA-B7AB-164864CA97C0}" destId="{3E98B863-844F-43C5-BCC8-EDE3DBEA47A6}" srcOrd="0" destOrd="0" presId="urn:microsoft.com/office/officeart/2005/8/layout/process4"/>
    <dgm:cxn modelId="{4A05A799-041A-49C8-BA08-B7B71B5DE1C5}" type="presOf" srcId="{7B59C493-D5E6-4378-8C4B-7278EB224548}" destId="{2ED2A77D-8D8C-46A6-BA16-ACDA6DB0F213}" srcOrd="0" destOrd="0" presId="urn:microsoft.com/office/officeart/2005/8/layout/process4"/>
    <dgm:cxn modelId="{CF6797F2-F9EB-4B72-8AEB-8B23413628C1}" type="presOf" srcId="{CD1EE752-DBF3-4333-B12B-B2FE99B98776}" destId="{4E168607-D01F-4557-B5DF-4D8940C38316}" srcOrd="0" destOrd="0" presId="urn:microsoft.com/office/officeart/2005/8/layout/process4"/>
    <dgm:cxn modelId="{2019A566-21AA-4E71-A769-C65142B59A2C}" type="presParOf" srcId="{B84A63CF-34BC-4570-A216-79845EBDFD1F}" destId="{1CA1196C-8D6E-487D-B18C-37DDC5077680}" srcOrd="0" destOrd="0" presId="urn:microsoft.com/office/officeart/2005/8/layout/process4"/>
    <dgm:cxn modelId="{BD8121DE-9FA6-4957-8B58-F850BEEF1E6A}" type="presParOf" srcId="{1CA1196C-8D6E-487D-B18C-37DDC5077680}" destId="{DDA3D1CB-80F6-41B5-AC8B-CFC5B41160A8}" srcOrd="0" destOrd="0" presId="urn:microsoft.com/office/officeart/2005/8/layout/process4"/>
    <dgm:cxn modelId="{200FF514-E643-4FFE-9100-2D24C187509E}" type="presParOf" srcId="{B84A63CF-34BC-4570-A216-79845EBDFD1F}" destId="{7C16F349-60B7-4EF5-A5A6-874325865D59}" srcOrd="1" destOrd="0" presId="urn:microsoft.com/office/officeart/2005/8/layout/process4"/>
    <dgm:cxn modelId="{923C8C94-466A-4380-8207-7AE421AE8486}" type="presParOf" srcId="{B84A63CF-34BC-4570-A216-79845EBDFD1F}" destId="{7AE792B0-030B-4A29-941B-52C5864D87B7}" srcOrd="2" destOrd="0" presId="urn:microsoft.com/office/officeart/2005/8/layout/process4"/>
    <dgm:cxn modelId="{CC08EF42-ACE2-483F-9B97-BE49B91C1333}" type="presParOf" srcId="{7AE792B0-030B-4A29-941B-52C5864D87B7}" destId="{2ED2A77D-8D8C-46A6-BA16-ACDA6DB0F213}" srcOrd="0" destOrd="0" presId="urn:microsoft.com/office/officeart/2005/8/layout/process4"/>
    <dgm:cxn modelId="{0EA482DD-9370-4A34-B3DC-B0AE3937DE50}" type="presParOf" srcId="{B84A63CF-34BC-4570-A216-79845EBDFD1F}" destId="{7AB06D4D-4A44-4F21-9A51-22B5C9F6C13D}" srcOrd="3" destOrd="0" presId="urn:microsoft.com/office/officeart/2005/8/layout/process4"/>
    <dgm:cxn modelId="{7882DD97-E4E6-46A6-9C92-DF73E0D009FD}" type="presParOf" srcId="{B84A63CF-34BC-4570-A216-79845EBDFD1F}" destId="{6A338EB9-FB7D-47D2-A95F-493D321E3E9D}" srcOrd="4" destOrd="0" presId="urn:microsoft.com/office/officeart/2005/8/layout/process4"/>
    <dgm:cxn modelId="{598A5433-8C09-42DD-87BA-2826946D5766}" type="presParOf" srcId="{6A338EB9-FB7D-47D2-A95F-493D321E3E9D}" destId="{4E168607-D01F-4557-B5DF-4D8940C38316}" srcOrd="0" destOrd="0" presId="urn:microsoft.com/office/officeart/2005/8/layout/process4"/>
    <dgm:cxn modelId="{1B361970-0882-49FB-B96B-AF13A5D2F6E7}" type="presParOf" srcId="{B84A63CF-34BC-4570-A216-79845EBDFD1F}" destId="{639AFEC2-493F-4FA2-9F78-D8B9B36C0690}" srcOrd="5" destOrd="0" presId="urn:microsoft.com/office/officeart/2005/8/layout/process4"/>
    <dgm:cxn modelId="{DCF1C271-1C95-43EA-8FD5-55A13FADDAE4}" type="presParOf" srcId="{B84A63CF-34BC-4570-A216-79845EBDFD1F}" destId="{7E9CAA00-950B-4360-8865-CD508966100F}" srcOrd="6" destOrd="0" presId="urn:microsoft.com/office/officeart/2005/8/layout/process4"/>
    <dgm:cxn modelId="{42A33887-9871-40BF-9470-221813C4C4A6}" type="presParOf" srcId="{7E9CAA00-950B-4360-8865-CD508966100F}" destId="{5D576F43-5CD5-4B15-A7E4-5B564E4BAD17}" srcOrd="0" destOrd="0" presId="urn:microsoft.com/office/officeart/2005/8/layout/process4"/>
    <dgm:cxn modelId="{CB9A84C8-18B6-47F9-954F-E6C0E6F78E8A}" type="presParOf" srcId="{B84A63CF-34BC-4570-A216-79845EBDFD1F}" destId="{00141204-7CDB-4842-A268-3EBB4AA23C75}" srcOrd="7" destOrd="0" presId="urn:microsoft.com/office/officeart/2005/8/layout/process4"/>
    <dgm:cxn modelId="{B0A0E135-88F9-4C0C-A32B-C8F01747F1C5}" type="presParOf" srcId="{B84A63CF-34BC-4570-A216-79845EBDFD1F}" destId="{822D6651-EFCC-4FD0-8434-C4906E376B69}" srcOrd="8" destOrd="0" presId="urn:microsoft.com/office/officeart/2005/8/layout/process4"/>
    <dgm:cxn modelId="{0DE04FC6-89E0-4237-A09A-1B2083949A98}" type="presParOf" srcId="{822D6651-EFCC-4FD0-8434-C4906E376B69}" destId="{3E98B863-844F-43C5-BCC8-EDE3DBEA47A6}"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BC74563-89DA-4164-BC9D-7BDB6AC618CA}" type="doc">
      <dgm:prSet loTypeId="urn:microsoft.com/office/officeart/2005/8/layout/process4" loCatId="process" qsTypeId="urn:microsoft.com/office/officeart/2005/8/quickstyle/3d3" qsCatId="3D" csTypeId="urn:microsoft.com/office/officeart/2005/8/colors/accent6_5" csCatId="accent6" phldr="1"/>
      <dgm:spPr/>
      <dgm:t>
        <a:bodyPr/>
        <a:lstStyle/>
        <a:p>
          <a:endParaRPr lang="en-US"/>
        </a:p>
      </dgm:t>
    </dgm:pt>
    <dgm:pt modelId="{3B6E59D2-DDE1-471C-8551-7F2C07E7987D}">
      <dgm:prSet/>
      <dgm:spPr>
        <a:solidFill>
          <a:srgbClr val="006CB5"/>
        </a:solidFill>
      </dgm:spPr>
      <dgm:t>
        <a:bodyPr/>
        <a:lstStyle/>
        <a:p>
          <a:pPr rtl="0"/>
          <a:r>
            <a:rPr lang="en-US" b="1" dirty="0"/>
            <a:t>Warmth &amp; clear airway</a:t>
          </a:r>
        </a:p>
      </dgm:t>
    </dgm:pt>
    <dgm:pt modelId="{48E228CB-E8A1-4CB6-AB92-731CB414C8A1}" type="parTrans" cxnId="{D8855258-2A03-4B98-B4E2-4883D6D06642}">
      <dgm:prSet/>
      <dgm:spPr/>
      <dgm:t>
        <a:bodyPr/>
        <a:lstStyle/>
        <a:p>
          <a:endParaRPr lang="en-US"/>
        </a:p>
      </dgm:t>
    </dgm:pt>
    <dgm:pt modelId="{442F1802-F8CE-45A9-AA7A-43A74601DD3E}" type="sibTrans" cxnId="{D8855258-2A03-4B98-B4E2-4883D6D06642}">
      <dgm:prSet/>
      <dgm:spPr/>
      <dgm:t>
        <a:bodyPr/>
        <a:lstStyle/>
        <a:p>
          <a:endParaRPr lang="en-US"/>
        </a:p>
      </dgm:t>
    </dgm:pt>
    <dgm:pt modelId="{E06FE7F7-B3B2-4275-84CD-5F0461D2F09E}">
      <dgm:prSet/>
      <dgm:spPr>
        <a:solidFill>
          <a:srgbClr val="006CB5"/>
        </a:solidFill>
      </dgm:spPr>
      <dgm:t>
        <a:bodyPr/>
        <a:lstStyle/>
        <a:p>
          <a:pPr rtl="0"/>
          <a:r>
            <a:rPr lang="en-US" b="1" dirty="0"/>
            <a:t>Suction</a:t>
          </a:r>
        </a:p>
      </dgm:t>
    </dgm:pt>
    <dgm:pt modelId="{C094A608-FA42-4454-BF41-B4FBF55BF51E}" type="parTrans" cxnId="{B48D6AFA-D080-48E2-8FA1-BBBE8676D433}">
      <dgm:prSet/>
      <dgm:spPr/>
      <dgm:t>
        <a:bodyPr/>
        <a:lstStyle/>
        <a:p>
          <a:endParaRPr lang="en-US"/>
        </a:p>
      </dgm:t>
    </dgm:pt>
    <dgm:pt modelId="{1A73EF1F-01E5-4C59-8909-3ECEAC7B3913}" type="sibTrans" cxnId="{B48D6AFA-D080-48E2-8FA1-BBBE8676D433}">
      <dgm:prSet/>
      <dgm:spPr/>
      <dgm:t>
        <a:bodyPr/>
        <a:lstStyle/>
        <a:p>
          <a:endParaRPr lang="en-US"/>
        </a:p>
      </dgm:t>
    </dgm:pt>
    <dgm:pt modelId="{A60BFEAE-3AA4-4609-945A-EAEC23A3197F}">
      <dgm:prSet/>
      <dgm:spPr>
        <a:solidFill>
          <a:srgbClr val="006CB5"/>
        </a:solidFill>
      </dgm:spPr>
      <dgm:t>
        <a:bodyPr/>
        <a:lstStyle/>
        <a:p>
          <a:pPr rtl="0"/>
          <a:r>
            <a:rPr lang="en-US" b="1" dirty="0"/>
            <a:t>Establish breathing</a:t>
          </a:r>
        </a:p>
      </dgm:t>
    </dgm:pt>
    <dgm:pt modelId="{B42FFF34-E95C-41B4-A86D-8F142A7D8CD5}" type="parTrans" cxnId="{6D5F79F8-FDB6-4CAA-81B3-5668D4071957}">
      <dgm:prSet/>
      <dgm:spPr/>
      <dgm:t>
        <a:bodyPr/>
        <a:lstStyle/>
        <a:p>
          <a:endParaRPr lang="en-US"/>
        </a:p>
      </dgm:t>
    </dgm:pt>
    <dgm:pt modelId="{0064BA86-F592-4077-91F8-5A74C3582B90}" type="sibTrans" cxnId="{6D5F79F8-FDB6-4CAA-81B3-5668D4071957}">
      <dgm:prSet/>
      <dgm:spPr/>
      <dgm:t>
        <a:bodyPr/>
        <a:lstStyle/>
        <a:p>
          <a:endParaRPr lang="en-US"/>
        </a:p>
      </dgm:t>
    </dgm:pt>
    <dgm:pt modelId="{DCFCCE62-AFFF-4F86-91A5-8C46505AE1D0}">
      <dgm:prSet/>
      <dgm:spPr>
        <a:solidFill>
          <a:srgbClr val="006CB5"/>
        </a:solidFill>
      </dgm:spPr>
      <dgm:t>
        <a:bodyPr/>
        <a:lstStyle/>
        <a:p>
          <a:pPr rtl="0"/>
          <a:r>
            <a:rPr lang="en-US" b="1" dirty="0"/>
            <a:t>Assess heart rate, respirations &amp; color</a:t>
          </a:r>
        </a:p>
      </dgm:t>
    </dgm:pt>
    <dgm:pt modelId="{7A2ED522-52FF-4F81-AB4F-15A467496D33}" type="parTrans" cxnId="{2BCA415A-11AE-4782-BAB2-18421A3FF9DA}">
      <dgm:prSet/>
      <dgm:spPr/>
      <dgm:t>
        <a:bodyPr/>
        <a:lstStyle/>
        <a:p>
          <a:endParaRPr lang="en-US"/>
        </a:p>
      </dgm:t>
    </dgm:pt>
    <dgm:pt modelId="{29E8FD59-6393-441F-99DE-347BDD5A3C3E}" type="sibTrans" cxnId="{2BCA415A-11AE-4782-BAB2-18421A3FF9DA}">
      <dgm:prSet/>
      <dgm:spPr/>
      <dgm:t>
        <a:bodyPr/>
        <a:lstStyle/>
        <a:p>
          <a:endParaRPr lang="en-US"/>
        </a:p>
      </dgm:t>
    </dgm:pt>
    <dgm:pt modelId="{DAC3D40F-8456-457A-80C0-1FCD691C3E5D}" type="pres">
      <dgm:prSet presAssocID="{DBC74563-89DA-4164-BC9D-7BDB6AC618CA}" presName="Name0" presStyleCnt="0">
        <dgm:presLayoutVars>
          <dgm:dir/>
          <dgm:animLvl val="lvl"/>
          <dgm:resizeHandles val="exact"/>
        </dgm:presLayoutVars>
      </dgm:prSet>
      <dgm:spPr/>
      <dgm:t>
        <a:bodyPr/>
        <a:lstStyle/>
        <a:p>
          <a:endParaRPr lang="en-US"/>
        </a:p>
      </dgm:t>
    </dgm:pt>
    <dgm:pt modelId="{A22D4065-473C-48CD-B46B-1F0AFFDAD377}" type="pres">
      <dgm:prSet presAssocID="{DCFCCE62-AFFF-4F86-91A5-8C46505AE1D0}" presName="boxAndChildren" presStyleCnt="0"/>
      <dgm:spPr/>
    </dgm:pt>
    <dgm:pt modelId="{64AE3266-594F-4B85-9C2A-804B469AC3B4}" type="pres">
      <dgm:prSet presAssocID="{DCFCCE62-AFFF-4F86-91A5-8C46505AE1D0}" presName="parentTextBox" presStyleLbl="node1" presStyleIdx="0" presStyleCnt="4"/>
      <dgm:spPr/>
      <dgm:t>
        <a:bodyPr/>
        <a:lstStyle/>
        <a:p>
          <a:endParaRPr lang="en-US"/>
        </a:p>
      </dgm:t>
    </dgm:pt>
    <dgm:pt modelId="{68499B4B-A0CE-42FB-94E3-031178D653FA}" type="pres">
      <dgm:prSet presAssocID="{0064BA86-F592-4077-91F8-5A74C3582B90}" presName="sp" presStyleCnt="0"/>
      <dgm:spPr/>
    </dgm:pt>
    <dgm:pt modelId="{5C3E327A-D782-4462-895E-1B887906ACA2}" type="pres">
      <dgm:prSet presAssocID="{A60BFEAE-3AA4-4609-945A-EAEC23A3197F}" presName="arrowAndChildren" presStyleCnt="0"/>
      <dgm:spPr/>
    </dgm:pt>
    <dgm:pt modelId="{D648F149-1D41-4B63-981B-72440271F0C3}" type="pres">
      <dgm:prSet presAssocID="{A60BFEAE-3AA4-4609-945A-EAEC23A3197F}" presName="parentTextArrow" presStyleLbl="node1" presStyleIdx="1" presStyleCnt="4" custLinFactNeighborY="-3066"/>
      <dgm:spPr/>
      <dgm:t>
        <a:bodyPr/>
        <a:lstStyle/>
        <a:p>
          <a:endParaRPr lang="en-US"/>
        </a:p>
      </dgm:t>
    </dgm:pt>
    <dgm:pt modelId="{067ED29B-9857-4F95-B61F-22459EE1C68E}" type="pres">
      <dgm:prSet presAssocID="{1A73EF1F-01E5-4C59-8909-3ECEAC7B3913}" presName="sp" presStyleCnt="0"/>
      <dgm:spPr/>
    </dgm:pt>
    <dgm:pt modelId="{26AF72EF-D813-42B9-81F8-5FCB7972C425}" type="pres">
      <dgm:prSet presAssocID="{E06FE7F7-B3B2-4275-84CD-5F0461D2F09E}" presName="arrowAndChildren" presStyleCnt="0"/>
      <dgm:spPr/>
    </dgm:pt>
    <dgm:pt modelId="{26B78905-5EDA-4F4B-9C2A-9DD8C43E4186}" type="pres">
      <dgm:prSet presAssocID="{E06FE7F7-B3B2-4275-84CD-5F0461D2F09E}" presName="parentTextArrow" presStyleLbl="node1" presStyleIdx="2" presStyleCnt="4"/>
      <dgm:spPr/>
      <dgm:t>
        <a:bodyPr/>
        <a:lstStyle/>
        <a:p>
          <a:endParaRPr lang="en-US"/>
        </a:p>
      </dgm:t>
    </dgm:pt>
    <dgm:pt modelId="{D295080C-3A68-42EE-A888-19A32868F423}" type="pres">
      <dgm:prSet presAssocID="{442F1802-F8CE-45A9-AA7A-43A74601DD3E}" presName="sp" presStyleCnt="0"/>
      <dgm:spPr/>
    </dgm:pt>
    <dgm:pt modelId="{7833A16E-9BE5-4403-8D21-FED0779F0589}" type="pres">
      <dgm:prSet presAssocID="{3B6E59D2-DDE1-471C-8551-7F2C07E7987D}" presName="arrowAndChildren" presStyleCnt="0"/>
      <dgm:spPr/>
    </dgm:pt>
    <dgm:pt modelId="{77BC7CFC-FA1E-471A-B010-D1399F83C5D2}" type="pres">
      <dgm:prSet presAssocID="{3B6E59D2-DDE1-471C-8551-7F2C07E7987D}" presName="parentTextArrow" presStyleLbl="node1" presStyleIdx="3" presStyleCnt="4"/>
      <dgm:spPr/>
      <dgm:t>
        <a:bodyPr/>
        <a:lstStyle/>
        <a:p>
          <a:endParaRPr lang="en-US"/>
        </a:p>
      </dgm:t>
    </dgm:pt>
  </dgm:ptLst>
  <dgm:cxnLst>
    <dgm:cxn modelId="{185135BD-A634-4C26-9140-4D87D0CCFB59}" type="presOf" srcId="{DBC74563-89DA-4164-BC9D-7BDB6AC618CA}" destId="{DAC3D40F-8456-457A-80C0-1FCD691C3E5D}" srcOrd="0" destOrd="0" presId="urn:microsoft.com/office/officeart/2005/8/layout/process4"/>
    <dgm:cxn modelId="{E12B8228-1080-41D1-8B40-2F51D079CC5E}" type="presOf" srcId="{DCFCCE62-AFFF-4F86-91A5-8C46505AE1D0}" destId="{64AE3266-594F-4B85-9C2A-804B469AC3B4}" srcOrd="0" destOrd="0" presId="urn:microsoft.com/office/officeart/2005/8/layout/process4"/>
    <dgm:cxn modelId="{A2375F1C-B3ED-46C9-BF3F-0474765F2AF7}" type="presOf" srcId="{A60BFEAE-3AA4-4609-945A-EAEC23A3197F}" destId="{D648F149-1D41-4B63-981B-72440271F0C3}" srcOrd="0" destOrd="0" presId="urn:microsoft.com/office/officeart/2005/8/layout/process4"/>
    <dgm:cxn modelId="{D8855258-2A03-4B98-B4E2-4883D6D06642}" srcId="{DBC74563-89DA-4164-BC9D-7BDB6AC618CA}" destId="{3B6E59D2-DDE1-471C-8551-7F2C07E7987D}" srcOrd="0" destOrd="0" parTransId="{48E228CB-E8A1-4CB6-AB92-731CB414C8A1}" sibTransId="{442F1802-F8CE-45A9-AA7A-43A74601DD3E}"/>
    <dgm:cxn modelId="{B48D6AFA-D080-48E2-8FA1-BBBE8676D433}" srcId="{DBC74563-89DA-4164-BC9D-7BDB6AC618CA}" destId="{E06FE7F7-B3B2-4275-84CD-5F0461D2F09E}" srcOrd="1" destOrd="0" parTransId="{C094A608-FA42-4454-BF41-B4FBF55BF51E}" sibTransId="{1A73EF1F-01E5-4C59-8909-3ECEAC7B3913}"/>
    <dgm:cxn modelId="{5097A5AD-4001-4BAF-9E5D-5D19DE90D1F3}" type="presOf" srcId="{3B6E59D2-DDE1-471C-8551-7F2C07E7987D}" destId="{77BC7CFC-FA1E-471A-B010-D1399F83C5D2}" srcOrd="0" destOrd="0" presId="urn:microsoft.com/office/officeart/2005/8/layout/process4"/>
    <dgm:cxn modelId="{6D5F79F8-FDB6-4CAA-81B3-5668D4071957}" srcId="{DBC74563-89DA-4164-BC9D-7BDB6AC618CA}" destId="{A60BFEAE-3AA4-4609-945A-EAEC23A3197F}" srcOrd="2" destOrd="0" parTransId="{B42FFF34-E95C-41B4-A86D-8F142A7D8CD5}" sibTransId="{0064BA86-F592-4077-91F8-5A74C3582B90}"/>
    <dgm:cxn modelId="{2BCA415A-11AE-4782-BAB2-18421A3FF9DA}" srcId="{DBC74563-89DA-4164-BC9D-7BDB6AC618CA}" destId="{DCFCCE62-AFFF-4F86-91A5-8C46505AE1D0}" srcOrd="3" destOrd="0" parTransId="{7A2ED522-52FF-4F81-AB4F-15A467496D33}" sibTransId="{29E8FD59-6393-441F-99DE-347BDD5A3C3E}"/>
    <dgm:cxn modelId="{19826C17-5339-4116-ADB5-0FB5F2E9F810}" type="presOf" srcId="{E06FE7F7-B3B2-4275-84CD-5F0461D2F09E}" destId="{26B78905-5EDA-4F4B-9C2A-9DD8C43E4186}" srcOrd="0" destOrd="0" presId="urn:microsoft.com/office/officeart/2005/8/layout/process4"/>
    <dgm:cxn modelId="{7CC11A9F-FA4C-424E-BBCF-43B1F1D131E5}" type="presParOf" srcId="{DAC3D40F-8456-457A-80C0-1FCD691C3E5D}" destId="{A22D4065-473C-48CD-B46B-1F0AFFDAD377}" srcOrd="0" destOrd="0" presId="urn:microsoft.com/office/officeart/2005/8/layout/process4"/>
    <dgm:cxn modelId="{3DF2AA27-FC8C-4CA5-990B-F8869203B6E2}" type="presParOf" srcId="{A22D4065-473C-48CD-B46B-1F0AFFDAD377}" destId="{64AE3266-594F-4B85-9C2A-804B469AC3B4}" srcOrd="0" destOrd="0" presId="urn:microsoft.com/office/officeart/2005/8/layout/process4"/>
    <dgm:cxn modelId="{55A90365-92BC-450C-A3C5-4EAFA6FB6DB3}" type="presParOf" srcId="{DAC3D40F-8456-457A-80C0-1FCD691C3E5D}" destId="{68499B4B-A0CE-42FB-94E3-031178D653FA}" srcOrd="1" destOrd="0" presId="urn:microsoft.com/office/officeart/2005/8/layout/process4"/>
    <dgm:cxn modelId="{0DEE31DA-E052-4856-B163-90F0E759785B}" type="presParOf" srcId="{DAC3D40F-8456-457A-80C0-1FCD691C3E5D}" destId="{5C3E327A-D782-4462-895E-1B887906ACA2}" srcOrd="2" destOrd="0" presId="urn:microsoft.com/office/officeart/2005/8/layout/process4"/>
    <dgm:cxn modelId="{AA67AC38-7D45-4D27-8DF3-A58E64F5B591}" type="presParOf" srcId="{5C3E327A-D782-4462-895E-1B887906ACA2}" destId="{D648F149-1D41-4B63-981B-72440271F0C3}" srcOrd="0" destOrd="0" presId="urn:microsoft.com/office/officeart/2005/8/layout/process4"/>
    <dgm:cxn modelId="{BA0555D2-46AB-4CD8-9D9D-5D1194ED4C13}" type="presParOf" srcId="{DAC3D40F-8456-457A-80C0-1FCD691C3E5D}" destId="{067ED29B-9857-4F95-B61F-22459EE1C68E}" srcOrd="3" destOrd="0" presId="urn:microsoft.com/office/officeart/2005/8/layout/process4"/>
    <dgm:cxn modelId="{13F94A20-B492-45C9-BA1F-1624B491FBB8}" type="presParOf" srcId="{DAC3D40F-8456-457A-80C0-1FCD691C3E5D}" destId="{26AF72EF-D813-42B9-81F8-5FCB7972C425}" srcOrd="4" destOrd="0" presId="urn:microsoft.com/office/officeart/2005/8/layout/process4"/>
    <dgm:cxn modelId="{18E6C786-BFD8-4C6F-9F82-348394E935C7}" type="presParOf" srcId="{26AF72EF-D813-42B9-81F8-5FCB7972C425}" destId="{26B78905-5EDA-4F4B-9C2A-9DD8C43E4186}" srcOrd="0" destOrd="0" presId="urn:microsoft.com/office/officeart/2005/8/layout/process4"/>
    <dgm:cxn modelId="{BAE202AE-F74F-47E1-B2AF-0E4519930FA3}" type="presParOf" srcId="{DAC3D40F-8456-457A-80C0-1FCD691C3E5D}" destId="{D295080C-3A68-42EE-A888-19A32868F423}" srcOrd="5" destOrd="0" presId="urn:microsoft.com/office/officeart/2005/8/layout/process4"/>
    <dgm:cxn modelId="{E309AB37-514C-4C7F-981F-51AFF55DBE3B}" type="presParOf" srcId="{DAC3D40F-8456-457A-80C0-1FCD691C3E5D}" destId="{7833A16E-9BE5-4403-8D21-FED0779F0589}" srcOrd="6" destOrd="0" presId="urn:microsoft.com/office/officeart/2005/8/layout/process4"/>
    <dgm:cxn modelId="{FD39112F-ACF5-4835-B887-98550D470978}" type="presParOf" srcId="{7833A16E-9BE5-4403-8D21-FED0779F0589}" destId="{77BC7CFC-FA1E-471A-B010-D1399F83C5D2}"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26A273C-8EA9-4800-B83B-9029955AAA4A}" type="doc">
      <dgm:prSet loTypeId="urn:microsoft.com/office/officeart/2005/8/layout/vList3#1" loCatId="list" qsTypeId="urn:microsoft.com/office/officeart/2005/8/quickstyle/3d2" qsCatId="3D" csTypeId="urn:microsoft.com/office/officeart/2005/8/colors/accent1_2" csCatId="accent1" phldr="1"/>
      <dgm:spPr/>
      <dgm:t>
        <a:bodyPr/>
        <a:lstStyle/>
        <a:p>
          <a:endParaRPr lang="en-US"/>
        </a:p>
      </dgm:t>
    </dgm:pt>
    <dgm:pt modelId="{C3C472D4-4700-499F-8B28-36B392BBCEEC}">
      <dgm:prSet phldrT="[Text]" custT="1"/>
      <dgm:spPr>
        <a:solidFill>
          <a:schemeClr val="accent5">
            <a:lumMod val="90000"/>
          </a:schemeClr>
        </a:solidFill>
      </dgm:spPr>
      <dgm:t>
        <a:bodyPr/>
        <a:lstStyle/>
        <a:p>
          <a:r>
            <a:rPr lang="en-US" sz="4000" b="1" dirty="0"/>
            <a:t>Suction mouth, then nose</a:t>
          </a:r>
        </a:p>
      </dgm:t>
    </dgm:pt>
    <dgm:pt modelId="{6C16086F-166B-4113-83F3-8CD3FF16367F}" type="parTrans" cxnId="{FFDE8EF6-7227-4694-8B10-23DCD9BD96CB}">
      <dgm:prSet/>
      <dgm:spPr/>
      <dgm:t>
        <a:bodyPr/>
        <a:lstStyle/>
        <a:p>
          <a:endParaRPr lang="en-US"/>
        </a:p>
      </dgm:t>
    </dgm:pt>
    <dgm:pt modelId="{3C190A41-238C-4228-91C3-414A32BC533D}" type="sibTrans" cxnId="{FFDE8EF6-7227-4694-8B10-23DCD9BD96CB}">
      <dgm:prSet/>
      <dgm:spPr/>
      <dgm:t>
        <a:bodyPr/>
        <a:lstStyle/>
        <a:p>
          <a:endParaRPr lang="en-US"/>
        </a:p>
      </dgm:t>
    </dgm:pt>
    <dgm:pt modelId="{9ED052B2-7C95-44B3-ADFE-41FDBF60AE95}">
      <dgm:prSet phldrT="[Text]" custT="1"/>
      <dgm:spPr>
        <a:solidFill>
          <a:schemeClr val="accent5">
            <a:lumMod val="90000"/>
          </a:schemeClr>
        </a:solidFill>
      </dgm:spPr>
      <dgm:t>
        <a:bodyPr/>
        <a:lstStyle/>
        <a:p>
          <a:r>
            <a:rPr lang="en-US" sz="4000" b="1" dirty="0"/>
            <a:t>Assist with upper shoulders</a:t>
          </a:r>
        </a:p>
      </dgm:t>
    </dgm:pt>
    <dgm:pt modelId="{EA4F336E-8850-490E-93B4-D514FDC9A09D}" type="parTrans" cxnId="{50CA4B18-80CB-4563-BAAC-586E17DE8A0E}">
      <dgm:prSet/>
      <dgm:spPr/>
      <dgm:t>
        <a:bodyPr/>
        <a:lstStyle/>
        <a:p>
          <a:endParaRPr lang="en-US"/>
        </a:p>
      </dgm:t>
    </dgm:pt>
    <dgm:pt modelId="{83493BA7-F415-4041-9BA6-BD890520955A}" type="sibTrans" cxnId="{50CA4B18-80CB-4563-BAAC-586E17DE8A0E}">
      <dgm:prSet/>
      <dgm:spPr/>
      <dgm:t>
        <a:bodyPr/>
        <a:lstStyle/>
        <a:p>
          <a:endParaRPr lang="en-US"/>
        </a:p>
      </dgm:t>
    </dgm:pt>
    <dgm:pt modelId="{F787A8DB-0D7F-4C50-8E43-6088C2E87760}" type="pres">
      <dgm:prSet presAssocID="{826A273C-8EA9-4800-B83B-9029955AAA4A}" presName="linearFlow" presStyleCnt="0">
        <dgm:presLayoutVars>
          <dgm:dir/>
          <dgm:resizeHandles val="exact"/>
        </dgm:presLayoutVars>
      </dgm:prSet>
      <dgm:spPr/>
      <dgm:t>
        <a:bodyPr/>
        <a:lstStyle/>
        <a:p>
          <a:endParaRPr lang="en-US"/>
        </a:p>
      </dgm:t>
    </dgm:pt>
    <dgm:pt modelId="{9A76527D-8086-4AAB-AB83-C8D7A0CC8B43}" type="pres">
      <dgm:prSet presAssocID="{C3C472D4-4700-499F-8B28-36B392BBCEEC}" presName="composite" presStyleCnt="0"/>
      <dgm:spPr/>
    </dgm:pt>
    <dgm:pt modelId="{63D023CB-BF12-4DB1-96C2-C829D1BDE389}" type="pres">
      <dgm:prSet presAssocID="{C3C472D4-4700-499F-8B28-36B392BBCEEC}" presName="imgShp" presStyleLbl="fgImgPlace1" presStyleIdx="0" presStyleCnt="2" custScaleX="117988" custScaleY="111532" custLinFactNeighborX="-24565" custLinFactNeighborY="3591"/>
      <dgm:spPr>
        <a:prstGeom prst="ellipse">
          <a:avLst/>
        </a:prstGeom>
        <a:blipFill rotWithShape="0">
          <a:blip xmlns:r="http://schemas.openxmlformats.org/officeDocument/2006/relationships" r:embed="rId1"/>
          <a:stretch>
            <a:fillRect/>
          </a:stretch>
        </a:blipFill>
      </dgm:spPr>
    </dgm:pt>
    <dgm:pt modelId="{EF386763-7857-4BD2-AC9A-AC330DEFDFD5}" type="pres">
      <dgm:prSet presAssocID="{C3C472D4-4700-499F-8B28-36B392BBCEEC}" presName="txShp" presStyleLbl="node1" presStyleIdx="0" presStyleCnt="2" custScaleX="117966" custScaleY="80501" custLinFactNeighborY="3626">
        <dgm:presLayoutVars>
          <dgm:bulletEnabled val="1"/>
        </dgm:presLayoutVars>
      </dgm:prSet>
      <dgm:spPr/>
      <dgm:t>
        <a:bodyPr/>
        <a:lstStyle/>
        <a:p>
          <a:endParaRPr lang="en-US"/>
        </a:p>
      </dgm:t>
    </dgm:pt>
    <dgm:pt modelId="{C1FF7366-ECA9-4865-8261-A037D1E79CF3}" type="pres">
      <dgm:prSet presAssocID="{3C190A41-238C-4228-91C3-414A32BC533D}" presName="spacing" presStyleCnt="0"/>
      <dgm:spPr/>
    </dgm:pt>
    <dgm:pt modelId="{38FBCC7D-4E97-4DA7-A2E8-4B01E1EF3BB2}" type="pres">
      <dgm:prSet presAssocID="{9ED052B2-7C95-44B3-ADFE-41FDBF60AE95}" presName="composite" presStyleCnt="0"/>
      <dgm:spPr/>
    </dgm:pt>
    <dgm:pt modelId="{8BAB1373-10BF-4452-8868-EC9DBFFB3A25}" type="pres">
      <dgm:prSet presAssocID="{9ED052B2-7C95-44B3-ADFE-41FDBF60AE95}" presName="imgShp" presStyleLbl="fgImgPlace1" presStyleIdx="1" presStyleCnt="2" custScaleX="106787" custScaleY="111084" custLinFactNeighborX="-22354" custLinFactNeighborY="-18712"/>
      <dgm:spPr>
        <a:prstGeom prst="ellipse">
          <a:avLst/>
        </a:prstGeom>
        <a:blipFill rotWithShape="0">
          <a:blip xmlns:r="http://schemas.openxmlformats.org/officeDocument/2006/relationships" r:embed="rId2"/>
          <a:stretch>
            <a:fillRect/>
          </a:stretch>
        </a:blipFill>
      </dgm:spPr>
    </dgm:pt>
    <dgm:pt modelId="{A29FFAB9-94DF-4A64-B050-950E10EB8917}" type="pres">
      <dgm:prSet presAssocID="{9ED052B2-7C95-44B3-ADFE-41FDBF60AE95}" presName="txShp" presStyleLbl="node1" presStyleIdx="1" presStyleCnt="2" custScaleX="112192" custScaleY="74525" custLinFactNeighborX="1277" custLinFactNeighborY="-15713">
        <dgm:presLayoutVars>
          <dgm:bulletEnabled val="1"/>
        </dgm:presLayoutVars>
      </dgm:prSet>
      <dgm:spPr/>
      <dgm:t>
        <a:bodyPr/>
        <a:lstStyle/>
        <a:p>
          <a:endParaRPr lang="en-US"/>
        </a:p>
      </dgm:t>
    </dgm:pt>
  </dgm:ptLst>
  <dgm:cxnLst>
    <dgm:cxn modelId="{94835B14-FA24-4A15-B5AE-BA61DF284AD5}" type="presOf" srcId="{C3C472D4-4700-499F-8B28-36B392BBCEEC}" destId="{EF386763-7857-4BD2-AC9A-AC330DEFDFD5}" srcOrd="0" destOrd="0" presId="urn:microsoft.com/office/officeart/2005/8/layout/vList3#1"/>
    <dgm:cxn modelId="{50CA4B18-80CB-4563-BAAC-586E17DE8A0E}" srcId="{826A273C-8EA9-4800-B83B-9029955AAA4A}" destId="{9ED052B2-7C95-44B3-ADFE-41FDBF60AE95}" srcOrd="1" destOrd="0" parTransId="{EA4F336E-8850-490E-93B4-D514FDC9A09D}" sibTransId="{83493BA7-F415-4041-9BA6-BD890520955A}"/>
    <dgm:cxn modelId="{FFDE8EF6-7227-4694-8B10-23DCD9BD96CB}" srcId="{826A273C-8EA9-4800-B83B-9029955AAA4A}" destId="{C3C472D4-4700-499F-8B28-36B392BBCEEC}" srcOrd="0" destOrd="0" parTransId="{6C16086F-166B-4113-83F3-8CD3FF16367F}" sibTransId="{3C190A41-238C-4228-91C3-414A32BC533D}"/>
    <dgm:cxn modelId="{B6866317-4BB4-4DFE-BDF4-0FD9A63FC511}" type="presOf" srcId="{9ED052B2-7C95-44B3-ADFE-41FDBF60AE95}" destId="{A29FFAB9-94DF-4A64-B050-950E10EB8917}" srcOrd="0" destOrd="0" presId="urn:microsoft.com/office/officeart/2005/8/layout/vList3#1"/>
    <dgm:cxn modelId="{942FDF51-9117-46B2-95F8-482225E1D813}" type="presOf" srcId="{826A273C-8EA9-4800-B83B-9029955AAA4A}" destId="{F787A8DB-0D7F-4C50-8E43-6088C2E87760}" srcOrd="0" destOrd="0" presId="urn:microsoft.com/office/officeart/2005/8/layout/vList3#1"/>
    <dgm:cxn modelId="{0FE8BD73-4382-44F2-9AE1-57C6D80A148F}" type="presParOf" srcId="{F787A8DB-0D7F-4C50-8E43-6088C2E87760}" destId="{9A76527D-8086-4AAB-AB83-C8D7A0CC8B43}" srcOrd="0" destOrd="0" presId="urn:microsoft.com/office/officeart/2005/8/layout/vList3#1"/>
    <dgm:cxn modelId="{BA07ECFD-B2AC-43FE-9D61-BABF2E10344D}" type="presParOf" srcId="{9A76527D-8086-4AAB-AB83-C8D7A0CC8B43}" destId="{63D023CB-BF12-4DB1-96C2-C829D1BDE389}" srcOrd="0" destOrd="0" presId="urn:microsoft.com/office/officeart/2005/8/layout/vList3#1"/>
    <dgm:cxn modelId="{E37FD841-5521-4CDA-8EF3-46742FE14A6D}" type="presParOf" srcId="{9A76527D-8086-4AAB-AB83-C8D7A0CC8B43}" destId="{EF386763-7857-4BD2-AC9A-AC330DEFDFD5}" srcOrd="1" destOrd="0" presId="urn:microsoft.com/office/officeart/2005/8/layout/vList3#1"/>
    <dgm:cxn modelId="{A1A59423-2C6B-4F67-97A7-0907473AB26C}" type="presParOf" srcId="{F787A8DB-0D7F-4C50-8E43-6088C2E87760}" destId="{C1FF7366-ECA9-4865-8261-A037D1E79CF3}" srcOrd="1" destOrd="0" presId="urn:microsoft.com/office/officeart/2005/8/layout/vList3#1"/>
    <dgm:cxn modelId="{BB54B3E8-80E0-4B17-8C20-12A25BCD89A8}" type="presParOf" srcId="{F787A8DB-0D7F-4C50-8E43-6088C2E87760}" destId="{38FBCC7D-4E97-4DA7-A2E8-4B01E1EF3BB2}" srcOrd="2" destOrd="0" presId="urn:microsoft.com/office/officeart/2005/8/layout/vList3#1"/>
    <dgm:cxn modelId="{E78251BE-AB1D-4E6B-8F2F-A4905697FD47}" type="presParOf" srcId="{38FBCC7D-4E97-4DA7-A2E8-4B01E1EF3BB2}" destId="{8BAB1373-10BF-4452-8868-EC9DBFFB3A25}" srcOrd="0" destOrd="0" presId="urn:microsoft.com/office/officeart/2005/8/layout/vList3#1"/>
    <dgm:cxn modelId="{CEFD7938-5E53-4689-887D-41717A01256C}" type="presParOf" srcId="{38FBCC7D-4E97-4DA7-A2E8-4B01E1EF3BB2}" destId="{A29FFAB9-94DF-4A64-B050-950E10EB8917}"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26A273C-8EA9-4800-B83B-9029955AAA4A}" type="doc">
      <dgm:prSet loTypeId="urn:microsoft.com/office/officeart/2005/8/layout/vList3#2" loCatId="list" qsTypeId="urn:microsoft.com/office/officeart/2005/8/quickstyle/simple5" qsCatId="simple" csTypeId="urn:microsoft.com/office/officeart/2005/8/colors/accent1_2" csCatId="accent1" phldr="1"/>
      <dgm:spPr/>
      <dgm:t>
        <a:bodyPr/>
        <a:lstStyle/>
        <a:p>
          <a:endParaRPr lang="en-US"/>
        </a:p>
      </dgm:t>
    </dgm:pt>
    <dgm:pt modelId="{C3C472D4-4700-499F-8B28-36B392BBCEEC}">
      <dgm:prSet phldrT="[Text]" custT="1"/>
      <dgm:spPr>
        <a:solidFill>
          <a:schemeClr val="accent5">
            <a:lumMod val="90000"/>
          </a:schemeClr>
        </a:solidFill>
      </dgm:spPr>
      <dgm:t>
        <a:bodyPr/>
        <a:lstStyle/>
        <a:p>
          <a:r>
            <a:rPr lang="en-US" sz="4000" b="1" dirty="0"/>
            <a:t>Support the trunk</a:t>
          </a:r>
        </a:p>
      </dgm:t>
    </dgm:pt>
    <dgm:pt modelId="{6C16086F-166B-4113-83F3-8CD3FF16367F}" type="parTrans" cxnId="{FFDE8EF6-7227-4694-8B10-23DCD9BD96CB}">
      <dgm:prSet/>
      <dgm:spPr/>
      <dgm:t>
        <a:bodyPr/>
        <a:lstStyle/>
        <a:p>
          <a:endParaRPr lang="en-US"/>
        </a:p>
      </dgm:t>
    </dgm:pt>
    <dgm:pt modelId="{3C190A41-238C-4228-91C3-414A32BC533D}" type="sibTrans" cxnId="{FFDE8EF6-7227-4694-8B10-23DCD9BD96CB}">
      <dgm:prSet/>
      <dgm:spPr/>
      <dgm:t>
        <a:bodyPr/>
        <a:lstStyle/>
        <a:p>
          <a:endParaRPr lang="en-US"/>
        </a:p>
      </dgm:t>
    </dgm:pt>
    <dgm:pt modelId="{9ED052B2-7C95-44B3-ADFE-41FDBF60AE95}">
      <dgm:prSet phldrT="[Text]" custT="1"/>
      <dgm:spPr>
        <a:solidFill>
          <a:schemeClr val="accent5">
            <a:lumMod val="90000"/>
          </a:schemeClr>
        </a:solidFill>
      </dgm:spPr>
      <dgm:t>
        <a:bodyPr/>
        <a:lstStyle/>
        <a:p>
          <a:r>
            <a:rPr lang="en-US" sz="4000" b="1" baseline="0" dirty="0"/>
            <a:t>Support the torso &amp; legs</a:t>
          </a:r>
        </a:p>
      </dgm:t>
    </dgm:pt>
    <dgm:pt modelId="{EA4F336E-8850-490E-93B4-D514FDC9A09D}" type="parTrans" cxnId="{50CA4B18-80CB-4563-BAAC-586E17DE8A0E}">
      <dgm:prSet/>
      <dgm:spPr/>
      <dgm:t>
        <a:bodyPr/>
        <a:lstStyle/>
        <a:p>
          <a:endParaRPr lang="en-US"/>
        </a:p>
      </dgm:t>
    </dgm:pt>
    <dgm:pt modelId="{83493BA7-F415-4041-9BA6-BD890520955A}" type="sibTrans" cxnId="{50CA4B18-80CB-4563-BAAC-586E17DE8A0E}">
      <dgm:prSet/>
      <dgm:spPr/>
      <dgm:t>
        <a:bodyPr/>
        <a:lstStyle/>
        <a:p>
          <a:endParaRPr lang="en-US"/>
        </a:p>
      </dgm:t>
    </dgm:pt>
    <dgm:pt modelId="{F787A8DB-0D7F-4C50-8E43-6088C2E87760}" type="pres">
      <dgm:prSet presAssocID="{826A273C-8EA9-4800-B83B-9029955AAA4A}" presName="linearFlow" presStyleCnt="0">
        <dgm:presLayoutVars>
          <dgm:dir/>
          <dgm:resizeHandles val="exact"/>
        </dgm:presLayoutVars>
      </dgm:prSet>
      <dgm:spPr/>
      <dgm:t>
        <a:bodyPr/>
        <a:lstStyle/>
        <a:p>
          <a:endParaRPr lang="en-US"/>
        </a:p>
      </dgm:t>
    </dgm:pt>
    <dgm:pt modelId="{9A76527D-8086-4AAB-AB83-C8D7A0CC8B43}" type="pres">
      <dgm:prSet presAssocID="{C3C472D4-4700-499F-8B28-36B392BBCEEC}" presName="composite" presStyleCnt="0"/>
      <dgm:spPr/>
    </dgm:pt>
    <dgm:pt modelId="{63D023CB-BF12-4DB1-96C2-C829D1BDE389}" type="pres">
      <dgm:prSet presAssocID="{C3C472D4-4700-499F-8B28-36B392BBCEEC}" presName="imgShp" presStyleLbl="fgImgPlace1" presStyleIdx="0" presStyleCnt="2" custScaleX="93425" custScaleY="74659" custLinFactNeighborX="-11720" custLinFactNeighborY="2104"/>
      <dgm:spPr>
        <a:prstGeom prst="ellipse">
          <a:avLst/>
        </a:prstGeom>
        <a:blipFill rotWithShape="0">
          <a:blip xmlns:r="http://schemas.openxmlformats.org/officeDocument/2006/relationships" r:embed="rId1"/>
          <a:stretch>
            <a:fillRect/>
          </a:stretch>
        </a:blipFill>
      </dgm:spPr>
    </dgm:pt>
    <dgm:pt modelId="{EF386763-7857-4BD2-AC9A-AC330DEFDFD5}" type="pres">
      <dgm:prSet presAssocID="{C3C472D4-4700-499F-8B28-36B392BBCEEC}" presName="txShp" presStyleLbl="node1" presStyleIdx="0" presStyleCnt="2" custScaleX="105181" custScaleY="80475" custLinFactNeighborX="708" custLinFactNeighborY="1130">
        <dgm:presLayoutVars>
          <dgm:bulletEnabled val="1"/>
        </dgm:presLayoutVars>
      </dgm:prSet>
      <dgm:spPr/>
      <dgm:t>
        <a:bodyPr/>
        <a:lstStyle/>
        <a:p>
          <a:endParaRPr lang="en-US"/>
        </a:p>
      </dgm:t>
    </dgm:pt>
    <dgm:pt modelId="{C1FF7366-ECA9-4865-8261-A037D1E79CF3}" type="pres">
      <dgm:prSet presAssocID="{3C190A41-238C-4228-91C3-414A32BC533D}" presName="spacing" presStyleCnt="0"/>
      <dgm:spPr/>
    </dgm:pt>
    <dgm:pt modelId="{38FBCC7D-4E97-4DA7-A2E8-4B01E1EF3BB2}" type="pres">
      <dgm:prSet presAssocID="{9ED052B2-7C95-44B3-ADFE-41FDBF60AE95}" presName="composite" presStyleCnt="0"/>
      <dgm:spPr/>
    </dgm:pt>
    <dgm:pt modelId="{8BAB1373-10BF-4452-8868-EC9DBFFB3A25}" type="pres">
      <dgm:prSet presAssocID="{9ED052B2-7C95-44B3-ADFE-41FDBF60AE95}" presName="imgShp" presStyleLbl="fgImgPlace1" presStyleIdx="1" presStyleCnt="2" custScaleX="124234" custScaleY="107290" custLinFactNeighborX="-11886" custLinFactNeighborY="1836"/>
      <dgm:spPr>
        <a:prstGeom prst="ellipse">
          <a:avLst/>
        </a:prstGeom>
        <a:blipFill rotWithShape="0">
          <a:blip xmlns:r="http://schemas.openxmlformats.org/officeDocument/2006/relationships" r:embed="rId2"/>
          <a:stretch>
            <a:fillRect/>
          </a:stretch>
        </a:blipFill>
      </dgm:spPr>
    </dgm:pt>
    <dgm:pt modelId="{A29FFAB9-94DF-4A64-B050-950E10EB8917}" type="pres">
      <dgm:prSet presAssocID="{9ED052B2-7C95-44B3-ADFE-41FDBF60AE95}" presName="txShp" presStyleLbl="node1" presStyleIdx="1" presStyleCnt="2" custScaleX="98842" custScaleY="84467" custLinFactNeighborX="6115" custLinFactNeighborY="-2195">
        <dgm:presLayoutVars>
          <dgm:bulletEnabled val="1"/>
        </dgm:presLayoutVars>
      </dgm:prSet>
      <dgm:spPr/>
      <dgm:t>
        <a:bodyPr/>
        <a:lstStyle/>
        <a:p>
          <a:endParaRPr lang="en-US"/>
        </a:p>
      </dgm:t>
    </dgm:pt>
  </dgm:ptLst>
  <dgm:cxnLst>
    <dgm:cxn modelId="{50CA4B18-80CB-4563-BAAC-586E17DE8A0E}" srcId="{826A273C-8EA9-4800-B83B-9029955AAA4A}" destId="{9ED052B2-7C95-44B3-ADFE-41FDBF60AE95}" srcOrd="1" destOrd="0" parTransId="{EA4F336E-8850-490E-93B4-D514FDC9A09D}" sibTransId="{83493BA7-F415-4041-9BA6-BD890520955A}"/>
    <dgm:cxn modelId="{FFDE8EF6-7227-4694-8B10-23DCD9BD96CB}" srcId="{826A273C-8EA9-4800-B83B-9029955AAA4A}" destId="{C3C472D4-4700-499F-8B28-36B392BBCEEC}" srcOrd="0" destOrd="0" parTransId="{6C16086F-166B-4113-83F3-8CD3FF16367F}" sibTransId="{3C190A41-238C-4228-91C3-414A32BC533D}"/>
    <dgm:cxn modelId="{C7ECD33B-8692-44F2-AFFF-BF82CADAB3F5}" type="presOf" srcId="{C3C472D4-4700-499F-8B28-36B392BBCEEC}" destId="{EF386763-7857-4BD2-AC9A-AC330DEFDFD5}" srcOrd="0" destOrd="0" presId="urn:microsoft.com/office/officeart/2005/8/layout/vList3#2"/>
    <dgm:cxn modelId="{D87FCAE6-5F2B-4A85-A603-AA570B97624D}" type="presOf" srcId="{826A273C-8EA9-4800-B83B-9029955AAA4A}" destId="{F787A8DB-0D7F-4C50-8E43-6088C2E87760}" srcOrd="0" destOrd="0" presId="urn:microsoft.com/office/officeart/2005/8/layout/vList3#2"/>
    <dgm:cxn modelId="{3EDEC634-CA46-42E7-A564-776B363491C6}" type="presOf" srcId="{9ED052B2-7C95-44B3-ADFE-41FDBF60AE95}" destId="{A29FFAB9-94DF-4A64-B050-950E10EB8917}" srcOrd="0" destOrd="0" presId="urn:microsoft.com/office/officeart/2005/8/layout/vList3#2"/>
    <dgm:cxn modelId="{B8C100F5-2F63-4951-B9D7-9E62E1A312BE}" type="presParOf" srcId="{F787A8DB-0D7F-4C50-8E43-6088C2E87760}" destId="{9A76527D-8086-4AAB-AB83-C8D7A0CC8B43}" srcOrd="0" destOrd="0" presId="urn:microsoft.com/office/officeart/2005/8/layout/vList3#2"/>
    <dgm:cxn modelId="{2EDEAC9C-A2BE-4E4F-9DA5-D16A05B1F5F4}" type="presParOf" srcId="{9A76527D-8086-4AAB-AB83-C8D7A0CC8B43}" destId="{63D023CB-BF12-4DB1-96C2-C829D1BDE389}" srcOrd="0" destOrd="0" presId="urn:microsoft.com/office/officeart/2005/8/layout/vList3#2"/>
    <dgm:cxn modelId="{4C7EEAD0-79D0-486B-9B45-47DC5F88DB72}" type="presParOf" srcId="{9A76527D-8086-4AAB-AB83-C8D7A0CC8B43}" destId="{EF386763-7857-4BD2-AC9A-AC330DEFDFD5}" srcOrd="1" destOrd="0" presId="urn:microsoft.com/office/officeart/2005/8/layout/vList3#2"/>
    <dgm:cxn modelId="{BBD74599-89E2-4000-AFB6-477352FFF127}" type="presParOf" srcId="{F787A8DB-0D7F-4C50-8E43-6088C2E87760}" destId="{C1FF7366-ECA9-4865-8261-A037D1E79CF3}" srcOrd="1" destOrd="0" presId="urn:microsoft.com/office/officeart/2005/8/layout/vList3#2"/>
    <dgm:cxn modelId="{AB50EB59-E428-4AE2-BB3E-334B946B251C}" type="presParOf" srcId="{F787A8DB-0D7F-4C50-8E43-6088C2E87760}" destId="{38FBCC7D-4E97-4DA7-A2E8-4B01E1EF3BB2}" srcOrd="2" destOrd="0" presId="urn:microsoft.com/office/officeart/2005/8/layout/vList3#2"/>
    <dgm:cxn modelId="{C789712C-8919-48D1-840C-6F4BF90C6F86}" type="presParOf" srcId="{38FBCC7D-4E97-4DA7-A2E8-4B01E1EF3BB2}" destId="{8BAB1373-10BF-4452-8868-EC9DBFFB3A25}" srcOrd="0" destOrd="0" presId="urn:microsoft.com/office/officeart/2005/8/layout/vList3#2"/>
    <dgm:cxn modelId="{DBE0990B-58B4-4A6D-83A6-52AC669DF7B6}" type="presParOf" srcId="{38FBCC7D-4E97-4DA7-A2E8-4B01E1EF3BB2}" destId="{A29FFAB9-94DF-4A64-B050-950E10EB8917}" srcOrd="1" destOrd="0" presId="urn:microsoft.com/office/officeart/2005/8/layout/vList3#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1B9BA6F-61D6-4CCB-849F-49D72828FED5}" type="doc">
      <dgm:prSet loTypeId="urn:microsoft.com/office/officeart/2005/8/layout/process4" loCatId="process" qsTypeId="urn:microsoft.com/office/officeart/2005/8/quickstyle/3d4" qsCatId="3D" csTypeId="urn:microsoft.com/office/officeart/2005/8/colors/accent6_5" csCatId="accent6" phldr="1"/>
      <dgm:spPr/>
      <dgm:t>
        <a:bodyPr/>
        <a:lstStyle/>
        <a:p>
          <a:endParaRPr lang="en-US"/>
        </a:p>
      </dgm:t>
    </dgm:pt>
    <dgm:pt modelId="{EBD44162-5B57-4135-B40D-DC7205B2CFBA}">
      <dgm:prSet/>
      <dgm:spPr>
        <a:solidFill>
          <a:srgbClr val="006CB5"/>
        </a:solidFill>
      </dgm:spPr>
      <dgm:t>
        <a:bodyPr/>
        <a:lstStyle/>
        <a:p>
          <a:pPr rtl="0"/>
          <a:r>
            <a:rPr lang="en-US" b="1" dirty="0"/>
            <a:t>Wipe blood and mucus from nose and mouth</a:t>
          </a:r>
        </a:p>
      </dgm:t>
    </dgm:pt>
    <dgm:pt modelId="{45837BA8-48D6-4A1F-957B-669B499761BF}" type="parTrans" cxnId="{5FF359BD-D8EF-473C-919C-21A9F3EE1DD1}">
      <dgm:prSet/>
      <dgm:spPr/>
      <dgm:t>
        <a:bodyPr/>
        <a:lstStyle/>
        <a:p>
          <a:endParaRPr lang="en-US"/>
        </a:p>
      </dgm:t>
    </dgm:pt>
    <dgm:pt modelId="{8F89F867-7CA8-431C-987D-114DF0597E5D}" type="sibTrans" cxnId="{5FF359BD-D8EF-473C-919C-21A9F3EE1DD1}">
      <dgm:prSet/>
      <dgm:spPr/>
      <dgm:t>
        <a:bodyPr/>
        <a:lstStyle/>
        <a:p>
          <a:endParaRPr lang="en-US"/>
        </a:p>
      </dgm:t>
    </dgm:pt>
    <dgm:pt modelId="{74ADE519-7237-46B8-9BDE-89819DD9669C}">
      <dgm:prSet/>
      <dgm:spPr>
        <a:solidFill>
          <a:srgbClr val="006CB5"/>
        </a:solidFill>
      </dgm:spPr>
      <dgm:t>
        <a:bodyPr/>
        <a:lstStyle/>
        <a:p>
          <a:pPr rtl="0"/>
          <a:r>
            <a:rPr lang="en-US" b="1" dirty="0"/>
            <a:t>Suction again</a:t>
          </a:r>
        </a:p>
      </dgm:t>
    </dgm:pt>
    <dgm:pt modelId="{BBD3606E-43B8-405D-8D17-7EFF2B32C643}" type="parTrans" cxnId="{B5D2509B-B1F1-4C18-97A6-CD61F82C36A9}">
      <dgm:prSet/>
      <dgm:spPr/>
      <dgm:t>
        <a:bodyPr/>
        <a:lstStyle/>
        <a:p>
          <a:endParaRPr lang="en-US"/>
        </a:p>
      </dgm:t>
    </dgm:pt>
    <dgm:pt modelId="{40356B4B-30CF-439B-9867-878AEB3A0938}" type="sibTrans" cxnId="{B5D2509B-B1F1-4C18-97A6-CD61F82C36A9}">
      <dgm:prSet/>
      <dgm:spPr/>
      <dgm:t>
        <a:bodyPr/>
        <a:lstStyle/>
        <a:p>
          <a:endParaRPr lang="en-US"/>
        </a:p>
      </dgm:t>
    </dgm:pt>
    <dgm:pt modelId="{4CD0E646-02FE-4B88-BAA7-08168AA976A2}">
      <dgm:prSet/>
      <dgm:spPr>
        <a:solidFill>
          <a:srgbClr val="006CB5"/>
        </a:solidFill>
      </dgm:spPr>
      <dgm:t>
        <a:bodyPr/>
        <a:lstStyle/>
        <a:p>
          <a:pPr rtl="0"/>
          <a:r>
            <a:rPr lang="en-US" b="1" dirty="0"/>
            <a:t>Warmth is critical!</a:t>
          </a:r>
        </a:p>
      </dgm:t>
    </dgm:pt>
    <dgm:pt modelId="{06433403-30F6-44C6-B214-BDD79FCDA351}" type="parTrans" cxnId="{404AC051-6B27-4055-8789-4953CCAA31F5}">
      <dgm:prSet/>
      <dgm:spPr/>
      <dgm:t>
        <a:bodyPr/>
        <a:lstStyle/>
        <a:p>
          <a:endParaRPr lang="en-US"/>
        </a:p>
      </dgm:t>
    </dgm:pt>
    <dgm:pt modelId="{1BE4E196-73BC-403E-AA72-5ED08418ED75}" type="sibTrans" cxnId="{404AC051-6B27-4055-8789-4953CCAA31F5}">
      <dgm:prSet/>
      <dgm:spPr/>
      <dgm:t>
        <a:bodyPr/>
        <a:lstStyle/>
        <a:p>
          <a:endParaRPr lang="en-US"/>
        </a:p>
      </dgm:t>
    </dgm:pt>
    <dgm:pt modelId="{5A99E37A-C6BF-4725-89D7-4A4DBF072040}">
      <dgm:prSet/>
      <dgm:spPr>
        <a:solidFill>
          <a:srgbClr val="006CB5"/>
        </a:solidFill>
      </dgm:spPr>
      <dgm:t>
        <a:bodyPr/>
        <a:lstStyle/>
        <a:p>
          <a:pPr rtl="0"/>
          <a:r>
            <a:rPr lang="en-US" b="1" dirty="0"/>
            <a:t>Wrap baby in warm towel, head lower than trunk</a:t>
          </a:r>
        </a:p>
      </dgm:t>
    </dgm:pt>
    <dgm:pt modelId="{CF1DED2B-84F1-40B5-A542-E6E4C4FB2085}" type="parTrans" cxnId="{CEF981A5-C2E9-4214-B98B-5D9C2C9473A9}">
      <dgm:prSet/>
      <dgm:spPr/>
      <dgm:t>
        <a:bodyPr/>
        <a:lstStyle/>
        <a:p>
          <a:endParaRPr lang="en-US"/>
        </a:p>
      </dgm:t>
    </dgm:pt>
    <dgm:pt modelId="{A82216A4-0893-4DFE-A569-C4666ECF2219}" type="sibTrans" cxnId="{CEF981A5-C2E9-4214-B98B-5D9C2C9473A9}">
      <dgm:prSet/>
      <dgm:spPr/>
      <dgm:t>
        <a:bodyPr/>
        <a:lstStyle/>
        <a:p>
          <a:endParaRPr lang="en-US"/>
        </a:p>
      </dgm:t>
    </dgm:pt>
    <dgm:pt modelId="{70617CA1-9F2E-4994-9E2A-373E301A6939}" type="pres">
      <dgm:prSet presAssocID="{21B9BA6F-61D6-4CCB-849F-49D72828FED5}" presName="Name0" presStyleCnt="0">
        <dgm:presLayoutVars>
          <dgm:dir/>
          <dgm:animLvl val="lvl"/>
          <dgm:resizeHandles val="exact"/>
        </dgm:presLayoutVars>
      </dgm:prSet>
      <dgm:spPr/>
      <dgm:t>
        <a:bodyPr/>
        <a:lstStyle/>
        <a:p>
          <a:endParaRPr lang="en-US"/>
        </a:p>
      </dgm:t>
    </dgm:pt>
    <dgm:pt modelId="{4EB34FB7-4587-4510-802E-35268102C7C0}" type="pres">
      <dgm:prSet presAssocID="{5A99E37A-C6BF-4725-89D7-4A4DBF072040}" presName="boxAndChildren" presStyleCnt="0"/>
      <dgm:spPr/>
    </dgm:pt>
    <dgm:pt modelId="{10B80994-0B3F-4002-8FA5-5FB2FC370BF0}" type="pres">
      <dgm:prSet presAssocID="{5A99E37A-C6BF-4725-89D7-4A4DBF072040}" presName="parentTextBox" presStyleLbl="node1" presStyleIdx="0" presStyleCnt="4"/>
      <dgm:spPr/>
      <dgm:t>
        <a:bodyPr/>
        <a:lstStyle/>
        <a:p>
          <a:endParaRPr lang="en-US"/>
        </a:p>
      </dgm:t>
    </dgm:pt>
    <dgm:pt modelId="{646E3E3F-19C0-4CB7-9144-5D91E7A5065E}" type="pres">
      <dgm:prSet presAssocID="{1BE4E196-73BC-403E-AA72-5ED08418ED75}" presName="sp" presStyleCnt="0"/>
      <dgm:spPr/>
    </dgm:pt>
    <dgm:pt modelId="{885AC22D-B92C-4B1E-96EB-65E097D2D7E0}" type="pres">
      <dgm:prSet presAssocID="{4CD0E646-02FE-4B88-BAA7-08168AA976A2}" presName="arrowAndChildren" presStyleCnt="0"/>
      <dgm:spPr/>
    </dgm:pt>
    <dgm:pt modelId="{8E4D6BE5-B4AA-4556-9FB6-66759D0CD6DF}" type="pres">
      <dgm:prSet presAssocID="{4CD0E646-02FE-4B88-BAA7-08168AA976A2}" presName="parentTextArrow" presStyleLbl="node1" presStyleIdx="1" presStyleCnt="4"/>
      <dgm:spPr/>
      <dgm:t>
        <a:bodyPr/>
        <a:lstStyle/>
        <a:p>
          <a:endParaRPr lang="en-US"/>
        </a:p>
      </dgm:t>
    </dgm:pt>
    <dgm:pt modelId="{36E3519E-6DA7-4C03-944D-22F99D0625ED}" type="pres">
      <dgm:prSet presAssocID="{40356B4B-30CF-439B-9867-878AEB3A0938}" presName="sp" presStyleCnt="0"/>
      <dgm:spPr/>
    </dgm:pt>
    <dgm:pt modelId="{3DB56C75-290B-4117-83E0-9E5B49835613}" type="pres">
      <dgm:prSet presAssocID="{74ADE519-7237-46B8-9BDE-89819DD9669C}" presName="arrowAndChildren" presStyleCnt="0"/>
      <dgm:spPr/>
    </dgm:pt>
    <dgm:pt modelId="{03ECA70A-917F-4BD2-9AA0-D56870887AC7}" type="pres">
      <dgm:prSet presAssocID="{74ADE519-7237-46B8-9BDE-89819DD9669C}" presName="parentTextArrow" presStyleLbl="node1" presStyleIdx="2" presStyleCnt="4"/>
      <dgm:spPr/>
      <dgm:t>
        <a:bodyPr/>
        <a:lstStyle/>
        <a:p>
          <a:endParaRPr lang="en-US"/>
        </a:p>
      </dgm:t>
    </dgm:pt>
    <dgm:pt modelId="{6DD6D792-EA7B-4AAA-BCBA-4B6DBBE755F6}" type="pres">
      <dgm:prSet presAssocID="{8F89F867-7CA8-431C-987D-114DF0597E5D}" presName="sp" presStyleCnt="0"/>
      <dgm:spPr/>
    </dgm:pt>
    <dgm:pt modelId="{8BE024F0-35A9-4890-A984-7744BDC0C1DB}" type="pres">
      <dgm:prSet presAssocID="{EBD44162-5B57-4135-B40D-DC7205B2CFBA}" presName="arrowAndChildren" presStyleCnt="0"/>
      <dgm:spPr/>
    </dgm:pt>
    <dgm:pt modelId="{BD549320-9469-456E-9DDA-4ACB1D89722D}" type="pres">
      <dgm:prSet presAssocID="{EBD44162-5B57-4135-B40D-DC7205B2CFBA}" presName="parentTextArrow" presStyleLbl="node1" presStyleIdx="3" presStyleCnt="4"/>
      <dgm:spPr/>
      <dgm:t>
        <a:bodyPr/>
        <a:lstStyle/>
        <a:p>
          <a:endParaRPr lang="en-US"/>
        </a:p>
      </dgm:t>
    </dgm:pt>
  </dgm:ptLst>
  <dgm:cxnLst>
    <dgm:cxn modelId="{6D9180FE-7063-4C38-AE49-59124B999054}" type="presOf" srcId="{5A99E37A-C6BF-4725-89D7-4A4DBF072040}" destId="{10B80994-0B3F-4002-8FA5-5FB2FC370BF0}" srcOrd="0" destOrd="0" presId="urn:microsoft.com/office/officeart/2005/8/layout/process4"/>
    <dgm:cxn modelId="{5FF359BD-D8EF-473C-919C-21A9F3EE1DD1}" srcId="{21B9BA6F-61D6-4CCB-849F-49D72828FED5}" destId="{EBD44162-5B57-4135-B40D-DC7205B2CFBA}" srcOrd="0" destOrd="0" parTransId="{45837BA8-48D6-4A1F-957B-669B499761BF}" sibTransId="{8F89F867-7CA8-431C-987D-114DF0597E5D}"/>
    <dgm:cxn modelId="{714CCB49-D25D-40E3-9C81-7B971F3459FE}" type="presOf" srcId="{74ADE519-7237-46B8-9BDE-89819DD9669C}" destId="{03ECA70A-917F-4BD2-9AA0-D56870887AC7}" srcOrd="0" destOrd="0" presId="urn:microsoft.com/office/officeart/2005/8/layout/process4"/>
    <dgm:cxn modelId="{0863D3C5-EB6B-4E8B-9420-EA5247C0BFC8}" type="presOf" srcId="{21B9BA6F-61D6-4CCB-849F-49D72828FED5}" destId="{70617CA1-9F2E-4994-9E2A-373E301A6939}" srcOrd="0" destOrd="0" presId="urn:microsoft.com/office/officeart/2005/8/layout/process4"/>
    <dgm:cxn modelId="{67C96548-D711-4A0C-B35E-18EC21D58FCD}" type="presOf" srcId="{4CD0E646-02FE-4B88-BAA7-08168AA976A2}" destId="{8E4D6BE5-B4AA-4556-9FB6-66759D0CD6DF}" srcOrd="0" destOrd="0" presId="urn:microsoft.com/office/officeart/2005/8/layout/process4"/>
    <dgm:cxn modelId="{CEF981A5-C2E9-4214-B98B-5D9C2C9473A9}" srcId="{21B9BA6F-61D6-4CCB-849F-49D72828FED5}" destId="{5A99E37A-C6BF-4725-89D7-4A4DBF072040}" srcOrd="3" destOrd="0" parTransId="{CF1DED2B-84F1-40B5-A542-E6E4C4FB2085}" sibTransId="{A82216A4-0893-4DFE-A569-C4666ECF2219}"/>
    <dgm:cxn modelId="{B5D2509B-B1F1-4C18-97A6-CD61F82C36A9}" srcId="{21B9BA6F-61D6-4CCB-849F-49D72828FED5}" destId="{74ADE519-7237-46B8-9BDE-89819DD9669C}" srcOrd="1" destOrd="0" parTransId="{BBD3606E-43B8-405D-8D17-7EFF2B32C643}" sibTransId="{40356B4B-30CF-439B-9867-878AEB3A0938}"/>
    <dgm:cxn modelId="{BCBE6BDE-10B2-4AD3-B9C7-7D888EF556F2}" type="presOf" srcId="{EBD44162-5B57-4135-B40D-DC7205B2CFBA}" destId="{BD549320-9469-456E-9DDA-4ACB1D89722D}" srcOrd="0" destOrd="0" presId="urn:microsoft.com/office/officeart/2005/8/layout/process4"/>
    <dgm:cxn modelId="{404AC051-6B27-4055-8789-4953CCAA31F5}" srcId="{21B9BA6F-61D6-4CCB-849F-49D72828FED5}" destId="{4CD0E646-02FE-4B88-BAA7-08168AA976A2}" srcOrd="2" destOrd="0" parTransId="{06433403-30F6-44C6-B214-BDD79FCDA351}" sibTransId="{1BE4E196-73BC-403E-AA72-5ED08418ED75}"/>
    <dgm:cxn modelId="{F472437A-17D2-4744-92A4-E1224243FF1E}" type="presParOf" srcId="{70617CA1-9F2E-4994-9E2A-373E301A6939}" destId="{4EB34FB7-4587-4510-802E-35268102C7C0}" srcOrd="0" destOrd="0" presId="urn:microsoft.com/office/officeart/2005/8/layout/process4"/>
    <dgm:cxn modelId="{3D534283-532A-46DA-B118-766233C083E9}" type="presParOf" srcId="{4EB34FB7-4587-4510-802E-35268102C7C0}" destId="{10B80994-0B3F-4002-8FA5-5FB2FC370BF0}" srcOrd="0" destOrd="0" presId="urn:microsoft.com/office/officeart/2005/8/layout/process4"/>
    <dgm:cxn modelId="{05A38351-3DE5-48FA-889C-276575117F45}" type="presParOf" srcId="{70617CA1-9F2E-4994-9E2A-373E301A6939}" destId="{646E3E3F-19C0-4CB7-9144-5D91E7A5065E}" srcOrd="1" destOrd="0" presId="urn:microsoft.com/office/officeart/2005/8/layout/process4"/>
    <dgm:cxn modelId="{47F73D44-0DDB-4F25-8628-825379E3E37D}" type="presParOf" srcId="{70617CA1-9F2E-4994-9E2A-373E301A6939}" destId="{885AC22D-B92C-4B1E-96EB-65E097D2D7E0}" srcOrd="2" destOrd="0" presId="urn:microsoft.com/office/officeart/2005/8/layout/process4"/>
    <dgm:cxn modelId="{D42A7196-EE68-465B-BA4F-714F83008D4E}" type="presParOf" srcId="{885AC22D-B92C-4B1E-96EB-65E097D2D7E0}" destId="{8E4D6BE5-B4AA-4556-9FB6-66759D0CD6DF}" srcOrd="0" destOrd="0" presId="urn:microsoft.com/office/officeart/2005/8/layout/process4"/>
    <dgm:cxn modelId="{441D65E4-E8C1-4F16-8D79-209A40D6558F}" type="presParOf" srcId="{70617CA1-9F2E-4994-9E2A-373E301A6939}" destId="{36E3519E-6DA7-4C03-944D-22F99D0625ED}" srcOrd="3" destOrd="0" presId="urn:microsoft.com/office/officeart/2005/8/layout/process4"/>
    <dgm:cxn modelId="{4BB4285F-7350-418E-B592-72D24329EBFB}" type="presParOf" srcId="{70617CA1-9F2E-4994-9E2A-373E301A6939}" destId="{3DB56C75-290B-4117-83E0-9E5B49835613}" srcOrd="4" destOrd="0" presId="urn:microsoft.com/office/officeart/2005/8/layout/process4"/>
    <dgm:cxn modelId="{EDCA9FAE-4ED2-4C6D-B482-C537DF7E900B}" type="presParOf" srcId="{3DB56C75-290B-4117-83E0-9E5B49835613}" destId="{03ECA70A-917F-4BD2-9AA0-D56870887AC7}" srcOrd="0" destOrd="0" presId="urn:microsoft.com/office/officeart/2005/8/layout/process4"/>
    <dgm:cxn modelId="{B0C77CC3-7719-475A-85C8-B216315A74B5}" type="presParOf" srcId="{70617CA1-9F2E-4994-9E2A-373E301A6939}" destId="{6DD6D792-EA7B-4AAA-BCBA-4B6DBBE755F6}" srcOrd="5" destOrd="0" presId="urn:microsoft.com/office/officeart/2005/8/layout/process4"/>
    <dgm:cxn modelId="{45B2E0DA-2B2F-4655-8799-984E31C73D04}" type="presParOf" srcId="{70617CA1-9F2E-4994-9E2A-373E301A6939}" destId="{8BE024F0-35A9-4890-A984-7744BDC0C1DB}" srcOrd="6" destOrd="0" presId="urn:microsoft.com/office/officeart/2005/8/layout/process4"/>
    <dgm:cxn modelId="{1B8D07C8-58FA-44DA-A3FF-3B3118A6527F}" type="presParOf" srcId="{8BE024F0-35A9-4890-A984-7744BDC0C1DB}" destId="{BD549320-9469-456E-9DDA-4ACB1D89722D}"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5F16D4C-3708-45FA-BC8C-0C3301033D16}" type="doc">
      <dgm:prSet loTypeId="urn:microsoft.com/office/officeart/2005/8/layout/process4" loCatId="list" qsTypeId="urn:microsoft.com/office/officeart/2005/8/quickstyle/3d3" qsCatId="3D" csTypeId="urn:microsoft.com/office/officeart/2005/8/colors/accent6_5" csCatId="accent6" phldr="1"/>
      <dgm:spPr/>
      <dgm:t>
        <a:bodyPr/>
        <a:lstStyle/>
        <a:p>
          <a:endParaRPr lang="en-US"/>
        </a:p>
      </dgm:t>
    </dgm:pt>
    <dgm:pt modelId="{654643B8-9D5D-429F-983C-12A65EBA315C}">
      <dgm:prSet custT="1"/>
      <dgm:spPr>
        <a:solidFill>
          <a:srgbClr val="006CB5"/>
        </a:solidFill>
      </dgm:spPr>
      <dgm:t>
        <a:bodyPr/>
        <a:lstStyle/>
        <a:p>
          <a:pPr rtl="0"/>
          <a:r>
            <a:rPr lang="en-US" sz="2400" b="1" dirty="0"/>
            <a:t>Transport rapidly.</a:t>
          </a:r>
        </a:p>
      </dgm:t>
    </dgm:pt>
    <dgm:pt modelId="{F36F7E53-0D7B-402C-B79B-482E5DC38CE0}" type="parTrans" cxnId="{84E93EE8-0A13-4B5A-BA6E-B33588090919}">
      <dgm:prSet/>
      <dgm:spPr/>
      <dgm:t>
        <a:bodyPr/>
        <a:lstStyle/>
        <a:p>
          <a:endParaRPr lang="en-US" sz="2400"/>
        </a:p>
      </dgm:t>
    </dgm:pt>
    <dgm:pt modelId="{78702CEA-7A06-4204-B6D4-637676EEB21E}" type="sibTrans" cxnId="{84E93EE8-0A13-4B5A-BA6E-B33588090919}">
      <dgm:prSet/>
      <dgm:spPr/>
      <dgm:t>
        <a:bodyPr/>
        <a:lstStyle/>
        <a:p>
          <a:endParaRPr lang="en-US" sz="2400"/>
        </a:p>
      </dgm:t>
    </dgm:pt>
    <dgm:pt modelId="{296A32E0-3869-4FD4-9C6E-D524472A1624}">
      <dgm:prSet custT="1"/>
      <dgm:spPr>
        <a:solidFill>
          <a:srgbClr val="006CB5"/>
        </a:solidFill>
      </dgm:spPr>
      <dgm:t>
        <a:bodyPr/>
        <a:lstStyle/>
        <a:p>
          <a:pPr rtl="0"/>
          <a:r>
            <a:rPr lang="en-US" sz="2400" b="1" dirty="0"/>
            <a:t>Never attempt to pull legs.</a:t>
          </a:r>
        </a:p>
      </dgm:t>
    </dgm:pt>
    <dgm:pt modelId="{6B74F2E3-D8E8-45C0-BEC5-8E43A8E7CC13}" type="parTrans" cxnId="{DB1FC7B5-62E9-4A20-9F29-9D5B176DE8A5}">
      <dgm:prSet/>
      <dgm:spPr/>
      <dgm:t>
        <a:bodyPr/>
        <a:lstStyle/>
        <a:p>
          <a:endParaRPr lang="en-US" sz="2400"/>
        </a:p>
      </dgm:t>
    </dgm:pt>
    <dgm:pt modelId="{D5C276D0-60E3-48B0-8D81-9673DDD932F2}" type="sibTrans" cxnId="{DB1FC7B5-62E9-4A20-9F29-9D5B176DE8A5}">
      <dgm:prSet/>
      <dgm:spPr/>
      <dgm:t>
        <a:bodyPr/>
        <a:lstStyle/>
        <a:p>
          <a:endParaRPr lang="en-US" sz="2400"/>
        </a:p>
      </dgm:t>
    </dgm:pt>
    <dgm:pt modelId="{44FB7C65-E3A7-46CB-824B-0F3D29BD75E4}">
      <dgm:prSet custT="1"/>
      <dgm:spPr>
        <a:solidFill>
          <a:srgbClr val="006CB5"/>
        </a:solidFill>
      </dgm:spPr>
      <dgm:t>
        <a:bodyPr/>
        <a:lstStyle/>
        <a:p>
          <a:pPr rtl="0"/>
          <a:endParaRPr lang="en-US" sz="2400" b="1" dirty="0"/>
        </a:p>
      </dgm:t>
    </dgm:pt>
    <dgm:pt modelId="{3A4DF3B1-2E68-4816-B13E-70B8BCD8AA4E}" type="parTrans" cxnId="{927F496D-2824-4188-93FF-B2D3FF776207}">
      <dgm:prSet/>
      <dgm:spPr/>
      <dgm:t>
        <a:bodyPr/>
        <a:lstStyle/>
        <a:p>
          <a:endParaRPr lang="en-US" sz="2400"/>
        </a:p>
      </dgm:t>
    </dgm:pt>
    <dgm:pt modelId="{74603B26-F605-435C-AE8C-84E1CFDC17CF}" type="sibTrans" cxnId="{927F496D-2824-4188-93FF-B2D3FF776207}">
      <dgm:prSet/>
      <dgm:spPr/>
      <dgm:t>
        <a:bodyPr/>
        <a:lstStyle/>
        <a:p>
          <a:endParaRPr lang="en-US" sz="2400"/>
        </a:p>
      </dgm:t>
    </dgm:pt>
    <dgm:pt modelId="{DC8FA895-7E18-4E57-80E8-1E579AD27DA2}">
      <dgm:prSet custT="1"/>
      <dgm:spPr>
        <a:solidFill>
          <a:srgbClr val="006CB5"/>
        </a:solidFill>
      </dgm:spPr>
      <dgm:t>
        <a:bodyPr/>
        <a:lstStyle/>
        <a:p>
          <a:pPr rtl="0"/>
          <a:r>
            <a:rPr lang="en-US" sz="2400" b="1" dirty="0"/>
            <a:t>Position mother in head-down position. </a:t>
          </a:r>
        </a:p>
      </dgm:t>
    </dgm:pt>
    <dgm:pt modelId="{A5536E4F-5D1E-4294-8E3C-B563D533A4A4}" type="parTrans" cxnId="{71831E9D-6E85-48DC-B80A-5E1B55D76F29}">
      <dgm:prSet/>
      <dgm:spPr/>
      <dgm:t>
        <a:bodyPr/>
        <a:lstStyle/>
        <a:p>
          <a:endParaRPr lang="en-US" sz="2400"/>
        </a:p>
      </dgm:t>
    </dgm:pt>
    <dgm:pt modelId="{2EC1A7AA-49D3-4EDD-89AD-B50C1E720658}" type="sibTrans" cxnId="{71831E9D-6E85-48DC-B80A-5E1B55D76F29}">
      <dgm:prSet/>
      <dgm:spPr/>
      <dgm:t>
        <a:bodyPr/>
        <a:lstStyle/>
        <a:p>
          <a:endParaRPr lang="en-US" sz="2400"/>
        </a:p>
      </dgm:t>
    </dgm:pt>
    <dgm:pt modelId="{54D4EF68-DF7C-43FB-A5EF-020F31C9F4D8}">
      <dgm:prSet custT="1"/>
      <dgm:spPr>
        <a:solidFill>
          <a:srgbClr val="006CB5"/>
        </a:solidFill>
      </dgm:spPr>
      <dgm:t>
        <a:bodyPr/>
        <a:lstStyle/>
        <a:p>
          <a:pPr rtl="0"/>
          <a:r>
            <a:rPr lang="en-US" sz="2400" b="1" dirty="0"/>
            <a:t>If body delivers, support it.</a:t>
          </a:r>
        </a:p>
      </dgm:t>
    </dgm:pt>
    <dgm:pt modelId="{F1A57EDC-2B9D-480A-A10A-7BB7088C5F37}" type="parTrans" cxnId="{B9519212-0600-468B-8D3C-26E8DF506679}">
      <dgm:prSet/>
      <dgm:spPr/>
      <dgm:t>
        <a:bodyPr/>
        <a:lstStyle/>
        <a:p>
          <a:endParaRPr lang="en-US" sz="2400"/>
        </a:p>
      </dgm:t>
    </dgm:pt>
    <dgm:pt modelId="{17CBD0C1-0C73-4358-B961-F102CAA0CAEB}" type="sibTrans" cxnId="{B9519212-0600-468B-8D3C-26E8DF506679}">
      <dgm:prSet/>
      <dgm:spPr/>
      <dgm:t>
        <a:bodyPr/>
        <a:lstStyle/>
        <a:p>
          <a:endParaRPr lang="en-US" sz="2400"/>
        </a:p>
      </dgm:t>
    </dgm:pt>
    <dgm:pt modelId="{ED3E7382-0996-4DA0-B616-9245071D6D13}">
      <dgm:prSet custT="1"/>
      <dgm:spPr>
        <a:solidFill>
          <a:srgbClr val="006CB5"/>
        </a:solidFill>
      </dgm:spPr>
      <dgm:t>
        <a:bodyPr/>
        <a:lstStyle/>
        <a:p>
          <a:pPr rtl="0"/>
          <a:r>
            <a:rPr lang="en-US" sz="2400" b="1" dirty="0"/>
            <a:t>Provide care for baby, cord, mother, and placenta.</a:t>
          </a:r>
        </a:p>
      </dgm:t>
    </dgm:pt>
    <dgm:pt modelId="{844F59BC-75BD-4679-90A2-29563285BB7F}" type="parTrans" cxnId="{4AC44A90-0F11-49A7-8904-67FCC698E089}">
      <dgm:prSet/>
      <dgm:spPr/>
      <dgm:t>
        <a:bodyPr/>
        <a:lstStyle/>
        <a:p>
          <a:endParaRPr lang="en-US" sz="2400"/>
        </a:p>
      </dgm:t>
    </dgm:pt>
    <dgm:pt modelId="{71DB47B9-6A81-418D-A7E1-8329EA057F11}" type="sibTrans" cxnId="{4AC44A90-0F11-49A7-8904-67FCC698E089}">
      <dgm:prSet/>
      <dgm:spPr/>
      <dgm:t>
        <a:bodyPr/>
        <a:lstStyle/>
        <a:p>
          <a:endParaRPr lang="en-US" sz="2400"/>
        </a:p>
      </dgm:t>
    </dgm:pt>
    <dgm:pt modelId="{E46DB76D-8114-4263-860E-65C82F3C918D}" type="pres">
      <dgm:prSet presAssocID="{75F16D4C-3708-45FA-BC8C-0C3301033D16}" presName="Name0" presStyleCnt="0">
        <dgm:presLayoutVars>
          <dgm:dir/>
          <dgm:animLvl val="lvl"/>
          <dgm:resizeHandles val="exact"/>
        </dgm:presLayoutVars>
      </dgm:prSet>
      <dgm:spPr/>
      <dgm:t>
        <a:bodyPr/>
        <a:lstStyle/>
        <a:p>
          <a:endParaRPr lang="en-US"/>
        </a:p>
      </dgm:t>
    </dgm:pt>
    <dgm:pt modelId="{1BD100D5-8515-4AA5-A9B2-BDE44B6C8193}" type="pres">
      <dgm:prSet presAssocID="{ED3E7382-0996-4DA0-B616-9245071D6D13}" presName="boxAndChildren" presStyleCnt="0"/>
      <dgm:spPr/>
    </dgm:pt>
    <dgm:pt modelId="{F29F608F-D534-4C42-BEFC-B0F3DDEBFF0F}" type="pres">
      <dgm:prSet presAssocID="{ED3E7382-0996-4DA0-B616-9245071D6D13}" presName="parentTextBox" presStyleLbl="node1" presStyleIdx="0" presStyleCnt="6"/>
      <dgm:spPr/>
      <dgm:t>
        <a:bodyPr/>
        <a:lstStyle/>
        <a:p>
          <a:endParaRPr lang="en-US"/>
        </a:p>
      </dgm:t>
    </dgm:pt>
    <dgm:pt modelId="{3F944BCE-54BC-43BE-BDAE-B43D7376A09F}" type="pres">
      <dgm:prSet presAssocID="{17CBD0C1-0C73-4358-B961-F102CAA0CAEB}" presName="sp" presStyleCnt="0"/>
      <dgm:spPr/>
    </dgm:pt>
    <dgm:pt modelId="{00AEE03E-56D4-4F01-9FF0-541D72B32FB3}" type="pres">
      <dgm:prSet presAssocID="{54D4EF68-DF7C-43FB-A5EF-020F31C9F4D8}" presName="arrowAndChildren" presStyleCnt="0"/>
      <dgm:spPr/>
    </dgm:pt>
    <dgm:pt modelId="{B0E928E9-0D00-46A3-AF45-478052C973A0}" type="pres">
      <dgm:prSet presAssocID="{54D4EF68-DF7C-43FB-A5EF-020F31C9F4D8}" presName="parentTextArrow" presStyleLbl="node1" presStyleIdx="1" presStyleCnt="6"/>
      <dgm:spPr/>
      <dgm:t>
        <a:bodyPr/>
        <a:lstStyle/>
        <a:p>
          <a:endParaRPr lang="en-US"/>
        </a:p>
      </dgm:t>
    </dgm:pt>
    <dgm:pt modelId="{C3B0B924-FB60-431E-ADB6-03F665B31251}" type="pres">
      <dgm:prSet presAssocID="{2EC1A7AA-49D3-4EDD-89AD-B50C1E720658}" presName="sp" presStyleCnt="0"/>
      <dgm:spPr/>
    </dgm:pt>
    <dgm:pt modelId="{7505CE5C-D36E-40C4-B0C6-EFABC53EE3B9}" type="pres">
      <dgm:prSet presAssocID="{DC8FA895-7E18-4E57-80E8-1E579AD27DA2}" presName="arrowAndChildren" presStyleCnt="0"/>
      <dgm:spPr/>
    </dgm:pt>
    <dgm:pt modelId="{A63D51BD-8E5F-4D4B-BE68-421E7A759189}" type="pres">
      <dgm:prSet presAssocID="{DC8FA895-7E18-4E57-80E8-1E579AD27DA2}" presName="parentTextArrow" presStyleLbl="node1" presStyleIdx="2" presStyleCnt="6"/>
      <dgm:spPr/>
      <dgm:t>
        <a:bodyPr/>
        <a:lstStyle/>
        <a:p>
          <a:endParaRPr lang="en-US"/>
        </a:p>
      </dgm:t>
    </dgm:pt>
    <dgm:pt modelId="{305FB96E-77A5-4673-B817-E22D6205ADBD}" type="pres">
      <dgm:prSet presAssocID="{74603B26-F605-435C-AE8C-84E1CFDC17CF}" presName="sp" presStyleCnt="0"/>
      <dgm:spPr/>
    </dgm:pt>
    <dgm:pt modelId="{9AB6B107-3C4E-4934-ABC2-4A314EE582E6}" type="pres">
      <dgm:prSet presAssocID="{44FB7C65-E3A7-46CB-824B-0F3D29BD75E4}" presName="arrowAndChildren" presStyleCnt="0"/>
      <dgm:spPr/>
    </dgm:pt>
    <dgm:pt modelId="{FDB19520-F8B5-4250-B8C8-3B2061450A20}" type="pres">
      <dgm:prSet presAssocID="{44FB7C65-E3A7-46CB-824B-0F3D29BD75E4}" presName="parentTextArrow" presStyleLbl="node1" presStyleIdx="3" presStyleCnt="6" custLinFactNeighborX="1327" custLinFactNeighborY="5024"/>
      <dgm:spPr/>
      <dgm:t>
        <a:bodyPr/>
        <a:lstStyle/>
        <a:p>
          <a:endParaRPr lang="en-US"/>
        </a:p>
      </dgm:t>
    </dgm:pt>
    <dgm:pt modelId="{71C1EE0A-693A-4527-9056-22A196772B7F}" type="pres">
      <dgm:prSet presAssocID="{D5C276D0-60E3-48B0-8D81-9673DDD932F2}" presName="sp" presStyleCnt="0"/>
      <dgm:spPr/>
    </dgm:pt>
    <dgm:pt modelId="{6A419417-7B35-41D3-9FE4-D9EC461D9BBA}" type="pres">
      <dgm:prSet presAssocID="{296A32E0-3869-4FD4-9C6E-D524472A1624}" presName="arrowAndChildren" presStyleCnt="0"/>
      <dgm:spPr/>
    </dgm:pt>
    <dgm:pt modelId="{718665B8-F4B1-400D-A0E8-40C816C9A14A}" type="pres">
      <dgm:prSet presAssocID="{296A32E0-3869-4FD4-9C6E-D524472A1624}" presName="parentTextArrow" presStyleLbl="node1" presStyleIdx="4" presStyleCnt="6"/>
      <dgm:spPr/>
      <dgm:t>
        <a:bodyPr/>
        <a:lstStyle/>
        <a:p>
          <a:endParaRPr lang="en-US"/>
        </a:p>
      </dgm:t>
    </dgm:pt>
    <dgm:pt modelId="{127B779C-386A-4FB2-94D3-35BD5717C289}" type="pres">
      <dgm:prSet presAssocID="{78702CEA-7A06-4204-B6D4-637676EEB21E}" presName="sp" presStyleCnt="0"/>
      <dgm:spPr/>
    </dgm:pt>
    <dgm:pt modelId="{380CAC86-BE47-4508-938F-07A821789A32}" type="pres">
      <dgm:prSet presAssocID="{654643B8-9D5D-429F-983C-12A65EBA315C}" presName="arrowAndChildren" presStyleCnt="0"/>
      <dgm:spPr/>
    </dgm:pt>
    <dgm:pt modelId="{27F1A2E5-49D5-4C43-8E95-43F7EDC354EE}" type="pres">
      <dgm:prSet presAssocID="{654643B8-9D5D-429F-983C-12A65EBA315C}" presName="parentTextArrow" presStyleLbl="node1" presStyleIdx="5" presStyleCnt="6"/>
      <dgm:spPr/>
      <dgm:t>
        <a:bodyPr/>
        <a:lstStyle/>
        <a:p>
          <a:endParaRPr lang="en-US"/>
        </a:p>
      </dgm:t>
    </dgm:pt>
  </dgm:ptLst>
  <dgm:cxnLst>
    <dgm:cxn modelId="{DEA828C3-783F-4DF5-A8C5-F86478562FDC}" type="presOf" srcId="{ED3E7382-0996-4DA0-B616-9245071D6D13}" destId="{F29F608F-D534-4C42-BEFC-B0F3DDEBFF0F}" srcOrd="0" destOrd="0" presId="urn:microsoft.com/office/officeart/2005/8/layout/process4"/>
    <dgm:cxn modelId="{B39FEBED-1921-4A1C-98F8-786E208281BA}" type="presOf" srcId="{DC8FA895-7E18-4E57-80E8-1E579AD27DA2}" destId="{A63D51BD-8E5F-4D4B-BE68-421E7A759189}" srcOrd="0" destOrd="0" presId="urn:microsoft.com/office/officeart/2005/8/layout/process4"/>
    <dgm:cxn modelId="{56A9A786-3CDD-45F0-ABDB-A3604950B5E7}" type="presOf" srcId="{654643B8-9D5D-429F-983C-12A65EBA315C}" destId="{27F1A2E5-49D5-4C43-8E95-43F7EDC354EE}" srcOrd="0" destOrd="0" presId="urn:microsoft.com/office/officeart/2005/8/layout/process4"/>
    <dgm:cxn modelId="{AAB1F9FA-BF16-4301-B4F7-694E136681D9}" type="presOf" srcId="{54D4EF68-DF7C-43FB-A5EF-020F31C9F4D8}" destId="{B0E928E9-0D00-46A3-AF45-478052C973A0}" srcOrd="0" destOrd="0" presId="urn:microsoft.com/office/officeart/2005/8/layout/process4"/>
    <dgm:cxn modelId="{DB1FC7B5-62E9-4A20-9F29-9D5B176DE8A5}" srcId="{75F16D4C-3708-45FA-BC8C-0C3301033D16}" destId="{296A32E0-3869-4FD4-9C6E-D524472A1624}" srcOrd="1" destOrd="0" parTransId="{6B74F2E3-D8E8-45C0-BEC5-8E43A8E7CC13}" sibTransId="{D5C276D0-60E3-48B0-8D81-9673DDD932F2}"/>
    <dgm:cxn modelId="{247ACA83-049C-4AC7-A874-B638E7389871}" type="presOf" srcId="{75F16D4C-3708-45FA-BC8C-0C3301033D16}" destId="{E46DB76D-8114-4263-860E-65C82F3C918D}" srcOrd="0" destOrd="0" presId="urn:microsoft.com/office/officeart/2005/8/layout/process4"/>
    <dgm:cxn modelId="{6B819B94-4D2F-4E43-9EBD-9899EBB666F1}" type="presOf" srcId="{44FB7C65-E3A7-46CB-824B-0F3D29BD75E4}" destId="{FDB19520-F8B5-4250-B8C8-3B2061450A20}" srcOrd="0" destOrd="0" presId="urn:microsoft.com/office/officeart/2005/8/layout/process4"/>
    <dgm:cxn modelId="{4AC44A90-0F11-49A7-8904-67FCC698E089}" srcId="{75F16D4C-3708-45FA-BC8C-0C3301033D16}" destId="{ED3E7382-0996-4DA0-B616-9245071D6D13}" srcOrd="5" destOrd="0" parTransId="{844F59BC-75BD-4679-90A2-29563285BB7F}" sibTransId="{71DB47B9-6A81-418D-A7E1-8329EA057F11}"/>
    <dgm:cxn modelId="{71831E9D-6E85-48DC-B80A-5E1B55D76F29}" srcId="{75F16D4C-3708-45FA-BC8C-0C3301033D16}" destId="{DC8FA895-7E18-4E57-80E8-1E579AD27DA2}" srcOrd="3" destOrd="0" parTransId="{A5536E4F-5D1E-4294-8E3C-B563D533A4A4}" sibTransId="{2EC1A7AA-49D3-4EDD-89AD-B50C1E720658}"/>
    <dgm:cxn modelId="{84E93EE8-0A13-4B5A-BA6E-B33588090919}" srcId="{75F16D4C-3708-45FA-BC8C-0C3301033D16}" destId="{654643B8-9D5D-429F-983C-12A65EBA315C}" srcOrd="0" destOrd="0" parTransId="{F36F7E53-0D7B-402C-B79B-482E5DC38CE0}" sibTransId="{78702CEA-7A06-4204-B6D4-637676EEB21E}"/>
    <dgm:cxn modelId="{B9519212-0600-468B-8D3C-26E8DF506679}" srcId="{75F16D4C-3708-45FA-BC8C-0C3301033D16}" destId="{54D4EF68-DF7C-43FB-A5EF-020F31C9F4D8}" srcOrd="4" destOrd="0" parTransId="{F1A57EDC-2B9D-480A-A10A-7BB7088C5F37}" sibTransId="{17CBD0C1-0C73-4358-B961-F102CAA0CAEB}"/>
    <dgm:cxn modelId="{927F496D-2824-4188-93FF-B2D3FF776207}" srcId="{75F16D4C-3708-45FA-BC8C-0C3301033D16}" destId="{44FB7C65-E3A7-46CB-824B-0F3D29BD75E4}" srcOrd="2" destOrd="0" parTransId="{3A4DF3B1-2E68-4816-B13E-70B8BCD8AA4E}" sibTransId="{74603B26-F605-435C-AE8C-84E1CFDC17CF}"/>
    <dgm:cxn modelId="{41E042E3-7B9F-4FB3-AEA5-EBED4A10C565}" type="presOf" srcId="{296A32E0-3869-4FD4-9C6E-D524472A1624}" destId="{718665B8-F4B1-400D-A0E8-40C816C9A14A}" srcOrd="0" destOrd="0" presId="urn:microsoft.com/office/officeart/2005/8/layout/process4"/>
    <dgm:cxn modelId="{1EE17288-59BF-42D3-8AF2-686DBD87A590}" type="presParOf" srcId="{E46DB76D-8114-4263-860E-65C82F3C918D}" destId="{1BD100D5-8515-4AA5-A9B2-BDE44B6C8193}" srcOrd="0" destOrd="0" presId="urn:microsoft.com/office/officeart/2005/8/layout/process4"/>
    <dgm:cxn modelId="{B778D864-0315-4DFF-A435-9D6A37C24065}" type="presParOf" srcId="{1BD100D5-8515-4AA5-A9B2-BDE44B6C8193}" destId="{F29F608F-D534-4C42-BEFC-B0F3DDEBFF0F}" srcOrd="0" destOrd="0" presId="urn:microsoft.com/office/officeart/2005/8/layout/process4"/>
    <dgm:cxn modelId="{4E143BCA-F8AD-4006-B467-819E10A99E52}" type="presParOf" srcId="{E46DB76D-8114-4263-860E-65C82F3C918D}" destId="{3F944BCE-54BC-43BE-BDAE-B43D7376A09F}" srcOrd="1" destOrd="0" presId="urn:microsoft.com/office/officeart/2005/8/layout/process4"/>
    <dgm:cxn modelId="{874C6194-00A8-4B95-BB7B-9BC247F63E90}" type="presParOf" srcId="{E46DB76D-8114-4263-860E-65C82F3C918D}" destId="{00AEE03E-56D4-4F01-9FF0-541D72B32FB3}" srcOrd="2" destOrd="0" presId="urn:microsoft.com/office/officeart/2005/8/layout/process4"/>
    <dgm:cxn modelId="{5F0E9DB2-0791-4DD6-8C1A-0FC2B0C16DD8}" type="presParOf" srcId="{00AEE03E-56D4-4F01-9FF0-541D72B32FB3}" destId="{B0E928E9-0D00-46A3-AF45-478052C973A0}" srcOrd="0" destOrd="0" presId="urn:microsoft.com/office/officeart/2005/8/layout/process4"/>
    <dgm:cxn modelId="{CF8FBA28-DDB5-4C85-B036-4B93EEF8B347}" type="presParOf" srcId="{E46DB76D-8114-4263-860E-65C82F3C918D}" destId="{C3B0B924-FB60-431E-ADB6-03F665B31251}" srcOrd="3" destOrd="0" presId="urn:microsoft.com/office/officeart/2005/8/layout/process4"/>
    <dgm:cxn modelId="{52C7E073-1223-4174-8468-DBDC5B248391}" type="presParOf" srcId="{E46DB76D-8114-4263-860E-65C82F3C918D}" destId="{7505CE5C-D36E-40C4-B0C6-EFABC53EE3B9}" srcOrd="4" destOrd="0" presId="urn:microsoft.com/office/officeart/2005/8/layout/process4"/>
    <dgm:cxn modelId="{FD626DB5-5CC1-4A64-8F7E-80EA2B3E99C6}" type="presParOf" srcId="{7505CE5C-D36E-40C4-B0C6-EFABC53EE3B9}" destId="{A63D51BD-8E5F-4D4B-BE68-421E7A759189}" srcOrd="0" destOrd="0" presId="urn:microsoft.com/office/officeart/2005/8/layout/process4"/>
    <dgm:cxn modelId="{8E97EF39-2FFF-4783-93D4-7777CECCFE20}" type="presParOf" srcId="{E46DB76D-8114-4263-860E-65C82F3C918D}" destId="{305FB96E-77A5-4673-B817-E22D6205ADBD}" srcOrd="5" destOrd="0" presId="urn:microsoft.com/office/officeart/2005/8/layout/process4"/>
    <dgm:cxn modelId="{2521A491-73A2-48DC-8A05-A1B3BFC669C2}" type="presParOf" srcId="{E46DB76D-8114-4263-860E-65C82F3C918D}" destId="{9AB6B107-3C4E-4934-ABC2-4A314EE582E6}" srcOrd="6" destOrd="0" presId="urn:microsoft.com/office/officeart/2005/8/layout/process4"/>
    <dgm:cxn modelId="{D8B060F5-A28B-444C-AD6B-A793CCA23BB0}" type="presParOf" srcId="{9AB6B107-3C4E-4934-ABC2-4A314EE582E6}" destId="{FDB19520-F8B5-4250-B8C8-3B2061450A20}" srcOrd="0" destOrd="0" presId="urn:microsoft.com/office/officeart/2005/8/layout/process4"/>
    <dgm:cxn modelId="{5C075B60-9EE1-4ECF-B735-A77609EBB13E}" type="presParOf" srcId="{E46DB76D-8114-4263-860E-65C82F3C918D}" destId="{71C1EE0A-693A-4527-9056-22A196772B7F}" srcOrd="7" destOrd="0" presId="urn:microsoft.com/office/officeart/2005/8/layout/process4"/>
    <dgm:cxn modelId="{684F7361-AC69-4C33-87C5-5C6510DA7C50}" type="presParOf" srcId="{E46DB76D-8114-4263-860E-65C82F3C918D}" destId="{6A419417-7B35-41D3-9FE4-D9EC461D9BBA}" srcOrd="8" destOrd="0" presId="urn:microsoft.com/office/officeart/2005/8/layout/process4"/>
    <dgm:cxn modelId="{1F725282-804C-49F1-A6A6-17FB1E974557}" type="presParOf" srcId="{6A419417-7B35-41D3-9FE4-D9EC461D9BBA}" destId="{718665B8-F4B1-400D-A0E8-40C816C9A14A}" srcOrd="0" destOrd="0" presId="urn:microsoft.com/office/officeart/2005/8/layout/process4"/>
    <dgm:cxn modelId="{1B283F17-0C68-4424-97CA-F00F556E5624}" type="presParOf" srcId="{E46DB76D-8114-4263-860E-65C82F3C918D}" destId="{127B779C-386A-4FB2-94D3-35BD5717C289}" srcOrd="9" destOrd="0" presId="urn:microsoft.com/office/officeart/2005/8/layout/process4"/>
    <dgm:cxn modelId="{6E084E00-4E59-435A-A399-104721D0F048}" type="presParOf" srcId="{E46DB76D-8114-4263-860E-65C82F3C918D}" destId="{380CAC86-BE47-4508-938F-07A821789A32}" srcOrd="10" destOrd="0" presId="urn:microsoft.com/office/officeart/2005/8/layout/process4"/>
    <dgm:cxn modelId="{811528FB-D349-47D9-8DA6-D7AD599D424A}" type="presParOf" srcId="{380CAC86-BE47-4508-938F-07A821789A32}" destId="{27F1A2E5-49D5-4C43-8E95-43F7EDC354EE}"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C197337-8CDC-4BCE-A815-536EAB375032}" type="doc">
      <dgm:prSet loTypeId="urn:microsoft.com/office/officeart/2005/8/layout/process4" loCatId="process" qsTypeId="urn:microsoft.com/office/officeart/2005/8/quickstyle/3d3" qsCatId="3D" csTypeId="urn:microsoft.com/office/officeart/2005/8/colors/accent6_5" csCatId="accent6" phldr="1"/>
      <dgm:spPr/>
      <dgm:t>
        <a:bodyPr/>
        <a:lstStyle/>
        <a:p>
          <a:endParaRPr lang="en-US"/>
        </a:p>
      </dgm:t>
    </dgm:pt>
    <dgm:pt modelId="{9DB55B7A-E313-4776-9CBC-642918C57D4B}">
      <dgm:prSet/>
      <dgm:spPr>
        <a:solidFill>
          <a:srgbClr val="006CB5"/>
        </a:solidFill>
      </dgm:spPr>
      <dgm:t>
        <a:bodyPr/>
        <a:lstStyle/>
        <a:p>
          <a:pPr rtl="0"/>
          <a:r>
            <a:rPr lang="en-US" b="1" dirty="0"/>
            <a:t>Keep baby off cord</a:t>
          </a:r>
        </a:p>
      </dgm:t>
    </dgm:pt>
    <dgm:pt modelId="{16CE156B-578D-4640-8BC9-612DEAD2A166}" type="parTrans" cxnId="{1FF89F3B-771D-4237-8992-4AAAB8450164}">
      <dgm:prSet/>
      <dgm:spPr/>
      <dgm:t>
        <a:bodyPr/>
        <a:lstStyle/>
        <a:p>
          <a:endParaRPr lang="en-US"/>
        </a:p>
      </dgm:t>
    </dgm:pt>
    <dgm:pt modelId="{8A6A6765-9507-4DEC-A2E7-09BC688F0AE3}" type="sibTrans" cxnId="{1FF89F3B-771D-4237-8992-4AAAB8450164}">
      <dgm:prSet/>
      <dgm:spPr/>
      <dgm:t>
        <a:bodyPr/>
        <a:lstStyle/>
        <a:p>
          <a:endParaRPr lang="en-US"/>
        </a:p>
      </dgm:t>
    </dgm:pt>
    <dgm:pt modelId="{018F236E-BD8C-4628-821E-BFA760CB5119}">
      <dgm:prSet/>
      <dgm:spPr>
        <a:solidFill>
          <a:srgbClr val="006CB5"/>
        </a:solidFill>
      </dgm:spPr>
      <dgm:t>
        <a:bodyPr/>
        <a:lstStyle/>
        <a:p>
          <a:pPr rtl="0"/>
          <a:r>
            <a:rPr lang="en-US" b="1" dirty="0"/>
            <a:t>Transport mother</a:t>
          </a:r>
        </a:p>
      </dgm:t>
    </dgm:pt>
    <dgm:pt modelId="{D4DD2B4C-9A2A-4C41-A2CD-7DE6E8985EBE}" type="parTrans" cxnId="{7CFA73AD-1BFF-432B-AF33-8F3D8C2C51EE}">
      <dgm:prSet/>
      <dgm:spPr/>
      <dgm:t>
        <a:bodyPr/>
        <a:lstStyle/>
        <a:p>
          <a:endParaRPr lang="en-US"/>
        </a:p>
      </dgm:t>
    </dgm:pt>
    <dgm:pt modelId="{0B306768-DC45-4A9E-BD2E-EF81B91E307A}" type="sibTrans" cxnId="{7CFA73AD-1BFF-432B-AF33-8F3D8C2C51EE}">
      <dgm:prSet/>
      <dgm:spPr/>
      <dgm:t>
        <a:bodyPr/>
        <a:lstStyle/>
        <a:p>
          <a:endParaRPr lang="en-US"/>
        </a:p>
      </dgm:t>
    </dgm:pt>
    <dgm:pt modelId="{14B2A988-BDA8-4E41-BD44-1265DD0CF8CD}">
      <dgm:prSet/>
      <dgm:spPr>
        <a:solidFill>
          <a:srgbClr val="006CB5"/>
        </a:solidFill>
      </dgm:spPr>
      <dgm:t>
        <a:bodyPr/>
        <a:lstStyle/>
        <a:p>
          <a:pPr rtl="0"/>
          <a:r>
            <a:rPr lang="en-US" b="1" dirty="0"/>
            <a:t>Mother in head down position</a:t>
          </a:r>
        </a:p>
      </dgm:t>
    </dgm:pt>
    <dgm:pt modelId="{D35A50E5-D5A4-4348-B9AE-8E6B494ACAE2}" type="parTrans" cxnId="{4CCF3B4D-3E5A-46EA-BFBC-F4736583D8F5}">
      <dgm:prSet/>
      <dgm:spPr/>
      <dgm:t>
        <a:bodyPr/>
        <a:lstStyle/>
        <a:p>
          <a:endParaRPr lang="en-US"/>
        </a:p>
      </dgm:t>
    </dgm:pt>
    <dgm:pt modelId="{5C039E07-07A3-4BBC-9C58-8B320EFA67DB}" type="sibTrans" cxnId="{4CCF3B4D-3E5A-46EA-BFBC-F4736583D8F5}">
      <dgm:prSet/>
      <dgm:spPr/>
      <dgm:t>
        <a:bodyPr/>
        <a:lstStyle/>
        <a:p>
          <a:endParaRPr lang="en-US"/>
        </a:p>
      </dgm:t>
    </dgm:pt>
    <dgm:pt modelId="{BBF76E1A-8DB1-4312-AAB7-9D65D227EF64}">
      <dgm:prSet/>
      <dgm:spPr>
        <a:solidFill>
          <a:srgbClr val="006CB5"/>
        </a:solidFill>
      </dgm:spPr>
      <dgm:t>
        <a:bodyPr/>
        <a:lstStyle/>
        <a:p>
          <a:pPr rtl="0"/>
          <a:r>
            <a:rPr lang="en-US" b="1" dirty="0"/>
            <a:t>High flow oxygen</a:t>
          </a:r>
        </a:p>
      </dgm:t>
    </dgm:pt>
    <dgm:pt modelId="{B42AFF3D-98EC-4E0C-8F67-14E9E52D66B6}" type="parTrans" cxnId="{0DB75005-FF86-4CBD-9082-1998EE80BD56}">
      <dgm:prSet/>
      <dgm:spPr/>
      <dgm:t>
        <a:bodyPr/>
        <a:lstStyle/>
        <a:p>
          <a:endParaRPr lang="en-US"/>
        </a:p>
      </dgm:t>
    </dgm:pt>
    <dgm:pt modelId="{21D04C6B-F9D9-4745-9A0C-F26345AD02E3}" type="sibTrans" cxnId="{0DB75005-FF86-4CBD-9082-1998EE80BD56}">
      <dgm:prSet/>
      <dgm:spPr/>
      <dgm:t>
        <a:bodyPr/>
        <a:lstStyle/>
        <a:p>
          <a:endParaRPr lang="en-US"/>
        </a:p>
      </dgm:t>
    </dgm:pt>
    <dgm:pt modelId="{AD1C33C4-5545-4BCB-B822-80D9D349C6DB}" type="pres">
      <dgm:prSet presAssocID="{0C197337-8CDC-4BCE-A815-536EAB375032}" presName="Name0" presStyleCnt="0">
        <dgm:presLayoutVars>
          <dgm:dir/>
          <dgm:animLvl val="lvl"/>
          <dgm:resizeHandles val="exact"/>
        </dgm:presLayoutVars>
      </dgm:prSet>
      <dgm:spPr/>
      <dgm:t>
        <a:bodyPr/>
        <a:lstStyle/>
        <a:p>
          <a:endParaRPr lang="en-US"/>
        </a:p>
      </dgm:t>
    </dgm:pt>
    <dgm:pt modelId="{7D650037-7754-4927-B927-9E8B6BBCFCF8}" type="pres">
      <dgm:prSet presAssocID="{BBF76E1A-8DB1-4312-AAB7-9D65D227EF64}" presName="boxAndChildren" presStyleCnt="0"/>
      <dgm:spPr/>
    </dgm:pt>
    <dgm:pt modelId="{3C1A2E6A-9B01-46B2-8C16-85E476A2665B}" type="pres">
      <dgm:prSet presAssocID="{BBF76E1A-8DB1-4312-AAB7-9D65D227EF64}" presName="parentTextBox" presStyleLbl="node1" presStyleIdx="0" presStyleCnt="4"/>
      <dgm:spPr/>
      <dgm:t>
        <a:bodyPr/>
        <a:lstStyle/>
        <a:p>
          <a:endParaRPr lang="en-US"/>
        </a:p>
      </dgm:t>
    </dgm:pt>
    <dgm:pt modelId="{106B9A91-58E8-4AA1-8AB1-259C8E89CC7E}" type="pres">
      <dgm:prSet presAssocID="{5C039E07-07A3-4BBC-9C58-8B320EFA67DB}" presName="sp" presStyleCnt="0"/>
      <dgm:spPr/>
    </dgm:pt>
    <dgm:pt modelId="{3D84168F-6491-4221-A7FD-B6A0E8BEA211}" type="pres">
      <dgm:prSet presAssocID="{14B2A988-BDA8-4E41-BD44-1265DD0CF8CD}" presName="arrowAndChildren" presStyleCnt="0"/>
      <dgm:spPr/>
    </dgm:pt>
    <dgm:pt modelId="{6BA326A0-16EB-4847-A148-DC5D7B80AD5E}" type="pres">
      <dgm:prSet presAssocID="{14B2A988-BDA8-4E41-BD44-1265DD0CF8CD}" presName="parentTextArrow" presStyleLbl="node1" presStyleIdx="1" presStyleCnt="4"/>
      <dgm:spPr/>
      <dgm:t>
        <a:bodyPr/>
        <a:lstStyle/>
        <a:p>
          <a:endParaRPr lang="en-US"/>
        </a:p>
      </dgm:t>
    </dgm:pt>
    <dgm:pt modelId="{B75DCFBF-F54B-48CC-8DE9-06D7DFA57C8A}" type="pres">
      <dgm:prSet presAssocID="{0B306768-DC45-4A9E-BD2E-EF81B91E307A}" presName="sp" presStyleCnt="0"/>
      <dgm:spPr/>
    </dgm:pt>
    <dgm:pt modelId="{DB676A86-BA32-440D-8ADB-3C6D0ADACD14}" type="pres">
      <dgm:prSet presAssocID="{018F236E-BD8C-4628-821E-BFA760CB5119}" presName="arrowAndChildren" presStyleCnt="0"/>
      <dgm:spPr/>
    </dgm:pt>
    <dgm:pt modelId="{27FCF52B-DC0B-4497-B53D-C7A37841F07D}" type="pres">
      <dgm:prSet presAssocID="{018F236E-BD8C-4628-821E-BFA760CB5119}" presName="parentTextArrow" presStyleLbl="node1" presStyleIdx="2" presStyleCnt="4"/>
      <dgm:spPr/>
      <dgm:t>
        <a:bodyPr/>
        <a:lstStyle/>
        <a:p>
          <a:endParaRPr lang="en-US"/>
        </a:p>
      </dgm:t>
    </dgm:pt>
    <dgm:pt modelId="{32A7D5D1-E891-4F6B-B4B2-C0FA29D42737}" type="pres">
      <dgm:prSet presAssocID="{8A6A6765-9507-4DEC-A2E7-09BC688F0AE3}" presName="sp" presStyleCnt="0"/>
      <dgm:spPr/>
    </dgm:pt>
    <dgm:pt modelId="{13A13CB5-3D21-4186-90FE-E0260B6F65D3}" type="pres">
      <dgm:prSet presAssocID="{9DB55B7A-E313-4776-9CBC-642918C57D4B}" presName="arrowAndChildren" presStyleCnt="0"/>
      <dgm:spPr/>
    </dgm:pt>
    <dgm:pt modelId="{A18DAC13-16BB-472C-836C-9BBD75D8459F}" type="pres">
      <dgm:prSet presAssocID="{9DB55B7A-E313-4776-9CBC-642918C57D4B}" presName="parentTextArrow" presStyleLbl="node1" presStyleIdx="3" presStyleCnt="4"/>
      <dgm:spPr/>
      <dgm:t>
        <a:bodyPr/>
        <a:lstStyle/>
        <a:p>
          <a:endParaRPr lang="en-US"/>
        </a:p>
      </dgm:t>
    </dgm:pt>
  </dgm:ptLst>
  <dgm:cxnLst>
    <dgm:cxn modelId="{0DB75005-FF86-4CBD-9082-1998EE80BD56}" srcId="{0C197337-8CDC-4BCE-A815-536EAB375032}" destId="{BBF76E1A-8DB1-4312-AAB7-9D65D227EF64}" srcOrd="3" destOrd="0" parTransId="{B42AFF3D-98EC-4E0C-8F67-14E9E52D66B6}" sibTransId="{21D04C6B-F9D9-4745-9A0C-F26345AD02E3}"/>
    <dgm:cxn modelId="{EE4B278B-4FDC-48D9-B522-BA6E98A24A42}" type="presOf" srcId="{14B2A988-BDA8-4E41-BD44-1265DD0CF8CD}" destId="{6BA326A0-16EB-4847-A148-DC5D7B80AD5E}" srcOrd="0" destOrd="0" presId="urn:microsoft.com/office/officeart/2005/8/layout/process4"/>
    <dgm:cxn modelId="{4CCF3B4D-3E5A-46EA-BFBC-F4736583D8F5}" srcId="{0C197337-8CDC-4BCE-A815-536EAB375032}" destId="{14B2A988-BDA8-4E41-BD44-1265DD0CF8CD}" srcOrd="2" destOrd="0" parTransId="{D35A50E5-D5A4-4348-B9AE-8E6B494ACAE2}" sibTransId="{5C039E07-07A3-4BBC-9C58-8B320EFA67DB}"/>
    <dgm:cxn modelId="{DD44C8BB-7913-43B1-9CFF-BF5AA913EDBB}" type="presOf" srcId="{9DB55B7A-E313-4776-9CBC-642918C57D4B}" destId="{A18DAC13-16BB-472C-836C-9BBD75D8459F}" srcOrd="0" destOrd="0" presId="urn:microsoft.com/office/officeart/2005/8/layout/process4"/>
    <dgm:cxn modelId="{3CE1A155-1D53-4866-99EA-1402D85AF9BE}" type="presOf" srcId="{0C197337-8CDC-4BCE-A815-536EAB375032}" destId="{AD1C33C4-5545-4BCB-B822-80D9D349C6DB}" srcOrd="0" destOrd="0" presId="urn:microsoft.com/office/officeart/2005/8/layout/process4"/>
    <dgm:cxn modelId="{C7706518-DE2D-4B32-98DA-5698B2573BC0}" type="presOf" srcId="{018F236E-BD8C-4628-821E-BFA760CB5119}" destId="{27FCF52B-DC0B-4497-B53D-C7A37841F07D}" srcOrd="0" destOrd="0" presId="urn:microsoft.com/office/officeart/2005/8/layout/process4"/>
    <dgm:cxn modelId="{1FF89F3B-771D-4237-8992-4AAAB8450164}" srcId="{0C197337-8CDC-4BCE-A815-536EAB375032}" destId="{9DB55B7A-E313-4776-9CBC-642918C57D4B}" srcOrd="0" destOrd="0" parTransId="{16CE156B-578D-4640-8BC9-612DEAD2A166}" sibTransId="{8A6A6765-9507-4DEC-A2E7-09BC688F0AE3}"/>
    <dgm:cxn modelId="{297CF60D-7D57-4E95-9160-1D86E658A638}" type="presOf" srcId="{BBF76E1A-8DB1-4312-AAB7-9D65D227EF64}" destId="{3C1A2E6A-9B01-46B2-8C16-85E476A2665B}" srcOrd="0" destOrd="0" presId="urn:microsoft.com/office/officeart/2005/8/layout/process4"/>
    <dgm:cxn modelId="{7CFA73AD-1BFF-432B-AF33-8F3D8C2C51EE}" srcId="{0C197337-8CDC-4BCE-A815-536EAB375032}" destId="{018F236E-BD8C-4628-821E-BFA760CB5119}" srcOrd="1" destOrd="0" parTransId="{D4DD2B4C-9A2A-4C41-A2CD-7DE6E8985EBE}" sibTransId="{0B306768-DC45-4A9E-BD2E-EF81B91E307A}"/>
    <dgm:cxn modelId="{B5550C20-6B4A-49E5-8CDF-D70FFD1D5B96}" type="presParOf" srcId="{AD1C33C4-5545-4BCB-B822-80D9D349C6DB}" destId="{7D650037-7754-4927-B927-9E8B6BBCFCF8}" srcOrd="0" destOrd="0" presId="urn:microsoft.com/office/officeart/2005/8/layout/process4"/>
    <dgm:cxn modelId="{D792150A-D900-4E74-9D96-CA61A94F1908}" type="presParOf" srcId="{7D650037-7754-4927-B927-9E8B6BBCFCF8}" destId="{3C1A2E6A-9B01-46B2-8C16-85E476A2665B}" srcOrd="0" destOrd="0" presId="urn:microsoft.com/office/officeart/2005/8/layout/process4"/>
    <dgm:cxn modelId="{705C44EF-3766-4C66-ACAB-E4B175B15F29}" type="presParOf" srcId="{AD1C33C4-5545-4BCB-B822-80D9D349C6DB}" destId="{106B9A91-58E8-4AA1-8AB1-259C8E89CC7E}" srcOrd="1" destOrd="0" presId="urn:microsoft.com/office/officeart/2005/8/layout/process4"/>
    <dgm:cxn modelId="{1BF91183-D1AF-4202-B531-CE24A075BA45}" type="presParOf" srcId="{AD1C33C4-5545-4BCB-B822-80D9D349C6DB}" destId="{3D84168F-6491-4221-A7FD-B6A0E8BEA211}" srcOrd="2" destOrd="0" presId="urn:microsoft.com/office/officeart/2005/8/layout/process4"/>
    <dgm:cxn modelId="{E6D4CCFC-83F7-47D2-B2F2-5EBC452724D6}" type="presParOf" srcId="{3D84168F-6491-4221-A7FD-B6A0E8BEA211}" destId="{6BA326A0-16EB-4847-A148-DC5D7B80AD5E}" srcOrd="0" destOrd="0" presId="urn:microsoft.com/office/officeart/2005/8/layout/process4"/>
    <dgm:cxn modelId="{97955ACB-AB5B-4313-A687-72D85C77A126}" type="presParOf" srcId="{AD1C33C4-5545-4BCB-B822-80D9D349C6DB}" destId="{B75DCFBF-F54B-48CC-8DE9-06D7DFA57C8A}" srcOrd="3" destOrd="0" presId="urn:microsoft.com/office/officeart/2005/8/layout/process4"/>
    <dgm:cxn modelId="{A5F019CB-9715-4AA0-8FA4-DE485FCBB961}" type="presParOf" srcId="{AD1C33C4-5545-4BCB-B822-80D9D349C6DB}" destId="{DB676A86-BA32-440D-8ADB-3C6D0ADACD14}" srcOrd="4" destOrd="0" presId="urn:microsoft.com/office/officeart/2005/8/layout/process4"/>
    <dgm:cxn modelId="{9E56E7C9-34B8-466B-A078-E27AC8E8F25A}" type="presParOf" srcId="{DB676A86-BA32-440D-8ADB-3C6D0ADACD14}" destId="{27FCF52B-DC0B-4497-B53D-C7A37841F07D}" srcOrd="0" destOrd="0" presId="urn:microsoft.com/office/officeart/2005/8/layout/process4"/>
    <dgm:cxn modelId="{523DE284-ED08-429C-815B-49E1EFDC8F43}" type="presParOf" srcId="{AD1C33C4-5545-4BCB-B822-80D9D349C6DB}" destId="{32A7D5D1-E891-4F6B-B4B2-C0FA29D42737}" srcOrd="5" destOrd="0" presId="urn:microsoft.com/office/officeart/2005/8/layout/process4"/>
    <dgm:cxn modelId="{C05B17A6-E2E6-4042-9185-4D8784469F8D}" type="presParOf" srcId="{AD1C33C4-5545-4BCB-B822-80D9D349C6DB}" destId="{13A13CB5-3D21-4186-90FE-E0260B6F65D3}" srcOrd="6" destOrd="0" presId="urn:microsoft.com/office/officeart/2005/8/layout/process4"/>
    <dgm:cxn modelId="{98CA2C9B-7088-48FA-84A6-0542A0341610}" type="presParOf" srcId="{13A13CB5-3D21-4186-90FE-E0260B6F65D3}" destId="{A18DAC13-16BB-472C-836C-9BBD75D8459F}"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65B846F-66DC-40FE-A79D-5009833A3306}" type="doc">
      <dgm:prSet loTypeId="urn:microsoft.com/office/officeart/2005/8/layout/process4" loCatId="list" qsTypeId="urn:microsoft.com/office/officeart/2005/8/quickstyle/3d3" qsCatId="3D" csTypeId="urn:microsoft.com/office/officeart/2005/8/colors/accent6_5" csCatId="accent6" phldr="1"/>
      <dgm:spPr/>
      <dgm:t>
        <a:bodyPr/>
        <a:lstStyle/>
        <a:p>
          <a:endParaRPr lang="en-US"/>
        </a:p>
      </dgm:t>
    </dgm:pt>
    <dgm:pt modelId="{FDDEF170-097E-4397-8EE5-7955C5131F30}">
      <dgm:prSet custT="1"/>
      <dgm:spPr>
        <a:solidFill>
          <a:srgbClr val="006CB5"/>
        </a:solidFill>
      </dgm:spPr>
      <dgm:t>
        <a:bodyPr/>
        <a:lstStyle/>
        <a:p>
          <a:pPr rtl="0"/>
          <a:r>
            <a:rPr lang="en-US" sz="2800" b="1" dirty="0"/>
            <a:t>Clamp or tie cord of 1</a:t>
          </a:r>
          <a:r>
            <a:rPr lang="en-US" sz="2800" b="1" baseline="30000" dirty="0"/>
            <a:t>st</a:t>
          </a:r>
          <a:r>
            <a:rPr lang="en-US" sz="2800" b="1" dirty="0"/>
            <a:t> baby, </a:t>
          </a:r>
        </a:p>
        <a:p>
          <a:pPr rtl="0"/>
          <a:r>
            <a:rPr lang="en-US" sz="2800" b="1" dirty="0"/>
            <a:t>before the 2</a:t>
          </a:r>
          <a:r>
            <a:rPr lang="en-US" sz="2800" b="1" baseline="30000" dirty="0"/>
            <a:t>nd</a:t>
          </a:r>
          <a:r>
            <a:rPr lang="en-US" sz="2800" b="1" dirty="0"/>
            <a:t> is born.</a:t>
          </a:r>
        </a:p>
      </dgm:t>
    </dgm:pt>
    <dgm:pt modelId="{22582A68-548A-4052-AA16-60C9B5F731EF}" type="parTrans" cxnId="{5D317EC4-59CB-468B-B36B-2823E60C9EB7}">
      <dgm:prSet/>
      <dgm:spPr/>
      <dgm:t>
        <a:bodyPr/>
        <a:lstStyle/>
        <a:p>
          <a:endParaRPr lang="en-US" sz="2400"/>
        </a:p>
      </dgm:t>
    </dgm:pt>
    <dgm:pt modelId="{B86ADF9D-F9F9-4927-BBAA-FF1BDB588244}" type="sibTrans" cxnId="{5D317EC4-59CB-468B-B36B-2823E60C9EB7}">
      <dgm:prSet/>
      <dgm:spPr/>
      <dgm:t>
        <a:bodyPr/>
        <a:lstStyle/>
        <a:p>
          <a:endParaRPr lang="en-US" sz="2400"/>
        </a:p>
      </dgm:t>
    </dgm:pt>
    <dgm:pt modelId="{66F00BFA-1BB4-4EDA-9C75-19D4041EC3D2}">
      <dgm:prSet custT="1"/>
      <dgm:spPr>
        <a:solidFill>
          <a:srgbClr val="006CB5"/>
        </a:solidFill>
      </dgm:spPr>
      <dgm:t>
        <a:bodyPr/>
        <a:lstStyle/>
        <a:p>
          <a:pPr rtl="0"/>
          <a:r>
            <a:rPr lang="en-US" sz="2800" b="1" dirty="0"/>
            <a:t>2</a:t>
          </a:r>
          <a:r>
            <a:rPr lang="en-US" sz="2800" b="1" baseline="30000" dirty="0"/>
            <a:t>nd</a:t>
          </a:r>
          <a:r>
            <a:rPr lang="en-US" sz="2800" b="1" dirty="0"/>
            <a:t> baby either before or after placenta</a:t>
          </a:r>
        </a:p>
      </dgm:t>
    </dgm:pt>
    <dgm:pt modelId="{BF58D3F1-B35B-4A92-9C36-1DB1569CFD08}" type="parTrans" cxnId="{66D3F606-CDA7-4CB5-BB3D-6EDE7416CF61}">
      <dgm:prSet/>
      <dgm:spPr/>
      <dgm:t>
        <a:bodyPr/>
        <a:lstStyle/>
        <a:p>
          <a:endParaRPr lang="en-US" sz="2400"/>
        </a:p>
      </dgm:t>
    </dgm:pt>
    <dgm:pt modelId="{5F13E6C3-56A8-4553-B8AE-D1F2D8D419C0}" type="sibTrans" cxnId="{66D3F606-CDA7-4CB5-BB3D-6EDE7416CF61}">
      <dgm:prSet/>
      <dgm:spPr/>
      <dgm:t>
        <a:bodyPr/>
        <a:lstStyle/>
        <a:p>
          <a:endParaRPr lang="en-US" sz="2400"/>
        </a:p>
      </dgm:t>
    </dgm:pt>
    <dgm:pt modelId="{37D1509A-DAA3-47A8-9D5F-2FCB238D2D4E}">
      <dgm:prSet custT="1"/>
      <dgm:spPr>
        <a:solidFill>
          <a:srgbClr val="006CB5"/>
        </a:solidFill>
      </dgm:spPr>
      <dgm:t>
        <a:bodyPr/>
        <a:lstStyle/>
        <a:p>
          <a:pPr rtl="0"/>
          <a:r>
            <a:rPr lang="en-US" sz="2800" b="1" dirty="0"/>
            <a:t>Provide care.</a:t>
          </a:r>
        </a:p>
      </dgm:t>
    </dgm:pt>
    <dgm:pt modelId="{53662402-C2AB-4C72-AE1B-DB757E8053C5}" type="parTrans" cxnId="{CBE82B7F-747B-41B5-A954-48416C3E8FA3}">
      <dgm:prSet/>
      <dgm:spPr/>
      <dgm:t>
        <a:bodyPr/>
        <a:lstStyle/>
        <a:p>
          <a:endParaRPr lang="en-US" sz="2400"/>
        </a:p>
      </dgm:t>
    </dgm:pt>
    <dgm:pt modelId="{576C97F9-324D-4643-A26F-C744327760C4}" type="sibTrans" cxnId="{CBE82B7F-747B-41B5-A954-48416C3E8FA3}">
      <dgm:prSet/>
      <dgm:spPr/>
      <dgm:t>
        <a:bodyPr/>
        <a:lstStyle/>
        <a:p>
          <a:endParaRPr lang="en-US" sz="2400"/>
        </a:p>
      </dgm:t>
    </dgm:pt>
    <dgm:pt modelId="{67798DC8-80F4-4FA0-A253-F99DC7B373C2}" type="pres">
      <dgm:prSet presAssocID="{165B846F-66DC-40FE-A79D-5009833A3306}" presName="Name0" presStyleCnt="0">
        <dgm:presLayoutVars>
          <dgm:dir/>
          <dgm:animLvl val="lvl"/>
          <dgm:resizeHandles val="exact"/>
        </dgm:presLayoutVars>
      </dgm:prSet>
      <dgm:spPr/>
      <dgm:t>
        <a:bodyPr/>
        <a:lstStyle/>
        <a:p>
          <a:endParaRPr lang="en-US"/>
        </a:p>
      </dgm:t>
    </dgm:pt>
    <dgm:pt modelId="{4EEC6428-BFB7-4BA2-89DC-2A24524C28DE}" type="pres">
      <dgm:prSet presAssocID="{37D1509A-DAA3-47A8-9D5F-2FCB238D2D4E}" presName="boxAndChildren" presStyleCnt="0"/>
      <dgm:spPr/>
    </dgm:pt>
    <dgm:pt modelId="{15502A4B-FEAF-4F8F-8E11-2BE269EF42D0}" type="pres">
      <dgm:prSet presAssocID="{37D1509A-DAA3-47A8-9D5F-2FCB238D2D4E}" presName="parentTextBox" presStyleLbl="node1" presStyleIdx="0" presStyleCnt="3"/>
      <dgm:spPr/>
      <dgm:t>
        <a:bodyPr/>
        <a:lstStyle/>
        <a:p>
          <a:endParaRPr lang="en-US"/>
        </a:p>
      </dgm:t>
    </dgm:pt>
    <dgm:pt modelId="{F773B5A3-B722-4558-AFD6-222553E8AFFE}" type="pres">
      <dgm:prSet presAssocID="{5F13E6C3-56A8-4553-B8AE-D1F2D8D419C0}" presName="sp" presStyleCnt="0"/>
      <dgm:spPr/>
    </dgm:pt>
    <dgm:pt modelId="{903F8A9B-0C72-4186-88F2-38557B40C26F}" type="pres">
      <dgm:prSet presAssocID="{66F00BFA-1BB4-4EDA-9C75-19D4041EC3D2}" presName="arrowAndChildren" presStyleCnt="0"/>
      <dgm:spPr/>
    </dgm:pt>
    <dgm:pt modelId="{D13CEF0A-3560-4AFD-B583-8DD6225FA193}" type="pres">
      <dgm:prSet presAssocID="{66F00BFA-1BB4-4EDA-9C75-19D4041EC3D2}" presName="parentTextArrow" presStyleLbl="node1" presStyleIdx="1" presStyleCnt="3"/>
      <dgm:spPr/>
      <dgm:t>
        <a:bodyPr/>
        <a:lstStyle/>
        <a:p>
          <a:endParaRPr lang="en-US"/>
        </a:p>
      </dgm:t>
    </dgm:pt>
    <dgm:pt modelId="{A4CF041B-5DA9-43B1-8009-3EC7965153E6}" type="pres">
      <dgm:prSet presAssocID="{B86ADF9D-F9F9-4927-BBAA-FF1BDB588244}" presName="sp" presStyleCnt="0"/>
      <dgm:spPr/>
    </dgm:pt>
    <dgm:pt modelId="{AFB1E440-E41F-4B60-BF42-DC524F795926}" type="pres">
      <dgm:prSet presAssocID="{FDDEF170-097E-4397-8EE5-7955C5131F30}" presName="arrowAndChildren" presStyleCnt="0"/>
      <dgm:spPr/>
    </dgm:pt>
    <dgm:pt modelId="{32D45BB5-D130-4178-8D7C-764ADEA8AC9B}" type="pres">
      <dgm:prSet presAssocID="{FDDEF170-097E-4397-8EE5-7955C5131F30}" presName="parentTextArrow" presStyleLbl="node1" presStyleIdx="2" presStyleCnt="3" custLinFactNeighborX="-2224" custLinFactNeighborY="674"/>
      <dgm:spPr/>
      <dgm:t>
        <a:bodyPr/>
        <a:lstStyle/>
        <a:p>
          <a:endParaRPr lang="en-US"/>
        </a:p>
      </dgm:t>
    </dgm:pt>
  </dgm:ptLst>
  <dgm:cxnLst>
    <dgm:cxn modelId="{66D3F606-CDA7-4CB5-BB3D-6EDE7416CF61}" srcId="{165B846F-66DC-40FE-A79D-5009833A3306}" destId="{66F00BFA-1BB4-4EDA-9C75-19D4041EC3D2}" srcOrd="1" destOrd="0" parTransId="{BF58D3F1-B35B-4A92-9C36-1DB1569CFD08}" sibTransId="{5F13E6C3-56A8-4553-B8AE-D1F2D8D419C0}"/>
    <dgm:cxn modelId="{19E22569-3B83-4EE9-A84A-C9C00CA17EB2}" type="presOf" srcId="{37D1509A-DAA3-47A8-9D5F-2FCB238D2D4E}" destId="{15502A4B-FEAF-4F8F-8E11-2BE269EF42D0}" srcOrd="0" destOrd="0" presId="urn:microsoft.com/office/officeart/2005/8/layout/process4"/>
    <dgm:cxn modelId="{5D317EC4-59CB-468B-B36B-2823E60C9EB7}" srcId="{165B846F-66DC-40FE-A79D-5009833A3306}" destId="{FDDEF170-097E-4397-8EE5-7955C5131F30}" srcOrd="0" destOrd="0" parTransId="{22582A68-548A-4052-AA16-60C9B5F731EF}" sibTransId="{B86ADF9D-F9F9-4927-BBAA-FF1BDB588244}"/>
    <dgm:cxn modelId="{93DBB239-BA21-4227-8CA5-F8F8AA5B02A3}" type="presOf" srcId="{66F00BFA-1BB4-4EDA-9C75-19D4041EC3D2}" destId="{D13CEF0A-3560-4AFD-B583-8DD6225FA193}" srcOrd="0" destOrd="0" presId="urn:microsoft.com/office/officeart/2005/8/layout/process4"/>
    <dgm:cxn modelId="{FED5C988-E037-40FE-8EFF-16C528241ACA}" type="presOf" srcId="{FDDEF170-097E-4397-8EE5-7955C5131F30}" destId="{32D45BB5-D130-4178-8D7C-764ADEA8AC9B}" srcOrd="0" destOrd="0" presId="urn:microsoft.com/office/officeart/2005/8/layout/process4"/>
    <dgm:cxn modelId="{CBE82B7F-747B-41B5-A954-48416C3E8FA3}" srcId="{165B846F-66DC-40FE-A79D-5009833A3306}" destId="{37D1509A-DAA3-47A8-9D5F-2FCB238D2D4E}" srcOrd="2" destOrd="0" parTransId="{53662402-C2AB-4C72-AE1B-DB757E8053C5}" sibTransId="{576C97F9-324D-4643-A26F-C744327760C4}"/>
    <dgm:cxn modelId="{9F337EEA-07D5-46DB-B196-89316CB63FAE}" type="presOf" srcId="{165B846F-66DC-40FE-A79D-5009833A3306}" destId="{67798DC8-80F4-4FA0-A253-F99DC7B373C2}" srcOrd="0" destOrd="0" presId="urn:microsoft.com/office/officeart/2005/8/layout/process4"/>
    <dgm:cxn modelId="{E3C8E1AD-0BA5-49B2-849B-1E086F69C279}" type="presParOf" srcId="{67798DC8-80F4-4FA0-A253-F99DC7B373C2}" destId="{4EEC6428-BFB7-4BA2-89DC-2A24524C28DE}" srcOrd="0" destOrd="0" presId="urn:microsoft.com/office/officeart/2005/8/layout/process4"/>
    <dgm:cxn modelId="{E2218D1D-47E0-401F-8428-0F85CA6B4D3D}" type="presParOf" srcId="{4EEC6428-BFB7-4BA2-89DC-2A24524C28DE}" destId="{15502A4B-FEAF-4F8F-8E11-2BE269EF42D0}" srcOrd="0" destOrd="0" presId="urn:microsoft.com/office/officeart/2005/8/layout/process4"/>
    <dgm:cxn modelId="{C9EF60A5-765E-4701-8C60-EF4290A1E8DB}" type="presParOf" srcId="{67798DC8-80F4-4FA0-A253-F99DC7B373C2}" destId="{F773B5A3-B722-4558-AFD6-222553E8AFFE}" srcOrd="1" destOrd="0" presId="urn:microsoft.com/office/officeart/2005/8/layout/process4"/>
    <dgm:cxn modelId="{B60E78AD-6B1D-45FE-A4E5-E10B84FE360E}" type="presParOf" srcId="{67798DC8-80F4-4FA0-A253-F99DC7B373C2}" destId="{903F8A9B-0C72-4186-88F2-38557B40C26F}" srcOrd="2" destOrd="0" presId="urn:microsoft.com/office/officeart/2005/8/layout/process4"/>
    <dgm:cxn modelId="{F8758B32-0E63-47EC-AA8B-106A36400BBD}" type="presParOf" srcId="{903F8A9B-0C72-4186-88F2-38557B40C26F}" destId="{D13CEF0A-3560-4AFD-B583-8DD6225FA193}" srcOrd="0" destOrd="0" presId="urn:microsoft.com/office/officeart/2005/8/layout/process4"/>
    <dgm:cxn modelId="{07A2D5D1-F7BF-4BBD-A1AD-F7B75349D083}" type="presParOf" srcId="{67798DC8-80F4-4FA0-A253-F99DC7B373C2}" destId="{A4CF041B-5DA9-43B1-8009-3EC7965153E6}" srcOrd="3" destOrd="0" presId="urn:microsoft.com/office/officeart/2005/8/layout/process4"/>
    <dgm:cxn modelId="{43AC339C-4C6C-4616-9E37-4716B549A012}" type="presParOf" srcId="{67798DC8-80F4-4FA0-A253-F99DC7B373C2}" destId="{AFB1E440-E41F-4B60-BF42-DC524F795926}" srcOrd="4" destOrd="0" presId="urn:microsoft.com/office/officeart/2005/8/layout/process4"/>
    <dgm:cxn modelId="{69696147-9FCB-41F7-8701-4C093D6D15E0}" type="presParOf" srcId="{AFB1E440-E41F-4B60-BF42-DC524F795926}" destId="{32D45BB5-D130-4178-8D7C-764ADEA8AC9B}"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EAB440C-3A79-4EA7-B33D-B8D4B93AA767}" type="doc">
      <dgm:prSet loTypeId="urn:microsoft.com/office/officeart/2005/8/layout/process4" loCatId="process" qsTypeId="urn:microsoft.com/office/officeart/2005/8/quickstyle/3d1" qsCatId="3D" csTypeId="urn:microsoft.com/office/officeart/2005/8/colors/accent6_5" csCatId="accent6" phldr="1"/>
      <dgm:spPr/>
      <dgm:t>
        <a:bodyPr/>
        <a:lstStyle/>
        <a:p>
          <a:endParaRPr lang="en-US"/>
        </a:p>
      </dgm:t>
    </dgm:pt>
    <dgm:pt modelId="{AC3E7448-FA52-4848-AA1D-EA058C48C23F}">
      <dgm:prSet custT="1"/>
      <dgm:spPr>
        <a:solidFill>
          <a:srgbClr val="006CB5"/>
        </a:solidFill>
      </dgm:spPr>
      <dgm:t>
        <a:bodyPr/>
        <a:lstStyle/>
        <a:p>
          <a:pPr rtl="0"/>
          <a:r>
            <a:rPr lang="en-US" sz="2800" b="1" dirty="0"/>
            <a:t>Keep baby warm</a:t>
          </a:r>
        </a:p>
      </dgm:t>
    </dgm:pt>
    <dgm:pt modelId="{F3BA88DD-540F-4158-BA71-F4094DFF5A65}" type="parTrans" cxnId="{B242D942-B097-4AD8-9099-B26649CFBD8B}">
      <dgm:prSet/>
      <dgm:spPr/>
      <dgm:t>
        <a:bodyPr/>
        <a:lstStyle/>
        <a:p>
          <a:endParaRPr lang="en-US" sz="3200"/>
        </a:p>
      </dgm:t>
    </dgm:pt>
    <dgm:pt modelId="{885562D4-742B-42D6-A588-EBC56BD11C30}" type="sibTrans" cxnId="{B242D942-B097-4AD8-9099-B26649CFBD8B}">
      <dgm:prSet/>
      <dgm:spPr/>
      <dgm:t>
        <a:bodyPr/>
        <a:lstStyle/>
        <a:p>
          <a:endParaRPr lang="en-US" sz="3200"/>
        </a:p>
      </dgm:t>
    </dgm:pt>
    <dgm:pt modelId="{2C887CDB-CBDB-4D14-9476-73394394FCA1}">
      <dgm:prSet custT="1"/>
      <dgm:spPr>
        <a:solidFill>
          <a:srgbClr val="006CB5"/>
        </a:solidFill>
      </dgm:spPr>
      <dgm:t>
        <a:bodyPr/>
        <a:lstStyle/>
        <a:p>
          <a:pPr rtl="0"/>
          <a:r>
            <a:rPr lang="en-US" sz="2800" b="1" dirty="0"/>
            <a:t>Keep airway clear</a:t>
          </a:r>
        </a:p>
      </dgm:t>
    </dgm:pt>
    <dgm:pt modelId="{F5DC7DFF-1428-4B48-9A64-23D9E421257B}" type="parTrans" cxnId="{436AB78A-B10D-4895-900A-753553646F5A}">
      <dgm:prSet/>
      <dgm:spPr/>
      <dgm:t>
        <a:bodyPr/>
        <a:lstStyle/>
        <a:p>
          <a:endParaRPr lang="en-US" sz="3200"/>
        </a:p>
      </dgm:t>
    </dgm:pt>
    <dgm:pt modelId="{8E49116C-7E2C-421B-A4DF-82DDCEA314D4}" type="sibTrans" cxnId="{436AB78A-B10D-4895-900A-753553646F5A}">
      <dgm:prSet/>
      <dgm:spPr/>
      <dgm:t>
        <a:bodyPr/>
        <a:lstStyle/>
        <a:p>
          <a:endParaRPr lang="en-US" sz="3200"/>
        </a:p>
      </dgm:t>
    </dgm:pt>
    <dgm:pt modelId="{D8034F28-18C8-443D-92DB-E9AC4DE87D56}">
      <dgm:prSet custT="1"/>
      <dgm:spPr>
        <a:solidFill>
          <a:srgbClr val="006CB5"/>
        </a:solidFill>
      </dgm:spPr>
      <dgm:t>
        <a:bodyPr/>
        <a:lstStyle/>
        <a:p>
          <a:pPr rtl="0"/>
          <a:r>
            <a:rPr lang="en-US" sz="2800" b="1" dirty="0"/>
            <a:t>Watch for umbilical cord bleeding</a:t>
          </a:r>
        </a:p>
      </dgm:t>
    </dgm:pt>
    <dgm:pt modelId="{7E8C704F-3038-4B2A-AD2F-7EF5194CF112}" type="parTrans" cxnId="{D95455C2-04B0-4C5F-94CF-11330DCB7CE1}">
      <dgm:prSet/>
      <dgm:spPr/>
      <dgm:t>
        <a:bodyPr/>
        <a:lstStyle/>
        <a:p>
          <a:endParaRPr lang="en-US" sz="3200"/>
        </a:p>
      </dgm:t>
    </dgm:pt>
    <dgm:pt modelId="{8CC33DFD-D01C-422E-BCD1-A74AB8E6CF18}" type="sibTrans" cxnId="{D95455C2-04B0-4C5F-94CF-11330DCB7CE1}">
      <dgm:prSet/>
      <dgm:spPr/>
      <dgm:t>
        <a:bodyPr/>
        <a:lstStyle/>
        <a:p>
          <a:endParaRPr lang="en-US" sz="3200"/>
        </a:p>
      </dgm:t>
    </dgm:pt>
    <dgm:pt modelId="{7C2534AD-0E19-4E0B-BF1B-2E20E854AE31}">
      <dgm:prSet custT="1"/>
      <dgm:spPr>
        <a:solidFill>
          <a:srgbClr val="006CB5"/>
        </a:solidFill>
      </dgm:spPr>
      <dgm:t>
        <a:bodyPr/>
        <a:lstStyle/>
        <a:p>
          <a:pPr rtl="0"/>
          <a:r>
            <a:rPr lang="en-US" sz="2800" b="1" dirty="0"/>
            <a:t>Provide oxygen</a:t>
          </a:r>
        </a:p>
      </dgm:t>
    </dgm:pt>
    <dgm:pt modelId="{85938226-D7AE-4BCF-BF4F-78430B7F5E94}" type="parTrans" cxnId="{3780DB2A-CC93-4732-8894-7F9D3326AE39}">
      <dgm:prSet/>
      <dgm:spPr/>
      <dgm:t>
        <a:bodyPr/>
        <a:lstStyle/>
        <a:p>
          <a:endParaRPr lang="en-US" sz="3200"/>
        </a:p>
      </dgm:t>
    </dgm:pt>
    <dgm:pt modelId="{41356D00-7C0A-44B4-B38B-C83C1EC7362F}" type="sibTrans" cxnId="{3780DB2A-CC93-4732-8894-7F9D3326AE39}">
      <dgm:prSet/>
      <dgm:spPr/>
      <dgm:t>
        <a:bodyPr/>
        <a:lstStyle/>
        <a:p>
          <a:endParaRPr lang="en-US" sz="3200"/>
        </a:p>
      </dgm:t>
    </dgm:pt>
    <dgm:pt modelId="{377FF040-74D8-45F5-8B57-FD73C867EA29}">
      <dgm:prSet custT="1"/>
      <dgm:spPr>
        <a:solidFill>
          <a:srgbClr val="006CB5"/>
        </a:solidFill>
      </dgm:spPr>
      <dgm:t>
        <a:bodyPr/>
        <a:lstStyle/>
        <a:p>
          <a:pPr rtl="0"/>
          <a:r>
            <a:rPr lang="en-US" sz="2800" b="1" dirty="0"/>
            <a:t>Avoid contamination</a:t>
          </a:r>
        </a:p>
      </dgm:t>
    </dgm:pt>
    <dgm:pt modelId="{3F1BA557-1C91-47C2-BAD1-9F4F84710A63}" type="parTrans" cxnId="{5460BE84-2F6D-4397-8E71-296124D767AB}">
      <dgm:prSet/>
      <dgm:spPr/>
      <dgm:t>
        <a:bodyPr/>
        <a:lstStyle/>
        <a:p>
          <a:endParaRPr lang="en-US" sz="3200"/>
        </a:p>
      </dgm:t>
    </dgm:pt>
    <dgm:pt modelId="{6A9C819E-B36B-42FD-86D0-6BA29829FA08}" type="sibTrans" cxnId="{5460BE84-2F6D-4397-8E71-296124D767AB}">
      <dgm:prSet/>
      <dgm:spPr/>
      <dgm:t>
        <a:bodyPr/>
        <a:lstStyle/>
        <a:p>
          <a:endParaRPr lang="en-US" sz="3200"/>
        </a:p>
      </dgm:t>
    </dgm:pt>
    <dgm:pt modelId="{59270416-5F20-4464-9A59-AB9BAC4A11DB}">
      <dgm:prSet custT="1"/>
      <dgm:spPr>
        <a:solidFill>
          <a:srgbClr val="006CB5"/>
        </a:solidFill>
      </dgm:spPr>
      <dgm:t>
        <a:bodyPr/>
        <a:lstStyle/>
        <a:p>
          <a:pPr rtl="0"/>
          <a:r>
            <a:rPr lang="en-US" sz="2800" b="1" dirty="0"/>
            <a:t>Transport in warm ambulance</a:t>
          </a:r>
        </a:p>
      </dgm:t>
    </dgm:pt>
    <dgm:pt modelId="{CEB3E1D9-76DA-4622-882B-CB6AE465BCD4}" type="parTrans" cxnId="{5DDCC48C-39D1-499C-B039-B42A2F8CC088}">
      <dgm:prSet/>
      <dgm:spPr/>
      <dgm:t>
        <a:bodyPr/>
        <a:lstStyle/>
        <a:p>
          <a:endParaRPr lang="en-US" sz="3200"/>
        </a:p>
      </dgm:t>
    </dgm:pt>
    <dgm:pt modelId="{20271ED7-B280-4FF6-85DD-F2B2A8F6105B}" type="sibTrans" cxnId="{5DDCC48C-39D1-499C-B039-B42A2F8CC088}">
      <dgm:prSet/>
      <dgm:spPr/>
      <dgm:t>
        <a:bodyPr/>
        <a:lstStyle/>
        <a:p>
          <a:endParaRPr lang="en-US" sz="3200"/>
        </a:p>
      </dgm:t>
    </dgm:pt>
    <dgm:pt modelId="{5E7C46CE-ECE5-481A-8AEA-98CC4F1F93AC}">
      <dgm:prSet custT="1"/>
      <dgm:spPr>
        <a:solidFill>
          <a:srgbClr val="006CB5"/>
        </a:solidFill>
      </dgm:spPr>
      <dgm:t>
        <a:bodyPr/>
        <a:lstStyle/>
        <a:p>
          <a:pPr rtl="0"/>
          <a:r>
            <a:rPr lang="en-US" sz="2800" b="1" dirty="0"/>
            <a:t>Provide ventilations, as needed</a:t>
          </a:r>
        </a:p>
      </dgm:t>
    </dgm:pt>
    <dgm:pt modelId="{C03B2EB2-FD77-40D3-B183-4CFC0011C9D3}" type="parTrans" cxnId="{E4DB5A1C-3698-4B91-9D7C-787DA880C60E}">
      <dgm:prSet/>
      <dgm:spPr/>
      <dgm:t>
        <a:bodyPr/>
        <a:lstStyle/>
        <a:p>
          <a:endParaRPr lang="en-US" sz="3200"/>
        </a:p>
      </dgm:t>
    </dgm:pt>
    <dgm:pt modelId="{8BD44A28-8033-4737-AEA7-55BB85671AE5}" type="sibTrans" cxnId="{E4DB5A1C-3698-4B91-9D7C-787DA880C60E}">
      <dgm:prSet/>
      <dgm:spPr/>
      <dgm:t>
        <a:bodyPr/>
        <a:lstStyle/>
        <a:p>
          <a:endParaRPr lang="en-US" sz="3200"/>
        </a:p>
      </dgm:t>
    </dgm:pt>
    <dgm:pt modelId="{1F9CD056-67BA-4130-A603-4C0A84C6AF96}" type="pres">
      <dgm:prSet presAssocID="{1EAB440C-3A79-4EA7-B33D-B8D4B93AA767}" presName="Name0" presStyleCnt="0">
        <dgm:presLayoutVars>
          <dgm:dir/>
          <dgm:animLvl val="lvl"/>
          <dgm:resizeHandles val="exact"/>
        </dgm:presLayoutVars>
      </dgm:prSet>
      <dgm:spPr/>
      <dgm:t>
        <a:bodyPr/>
        <a:lstStyle/>
        <a:p>
          <a:endParaRPr lang="en-US"/>
        </a:p>
      </dgm:t>
    </dgm:pt>
    <dgm:pt modelId="{4E73D829-8C03-482B-AC7B-BF884CBE08D6}" type="pres">
      <dgm:prSet presAssocID="{59270416-5F20-4464-9A59-AB9BAC4A11DB}" presName="boxAndChildren" presStyleCnt="0"/>
      <dgm:spPr/>
    </dgm:pt>
    <dgm:pt modelId="{19DBADA5-53E9-431B-A1DF-3E0883C2772F}" type="pres">
      <dgm:prSet presAssocID="{59270416-5F20-4464-9A59-AB9BAC4A11DB}" presName="parentTextBox" presStyleLbl="node1" presStyleIdx="0" presStyleCnt="7"/>
      <dgm:spPr/>
      <dgm:t>
        <a:bodyPr/>
        <a:lstStyle/>
        <a:p>
          <a:endParaRPr lang="en-US"/>
        </a:p>
      </dgm:t>
    </dgm:pt>
    <dgm:pt modelId="{9368E1A1-62C7-4C9D-AF59-7226AF06996E}" type="pres">
      <dgm:prSet presAssocID="{6A9C819E-B36B-42FD-86D0-6BA29829FA08}" presName="sp" presStyleCnt="0"/>
      <dgm:spPr/>
    </dgm:pt>
    <dgm:pt modelId="{071A0641-6979-4684-B17D-2AFD06428202}" type="pres">
      <dgm:prSet presAssocID="{377FF040-74D8-45F5-8B57-FD73C867EA29}" presName="arrowAndChildren" presStyleCnt="0"/>
      <dgm:spPr/>
    </dgm:pt>
    <dgm:pt modelId="{085B6C3A-62CD-4FE6-A1E3-B8E39E137569}" type="pres">
      <dgm:prSet presAssocID="{377FF040-74D8-45F5-8B57-FD73C867EA29}" presName="parentTextArrow" presStyleLbl="node1" presStyleIdx="1" presStyleCnt="7"/>
      <dgm:spPr/>
      <dgm:t>
        <a:bodyPr/>
        <a:lstStyle/>
        <a:p>
          <a:endParaRPr lang="en-US"/>
        </a:p>
      </dgm:t>
    </dgm:pt>
    <dgm:pt modelId="{C346EC9B-BE35-4EFF-8268-41BFF4B3E404}" type="pres">
      <dgm:prSet presAssocID="{41356D00-7C0A-44B4-B38B-C83C1EC7362F}" presName="sp" presStyleCnt="0"/>
      <dgm:spPr/>
    </dgm:pt>
    <dgm:pt modelId="{A66DA4F7-A482-4EE1-8050-6AA7D9DA3291}" type="pres">
      <dgm:prSet presAssocID="{7C2534AD-0E19-4E0B-BF1B-2E20E854AE31}" presName="arrowAndChildren" presStyleCnt="0"/>
      <dgm:spPr/>
    </dgm:pt>
    <dgm:pt modelId="{8208A273-819A-4370-96C2-6FC2F917BA50}" type="pres">
      <dgm:prSet presAssocID="{7C2534AD-0E19-4E0B-BF1B-2E20E854AE31}" presName="parentTextArrow" presStyleLbl="node1" presStyleIdx="2" presStyleCnt="7"/>
      <dgm:spPr/>
      <dgm:t>
        <a:bodyPr/>
        <a:lstStyle/>
        <a:p>
          <a:endParaRPr lang="en-US"/>
        </a:p>
      </dgm:t>
    </dgm:pt>
    <dgm:pt modelId="{C51FB0C7-8622-4851-866B-582FA7AADDD8}" type="pres">
      <dgm:prSet presAssocID="{8CC33DFD-D01C-422E-BCD1-A74AB8E6CF18}" presName="sp" presStyleCnt="0"/>
      <dgm:spPr/>
    </dgm:pt>
    <dgm:pt modelId="{43050786-F4A2-42F2-A4BD-1E47DBFD69A4}" type="pres">
      <dgm:prSet presAssocID="{D8034F28-18C8-443D-92DB-E9AC4DE87D56}" presName="arrowAndChildren" presStyleCnt="0"/>
      <dgm:spPr/>
    </dgm:pt>
    <dgm:pt modelId="{976E82C0-2679-46EB-B408-24DCB4717D5C}" type="pres">
      <dgm:prSet presAssocID="{D8034F28-18C8-443D-92DB-E9AC4DE87D56}" presName="parentTextArrow" presStyleLbl="node1" presStyleIdx="3" presStyleCnt="7"/>
      <dgm:spPr/>
      <dgm:t>
        <a:bodyPr/>
        <a:lstStyle/>
        <a:p>
          <a:endParaRPr lang="en-US"/>
        </a:p>
      </dgm:t>
    </dgm:pt>
    <dgm:pt modelId="{B42AF8C9-D0CB-41C2-8537-5B67F47CD1E8}" type="pres">
      <dgm:prSet presAssocID="{8BD44A28-8033-4737-AEA7-55BB85671AE5}" presName="sp" presStyleCnt="0"/>
      <dgm:spPr/>
    </dgm:pt>
    <dgm:pt modelId="{8A50EE2C-7067-4FAC-BD1E-2E81416D4FF1}" type="pres">
      <dgm:prSet presAssocID="{5E7C46CE-ECE5-481A-8AEA-98CC4F1F93AC}" presName="arrowAndChildren" presStyleCnt="0"/>
      <dgm:spPr/>
    </dgm:pt>
    <dgm:pt modelId="{28CEB56A-912F-4ED1-B038-5923872751B7}" type="pres">
      <dgm:prSet presAssocID="{5E7C46CE-ECE5-481A-8AEA-98CC4F1F93AC}" presName="parentTextArrow" presStyleLbl="node1" presStyleIdx="4" presStyleCnt="7"/>
      <dgm:spPr/>
      <dgm:t>
        <a:bodyPr/>
        <a:lstStyle/>
        <a:p>
          <a:endParaRPr lang="en-US"/>
        </a:p>
      </dgm:t>
    </dgm:pt>
    <dgm:pt modelId="{F9C4D914-466B-47CB-AFD1-49FFE1F23AB5}" type="pres">
      <dgm:prSet presAssocID="{8E49116C-7E2C-421B-A4DF-82DDCEA314D4}" presName="sp" presStyleCnt="0"/>
      <dgm:spPr/>
    </dgm:pt>
    <dgm:pt modelId="{F1762857-C889-458C-8C40-93914A9A7CD2}" type="pres">
      <dgm:prSet presAssocID="{2C887CDB-CBDB-4D14-9476-73394394FCA1}" presName="arrowAndChildren" presStyleCnt="0"/>
      <dgm:spPr/>
    </dgm:pt>
    <dgm:pt modelId="{671BC45E-9579-446F-B9B3-E27708E872E0}" type="pres">
      <dgm:prSet presAssocID="{2C887CDB-CBDB-4D14-9476-73394394FCA1}" presName="parentTextArrow" presStyleLbl="node1" presStyleIdx="5" presStyleCnt="7"/>
      <dgm:spPr/>
      <dgm:t>
        <a:bodyPr/>
        <a:lstStyle/>
        <a:p>
          <a:endParaRPr lang="en-US"/>
        </a:p>
      </dgm:t>
    </dgm:pt>
    <dgm:pt modelId="{4C389909-0C4B-41E5-AFF1-BD23E1AA1CF9}" type="pres">
      <dgm:prSet presAssocID="{885562D4-742B-42D6-A588-EBC56BD11C30}" presName="sp" presStyleCnt="0"/>
      <dgm:spPr/>
    </dgm:pt>
    <dgm:pt modelId="{AA33F61B-A108-4EB7-8ADC-09534DC531D5}" type="pres">
      <dgm:prSet presAssocID="{AC3E7448-FA52-4848-AA1D-EA058C48C23F}" presName="arrowAndChildren" presStyleCnt="0"/>
      <dgm:spPr/>
    </dgm:pt>
    <dgm:pt modelId="{CC00BE58-0056-4249-B403-2CBE7CB75B88}" type="pres">
      <dgm:prSet presAssocID="{AC3E7448-FA52-4848-AA1D-EA058C48C23F}" presName="parentTextArrow" presStyleLbl="node1" presStyleIdx="6" presStyleCnt="7" custLinFactNeighborX="4330" custLinFactNeighborY="-10320"/>
      <dgm:spPr/>
      <dgm:t>
        <a:bodyPr/>
        <a:lstStyle/>
        <a:p>
          <a:endParaRPr lang="en-US"/>
        </a:p>
      </dgm:t>
    </dgm:pt>
  </dgm:ptLst>
  <dgm:cxnLst>
    <dgm:cxn modelId="{2A8A4CED-E5AB-4F6F-94B4-EE584BC3565E}" type="presOf" srcId="{59270416-5F20-4464-9A59-AB9BAC4A11DB}" destId="{19DBADA5-53E9-431B-A1DF-3E0883C2772F}" srcOrd="0" destOrd="0" presId="urn:microsoft.com/office/officeart/2005/8/layout/process4"/>
    <dgm:cxn modelId="{D95455C2-04B0-4C5F-94CF-11330DCB7CE1}" srcId="{1EAB440C-3A79-4EA7-B33D-B8D4B93AA767}" destId="{D8034F28-18C8-443D-92DB-E9AC4DE87D56}" srcOrd="3" destOrd="0" parTransId="{7E8C704F-3038-4B2A-AD2F-7EF5194CF112}" sibTransId="{8CC33DFD-D01C-422E-BCD1-A74AB8E6CF18}"/>
    <dgm:cxn modelId="{436AB78A-B10D-4895-900A-753553646F5A}" srcId="{1EAB440C-3A79-4EA7-B33D-B8D4B93AA767}" destId="{2C887CDB-CBDB-4D14-9476-73394394FCA1}" srcOrd="1" destOrd="0" parTransId="{F5DC7DFF-1428-4B48-9A64-23D9E421257B}" sibTransId="{8E49116C-7E2C-421B-A4DF-82DDCEA314D4}"/>
    <dgm:cxn modelId="{5DDCC48C-39D1-499C-B039-B42A2F8CC088}" srcId="{1EAB440C-3A79-4EA7-B33D-B8D4B93AA767}" destId="{59270416-5F20-4464-9A59-AB9BAC4A11DB}" srcOrd="6" destOrd="0" parTransId="{CEB3E1D9-76DA-4622-882B-CB6AE465BCD4}" sibTransId="{20271ED7-B280-4FF6-85DD-F2B2A8F6105B}"/>
    <dgm:cxn modelId="{24348A45-9C06-4BEE-8A92-5D248D33C7B4}" type="presOf" srcId="{377FF040-74D8-45F5-8B57-FD73C867EA29}" destId="{085B6C3A-62CD-4FE6-A1E3-B8E39E137569}" srcOrd="0" destOrd="0" presId="urn:microsoft.com/office/officeart/2005/8/layout/process4"/>
    <dgm:cxn modelId="{DBE32CAE-F92D-4BF3-9D27-87C7AFAC05E3}" type="presOf" srcId="{1EAB440C-3A79-4EA7-B33D-B8D4B93AA767}" destId="{1F9CD056-67BA-4130-A603-4C0A84C6AF96}" srcOrd="0" destOrd="0" presId="urn:microsoft.com/office/officeart/2005/8/layout/process4"/>
    <dgm:cxn modelId="{D8BCCFF5-A5CC-4F4D-82B5-11D6F38EF2DF}" type="presOf" srcId="{7C2534AD-0E19-4E0B-BF1B-2E20E854AE31}" destId="{8208A273-819A-4370-96C2-6FC2F917BA50}" srcOrd="0" destOrd="0" presId="urn:microsoft.com/office/officeart/2005/8/layout/process4"/>
    <dgm:cxn modelId="{E4DB5A1C-3698-4B91-9D7C-787DA880C60E}" srcId="{1EAB440C-3A79-4EA7-B33D-B8D4B93AA767}" destId="{5E7C46CE-ECE5-481A-8AEA-98CC4F1F93AC}" srcOrd="2" destOrd="0" parTransId="{C03B2EB2-FD77-40D3-B183-4CFC0011C9D3}" sibTransId="{8BD44A28-8033-4737-AEA7-55BB85671AE5}"/>
    <dgm:cxn modelId="{B242D942-B097-4AD8-9099-B26649CFBD8B}" srcId="{1EAB440C-3A79-4EA7-B33D-B8D4B93AA767}" destId="{AC3E7448-FA52-4848-AA1D-EA058C48C23F}" srcOrd="0" destOrd="0" parTransId="{F3BA88DD-540F-4158-BA71-F4094DFF5A65}" sibTransId="{885562D4-742B-42D6-A588-EBC56BD11C30}"/>
    <dgm:cxn modelId="{3780DB2A-CC93-4732-8894-7F9D3326AE39}" srcId="{1EAB440C-3A79-4EA7-B33D-B8D4B93AA767}" destId="{7C2534AD-0E19-4E0B-BF1B-2E20E854AE31}" srcOrd="4" destOrd="0" parTransId="{85938226-D7AE-4BCF-BF4F-78430B7F5E94}" sibTransId="{41356D00-7C0A-44B4-B38B-C83C1EC7362F}"/>
    <dgm:cxn modelId="{5460BE84-2F6D-4397-8E71-296124D767AB}" srcId="{1EAB440C-3A79-4EA7-B33D-B8D4B93AA767}" destId="{377FF040-74D8-45F5-8B57-FD73C867EA29}" srcOrd="5" destOrd="0" parTransId="{3F1BA557-1C91-47C2-BAD1-9F4F84710A63}" sibTransId="{6A9C819E-B36B-42FD-86D0-6BA29829FA08}"/>
    <dgm:cxn modelId="{75199225-E793-48A5-9BA0-31FDF052D309}" type="presOf" srcId="{2C887CDB-CBDB-4D14-9476-73394394FCA1}" destId="{671BC45E-9579-446F-B9B3-E27708E872E0}" srcOrd="0" destOrd="0" presId="urn:microsoft.com/office/officeart/2005/8/layout/process4"/>
    <dgm:cxn modelId="{AEF140F1-0CEF-4DCE-B0E0-15A6D7E69BC9}" type="presOf" srcId="{D8034F28-18C8-443D-92DB-E9AC4DE87D56}" destId="{976E82C0-2679-46EB-B408-24DCB4717D5C}" srcOrd="0" destOrd="0" presId="urn:microsoft.com/office/officeart/2005/8/layout/process4"/>
    <dgm:cxn modelId="{0C04D3C6-8416-448F-9322-5BF42CE039B5}" type="presOf" srcId="{AC3E7448-FA52-4848-AA1D-EA058C48C23F}" destId="{CC00BE58-0056-4249-B403-2CBE7CB75B88}" srcOrd="0" destOrd="0" presId="urn:microsoft.com/office/officeart/2005/8/layout/process4"/>
    <dgm:cxn modelId="{333ECE37-C3E9-47F1-9223-3ADDCC9CA7E1}" type="presOf" srcId="{5E7C46CE-ECE5-481A-8AEA-98CC4F1F93AC}" destId="{28CEB56A-912F-4ED1-B038-5923872751B7}" srcOrd="0" destOrd="0" presId="urn:microsoft.com/office/officeart/2005/8/layout/process4"/>
    <dgm:cxn modelId="{92327CBD-374C-468E-A850-3EF5B11086E8}" type="presParOf" srcId="{1F9CD056-67BA-4130-A603-4C0A84C6AF96}" destId="{4E73D829-8C03-482B-AC7B-BF884CBE08D6}" srcOrd="0" destOrd="0" presId="urn:microsoft.com/office/officeart/2005/8/layout/process4"/>
    <dgm:cxn modelId="{66FFE9FC-8FE5-40BF-B8DC-17367FEAF40B}" type="presParOf" srcId="{4E73D829-8C03-482B-AC7B-BF884CBE08D6}" destId="{19DBADA5-53E9-431B-A1DF-3E0883C2772F}" srcOrd="0" destOrd="0" presId="urn:microsoft.com/office/officeart/2005/8/layout/process4"/>
    <dgm:cxn modelId="{8B4507BC-DFF1-4893-A96B-624EB93FF4CA}" type="presParOf" srcId="{1F9CD056-67BA-4130-A603-4C0A84C6AF96}" destId="{9368E1A1-62C7-4C9D-AF59-7226AF06996E}" srcOrd="1" destOrd="0" presId="urn:microsoft.com/office/officeart/2005/8/layout/process4"/>
    <dgm:cxn modelId="{7DAF747F-27C5-499B-9B2C-42550363F1CE}" type="presParOf" srcId="{1F9CD056-67BA-4130-A603-4C0A84C6AF96}" destId="{071A0641-6979-4684-B17D-2AFD06428202}" srcOrd="2" destOrd="0" presId="urn:microsoft.com/office/officeart/2005/8/layout/process4"/>
    <dgm:cxn modelId="{639D5452-7994-41B3-8649-DF45E1339AD4}" type="presParOf" srcId="{071A0641-6979-4684-B17D-2AFD06428202}" destId="{085B6C3A-62CD-4FE6-A1E3-B8E39E137569}" srcOrd="0" destOrd="0" presId="urn:microsoft.com/office/officeart/2005/8/layout/process4"/>
    <dgm:cxn modelId="{B0DEB8B5-B9DD-4776-9CD8-34A544AC31CE}" type="presParOf" srcId="{1F9CD056-67BA-4130-A603-4C0A84C6AF96}" destId="{C346EC9B-BE35-4EFF-8268-41BFF4B3E404}" srcOrd="3" destOrd="0" presId="urn:microsoft.com/office/officeart/2005/8/layout/process4"/>
    <dgm:cxn modelId="{E55B6E78-3398-4977-8A31-786E3BF168B0}" type="presParOf" srcId="{1F9CD056-67BA-4130-A603-4C0A84C6AF96}" destId="{A66DA4F7-A482-4EE1-8050-6AA7D9DA3291}" srcOrd="4" destOrd="0" presId="urn:microsoft.com/office/officeart/2005/8/layout/process4"/>
    <dgm:cxn modelId="{251C1FB7-13E0-432B-93AC-5C948EFD4F92}" type="presParOf" srcId="{A66DA4F7-A482-4EE1-8050-6AA7D9DA3291}" destId="{8208A273-819A-4370-96C2-6FC2F917BA50}" srcOrd="0" destOrd="0" presId="urn:microsoft.com/office/officeart/2005/8/layout/process4"/>
    <dgm:cxn modelId="{41E8C2E6-797A-4979-B658-14161E8D58DE}" type="presParOf" srcId="{1F9CD056-67BA-4130-A603-4C0A84C6AF96}" destId="{C51FB0C7-8622-4851-866B-582FA7AADDD8}" srcOrd="5" destOrd="0" presId="urn:microsoft.com/office/officeart/2005/8/layout/process4"/>
    <dgm:cxn modelId="{607EA44A-6953-41F0-83CB-86CC07E21DF6}" type="presParOf" srcId="{1F9CD056-67BA-4130-A603-4C0A84C6AF96}" destId="{43050786-F4A2-42F2-A4BD-1E47DBFD69A4}" srcOrd="6" destOrd="0" presId="urn:microsoft.com/office/officeart/2005/8/layout/process4"/>
    <dgm:cxn modelId="{66246796-B136-4BB5-8275-288E7A1801B2}" type="presParOf" srcId="{43050786-F4A2-42F2-A4BD-1E47DBFD69A4}" destId="{976E82C0-2679-46EB-B408-24DCB4717D5C}" srcOrd="0" destOrd="0" presId="urn:microsoft.com/office/officeart/2005/8/layout/process4"/>
    <dgm:cxn modelId="{7E40D3FA-56C4-4991-8AE0-23B5303B4D88}" type="presParOf" srcId="{1F9CD056-67BA-4130-A603-4C0A84C6AF96}" destId="{B42AF8C9-D0CB-41C2-8537-5B67F47CD1E8}" srcOrd="7" destOrd="0" presId="urn:microsoft.com/office/officeart/2005/8/layout/process4"/>
    <dgm:cxn modelId="{44909A31-ACBA-447E-8ADC-AF777D2A6951}" type="presParOf" srcId="{1F9CD056-67BA-4130-A603-4C0A84C6AF96}" destId="{8A50EE2C-7067-4FAC-BD1E-2E81416D4FF1}" srcOrd="8" destOrd="0" presId="urn:microsoft.com/office/officeart/2005/8/layout/process4"/>
    <dgm:cxn modelId="{DE7EF2A1-7626-41A6-9C07-494E8BB5E5C8}" type="presParOf" srcId="{8A50EE2C-7067-4FAC-BD1E-2E81416D4FF1}" destId="{28CEB56A-912F-4ED1-B038-5923872751B7}" srcOrd="0" destOrd="0" presId="urn:microsoft.com/office/officeart/2005/8/layout/process4"/>
    <dgm:cxn modelId="{168394C4-C6C4-4D91-AC0A-C1F135443CF9}" type="presParOf" srcId="{1F9CD056-67BA-4130-A603-4C0A84C6AF96}" destId="{F9C4D914-466B-47CB-AFD1-49FFE1F23AB5}" srcOrd="9" destOrd="0" presId="urn:microsoft.com/office/officeart/2005/8/layout/process4"/>
    <dgm:cxn modelId="{00E65420-8320-4FD0-B0C4-B3F3350A6857}" type="presParOf" srcId="{1F9CD056-67BA-4130-A603-4C0A84C6AF96}" destId="{F1762857-C889-458C-8C40-93914A9A7CD2}" srcOrd="10" destOrd="0" presId="urn:microsoft.com/office/officeart/2005/8/layout/process4"/>
    <dgm:cxn modelId="{497D678C-97C2-4B71-B517-28128EABF0EE}" type="presParOf" srcId="{F1762857-C889-458C-8C40-93914A9A7CD2}" destId="{671BC45E-9579-446F-B9B3-E27708E872E0}" srcOrd="0" destOrd="0" presId="urn:microsoft.com/office/officeart/2005/8/layout/process4"/>
    <dgm:cxn modelId="{24B290D2-26CE-41D7-BC0C-817B7880BA43}" type="presParOf" srcId="{1F9CD056-67BA-4130-A603-4C0A84C6AF96}" destId="{4C389909-0C4B-41E5-AFF1-BD23E1AA1CF9}" srcOrd="11" destOrd="0" presId="urn:microsoft.com/office/officeart/2005/8/layout/process4"/>
    <dgm:cxn modelId="{1BA6FE1E-1E54-4E51-AD15-7EFDA3DE1E1A}" type="presParOf" srcId="{1F9CD056-67BA-4130-A603-4C0A84C6AF96}" destId="{AA33F61B-A108-4EB7-8ADC-09534DC531D5}" srcOrd="12" destOrd="0" presId="urn:microsoft.com/office/officeart/2005/8/layout/process4"/>
    <dgm:cxn modelId="{E6F611C8-6FA2-443E-8520-2DF648D12C94}" type="presParOf" srcId="{AA33F61B-A108-4EB7-8ADC-09534DC531D5}" destId="{CC00BE58-0056-4249-B403-2CBE7CB75B88}"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CCAF195-C9B5-4E3A-8319-1C8FE6387BC3}" type="doc">
      <dgm:prSet loTypeId="urn:microsoft.com/office/officeart/2005/8/layout/process4" loCatId="process" qsTypeId="urn:microsoft.com/office/officeart/2005/8/quickstyle/3d3" qsCatId="3D" csTypeId="urn:microsoft.com/office/officeart/2005/8/colors/accent6_5" csCatId="accent6" phldr="1"/>
      <dgm:spPr/>
      <dgm:t>
        <a:bodyPr/>
        <a:lstStyle/>
        <a:p>
          <a:endParaRPr lang="en-US"/>
        </a:p>
      </dgm:t>
    </dgm:pt>
    <dgm:pt modelId="{64602F4C-C7C2-4FA0-B90A-D30B0DC27F43}">
      <dgm:prSet custT="1"/>
      <dgm:spPr>
        <a:solidFill>
          <a:srgbClr val="006CB5"/>
        </a:solidFill>
      </dgm:spPr>
      <dgm:t>
        <a:bodyPr/>
        <a:lstStyle/>
        <a:p>
          <a:pPr rtl="0"/>
          <a:r>
            <a:rPr lang="en-US" sz="2800" b="1" dirty="0"/>
            <a:t>Reduce risk of aspiration.</a:t>
          </a:r>
        </a:p>
      </dgm:t>
    </dgm:pt>
    <dgm:pt modelId="{4C833715-2B56-42D1-AB38-3F447FF43999}" type="parTrans" cxnId="{2CDC361F-3039-4E45-8246-C16A4A05CB00}">
      <dgm:prSet/>
      <dgm:spPr/>
      <dgm:t>
        <a:bodyPr/>
        <a:lstStyle/>
        <a:p>
          <a:endParaRPr lang="en-US" sz="2400"/>
        </a:p>
      </dgm:t>
    </dgm:pt>
    <dgm:pt modelId="{DC51AD7B-D979-4C1E-8022-4BB6DDF82F8C}" type="sibTrans" cxnId="{2CDC361F-3039-4E45-8246-C16A4A05CB00}">
      <dgm:prSet/>
      <dgm:spPr/>
      <dgm:t>
        <a:bodyPr/>
        <a:lstStyle/>
        <a:p>
          <a:endParaRPr lang="en-US" sz="2400"/>
        </a:p>
      </dgm:t>
    </dgm:pt>
    <dgm:pt modelId="{26EBB4FC-843A-4F79-8B09-DBDBAA9A152E}">
      <dgm:prSet custT="1"/>
      <dgm:spPr>
        <a:solidFill>
          <a:srgbClr val="006CB5"/>
        </a:solidFill>
      </dgm:spPr>
      <dgm:t>
        <a:bodyPr/>
        <a:lstStyle/>
        <a:p>
          <a:pPr rtl="0"/>
          <a:r>
            <a:rPr lang="en-US" sz="2800" b="1" dirty="0"/>
            <a:t>Suction mouth then nose.</a:t>
          </a:r>
        </a:p>
      </dgm:t>
    </dgm:pt>
    <dgm:pt modelId="{88B1B50D-5AB9-40DD-92D9-BEC4BF2F9740}" type="parTrans" cxnId="{C2DBD056-5286-4C64-A44C-24C9F4FDF344}">
      <dgm:prSet/>
      <dgm:spPr/>
      <dgm:t>
        <a:bodyPr/>
        <a:lstStyle/>
        <a:p>
          <a:endParaRPr lang="en-US" sz="2400"/>
        </a:p>
      </dgm:t>
    </dgm:pt>
    <dgm:pt modelId="{D02FA6DD-4838-46D8-A52E-E84A83E2747B}" type="sibTrans" cxnId="{C2DBD056-5286-4C64-A44C-24C9F4FDF344}">
      <dgm:prSet/>
      <dgm:spPr/>
      <dgm:t>
        <a:bodyPr/>
        <a:lstStyle/>
        <a:p>
          <a:endParaRPr lang="en-US" sz="2400"/>
        </a:p>
      </dgm:t>
    </dgm:pt>
    <dgm:pt modelId="{080159FA-3F4D-46FD-990A-A19125FA2E1B}">
      <dgm:prSet custT="1"/>
      <dgm:spPr>
        <a:solidFill>
          <a:srgbClr val="006CB5"/>
        </a:solidFill>
      </dgm:spPr>
      <dgm:t>
        <a:bodyPr/>
        <a:lstStyle/>
        <a:p>
          <a:pPr rtl="0"/>
          <a:r>
            <a:rPr lang="en-US" sz="2800" b="1" dirty="0"/>
            <a:t>Maintain open airway.</a:t>
          </a:r>
        </a:p>
      </dgm:t>
    </dgm:pt>
    <dgm:pt modelId="{34467CBA-5D6A-4044-9824-18D3FB27FC7C}" type="parTrans" cxnId="{0F947338-2DE7-4581-A475-784F747FF161}">
      <dgm:prSet/>
      <dgm:spPr/>
      <dgm:t>
        <a:bodyPr/>
        <a:lstStyle/>
        <a:p>
          <a:endParaRPr lang="en-US" sz="2400"/>
        </a:p>
      </dgm:t>
    </dgm:pt>
    <dgm:pt modelId="{08B90876-896D-4B73-B606-C43EF469D16C}" type="sibTrans" cxnId="{0F947338-2DE7-4581-A475-784F747FF161}">
      <dgm:prSet/>
      <dgm:spPr/>
      <dgm:t>
        <a:bodyPr/>
        <a:lstStyle/>
        <a:p>
          <a:endParaRPr lang="en-US" sz="2400"/>
        </a:p>
      </dgm:t>
    </dgm:pt>
    <dgm:pt modelId="{8A812215-B643-4AE0-B063-3812CD01D12C}">
      <dgm:prSet custT="1"/>
      <dgm:spPr>
        <a:solidFill>
          <a:srgbClr val="006CB5"/>
        </a:solidFill>
      </dgm:spPr>
      <dgm:t>
        <a:bodyPr/>
        <a:lstStyle/>
        <a:p>
          <a:pPr rtl="0"/>
          <a:r>
            <a:rPr lang="en-US" sz="2800" b="1" dirty="0"/>
            <a:t>Provide ventilations and/or chest compressions.</a:t>
          </a:r>
        </a:p>
      </dgm:t>
    </dgm:pt>
    <dgm:pt modelId="{F132B36E-145D-4041-850A-E36836750D51}" type="parTrans" cxnId="{7B197610-9B1F-4565-A05F-938259BEB76B}">
      <dgm:prSet/>
      <dgm:spPr/>
      <dgm:t>
        <a:bodyPr/>
        <a:lstStyle/>
        <a:p>
          <a:endParaRPr lang="en-US" sz="2400"/>
        </a:p>
      </dgm:t>
    </dgm:pt>
    <dgm:pt modelId="{75EA8C6E-9C67-49F9-BA16-514B1F45B4BD}" type="sibTrans" cxnId="{7B197610-9B1F-4565-A05F-938259BEB76B}">
      <dgm:prSet/>
      <dgm:spPr/>
      <dgm:t>
        <a:bodyPr/>
        <a:lstStyle/>
        <a:p>
          <a:endParaRPr lang="en-US" sz="2400"/>
        </a:p>
      </dgm:t>
    </dgm:pt>
    <dgm:pt modelId="{D37D7756-74B1-43BC-AA27-9D0B89881656}">
      <dgm:prSet custT="1"/>
      <dgm:spPr>
        <a:solidFill>
          <a:srgbClr val="006CB5"/>
        </a:solidFill>
      </dgm:spPr>
      <dgm:t>
        <a:bodyPr/>
        <a:lstStyle/>
        <a:p>
          <a:pPr rtl="0"/>
          <a:r>
            <a:rPr lang="en-US" sz="2800" b="1" dirty="0"/>
            <a:t>Transport.</a:t>
          </a:r>
        </a:p>
      </dgm:t>
    </dgm:pt>
    <dgm:pt modelId="{1DBCA144-E771-4810-A9A7-9F864189237E}" type="parTrans" cxnId="{105B4E3E-B37E-445A-B677-D8414E1B155F}">
      <dgm:prSet/>
      <dgm:spPr/>
      <dgm:t>
        <a:bodyPr/>
        <a:lstStyle/>
        <a:p>
          <a:endParaRPr lang="en-US" sz="2400"/>
        </a:p>
      </dgm:t>
    </dgm:pt>
    <dgm:pt modelId="{FC3C7A6E-DD37-4582-ACD9-03A3C26A6980}" type="sibTrans" cxnId="{105B4E3E-B37E-445A-B677-D8414E1B155F}">
      <dgm:prSet/>
      <dgm:spPr/>
      <dgm:t>
        <a:bodyPr/>
        <a:lstStyle/>
        <a:p>
          <a:endParaRPr lang="en-US" sz="2400"/>
        </a:p>
      </dgm:t>
    </dgm:pt>
    <dgm:pt modelId="{7EC9E1EA-33CD-4A6B-9927-D93CF6A9A8F7}" type="pres">
      <dgm:prSet presAssocID="{ECCAF195-C9B5-4E3A-8319-1C8FE6387BC3}" presName="Name0" presStyleCnt="0">
        <dgm:presLayoutVars>
          <dgm:dir/>
          <dgm:animLvl val="lvl"/>
          <dgm:resizeHandles val="exact"/>
        </dgm:presLayoutVars>
      </dgm:prSet>
      <dgm:spPr/>
      <dgm:t>
        <a:bodyPr/>
        <a:lstStyle/>
        <a:p>
          <a:endParaRPr lang="en-US"/>
        </a:p>
      </dgm:t>
    </dgm:pt>
    <dgm:pt modelId="{4463CFF0-50B6-41CE-98E5-4C6F8F6D63A2}" type="pres">
      <dgm:prSet presAssocID="{D37D7756-74B1-43BC-AA27-9D0B89881656}" presName="boxAndChildren" presStyleCnt="0"/>
      <dgm:spPr/>
    </dgm:pt>
    <dgm:pt modelId="{B203817D-26F4-4645-8364-3670F88572BA}" type="pres">
      <dgm:prSet presAssocID="{D37D7756-74B1-43BC-AA27-9D0B89881656}" presName="parentTextBox" presStyleLbl="node1" presStyleIdx="0" presStyleCnt="5"/>
      <dgm:spPr/>
      <dgm:t>
        <a:bodyPr/>
        <a:lstStyle/>
        <a:p>
          <a:endParaRPr lang="en-US"/>
        </a:p>
      </dgm:t>
    </dgm:pt>
    <dgm:pt modelId="{ABE39FB7-7392-491C-AF4F-D0D1FE5C9CCC}" type="pres">
      <dgm:prSet presAssocID="{75EA8C6E-9C67-49F9-BA16-514B1F45B4BD}" presName="sp" presStyleCnt="0"/>
      <dgm:spPr/>
    </dgm:pt>
    <dgm:pt modelId="{E5924B4A-E81C-46B3-B46C-6C25CF258A7D}" type="pres">
      <dgm:prSet presAssocID="{8A812215-B643-4AE0-B063-3812CD01D12C}" presName="arrowAndChildren" presStyleCnt="0"/>
      <dgm:spPr/>
    </dgm:pt>
    <dgm:pt modelId="{E5864CD5-56CD-407F-BA9D-739277A8791D}" type="pres">
      <dgm:prSet presAssocID="{8A812215-B643-4AE0-B063-3812CD01D12C}" presName="parentTextArrow" presStyleLbl="node1" presStyleIdx="1" presStyleCnt="5"/>
      <dgm:spPr/>
      <dgm:t>
        <a:bodyPr/>
        <a:lstStyle/>
        <a:p>
          <a:endParaRPr lang="en-US"/>
        </a:p>
      </dgm:t>
    </dgm:pt>
    <dgm:pt modelId="{C7E79878-3433-40C7-A049-248826C89935}" type="pres">
      <dgm:prSet presAssocID="{08B90876-896D-4B73-B606-C43EF469D16C}" presName="sp" presStyleCnt="0"/>
      <dgm:spPr/>
    </dgm:pt>
    <dgm:pt modelId="{7854C81B-0777-43B0-B430-C3F4E154DAD2}" type="pres">
      <dgm:prSet presAssocID="{080159FA-3F4D-46FD-990A-A19125FA2E1B}" presName="arrowAndChildren" presStyleCnt="0"/>
      <dgm:spPr/>
    </dgm:pt>
    <dgm:pt modelId="{92FDB79F-F1EF-454E-A622-261AD78C0EBF}" type="pres">
      <dgm:prSet presAssocID="{080159FA-3F4D-46FD-990A-A19125FA2E1B}" presName="parentTextArrow" presStyleLbl="node1" presStyleIdx="2" presStyleCnt="5"/>
      <dgm:spPr/>
      <dgm:t>
        <a:bodyPr/>
        <a:lstStyle/>
        <a:p>
          <a:endParaRPr lang="en-US"/>
        </a:p>
      </dgm:t>
    </dgm:pt>
    <dgm:pt modelId="{DF00556C-DF2E-4C61-847B-D4F4EDC245DD}" type="pres">
      <dgm:prSet presAssocID="{D02FA6DD-4838-46D8-A52E-E84A83E2747B}" presName="sp" presStyleCnt="0"/>
      <dgm:spPr/>
    </dgm:pt>
    <dgm:pt modelId="{BE340F28-80C2-42F0-91B6-2B701A15E1A3}" type="pres">
      <dgm:prSet presAssocID="{26EBB4FC-843A-4F79-8B09-DBDBAA9A152E}" presName="arrowAndChildren" presStyleCnt="0"/>
      <dgm:spPr/>
    </dgm:pt>
    <dgm:pt modelId="{19D332BC-B053-430C-BB05-CC66CF08FB60}" type="pres">
      <dgm:prSet presAssocID="{26EBB4FC-843A-4F79-8B09-DBDBAA9A152E}" presName="parentTextArrow" presStyleLbl="node1" presStyleIdx="3" presStyleCnt="5"/>
      <dgm:spPr/>
      <dgm:t>
        <a:bodyPr/>
        <a:lstStyle/>
        <a:p>
          <a:endParaRPr lang="en-US"/>
        </a:p>
      </dgm:t>
    </dgm:pt>
    <dgm:pt modelId="{13297316-663B-47BD-8017-30DBE43CAA2C}" type="pres">
      <dgm:prSet presAssocID="{DC51AD7B-D979-4C1E-8022-4BB6DDF82F8C}" presName="sp" presStyleCnt="0"/>
      <dgm:spPr/>
    </dgm:pt>
    <dgm:pt modelId="{31C308CD-4D9A-4384-A092-269842D6CF8F}" type="pres">
      <dgm:prSet presAssocID="{64602F4C-C7C2-4FA0-B90A-D30B0DC27F43}" presName="arrowAndChildren" presStyleCnt="0"/>
      <dgm:spPr/>
    </dgm:pt>
    <dgm:pt modelId="{2AB9BE24-E9C5-4ADA-9088-D060505EF916}" type="pres">
      <dgm:prSet presAssocID="{64602F4C-C7C2-4FA0-B90A-D30B0DC27F43}" presName="parentTextArrow" presStyleLbl="node1" presStyleIdx="4" presStyleCnt="5"/>
      <dgm:spPr/>
      <dgm:t>
        <a:bodyPr/>
        <a:lstStyle/>
        <a:p>
          <a:endParaRPr lang="en-US"/>
        </a:p>
      </dgm:t>
    </dgm:pt>
  </dgm:ptLst>
  <dgm:cxnLst>
    <dgm:cxn modelId="{5A6CCE62-A29A-4DF4-8F15-F86A37A06B97}" type="presOf" srcId="{D37D7756-74B1-43BC-AA27-9D0B89881656}" destId="{B203817D-26F4-4645-8364-3670F88572BA}" srcOrd="0" destOrd="0" presId="urn:microsoft.com/office/officeart/2005/8/layout/process4"/>
    <dgm:cxn modelId="{105B4E3E-B37E-445A-B677-D8414E1B155F}" srcId="{ECCAF195-C9B5-4E3A-8319-1C8FE6387BC3}" destId="{D37D7756-74B1-43BC-AA27-9D0B89881656}" srcOrd="4" destOrd="0" parTransId="{1DBCA144-E771-4810-A9A7-9F864189237E}" sibTransId="{FC3C7A6E-DD37-4582-ACD9-03A3C26A6980}"/>
    <dgm:cxn modelId="{7B197610-9B1F-4565-A05F-938259BEB76B}" srcId="{ECCAF195-C9B5-4E3A-8319-1C8FE6387BC3}" destId="{8A812215-B643-4AE0-B063-3812CD01D12C}" srcOrd="3" destOrd="0" parTransId="{F132B36E-145D-4041-850A-E36836750D51}" sibTransId="{75EA8C6E-9C67-49F9-BA16-514B1F45B4BD}"/>
    <dgm:cxn modelId="{0AD5DE4B-0D8C-4D1B-B97B-83E1A542D194}" type="presOf" srcId="{26EBB4FC-843A-4F79-8B09-DBDBAA9A152E}" destId="{19D332BC-B053-430C-BB05-CC66CF08FB60}" srcOrd="0" destOrd="0" presId="urn:microsoft.com/office/officeart/2005/8/layout/process4"/>
    <dgm:cxn modelId="{251A54D0-D368-4AE9-898C-393DE9DBF35D}" type="presOf" srcId="{64602F4C-C7C2-4FA0-B90A-D30B0DC27F43}" destId="{2AB9BE24-E9C5-4ADA-9088-D060505EF916}" srcOrd="0" destOrd="0" presId="urn:microsoft.com/office/officeart/2005/8/layout/process4"/>
    <dgm:cxn modelId="{2CDC361F-3039-4E45-8246-C16A4A05CB00}" srcId="{ECCAF195-C9B5-4E3A-8319-1C8FE6387BC3}" destId="{64602F4C-C7C2-4FA0-B90A-D30B0DC27F43}" srcOrd="0" destOrd="0" parTransId="{4C833715-2B56-42D1-AB38-3F447FF43999}" sibTransId="{DC51AD7B-D979-4C1E-8022-4BB6DDF82F8C}"/>
    <dgm:cxn modelId="{C2DBD056-5286-4C64-A44C-24C9F4FDF344}" srcId="{ECCAF195-C9B5-4E3A-8319-1C8FE6387BC3}" destId="{26EBB4FC-843A-4F79-8B09-DBDBAA9A152E}" srcOrd="1" destOrd="0" parTransId="{88B1B50D-5AB9-40DD-92D9-BEC4BF2F9740}" sibTransId="{D02FA6DD-4838-46D8-A52E-E84A83E2747B}"/>
    <dgm:cxn modelId="{30B2DF12-593F-4C98-9099-5FEEACEA740C}" type="presOf" srcId="{080159FA-3F4D-46FD-990A-A19125FA2E1B}" destId="{92FDB79F-F1EF-454E-A622-261AD78C0EBF}" srcOrd="0" destOrd="0" presId="urn:microsoft.com/office/officeart/2005/8/layout/process4"/>
    <dgm:cxn modelId="{96C9DD8B-0E52-4671-B6C5-136A774182B1}" type="presOf" srcId="{8A812215-B643-4AE0-B063-3812CD01D12C}" destId="{E5864CD5-56CD-407F-BA9D-739277A8791D}" srcOrd="0" destOrd="0" presId="urn:microsoft.com/office/officeart/2005/8/layout/process4"/>
    <dgm:cxn modelId="{B3C8A8E4-AA7D-469F-BC88-B87D6750D183}" type="presOf" srcId="{ECCAF195-C9B5-4E3A-8319-1C8FE6387BC3}" destId="{7EC9E1EA-33CD-4A6B-9927-D93CF6A9A8F7}" srcOrd="0" destOrd="0" presId="urn:microsoft.com/office/officeart/2005/8/layout/process4"/>
    <dgm:cxn modelId="{0F947338-2DE7-4581-A475-784F747FF161}" srcId="{ECCAF195-C9B5-4E3A-8319-1C8FE6387BC3}" destId="{080159FA-3F4D-46FD-990A-A19125FA2E1B}" srcOrd="2" destOrd="0" parTransId="{34467CBA-5D6A-4044-9824-18D3FB27FC7C}" sibTransId="{08B90876-896D-4B73-B606-C43EF469D16C}"/>
    <dgm:cxn modelId="{EB9EEFD7-7F88-4919-B0FF-44A18757F0FA}" type="presParOf" srcId="{7EC9E1EA-33CD-4A6B-9927-D93CF6A9A8F7}" destId="{4463CFF0-50B6-41CE-98E5-4C6F8F6D63A2}" srcOrd="0" destOrd="0" presId="urn:microsoft.com/office/officeart/2005/8/layout/process4"/>
    <dgm:cxn modelId="{200F2A2C-BEC8-4D4D-82B2-6306D5257E9E}" type="presParOf" srcId="{4463CFF0-50B6-41CE-98E5-4C6F8F6D63A2}" destId="{B203817D-26F4-4645-8364-3670F88572BA}" srcOrd="0" destOrd="0" presId="urn:microsoft.com/office/officeart/2005/8/layout/process4"/>
    <dgm:cxn modelId="{D5E1D6C1-A720-4B55-AF88-0EA59C71B300}" type="presParOf" srcId="{7EC9E1EA-33CD-4A6B-9927-D93CF6A9A8F7}" destId="{ABE39FB7-7392-491C-AF4F-D0D1FE5C9CCC}" srcOrd="1" destOrd="0" presId="urn:microsoft.com/office/officeart/2005/8/layout/process4"/>
    <dgm:cxn modelId="{E4C209C9-A288-4371-9FDA-DECBF8F20081}" type="presParOf" srcId="{7EC9E1EA-33CD-4A6B-9927-D93CF6A9A8F7}" destId="{E5924B4A-E81C-46B3-B46C-6C25CF258A7D}" srcOrd="2" destOrd="0" presId="urn:microsoft.com/office/officeart/2005/8/layout/process4"/>
    <dgm:cxn modelId="{022DD2FF-5BED-4381-BA82-B44564A705DF}" type="presParOf" srcId="{E5924B4A-E81C-46B3-B46C-6C25CF258A7D}" destId="{E5864CD5-56CD-407F-BA9D-739277A8791D}" srcOrd="0" destOrd="0" presId="urn:microsoft.com/office/officeart/2005/8/layout/process4"/>
    <dgm:cxn modelId="{B92E5782-7DAB-44FF-AF51-27FB27098085}" type="presParOf" srcId="{7EC9E1EA-33CD-4A6B-9927-D93CF6A9A8F7}" destId="{C7E79878-3433-40C7-A049-248826C89935}" srcOrd="3" destOrd="0" presId="urn:microsoft.com/office/officeart/2005/8/layout/process4"/>
    <dgm:cxn modelId="{12AF5992-465D-4220-A534-52E2A33C5218}" type="presParOf" srcId="{7EC9E1EA-33CD-4A6B-9927-D93CF6A9A8F7}" destId="{7854C81B-0777-43B0-B430-C3F4E154DAD2}" srcOrd="4" destOrd="0" presId="urn:microsoft.com/office/officeart/2005/8/layout/process4"/>
    <dgm:cxn modelId="{137D4747-1FDC-4EAA-BD6A-C57BFE259DD5}" type="presParOf" srcId="{7854C81B-0777-43B0-B430-C3F4E154DAD2}" destId="{92FDB79F-F1EF-454E-A622-261AD78C0EBF}" srcOrd="0" destOrd="0" presId="urn:microsoft.com/office/officeart/2005/8/layout/process4"/>
    <dgm:cxn modelId="{4118A724-990E-4E07-89CA-5416BAE02CE5}" type="presParOf" srcId="{7EC9E1EA-33CD-4A6B-9927-D93CF6A9A8F7}" destId="{DF00556C-DF2E-4C61-847B-D4F4EDC245DD}" srcOrd="5" destOrd="0" presId="urn:microsoft.com/office/officeart/2005/8/layout/process4"/>
    <dgm:cxn modelId="{8CE65AAD-235F-48DC-8A57-F610F9813E5D}" type="presParOf" srcId="{7EC9E1EA-33CD-4A6B-9927-D93CF6A9A8F7}" destId="{BE340F28-80C2-42F0-91B6-2B701A15E1A3}" srcOrd="6" destOrd="0" presId="urn:microsoft.com/office/officeart/2005/8/layout/process4"/>
    <dgm:cxn modelId="{5739EA94-ABE6-4C01-969E-5ADA1FF9A333}" type="presParOf" srcId="{BE340F28-80C2-42F0-91B6-2B701A15E1A3}" destId="{19D332BC-B053-430C-BB05-CC66CF08FB60}" srcOrd="0" destOrd="0" presId="urn:microsoft.com/office/officeart/2005/8/layout/process4"/>
    <dgm:cxn modelId="{F8191678-37D6-42A2-918B-59A3CC14E2C0}" type="presParOf" srcId="{7EC9E1EA-33CD-4A6B-9927-D93CF6A9A8F7}" destId="{13297316-663B-47BD-8017-30DBE43CAA2C}" srcOrd="7" destOrd="0" presId="urn:microsoft.com/office/officeart/2005/8/layout/process4"/>
    <dgm:cxn modelId="{042DFDCB-C0C1-4290-ACEE-12BB64463C3B}" type="presParOf" srcId="{7EC9E1EA-33CD-4A6B-9927-D93CF6A9A8F7}" destId="{31C308CD-4D9A-4384-A092-269842D6CF8F}" srcOrd="8" destOrd="0" presId="urn:microsoft.com/office/officeart/2005/8/layout/process4"/>
    <dgm:cxn modelId="{1BB7C350-1220-44D3-8AD2-D3E5E08873B7}" type="presParOf" srcId="{31C308CD-4D9A-4384-A092-269842D6CF8F}" destId="{2AB9BE24-E9C5-4ADA-9088-D060505EF916}"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1B9497-5999-1E41-8D14-D964C15ADA84}"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F75E59-9B3A-3143-8CC4-112D6FA74E77}" type="slidenum">
              <a:rPr lang="en-US" smtClean="0"/>
              <a:t>‹#›</a:t>
            </a:fld>
            <a:endParaRPr lang="en-US"/>
          </a:p>
        </p:txBody>
      </p:sp>
    </p:spTree>
    <p:extLst>
      <p:ext uri="{BB962C8B-B14F-4D97-AF65-F5344CB8AC3E}">
        <p14:creationId xmlns:p14="http://schemas.microsoft.com/office/powerpoint/2010/main" val="2844384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Slide Image Placeholder 1"/>
          <p:cNvSpPr>
            <a:spLocks noGrp="1" noRot="1" noChangeAspect="1" noTextEdit="1"/>
          </p:cNvSpPr>
          <p:nvPr>
            <p:ph type="sldImg"/>
          </p:nvPr>
        </p:nvSpPr>
        <p:spPr>
          <a:noFill/>
          <a:ln/>
        </p:spPr>
      </p:sp>
      <p:sp>
        <p:nvSpPr>
          <p:cNvPr id="157699" name="Notes Placeholder 2"/>
          <p:cNvSpPr>
            <a:spLocks noGrp="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imes New Roman" pitchFamily="-32" charset="0"/>
              </a:rPr>
              <a:t>Wear gloves, gown, protective eye wear, and mask as indicated.</a:t>
            </a:r>
          </a:p>
          <a:p>
            <a:pPr eaLnBrk="1" hangingPunct="1"/>
            <a:endParaRPr lang="en-US" dirty="0">
              <a:latin typeface="Times New Roman" pitchFamily="-32" charset="0"/>
            </a:endParaRPr>
          </a:p>
        </p:txBody>
      </p:sp>
      <p:sp>
        <p:nvSpPr>
          <p:cNvPr id="4" name="Slide Number Placeholder 3"/>
          <p:cNvSpPr txBox="1">
            <a:spLocks noGrp="1"/>
          </p:cNvSpPr>
          <p:nvPr/>
        </p:nvSpPr>
        <p:spPr>
          <a:xfrm>
            <a:off x="3884613" y="8685213"/>
            <a:ext cx="2971800" cy="457200"/>
          </a:xfrm>
          <a:prstGeom prst="rect">
            <a:avLst/>
          </a:prstGeom>
          <a:noFill/>
        </p:spPr>
        <p:txBody>
          <a:bodyPr anchor="b"/>
          <a:lstStyle/>
          <a:p>
            <a:pPr>
              <a:defRPr/>
            </a:pPr>
            <a:fld id="{669A51ED-D03A-46F2-BDD0-834313CEE6E9}" type="slidenum">
              <a:rPr lang="en-US" sz="1200">
                <a:solidFill>
                  <a:prstClr val="black"/>
                </a:solidFill>
              </a:rPr>
              <a:pPr>
                <a:defRPr/>
              </a:pPr>
              <a:t>39</a:t>
            </a:fld>
            <a:endParaRPr lang="en-US" sz="1200">
              <a:solidFill>
                <a:prstClr val="black"/>
              </a:solidFill>
            </a:endParaRPr>
          </a:p>
        </p:txBody>
      </p:sp>
    </p:spTree>
    <p:extLst>
      <p:ext uri="{BB962C8B-B14F-4D97-AF65-F5344CB8AC3E}">
        <p14:creationId xmlns:p14="http://schemas.microsoft.com/office/powerpoint/2010/main" val="3257792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noFill/>
          <a:ln/>
        </p:spPr>
      </p:sp>
      <p:sp>
        <p:nvSpPr>
          <p:cNvPr id="126979" name="Notes Placeholder 2"/>
          <p:cNvSpPr>
            <a:spLocks noGrp="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imes New Roman" pitchFamily="-32" charset="0"/>
              </a:rPr>
              <a:t>When checking for crowning, you may see an arm, a single leg, or an arm and leg together, or a shoulder and an arm. If one or more limbs are present, there is often a prolapsed umbilical cord as well.</a:t>
            </a:r>
          </a:p>
          <a:p>
            <a:pPr eaLnBrk="1" hangingPunct="1"/>
            <a:endParaRPr lang="en-US" dirty="0">
              <a:latin typeface="Times New Roman" pitchFamily="-32" charset="0"/>
            </a:endParaRPr>
          </a:p>
        </p:txBody>
      </p:sp>
      <p:sp>
        <p:nvSpPr>
          <p:cNvPr id="4" name="Slide Number Placeholder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1DB73701-9DE8-4721-9289-A485082401A4}" type="slidenum">
              <a:rPr lang="en-US" sz="1200">
                <a:latin typeface="+mn-lt"/>
              </a:rPr>
              <a:pPr algn="r" fontAlgn="auto">
                <a:spcBef>
                  <a:spcPts val="0"/>
                </a:spcBef>
                <a:spcAft>
                  <a:spcPts val="0"/>
                </a:spcAft>
                <a:defRPr/>
              </a:pPr>
              <a:t>99</a:t>
            </a:fld>
            <a:endParaRPr lang="en-US" sz="1200">
              <a:latin typeface="+mn-lt"/>
            </a:endParaRPr>
          </a:p>
        </p:txBody>
      </p:sp>
    </p:spTree>
    <p:extLst>
      <p:ext uri="{BB962C8B-B14F-4D97-AF65-F5344CB8AC3E}">
        <p14:creationId xmlns:p14="http://schemas.microsoft.com/office/powerpoint/2010/main" val="40850678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TextEdit="1"/>
          </p:cNvSpPr>
          <p:nvPr>
            <p:ph type="sldImg"/>
          </p:nvPr>
        </p:nvSpPr>
        <p:spPr>
          <a:noFill/>
          <a:ln/>
        </p:spPr>
      </p:sp>
      <p:sp>
        <p:nvSpPr>
          <p:cNvPr id="128003" name="Notes Placeholder 2"/>
          <p:cNvSpPr>
            <a:spLocks noGrp="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imes New Roman" pitchFamily="-32" charset="0"/>
              </a:rPr>
              <a:t>If there is a prolapsed cord, follow the same procedures as you would for any delivery involving a prolapsed cord. Remember, you have to keep pushing up on the baby until relieved by a physician. The baby must be kept off of the cord if he is to survive.</a:t>
            </a:r>
          </a:p>
          <a:p>
            <a:pPr eaLnBrk="1" hangingPunct="1"/>
            <a:endParaRPr lang="en-US" dirty="0">
              <a:latin typeface="Times New Roman" pitchFamily="-32" charset="0"/>
            </a:endParaRPr>
          </a:p>
          <a:p>
            <a:pPr eaLnBrk="1" hangingPunct="1"/>
            <a:r>
              <a:rPr lang="en-US" dirty="0">
                <a:latin typeface="Times New Roman" pitchFamily="-32" charset="0"/>
              </a:rPr>
              <a:t>For a limb presentation, do not try to pull on the limb or replace the limb into the vagina. Do not place your gloved hand into the vagina, unless there is a prolapsed cord.</a:t>
            </a:r>
          </a:p>
          <a:p>
            <a:pPr eaLnBrk="1" hangingPunct="1"/>
            <a:endParaRPr lang="en-US" dirty="0">
              <a:latin typeface="Times New Roman" pitchFamily="-32" charset="0"/>
            </a:endParaRPr>
          </a:p>
        </p:txBody>
      </p:sp>
      <p:sp>
        <p:nvSpPr>
          <p:cNvPr id="4" name="Slide Number Placeholder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1F22F7E6-AA9A-42EE-98CF-B2D8D4C214FE}" type="slidenum">
              <a:rPr lang="en-US" sz="1200">
                <a:latin typeface="+mn-lt"/>
              </a:rPr>
              <a:pPr algn="r" fontAlgn="auto">
                <a:spcBef>
                  <a:spcPts val="0"/>
                </a:spcBef>
                <a:spcAft>
                  <a:spcPts val="0"/>
                </a:spcAft>
                <a:defRPr/>
              </a:pPr>
              <a:t>100</a:t>
            </a:fld>
            <a:endParaRPr lang="en-US" sz="1200">
              <a:latin typeface="+mn-lt"/>
            </a:endParaRPr>
          </a:p>
        </p:txBody>
      </p:sp>
    </p:spTree>
    <p:extLst>
      <p:ext uri="{BB962C8B-B14F-4D97-AF65-F5344CB8AC3E}">
        <p14:creationId xmlns:p14="http://schemas.microsoft.com/office/powerpoint/2010/main" val="29096975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a:noFill/>
          <a:ln/>
        </p:spPr>
      </p:sp>
      <p:sp>
        <p:nvSpPr>
          <p:cNvPr id="129027" name="Notes Placeholder 2"/>
          <p:cNvSpPr>
            <a:spLocks noGrp="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a:r>
              <a:rPr lang="en-US" dirty="0">
                <a:latin typeface="Times New Roman" pitchFamily="-32" charset="0"/>
              </a:rPr>
              <a:t>When more than one baby is born during a single delivery, it is called a </a:t>
            </a:r>
            <a:r>
              <a:rPr lang="en-US" b="1" dirty="0">
                <a:latin typeface="Times New Roman" pitchFamily="-32" charset="0"/>
              </a:rPr>
              <a:t>multiple birth.</a:t>
            </a:r>
            <a:r>
              <a:rPr lang="en-US" dirty="0">
                <a:latin typeface="Times New Roman" pitchFamily="-32" charset="0"/>
              </a:rPr>
              <a:t> A multiple birth, usually twins, is not considered a complication, provided that the deliveries are normal. Twins are generally delivered in the same manner as a single delivery, one birth following the other. However, if a multiple birth is encountered, you should have enough personnel and equipment to be prepared for multiple resuscitations. Call for assistance if needed.</a:t>
            </a:r>
          </a:p>
          <a:p>
            <a:pPr eaLnBrk="1"/>
            <a:endParaRPr lang="en-US" dirty="0">
              <a:latin typeface="Times New Roman" pitchFamily="-32" charset="0"/>
            </a:endParaRPr>
          </a:p>
          <a:p>
            <a:pPr eaLnBrk="1"/>
            <a:r>
              <a:rPr lang="en-US" dirty="0">
                <a:latin typeface="Times New Roman" pitchFamily="-32" charset="0"/>
              </a:rPr>
              <a:t>When delivering twins, identify the infants as to order of birth (one and two, or A and B).</a:t>
            </a:r>
          </a:p>
        </p:txBody>
      </p:sp>
      <p:sp>
        <p:nvSpPr>
          <p:cNvPr id="4" name="Slide Number Placeholder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5769BB6D-781F-423B-96C3-1687CDD61B23}" type="slidenum">
              <a:rPr lang="en-US" sz="1200">
                <a:latin typeface="+mn-lt"/>
              </a:rPr>
              <a:pPr algn="r" fontAlgn="auto">
                <a:spcBef>
                  <a:spcPts val="0"/>
                </a:spcBef>
                <a:spcAft>
                  <a:spcPts val="0"/>
                </a:spcAft>
                <a:defRPr/>
              </a:pPr>
              <a:t>103</a:t>
            </a:fld>
            <a:endParaRPr lang="en-US" sz="1200">
              <a:latin typeface="+mn-lt"/>
            </a:endParaRPr>
          </a:p>
        </p:txBody>
      </p:sp>
    </p:spTree>
    <p:extLst>
      <p:ext uri="{BB962C8B-B14F-4D97-AF65-F5344CB8AC3E}">
        <p14:creationId xmlns:p14="http://schemas.microsoft.com/office/powerpoint/2010/main" val="8847890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a:noFill/>
          <a:ln/>
        </p:spPr>
      </p:sp>
      <p:sp>
        <p:nvSpPr>
          <p:cNvPr id="130051" name="Notes Placeholder 2"/>
          <p:cNvSpPr>
            <a:spLocks noGrp="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a-IR" dirty="0">
              <a:latin typeface="Times New Roman" pitchFamily="-32" charset="0"/>
              <a:cs typeface="B Nazanin" panose="00000400000000000000" pitchFamily="2" charset="-78"/>
            </a:endParaRPr>
          </a:p>
        </p:txBody>
      </p:sp>
      <p:sp>
        <p:nvSpPr>
          <p:cNvPr id="4" name="Slide Number Placeholder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825269F9-C862-4DEB-A824-EC18B0D38F1F}" type="slidenum">
              <a:rPr lang="en-US" sz="1200">
                <a:latin typeface="+mn-lt"/>
              </a:rPr>
              <a:pPr algn="r" fontAlgn="auto">
                <a:spcBef>
                  <a:spcPts val="0"/>
                </a:spcBef>
                <a:spcAft>
                  <a:spcPts val="0"/>
                </a:spcAft>
                <a:defRPr/>
              </a:pPr>
              <a:t>104</a:t>
            </a:fld>
            <a:endParaRPr lang="en-US" sz="1200">
              <a:latin typeface="+mn-lt"/>
            </a:endParaRPr>
          </a:p>
        </p:txBody>
      </p:sp>
    </p:spTree>
    <p:extLst>
      <p:ext uri="{BB962C8B-B14F-4D97-AF65-F5344CB8AC3E}">
        <p14:creationId xmlns:p14="http://schemas.microsoft.com/office/powerpoint/2010/main" val="42897992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a:noFill/>
          <a:ln/>
        </p:spPr>
      </p:sp>
      <p:sp>
        <p:nvSpPr>
          <p:cNvPr id="131075" name="Notes Placeholder 2"/>
          <p:cNvSpPr>
            <a:spLocks noGrp="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a-IR" dirty="0">
              <a:latin typeface="Times New Roman" pitchFamily="-32" charset="0"/>
              <a:cs typeface="B Nazanin" panose="00000400000000000000" pitchFamily="2" charset="-78"/>
            </a:endParaRPr>
          </a:p>
        </p:txBody>
      </p:sp>
      <p:sp>
        <p:nvSpPr>
          <p:cNvPr id="4" name="Slide Number Placeholder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47CF76BE-CD28-4756-ACE4-554B693C8014}" type="slidenum">
              <a:rPr lang="en-US" sz="1200">
                <a:latin typeface="+mn-lt"/>
              </a:rPr>
              <a:pPr algn="r" fontAlgn="auto">
                <a:spcBef>
                  <a:spcPts val="0"/>
                </a:spcBef>
                <a:spcAft>
                  <a:spcPts val="0"/>
                </a:spcAft>
                <a:defRPr/>
              </a:pPr>
              <a:t>105</a:t>
            </a:fld>
            <a:endParaRPr lang="en-US" sz="1200">
              <a:latin typeface="+mn-lt"/>
            </a:endParaRPr>
          </a:p>
        </p:txBody>
      </p:sp>
    </p:spTree>
    <p:extLst>
      <p:ext uri="{BB962C8B-B14F-4D97-AF65-F5344CB8AC3E}">
        <p14:creationId xmlns:p14="http://schemas.microsoft.com/office/powerpoint/2010/main" val="13603004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a:noFill/>
          <a:ln/>
        </p:spPr>
      </p:sp>
      <p:sp>
        <p:nvSpPr>
          <p:cNvPr id="132099" name="Notes Placeholder 2"/>
          <p:cNvSpPr>
            <a:spLocks noGrp="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imes New Roman" pitchFamily="-32" charset="0"/>
              </a:rPr>
              <a:t>Since you probably will not be able to weigh the baby, make a determination as to whether the baby is full-term or premature based on the mother’s information and the baby’s appearance. By comparison with a normal full-term baby, the head of a premature infant is much larger in proportion to the small, thin, red body. </a:t>
            </a:r>
          </a:p>
        </p:txBody>
      </p:sp>
      <p:sp>
        <p:nvSpPr>
          <p:cNvPr id="4" name="Slide Number Placeholder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80089318-10FF-41FC-899E-93640946C86D}" type="slidenum">
              <a:rPr lang="en-US" sz="1200">
                <a:latin typeface="+mn-lt"/>
              </a:rPr>
              <a:pPr algn="r" fontAlgn="auto">
                <a:spcBef>
                  <a:spcPts val="0"/>
                </a:spcBef>
                <a:spcAft>
                  <a:spcPts val="0"/>
                </a:spcAft>
                <a:defRPr/>
              </a:pPr>
              <a:t>107</a:t>
            </a:fld>
            <a:endParaRPr lang="en-US" sz="1200">
              <a:latin typeface="+mn-lt"/>
            </a:endParaRPr>
          </a:p>
        </p:txBody>
      </p:sp>
    </p:spTree>
    <p:extLst>
      <p:ext uri="{BB962C8B-B14F-4D97-AF65-F5344CB8AC3E}">
        <p14:creationId xmlns:p14="http://schemas.microsoft.com/office/powerpoint/2010/main" val="3200867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a:noFill/>
          <a:ln/>
        </p:spPr>
      </p:sp>
      <p:sp>
        <p:nvSpPr>
          <p:cNvPr id="133123" name="Notes Placeholder 2"/>
          <p:cNvSpPr>
            <a:spLocks noGrp="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imes New Roman" pitchFamily="-32" charset="0"/>
              </a:rPr>
              <a:t>Premature infants are at great risk of developing hypothermia. Once breathing, the baby should be dried and wrapped snugly in a warm blanket. </a:t>
            </a:r>
          </a:p>
          <a:p>
            <a:pPr eaLnBrk="1" hangingPunct="1"/>
            <a:endParaRPr lang="en-US" dirty="0">
              <a:latin typeface="Times New Roman" pitchFamily="-32" charset="0"/>
            </a:endParaRPr>
          </a:p>
          <a:p>
            <a:pPr eaLnBrk="1" hangingPunct="1"/>
            <a:r>
              <a:rPr lang="en-US" dirty="0">
                <a:latin typeface="Times New Roman" pitchFamily="-32" charset="0"/>
              </a:rPr>
              <a:t>Continue to suction fluids from the nose and mouth using a rubber bulb syringe. Keep checking to see if additional suctioning is required.</a:t>
            </a:r>
          </a:p>
          <a:p>
            <a:pPr eaLnBrk="1" hangingPunct="1"/>
            <a:endParaRPr lang="en-US" dirty="0">
              <a:latin typeface="Times New Roman" pitchFamily="-32" charset="0"/>
            </a:endParaRPr>
          </a:p>
          <a:p>
            <a:pPr eaLnBrk="1" hangingPunct="1"/>
            <a:r>
              <a:rPr lang="en-US" dirty="0">
                <a:latin typeface="Times New Roman" pitchFamily="-32" charset="0"/>
              </a:rPr>
              <a:t>Examine the cut end of the cord carefully. If there is any sign of bleeding, even the slightest, apply another clamp or tie closer to the baby’s body.</a:t>
            </a:r>
          </a:p>
          <a:p>
            <a:pPr eaLnBrk="1" hangingPunct="1"/>
            <a:endParaRPr lang="en-US" dirty="0">
              <a:latin typeface="Times New Roman" pitchFamily="-32" charset="0"/>
            </a:endParaRPr>
          </a:p>
          <a:p>
            <a:pPr eaLnBrk="1" hangingPunct="1"/>
            <a:r>
              <a:rPr lang="en-US" dirty="0">
                <a:latin typeface="Times New Roman" pitchFamily="-32" charset="0"/>
              </a:rPr>
              <a:t>The desired temperature is between 90°F and 100°F. Use the ambulance heater to warm the patient compartment prior to transport. In the summer months, the air conditioning should be turned off and all compartment windows should be closed or adjusted to keep the desired temperature.</a:t>
            </a:r>
          </a:p>
          <a:p>
            <a:pPr eaLnBrk="1" hangingPunct="1"/>
            <a:endParaRPr lang="en-US" dirty="0">
              <a:latin typeface="Times New Roman" pitchFamily="-32" charset="0"/>
            </a:endParaRPr>
          </a:p>
          <a:p>
            <a:pPr eaLnBrk="1" hangingPunct="1"/>
            <a:endParaRPr lang="en-US" dirty="0">
              <a:latin typeface="Times New Roman" pitchFamily="-32" charset="0"/>
            </a:endParaRPr>
          </a:p>
          <a:p>
            <a:pPr eaLnBrk="1" hangingPunct="1"/>
            <a:endParaRPr lang="en-US" dirty="0">
              <a:latin typeface="Times New Roman" pitchFamily="-32" charset="0"/>
            </a:endParaRPr>
          </a:p>
        </p:txBody>
      </p:sp>
      <p:sp>
        <p:nvSpPr>
          <p:cNvPr id="4" name="Slide Number Placeholder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4431D276-354B-4829-9E6D-18D10EAAA3D0}" type="slidenum">
              <a:rPr lang="en-US" sz="1200">
                <a:latin typeface="+mn-lt"/>
              </a:rPr>
              <a:pPr algn="r" fontAlgn="auto">
                <a:spcBef>
                  <a:spcPts val="0"/>
                </a:spcBef>
                <a:spcAft>
                  <a:spcPts val="0"/>
                </a:spcAft>
                <a:defRPr/>
              </a:pPr>
              <a:t>108</a:t>
            </a:fld>
            <a:endParaRPr lang="en-US" sz="1200">
              <a:latin typeface="+mn-lt"/>
            </a:endParaRPr>
          </a:p>
        </p:txBody>
      </p:sp>
    </p:spTree>
    <p:extLst>
      <p:ext uri="{BB962C8B-B14F-4D97-AF65-F5344CB8AC3E}">
        <p14:creationId xmlns:p14="http://schemas.microsoft.com/office/powerpoint/2010/main" val="11630479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a:noFill/>
          <a:ln/>
        </p:spPr>
      </p:sp>
      <p:sp>
        <p:nvSpPr>
          <p:cNvPr id="134147" name="Notes Placeholder 2"/>
          <p:cNvSpPr>
            <a:spLocks noGrp="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a-IR" dirty="0">
              <a:latin typeface="Times New Roman" pitchFamily="-32" charset="0"/>
              <a:cs typeface="B Nazanin" panose="00000400000000000000" pitchFamily="2" charset="-78"/>
            </a:endParaRPr>
          </a:p>
        </p:txBody>
      </p:sp>
      <p:sp>
        <p:nvSpPr>
          <p:cNvPr id="4" name="Slide Number Placeholder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7F1CB6E1-7A92-4C56-B988-FB369454620C}" type="slidenum">
              <a:rPr lang="en-US" sz="1200">
                <a:latin typeface="+mn-lt"/>
              </a:rPr>
              <a:pPr algn="r" fontAlgn="auto">
                <a:spcBef>
                  <a:spcPts val="0"/>
                </a:spcBef>
                <a:spcAft>
                  <a:spcPts val="0"/>
                </a:spcAft>
                <a:defRPr/>
              </a:pPr>
              <a:t>109</a:t>
            </a:fld>
            <a:endParaRPr lang="en-US" sz="1200">
              <a:latin typeface="+mn-lt"/>
            </a:endParaRPr>
          </a:p>
        </p:txBody>
      </p:sp>
    </p:spTree>
    <p:extLst>
      <p:ext uri="{BB962C8B-B14F-4D97-AF65-F5344CB8AC3E}">
        <p14:creationId xmlns:p14="http://schemas.microsoft.com/office/powerpoint/2010/main" val="34594778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a:noFill/>
          <a:ln/>
        </p:spPr>
      </p:sp>
      <p:sp>
        <p:nvSpPr>
          <p:cNvPr id="135171" name="Notes Placeholder 2"/>
          <p:cNvSpPr>
            <a:spLocks noGrp="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imes New Roman" pitchFamily="-32" charset="0"/>
              </a:rPr>
              <a:t>To reduce the risk of aspiration, do not stimulate the infant before suctioning the oropharynx.</a:t>
            </a:r>
          </a:p>
          <a:p>
            <a:pPr eaLnBrk="1" hangingPunct="1"/>
            <a:endParaRPr lang="en-US" dirty="0">
              <a:latin typeface="Times New Roman" pitchFamily="-32" charset="0"/>
            </a:endParaRPr>
          </a:p>
          <a:p>
            <a:pPr eaLnBrk="1" hangingPunct="1"/>
            <a:r>
              <a:rPr lang="en-US" dirty="0">
                <a:latin typeface="Times New Roman" pitchFamily="-32" charset="0"/>
              </a:rPr>
              <a:t>Suction the mouth and then the nose.</a:t>
            </a:r>
          </a:p>
          <a:p>
            <a:pPr eaLnBrk="1" hangingPunct="1"/>
            <a:endParaRPr lang="en-US" dirty="0">
              <a:latin typeface="Times New Roman" pitchFamily="-32" charset="0"/>
            </a:endParaRPr>
          </a:p>
          <a:p>
            <a:pPr eaLnBrk="1" hangingPunct="1"/>
            <a:r>
              <a:rPr lang="en-US" dirty="0">
                <a:latin typeface="Times New Roman" pitchFamily="-32" charset="0"/>
              </a:rPr>
              <a:t>Provide artificial ventilations and/or chest compression as indicated by effort of breathing and heart rate.</a:t>
            </a:r>
          </a:p>
          <a:p>
            <a:pPr eaLnBrk="1" hangingPunct="1"/>
            <a:endParaRPr lang="en-US" dirty="0">
              <a:latin typeface="Times New Roman" pitchFamily="-32" charset="0"/>
            </a:endParaRPr>
          </a:p>
          <a:p>
            <a:pPr eaLnBrk="1" hangingPunct="1"/>
            <a:endParaRPr lang="en-US" dirty="0">
              <a:latin typeface="Times New Roman" pitchFamily="-32" charset="0"/>
            </a:endParaRPr>
          </a:p>
        </p:txBody>
      </p:sp>
      <p:sp>
        <p:nvSpPr>
          <p:cNvPr id="4" name="Slide Number Placeholder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64FD8F09-77B0-4174-8D7A-464365F1A252}" type="slidenum">
              <a:rPr lang="en-US" sz="1200">
                <a:latin typeface="+mn-lt"/>
              </a:rPr>
              <a:pPr algn="r" fontAlgn="auto">
                <a:spcBef>
                  <a:spcPts val="0"/>
                </a:spcBef>
                <a:spcAft>
                  <a:spcPts val="0"/>
                </a:spcAft>
                <a:defRPr/>
              </a:pPr>
              <a:t>110</a:t>
            </a:fld>
            <a:endParaRPr lang="en-US" sz="1200">
              <a:latin typeface="+mn-lt"/>
            </a:endParaRPr>
          </a:p>
        </p:txBody>
      </p:sp>
    </p:spTree>
    <p:extLst>
      <p:ext uri="{BB962C8B-B14F-4D97-AF65-F5344CB8AC3E}">
        <p14:creationId xmlns:p14="http://schemas.microsoft.com/office/powerpoint/2010/main" val="6616829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54316B4-A95C-4C47-836C-9AE7A4E51148}" type="slidenum">
              <a:rPr lang="en-US"/>
              <a:pPr/>
              <a:t>116</a:t>
            </a:fld>
            <a:endParaRPr lang="en-US"/>
          </a:p>
        </p:txBody>
      </p:sp>
      <p:sp>
        <p:nvSpPr>
          <p:cNvPr id="506882" name="Rectangle 2"/>
          <p:cNvSpPr>
            <a:spLocks noGrp="1" noRot="1" noChangeAspect="1" noChangeArrowheads="1" noTextEdit="1"/>
          </p:cNvSpPr>
          <p:nvPr>
            <p:ph type="sldImg"/>
          </p:nvPr>
        </p:nvSpPr>
        <p:spPr>
          <a:ln/>
        </p:spPr>
      </p:sp>
      <p:sp>
        <p:nvSpPr>
          <p:cNvPr id="506883" name="Rectangle 3"/>
          <p:cNvSpPr>
            <a:spLocks noGrp="1" noChangeArrowheads="1"/>
          </p:cNvSpPr>
          <p:nvPr>
            <p:ph type="body" idx="1"/>
          </p:nvPr>
        </p:nvSpPr>
        <p:spPr>
          <a:xfrm>
            <a:off x="914400" y="4343400"/>
            <a:ext cx="5029200" cy="4114800"/>
          </a:xfrm>
        </p:spPr>
        <p:txBody>
          <a:bodyPr/>
          <a:lstStyle/>
          <a:p>
            <a:endParaRPr lang="fa-IR" dirty="0">
              <a:cs typeface="B Nazanin" panose="00000400000000000000" pitchFamily="2" charset="-78"/>
            </a:endParaRPr>
          </a:p>
        </p:txBody>
      </p:sp>
    </p:spTree>
    <p:extLst>
      <p:ext uri="{BB962C8B-B14F-4D97-AF65-F5344CB8AC3E}">
        <p14:creationId xmlns:p14="http://schemas.microsoft.com/office/powerpoint/2010/main" val="137717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a:noFill/>
          <a:ln/>
        </p:spPr>
      </p:sp>
      <p:sp>
        <p:nvSpPr>
          <p:cNvPr id="108547" name="Notes Placeholder 2"/>
          <p:cNvSpPr>
            <a:spLocks noGrp="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a-IR" dirty="0">
              <a:latin typeface="Times New Roman" pitchFamily="-32" charset="0"/>
              <a:cs typeface="B Nazanin" panose="00000400000000000000" pitchFamily="2" charset="-78"/>
            </a:endParaRPr>
          </a:p>
        </p:txBody>
      </p:sp>
      <p:sp>
        <p:nvSpPr>
          <p:cNvPr id="4" name="Slide Number Placeholder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D309E551-36B4-44B8-91FA-3777817C9977}" type="slidenum">
              <a:rPr lang="en-US" sz="1200">
                <a:latin typeface="+mn-lt"/>
              </a:rPr>
              <a:pPr algn="r" fontAlgn="auto">
                <a:spcBef>
                  <a:spcPts val="0"/>
                </a:spcBef>
                <a:spcAft>
                  <a:spcPts val="0"/>
                </a:spcAft>
                <a:defRPr/>
              </a:pPr>
              <a:t>74</a:t>
            </a:fld>
            <a:endParaRPr lang="en-US" sz="1200">
              <a:latin typeface="+mn-lt"/>
            </a:endParaRPr>
          </a:p>
        </p:txBody>
      </p:sp>
    </p:spTree>
    <p:extLst>
      <p:ext uri="{BB962C8B-B14F-4D97-AF65-F5344CB8AC3E}">
        <p14:creationId xmlns:p14="http://schemas.microsoft.com/office/powerpoint/2010/main" val="2803561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7EF5659-AB5C-435A-946C-194F2B56206F}" type="slidenum">
              <a:rPr lang="en-US"/>
              <a:pPr/>
              <a:t>117</a:t>
            </a:fld>
            <a:endParaRPr lang="en-US"/>
          </a:p>
        </p:txBody>
      </p:sp>
      <p:sp>
        <p:nvSpPr>
          <p:cNvPr id="508930" name="Rectangle 2"/>
          <p:cNvSpPr>
            <a:spLocks noGrp="1" noRot="1" noChangeAspect="1" noChangeArrowheads="1" noTextEdit="1"/>
          </p:cNvSpPr>
          <p:nvPr>
            <p:ph type="sldImg"/>
          </p:nvPr>
        </p:nvSpPr>
        <p:spPr>
          <a:ln/>
        </p:spPr>
      </p:sp>
      <p:sp>
        <p:nvSpPr>
          <p:cNvPr id="508931" name="Rectangle 3"/>
          <p:cNvSpPr>
            <a:spLocks noGrp="1" noChangeArrowheads="1"/>
          </p:cNvSpPr>
          <p:nvPr>
            <p:ph type="body" idx="1"/>
          </p:nvPr>
        </p:nvSpPr>
        <p:spPr>
          <a:xfrm>
            <a:off x="914400" y="4343400"/>
            <a:ext cx="5029200" cy="4114800"/>
          </a:xfrm>
        </p:spPr>
        <p:txBody>
          <a:bodyPr/>
          <a:lstStyle/>
          <a:p>
            <a:endParaRPr lang="fa-IR" dirty="0">
              <a:cs typeface="B Nazanin" panose="00000400000000000000" pitchFamily="2" charset="-78"/>
            </a:endParaRPr>
          </a:p>
        </p:txBody>
      </p:sp>
    </p:spTree>
    <p:extLst>
      <p:ext uri="{BB962C8B-B14F-4D97-AF65-F5344CB8AC3E}">
        <p14:creationId xmlns:p14="http://schemas.microsoft.com/office/powerpoint/2010/main" val="15233479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a:noFill/>
          <a:ln/>
        </p:spPr>
      </p:sp>
      <p:sp>
        <p:nvSpPr>
          <p:cNvPr id="110595" name="Notes Placeholder 2"/>
          <p:cNvSpPr>
            <a:spLocks noGrp="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imes New Roman" pitchFamily="-32" charset="0"/>
              </a:rPr>
              <a:t>The vigor of an infant should be assessed as soon as he is born. If you arrive after the birth, it is still your responsibility to make the assessments based on your first observations. Remember, however, that care for the infant and the mother should not be delayed. </a:t>
            </a:r>
            <a:r>
              <a:rPr lang="en-US" i="1" dirty="0">
                <a:latin typeface="Times New Roman" pitchFamily="-32" charset="0"/>
              </a:rPr>
              <a:t>The assessment is meant to take place while these other activities are being performed.</a:t>
            </a:r>
            <a:endParaRPr lang="en-US" dirty="0">
              <a:latin typeface="Times New Roman" pitchFamily="-32" charset="0"/>
            </a:endParaRPr>
          </a:p>
          <a:p>
            <a:pPr eaLnBrk="1" hangingPunct="1"/>
            <a:endParaRPr lang="en-US" dirty="0">
              <a:latin typeface="Times New Roman" pitchFamily="-32" charset="0"/>
            </a:endParaRPr>
          </a:p>
        </p:txBody>
      </p:sp>
      <p:sp>
        <p:nvSpPr>
          <p:cNvPr id="4" name="Slide Number Placeholder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658B1FF0-663F-4CAE-9DA7-3E85341AB494}" type="slidenum">
              <a:rPr lang="en-US" sz="1200">
                <a:latin typeface="+mn-lt"/>
              </a:rPr>
              <a:pPr algn="r" fontAlgn="auto">
                <a:spcBef>
                  <a:spcPts val="0"/>
                </a:spcBef>
                <a:spcAft>
                  <a:spcPts val="0"/>
                </a:spcAft>
                <a:defRPr/>
              </a:pPr>
              <a:t>118</a:t>
            </a:fld>
            <a:endParaRPr lang="en-US" sz="1200">
              <a:latin typeface="+mn-lt"/>
            </a:endParaRPr>
          </a:p>
        </p:txBody>
      </p:sp>
    </p:spTree>
    <p:extLst>
      <p:ext uri="{BB962C8B-B14F-4D97-AF65-F5344CB8AC3E}">
        <p14:creationId xmlns:p14="http://schemas.microsoft.com/office/powerpoint/2010/main" val="42137574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noFill/>
          <a:ln/>
        </p:spPr>
      </p:sp>
      <p:sp>
        <p:nvSpPr>
          <p:cNvPr id="111619" name="Notes Placeholder 2"/>
          <p:cNvSpPr>
            <a:spLocks noGrp="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imes New Roman" pitchFamily="-32" charset="0"/>
              </a:rPr>
              <a:t>Your EMS system may call for a general or a specific evaluation protocol. A general evaluation usually calls for noting ease of breathing, the heart rate, crying, movement, and skin color. A normal newborn should have a pulse greater than 100/min, be breathing easily, crying (vigorous crying is a good sign), moving his extremities (the more active, the better), and show blue coloration at the hands and feet only. </a:t>
            </a:r>
          </a:p>
          <a:p>
            <a:pPr eaLnBrk="1" hangingPunct="1"/>
            <a:endParaRPr lang="en-US" dirty="0">
              <a:latin typeface="Times New Roman" pitchFamily="-32" charset="0"/>
            </a:endParaRPr>
          </a:p>
          <a:p>
            <a:pPr eaLnBrk="1" hangingPunct="1"/>
            <a:r>
              <a:rPr lang="en-US" dirty="0">
                <a:latin typeface="Times New Roman" pitchFamily="-32" charset="0"/>
              </a:rPr>
              <a:t>Five minutes later, these signs should still be apparent, with breathing becoming more relaxed. The blue coloration may or may not disappear, but it should not spread to other parts of the body.</a:t>
            </a:r>
          </a:p>
          <a:p>
            <a:pPr eaLnBrk="1" hangingPunct="1"/>
            <a:endParaRPr lang="en-US" dirty="0">
              <a:latin typeface="Times New Roman" pitchFamily="-32" charset="0"/>
            </a:endParaRPr>
          </a:p>
        </p:txBody>
      </p:sp>
      <p:sp>
        <p:nvSpPr>
          <p:cNvPr id="4" name="Slide Number Placeholder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72295C2F-05DB-4CEE-AB5A-BAD5FEEC0E30}" type="slidenum">
              <a:rPr lang="en-US" sz="1200">
                <a:latin typeface="+mn-lt"/>
              </a:rPr>
              <a:pPr algn="r" fontAlgn="auto">
                <a:spcBef>
                  <a:spcPts val="0"/>
                </a:spcBef>
                <a:spcAft>
                  <a:spcPts val="0"/>
                </a:spcAft>
                <a:defRPr/>
              </a:pPr>
              <a:t>119</a:t>
            </a:fld>
            <a:endParaRPr lang="en-US" sz="1200">
              <a:latin typeface="+mn-lt"/>
            </a:endParaRPr>
          </a:p>
        </p:txBody>
      </p:sp>
    </p:spTree>
    <p:extLst>
      <p:ext uri="{BB962C8B-B14F-4D97-AF65-F5344CB8AC3E}">
        <p14:creationId xmlns:p14="http://schemas.microsoft.com/office/powerpoint/2010/main" val="343272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a:noFill/>
          <a:ln/>
        </p:spPr>
      </p:sp>
      <p:sp>
        <p:nvSpPr>
          <p:cNvPr id="112643" name="Notes Placeholder 2"/>
          <p:cNvSpPr>
            <a:spLocks noGrp="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imes New Roman" pitchFamily="-32" charset="0"/>
              </a:rPr>
              <a:t>Use a bulb syringe, suctioning the mouth first and then the nostrils. Squeeze the bulb before inserting the syringe into the baby’s mouth. Release the bulb to create suction. It may be necessary to use a sterile gauze pad to clear mucus and blood from around the baby’s nose and mouth.</a:t>
            </a:r>
          </a:p>
          <a:p>
            <a:pPr eaLnBrk="1" hangingPunct="1"/>
            <a:endParaRPr lang="en-US" dirty="0">
              <a:latin typeface="Times New Roman" pitchFamily="-32" charset="0"/>
            </a:endParaRPr>
          </a:p>
        </p:txBody>
      </p:sp>
      <p:sp>
        <p:nvSpPr>
          <p:cNvPr id="4" name="Slide Number Placeholder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DCE9C3E4-9445-4FDB-945F-6EB6575D2287}" type="slidenum">
              <a:rPr lang="en-US" sz="1200">
                <a:latin typeface="+mn-lt"/>
              </a:rPr>
              <a:pPr algn="r" fontAlgn="auto">
                <a:spcBef>
                  <a:spcPts val="0"/>
                </a:spcBef>
                <a:spcAft>
                  <a:spcPts val="0"/>
                </a:spcAft>
                <a:defRPr/>
              </a:pPr>
              <a:t>120</a:t>
            </a:fld>
            <a:endParaRPr lang="en-US" sz="1200">
              <a:latin typeface="+mn-lt"/>
            </a:endParaRPr>
          </a:p>
        </p:txBody>
      </p:sp>
    </p:spTree>
    <p:extLst>
      <p:ext uri="{BB962C8B-B14F-4D97-AF65-F5344CB8AC3E}">
        <p14:creationId xmlns:p14="http://schemas.microsoft.com/office/powerpoint/2010/main" val="19617678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a:noFill/>
          <a:ln/>
        </p:spPr>
      </p:sp>
      <p:sp>
        <p:nvSpPr>
          <p:cNvPr id="113667" name="Notes Placeholder 2"/>
          <p:cNvSpPr>
            <a:spLocks noGrp="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imes New Roman" pitchFamily="-32" charset="0"/>
              </a:rPr>
              <a:t>Provide only small puffs of air if using mouth to mask, and small squeezes on the bag if using an infant-size bag-valve-mask device. Reassess the infant’s respiratory efforts after 30 seconds. If there is no change in the effort of breathing, continue with ventilations and reassessment.</a:t>
            </a:r>
          </a:p>
          <a:p>
            <a:pPr eaLnBrk="1" hangingPunct="1"/>
            <a:endParaRPr lang="en-US" dirty="0">
              <a:latin typeface="Times New Roman" pitchFamily="-32" charset="0"/>
            </a:endParaRPr>
          </a:p>
          <a:p>
            <a:pPr eaLnBrk="1" hangingPunct="1"/>
            <a:r>
              <a:rPr lang="en-US" dirty="0">
                <a:latin typeface="Times New Roman" pitchFamily="-32" charset="0"/>
              </a:rPr>
              <a:t>Oxygen is best delivered at 10 to 15 liters per minute using oxygen tubing placed close to, but not directly into, the infant’s face.</a:t>
            </a:r>
          </a:p>
        </p:txBody>
      </p:sp>
      <p:sp>
        <p:nvSpPr>
          <p:cNvPr id="4" name="Slide Number Placeholder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E319573A-988F-4C46-8A22-C0AB6ECB9CEA}" type="slidenum">
              <a:rPr lang="en-US" sz="1200">
                <a:latin typeface="+mn-lt"/>
              </a:rPr>
              <a:pPr algn="r" fontAlgn="auto">
                <a:spcBef>
                  <a:spcPts val="0"/>
                </a:spcBef>
                <a:spcAft>
                  <a:spcPts val="0"/>
                </a:spcAft>
                <a:defRPr/>
              </a:pPr>
              <a:t>121</a:t>
            </a:fld>
            <a:endParaRPr lang="en-US" sz="1200">
              <a:latin typeface="+mn-lt"/>
            </a:endParaRPr>
          </a:p>
        </p:txBody>
      </p:sp>
    </p:spTree>
    <p:extLst>
      <p:ext uri="{BB962C8B-B14F-4D97-AF65-F5344CB8AC3E}">
        <p14:creationId xmlns:p14="http://schemas.microsoft.com/office/powerpoint/2010/main" val="25216175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a:noFill/>
          <a:ln/>
        </p:spPr>
      </p:sp>
      <p:sp>
        <p:nvSpPr>
          <p:cNvPr id="114691" name="Notes Placeholder 2"/>
          <p:cNvSpPr>
            <a:spLocks noGrp="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a-IR" dirty="0">
              <a:latin typeface="Times New Roman" pitchFamily="-32" charset="0"/>
              <a:cs typeface="B Nazanin" panose="00000400000000000000" pitchFamily="2" charset="-78"/>
            </a:endParaRPr>
          </a:p>
        </p:txBody>
      </p:sp>
      <p:sp>
        <p:nvSpPr>
          <p:cNvPr id="4" name="Slide Number Placeholder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BBB0715D-426E-4F4E-8BF7-B523670B3DCD}" type="slidenum">
              <a:rPr lang="en-US" sz="1200">
                <a:latin typeface="+mn-lt"/>
              </a:rPr>
              <a:pPr algn="r" fontAlgn="auto">
                <a:spcBef>
                  <a:spcPts val="0"/>
                </a:spcBef>
                <a:spcAft>
                  <a:spcPts val="0"/>
                </a:spcAft>
                <a:defRPr/>
              </a:pPr>
              <a:t>122</a:t>
            </a:fld>
            <a:endParaRPr lang="en-US" sz="1200">
              <a:latin typeface="+mn-lt"/>
            </a:endParaRPr>
          </a:p>
        </p:txBody>
      </p:sp>
    </p:spTree>
    <p:extLst>
      <p:ext uri="{BB962C8B-B14F-4D97-AF65-F5344CB8AC3E}">
        <p14:creationId xmlns:p14="http://schemas.microsoft.com/office/powerpoint/2010/main" val="41563084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a:noFill/>
          <a:ln/>
        </p:spPr>
      </p:sp>
      <p:sp>
        <p:nvSpPr>
          <p:cNvPr id="115715" name="Notes Placeholder 2"/>
          <p:cNvSpPr>
            <a:spLocks noGrp="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a-IR" dirty="0">
              <a:latin typeface="Times New Roman" pitchFamily="-32" charset="0"/>
              <a:cs typeface="B Nazanin" panose="00000400000000000000" pitchFamily="2" charset="-78"/>
            </a:endParaRPr>
          </a:p>
        </p:txBody>
      </p:sp>
      <p:sp>
        <p:nvSpPr>
          <p:cNvPr id="4" name="Slide Number Placeholder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2D86341F-C3DA-4DC5-996B-79A9DB62F3D1}" type="slidenum">
              <a:rPr lang="en-US" sz="1200">
                <a:latin typeface="+mn-lt"/>
              </a:rPr>
              <a:pPr algn="r" fontAlgn="auto">
                <a:spcBef>
                  <a:spcPts val="0"/>
                </a:spcBef>
                <a:spcAft>
                  <a:spcPts val="0"/>
                </a:spcAft>
                <a:defRPr/>
              </a:pPr>
              <a:t>123</a:t>
            </a:fld>
            <a:endParaRPr lang="en-US" sz="1200">
              <a:latin typeface="+mn-lt"/>
            </a:endParaRPr>
          </a:p>
        </p:txBody>
      </p:sp>
    </p:spTree>
    <p:extLst>
      <p:ext uri="{BB962C8B-B14F-4D97-AF65-F5344CB8AC3E}">
        <p14:creationId xmlns:p14="http://schemas.microsoft.com/office/powerpoint/2010/main" val="31239206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a:noFill/>
          <a:ln/>
        </p:spPr>
      </p:sp>
      <p:sp>
        <p:nvSpPr>
          <p:cNvPr id="116739" name="Notes Placeholder 2"/>
          <p:cNvSpPr>
            <a:spLocks noGrp="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a-IR" dirty="0">
              <a:latin typeface="Times New Roman" pitchFamily="-32" charset="0"/>
              <a:cs typeface="B Nazanin" panose="00000400000000000000" pitchFamily="2" charset="-78"/>
            </a:endParaRPr>
          </a:p>
        </p:txBody>
      </p:sp>
      <p:sp>
        <p:nvSpPr>
          <p:cNvPr id="4" name="Slide Number Placeholder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BE2F2AC7-F260-4582-9ADE-CE8202D33C50}" type="slidenum">
              <a:rPr lang="en-US" sz="1200">
                <a:latin typeface="+mn-lt"/>
              </a:rPr>
              <a:pPr algn="r" fontAlgn="auto">
                <a:spcBef>
                  <a:spcPts val="0"/>
                </a:spcBef>
                <a:spcAft>
                  <a:spcPts val="0"/>
                </a:spcAft>
                <a:defRPr/>
              </a:pPr>
              <a:t>125</a:t>
            </a:fld>
            <a:endParaRPr lang="en-US" sz="1200">
              <a:latin typeface="+mn-lt"/>
            </a:endParaRPr>
          </a:p>
        </p:txBody>
      </p:sp>
    </p:spTree>
    <p:extLst>
      <p:ext uri="{BB962C8B-B14F-4D97-AF65-F5344CB8AC3E}">
        <p14:creationId xmlns:p14="http://schemas.microsoft.com/office/powerpoint/2010/main" val="17168370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a:noFill/>
          <a:ln/>
        </p:spPr>
      </p:sp>
      <p:sp>
        <p:nvSpPr>
          <p:cNvPr id="109571" name="Notes Placeholder 2"/>
          <p:cNvSpPr>
            <a:spLocks noGrp="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a-IR" dirty="0">
              <a:latin typeface="Times New Roman" pitchFamily="-32" charset="0"/>
              <a:cs typeface="B Nazanin" panose="00000400000000000000" pitchFamily="2" charset="-78"/>
            </a:endParaRPr>
          </a:p>
        </p:txBody>
      </p:sp>
      <p:sp>
        <p:nvSpPr>
          <p:cNvPr id="4" name="Slide Number Placeholder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5F98B49F-5EF9-4CFC-A536-432D9FC3682F}" type="slidenum">
              <a:rPr lang="en-US" sz="1200">
                <a:latin typeface="+mn-lt"/>
              </a:rPr>
              <a:pPr algn="r" fontAlgn="auto">
                <a:spcBef>
                  <a:spcPts val="0"/>
                </a:spcBef>
                <a:spcAft>
                  <a:spcPts val="0"/>
                </a:spcAft>
                <a:defRPr/>
              </a:pPr>
              <a:t>75</a:t>
            </a:fld>
            <a:endParaRPr lang="en-US" sz="1200">
              <a:latin typeface="+mn-lt"/>
            </a:endParaRPr>
          </a:p>
        </p:txBody>
      </p:sp>
    </p:spTree>
    <p:extLst>
      <p:ext uri="{BB962C8B-B14F-4D97-AF65-F5344CB8AC3E}">
        <p14:creationId xmlns:p14="http://schemas.microsoft.com/office/powerpoint/2010/main" val="42156596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noFill/>
          <a:ln/>
        </p:spPr>
      </p:sp>
      <p:sp>
        <p:nvSpPr>
          <p:cNvPr id="124931" name="Notes Placeholder 2"/>
          <p:cNvSpPr>
            <a:spLocks noGrp="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a-IR" dirty="0">
              <a:latin typeface="Times New Roman" pitchFamily="-32" charset="0"/>
              <a:cs typeface="B Nazanin" panose="00000400000000000000" pitchFamily="2" charset="-78"/>
            </a:endParaRPr>
          </a:p>
        </p:txBody>
      </p:sp>
      <p:sp>
        <p:nvSpPr>
          <p:cNvPr id="4" name="Slide Number Placeholder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E3C07644-26B0-4EAF-B9B4-E66553D0C9A6}" type="slidenum">
              <a:rPr lang="en-US" sz="1200">
                <a:latin typeface="+mn-lt"/>
              </a:rPr>
              <a:pPr algn="r" fontAlgn="auto">
                <a:spcBef>
                  <a:spcPts val="0"/>
                </a:spcBef>
                <a:spcAft>
                  <a:spcPts val="0"/>
                </a:spcAft>
                <a:defRPr/>
              </a:pPr>
              <a:t>90</a:t>
            </a:fld>
            <a:endParaRPr lang="en-US" sz="1200">
              <a:latin typeface="+mn-lt"/>
            </a:endParaRPr>
          </a:p>
        </p:txBody>
      </p:sp>
    </p:spTree>
    <p:extLst>
      <p:ext uri="{BB962C8B-B14F-4D97-AF65-F5344CB8AC3E}">
        <p14:creationId xmlns:p14="http://schemas.microsoft.com/office/powerpoint/2010/main" val="22916544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a:noFill/>
          <a:ln/>
        </p:spPr>
      </p:sp>
      <p:sp>
        <p:nvSpPr>
          <p:cNvPr id="121859" name="Notes Placeholder 2"/>
          <p:cNvSpPr>
            <a:spLocks noGrp="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a-IR" dirty="0">
              <a:latin typeface="Times New Roman" pitchFamily="-32" charset="0"/>
              <a:cs typeface="B Nazanin" panose="00000400000000000000" pitchFamily="2" charset="-78"/>
            </a:endParaRPr>
          </a:p>
        </p:txBody>
      </p:sp>
      <p:sp>
        <p:nvSpPr>
          <p:cNvPr id="4" name="Slide Number Placeholder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39721264-7C67-4694-B1AE-06C1E71F9102}" type="slidenum">
              <a:rPr lang="en-US" sz="1200">
                <a:latin typeface="+mn-lt"/>
              </a:rPr>
              <a:pPr algn="r" fontAlgn="auto">
                <a:spcBef>
                  <a:spcPts val="0"/>
                </a:spcBef>
                <a:spcAft>
                  <a:spcPts val="0"/>
                </a:spcAft>
                <a:defRPr/>
              </a:pPr>
              <a:t>93</a:t>
            </a:fld>
            <a:endParaRPr lang="en-US" sz="1200">
              <a:latin typeface="+mn-lt"/>
            </a:endParaRPr>
          </a:p>
        </p:txBody>
      </p:sp>
    </p:spTree>
    <p:extLst>
      <p:ext uri="{BB962C8B-B14F-4D97-AF65-F5344CB8AC3E}">
        <p14:creationId xmlns:p14="http://schemas.microsoft.com/office/powerpoint/2010/main" val="33923492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defRPr>
            </a:lvl9pPr>
          </a:lstStyle>
          <a:p>
            <a:pPr eaLnBrk="1" hangingPunct="1"/>
            <a:fld id="{A9F21FD4-8C79-40AF-A3DE-8EA323245858}" type="slidenum">
              <a:rPr lang="en-US" altLang="en-US" sz="1200" smtClean="0"/>
              <a:pPr eaLnBrk="1" hangingPunct="1"/>
              <a:t>94</a:t>
            </a:fld>
            <a:endParaRPr lang="en-US" altLang="en-US" sz="1200" dirty="0"/>
          </a:p>
        </p:txBody>
      </p:sp>
      <p:sp>
        <p:nvSpPr>
          <p:cNvPr id="84995" name="Rectangle 2"/>
          <p:cNvSpPr>
            <a:spLocks noGrp="1" noRot="1" noChangeAspect="1" noChangeArrowheads="1" noTextEdit="1"/>
          </p:cNvSpPr>
          <p:nvPr>
            <p:ph type="sldImg"/>
          </p:nvPr>
        </p:nvSpPr>
        <p:spPr>
          <a:solidFill>
            <a:srgbClr val="FFFFFF"/>
          </a:solidFill>
          <a:ln/>
        </p:spPr>
      </p:sp>
      <p:sp>
        <p:nvSpPr>
          <p:cNvPr id="84996"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altLang="en-US"/>
          </a:p>
        </p:txBody>
      </p:sp>
    </p:spTree>
    <p:extLst>
      <p:ext uri="{BB962C8B-B14F-4D97-AF65-F5344CB8AC3E}">
        <p14:creationId xmlns:p14="http://schemas.microsoft.com/office/powerpoint/2010/main" val="22395182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a:noFill/>
          <a:ln/>
        </p:spPr>
      </p:sp>
      <p:sp>
        <p:nvSpPr>
          <p:cNvPr id="122883" name="Notes Placeholder 2"/>
          <p:cNvSpPr>
            <a:spLocks noGrp="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a-IR" dirty="0">
              <a:latin typeface="Times New Roman" pitchFamily="-32" charset="0"/>
              <a:cs typeface="B Nazanin" panose="00000400000000000000" pitchFamily="2" charset="-78"/>
            </a:endParaRPr>
          </a:p>
        </p:txBody>
      </p:sp>
      <p:sp>
        <p:nvSpPr>
          <p:cNvPr id="4" name="Slide Number Placeholder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446A3A06-2C1C-4422-838D-1CCAE2BC7F55}" type="slidenum">
              <a:rPr lang="en-US" sz="1200">
                <a:latin typeface="+mn-lt"/>
              </a:rPr>
              <a:pPr algn="r" fontAlgn="auto">
                <a:spcBef>
                  <a:spcPts val="0"/>
                </a:spcBef>
                <a:spcAft>
                  <a:spcPts val="0"/>
                </a:spcAft>
                <a:defRPr/>
              </a:pPr>
              <a:t>95</a:t>
            </a:fld>
            <a:endParaRPr lang="en-US" sz="1200">
              <a:latin typeface="+mn-lt"/>
            </a:endParaRPr>
          </a:p>
        </p:txBody>
      </p:sp>
    </p:spTree>
    <p:extLst>
      <p:ext uri="{BB962C8B-B14F-4D97-AF65-F5344CB8AC3E}">
        <p14:creationId xmlns:p14="http://schemas.microsoft.com/office/powerpoint/2010/main" val="11422343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defRPr>
            </a:lvl9pPr>
          </a:lstStyle>
          <a:p>
            <a:pPr eaLnBrk="1" hangingPunct="1"/>
            <a:fld id="{89E88443-EE6D-4C59-B7C7-C7DB214D4802}" type="slidenum">
              <a:rPr lang="en-US" altLang="en-US" sz="1200" smtClean="0"/>
              <a:pPr eaLnBrk="1" hangingPunct="1"/>
              <a:t>97</a:t>
            </a:fld>
            <a:endParaRPr lang="en-US" altLang="en-US" sz="1200" dirty="0"/>
          </a:p>
        </p:txBody>
      </p:sp>
      <p:sp>
        <p:nvSpPr>
          <p:cNvPr id="86019" name="Rectangle 2"/>
          <p:cNvSpPr>
            <a:spLocks noGrp="1" noRot="1" noChangeAspect="1" noChangeArrowheads="1" noTextEdit="1"/>
          </p:cNvSpPr>
          <p:nvPr>
            <p:ph type="sldImg"/>
          </p:nvPr>
        </p:nvSpPr>
        <p:spPr>
          <a:solidFill>
            <a:srgbClr val="FFFFFF"/>
          </a:solidFill>
          <a:ln/>
        </p:spPr>
      </p:sp>
      <p:sp>
        <p:nvSpPr>
          <p:cNvPr id="86020"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altLang="en-US"/>
          </a:p>
        </p:txBody>
      </p:sp>
    </p:spTree>
    <p:extLst>
      <p:ext uri="{BB962C8B-B14F-4D97-AF65-F5344CB8AC3E}">
        <p14:creationId xmlns:p14="http://schemas.microsoft.com/office/powerpoint/2010/main" val="9683424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a:noFill/>
          <a:ln/>
        </p:spPr>
      </p:sp>
      <p:sp>
        <p:nvSpPr>
          <p:cNvPr id="125955" name="Notes Placeholder 2"/>
          <p:cNvSpPr>
            <a:spLocks noGrp="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dirty="0">
                <a:latin typeface="Times New Roman" pitchFamily="-32" charset="0"/>
              </a:rPr>
              <a:t>Limb presentation </a:t>
            </a:r>
            <a:r>
              <a:rPr lang="en-US" dirty="0">
                <a:latin typeface="Times New Roman" pitchFamily="-32" charset="0"/>
              </a:rPr>
              <a:t>occurs when a limb of an infant protrudes from the vagina. The presenting limb is commonly a foot when the baby is in the breech position. Limb presentations cannot be delivered in the </a:t>
            </a:r>
            <a:r>
              <a:rPr lang="en-US" dirty="0" err="1">
                <a:latin typeface="Times New Roman" pitchFamily="-32" charset="0"/>
              </a:rPr>
              <a:t>prehospital</a:t>
            </a:r>
            <a:r>
              <a:rPr lang="en-US" dirty="0">
                <a:latin typeface="Times New Roman" pitchFamily="-32" charset="0"/>
              </a:rPr>
              <a:t> setting. Rapid transport is essential to survival.</a:t>
            </a:r>
          </a:p>
          <a:p>
            <a:pPr eaLnBrk="1" hangingPunct="1"/>
            <a:endParaRPr lang="en-US" dirty="0">
              <a:latin typeface="Times New Roman" pitchFamily="-32" charset="0"/>
            </a:endParaRPr>
          </a:p>
        </p:txBody>
      </p:sp>
      <p:sp>
        <p:nvSpPr>
          <p:cNvPr id="4" name="Slide Number Placeholder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04977F5D-4840-486C-90EE-F96EB1BC7314}" type="slidenum">
              <a:rPr lang="en-US" sz="1200">
                <a:latin typeface="+mn-lt"/>
              </a:rPr>
              <a:pPr algn="r" fontAlgn="auto">
                <a:spcBef>
                  <a:spcPts val="0"/>
                </a:spcBef>
                <a:spcAft>
                  <a:spcPts val="0"/>
                </a:spcAft>
                <a:defRPr/>
              </a:pPr>
              <a:t>98</a:t>
            </a:fld>
            <a:endParaRPr lang="en-US" sz="1200">
              <a:latin typeface="+mn-lt"/>
            </a:endParaRPr>
          </a:p>
        </p:txBody>
      </p:sp>
    </p:spTree>
    <p:extLst>
      <p:ext uri="{BB962C8B-B14F-4D97-AF65-F5344CB8AC3E}">
        <p14:creationId xmlns:p14="http://schemas.microsoft.com/office/powerpoint/2010/main" val="1681451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12E88F9-4976-E24D-B432-5309AE3B27E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7617B793-B2DF-BA4A-951B-0D78C36404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CF2A8A58-7325-A345-8783-21A4D6309B22}"/>
              </a:ext>
            </a:extLst>
          </p:cNvPr>
          <p:cNvSpPr>
            <a:spLocks noGrp="1"/>
          </p:cNvSpPr>
          <p:nvPr>
            <p:ph type="dt" sz="half" idx="10"/>
          </p:nvPr>
        </p:nvSpPr>
        <p:spPr/>
        <p:txBody>
          <a:bodyPr/>
          <a:lstStyle/>
          <a:p>
            <a:fld id="{F8E088D9-410B-F740-80BC-1302BA667D3C}" type="datetimeFigureOut">
              <a:rPr lang="en-US" smtClean="0"/>
              <a:t>7/27/2026</a:t>
            </a:fld>
            <a:endParaRPr lang="en-US"/>
          </a:p>
        </p:txBody>
      </p:sp>
      <p:sp>
        <p:nvSpPr>
          <p:cNvPr id="5" name="Footer Placeholder 4">
            <a:extLst>
              <a:ext uri="{FF2B5EF4-FFF2-40B4-BE49-F238E27FC236}">
                <a16:creationId xmlns="" xmlns:a16="http://schemas.microsoft.com/office/drawing/2014/main" id="{F43E76DF-3C3D-7C41-AFBB-1BB7EBC3F8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60A30ABC-EB23-8547-AE54-71F461818C30}"/>
              </a:ext>
            </a:extLst>
          </p:cNvPr>
          <p:cNvSpPr>
            <a:spLocks noGrp="1"/>
          </p:cNvSpPr>
          <p:nvPr>
            <p:ph type="sldNum" sz="quarter" idx="12"/>
          </p:nvPr>
        </p:nvSpPr>
        <p:spPr/>
        <p:txBody>
          <a:bodyPr/>
          <a:lstStyle/>
          <a:p>
            <a:fld id="{40CD6B33-7A32-314F-A099-DC1A558440D9}" type="slidenum">
              <a:rPr lang="en-US" smtClean="0"/>
              <a:t>‹#›</a:t>
            </a:fld>
            <a:endParaRPr lang="en-US"/>
          </a:p>
        </p:txBody>
      </p:sp>
    </p:spTree>
    <p:extLst>
      <p:ext uri="{BB962C8B-B14F-4D97-AF65-F5344CB8AC3E}">
        <p14:creationId xmlns:p14="http://schemas.microsoft.com/office/powerpoint/2010/main" val="39189641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E1EFCFB-3C5A-3F45-8609-53291E851DC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B9BA4980-747B-DF47-9A3B-6CF50DDDCB5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50BD1625-0489-2346-8F7C-877006E2E019}"/>
              </a:ext>
            </a:extLst>
          </p:cNvPr>
          <p:cNvSpPr>
            <a:spLocks noGrp="1"/>
          </p:cNvSpPr>
          <p:nvPr>
            <p:ph type="dt" sz="half" idx="10"/>
          </p:nvPr>
        </p:nvSpPr>
        <p:spPr/>
        <p:txBody>
          <a:bodyPr/>
          <a:lstStyle/>
          <a:p>
            <a:fld id="{F8E088D9-410B-F740-80BC-1302BA667D3C}" type="datetimeFigureOut">
              <a:rPr lang="en-US" smtClean="0"/>
              <a:t>7/27/2026</a:t>
            </a:fld>
            <a:endParaRPr lang="en-US"/>
          </a:p>
        </p:txBody>
      </p:sp>
      <p:sp>
        <p:nvSpPr>
          <p:cNvPr id="5" name="Footer Placeholder 4">
            <a:extLst>
              <a:ext uri="{FF2B5EF4-FFF2-40B4-BE49-F238E27FC236}">
                <a16:creationId xmlns="" xmlns:a16="http://schemas.microsoft.com/office/drawing/2014/main" id="{50077B8E-D34E-8A4E-87BF-E69226121F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4417903B-D9CF-7C4A-B1EB-2F4C2EB00986}"/>
              </a:ext>
            </a:extLst>
          </p:cNvPr>
          <p:cNvSpPr>
            <a:spLocks noGrp="1"/>
          </p:cNvSpPr>
          <p:nvPr>
            <p:ph type="sldNum" sz="quarter" idx="12"/>
          </p:nvPr>
        </p:nvSpPr>
        <p:spPr/>
        <p:txBody>
          <a:bodyPr/>
          <a:lstStyle/>
          <a:p>
            <a:fld id="{40CD6B33-7A32-314F-A099-DC1A558440D9}" type="slidenum">
              <a:rPr lang="en-US" smtClean="0"/>
              <a:t>‹#›</a:t>
            </a:fld>
            <a:endParaRPr lang="en-US"/>
          </a:p>
        </p:txBody>
      </p:sp>
    </p:spTree>
    <p:extLst>
      <p:ext uri="{BB962C8B-B14F-4D97-AF65-F5344CB8AC3E}">
        <p14:creationId xmlns:p14="http://schemas.microsoft.com/office/powerpoint/2010/main" val="4181330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0FC05466-82DE-814A-9C67-5695DD7FE2A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87172DF3-158F-D548-A711-7CE3CCF0242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5AE52353-31E5-9640-8951-62C99416BD78}"/>
              </a:ext>
            </a:extLst>
          </p:cNvPr>
          <p:cNvSpPr>
            <a:spLocks noGrp="1"/>
          </p:cNvSpPr>
          <p:nvPr>
            <p:ph type="dt" sz="half" idx="10"/>
          </p:nvPr>
        </p:nvSpPr>
        <p:spPr/>
        <p:txBody>
          <a:bodyPr/>
          <a:lstStyle/>
          <a:p>
            <a:fld id="{F8E088D9-410B-F740-80BC-1302BA667D3C}" type="datetimeFigureOut">
              <a:rPr lang="en-US" smtClean="0"/>
              <a:t>7/27/2026</a:t>
            </a:fld>
            <a:endParaRPr lang="en-US"/>
          </a:p>
        </p:txBody>
      </p:sp>
      <p:sp>
        <p:nvSpPr>
          <p:cNvPr id="5" name="Footer Placeholder 4">
            <a:extLst>
              <a:ext uri="{FF2B5EF4-FFF2-40B4-BE49-F238E27FC236}">
                <a16:creationId xmlns="" xmlns:a16="http://schemas.microsoft.com/office/drawing/2014/main" id="{E29EC96E-83E8-3647-9BA1-D13BE0AC5B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9E0BBF5B-2B93-9146-A15F-8F987F28AE2C}"/>
              </a:ext>
            </a:extLst>
          </p:cNvPr>
          <p:cNvSpPr>
            <a:spLocks noGrp="1"/>
          </p:cNvSpPr>
          <p:nvPr>
            <p:ph type="sldNum" sz="quarter" idx="12"/>
          </p:nvPr>
        </p:nvSpPr>
        <p:spPr/>
        <p:txBody>
          <a:bodyPr/>
          <a:lstStyle/>
          <a:p>
            <a:fld id="{40CD6B33-7A32-314F-A099-DC1A558440D9}" type="slidenum">
              <a:rPr lang="en-US" smtClean="0"/>
              <a:t>‹#›</a:t>
            </a:fld>
            <a:endParaRPr lang="en-US"/>
          </a:p>
        </p:txBody>
      </p:sp>
    </p:spTree>
    <p:extLst>
      <p:ext uri="{BB962C8B-B14F-4D97-AF65-F5344CB8AC3E}">
        <p14:creationId xmlns:p14="http://schemas.microsoft.com/office/powerpoint/2010/main" val="30353596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lvl1pPr>
              <a:defRPr>
                <a:cs typeface="B Titr" panose="00000700000000000000" pitchFamily="2" charset="-78"/>
              </a:defRPr>
            </a:lvl1pPr>
          </a:lstStyle>
          <a:p>
            <a:r>
              <a:rPr lang="en-US" dirty="0"/>
              <a:t>Click to edit Master title style</a:t>
            </a:r>
            <a:endParaRPr lang="fa-IR" dirty="0"/>
          </a:p>
        </p:txBody>
      </p:sp>
      <p:sp>
        <p:nvSpPr>
          <p:cNvPr id="3" name="ClipArt Placeholder 2"/>
          <p:cNvSpPr>
            <a:spLocks noGrp="1"/>
          </p:cNvSpPr>
          <p:nvPr>
            <p:ph type="clipArt" sz="half" idx="1"/>
          </p:nvPr>
        </p:nvSpPr>
        <p:spPr>
          <a:xfrm>
            <a:off x="609600" y="1600201"/>
            <a:ext cx="5384800" cy="4525963"/>
          </a:xfrm>
        </p:spPr>
        <p:txBody>
          <a:bodyPr/>
          <a:lstStyle>
            <a:lvl1pPr>
              <a:defRPr>
                <a:cs typeface="B Nazanin" panose="00000400000000000000" pitchFamily="2" charset="-78"/>
              </a:defRPr>
            </a:lvl1pPr>
          </a:lstStyle>
          <a:p>
            <a:endParaRPr lang="fa-IR" dirty="0"/>
          </a:p>
        </p:txBody>
      </p:sp>
      <p:sp>
        <p:nvSpPr>
          <p:cNvPr id="4" name="Text Placeholder 3"/>
          <p:cNvSpPr>
            <a:spLocks noGrp="1"/>
          </p:cNvSpPr>
          <p:nvPr>
            <p:ph type="body" sz="half" idx="2"/>
          </p:nvPr>
        </p:nvSpPr>
        <p:spPr>
          <a:xfrm>
            <a:off x="6197600" y="1600201"/>
            <a:ext cx="5384800" cy="4525963"/>
          </a:xfrm>
        </p:spPr>
        <p:txBody>
          <a:bodyPr/>
          <a:lstStyle>
            <a:lvl5pPr>
              <a:defRPr>
                <a:cs typeface="B Nazanin" panose="00000400000000000000" pitchFamily="2" charset="-78"/>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a-IR" dirty="0"/>
          </a:p>
        </p:txBody>
      </p:sp>
      <p:sp>
        <p:nvSpPr>
          <p:cNvPr id="5" name="Date Placeholder 4"/>
          <p:cNvSpPr>
            <a:spLocks noGrp="1"/>
          </p:cNvSpPr>
          <p:nvPr>
            <p:ph type="dt" sz="half" idx="10"/>
          </p:nvPr>
        </p:nvSpPr>
        <p:spPr>
          <a:xfrm>
            <a:off x="609600" y="6245225"/>
            <a:ext cx="2844800" cy="476250"/>
          </a:xfrm>
        </p:spPr>
        <p:txBody>
          <a:bodyPr/>
          <a:lstStyle>
            <a:lvl1pPr>
              <a:defRPr/>
            </a:lvl1pPr>
          </a:lstStyle>
          <a:p>
            <a:endParaRPr lang="en-US"/>
          </a:p>
        </p:txBody>
      </p:sp>
      <p:sp>
        <p:nvSpPr>
          <p:cNvPr id="6" name="Footer Placeholder 5"/>
          <p:cNvSpPr>
            <a:spLocks noGrp="1"/>
          </p:cNvSpPr>
          <p:nvPr>
            <p:ph type="ftr" sz="quarter" idx="11"/>
          </p:nvPr>
        </p:nvSpPr>
        <p:spPr>
          <a:xfrm>
            <a:off x="4165600" y="6245225"/>
            <a:ext cx="38608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8737600" y="6245225"/>
            <a:ext cx="2844800" cy="476250"/>
          </a:xfrm>
        </p:spPr>
        <p:txBody>
          <a:bodyPr/>
          <a:lstStyle>
            <a:lvl1pPr>
              <a:defRPr/>
            </a:lvl1pPr>
          </a:lstStyle>
          <a:p>
            <a:fld id="{0860594B-6588-4FD0-8BDE-6E19334A27A2}" type="slidenum">
              <a:rPr lang="en-US"/>
              <a:pPr/>
              <a:t>‹#›</a:t>
            </a:fld>
            <a:endParaRPr lang="en-US"/>
          </a:p>
        </p:txBody>
      </p:sp>
    </p:spTree>
    <p:extLst>
      <p:ext uri="{BB962C8B-B14F-4D97-AF65-F5344CB8AC3E}">
        <p14:creationId xmlns:p14="http://schemas.microsoft.com/office/powerpoint/2010/main" val="9141914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lvl1pPr>
              <a:defRPr>
                <a:cs typeface="B Titr" panose="00000700000000000000" pitchFamily="2" charset="-78"/>
              </a:defRPr>
            </a:lvl1pPr>
          </a:lstStyle>
          <a:p>
            <a:r>
              <a:rPr lang="en-US" dirty="0"/>
              <a:t>Click to edit Master title style</a:t>
            </a:r>
            <a:endParaRPr lang="fa-IR" dirty="0"/>
          </a:p>
        </p:txBody>
      </p:sp>
      <p:sp>
        <p:nvSpPr>
          <p:cNvPr id="3" name="Text Placeholder 2"/>
          <p:cNvSpPr>
            <a:spLocks noGrp="1"/>
          </p:cNvSpPr>
          <p:nvPr>
            <p:ph type="body" sz="half" idx="1"/>
          </p:nvPr>
        </p:nvSpPr>
        <p:spPr>
          <a:xfrm>
            <a:off x="609600" y="1600201"/>
            <a:ext cx="5384800" cy="4525963"/>
          </a:xfrm>
        </p:spPr>
        <p:txBody>
          <a:bodyPr/>
          <a:lstStyle>
            <a:lvl5pPr>
              <a:defRPr>
                <a:cs typeface="B Nazanin" panose="00000400000000000000" pitchFamily="2" charset="-78"/>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a-IR" dirty="0"/>
          </a:p>
        </p:txBody>
      </p:sp>
      <p:sp>
        <p:nvSpPr>
          <p:cNvPr id="4" name="ClipArt Placeholder 3"/>
          <p:cNvSpPr>
            <a:spLocks noGrp="1"/>
          </p:cNvSpPr>
          <p:nvPr>
            <p:ph type="clipArt" sz="half" idx="2"/>
          </p:nvPr>
        </p:nvSpPr>
        <p:spPr>
          <a:xfrm>
            <a:off x="6197600" y="1600201"/>
            <a:ext cx="5384800" cy="4525963"/>
          </a:xfrm>
        </p:spPr>
        <p:txBody>
          <a:bodyPr/>
          <a:lstStyle>
            <a:lvl1pPr>
              <a:defRPr>
                <a:cs typeface="B Nazanin" panose="00000400000000000000" pitchFamily="2" charset="-78"/>
              </a:defRPr>
            </a:lvl1pPr>
          </a:lstStyle>
          <a:p>
            <a:endParaRPr lang="fa-IR" dirty="0"/>
          </a:p>
        </p:txBody>
      </p:sp>
      <p:sp>
        <p:nvSpPr>
          <p:cNvPr id="5" name="Date Placeholder 4"/>
          <p:cNvSpPr>
            <a:spLocks noGrp="1"/>
          </p:cNvSpPr>
          <p:nvPr>
            <p:ph type="dt" sz="half" idx="10"/>
          </p:nvPr>
        </p:nvSpPr>
        <p:spPr>
          <a:xfrm>
            <a:off x="609600" y="6245225"/>
            <a:ext cx="2844800" cy="476250"/>
          </a:xfrm>
        </p:spPr>
        <p:txBody>
          <a:bodyPr/>
          <a:lstStyle>
            <a:lvl1pPr>
              <a:defRPr/>
            </a:lvl1pPr>
          </a:lstStyle>
          <a:p>
            <a:endParaRPr lang="en-US"/>
          </a:p>
        </p:txBody>
      </p:sp>
      <p:sp>
        <p:nvSpPr>
          <p:cNvPr id="6" name="Footer Placeholder 5"/>
          <p:cNvSpPr>
            <a:spLocks noGrp="1"/>
          </p:cNvSpPr>
          <p:nvPr>
            <p:ph type="ftr" sz="quarter" idx="11"/>
          </p:nvPr>
        </p:nvSpPr>
        <p:spPr>
          <a:xfrm>
            <a:off x="4165600" y="6245225"/>
            <a:ext cx="38608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8737600" y="6245225"/>
            <a:ext cx="2844800" cy="476250"/>
          </a:xfrm>
        </p:spPr>
        <p:txBody>
          <a:bodyPr/>
          <a:lstStyle>
            <a:lvl1pPr>
              <a:defRPr/>
            </a:lvl1pPr>
          </a:lstStyle>
          <a:p>
            <a:fld id="{F90D4548-A9CB-4B4E-912A-FF2E221F0FBA}" type="slidenum">
              <a:rPr lang="en-US"/>
              <a:pPr/>
              <a:t>‹#›</a:t>
            </a:fld>
            <a:endParaRPr lang="en-US"/>
          </a:p>
        </p:txBody>
      </p:sp>
    </p:spTree>
    <p:extLst>
      <p:ext uri="{BB962C8B-B14F-4D97-AF65-F5344CB8AC3E}">
        <p14:creationId xmlns:p14="http://schemas.microsoft.com/office/powerpoint/2010/main" val="610453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F3403E0-15CD-D941-B1B1-0DF761B28D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87ED4C41-69FF-1947-B24F-D173A232F6A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C0EAE2B6-2B4B-814A-9CB2-4C47BDF22836}"/>
              </a:ext>
            </a:extLst>
          </p:cNvPr>
          <p:cNvSpPr>
            <a:spLocks noGrp="1"/>
          </p:cNvSpPr>
          <p:nvPr>
            <p:ph type="dt" sz="half" idx="10"/>
          </p:nvPr>
        </p:nvSpPr>
        <p:spPr/>
        <p:txBody>
          <a:bodyPr/>
          <a:lstStyle/>
          <a:p>
            <a:fld id="{F8E088D9-410B-F740-80BC-1302BA667D3C}" type="datetimeFigureOut">
              <a:rPr lang="en-US" smtClean="0"/>
              <a:t>7/27/2026</a:t>
            </a:fld>
            <a:endParaRPr lang="en-US"/>
          </a:p>
        </p:txBody>
      </p:sp>
      <p:sp>
        <p:nvSpPr>
          <p:cNvPr id="5" name="Footer Placeholder 4">
            <a:extLst>
              <a:ext uri="{FF2B5EF4-FFF2-40B4-BE49-F238E27FC236}">
                <a16:creationId xmlns="" xmlns:a16="http://schemas.microsoft.com/office/drawing/2014/main" id="{38BF043E-7F3B-3849-B5AE-03EAF94BF2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63434674-222D-2441-9C25-1D4FF29E6B1B}"/>
              </a:ext>
            </a:extLst>
          </p:cNvPr>
          <p:cNvSpPr>
            <a:spLocks noGrp="1"/>
          </p:cNvSpPr>
          <p:nvPr>
            <p:ph type="sldNum" sz="quarter" idx="12"/>
          </p:nvPr>
        </p:nvSpPr>
        <p:spPr/>
        <p:txBody>
          <a:bodyPr/>
          <a:lstStyle/>
          <a:p>
            <a:fld id="{40CD6B33-7A32-314F-A099-DC1A558440D9}" type="slidenum">
              <a:rPr lang="en-US" smtClean="0"/>
              <a:t>‹#›</a:t>
            </a:fld>
            <a:endParaRPr lang="en-US"/>
          </a:p>
        </p:txBody>
      </p:sp>
    </p:spTree>
    <p:extLst>
      <p:ext uri="{BB962C8B-B14F-4D97-AF65-F5344CB8AC3E}">
        <p14:creationId xmlns:p14="http://schemas.microsoft.com/office/powerpoint/2010/main" val="1861670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691CA87-1262-EA4F-94BF-1BB72581A47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36E09872-C284-E640-BF24-7487C86E19F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220B1B82-DB3B-FA4B-9A58-CD1F3CA0E622}"/>
              </a:ext>
            </a:extLst>
          </p:cNvPr>
          <p:cNvSpPr>
            <a:spLocks noGrp="1"/>
          </p:cNvSpPr>
          <p:nvPr>
            <p:ph type="dt" sz="half" idx="10"/>
          </p:nvPr>
        </p:nvSpPr>
        <p:spPr/>
        <p:txBody>
          <a:bodyPr/>
          <a:lstStyle/>
          <a:p>
            <a:fld id="{F8E088D9-410B-F740-80BC-1302BA667D3C}" type="datetimeFigureOut">
              <a:rPr lang="en-US" smtClean="0"/>
              <a:t>7/27/2026</a:t>
            </a:fld>
            <a:endParaRPr lang="en-US"/>
          </a:p>
        </p:txBody>
      </p:sp>
      <p:sp>
        <p:nvSpPr>
          <p:cNvPr id="5" name="Footer Placeholder 4">
            <a:extLst>
              <a:ext uri="{FF2B5EF4-FFF2-40B4-BE49-F238E27FC236}">
                <a16:creationId xmlns="" xmlns:a16="http://schemas.microsoft.com/office/drawing/2014/main" id="{091D4577-4DC1-8449-A8A3-C2E23D80B9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CA966526-4744-FF4C-9024-1A458C808BFE}"/>
              </a:ext>
            </a:extLst>
          </p:cNvPr>
          <p:cNvSpPr>
            <a:spLocks noGrp="1"/>
          </p:cNvSpPr>
          <p:nvPr>
            <p:ph type="sldNum" sz="quarter" idx="12"/>
          </p:nvPr>
        </p:nvSpPr>
        <p:spPr/>
        <p:txBody>
          <a:bodyPr/>
          <a:lstStyle/>
          <a:p>
            <a:fld id="{40CD6B33-7A32-314F-A099-DC1A558440D9}" type="slidenum">
              <a:rPr lang="en-US" smtClean="0"/>
              <a:t>‹#›</a:t>
            </a:fld>
            <a:endParaRPr lang="en-US"/>
          </a:p>
        </p:txBody>
      </p:sp>
    </p:spTree>
    <p:extLst>
      <p:ext uri="{BB962C8B-B14F-4D97-AF65-F5344CB8AC3E}">
        <p14:creationId xmlns:p14="http://schemas.microsoft.com/office/powerpoint/2010/main" val="284952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4DA47CC-40FC-6240-927B-7CA239AB32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6050F0D8-2ECF-974F-BDF9-FB1E344C331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C6ED0E15-7C16-1B47-A3C3-724DED0BD70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898B6527-EDB0-B042-8AEB-B4DBBA285D28}"/>
              </a:ext>
            </a:extLst>
          </p:cNvPr>
          <p:cNvSpPr>
            <a:spLocks noGrp="1"/>
          </p:cNvSpPr>
          <p:nvPr>
            <p:ph type="dt" sz="half" idx="10"/>
          </p:nvPr>
        </p:nvSpPr>
        <p:spPr/>
        <p:txBody>
          <a:bodyPr/>
          <a:lstStyle/>
          <a:p>
            <a:fld id="{F8E088D9-410B-F740-80BC-1302BA667D3C}" type="datetimeFigureOut">
              <a:rPr lang="en-US" smtClean="0"/>
              <a:t>7/27/2026</a:t>
            </a:fld>
            <a:endParaRPr lang="en-US"/>
          </a:p>
        </p:txBody>
      </p:sp>
      <p:sp>
        <p:nvSpPr>
          <p:cNvPr id="6" name="Footer Placeholder 5">
            <a:extLst>
              <a:ext uri="{FF2B5EF4-FFF2-40B4-BE49-F238E27FC236}">
                <a16:creationId xmlns="" xmlns:a16="http://schemas.microsoft.com/office/drawing/2014/main" id="{63549FE3-7172-0047-8E41-6B1CBD773B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AEAAAF21-36F0-5045-BEB9-E0ADDC17EBF3}"/>
              </a:ext>
            </a:extLst>
          </p:cNvPr>
          <p:cNvSpPr>
            <a:spLocks noGrp="1"/>
          </p:cNvSpPr>
          <p:nvPr>
            <p:ph type="sldNum" sz="quarter" idx="12"/>
          </p:nvPr>
        </p:nvSpPr>
        <p:spPr/>
        <p:txBody>
          <a:bodyPr/>
          <a:lstStyle/>
          <a:p>
            <a:fld id="{40CD6B33-7A32-314F-A099-DC1A558440D9}" type="slidenum">
              <a:rPr lang="en-US" smtClean="0"/>
              <a:t>‹#›</a:t>
            </a:fld>
            <a:endParaRPr lang="en-US"/>
          </a:p>
        </p:txBody>
      </p:sp>
    </p:spTree>
    <p:extLst>
      <p:ext uri="{BB962C8B-B14F-4D97-AF65-F5344CB8AC3E}">
        <p14:creationId xmlns:p14="http://schemas.microsoft.com/office/powerpoint/2010/main" val="2905665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44EDF65-F0BA-354E-B3ED-B555E6F90E3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DF99B630-DA9C-8843-95BF-475A775576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344C035B-CD1E-B242-8EC9-BDF5B5099A2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4054F11D-30FD-C64A-9810-9728148006A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CDD30805-78B0-864C-A736-DAD30C92D13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DEF644FB-7473-1F4A-A9D2-63C05BE9ED9D}"/>
              </a:ext>
            </a:extLst>
          </p:cNvPr>
          <p:cNvSpPr>
            <a:spLocks noGrp="1"/>
          </p:cNvSpPr>
          <p:nvPr>
            <p:ph type="dt" sz="half" idx="10"/>
          </p:nvPr>
        </p:nvSpPr>
        <p:spPr/>
        <p:txBody>
          <a:bodyPr/>
          <a:lstStyle/>
          <a:p>
            <a:fld id="{F8E088D9-410B-F740-80BC-1302BA667D3C}" type="datetimeFigureOut">
              <a:rPr lang="en-US" smtClean="0"/>
              <a:t>7/27/2026</a:t>
            </a:fld>
            <a:endParaRPr lang="en-US"/>
          </a:p>
        </p:txBody>
      </p:sp>
      <p:sp>
        <p:nvSpPr>
          <p:cNvPr id="8" name="Footer Placeholder 7">
            <a:extLst>
              <a:ext uri="{FF2B5EF4-FFF2-40B4-BE49-F238E27FC236}">
                <a16:creationId xmlns="" xmlns:a16="http://schemas.microsoft.com/office/drawing/2014/main" id="{9C585593-CAB1-FF4D-8D91-6D7034F5F1E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35F0344D-75CE-1844-990B-9CDDCBAD03E8}"/>
              </a:ext>
            </a:extLst>
          </p:cNvPr>
          <p:cNvSpPr>
            <a:spLocks noGrp="1"/>
          </p:cNvSpPr>
          <p:nvPr>
            <p:ph type="sldNum" sz="quarter" idx="12"/>
          </p:nvPr>
        </p:nvSpPr>
        <p:spPr/>
        <p:txBody>
          <a:bodyPr/>
          <a:lstStyle/>
          <a:p>
            <a:fld id="{40CD6B33-7A32-314F-A099-DC1A558440D9}" type="slidenum">
              <a:rPr lang="en-US" smtClean="0"/>
              <a:t>‹#›</a:t>
            </a:fld>
            <a:endParaRPr lang="en-US"/>
          </a:p>
        </p:txBody>
      </p:sp>
    </p:spTree>
    <p:extLst>
      <p:ext uri="{BB962C8B-B14F-4D97-AF65-F5344CB8AC3E}">
        <p14:creationId xmlns:p14="http://schemas.microsoft.com/office/powerpoint/2010/main" val="41475802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784E821-8598-3645-A63D-04FF077A1E5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A97A0AA9-FCDC-FC43-A2CB-9472BDAF763B}"/>
              </a:ext>
            </a:extLst>
          </p:cNvPr>
          <p:cNvSpPr>
            <a:spLocks noGrp="1"/>
          </p:cNvSpPr>
          <p:nvPr>
            <p:ph type="dt" sz="half" idx="10"/>
          </p:nvPr>
        </p:nvSpPr>
        <p:spPr/>
        <p:txBody>
          <a:bodyPr/>
          <a:lstStyle/>
          <a:p>
            <a:fld id="{F8E088D9-410B-F740-80BC-1302BA667D3C}" type="datetimeFigureOut">
              <a:rPr lang="en-US" smtClean="0"/>
              <a:t>7/27/2026</a:t>
            </a:fld>
            <a:endParaRPr lang="en-US"/>
          </a:p>
        </p:txBody>
      </p:sp>
      <p:sp>
        <p:nvSpPr>
          <p:cNvPr id="4" name="Footer Placeholder 3">
            <a:extLst>
              <a:ext uri="{FF2B5EF4-FFF2-40B4-BE49-F238E27FC236}">
                <a16:creationId xmlns="" xmlns:a16="http://schemas.microsoft.com/office/drawing/2014/main" id="{EE8186E4-2A9A-654D-B6F6-7BD9AC95790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16495231-2B13-4543-A603-1272F59EE480}"/>
              </a:ext>
            </a:extLst>
          </p:cNvPr>
          <p:cNvSpPr>
            <a:spLocks noGrp="1"/>
          </p:cNvSpPr>
          <p:nvPr>
            <p:ph type="sldNum" sz="quarter" idx="12"/>
          </p:nvPr>
        </p:nvSpPr>
        <p:spPr/>
        <p:txBody>
          <a:bodyPr/>
          <a:lstStyle/>
          <a:p>
            <a:fld id="{40CD6B33-7A32-314F-A099-DC1A558440D9}" type="slidenum">
              <a:rPr lang="en-US" smtClean="0"/>
              <a:t>‹#›</a:t>
            </a:fld>
            <a:endParaRPr lang="en-US"/>
          </a:p>
        </p:txBody>
      </p:sp>
    </p:spTree>
    <p:extLst>
      <p:ext uri="{BB962C8B-B14F-4D97-AF65-F5344CB8AC3E}">
        <p14:creationId xmlns:p14="http://schemas.microsoft.com/office/powerpoint/2010/main" val="1034404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7BE36969-FCCD-3748-B11A-97E32641CF2B}"/>
              </a:ext>
            </a:extLst>
          </p:cNvPr>
          <p:cNvSpPr>
            <a:spLocks noGrp="1"/>
          </p:cNvSpPr>
          <p:nvPr>
            <p:ph type="dt" sz="half" idx="10"/>
          </p:nvPr>
        </p:nvSpPr>
        <p:spPr/>
        <p:txBody>
          <a:bodyPr/>
          <a:lstStyle/>
          <a:p>
            <a:fld id="{F8E088D9-410B-F740-80BC-1302BA667D3C}" type="datetimeFigureOut">
              <a:rPr lang="en-US" smtClean="0"/>
              <a:t>7/27/2026</a:t>
            </a:fld>
            <a:endParaRPr lang="en-US"/>
          </a:p>
        </p:txBody>
      </p:sp>
      <p:sp>
        <p:nvSpPr>
          <p:cNvPr id="3" name="Footer Placeholder 2">
            <a:extLst>
              <a:ext uri="{FF2B5EF4-FFF2-40B4-BE49-F238E27FC236}">
                <a16:creationId xmlns="" xmlns:a16="http://schemas.microsoft.com/office/drawing/2014/main" id="{0F551BFF-5D74-D548-BB0C-C46F0CB7783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4B34CD82-1E6F-3543-BB95-EF9E4E4E8AF4}"/>
              </a:ext>
            </a:extLst>
          </p:cNvPr>
          <p:cNvSpPr>
            <a:spLocks noGrp="1"/>
          </p:cNvSpPr>
          <p:nvPr>
            <p:ph type="sldNum" sz="quarter" idx="12"/>
          </p:nvPr>
        </p:nvSpPr>
        <p:spPr/>
        <p:txBody>
          <a:bodyPr/>
          <a:lstStyle/>
          <a:p>
            <a:fld id="{40CD6B33-7A32-314F-A099-DC1A558440D9}" type="slidenum">
              <a:rPr lang="en-US" smtClean="0"/>
              <a:t>‹#›</a:t>
            </a:fld>
            <a:endParaRPr lang="en-US"/>
          </a:p>
        </p:txBody>
      </p:sp>
    </p:spTree>
    <p:extLst>
      <p:ext uri="{BB962C8B-B14F-4D97-AF65-F5344CB8AC3E}">
        <p14:creationId xmlns:p14="http://schemas.microsoft.com/office/powerpoint/2010/main" val="596079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124EDD4-48B5-4E43-9E46-59DF029F7F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E12B20FB-3925-F14C-A25A-89F1E557BE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B371B961-E479-0C44-AD74-41456F8567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CAF9DAB3-1B59-6541-AC05-5608356A3052}"/>
              </a:ext>
            </a:extLst>
          </p:cNvPr>
          <p:cNvSpPr>
            <a:spLocks noGrp="1"/>
          </p:cNvSpPr>
          <p:nvPr>
            <p:ph type="dt" sz="half" idx="10"/>
          </p:nvPr>
        </p:nvSpPr>
        <p:spPr/>
        <p:txBody>
          <a:bodyPr/>
          <a:lstStyle/>
          <a:p>
            <a:fld id="{F8E088D9-410B-F740-80BC-1302BA667D3C}" type="datetimeFigureOut">
              <a:rPr lang="en-US" smtClean="0"/>
              <a:t>7/27/2026</a:t>
            </a:fld>
            <a:endParaRPr lang="en-US"/>
          </a:p>
        </p:txBody>
      </p:sp>
      <p:sp>
        <p:nvSpPr>
          <p:cNvPr id="6" name="Footer Placeholder 5">
            <a:extLst>
              <a:ext uri="{FF2B5EF4-FFF2-40B4-BE49-F238E27FC236}">
                <a16:creationId xmlns="" xmlns:a16="http://schemas.microsoft.com/office/drawing/2014/main" id="{F4299CAF-D6F3-004E-9B50-7A342C9BF2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217A1868-EAB1-C14D-9C76-A7A83F866D65}"/>
              </a:ext>
            </a:extLst>
          </p:cNvPr>
          <p:cNvSpPr>
            <a:spLocks noGrp="1"/>
          </p:cNvSpPr>
          <p:nvPr>
            <p:ph type="sldNum" sz="quarter" idx="12"/>
          </p:nvPr>
        </p:nvSpPr>
        <p:spPr/>
        <p:txBody>
          <a:bodyPr/>
          <a:lstStyle/>
          <a:p>
            <a:fld id="{40CD6B33-7A32-314F-A099-DC1A558440D9}" type="slidenum">
              <a:rPr lang="en-US" smtClean="0"/>
              <a:t>‹#›</a:t>
            </a:fld>
            <a:endParaRPr lang="en-US"/>
          </a:p>
        </p:txBody>
      </p:sp>
    </p:spTree>
    <p:extLst>
      <p:ext uri="{BB962C8B-B14F-4D97-AF65-F5344CB8AC3E}">
        <p14:creationId xmlns:p14="http://schemas.microsoft.com/office/powerpoint/2010/main" val="14762374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1C3DACE-346F-654E-A4E3-2271043D7C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6EA093C1-7552-7E4C-96AE-961FC25AE2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CC85F948-0B5D-AA4E-888A-742FBAAF19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E40C6D9C-AE1D-6145-ABBE-5A6ABF74E97A}"/>
              </a:ext>
            </a:extLst>
          </p:cNvPr>
          <p:cNvSpPr>
            <a:spLocks noGrp="1"/>
          </p:cNvSpPr>
          <p:nvPr>
            <p:ph type="dt" sz="half" idx="10"/>
          </p:nvPr>
        </p:nvSpPr>
        <p:spPr/>
        <p:txBody>
          <a:bodyPr/>
          <a:lstStyle/>
          <a:p>
            <a:fld id="{F8E088D9-410B-F740-80BC-1302BA667D3C}" type="datetimeFigureOut">
              <a:rPr lang="en-US" smtClean="0"/>
              <a:t>7/27/2026</a:t>
            </a:fld>
            <a:endParaRPr lang="en-US"/>
          </a:p>
        </p:txBody>
      </p:sp>
      <p:sp>
        <p:nvSpPr>
          <p:cNvPr id="6" name="Footer Placeholder 5">
            <a:extLst>
              <a:ext uri="{FF2B5EF4-FFF2-40B4-BE49-F238E27FC236}">
                <a16:creationId xmlns="" xmlns:a16="http://schemas.microsoft.com/office/drawing/2014/main" id="{9DC7EA8D-5E96-FB43-9A8C-1AC1014C4B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5CB0F10A-C0E1-9745-8BE6-EA15D2C445E9}"/>
              </a:ext>
            </a:extLst>
          </p:cNvPr>
          <p:cNvSpPr>
            <a:spLocks noGrp="1"/>
          </p:cNvSpPr>
          <p:nvPr>
            <p:ph type="sldNum" sz="quarter" idx="12"/>
          </p:nvPr>
        </p:nvSpPr>
        <p:spPr/>
        <p:txBody>
          <a:bodyPr/>
          <a:lstStyle/>
          <a:p>
            <a:fld id="{40CD6B33-7A32-314F-A099-DC1A558440D9}" type="slidenum">
              <a:rPr lang="en-US" smtClean="0"/>
              <a:t>‹#›</a:t>
            </a:fld>
            <a:endParaRPr lang="en-US"/>
          </a:p>
        </p:txBody>
      </p:sp>
    </p:spTree>
    <p:extLst>
      <p:ext uri="{BB962C8B-B14F-4D97-AF65-F5344CB8AC3E}">
        <p14:creationId xmlns:p14="http://schemas.microsoft.com/office/powerpoint/2010/main" val="2225739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t="-17000" b="-17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333C1D4B-8BF2-C441-876A-E37A8F8B73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E4475FDB-63B0-6240-82B2-B489BDD23C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8C52D586-7EE7-C245-A818-69F459A6B5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E088D9-410B-F740-80BC-1302BA667D3C}" type="datetimeFigureOut">
              <a:rPr lang="en-US" smtClean="0"/>
              <a:t>7/27/2026</a:t>
            </a:fld>
            <a:endParaRPr lang="en-US"/>
          </a:p>
        </p:txBody>
      </p:sp>
      <p:sp>
        <p:nvSpPr>
          <p:cNvPr id="5" name="Footer Placeholder 4">
            <a:extLst>
              <a:ext uri="{FF2B5EF4-FFF2-40B4-BE49-F238E27FC236}">
                <a16:creationId xmlns="" xmlns:a16="http://schemas.microsoft.com/office/drawing/2014/main" id="{710616DF-B516-714D-9D34-B0966307E1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A355709C-6DD7-9B4B-9DC0-EA0583E109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CD6B33-7A32-314F-A099-DC1A558440D9}" type="slidenum">
              <a:rPr lang="en-US" smtClean="0"/>
              <a:t>‹#›</a:t>
            </a:fld>
            <a:endParaRPr lang="en-US"/>
          </a:p>
        </p:txBody>
      </p:sp>
    </p:spTree>
    <p:extLst>
      <p:ext uri="{BB962C8B-B14F-4D97-AF65-F5344CB8AC3E}">
        <p14:creationId xmlns:p14="http://schemas.microsoft.com/office/powerpoint/2010/main" val="27688982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0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0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image" Target="../media/image32.wmf"/></Relationships>
</file>

<file path=ppt/slides/_rels/slide11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2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media/zoom8.htm"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23.png"/></Relationships>
</file>

<file path=ppt/slides/_rels/slide7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7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3.png"/></Relationships>
</file>

<file path=ppt/slides/_rels/slide9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 xmlns:a16="http://schemas.microsoft.com/office/drawing/2014/main" id="{FDAD6D0A-F3F6-AD41-947C-B60DAD5177BC}"/>
              </a:ext>
            </a:extLst>
          </p:cNvPr>
          <p:cNvSpPr>
            <a:spLocks noGrp="1"/>
          </p:cNvSpPr>
          <p:nvPr>
            <p:ph type="subTitle" idx="1"/>
          </p:nvPr>
        </p:nvSpPr>
        <p:spPr>
          <a:xfrm>
            <a:off x="1524000" y="248811"/>
            <a:ext cx="9144000" cy="1655762"/>
          </a:xfrm>
        </p:spPr>
        <p:txBody>
          <a:bodyPr>
            <a:normAutofit/>
          </a:bodyPr>
          <a:lstStyle/>
          <a:p>
            <a:r>
              <a:rPr lang="fa-IR" sz="5400" b="1" dirty="0">
                <a:solidFill>
                  <a:srgbClr val="0070C0"/>
                </a:solidFill>
                <a:cs typeface="B Titr" panose="00000700000000000000" pitchFamily="2" charset="-78"/>
              </a:rPr>
              <a:t>اورژانس های زنان</a:t>
            </a:r>
            <a:endParaRPr lang="en-US" sz="5400" b="1" dirty="0">
              <a:solidFill>
                <a:srgbClr val="0070C0"/>
              </a:solidFill>
              <a:cs typeface="B Titr" panose="00000700000000000000" pitchFamily="2" charset="-78"/>
            </a:endParaRPr>
          </a:p>
        </p:txBody>
      </p:sp>
      <p:pic>
        <p:nvPicPr>
          <p:cNvPr id="2049" name="Picture 1" descr="page1image8047040">
            <a:extLst>
              <a:ext uri="{FF2B5EF4-FFF2-40B4-BE49-F238E27FC236}">
                <a16:creationId xmlns="" xmlns:a16="http://schemas.microsoft.com/office/drawing/2014/main" id="{A7557FC1-DFDC-4A4A-A28F-1B4956D30B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5350" y="1237130"/>
            <a:ext cx="5321300" cy="40386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 xmlns:a16="http://schemas.microsoft.com/office/drawing/2014/main" id="{958143FA-376C-1E4A-9DB5-9E52DD46D5E1}"/>
              </a:ext>
            </a:extLst>
          </p:cNvPr>
          <p:cNvPicPr>
            <a:picLocks noChangeAspect="1"/>
          </p:cNvPicPr>
          <p:nvPr/>
        </p:nvPicPr>
        <p:blipFill>
          <a:blip r:embed="rId3"/>
          <a:stretch>
            <a:fillRect/>
          </a:stretch>
        </p:blipFill>
        <p:spPr>
          <a:xfrm>
            <a:off x="9188450" y="3904130"/>
            <a:ext cx="2959100" cy="2743200"/>
          </a:xfrm>
          <a:prstGeom prst="rect">
            <a:avLst/>
          </a:prstGeom>
        </p:spPr>
      </p:pic>
      <p:sp>
        <p:nvSpPr>
          <p:cNvPr id="7" name="Rectangle 6">
            <a:extLst>
              <a:ext uri="{FF2B5EF4-FFF2-40B4-BE49-F238E27FC236}">
                <a16:creationId xmlns="" xmlns:a16="http://schemas.microsoft.com/office/drawing/2014/main" id="{A5304384-9992-C745-AD12-19EA1977E298}"/>
              </a:ext>
            </a:extLst>
          </p:cNvPr>
          <p:cNvSpPr/>
          <p:nvPr/>
        </p:nvSpPr>
        <p:spPr>
          <a:xfrm>
            <a:off x="4636305" y="5436168"/>
            <a:ext cx="2919389" cy="369332"/>
          </a:xfrm>
          <a:prstGeom prst="rect">
            <a:avLst/>
          </a:prstGeom>
        </p:spPr>
        <p:txBody>
          <a:bodyPr wrap="none">
            <a:spAutoFit/>
          </a:bodyPr>
          <a:lstStyle/>
          <a:p>
            <a:r>
              <a:rPr lang="fa-IR" dirty="0">
                <a:effectLst>
                  <a:reflection blurRad="6350" stA="55000" endA="50" endPos="85000" dist="60007" dir="5400000" sy="-100000" algn="bl" rotWithShape="0"/>
                </a:effectLst>
                <a:cs typeface="B Titr" panose="00000700000000000000" pitchFamily="2" charset="-78"/>
              </a:rPr>
              <a:t>مدیریت بحران </a:t>
            </a:r>
            <a:r>
              <a:rPr lang="fa-IR" dirty="0" err="1">
                <a:effectLst>
                  <a:reflection blurRad="6350" stA="55000" endA="50" endPos="85000" dist="60007" dir="5400000" sy="-100000" algn="bl" rotWithShape="0"/>
                </a:effectLst>
                <a:cs typeface="B Titr" panose="00000700000000000000" pitchFamily="2" charset="-78"/>
              </a:rPr>
              <a:t>درحوادث</a:t>
            </a:r>
            <a:r>
              <a:rPr lang="fa-IR" dirty="0">
                <a:effectLst>
                  <a:reflection blurRad="6350" stA="55000" endA="50" endPos="85000" dist="60007" dir="5400000" sy="-100000" algn="bl" rotWithShape="0"/>
                </a:effectLst>
                <a:cs typeface="B Titr" panose="00000700000000000000" pitchFamily="2" charset="-78"/>
              </a:rPr>
              <a:t> غیر مترقبه</a:t>
            </a:r>
            <a:endParaRPr lang="en-US" dirty="0">
              <a:effectLst>
                <a:reflection blurRad="6350" stA="55000" endA="50" endPos="85000" dist="60007" dir="5400000" sy="-100000" algn="bl" rotWithShape="0"/>
              </a:effectLst>
              <a:cs typeface="B Titr" panose="00000700000000000000" pitchFamily="2" charset="-78"/>
            </a:endParaRPr>
          </a:p>
        </p:txBody>
      </p:sp>
    </p:spTree>
    <p:extLst>
      <p:ext uri="{BB962C8B-B14F-4D97-AF65-F5344CB8AC3E}">
        <p14:creationId xmlns:p14="http://schemas.microsoft.com/office/powerpoint/2010/main" val="32187846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p:txBody>
          <a:bodyPr/>
          <a:lstStyle/>
          <a:p>
            <a:pPr algn="ctr"/>
            <a:r>
              <a:rPr lang="en-US" dirty="0">
                <a:latin typeface="_PDMS_Saleem_QuranFont" panose="02010000000000000000" pitchFamily="2" charset="-78"/>
              </a:rPr>
              <a:t>Internal Anatomy</a:t>
            </a:r>
          </a:p>
        </p:txBody>
      </p:sp>
      <p:sp>
        <p:nvSpPr>
          <p:cNvPr id="1027" name="Rectangle 3"/>
          <p:cNvSpPr>
            <a:spLocks noGrp="1" noChangeArrowheads="1"/>
          </p:cNvSpPr>
          <p:nvPr>
            <p:ph idx="1"/>
          </p:nvPr>
        </p:nvSpPr>
        <p:spPr>
          <a:xfrm>
            <a:off x="1565189" y="1841774"/>
            <a:ext cx="4754488" cy="4568552"/>
          </a:xfrm>
        </p:spPr>
        <p:txBody>
          <a:bodyPr>
            <a:normAutofit/>
          </a:bodyPr>
          <a:lstStyle/>
          <a:p>
            <a:pPr>
              <a:lnSpc>
                <a:spcPct val="110000"/>
              </a:lnSpc>
            </a:pPr>
            <a:r>
              <a:rPr lang="en-US" sz="3600" b="1" dirty="0"/>
              <a:t>Fallopian tubes; 10 cm long</a:t>
            </a:r>
          </a:p>
          <a:p>
            <a:pPr lvl="1">
              <a:lnSpc>
                <a:spcPct val="110000"/>
              </a:lnSpc>
            </a:pPr>
            <a:r>
              <a:rPr lang="en-US" sz="3200" b="1" dirty="0"/>
              <a:t>Fertilization usually occurs in distal third</a:t>
            </a:r>
          </a:p>
        </p:txBody>
      </p:sp>
      <p:sp>
        <p:nvSpPr>
          <p:cNvPr id="7" name="Slide Number Placeholder 5"/>
          <p:cNvSpPr>
            <a:spLocks noGrp="1"/>
          </p:cNvSpPr>
          <p:nvPr>
            <p:ph type="sldNum" sz="quarter" idx="12"/>
          </p:nvPr>
        </p:nvSpPr>
        <p:spPr/>
        <p:txBody>
          <a:bodyPr/>
          <a:lstStyle/>
          <a:p>
            <a:fld id="{C6CF8BFD-9F53-44A9-BF51-E73759909A6E}" type="slidenum">
              <a:rPr lang="en-US">
                <a:solidFill>
                  <a:srgbClr val="B13F9A"/>
                </a:solidFill>
              </a:rPr>
              <a:pPr/>
              <a:t>10</a:t>
            </a:fld>
            <a:endParaRPr lang="en-US" sz="1400">
              <a:solidFill>
                <a:srgbClr val="B13F9A"/>
              </a:solidFill>
            </a:endParaRPr>
          </a:p>
        </p:txBody>
      </p:sp>
      <p:pic>
        <p:nvPicPr>
          <p:cNvPr id="1028" name="Picture 4" descr="CA1050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6120" y="2276873"/>
            <a:ext cx="2474448" cy="41334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8120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idx="4294967295"/>
          </p:nvPr>
        </p:nvSpPr>
        <p:spPr/>
        <p:txBody>
          <a:bodyPr>
            <a:normAutofit/>
          </a:bodyPr>
          <a:lstStyle/>
          <a:p>
            <a:pPr algn="ctr"/>
            <a:r>
              <a:rPr lang="en-US" dirty="0"/>
              <a:t>Patient Care—Limb Presentation</a:t>
            </a:r>
          </a:p>
        </p:txBody>
      </p:sp>
      <p:sp>
        <p:nvSpPr>
          <p:cNvPr id="46083" name="Line 1026"/>
          <p:cNvSpPr>
            <a:spLocks noChangeShapeType="1"/>
          </p:cNvSpPr>
          <p:nvPr/>
        </p:nvSpPr>
        <p:spPr bwMode="auto">
          <a:xfrm>
            <a:off x="2438400" y="1447800"/>
            <a:ext cx="8229600" cy="0"/>
          </a:xfrm>
          <a:prstGeom prst="line">
            <a:avLst/>
          </a:prstGeom>
          <a:noFill/>
          <a:ln w="25400">
            <a:solidFill>
              <a:srgbClr val="8F0213"/>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a-IR" dirty="0">
              <a:cs typeface="B Nazanin" panose="00000400000000000000" pitchFamily="2" charset="-78"/>
            </a:endParaRPr>
          </a:p>
        </p:txBody>
      </p:sp>
      <p:graphicFrame>
        <p:nvGraphicFramePr>
          <p:cNvPr id="6" name="Content Placeholder 4"/>
          <p:cNvGraphicFramePr>
            <a:graphicFrameLocks/>
          </p:cNvGraphicFramePr>
          <p:nvPr>
            <p:extLst/>
          </p:nvPr>
        </p:nvGraphicFramePr>
        <p:xfrm>
          <a:off x="1847528" y="1600200"/>
          <a:ext cx="7632848"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6085" name="Text Box 5"/>
          <p:cNvSpPr txBox="1">
            <a:spLocks noChangeArrowheads="1"/>
          </p:cNvSpPr>
          <p:nvPr/>
        </p:nvSpPr>
        <p:spPr bwMode="auto">
          <a:xfrm>
            <a:off x="2783632" y="5638801"/>
            <a:ext cx="5616624" cy="549275"/>
          </a:xfrm>
          <a:prstGeom prst="rect">
            <a:avLst/>
          </a:prstGeom>
          <a:solidFill>
            <a:srgbClr val="0059A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r>
              <a:rPr lang="en-US" sz="3000" b="1" dirty="0"/>
              <a:t>High-concentration oxygen</a:t>
            </a:r>
          </a:p>
        </p:txBody>
      </p:sp>
    </p:spTree>
    <p:extLst>
      <p:ext uri="{BB962C8B-B14F-4D97-AF65-F5344CB8AC3E}">
        <p14:creationId xmlns:p14="http://schemas.microsoft.com/office/powerpoint/2010/main" val="3160743811"/>
      </p:ext>
    </p:extLst>
  </p:cSld>
  <p:clrMapOvr>
    <a:masterClrMapping/>
  </p:clrMapOvr>
  <p:transition spd="slow">
    <p:push dir="u"/>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زایمان چند قلویی</a:t>
            </a:r>
          </a:p>
        </p:txBody>
      </p:sp>
      <p:sp>
        <p:nvSpPr>
          <p:cNvPr id="3" name="Content Placeholder 2"/>
          <p:cNvSpPr>
            <a:spLocks noGrp="1"/>
          </p:cNvSpPr>
          <p:nvPr>
            <p:ph idx="1"/>
          </p:nvPr>
        </p:nvSpPr>
        <p:spPr/>
        <p:txBody>
          <a:bodyPr/>
          <a:lstStyle/>
          <a:p>
            <a:pPr algn="r" rtl="1"/>
            <a:r>
              <a:rPr lang="fa-IR" dirty="0">
                <a:latin typeface="B Nazanin" pitchFamily="2" charset="-78"/>
                <a:cs typeface="B Nazanin" pitchFamily="2" charset="-78"/>
              </a:rPr>
              <a:t>در چه صورتی می بایست منتظر چند قلویی باشیم؟</a:t>
            </a:r>
          </a:p>
          <a:p>
            <a:pPr algn="r" rtl="1"/>
            <a:r>
              <a:rPr lang="fa-IR" dirty="0">
                <a:latin typeface="B Nazanin" pitchFamily="2" charset="-78"/>
                <a:cs typeface="B Nazanin" pitchFamily="2" charset="-78"/>
              </a:rPr>
              <a:t>بعد از تولد نوزاد اول هنوز شکم مادر بسیار بزرگ است</a:t>
            </a:r>
          </a:p>
          <a:p>
            <a:pPr algn="r" rtl="1"/>
            <a:r>
              <a:rPr lang="fa-IR" dirty="0">
                <a:latin typeface="B Nazanin" pitchFamily="2" charset="-78"/>
                <a:cs typeface="B Nazanin" pitchFamily="2" charset="-78"/>
              </a:rPr>
              <a:t>انقباضات رحمی بعد از تولد اولین نوزاد هنوز با قدرت زیاد وجود داشته باشد.</a:t>
            </a:r>
          </a:p>
          <a:p>
            <a:pPr algn="r" rtl="1"/>
            <a:r>
              <a:rPr lang="fa-IR" dirty="0">
                <a:latin typeface="B Nazanin" pitchFamily="2" charset="-78"/>
                <a:cs typeface="B Nazanin" pitchFamily="2" charset="-78"/>
              </a:rPr>
              <a:t>انقباضات رحمی 10 دقیقه بعد از تولد نوزاد اول مجددا شروع شود</a:t>
            </a:r>
          </a:p>
          <a:p>
            <a:pPr algn="r" rtl="1"/>
            <a:r>
              <a:rPr lang="fa-IR" dirty="0">
                <a:latin typeface="B Nazanin" pitchFamily="2" charset="-78"/>
                <a:cs typeface="B Nazanin" pitchFamily="2" charset="-78"/>
              </a:rPr>
              <a:t>اندازه نوزاد به نسبت اندازه شکم مادر بسیار کوچک می باشد.</a:t>
            </a:r>
          </a:p>
        </p:txBody>
      </p:sp>
    </p:spTree>
    <p:extLst>
      <p:ext uri="{BB962C8B-B14F-4D97-AF65-F5344CB8AC3E}">
        <p14:creationId xmlns:p14="http://schemas.microsoft.com/office/powerpoint/2010/main" val="218821649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r" rtl="1"/>
            <a:r>
              <a:rPr lang="fa-IR" dirty="0">
                <a:latin typeface="B Nazanin" pitchFamily="2" charset="-78"/>
                <a:cs typeface="B Nazanin" pitchFamily="2" charset="-78"/>
              </a:rPr>
              <a:t>یک سوم زایمان های نوزاد دوم به صورت بریچ می باشد.</a:t>
            </a:r>
          </a:p>
          <a:p>
            <a:pPr algn="r" rtl="1"/>
            <a:r>
              <a:rPr lang="fa-IR" dirty="0">
                <a:latin typeface="B Nazanin" pitchFamily="2" charset="-78"/>
                <a:cs typeface="B Nazanin" pitchFamily="2" charset="-78"/>
              </a:rPr>
              <a:t>اگر نوزاد دوم بریچ نبود زایمان آن را همانند زایمان اول مدیریت نمایید.</a:t>
            </a:r>
          </a:p>
          <a:p>
            <a:pPr algn="r" rtl="1"/>
            <a:r>
              <a:rPr lang="fa-IR" dirty="0">
                <a:latin typeface="B Nazanin" pitchFamily="2" charset="-78"/>
                <a:cs typeface="B Nazanin" pitchFamily="2" charset="-78"/>
              </a:rPr>
              <a:t>اگر نوزاد دوم طی 10 دقیقه به دنیا نیامد مادر را به همراه نوزاد اول به بیمارستان منتقل کنید</a:t>
            </a:r>
          </a:p>
        </p:txBody>
      </p:sp>
    </p:spTree>
    <p:extLst>
      <p:ext uri="{BB962C8B-B14F-4D97-AF65-F5344CB8AC3E}">
        <p14:creationId xmlns:p14="http://schemas.microsoft.com/office/powerpoint/2010/main" val="38627551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idx="4294967295"/>
          </p:nvPr>
        </p:nvSpPr>
        <p:spPr/>
        <p:txBody>
          <a:bodyPr/>
          <a:lstStyle/>
          <a:p>
            <a:pPr algn="ctr"/>
            <a:r>
              <a:rPr lang="en-US" dirty="0"/>
              <a:t>Multiple Births</a:t>
            </a:r>
          </a:p>
        </p:txBody>
      </p:sp>
      <p:sp>
        <p:nvSpPr>
          <p:cNvPr id="47107" name="Content Placeholder 2"/>
          <p:cNvSpPr>
            <a:spLocks noGrp="1"/>
          </p:cNvSpPr>
          <p:nvPr>
            <p:ph idx="4294967295"/>
          </p:nvPr>
        </p:nvSpPr>
        <p:spPr>
          <a:xfrm>
            <a:off x="1775520" y="1524000"/>
            <a:ext cx="7920880" cy="4114800"/>
          </a:xfrm>
        </p:spPr>
        <p:txBody>
          <a:bodyPr>
            <a:normAutofit/>
          </a:bodyPr>
          <a:lstStyle/>
          <a:p>
            <a:pPr algn="l">
              <a:buFontTx/>
              <a:buBlip>
                <a:blip r:embed="rId3"/>
              </a:buBlip>
            </a:pPr>
            <a:r>
              <a:rPr lang="en-US" sz="3600" b="1" dirty="0">
                <a:latin typeface="_PDMS_Saleem_QuranFont" panose="02010000000000000000" pitchFamily="2" charset="-78"/>
                <a:cs typeface="B Nazanin" panose="00000400000000000000" pitchFamily="2" charset="-78"/>
              </a:rPr>
              <a:t>More than one baby born during single delivery</a:t>
            </a:r>
          </a:p>
          <a:p>
            <a:pPr algn="l">
              <a:buFontTx/>
              <a:buBlip>
                <a:blip r:embed="rId3"/>
              </a:buBlip>
            </a:pPr>
            <a:r>
              <a:rPr lang="en-US" sz="3600" b="1" dirty="0">
                <a:latin typeface="_PDMS_Saleem_QuranFont" panose="02010000000000000000" pitchFamily="2" charset="-78"/>
                <a:cs typeface="B Nazanin" panose="00000400000000000000" pitchFamily="2" charset="-78"/>
              </a:rPr>
              <a:t>Twins not considered complication</a:t>
            </a:r>
          </a:p>
          <a:p>
            <a:pPr algn="l">
              <a:buFontTx/>
              <a:buBlip>
                <a:blip r:embed="rId3"/>
              </a:buBlip>
            </a:pPr>
            <a:r>
              <a:rPr lang="en-US" sz="3600" b="1" dirty="0">
                <a:latin typeface="_PDMS_Saleem_QuranFont" panose="02010000000000000000" pitchFamily="2" charset="-78"/>
                <a:cs typeface="B Nazanin" panose="00000400000000000000" pitchFamily="2" charset="-78"/>
              </a:rPr>
              <a:t>Call for assistance.</a:t>
            </a:r>
          </a:p>
        </p:txBody>
      </p:sp>
      <p:sp>
        <p:nvSpPr>
          <p:cNvPr id="47108" name="Line 1026"/>
          <p:cNvSpPr>
            <a:spLocks noChangeShapeType="1"/>
          </p:cNvSpPr>
          <p:nvPr/>
        </p:nvSpPr>
        <p:spPr bwMode="auto">
          <a:xfrm>
            <a:off x="2438400" y="1447800"/>
            <a:ext cx="8229600" cy="0"/>
          </a:xfrm>
          <a:prstGeom prst="line">
            <a:avLst/>
          </a:prstGeom>
          <a:noFill/>
          <a:ln w="25400">
            <a:solidFill>
              <a:srgbClr val="8F0213"/>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a-IR" dirty="0">
              <a:cs typeface="B Nazanin" panose="00000400000000000000" pitchFamily="2" charset="-78"/>
            </a:endParaRPr>
          </a:p>
        </p:txBody>
      </p:sp>
    </p:spTree>
    <p:extLst>
      <p:ext uri="{BB962C8B-B14F-4D97-AF65-F5344CB8AC3E}">
        <p14:creationId xmlns:p14="http://schemas.microsoft.com/office/powerpoint/2010/main" val="17657656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idx="4294967295"/>
          </p:nvPr>
        </p:nvSpPr>
        <p:spPr/>
        <p:txBody>
          <a:bodyPr/>
          <a:lstStyle/>
          <a:p>
            <a:pPr algn="ctr"/>
            <a:r>
              <a:rPr lang="en-US" dirty="0"/>
              <a:t>Assessment—Multiple Births</a:t>
            </a:r>
          </a:p>
        </p:txBody>
      </p:sp>
      <p:sp>
        <p:nvSpPr>
          <p:cNvPr id="48131" name="Content Placeholder 2"/>
          <p:cNvSpPr>
            <a:spLocks noGrp="1"/>
          </p:cNvSpPr>
          <p:nvPr>
            <p:ph idx="4294967295"/>
          </p:nvPr>
        </p:nvSpPr>
        <p:spPr>
          <a:xfrm>
            <a:off x="2514600" y="1524000"/>
            <a:ext cx="6533728" cy="2193032"/>
          </a:xfrm>
        </p:spPr>
        <p:txBody>
          <a:bodyPr>
            <a:normAutofit/>
          </a:bodyPr>
          <a:lstStyle/>
          <a:p>
            <a:pPr algn="l">
              <a:buFontTx/>
              <a:buBlip>
                <a:blip r:embed="rId3"/>
              </a:buBlip>
            </a:pPr>
            <a:r>
              <a:rPr lang="en-US" sz="3600" b="1" dirty="0">
                <a:latin typeface="_PDMS_Saleem_QuranFont" panose="02010000000000000000" pitchFamily="2" charset="-78"/>
                <a:cs typeface="B Nazanin" panose="00000400000000000000" pitchFamily="2" charset="-78"/>
              </a:rPr>
              <a:t>Mother should be aware.</a:t>
            </a:r>
          </a:p>
          <a:p>
            <a:pPr algn="l">
              <a:buFontTx/>
              <a:buBlip>
                <a:blip r:embed="rId3"/>
              </a:buBlip>
            </a:pPr>
            <a:r>
              <a:rPr lang="en-US" sz="3600" b="1" dirty="0">
                <a:latin typeface="_PDMS_Saleem_QuranFont" panose="02010000000000000000" pitchFamily="2" charset="-78"/>
                <a:cs typeface="B Nazanin" panose="00000400000000000000" pitchFamily="2" charset="-78"/>
              </a:rPr>
              <a:t>Abdomen appears unusually large.</a:t>
            </a:r>
          </a:p>
          <a:p>
            <a:pPr algn="l">
              <a:buFontTx/>
              <a:buBlip>
                <a:blip r:embed="rId3"/>
              </a:buBlip>
            </a:pPr>
            <a:r>
              <a:rPr lang="en-US" sz="3600" b="1" dirty="0">
                <a:latin typeface="_PDMS_Saleem_QuranFont" panose="02010000000000000000" pitchFamily="2" charset="-78"/>
                <a:cs typeface="B Nazanin" panose="00000400000000000000" pitchFamily="2" charset="-78"/>
              </a:rPr>
              <a:t>Multiple contractions</a:t>
            </a:r>
          </a:p>
        </p:txBody>
      </p:sp>
      <p:sp>
        <p:nvSpPr>
          <p:cNvPr id="48132" name="Line 1026"/>
          <p:cNvSpPr>
            <a:spLocks noChangeShapeType="1"/>
          </p:cNvSpPr>
          <p:nvPr/>
        </p:nvSpPr>
        <p:spPr bwMode="auto">
          <a:xfrm>
            <a:off x="2438400" y="1447800"/>
            <a:ext cx="8229600" cy="0"/>
          </a:xfrm>
          <a:prstGeom prst="line">
            <a:avLst/>
          </a:prstGeom>
          <a:noFill/>
          <a:ln w="25400">
            <a:solidFill>
              <a:srgbClr val="8F0213"/>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a-IR" dirty="0">
              <a:cs typeface="B Nazanin" panose="00000400000000000000" pitchFamily="2" charset="-78"/>
            </a:endParaRPr>
          </a:p>
        </p:txBody>
      </p:sp>
    </p:spTree>
    <p:extLst>
      <p:ext uri="{BB962C8B-B14F-4D97-AF65-F5344CB8AC3E}">
        <p14:creationId xmlns:p14="http://schemas.microsoft.com/office/powerpoint/2010/main" val="80755092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idx="4294967295"/>
          </p:nvPr>
        </p:nvSpPr>
        <p:spPr/>
        <p:txBody>
          <a:bodyPr>
            <a:normAutofit/>
          </a:bodyPr>
          <a:lstStyle/>
          <a:p>
            <a:pPr algn="ctr"/>
            <a:r>
              <a:rPr lang="en-US" dirty="0"/>
              <a:t>Patient Care—Multiple Births</a:t>
            </a:r>
          </a:p>
        </p:txBody>
      </p:sp>
      <p:sp>
        <p:nvSpPr>
          <p:cNvPr id="49155" name="Line 1026"/>
          <p:cNvSpPr>
            <a:spLocks noChangeShapeType="1"/>
          </p:cNvSpPr>
          <p:nvPr/>
        </p:nvSpPr>
        <p:spPr bwMode="auto">
          <a:xfrm>
            <a:off x="2438400" y="1447800"/>
            <a:ext cx="8229600" cy="0"/>
          </a:xfrm>
          <a:prstGeom prst="line">
            <a:avLst/>
          </a:prstGeom>
          <a:noFill/>
          <a:ln w="25400">
            <a:solidFill>
              <a:srgbClr val="8F0213"/>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a-IR" dirty="0">
              <a:cs typeface="B Nazanin" panose="00000400000000000000" pitchFamily="2" charset="-78"/>
            </a:endParaRPr>
          </a:p>
        </p:txBody>
      </p:sp>
      <p:graphicFrame>
        <p:nvGraphicFramePr>
          <p:cNvPr id="6" name="Content Placeholder 4"/>
          <p:cNvGraphicFramePr>
            <a:graphicFrameLocks/>
          </p:cNvGraphicFramePr>
          <p:nvPr>
            <p:extLst>
              <p:ext uri="{D42A27DB-BD31-4B8C-83A1-F6EECF244321}">
                <p14:modId xmlns:p14="http://schemas.microsoft.com/office/powerpoint/2010/main" val="3206382500"/>
              </p:ext>
            </p:extLst>
          </p:nvPr>
        </p:nvGraphicFramePr>
        <p:xfrm>
          <a:off x="2438400" y="1690688"/>
          <a:ext cx="7776864" cy="4419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02724641"/>
      </p:ext>
    </p:extLst>
  </p:cSld>
  <p:clrMapOvr>
    <a:masterClrMapping/>
  </p:clrMapOvr>
  <p:transition spd="slow">
    <p:randomBar dir="vert"/>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نوزاد نارس</a:t>
            </a:r>
          </a:p>
        </p:txBody>
      </p:sp>
      <p:sp>
        <p:nvSpPr>
          <p:cNvPr id="3" name="Content Placeholder 2"/>
          <p:cNvSpPr>
            <a:spLocks noGrp="1"/>
          </p:cNvSpPr>
          <p:nvPr>
            <p:ph idx="1"/>
          </p:nvPr>
        </p:nvSpPr>
        <p:spPr/>
        <p:txBody>
          <a:bodyPr/>
          <a:lstStyle/>
          <a:p>
            <a:pPr algn="r" rtl="1"/>
            <a:r>
              <a:rPr lang="fa-IR" dirty="0">
                <a:latin typeface="B Nazanin" pitchFamily="2" charset="-78"/>
                <a:cs typeface="B Nazanin" pitchFamily="2" charset="-78"/>
              </a:rPr>
              <a:t>نوزاد کمتر از 2و نیم کیلو </a:t>
            </a:r>
          </a:p>
          <a:p>
            <a:pPr algn="r" rtl="1"/>
            <a:r>
              <a:rPr lang="fa-IR" dirty="0">
                <a:latin typeface="B Nazanin" pitchFamily="2" charset="-78"/>
                <a:cs typeface="B Nazanin" pitchFamily="2" charset="-78"/>
              </a:rPr>
              <a:t>یا تولد پیش از هفته 38</a:t>
            </a:r>
          </a:p>
          <a:p>
            <a:pPr algn="r" rtl="1"/>
            <a:r>
              <a:rPr lang="fa-IR" dirty="0">
                <a:latin typeface="B Nazanin" pitchFamily="2" charset="-78"/>
                <a:cs typeface="B Nazanin" pitchFamily="2" charset="-78"/>
              </a:rPr>
              <a:t>نوزاد نارس نسبت به کاهش دمای بدن ودیسترس تنفسی حساستر است.</a:t>
            </a:r>
          </a:p>
          <a:p>
            <a:pPr algn="r" rtl="1"/>
            <a:r>
              <a:rPr lang="fa-IR" dirty="0">
                <a:latin typeface="B Nazanin" pitchFamily="2" charset="-78"/>
                <a:cs typeface="B Nazanin" pitchFamily="2" charset="-78"/>
              </a:rPr>
              <a:t>نوزاد نارس لاغر تر کوچکتر و پوشش ظاهری قرمز چروکیده دارد. یک چین منفرد در کف پایش است.</a:t>
            </a:r>
          </a:p>
          <a:p>
            <a:pPr algn="r" rtl="1"/>
            <a:r>
              <a:rPr lang="fa-IR" dirty="0">
                <a:latin typeface="B Nazanin" pitchFamily="2" charset="-78"/>
                <a:cs typeface="B Nazanin" pitchFamily="2" charset="-78"/>
              </a:rPr>
              <a:t>موهای روی سرش کرکی نرم بوده و غضروف خارجی گوش کاملا تکامل نیافته است.</a:t>
            </a:r>
          </a:p>
          <a:p>
            <a:pPr algn="r" rtl="1"/>
            <a:r>
              <a:rPr lang="fa-IR" dirty="0">
                <a:latin typeface="B Nazanin" pitchFamily="2" charset="-78"/>
                <a:cs typeface="B Nazanin" pitchFamily="2" charset="-78"/>
              </a:rPr>
              <a:t> نوزاد نارس احتیاج به اقدامات احیای بیشتری دارد.</a:t>
            </a:r>
          </a:p>
        </p:txBody>
      </p:sp>
    </p:spTree>
    <p:extLst>
      <p:ext uri="{BB962C8B-B14F-4D97-AF65-F5344CB8AC3E}">
        <p14:creationId xmlns:p14="http://schemas.microsoft.com/office/powerpoint/2010/main" val="306765990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idx="4294967295"/>
          </p:nvPr>
        </p:nvSpPr>
        <p:spPr/>
        <p:txBody>
          <a:bodyPr/>
          <a:lstStyle/>
          <a:p>
            <a:pPr algn="ctr"/>
            <a:r>
              <a:rPr lang="en-US" dirty="0"/>
              <a:t>Premature Birth</a:t>
            </a:r>
          </a:p>
        </p:txBody>
      </p:sp>
      <p:sp>
        <p:nvSpPr>
          <p:cNvPr id="50179" name="Content Placeholder 4"/>
          <p:cNvSpPr>
            <a:spLocks noGrp="1"/>
          </p:cNvSpPr>
          <p:nvPr>
            <p:ph idx="4294967295"/>
          </p:nvPr>
        </p:nvSpPr>
        <p:spPr>
          <a:xfrm>
            <a:off x="1991544" y="1524000"/>
            <a:ext cx="7560840" cy="2625080"/>
          </a:xfrm>
        </p:spPr>
        <p:txBody>
          <a:bodyPr>
            <a:normAutofit fontScale="92500" lnSpcReduction="10000"/>
          </a:bodyPr>
          <a:lstStyle/>
          <a:p>
            <a:pPr algn="l">
              <a:buFontTx/>
              <a:buBlip>
                <a:blip r:embed="rId3"/>
              </a:buBlip>
            </a:pPr>
            <a:r>
              <a:rPr lang="en-US" sz="3600" b="1" dirty="0">
                <a:latin typeface="_PDMS_Saleem_QuranFont" panose="02010000000000000000" pitchFamily="2" charset="-78"/>
                <a:cs typeface="B Nazanin" panose="00000400000000000000" pitchFamily="2" charset="-78"/>
              </a:rPr>
              <a:t>Infant weighs &lt; 5-1/2 </a:t>
            </a:r>
            <a:r>
              <a:rPr lang="en-US" sz="3600" b="1" dirty="0" err="1">
                <a:latin typeface="_PDMS_Saleem_QuranFont" panose="02010000000000000000" pitchFamily="2" charset="-78"/>
                <a:cs typeface="B Nazanin" panose="00000400000000000000" pitchFamily="2" charset="-78"/>
              </a:rPr>
              <a:t>lbs</a:t>
            </a:r>
            <a:r>
              <a:rPr lang="en-US" sz="3600" b="1" dirty="0">
                <a:latin typeface="_PDMS_Saleem_QuranFont" panose="02010000000000000000" pitchFamily="2" charset="-78"/>
                <a:cs typeface="B Nazanin" panose="00000400000000000000" pitchFamily="2" charset="-78"/>
              </a:rPr>
              <a:t> (2.5 </a:t>
            </a:r>
            <a:r>
              <a:rPr lang="en-US" sz="3600" b="1" dirty="0" err="1">
                <a:latin typeface="_PDMS_Saleem_QuranFont" panose="02010000000000000000" pitchFamily="2" charset="-78"/>
                <a:cs typeface="B Nazanin" panose="00000400000000000000" pitchFamily="2" charset="-78"/>
              </a:rPr>
              <a:t>kgs</a:t>
            </a:r>
            <a:r>
              <a:rPr lang="en-US" sz="3600" b="1" dirty="0">
                <a:latin typeface="_PDMS_Saleem_QuranFont" panose="02010000000000000000" pitchFamily="2" charset="-78"/>
                <a:cs typeface="B Nazanin" panose="00000400000000000000" pitchFamily="2" charset="-78"/>
              </a:rPr>
              <a:t>)</a:t>
            </a:r>
          </a:p>
          <a:p>
            <a:pPr algn="l">
              <a:buFontTx/>
              <a:buBlip>
                <a:blip r:embed="rId3"/>
              </a:buBlip>
            </a:pPr>
            <a:r>
              <a:rPr lang="en-US" sz="3600" b="1" dirty="0">
                <a:latin typeface="_PDMS_Saleem_QuranFont" panose="02010000000000000000" pitchFamily="2" charset="-78"/>
                <a:cs typeface="B Nazanin" panose="00000400000000000000" pitchFamily="2" charset="-78"/>
              </a:rPr>
              <a:t>Born before 37th week</a:t>
            </a:r>
          </a:p>
          <a:p>
            <a:pPr algn="l">
              <a:buFontTx/>
              <a:buBlip>
                <a:blip r:embed="rId3"/>
              </a:buBlip>
            </a:pPr>
            <a:r>
              <a:rPr lang="en-US" sz="3600" b="1" dirty="0">
                <a:latin typeface="_PDMS_Saleem_QuranFont" panose="02010000000000000000" pitchFamily="2" charset="-78"/>
                <a:cs typeface="B Nazanin" panose="00000400000000000000" pitchFamily="2" charset="-78"/>
              </a:rPr>
              <a:t>Assessment</a:t>
            </a:r>
          </a:p>
          <a:p>
            <a:pPr lvl="1" algn="l"/>
            <a:r>
              <a:rPr lang="en-US" sz="3200" b="1" dirty="0">
                <a:latin typeface="_PDMS_Saleem_QuranFont" panose="02010000000000000000" pitchFamily="2" charset="-78"/>
                <a:cs typeface="B Nazanin" panose="00000400000000000000" pitchFamily="2" charset="-78"/>
              </a:rPr>
              <a:t>Full term vs. premature</a:t>
            </a:r>
          </a:p>
          <a:p>
            <a:pPr lvl="1" algn="l"/>
            <a:r>
              <a:rPr lang="en-US" sz="3200" b="1" dirty="0">
                <a:latin typeface="_PDMS_Saleem_QuranFont" panose="02010000000000000000" pitchFamily="2" charset="-78"/>
                <a:cs typeface="B Nazanin" panose="00000400000000000000" pitchFamily="2" charset="-78"/>
              </a:rPr>
              <a:t>Head is larger</a:t>
            </a:r>
          </a:p>
          <a:p>
            <a:pPr lvl="1" algn="l">
              <a:buFontTx/>
              <a:buBlip>
                <a:blip r:embed="rId4"/>
              </a:buBlip>
            </a:pPr>
            <a:endParaRPr lang="en-US" sz="3200" b="1" dirty="0">
              <a:latin typeface="_PDMS_Saleem_QuranFont" panose="02010000000000000000" pitchFamily="2" charset="-78"/>
              <a:cs typeface="B Nazanin" panose="00000400000000000000" pitchFamily="2" charset="-78"/>
            </a:endParaRPr>
          </a:p>
          <a:p>
            <a:pPr lvl="1" algn="l">
              <a:buFontTx/>
              <a:buBlip>
                <a:blip r:embed="rId4"/>
              </a:buBlip>
            </a:pPr>
            <a:endParaRPr lang="en-US" sz="3200" dirty="0"/>
          </a:p>
          <a:p>
            <a:pPr algn="l">
              <a:buFontTx/>
              <a:buBlip>
                <a:blip r:embed="rId4"/>
              </a:buBlip>
            </a:pPr>
            <a:endParaRPr lang="en-US" sz="3600" dirty="0"/>
          </a:p>
        </p:txBody>
      </p:sp>
      <p:sp>
        <p:nvSpPr>
          <p:cNvPr id="50180" name="Line 1026"/>
          <p:cNvSpPr>
            <a:spLocks noChangeShapeType="1"/>
          </p:cNvSpPr>
          <p:nvPr/>
        </p:nvSpPr>
        <p:spPr bwMode="auto">
          <a:xfrm>
            <a:off x="2438400" y="1447800"/>
            <a:ext cx="8229600" cy="0"/>
          </a:xfrm>
          <a:prstGeom prst="line">
            <a:avLst/>
          </a:prstGeom>
          <a:noFill/>
          <a:ln w="25400">
            <a:solidFill>
              <a:srgbClr val="8F0213"/>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a-IR" dirty="0">
              <a:cs typeface="B Nazanin" panose="00000400000000000000" pitchFamily="2" charset="-78"/>
            </a:endParaRPr>
          </a:p>
        </p:txBody>
      </p:sp>
    </p:spTree>
    <p:extLst>
      <p:ext uri="{BB962C8B-B14F-4D97-AF65-F5344CB8AC3E}">
        <p14:creationId xmlns:p14="http://schemas.microsoft.com/office/powerpoint/2010/main" val="124985198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idx="4294967295"/>
          </p:nvPr>
        </p:nvSpPr>
        <p:spPr/>
        <p:txBody>
          <a:bodyPr>
            <a:normAutofit/>
          </a:bodyPr>
          <a:lstStyle/>
          <a:p>
            <a:pPr algn="ctr"/>
            <a:r>
              <a:rPr lang="en-US" dirty="0"/>
              <a:t>Patient Care—Premature Birth</a:t>
            </a:r>
          </a:p>
        </p:txBody>
      </p:sp>
      <p:sp>
        <p:nvSpPr>
          <p:cNvPr id="51203" name="Line 1026"/>
          <p:cNvSpPr>
            <a:spLocks noChangeShapeType="1"/>
          </p:cNvSpPr>
          <p:nvPr/>
        </p:nvSpPr>
        <p:spPr bwMode="auto">
          <a:xfrm>
            <a:off x="2438400" y="1447800"/>
            <a:ext cx="8229600" cy="0"/>
          </a:xfrm>
          <a:prstGeom prst="line">
            <a:avLst/>
          </a:prstGeom>
          <a:noFill/>
          <a:ln w="25400">
            <a:solidFill>
              <a:srgbClr val="8F0213"/>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a-IR" dirty="0">
              <a:cs typeface="B Nazanin" panose="00000400000000000000" pitchFamily="2" charset="-78"/>
            </a:endParaRPr>
          </a:p>
        </p:txBody>
      </p:sp>
      <p:graphicFrame>
        <p:nvGraphicFramePr>
          <p:cNvPr id="5" name="Content Placeholder 3"/>
          <p:cNvGraphicFramePr>
            <a:graphicFrameLocks/>
          </p:cNvGraphicFramePr>
          <p:nvPr>
            <p:extLst>
              <p:ext uri="{D42A27DB-BD31-4B8C-83A1-F6EECF244321}">
                <p14:modId xmlns:p14="http://schemas.microsoft.com/office/powerpoint/2010/main" val="3383399228"/>
              </p:ext>
            </p:extLst>
          </p:nvPr>
        </p:nvGraphicFramePr>
        <p:xfrm>
          <a:off x="2556128" y="1606250"/>
          <a:ext cx="7704856"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9445608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idx="4294967295"/>
          </p:nvPr>
        </p:nvSpPr>
        <p:spPr/>
        <p:txBody>
          <a:bodyPr/>
          <a:lstStyle/>
          <a:p>
            <a:pPr algn="ctr"/>
            <a:r>
              <a:rPr lang="en-US" dirty="0"/>
              <a:t>Meconium</a:t>
            </a:r>
          </a:p>
        </p:txBody>
      </p:sp>
      <p:sp>
        <p:nvSpPr>
          <p:cNvPr id="52227" name="Content Placeholder 4"/>
          <p:cNvSpPr>
            <a:spLocks noGrp="1"/>
          </p:cNvSpPr>
          <p:nvPr>
            <p:ph idx="4294967295"/>
          </p:nvPr>
        </p:nvSpPr>
        <p:spPr>
          <a:xfrm>
            <a:off x="2514600" y="1524000"/>
            <a:ext cx="6893768" cy="4114800"/>
          </a:xfrm>
        </p:spPr>
        <p:txBody>
          <a:bodyPr>
            <a:normAutofit/>
          </a:bodyPr>
          <a:lstStyle/>
          <a:p>
            <a:pPr algn="l">
              <a:buFontTx/>
              <a:buBlip>
                <a:blip r:embed="rId3"/>
              </a:buBlip>
            </a:pPr>
            <a:r>
              <a:rPr lang="en-US" sz="3600" b="1" dirty="0">
                <a:latin typeface="_PDMS_Saleem_QuranFont" panose="02010000000000000000" pitchFamily="2" charset="-78"/>
                <a:cs typeface="B Nazanin" panose="00000400000000000000" pitchFamily="2" charset="-78"/>
              </a:rPr>
              <a:t>Results from fetus defecating</a:t>
            </a:r>
          </a:p>
          <a:p>
            <a:pPr algn="l">
              <a:buFontTx/>
              <a:buBlip>
                <a:blip r:embed="rId3"/>
              </a:buBlip>
            </a:pPr>
            <a:r>
              <a:rPr lang="en-US" sz="3600" b="1" dirty="0">
                <a:latin typeface="_PDMS_Saleem_QuranFont" panose="02010000000000000000" pitchFamily="2" charset="-78"/>
                <a:cs typeface="B Nazanin" panose="00000400000000000000" pitchFamily="2" charset="-78"/>
              </a:rPr>
              <a:t>Sign of fetal or maternal distress</a:t>
            </a:r>
          </a:p>
          <a:p>
            <a:pPr algn="l">
              <a:buFontTx/>
              <a:buBlip>
                <a:blip r:embed="rId3"/>
              </a:buBlip>
            </a:pPr>
            <a:r>
              <a:rPr lang="en-US" sz="3600" b="1" dirty="0">
                <a:latin typeface="_PDMS_Saleem_QuranFont" panose="02010000000000000000" pitchFamily="2" charset="-78"/>
                <a:cs typeface="B Nazanin" panose="00000400000000000000" pitchFamily="2" charset="-78"/>
              </a:rPr>
              <a:t>Assessment</a:t>
            </a:r>
          </a:p>
          <a:p>
            <a:pPr lvl="1" algn="l"/>
            <a:r>
              <a:rPr lang="en-US" sz="3200" b="1" dirty="0">
                <a:latin typeface="_PDMS_Saleem_QuranFont" panose="02010000000000000000" pitchFamily="2" charset="-78"/>
                <a:cs typeface="B Nazanin" panose="00000400000000000000" pitchFamily="2" charset="-78"/>
              </a:rPr>
              <a:t>Amniotic fluid greenish or brownish-yellow</a:t>
            </a:r>
          </a:p>
          <a:p>
            <a:pPr lvl="1" algn="l"/>
            <a:r>
              <a:rPr lang="en-US" sz="3200" b="1" dirty="0">
                <a:latin typeface="_PDMS_Saleem_QuranFont" panose="02010000000000000000" pitchFamily="2" charset="-78"/>
                <a:cs typeface="B Nazanin" panose="00000400000000000000" pitchFamily="2" charset="-78"/>
              </a:rPr>
              <a:t>Risk for respiratory problems</a:t>
            </a:r>
          </a:p>
          <a:p>
            <a:pPr>
              <a:buFont typeface="Arial" charset="0"/>
              <a:buChar char="–"/>
            </a:pPr>
            <a:endParaRPr lang="en-US" sz="3600" b="1" dirty="0">
              <a:latin typeface="_PDMS_Saleem_QuranFont" panose="02010000000000000000" pitchFamily="2" charset="-78"/>
              <a:cs typeface="B Nazanin" panose="00000400000000000000" pitchFamily="2" charset="-78"/>
            </a:endParaRPr>
          </a:p>
        </p:txBody>
      </p:sp>
      <p:sp>
        <p:nvSpPr>
          <p:cNvPr id="52228" name="Line 1026"/>
          <p:cNvSpPr>
            <a:spLocks noChangeShapeType="1"/>
          </p:cNvSpPr>
          <p:nvPr/>
        </p:nvSpPr>
        <p:spPr bwMode="auto">
          <a:xfrm>
            <a:off x="2438400" y="1447800"/>
            <a:ext cx="8229600" cy="0"/>
          </a:xfrm>
          <a:prstGeom prst="line">
            <a:avLst/>
          </a:prstGeom>
          <a:noFill/>
          <a:ln w="25400">
            <a:solidFill>
              <a:srgbClr val="8F0213"/>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a-IR" dirty="0">
              <a:cs typeface="B Nazanin" panose="00000400000000000000" pitchFamily="2" charset="-78"/>
            </a:endParaRPr>
          </a:p>
        </p:txBody>
      </p:sp>
    </p:spTree>
    <p:extLst>
      <p:ext uri="{BB962C8B-B14F-4D97-AF65-F5344CB8AC3E}">
        <p14:creationId xmlns:p14="http://schemas.microsoft.com/office/powerpoint/2010/main" val="40714440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2"/>
          <p:cNvSpPr>
            <a:spLocks noGrp="1" noChangeArrowheads="1"/>
          </p:cNvSpPr>
          <p:nvPr>
            <p:ph type="title"/>
          </p:nvPr>
        </p:nvSpPr>
        <p:spPr/>
        <p:txBody>
          <a:bodyPr>
            <a:normAutofit/>
          </a:bodyPr>
          <a:lstStyle/>
          <a:p>
            <a:pPr algn="ctr"/>
            <a:r>
              <a:rPr lang="en-US" sz="6000" dirty="0"/>
              <a:t>Ovaries</a:t>
            </a:r>
          </a:p>
        </p:txBody>
      </p:sp>
      <p:sp>
        <p:nvSpPr>
          <p:cNvPr id="307203" name="Rectangle 3"/>
          <p:cNvSpPr>
            <a:spLocks noGrp="1" noChangeArrowheads="1"/>
          </p:cNvSpPr>
          <p:nvPr>
            <p:ph idx="1"/>
          </p:nvPr>
        </p:nvSpPr>
        <p:spPr/>
        <p:txBody>
          <a:bodyPr>
            <a:normAutofit/>
          </a:bodyPr>
          <a:lstStyle/>
          <a:p>
            <a:pPr>
              <a:lnSpc>
                <a:spcPct val="110000"/>
              </a:lnSpc>
            </a:pPr>
            <a:endParaRPr lang="en-US" sz="4000" b="1" dirty="0"/>
          </a:p>
          <a:p>
            <a:pPr lvl="1">
              <a:lnSpc>
                <a:spcPct val="110000"/>
              </a:lnSpc>
            </a:pPr>
            <a:r>
              <a:rPr lang="en-US" sz="3600" b="1" dirty="0"/>
              <a:t>connected to uterus by ovarian ligament</a:t>
            </a:r>
          </a:p>
          <a:p>
            <a:pPr lvl="1">
              <a:lnSpc>
                <a:spcPct val="110000"/>
              </a:lnSpc>
            </a:pPr>
            <a:r>
              <a:rPr lang="en-US" sz="3600" b="1" dirty="0"/>
              <a:t>produce estrogen &amp; progesterone</a:t>
            </a:r>
          </a:p>
          <a:p>
            <a:pPr lvl="1">
              <a:lnSpc>
                <a:spcPct val="110000"/>
              </a:lnSpc>
            </a:pPr>
            <a:r>
              <a:rPr lang="en-US" sz="3600" b="1" dirty="0"/>
              <a:t>Development and release of ovum</a:t>
            </a:r>
          </a:p>
          <a:p>
            <a:endParaRPr lang="en-US" sz="4000" dirty="0"/>
          </a:p>
        </p:txBody>
      </p:sp>
      <p:sp>
        <p:nvSpPr>
          <p:cNvPr id="6" name="Slide Number Placeholder 5"/>
          <p:cNvSpPr>
            <a:spLocks noGrp="1"/>
          </p:cNvSpPr>
          <p:nvPr>
            <p:ph type="sldNum" sz="quarter" idx="12"/>
          </p:nvPr>
        </p:nvSpPr>
        <p:spPr/>
        <p:txBody>
          <a:bodyPr/>
          <a:lstStyle/>
          <a:p>
            <a:fld id="{46D20952-B15B-4FCC-9601-58C788504EC7}" type="slidenum">
              <a:rPr lang="en-US">
                <a:solidFill>
                  <a:srgbClr val="B13F9A"/>
                </a:solidFill>
              </a:rPr>
              <a:pPr/>
              <a:t>11</a:t>
            </a:fld>
            <a:endParaRPr lang="en-US" sz="1400">
              <a:solidFill>
                <a:srgbClr val="B13F9A"/>
              </a:solidFill>
            </a:endParaRPr>
          </a:p>
        </p:txBody>
      </p:sp>
    </p:spTree>
    <p:extLst>
      <p:ext uri="{BB962C8B-B14F-4D97-AF65-F5344CB8AC3E}">
        <p14:creationId xmlns:p14="http://schemas.microsoft.com/office/powerpoint/2010/main" val="305549755"/>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idx="4294967295"/>
          </p:nvPr>
        </p:nvSpPr>
        <p:spPr/>
        <p:txBody>
          <a:bodyPr/>
          <a:lstStyle/>
          <a:p>
            <a:pPr algn="ctr"/>
            <a:r>
              <a:rPr lang="en-US" dirty="0"/>
              <a:t>Patient Care—Meconium</a:t>
            </a:r>
          </a:p>
        </p:txBody>
      </p:sp>
      <p:sp>
        <p:nvSpPr>
          <p:cNvPr id="53251" name="Line 1026"/>
          <p:cNvSpPr>
            <a:spLocks noChangeShapeType="1"/>
          </p:cNvSpPr>
          <p:nvPr/>
        </p:nvSpPr>
        <p:spPr bwMode="auto">
          <a:xfrm>
            <a:off x="2438400" y="1447800"/>
            <a:ext cx="8229600" cy="0"/>
          </a:xfrm>
          <a:prstGeom prst="line">
            <a:avLst/>
          </a:prstGeom>
          <a:noFill/>
          <a:ln w="25400">
            <a:solidFill>
              <a:srgbClr val="8F0213"/>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a-IR" dirty="0">
              <a:cs typeface="B Nazanin" panose="00000400000000000000" pitchFamily="2" charset="-78"/>
            </a:endParaRPr>
          </a:p>
        </p:txBody>
      </p:sp>
      <p:graphicFrame>
        <p:nvGraphicFramePr>
          <p:cNvPr id="6" name="Content Placeholder 4"/>
          <p:cNvGraphicFramePr>
            <a:graphicFrameLocks/>
          </p:cNvGraphicFramePr>
          <p:nvPr>
            <p:extLst>
              <p:ext uri="{D42A27DB-BD31-4B8C-83A1-F6EECF244321}">
                <p14:modId xmlns:p14="http://schemas.microsoft.com/office/powerpoint/2010/main" val="1681286744"/>
              </p:ext>
            </p:extLst>
          </p:nvPr>
        </p:nvGraphicFramePr>
        <p:xfrm>
          <a:off x="2438400" y="1563129"/>
          <a:ext cx="7776864" cy="464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5882925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مکونیوم</a:t>
            </a:r>
          </a:p>
        </p:txBody>
      </p:sp>
      <p:sp>
        <p:nvSpPr>
          <p:cNvPr id="3" name="Content Placeholder 2"/>
          <p:cNvSpPr>
            <a:spLocks noGrp="1"/>
          </p:cNvSpPr>
          <p:nvPr>
            <p:ph idx="1"/>
          </p:nvPr>
        </p:nvSpPr>
        <p:spPr/>
        <p:txBody>
          <a:bodyPr/>
          <a:lstStyle/>
          <a:p>
            <a:pPr algn="r" rtl="1"/>
            <a:r>
              <a:rPr lang="fa-IR" dirty="0">
                <a:latin typeface="B Nazanin" pitchFamily="2" charset="-78"/>
                <a:cs typeface="B Nazanin" pitchFamily="2" charset="-78"/>
              </a:rPr>
              <a:t>تغییر رنگ مایع آمنیوتیک از رنگ زرد شفاف به سبز یا قهوه ای</a:t>
            </a:r>
          </a:p>
          <a:p>
            <a:pPr algn="r" rtl="1"/>
            <a:r>
              <a:rPr lang="fa-IR" dirty="0">
                <a:latin typeface="B Nazanin" pitchFamily="2" charset="-78"/>
                <a:cs typeface="B Nazanin" pitchFamily="2" charset="-78"/>
              </a:rPr>
              <a:t>آسپیره کردن این مایع می تواند موجب ایجاد عفونت و پنومونی در نوزاد شود.</a:t>
            </a:r>
          </a:p>
          <a:p>
            <a:pPr algn="r" rtl="1"/>
            <a:r>
              <a:rPr lang="fa-IR" dirty="0">
                <a:latin typeface="B Nazanin" pitchFamily="2" charset="-78"/>
                <a:cs typeface="B Nazanin" pitchFamily="2" charset="-78"/>
              </a:rPr>
              <a:t>مهمترین اقدام در نوزاد مکونیومی ساکشن دهان وبینی قبل از اولین تنفس نوزاد می باشد .</a:t>
            </a:r>
          </a:p>
          <a:p>
            <a:pPr algn="r" rtl="1"/>
            <a:r>
              <a:rPr lang="fa-IR" dirty="0">
                <a:latin typeface="B Nazanin" pitchFamily="2" charset="-78"/>
                <a:cs typeface="B Nazanin" pitchFamily="2" charset="-78"/>
              </a:rPr>
              <a:t>قبل از ساکشن کردن بینی و دهان او نوزاد را تحریک نکنید.</a:t>
            </a:r>
          </a:p>
          <a:p>
            <a:pPr algn="r" rtl="1"/>
            <a:r>
              <a:rPr lang="fa-IR" dirty="0">
                <a:latin typeface="B Nazanin" pitchFamily="2" charset="-78"/>
                <a:cs typeface="B Nazanin" pitchFamily="2" charset="-78"/>
              </a:rPr>
              <a:t>انتقال در اسرع وقت</a:t>
            </a:r>
          </a:p>
          <a:p>
            <a:pPr algn="r" rtl="1"/>
            <a:r>
              <a:rPr lang="fa-IR" dirty="0">
                <a:latin typeface="B Nazanin" pitchFamily="2" charset="-78"/>
                <a:cs typeface="B Nazanin" pitchFamily="2" charset="-78"/>
              </a:rPr>
              <a:t>حمایت تهویه ای برای نوزاد در صورت لزوم</a:t>
            </a:r>
          </a:p>
        </p:txBody>
      </p:sp>
    </p:spTree>
    <p:extLst>
      <p:ext uri="{BB962C8B-B14F-4D97-AF65-F5344CB8AC3E}">
        <p14:creationId xmlns:p14="http://schemas.microsoft.com/office/powerpoint/2010/main" val="52308307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7892" y="1566139"/>
            <a:ext cx="7239000" cy="1080120"/>
          </a:xfrm>
        </p:spPr>
        <p:txBody>
          <a:bodyPr/>
          <a:lstStyle/>
          <a:p>
            <a:pPr algn="ctr"/>
            <a:r>
              <a:rPr lang="fa-IR" b="1" dirty="0">
                <a:latin typeface="B Nazanin" pitchFamily="2" charset="-78"/>
                <a:cs typeface="B Nazanin" pitchFamily="2" charset="-78"/>
              </a:rPr>
              <a:t>ارزیابی نوزاد</a:t>
            </a:r>
          </a:p>
        </p:txBody>
      </p:sp>
      <p:pic>
        <p:nvPicPr>
          <p:cNvPr id="3" name="Picture 2">
            <a:extLst>
              <a:ext uri="{FF2B5EF4-FFF2-40B4-BE49-F238E27FC236}">
                <a16:creationId xmlns="" xmlns:a16="http://schemas.microsoft.com/office/drawing/2014/main" id="{0068B719-7248-E149-97F4-8F233FFDB2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71612" y="5003832"/>
            <a:ext cx="1820388" cy="1687570"/>
          </a:xfrm>
          <a:prstGeom prst="rect">
            <a:avLst/>
          </a:prstGeom>
        </p:spPr>
      </p:pic>
    </p:spTree>
    <p:extLst>
      <p:ext uri="{BB962C8B-B14F-4D97-AF65-F5344CB8AC3E}">
        <p14:creationId xmlns:p14="http://schemas.microsoft.com/office/powerpoint/2010/main" val="423583638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normAutofit/>
          </a:bodyPr>
          <a:lstStyle/>
          <a:p>
            <a:pPr algn="ctr" eaLnBrk="1" hangingPunct="1"/>
            <a:r>
              <a:rPr lang="en-US" altLang="en-US" sz="4000" dirty="0"/>
              <a:t>Neonatal Evaluation and Resuscitation</a:t>
            </a:r>
          </a:p>
        </p:txBody>
      </p:sp>
      <p:sp>
        <p:nvSpPr>
          <p:cNvPr id="46083" name="Rectangle 3"/>
          <p:cNvSpPr>
            <a:spLocks noGrp="1" noChangeArrowheads="1"/>
          </p:cNvSpPr>
          <p:nvPr>
            <p:ph type="body" idx="1"/>
          </p:nvPr>
        </p:nvSpPr>
        <p:spPr>
          <a:xfrm>
            <a:off x="1524000" y="1828800"/>
            <a:ext cx="8172400" cy="4267200"/>
          </a:xfrm>
        </p:spPr>
        <p:txBody>
          <a:bodyPr/>
          <a:lstStyle/>
          <a:p>
            <a:pPr eaLnBrk="1" hangingPunct="1">
              <a:spcBef>
                <a:spcPct val="50000"/>
              </a:spcBef>
              <a:buClr>
                <a:schemeClr val="tx2"/>
              </a:buClr>
              <a:buFontTx/>
              <a:buNone/>
            </a:pPr>
            <a:r>
              <a:rPr lang="en-US" altLang="en-US" dirty="0"/>
              <a:t> </a:t>
            </a:r>
          </a:p>
          <a:p>
            <a:pPr algn="l" eaLnBrk="1" hangingPunct="1"/>
            <a:r>
              <a:rPr lang="en-US" altLang="en-US" dirty="0"/>
              <a:t>Perform APGAR Score at 1 minute and 5 minutes after birth</a:t>
            </a:r>
          </a:p>
          <a:p>
            <a:pPr algn="l" eaLnBrk="1" hangingPunct="1"/>
            <a:r>
              <a:rPr lang="en-US" altLang="en-US" dirty="0"/>
              <a:t>Newborns should begin breathing spontaneously within 15-30 seconds after birth</a:t>
            </a:r>
          </a:p>
          <a:p>
            <a:pPr algn="l" eaLnBrk="1" hangingPunct="1"/>
            <a:r>
              <a:rPr lang="en-US" altLang="en-US" dirty="0"/>
              <a:t>Heart rate should be </a:t>
            </a:r>
            <a:r>
              <a:rPr lang="en-US" altLang="en-US" dirty="0">
                <a:cs typeface="B Titr" panose="00000700000000000000" pitchFamily="2" charset="-78"/>
              </a:rPr>
              <a:t>≥ 120 beats / minute</a:t>
            </a:r>
          </a:p>
        </p:txBody>
      </p:sp>
    </p:spTree>
    <p:extLst>
      <p:ext uri="{BB962C8B-B14F-4D97-AF65-F5344CB8AC3E}">
        <p14:creationId xmlns:p14="http://schemas.microsoft.com/office/powerpoint/2010/main" val="31482328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466" name="Rectangle 2"/>
          <p:cNvSpPr>
            <a:spLocks noGrp="1" noChangeArrowheads="1"/>
          </p:cNvSpPr>
          <p:nvPr>
            <p:ph type="title"/>
          </p:nvPr>
        </p:nvSpPr>
        <p:spPr>
          <a:xfrm>
            <a:off x="2209800" y="228600"/>
            <a:ext cx="7270576" cy="1143000"/>
          </a:xfrm>
        </p:spPr>
        <p:txBody>
          <a:bodyPr/>
          <a:lstStyle/>
          <a:p>
            <a:pPr algn="ctr"/>
            <a:r>
              <a:rPr lang="en-US" dirty="0">
                <a:solidFill>
                  <a:srgbClr val="FFFF00"/>
                </a:solidFill>
              </a:rPr>
              <a:t>APGAR Scoring</a:t>
            </a:r>
          </a:p>
        </p:txBody>
      </p:sp>
      <p:graphicFrame>
        <p:nvGraphicFramePr>
          <p:cNvPr id="702467" name="Object 3"/>
          <p:cNvGraphicFramePr>
            <a:graphicFrameLocks noGrp="1" noChangeAspect="1"/>
          </p:cNvGraphicFramePr>
          <p:nvPr>
            <p:ph type="clipArt" sz="half" idx="1"/>
            <p:extLst/>
          </p:nvPr>
        </p:nvGraphicFramePr>
        <p:xfrm>
          <a:off x="1703512" y="1506538"/>
          <a:ext cx="7776864" cy="4970462"/>
        </p:xfrm>
        <a:graphic>
          <a:graphicData uri="http://schemas.openxmlformats.org/presentationml/2006/ole">
            <mc:AlternateContent xmlns:mc="http://schemas.openxmlformats.org/markup-compatibility/2006">
              <mc:Choice xmlns:v="urn:schemas-microsoft-com:vml" Requires="v">
                <p:oleObj spid="_x0000_s1039" name="Clip" r:id="rId3" imgW="5130800" imgH="3314700" progId="">
                  <p:embed/>
                </p:oleObj>
              </mc:Choice>
              <mc:Fallback>
                <p:oleObj name="Clip" r:id="rId3" imgW="5130800" imgH="3314700" progId="">
                  <p:embed/>
                  <p:pic>
                    <p:nvPicPr>
                      <p:cNvPr id="702467" name="Object 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3512" y="1506538"/>
                        <a:ext cx="7776864" cy="49704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49080332"/>
      </p:ext>
    </p:extLst>
  </p:cSld>
  <p:clrMapOvr>
    <a:masterClrMapping/>
  </p:clrMapOvr>
  <p:transition spd="slow">
    <p:wipe/>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2209800" y="304800"/>
            <a:ext cx="7772400" cy="1143000"/>
          </a:xfrm>
        </p:spPr>
        <p:txBody>
          <a:bodyPr/>
          <a:lstStyle/>
          <a:p>
            <a:pPr algn="ctr" eaLnBrk="1" hangingPunct="1"/>
            <a:r>
              <a:rPr lang="en-US" altLang="en-US" dirty="0"/>
              <a:t>APGAR Score</a:t>
            </a:r>
          </a:p>
        </p:txBody>
      </p:sp>
      <p:pic>
        <p:nvPicPr>
          <p:cNvPr id="47107" name="Picture 3" descr="APGAR Scor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3697" y="1447799"/>
            <a:ext cx="11182865" cy="5064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029045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858" name="Rectangle 2"/>
          <p:cNvSpPr>
            <a:spLocks noGrp="1" noChangeArrowheads="1"/>
          </p:cNvSpPr>
          <p:nvPr>
            <p:ph type="title"/>
          </p:nvPr>
        </p:nvSpPr>
        <p:spPr>
          <a:xfrm>
            <a:off x="1524000" y="0"/>
            <a:ext cx="9144000" cy="1682750"/>
          </a:xfrm>
          <a:solidFill>
            <a:schemeClr val="bg2"/>
          </a:solidFill>
        </p:spPr>
        <p:txBody>
          <a:bodyPr/>
          <a:lstStyle/>
          <a:p>
            <a:pPr algn="ctr"/>
            <a:r>
              <a:rPr lang="en-US" dirty="0">
                <a:solidFill>
                  <a:srgbClr val="002060"/>
                </a:solidFill>
              </a:rPr>
              <a:t>Appearance</a:t>
            </a:r>
          </a:p>
        </p:txBody>
      </p:sp>
      <p:pic>
        <p:nvPicPr>
          <p:cNvPr id="505859" name="Picture 3" descr="P-COLOR"/>
          <p:cNvPicPr>
            <a:picLocks noGrp="1" noChangeAspect="1" noChangeArrowheads="1"/>
          </p:cNvPicPr>
          <p:nvPr>
            <p:ph type="clipArt" sz="half" idx="4294967295"/>
          </p:nvPr>
        </p:nvPicPr>
        <p:blipFill>
          <a:blip r:embed="rId3" cstate="print">
            <a:extLst>
              <a:ext uri="{28A0092B-C50C-407E-A947-70E740481C1C}">
                <a14:useLocalDpi xmlns:a14="http://schemas.microsoft.com/office/drawing/2010/main" val="0"/>
              </a:ext>
            </a:extLst>
          </a:blip>
          <a:srcRect/>
          <a:stretch>
            <a:fillRect/>
          </a:stretch>
        </p:blipFill>
        <p:spPr>
          <a:xfrm>
            <a:off x="1828800" y="1905000"/>
            <a:ext cx="8534400" cy="4724400"/>
          </a:xfrm>
        </p:spPr>
      </p:pic>
    </p:spTree>
    <p:extLst>
      <p:ext uri="{BB962C8B-B14F-4D97-AF65-F5344CB8AC3E}">
        <p14:creationId xmlns:p14="http://schemas.microsoft.com/office/powerpoint/2010/main" val="196535006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p:cNvSpPr>
            <a:spLocks noGrp="1" noChangeArrowheads="1"/>
          </p:cNvSpPr>
          <p:nvPr>
            <p:ph type="title"/>
          </p:nvPr>
        </p:nvSpPr>
        <p:spPr>
          <a:xfrm>
            <a:off x="1524000" y="0"/>
            <a:ext cx="9144000" cy="1752600"/>
          </a:xfrm>
          <a:solidFill>
            <a:schemeClr val="bg2"/>
          </a:solidFill>
        </p:spPr>
        <p:txBody>
          <a:bodyPr/>
          <a:lstStyle/>
          <a:p>
            <a:pPr algn="ctr"/>
            <a:r>
              <a:rPr lang="en-US" dirty="0">
                <a:solidFill>
                  <a:srgbClr val="002060"/>
                </a:solidFill>
              </a:rPr>
              <a:t>Grimace and Activity</a:t>
            </a:r>
          </a:p>
        </p:txBody>
      </p:sp>
      <p:sp>
        <p:nvSpPr>
          <p:cNvPr id="507907" name="Rectangle 3"/>
          <p:cNvSpPr>
            <a:spLocks noGrp="1" noChangeArrowheads="1"/>
          </p:cNvSpPr>
          <p:nvPr>
            <p:ph type="body" sz="half" idx="1"/>
          </p:nvPr>
        </p:nvSpPr>
        <p:spPr>
          <a:xfrm>
            <a:off x="1981200" y="2030414"/>
            <a:ext cx="4033838" cy="3665537"/>
          </a:xfrm>
        </p:spPr>
        <p:txBody>
          <a:bodyPr/>
          <a:lstStyle/>
          <a:p>
            <a:endParaRPr lang="fa-IR" dirty="0">
              <a:cs typeface="B Nazanin" panose="00000400000000000000" pitchFamily="2" charset="-78"/>
            </a:endParaRPr>
          </a:p>
        </p:txBody>
      </p:sp>
      <p:pic>
        <p:nvPicPr>
          <p:cNvPr id="507908" name="Picture 4" descr="P-GRIM"/>
          <p:cNvPicPr>
            <a:picLocks noGrp="1" noChangeAspect="1" noChangeArrowheads="1"/>
          </p:cNvPicPr>
          <p:nvPr>
            <p:ph type="clipArt" sz="half" idx="2"/>
          </p:nvPr>
        </p:nvPicPr>
        <p:blipFill>
          <a:blip r:embed="rId3" cstate="print">
            <a:extLst>
              <a:ext uri="{28A0092B-C50C-407E-A947-70E740481C1C}">
                <a14:useLocalDpi xmlns:a14="http://schemas.microsoft.com/office/drawing/2010/main" val="0"/>
              </a:ext>
            </a:extLst>
          </a:blip>
          <a:srcRect/>
          <a:stretch>
            <a:fillRect/>
          </a:stretch>
        </p:blipFill>
        <p:spPr>
          <a:xfrm>
            <a:off x="1828800" y="1981200"/>
            <a:ext cx="8534400" cy="4419600"/>
          </a:xfrm>
          <a:ln w="38100" cmpd="dbl">
            <a:solidFill>
              <a:schemeClr val="tx1"/>
            </a:solidFill>
            <a:miter lim="800000"/>
            <a:headEnd/>
            <a:tailEnd/>
          </a:ln>
        </p:spPr>
      </p:pic>
    </p:spTree>
    <p:extLst>
      <p:ext uri="{BB962C8B-B14F-4D97-AF65-F5344CB8AC3E}">
        <p14:creationId xmlns:p14="http://schemas.microsoft.com/office/powerpoint/2010/main" val="64739703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idx="4294967295"/>
          </p:nvPr>
        </p:nvSpPr>
        <p:spPr/>
        <p:txBody>
          <a:bodyPr/>
          <a:lstStyle/>
          <a:p>
            <a:pPr algn="ctr"/>
            <a:r>
              <a:rPr lang="en-US" dirty="0"/>
              <a:t>Care of the Newly Born</a:t>
            </a:r>
          </a:p>
        </p:txBody>
      </p:sp>
      <p:sp>
        <p:nvSpPr>
          <p:cNvPr id="28676" name="Line 1026"/>
          <p:cNvSpPr>
            <a:spLocks noChangeShapeType="1"/>
          </p:cNvSpPr>
          <p:nvPr/>
        </p:nvSpPr>
        <p:spPr bwMode="auto">
          <a:xfrm>
            <a:off x="2438400" y="1447800"/>
            <a:ext cx="8229600" cy="0"/>
          </a:xfrm>
          <a:prstGeom prst="line">
            <a:avLst/>
          </a:prstGeom>
          <a:noFill/>
          <a:ln w="25400">
            <a:solidFill>
              <a:srgbClr val="8F0213"/>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a-IR" dirty="0">
              <a:cs typeface="B Nazanin" panose="00000400000000000000" pitchFamily="2" charset="-78"/>
            </a:endParaRPr>
          </a:p>
        </p:txBody>
      </p:sp>
      <p:pic>
        <p:nvPicPr>
          <p:cNvPr id="28678" name="Picture 6" descr="AAEFRQA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4800" y="1676400"/>
            <a:ext cx="4953000" cy="4668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7694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idx="4294967295"/>
          </p:nvPr>
        </p:nvSpPr>
        <p:spPr/>
        <p:txBody>
          <a:bodyPr/>
          <a:lstStyle/>
          <a:p>
            <a:pPr algn="ctr"/>
            <a:r>
              <a:rPr lang="en-US" dirty="0"/>
              <a:t>Assessment—Newly Born</a:t>
            </a:r>
          </a:p>
        </p:txBody>
      </p:sp>
      <p:sp>
        <p:nvSpPr>
          <p:cNvPr id="29699" name="Content Placeholder 5"/>
          <p:cNvSpPr>
            <a:spLocks noGrp="1"/>
          </p:cNvSpPr>
          <p:nvPr>
            <p:ph idx="4294967295"/>
          </p:nvPr>
        </p:nvSpPr>
        <p:spPr>
          <a:xfrm>
            <a:off x="1703512" y="1524000"/>
            <a:ext cx="8568952" cy="4114800"/>
          </a:xfrm>
        </p:spPr>
        <p:txBody>
          <a:bodyPr>
            <a:normAutofit/>
          </a:bodyPr>
          <a:lstStyle/>
          <a:p>
            <a:pPr algn="l">
              <a:buFontTx/>
              <a:buBlip>
                <a:blip r:embed="rId3"/>
              </a:buBlip>
            </a:pPr>
            <a:r>
              <a:rPr lang="en-US" sz="3200" b="1" dirty="0">
                <a:latin typeface="_PDMS_Saleem_QuranFont" panose="02010000000000000000" pitchFamily="2" charset="-78"/>
                <a:cs typeface="B Nazanin" panose="00000400000000000000" pitchFamily="2" charset="-78"/>
              </a:rPr>
              <a:t>Breathing, heart rate, crying, movement, skin color</a:t>
            </a:r>
          </a:p>
          <a:p>
            <a:pPr algn="l">
              <a:buFontTx/>
              <a:buBlip>
                <a:blip r:embed="rId3"/>
              </a:buBlip>
            </a:pPr>
            <a:r>
              <a:rPr lang="en-US" sz="3200" b="1" dirty="0">
                <a:latin typeface="_PDMS_Saleem_QuranFont" panose="02010000000000000000" pitchFamily="2" charset="-78"/>
                <a:cs typeface="B Nazanin" panose="00000400000000000000" pitchFamily="2" charset="-78"/>
              </a:rPr>
              <a:t>Pulse greater than 100 </a:t>
            </a:r>
            <a:r>
              <a:rPr lang="en-US" sz="3200" b="1" dirty="0" err="1">
                <a:latin typeface="_PDMS_Saleem_QuranFont" panose="02010000000000000000" pitchFamily="2" charset="-78"/>
                <a:cs typeface="B Nazanin" panose="00000400000000000000" pitchFamily="2" charset="-78"/>
              </a:rPr>
              <a:t>bpm</a:t>
            </a:r>
            <a:endParaRPr lang="en-US" sz="3200" b="1" dirty="0">
              <a:latin typeface="_PDMS_Saleem_QuranFont" panose="02010000000000000000" pitchFamily="2" charset="-78"/>
              <a:cs typeface="B Nazanin" panose="00000400000000000000" pitchFamily="2" charset="-78"/>
            </a:endParaRPr>
          </a:p>
          <a:p>
            <a:pPr algn="l">
              <a:buFontTx/>
              <a:buBlip>
                <a:blip r:embed="rId3"/>
              </a:buBlip>
            </a:pPr>
            <a:r>
              <a:rPr lang="en-US" sz="3200" b="1" dirty="0">
                <a:latin typeface="_PDMS_Saleem_QuranFont" panose="02010000000000000000" pitchFamily="2" charset="-78"/>
                <a:cs typeface="B Nazanin" panose="00000400000000000000" pitchFamily="2" charset="-78"/>
              </a:rPr>
              <a:t>Vigorous crying</a:t>
            </a:r>
          </a:p>
          <a:p>
            <a:pPr algn="l">
              <a:buFontTx/>
              <a:buBlip>
                <a:blip r:embed="rId3"/>
              </a:buBlip>
            </a:pPr>
            <a:r>
              <a:rPr lang="en-US" sz="3200" b="1" dirty="0">
                <a:latin typeface="_PDMS_Saleem_QuranFont" panose="02010000000000000000" pitchFamily="2" charset="-78"/>
                <a:cs typeface="B Nazanin" panose="00000400000000000000" pitchFamily="2" charset="-78"/>
              </a:rPr>
              <a:t>Moving extremities</a:t>
            </a:r>
          </a:p>
          <a:p>
            <a:pPr algn="l">
              <a:buFontTx/>
              <a:buBlip>
                <a:blip r:embed="rId3"/>
              </a:buBlip>
            </a:pPr>
            <a:r>
              <a:rPr lang="en-US" sz="3200" b="1" dirty="0">
                <a:latin typeface="_PDMS_Saleem_QuranFont" panose="02010000000000000000" pitchFamily="2" charset="-78"/>
                <a:cs typeface="B Nazanin" panose="00000400000000000000" pitchFamily="2" charset="-78"/>
              </a:rPr>
              <a:t>Blue coloration hands and feet ONLY</a:t>
            </a:r>
          </a:p>
          <a:p>
            <a:pPr algn="l">
              <a:buFontTx/>
              <a:buBlip>
                <a:blip r:embed="rId3"/>
              </a:buBlip>
            </a:pPr>
            <a:r>
              <a:rPr lang="en-US" sz="3200" b="1" dirty="0">
                <a:latin typeface="_PDMS_Saleem_QuranFont" panose="02010000000000000000" pitchFamily="2" charset="-78"/>
                <a:cs typeface="B Nazanin" panose="00000400000000000000" pitchFamily="2" charset="-78"/>
              </a:rPr>
              <a:t>Reassess after 5 minutes</a:t>
            </a:r>
          </a:p>
          <a:p>
            <a:pPr>
              <a:buFontTx/>
              <a:buBlip>
                <a:blip r:embed="rId3"/>
              </a:buBlip>
            </a:pPr>
            <a:endParaRPr lang="en-US" sz="3200" b="1" dirty="0">
              <a:latin typeface="_PDMS_Saleem_QuranFont" panose="02010000000000000000" pitchFamily="2" charset="-78"/>
              <a:cs typeface="B Nazanin" panose="00000400000000000000" pitchFamily="2" charset="-78"/>
            </a:endParaRPr>
          </a:p>
        </p:txBody>
      </p:sp>
      <p:sp>
        <p:nvSpPr>
          <p:cNvPr id="29700" name="Line 1026"/>
          <p:cNvSpPr>
            <a:spLocks noChangeShapeType="1"/>
          </p:cNvSpPr>
          <p:nvPr/>
        </p:nvSpPr>
        <p:spPr bwMode="auto">
          <a:xfrm>
            <a:off x="2438400" y="1447800"/>
            <a:ext cx="8229600" cy="0"/>
          </a:xfrm>
          <a:prstGeom prst="line">
            <a:avLst/>
          </a:prstGeom>
          <a:noFill/>
          <a:ln w="25400">
            <a:solidFill>
              <a:srgbClr val="8F0213"/>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a-IR" dirty="0">
              <a:cs typeface="B Nazanin" panose="00000400000000000000" pitchFamily="2" charset="-78"/>
            </a:endParaRPr>
          </a:p>
        </p:txBody>
      </p:sp>
    </p:spTree>
    <p:extLst>
      <p:ext uri="{BB962C8B-B14F-4D97-AF65-F5344CB8AC3E}">
        <p14:creationId xmlns:p14="http://schemas.microsoft.com/office/powerpoint/2010/main" val="1364469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2" descr="Normal anatom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8844" y="634739"/>
            <a:ext cx="8172400" cy="5688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301787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idx="4294967295"/>
          </p:nvPr>
        </p:nvSpPr>
        <p:spPr/>
        <p:txBody>
          <a:bodyPr/>
          <a:lstStyle/>
          <a:p>
            <a:pPr algn="ctr"/>
            <a:r>
              <a:rPr lang="en-US" dirty="0"/>
              <a:t>Resuscitation—Newly Born</a:t>
            </a:r>
          </a:p>
        </p:txBody>
      </p:sp>
      <p:sp>
        <p:nvSpPr>
          <p:cNvPr id="30723" name="Line 1026"/>
          <p:cNvSpPr>
            <a:spLocks noChangeShapeType="1"/>
          </p:cNvSpPr>
          <p:nvPr/>
        </p:nvSpPr>
        <p:spPr bwMode="auto">
          <a:xfrm>
            <a:off x="2438400" y="1447800"/>
            <a:ext cx="8229600" cy="0"/>
          </a:xfrm>
          <a:prstGeom prst="line">
            <a:avLst/>
          </a:prstGeom>
          <a:noFill/>
          <a:ln w="25400">
            <a:solidFill>
              <a:srgbClr val="8F0213"/>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a-IR" dirty="0">
              <a:cs typeface="B Nazanin" panose="00000400000000000000" pitchFamily="2" charset="-78"/>
            </a:endParaRPr>
          </a:p>
        </p:txBody>
      </p:sp>
      <p:graphicFrame>
        <p:nvGraphicFramePr>
          <p:cNvPr id="5" name="Content Placeholder 3"/>
          <p:cNvGraphicFramePr>
            <a:graphicFrameLocks/>
          </p:cNvGraphicFramePr>
          <p:nvPr/>
        </p:nvGraphicFramePr>
        <p:xfrm>
          <a:off x="4098925" y="1633538"/>
          <a:ext cx="4648200" cy="45720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0625256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idx="4294967295"/>
          </p:nvPr>
        </p:nvSpPr>
        <p:spPr/>
        <p:txBody>
          <a:bodyPr/>
          <a:lstStyle/>
          <a:p>
            <a:pPr algn="ctr"/>
            <a:r>
              <a:rPr lang="en-US" dirty="0"/>
              <a:t>Respirations</a:t>
            </a:r>
          </a:p>
        </p:txBody>
      </p:sp>
      <p:sp>
        <p:nvSpPr>
          <p:cNvPr id="31747" name="Content Placeholder 10"/>
          <p:cNvSpPr>
            <a:spLocks noGrp="1"/>
          </p:cNvSpPr>
          <p:nvPr>
            <p:ph idx="4294967295"/>
          </p:nvPr>
        </p:nvSpPr>
        <p:spPr>
          <a:xfrm>
            <a:off x="2039277" y="1606250"/>
            <a:ext cx="7920880" cy="4495800"/>
          </a:xfrm>
        </p:spPr>
        <p:txBody>
          <a:bodyPr>
            <a:normAutofit/>
          </a:bodyPr>
          <a:lstStyle/>
          <a:p>
            <a:pPr algn="l">
              <a:lnSpc>
                <a:spcPct val="90000"/>
              </a:lnSpc>
              <a:buFontTx/>
              <a:buBlip>
                <a:blip r:embed="rId3"/>
              </a:buBlip>
            </a:pPr>
            <a:r>
              <a:rPr lang="en-US" sz="3200" b="1" dirty="0">
                <a:latin typeface="_PDMS_Saleem_QuranFont" panose="02010000000000000000" pitchFamily="2" charset="-78"/>
                <a:cs typeface="B Nazanin" panose="00000400000000000000" pitchFamily="2" charset="-78"/>
              </a:rPr>
              <a:t>Newborn should begin breathing within 30 seconds</a:t>
            </a:r>
          </a:p>
          <a:p>
            <a:pPr algn="l">
              <a:lnSpc>
                <a:spcPct val="90000"/>
              </a:lnSpc>
              <a:buFontTx/>
              <a:buBlip>
                <a:blip r:embed="rId3"/>
              </a:buBlip>
            </a:pPr>
            <a:r>
              <a:rPr lang="en-US" sz="3200" b="1" dirty="0">
                <a:latin typeface="_PDMS_Saleem_QuranFont" panose="02010000000000000000" pitchFamily="2" charset="-78"/>
                <a:cs typeface="B Nazanin" panose="00000400000000000000" pitchFamily="2" charset="-78"/>
              </a:rPr>
              <a:t>Provide only small puffs of air if using mouth to mask</a:t>
            </a:r>
          </a:p>
          <a:p>
            <a:pPr algn="l">
              <a:lnSpc>
                <a:spcPct val="90000"/>
              </a:lnSpc>
              <a:buFontTx/>
              <a:buBlip>
                <a:blip r:embed="rId3"/>
              </a:buBlip>
            </a:pPr>
            <a:r>
              <a:rPr lang="en-US" sz="3200" b="1" dirty="0">
                <a:latin typeface="_PDMS_Saleem_QuranFont" panose="02010000000000000000" pitchFamily="2" charset="-78"/>
                <a:cs typeface="B Nazanin" panose="00000400000000000000" pitchFamily="2" charset="-78"/>
              </a:rPr>
              <a:t>Rate of 40 to 60 per minute </a:t>
            </a:r>
          </a:p>
          <a:p>
            <a:pPr algn="l">
              <a:lnSpc>
                <a:spcPct val="90000"/>
              </a:lnSpc>
              <a:buFontTx/>
              <a:buBlip>
                <a:blip r:embed="rId3"/>
              </a:buBlip>
            </a:pPr>
            <a:r>
              <a:rPr lang="en-US" sz="3200" b="1" dirty="0">
                <a:latin typeface="_PDMS_Saleem_QuranFont" panose="02010000000000000000" pitchFamily="2" charset="-78"/>
                <a:cs typeface="B Nazanin" panose="00000400000000000000" pitchFamily="2" charset="-78"/>
              </a:rPr>
              <a:t>Adequate respirations and a pulse rate greater than 100 per minute</a:t>
            </a:r>
          </a:p>
          <a:p>
            <a:pPr lvl="1" algn="l">
              <a:lnSpc>
                <a:spcPct val="90000"/>
              </a:lnSpc>
            </a:pPr>
            <a:r>
              <a:rPr lang="en-US" sz="3200" b="1" dirty="0">
                <a:latin typeface="_PDMS_Saleem_QuranFont" panose="02010000000000000000" pitchFamily="2" charset="-78"/>
                <a:cs typeface="B Nazanin" panose="00000400000000000000" pitchFamily="2" charset="-78"/>
              </a:rPr>
              <a:t>Supplemental oxygen</a:t>
            </a:r>
            <a:endParaRPr lang="en-US" sz="2800" b="1" dirty="0">
              <a:latin typeface="_PDMS_Saleem_QuranFont" panose="02010000000000000000" pitchFamily="2" charset="-78"/>
              <a:cs typeface="B Nazanin" panose="00000400000000000000" pitchFamily="2" charset="-78"/>
            </a:endParaRPr>
          </a:p>
          <a:p>
            <a:pPr>
              <a:lnSpc>
                <a:spcPct val="90000"/>
              </a:lnSpc>
              <a:buFontTx/>
              <a:buBlip>
                <a:blip r:embed="rId4"/>
              </a:buBlip>
            </a:pPr>
            <a:endParaRPr lang="en-US" sz="3200" dirty="0"/>
          </a:p>
        </p:txBody>
      </p:sp>
      <p:sp>
        <p:nvSpPr>
          <p:cNvPr id="31748" name="Line 1026"/>
          <p:cNvSpPr>
            <a:spLocks noChangeShapeType="1"/>
          </p:cNvSpPr>
          <p:nvPr/>
        </p:nvSpPr>
        <p:spPr bwMode="auto">
          <a:xfrm>
            <a:off x="2438400" y="1447800"/>
            <a:ext cx="8229600" cy="0"/>
          </a:xfrm>
          <a:prstGeom prst="line">
            <a:avLst/>
          </a:prstGeom>
          <a:noFill/>
          <a:ln w="25400">
            <a:solidFill>
              <a:srgbClr val="8F0213"/>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a-IR" dirty="0">
              <a:cs typeface="B Nazanin" panose="00000400000000000000" pitchFamily="2" charset="-78"/>
            </a:endParaRPr>
          </a:p>
        </p:txBody>
      </p:sp>
    </p:spTree>
    <p:extLst>
      <p:ext uri="{BB962C8B-B14F-4D97-AF65-F5344CB8AC3E}">
        <p14:creationId xmlns:p14="http://schemas.microsoft.com/office/powerpoint/2010/main" val="65034729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idx="4294967295"/>
          </p:nvPr>
        </p:nvSpPr>
        <p:spPr/>
        <p:txBody>
          <a:bodyPr/>
          <a:lstStyle/>
          <a:p>
            <a:pPr algn="ctr"/>
            <a:r>
              <a:rPr lang="en-US" dirty="0"/>
              <a:t>Heart Rate</a:t>
            </a:r>
          </a:p>
        </p:txBody>
      </p:sp>
      <p:sp>
        <p:nvSpPr>
          <p:cNvPr id="32771" name="Content Placeholder 5"/>
          <p:cNvSpPr>
            <a:spLocks noGrp="1"/>
          </p:cNvSpPr>
          <p:nvPr>
            <p:ph idx="4294967295"/>
          </p:nvPr>
        </p:nvSpPr>
        <p:spPr>
          <a:xfrm>
            <a:off x="1919536" y="1524000"/>
            <a:ext cx="8138864" cy="4191000"/>
          </a:xfrm>
        </p:spPr>
        <p:txBody>
          <a:bodyPr>
            <a:noAutofit/>
          </a:bodyPr>
          <a:lstStyle/>
          <a:p>
            <a:pPr algn="l">
              <a:lnSpc>
                <a:spcPct val="90000"/>
              </a:lnSpc>
              <a:buFontTx/>
              <a:buBlip>
                <a:blip r:embed="rId3"/>
              </a:buBlip>
            </a:pPr>
            <a:r>
              <a:rPr lang="en-US" b="1" dirty="0">
                <a:latin typeface="_PDMS_Saleem_QuranFont" panose="02010000000000000000" pitchFamily="2" charset="-78"/>
                <a:cs typeface="B Nazanin" panose="00000400000000000000" pitchFamily="2" charset="-78"/>
              </a:rPr>
              <a:t>Heart rate less than 100 beats per minute</a:t>
            </a:r>
          </a:p>
          <a:p>
            <a:pPr lvl="1" algn="l">
              <a:lnSpc>
                <a:spcPct val="90000"/>
              </a:lnSpc>
            </a:pPr>
            <a:r>
              <a:rPr lang="en-US" b="1" dirty="0">
                <a:latin typeface="_PDMS_Saleem_QuranFont" panose="02010000000000000000" pitchFamily="2" charset="-78"/>
                <a:cs typeface="B Nazanin" panose="00000400000000000000" pitchFamily="2" charset="-78"/>
              </a:rPr>
              <a:t>Ventilate at a rate of 40 to 60 per minute</a:t>
            </a:r>
          </a:p>
          <a:p>
            <a:pPr algn="l">
              <a:lnSpc>
                <a:spcPct val="90000"/>
              </a:lnSpc>
              <a:buFontTx/>
              <a:buBlip>
                <a:blip r:embed="rId3"/>
              </a:buBlip>
            </a:pPr>
            <a:r>
              <a:rPr lang="en-US" b="1" dirty="0">
                <a:latin typeface="_PDMS_Saleem_QuranFont" panose="02010000000000000000" pitchFamily="2" charset="-78"/>
                <a:cs typeface="B Nazanin" panose="00000400000000000000" pitchFamily="2" charset="-78"/>
              </a:rPr>
              <a:t>Heart rate is less than 60 beats per minute </a:t>
            </a:r>
          </a:p>
          <a:p>
            <a:pPr lvl="1" algn="l">
              <a:lnSpc>
                <a:spcPct val="90000"/>
              </a:lnSpc>
            </a:pPr>
            <a:r>
              <a:rPr lang="en-US" b="1" dirty="0">
                <a:latin typeface="_PDMS_Saleem_QuranFont" panose="02010000000000000000" pitchFamily="2" charset="-78"/>
                <a:cs typeface="B Nazanin" panose="00000400000000000000" pitchFamily="2" charset="-78"/>
              </a:rPr>
              <a:t>Initiate chest compressions</a:t>
            </a:r>
          </a:p>
          <a:p>
            <a:pPr algn="l">
              <a:lnSpc>
                <a:spcPct val="90000"/>
              </a:lnSpc>
              <a:buFontTx/>
              <a:buBlip>
                <a:blip r:embed="rId3"/>
              </a:buBlip>
            </a:pPr>
            <a:r>
              <a:rPr lang="en-US" b="1" dirty="0">
                <a:latin typeface="_PDMS_Saleem_QuranFont" panose="02010000000000000000" pitchFamily="2" charset="-78"/>
                <a:cs typeface="B Nazanin" panose="00000400000000000000" pitchFamily="2" charset="-78"/>
              </a:rPr>
              <a:t>Rate of 120 compressions per minute</a:t>
            </a:r>
          </a:p>
          <a:p>
            <a:pPr algn="l">
              <a:lnSpc>
                <a:spcPct val="90000"/>
              </a:lnSpc>
              <a:buFontTx/>
              <a:buBlip>
                <a:blip r:embed="rId3"/>
              </a:buBlip>
            </a:pPr>
            <a:r>
              <a:rPr lang="en-US" b="1" dirty="0">
                <a:latin typeface="_PDMS_Saleem_QuranFont" panose="02010000000000000000" pitchFamily="2" charset="-78"/>
                <a:cs typeface="B Nazanin" panose="00000400000000000000" pitchFamily="2" charset="-78"/>
              </a:rPr>
              <a:t>3:1 ratio of compressions to respirations</a:t>
            </a:r>
          </a:p>
          <a:p>
            <a:pPr algn="l">
              <a:lnSpc>
                <a:spcPct val="90000"/>
              </a:lnSpc>
              <a:buFontTx/>
              <a:buBlip>
                <a:blip r:embed="rId3"/>
              </a:buBlip>
            </a:pPr>
            <a:r>
              <a:rPr lang="en-US" b="1" dirty="0">
                <a:latin typeface="_PDMS_Saleem_QuranFont" panose="02010000000000000000" pitchFamily="2" charset="-78"/>
                <a:cs typeface="B Nazanin" panose="00000400000000000000" pitchFamily="2" charset="-78"/>
              </a:rPr>
              <a:t>90 compressions and 30 ventilations per minute</a:t>
            </a:r>
            <a:endParaRPr lang="en-US" dirty="0"/>
          </a:p>
        </p:txBody>
      </p:sp>
      <p:sp>
        <p:nvSpPr>
          <p:cNvPr id="32772" name="Line 1026"/>
          <p:cNvSpPr>
            <a:spLocks noChangeShapeType="1"/>
          </p:cNvSpPr>
          <p:nvPr/>
        </p:nvSpPr>
        <p:spPr bwMode="auto">
          <a:xfrm>
            <a:off x="2438400" y="1447800"/>
            <a:ext cx="8229600" cy="0"/>
          </a:xfrm>
          <a:prstGeom prst="line">
            <a:avLst/>
          </a:prstGeom>
          <a:noFill/>
          <a:ln w="25400">
            <a:solidFill>
              <a:srgbClr val="8F0213"/>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a-IR" dirty="0">
              <a:cs typeface="B Nazanin" panose="00000400000000000000" pitchFamily="2" charset="-78"/>
            </a:endParaRPr>
          </a:p>
        </p:txBody>
      </p:sp>
    </p:spTree>
    <p:extLst>
      <p:ext uri="{BB962C8B-B14F-4D97-AF65-F5344CB8AC3E}">
        <p14:creationId xmlns:p14="http://schemas.microsoft.com/office/powerpoint/2010/main" val="331786882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idx="4294967295"/>
          </p:nvPr>
        </p:nvSpPr>
        <p:spPr/>
        <p:txBody>
          <a:bodyPr/>
          <a:lstStyle/>
          <a:p>
            <a:pPr algn="ctr"/>
            <a:r>
              <a:rPr lang="en-US" dirty="0"/>
              <a:t>Stimulation</a:t>
            </a:r>
          </a:p>
        </p:txBody>
      </p:sp>
      <p:sp>
        <p:nvSpPr>
          <p:cNvPr id="33795" name="Content Placeholder 7"/>
          <p:cNvSpPr>
            <a:spLocks noGrp="1"/>
          </p:cNvSpPr>
          <p:nvPr>
            <p:ph idx="4294967295"/>
          </p:nvPr>
        </p:nvSpPr>
        <p:spPr>
          <a:xfrm>
            <a:off x="1991544" y="1524000"/>
            <a:ext cx="7560840" cy="4724400"/>
          </a:xfrm>
        </p:spPr>
        <p:txBody>
          <a:bodyPr>
            <a:normAutofit/>
          </a:bodyPr>
          <a:lstStyle/>
          <a:p>
            <a:pPr algn="l">
              <a:buFontTx/>
              <a:buBlip>
                <a:blip r:embed="rId3"/>
              </a:buBlip>
            </a:pPr>
            <a:r>
              <a:rPr lang="en-US" sz="3600" b="1" dirty="0">
                <a:latin typeface="_PDMS_Saleem_QuranFont" panose="02010000000000000000" pitchFamily="2" charset="-78"/>
                <a:cs typeface="B Nazanin" panose="00000400000000000000" pitchFamily="2" charset="-78"/>
              </a:rPr>
              <a:t>Gentle but vigorous rubbing of the baby’s back</a:t>
            </a:r>
          </a:p>
          <a:p>
            <a:pPr algn="l">
              <a:buFontTx/>
              <a:buBlip>
                <a:blip r:embed="rId3"/>
              </a:buBlip>
            </a:pPr>
            <a:r>
              <a:rPr lang="en-US" sz="3600" b="1" dirty="0">
                <a:latin typeface="_PDMS_Saleem_QuranFont" panose="02010000000000000000" pitchFamily="2" charset="-78"/>
                <a:cs typeface="B Nazanin" panose="00000400000000000000" pitchFamily="2" charset="-78"/>
              </a:rPr>
              <a:t>Do not hold the baby up by his feet and slap his bottom.</a:t>
            </a:r>
          </a:p>
          <a:p>
            <a:pPr algn="l">
              <a:buFontTx/>
              <a:buBlip>
                <a:blip r:embed="rId3"/>
              </a:buBlip>
            </a:pPr>
            <a:r>
              <a:rPr lang="en-US" sz="3600" b="1" dirty="0">
                <a:latin typeface="_PDMS_Saleem_QuranFont" panose="02010000000000000000" pitchFamily="2" charset="-78"/>
                <a:cs typeface="B Nazanin" panose="00000400000000000000" pitchFamily="2" charset="-78"/>
              </a:rPr>
              <a:t>It is not uncommon for this blue color to remain for the first few minutes.</a:t>
            </a:r>
          </a:p>
          <a:p>
            <a:pPr>
              <a:buFontTx/>
              <a:buBlip>
                <a:blip r:embed="rId4"/>
              </a:buBlip>
            </a:pPr>
            <a:endParaRPr lang="en-US" sz="3600" b="1" dirty="0">
              <a:latin typeface="_PDMS_Saleem_QuranFont" panose="02010000000000000000" pitchFamily="2" charset="-78"/>
              <a:cs typeface="B Nazanin" panose="00000400000000000000" pitchFamily="2" charset="-78"/>
            </a:endParaRPr>
          </a:p>
        </p:txBody>
      </p:sp>
      <p:sp>
        <p:nvSpPr>
          <p:cNvPr id="33796" name="Line 1026"/>
          <p:cNvSpPr>
            <a:spLocks noChangeShapeType="1"/>
          </p:cNvSpPr>
          <p:nvPr/>
        </p:nvSpPr>
        <p:spPr bwMode="auto">
          <a:xfrm>
            <a:off x="2438400" y="1447800"/>
            <a:ext cx="8229600" cy="0"/>
          </a:xfrm>
          <a:prstGeom prst="line">
            <a:avLst/>
          </a:prstGeom>
          <a:noFill/>
          <a:ln w="25400">
            <a:solidFill>
              <a:srgbClr val="8F0213"/>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a-IR" dirty="0">
              <a:cs typeface="B Nazanin" panose="00000400000000000000" pitchFamily="2" charset="-78"/>
            </a:endParaRPr>
          </a:p>
        </p:txBody>
      </p:sp>
    </p:spTree>
    <p:extLst>
      <p:ext uri="{BB962C8B-B14F-4D97-AF65-F5344CB8AC3E}">
        <p14:creationId xmlns:p14="http://schemas.microsoft.com/office/powerpoint/2010/main" val="172605408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AAEFRQG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07568" y="1600199"/>
            <a:ext cx="7887902" cy="4133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541814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idx="4294967295"/>
          </p:nvPr>
        </p:nvSpPr>
        <p:spPr/>
        <p:txBody>
          <a:bodyPr/>
          <a:lstStyle/>
          <a:p>
            <a:pPr algn="ctr"/>
            <a:r>
              <a:rPr lang="en-US" dirty="0"/>
              <a:t>Cultural Considerations</a:t>
            </a:r>
          </a:p>
        </p:txBody>
      </p:sp>
      <p:sp>
        <p:nvSpPr>
          <p:cNvPr id="34819" name="Content Placeholder 2"/>
          <p:cNvSpPr>
            <a:spLocks noGrp="1"/>
          </p:cNvSpPr>
          <p:nvPr>
            <p:ph idx="4294967295"/>
          </p:nvPr>
        </p:nvSpPr>
        <p:spPr>
          <a:xfrm>
            <a:off x="2117812" y="1643320"/>
            <a:ext cx="7956376" cy="4114800"/>
          </a:xfrm>
        </p:spPr>
        <p:txBody>
          <a:bodyPr>
            <a:normAutofit/>
          </a:bodyPr>
          <a:lstStyle/>
          <a:p>
            <a:pPr algn="l">
              <a:buFontTx/>
              <a:buBlip>
                <a:blip r:embed="rId3"/>
              </a:buBlip>
            </a:pPr>
            <a:r>
              <a:rPr lang="en-US" sz="3600" b="1" dirty="0">
                <a:latin typeface="_PDMS_Saleem_QuranFont" panose="02010000000000000000" pitchFamily="2" charset="-78"/>
                <a:cs typeface="B Nazanin" panose="00000400000000000000" pitchFamily="2" charset="-78"/>
              </a:rPr>
              <a:t>Be sensitive to various ethnic, cultural, and religious groups regarding child birth.</a:t>
            </a:r>
          </a:p>
          <a:p>
            <a:pPr algn="l">
              <a:buFontTx/>
              <a:buBlip>
                <a:blip r:embed="rId3"/>
              </a:buBlip>
            </a:pPr>
            <a:r>
              <a:rPr lang="en-US" sz="3600" b="1" dirty="0">
                <a:latin typeface="_PDMS_Saleem_QuranFont" panose="02010000000000000000" pitchFamily="2" charset="-78"/>
                <a:cs typeface="B Nazanin" panose="00000400000000000000" pitchFamily="2" charset="-78"/>
              </a:rPr>
              <a:t>If possible, allow time for family to respond to the birth.</a:t>
            </a:r>
          </a:p>
        </p:txBody>
      </p:sp>
      <p:sp>
        <p:nvSpPr>
          <p:cNvPr id="34820" name="Line 1026"/>
          <p:cNvSpPr>
            <a:spLocks noChangeShapeType="1"/>
          </p:cNvSpPr>
          <p:nvPr/>
        </p:nvSpPr>
        <p:spPr bwMode="auto">
          <a:xfrm>
            <a:off x="2438400" y="1447800"/>
            <a:ext cx="8229600" cy="0"/>
          </a:xfrm>
          <a:prstGeom prst="line">
            <a:avLst/>
          </a:prstGeom>
          <a:noFill/>
          <a:ln w="25400">
            <a:solidFill>
              <a:srgbClr val="8F0213"/>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a-IR" dirty="0">
              <a:cs typeface="B Nazanin" panose="00000400000000000000" pitchFamily="2" charset="-78"/>
            </a:endParaRPr>
          </a:p>
        </p:txBody>
      </p:sp>
    </p:spTree>
    <p:extLst>
      <p:ext uri="{BB962C8B-B14F-4D97-AF65-F5344CB8AC3E}">
        <p14:creationId xmlns:p14="http://schemas.microsoft.com/office/powerpoint/2010/main" val="65236315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علائم نوزاد ضعیف</a:t>
            </a:r>
          </a:p>
        </p:txBody>
      </p:sp>
      <p:sp>
        <p:nvSpPr>
          <p:cNvPr id="3" name="Content Placeholder 2"/>
          <p:cNvSpPr>
            <a:spLocks noGrp="1"/>
          </p:cNvSpPr>
          <p:nvPr>
            <p:ph idx="1"/>
          </p:nvPr>
        </p:nvSpPr>
        <p:spPr/>
        <p:txBody>
          <a:bodyPr>
            <a:normAutofit fontScale="92500" lnSpcReduction="20000"/>
          </a:bodyPr>
          <a:lstStyle/>
          <a:p>
            <a:pPr algn="r" rtl="1"/>
            <a:r>
              <a:rPr lang="fa-IR" dirty="0">
                <a:latin typeface="B Nazanin" pitchFamily="2" charset="-78"/>
                <a:cs typeface="B Nazanin" pitchFamily="2" charset="-78"/>
              </a:rPr>
              <a:t>تنفس بیش از 60 در دقیقه</a:t>
            </a:r>
          </a:p>
          <a:p>
            <a:pPr algn="r" rtl="1"/>
            <a:r>
              <a:rPr lang="fa-IR" dirty="0">
                <a:latin typeface="B Nazanin" pitchFamily="2" charset="-78"/>
                <a:cs typeface="B Nazanin" pitchFamily="2" charset="-78"/>
              </a:rPr>
              <a:t>کاهش صداهای تنفسی</a:t>
            </a:r>
          </a:p>
          <a:p>
            <a:pPr algn="r" rtl="1"/>
            <a:r>
              <a:rPr lang="fa-IR" dirty="0">
                <a:latin typeface="B Nazanin" pitchFamily="2" charset="-78"/>
                <a:cs typeface="B Nazanin" pitchFamily="2" charset="-78"/>
              </a:rPr>
              <a:t>ضربان قلب بیش از 180 یا کمتر از 100</a:t>
            </a:r>
          </a:p>
          <a:p>
            <a:pPr algn="r" rtl="1"/>
            <a:r>
              <a:rPr lang="fa-IR" dirty="0">
                <a:latin typeface="B Nazanin" pitchFamily="2" charset="-78"/>
                <a:cs typeface="B Nazanin" pitchFamily="2" charset="-78"/>
              </a:rPr>
              <a:t>مشاهده علائم تروما ناشی از مراحل زایمان</a:t>
            </a:r>
          </a:p>
          <a:p>
            <a:pPr algn="r" rtl="1"/>
            <a:r>
              <a:rPr lang="fa-IR" dirty="0">
                <a:latin typeface="B Nazanin" pitchFamily="2" charset="-78"/>
                <a:cs typeface="B Nazanin" pitchFamily="2" charset="-78"/>
              </a:rPr>
              <a:t>ایست تنفسی</a:t>
            </a:r>
          </a:p>
          <a:p>
            <a:pPr algn="r" rtl="1"/>
            <a:r>
              <a:rPr lang="fa-IR" dirty="0">
                <a:latin typeface="B Nazanin" pitchFamily="2" charset="-78"/>
                <a:cs typeface="B Nazanin" pitchFamily="2" charset="-78"/>
              </a:rPr>
              <a:t>ضعف یا عدموجود تون عضلانی</a:t>
            </a:r>
          </a:p>
          <a:p>
            <a:pPr algn="r" rtl="1"/>
            <a:r>
              <a:rPr lang="fa-IR" dirty="0">
                <a:latin typeface="B Nazanin" pitchFamily="2" charset="-78"/>
                <a:cs typeface="B Nazanin" pitchFamily="2" charset="-78"/>
              </a:rPr>
              <a:t>رنگ مکونیومی در مایع آمنیوتیک</a:t>
            </a:r>
          </a:p>
          <a:p>
            <a:pPr algn="r" rtl="1"/>
            <a:r>
              <a:rPr lang="fa-IR" dirty="0">
                <a:latin typeface="B Nazanin" pitchFamily="2" charset="-78"/>
                <a:cs typeface="B Nazanin" pitchFamily="2" charset="-78"/>
              </a:rPr>
              <a:t>نبض ضعیف</a:t>
            </a:r>
          </a:p>
          <a:p>
            <a:pPr algn="r" rtl="1"/>
            <a:r>
              <a:rPr lang="fa-IR" dirty="0">
                <a:latin typeface="B Nazanin" pitchFamily="2" charset="-78"/>
                <a:cs typeface="B Nazanin" pitchFamily="2" charset="-78"/>
              </a:rPr>
              <a:t>سیانوز بدن</a:t>
            </a:r>
          </a:p>
          <a:p>
            <a:pPr algn="r" rtl="1"/>
            <a:r>
              <a:rPr lang="fa-IR" dirty="0">
                <a:latin typeface="B Nazanin" pitchFamily="2" charset="-78"/>
                <a:cs typeface="B Nazanin" pitchFamily="2" charset="-78"/>
              </a:rPr>
              <a:t>نمره آپگار کمتر از 4</a:t>
            </a:r>
          </a:p>
          <a:p>
            <a:pPr marL="0" indent="0" algn="r" rtl="1">
              <a:buNone/>
            </a:pPr>
            <a:endParaRPr lang="fa-IR" dirty="0">
              <a:latin typeface="B Nazanin" pitchFamily="2" charset="-78"/>
              <a:cs typeface="B Nazanin" pitchFamily="2" charset="-78"/>
            </a:endParaRPr>
          </a:p>
        </p:txBody>
      </p:sp>
    </p:spTree>
    <p:extLst>
      <p:ext uri="{BB962C8B-B14F-4D97-AF65-F5344CB8AC3E}">
        <p14:creationId xmlns:p14="http://schemas.microsoft.com/office/powerpoint/2010/main" val="58843238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r" rtl="1"/>
            <a:r>
              <a:rPr lang="fa-IR" dirty="0">
                <a:latin typeface="B Nazanin" pitchFamily="2" charset="-78"/>
                <a:cs typeface="B Nazanin" pitchFamily="2" charset="-78"/>
              </a:rPr>
              <a:t>به خاطر داشته باشید 80 در صد نوزادان نیاز به درمان تهاجمی ندارند. و با گرم نگه داشتن و ساکشن مجاری هوایی احتیاج به اقدام دیگری ندارند.</a:t>
            </a:r>
          </a:p>
          <a:p>
            <a:pPr algn="r" rtl="1"/>
            <a:r>
              <a:rPr lang="fa-IR" dirty="0">
                <a:latin typeface="B Nazanin" pitchFamily="2" charset="-78"/>
                <a:cs typeface="B Nazanin" pitchFamily="2" charset="-78"/>
              </a:rPr>
              <a:t>بیشترشان با تهویه اکسیژنی با</a:t>
            </a:r>
            <a:r>
              <a:rPr lang="en-US" dirty="0">
                <a:latin typeface="B Nazanin" pitchFamily="2" charset="-78"/>
                <a:cs typeface="B Nazanin" pitchFamily="2" charset="-78"/>
              </a:rPr>
              <a:t>BVM</a:t>
            </a:r>
            <a:r>
              <a:rPr lang="fa-IR" dirty="0">
                <a:latin typeface="B Nazanin" pitchFamily="2" charset="-78"/>
                <a:cs typeface="B Nazanin" pitchFamily="2" charset="-78"/>
              </a:rPr>
              <a:t> پاسخ می دهند تعداد کمی از آنان نیاز به ماساژقلبی و حتی لوله گذاری دارند. </a:t>
            </a:r>
          </a:p>
        </p:txBody>
      </p:sp>
    </p:spTree>
    <p:extLst>
      <p:ext uri="{BB962C8B-B14F-4D97-AF65-F5344CB8AC3E}">
        <p14:creationId xmlns:p14="http://schemas.microsoft.com/office/powerpoint/2010/main" val="344520048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درمان برپایه علائم و نشانه ها</a:t>
            </a:r>
          </a:p>
        </p:txBody>
      </p:sp>
      <p:sp>
        <p:nvSpPr>
          <p:cNvPr id="3" name="Content Placeholder 2"/>
          <p:cNvSpPr>
            <a:spLocks noGrp="1"/>
          </p:cNvSpPr>
          <p:nvPr>
            <p:ph idx="1"/>
          </p:nvPr>
        </p:nvSpPr>
        <p:spPr/>
        <p:txBody>
          <a:bodyPr/>
          <a:lstStyle/>
          <a:p>
            <a:pPr algn="r" rtl="1"/>
            <a:r>
              <a:rPr lang="fa-IR" dirty="0">
                <a:latin typeface="B Nazanin" pitchFamily="2" charset="-78"/>
                <a:cs typeface="B Nazanin" pitchFamily="2" charset="-78"/>
              </a:rPr>
              <a:t>اگر پوست نوزادآبی رنگ است (سیانوز) اما تنفس خود بخود دارد ضربان قلب هم کافی است اکسیژن با فاصله 1 تا 1/5 سانتی بینی و دهان باسرعت 5لیتر در دقیقه یا بیشتر قرار دهید.قبلا از گرم بودن نوزاد اطمینان حاصل کنید.</a:t>
            </a:r>
          </a:p>
          <a:p>
            <a:pPr algn="r" rtl="1"/>
            <a:r>
              <a:rPr lang="fa-IR" dirty="0">
                <a:latin typeface="B Nazanin" pitchFamily="2" charset="-78"/>
                <a:cs typeface="B Nazanin" pitchFamily="2" charset="-78"/>
              </a:rPr>
              <a:t>در صورتی که نوزاد تنفس ندارد یا ضربان قلب کمتر از 100 است یا تنفس سطحی و آهسته و منقطع دارد تهویه با </a:t>
            </a:r>
            <a:r>
              <a:rPr lang="en-US" dirty="0">
                <a:latin typeface="B Nazanin" pitchFamily="2" charset="-78"/>
                <a:cs typeface="B Nazanin" pitchFamily="2" charset="-78"/>
              </a:rPr>
              <a:t>BVM</a:t>
            </a:r>
            <a:r>
              <a:rPr lang="fa-IR" dirty="0">
                <a:latin typeface="B Nazanin" pitchFamily="2" charset="-78"/>
                <a:cs typeface="B Nazanin" pitchFamily="2" charset="-78"/>
              </a:rPr>
              <a:t> به تعدا 40 تا 60 بار دقیقه.</a:t>
            </a:r>
          </a:p>
          <a:p>
            <a:pPr algn="r" rtl="1"/>
            <a:r>
              <a:rPr lang="fa-IR" dirty="0">
                <a:latin typeface="B Nazanin" pitchFamily="2" charset="-78"/>
                <a:cs typeface="B Nazanin" pitchFamily="2" charset="-78"/>
              </a:rPr>
              <a:t>بعد از 30 ثانیه ارزیابی مجدد.اگر بهتر نشد مجدد اداه دهید هر 30 ثانیه ارزیابی کنید.</a:t>
            </a:r>
          </a:p>
        </p:txBody>
      </p:sp>
    </p:spTree>
    <p:extLst>
      <p:ext uri="{BB962C8B-B14F-4D97-AF65-F5344CB8AC3E}">
        <p14:creationId xmlns:p14="http://schemas.microsoft.com/office/powerpoint/2010/main" val="242219012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r" rtl="1"/>
            <a:r>
              <a:rPr lang="fa-IR" dirty="0">
                <a:latin typeface="B Nazanin" pitchFamily="2" charset="-78"/>
                <a:cs typeface="B Nazanin" pitchFamily="2" charset="-78"/>
              </a:rPr>
              <a:t>اگر بیش از 2 دقیقه تهویه ادامه پیدا کرد و ضربان قلب به زیر 60 رسید ماساژقلبی انجام دهید.</a:t>
            </a:r>
          </a:p>
          <a:p>
            <a:pPr algn="r" rtl="1"/>
            <a:r>
              <a:rPr lang="fa-IR" dirty="0">
                <a:latin typeface="B Nazanin" pitchFamily="2" charset="-78"/>
                <a:cs typeface="B Nazanin" pitchFamily="2" charset="-78"/>
              </a:rPr>
              <a:t>درصورتی که معده نوزاد متسع شده و مانع تهویه می شود اقدام به لوله گذاری معده نمایید.</a:t>
            </a:r>
          </a:p>
          <a:p>
            <a:pPr algn="r" rtl="1"/>
            <a:r>
              <a:rPr lang="fa-IR" dirty="0">
                <a:latin typeface="B Nazanin" pitchFamily="2" charset="-78"/>
                <a:cs typeface="B Nazanin" pitchFamily="2" charset="-78"/>
              </a:rPr>
              <a:t>از نظر قانونی این اقدام فقط می بایست توسط پرسنل </a:t>
            </a:r>
            <a:r>
              <a:rPr lang="en-US" dirty="0">
                <a:cs typeface="B Nazanin" pitchFamily="2" charset="-78"/>
              </a:rPr>
              <a:t>ALS </a:t>
            </a:r>
            <a:r>
              <a:rPr lang="fa-IR" dirty="0">
                <a:cs typeface="B Nazanin" pitchFamily="2" charset="-78"/>
              </a:rPr>
              <a:t> </a:t>
            </a:r>
            <a:r>
              <a:rPr lang="fa-IR" dirty="0">
                <a:latin typeface="B Nazanin" pitchFamily="2" charset="-78"/>
                <a:cs typeface="B Nazanin" pitchFamily="2" charset="-78"/>
              </a:rPr>
              <a:t>انجام شود.</a:t>
            </a:r>
          </a:p>
          <a:p>
            <a:pPr algn="r" rtl="1"/>
            <a:r>
              <a:rPr lang="fa-IR" dirty="0">
                <a:latin typeface="B Nazanin" pitchFamily="2" charset="-78"/>
                <a:cs typeface="B Nazanin" pitchFamily="2" charset="-78"/>
              </a:rPr>
              <a:t>قفسه سینه را به اندازه یک سوم عمق قفسه سینه نوزاد و به تعدا 120 بار در دقیقه فشار دهید. نسبت تعداد ماساژ(فشردن قفسه سینه) به تهویه رابه میزان سه به یک برقرار کنید.</a:t>
            </a:r>
          </a:p>
        </p:txBody>
      </p:sp>
    </p:spTree>
    <p:extLst>
      <p:ext uri="{BB962C8B-B14F-4D97-AF65-F5344CB8AC3E}">
        <p14:creationId xmlns:p14="http://schemas.microsoft.com/office/powerpoint/2010/main" val="38559877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Side sectional view of female reproductive system"/>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07524" y="296562"/>
            <a:ext cx="9160476" cy="6166022"/>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1451063"/>
      </p:ext>
    </p:extLst>
  </p:cSld>
  <p:clrMapOvr>
    <a:masterClrMapping/>
  </p:clrMapOvr>
  <p:transition spd="slow">
    <p:wipe/>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AAEFRQH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06377" y="716692"/>
            <a:ext cx="9156357" cy="5474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1571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dirty="0">
                <a:cs typeface="B Titr" panose="00000700000000000000" pitchFamily="2" charset="-78"/>
              </a:rPr>
              <a:t>خلاصه دستور العمل مراقبت اورژانس از نوزاد </a:t>
            </a:r>
          </a:p>
        </p:txBody>
      </p:sp>
      <p:sp>
        <p:nvSpPr>
          <p:cNvPr id="3" name="Content Placeholder 2"/>
          <p:cNvSpPr>
            <a:spLocks noGrp="1"/>
          </p:cNvSpPr>
          <p:nvPr>
            <p:ph idx="1"/>
          </p:nvPr>
        </p:nvSpPr>
        <p:spPr/>
        <p:txBody>
          <a:bodyPr>
            <a:normAutofit fontScale="92500"/>
          </a:bodyPr>
          <a:lstStyle/>
          <a:p>
            <a:pPr algn="r" rtl="1"/>
            <a:r>
              <a:rPr lang="fa-IR" dirty="0">
                <a:latin typeface="B Nazanin" pitchFamily="2" charset="-78"/>
                <a:cs typeface="B Nazanin" pitchFamily="2" charset="-78"/>
              </a:rPr>
              <a:t>در صورت وجود مکونیوم راه هوایی را به شدت ساکشن کنید.</a:t>
            </a:r>
          </a:p>
          <a:p>
            <a:pPr algn="r" rtl="1"/>
            <a:r>
              <a:rPr lang="fa-IR" dirty="0">
                <a:latin typeface="B Nazanin" pitchFamily="2" charset="-78"/>
                <a:cs typeface="B Nazanin" pitchFamily="2" charset="-78"/>
              </a:rPr>
              <a:t>نوزاد را با حوله خشک کنید.</a:t>
            </a:r>
          </a:p>
          <a:p>
            <a:pPr algn="r" rtl="1"/>
            <a:r>
              <a:rPr lang="fa-IR" dirty="0">
                <a:latin typeface="B Nazanin" pitchFamily="2" charset="-78"/>
                <a:cs typeface="B Nazanin" pitchFamily="2" charset="-78"/>
              </a:rPr>
              <a:t>نوزاد را در حوله یا ملحفه گرم بپیچید.</a:t>
            </a:r>
          </a:p>
          <a:p>
            <a:pPr algn="r" rtl="1"/>
            <a:r>
              <a:rPr lang="fa-IR" dirty="0">
                <a:latin typeface="B Nazanin" pitchFamily="2" charset="-78"/>
                <a:cs typeface="B Nazanin" pitchFamily="2" charset="-78"/>
              </a:rPr>
              <a:t>از پوشیده بودن سر نوزاد مطمئن شوید.</a:t>
            </a:r>
          </a:p>
          <a:p>
            <a:pPr algn="r" rtl="1"/>
            <a:r>
              <a:rPr lang="fa-IR" dirty="0">
                <a:latin typeface="B Nazanin" pitchFamily="2" charset="-78"/>
                <a:cs typeface="B Nazanin" pitchFamily="2" charset="-78"/>
              </a:rPr>
              <a:t>نوزاد را به پشت بخوابانید. اگر ترشح نای وجود دارد به پهلو بخوابانید.</a:t>
            </a:r>
          </a:p>
          <a:p>
            <a:pPr algn="r" rtl="1"/>
            <a:r>
              <a:rPr lang="fa-IR" dirty="0">
                <a:latin typeface="B Nazanin" pitchFamily="2" charset="-78"/>
                <a:cs typeface="B Nazanin" pitchFamily="2" charset="-78"/>
              </a:rPr>
              <a:t>اگر تنفس ناکافی است نوزاد را با مالیدن پشت یا ضربه به کف پا تحریک کنید.</a:t>
            </a:r>
          </a:p>
          <a:p>
            <a:pPr algn="r" rtl="1"/>
            <a:r>
              <a:rPr lang="fa-IR" dirty="0">
                <a:latin typeface="B Nazanin" pitchFamily="2" charset="-78"/>
                <a:cs typeface="B Nazanin" pitchFamily="2" charset="-78"/>
              </a:rPr>
              <a:t>نمره آپگار نوزاد را در دقیقه اول برآورد کنید.</a:t>
            </a:r>
          </a:p>
          <a:p>
            <a:pPr algn="r" rtl="1"/>
            <a:r>
              <a:rPr lang="fa-IR" dirty="0">
                <a:latin typeface="B Nazanin" pitchFamily="2" charset="-78"/>
                <a:cs typeface="B Nazanin" pitchFamily="2" charset="-78"/>
              </a:rPr>
              <a:t>اگر تنفس ناکافی است تهویه با فشار مثبت به مدت 30 ثانیه تا یک دقیقه با اکسیژن برقرار کنید.</a:t>
            </a:r>
          </a:p>
          <a:p>
            <a:pPr algn="r" rtl="1"/>
            <a:r>
              <a:rPr lang="fa-IR" dirty="0">
                <a:latin typeface="B Nazanin" pitchFamily="2" charset="-78"/>
                <a:cs typeface="B Nazanin" pitchFamily="2" charset="-78"/>
              </a:rPr>
              <a:t>مجددا ارزیابی کنید.</a:t>
            </a:r>
          </a:p>
          <a:p>
            <a:pPr algn="r" rtl="1"/>
            <a:endParaRPr lang="fa-IR" dirty="0">
              <a:latin typeface="B Nazanin" pitchFamily="2" charset="-78"/>
              <a:cs typeface="B Nazanin" pitchFamily="2" charset="-78"/>
            </a:endParaRPr>
          </a:p>
        </p:txBody>
      </p:sp>
    </p:spTree>
    <p:extLst>
      <p:ext uri="{BB962C8B-B14F-4D97-AF65-F5344CB8AC3E}">
        <p14:creationId xmlns:p14="http://schemas.microsoft.com/office/powerpoint/2010/main" val="281651660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63828" y="595975"/>
            <a:ext cx="10466172" cy="5835048"/>
          </a:xfrm>
        </p:spPr>
        <p:txBody>
          <a:bodyPr>
            <a:normAutofit/>
          </a:bodyPr>
          <a:lstStyle/>
          <a:p>
            <a:pPr algn="r" rtl="1"/>
            <a:r>
              <a:rPr lang="fa-IR" dirty="0">
                <a:latin typeface="B Nazanin" pitchFamily="2" charset="-78"/>
                <a:cs typeface="B Nazanin" pitchFamily="2" charset="-78"/>
              </a:rPr>
              <a:t>در صورت نیاز همچنان به تهویه ادامه دهید.</a:t>
            </a:r>
          </a:p>
          <a:p>
            <a:pPr algn="r" rtl="1"/>
            <a:r>
              <a:rPr lang="fa-IR" dirty="0">
                <a:latin typeface="B Nazanin" pitchFamily="2" charset="-78"/>
                <a:cs typeface="B Nazanin" pitchFamily="2" charset="-78"/>
              </a:rPr>
              <a:t>ضربان قلب را ارزیابی کنید</a:t>
            </a:r>
          </a:p>
          <a:p>
            <a:pPr algn="r" rtl="1"/>
            <a:r>
              <a:rPr lang="fa-IR" dirty="0">
                <a:latin typeface="B Nazanin" pitchFamily="2" charset="-78"/>
                <a:cs typeface="B Nazanin" pitchFamily="2" charset="-78"/>
              </a:rPr>
              <a:t>اگر بالای 100 بود ولی رنگ نوزاد سیانوتیک بود اکسژن 5 لیتر در دقیقه یا بیشتر به کودک بدهید.</a:t>
            </a:r>
          </a:p>
          <a:p>
            <a:pPr algn="r" rtl="1"/>
            <a:r>
              <a:rPr lang="fa-IR" dirty="0">
                <a:latin typeface="B Nazanin" pitchFamily="2" charset="-78"/>
                <a:cs typeface="B Nazanin" pitchFamily="2" charset="-78"/>
              </a:rPr>
              <a:t>اگر اگر ضربان قلب بین 100 تا 60 در دقیقه است تهویه با فشار مثبت با اکسیژن تا زمانی که ضربان قلب بیش از 100 در دقیقه شود.</a:t>
            </a:r>
          </a:p>
          <a:p>
            <a:pPr algn="r" rtl="1"/>
            <a:r>
              <a:rPr lang="fa-IR" dirty="0">
                <a:latin typeface="B Nazanin" pitchFamily="2" charset="-78"/>
                <a:cs typeface="B Nazanin" pitchFamily="2" charset="-78"/>
              </a:rPr>
              <a:t>اگر هر زمان ضربان قلب زیر 60 در دقیقه باشد اقدام به ماساژ قلبی(و تهویه تهاجمی) نمایید.</a:t>
            </a:r>
          </a:p>
          <a:p>
            <a:pPr algn="r" rtl="1"/>
            <a:r>
              <a:rPr lang="fa-IR" dirty="0">
                <a:latin typeface="B Nazanin" pitchFamily="2" charset="-78"/>
                <a:cs typeface="B Nazanin" pitchFamily="2" charset="-78"/>
              </a:rPr>
              <a:t>ارزیابی مجدد راه هوایی ساکشن ترشحات و گرم و خشک نمودن نوزاد </a:t>
            </a:r>
          </a:p>
          <a:p>
            <a:pPr algn="r" rtl="1"/>
            <a:r>
              <a:rPr lang="fa-IR" dirty="0">
                <a:latin typeface="B Nazanin" pitchFamily="2" charset="-78"/>
                <a:cs typeface="B Nazanin" pitchFamily="2" charset="-78"/>
              </a:rPr>
              <a:t>انتقال نوزاد</a:t>
            </a:r>
          </a:p>
        </p:txBody>
      </p:sp>
    </p:spTree>
    <p:extLst>
      <p:ext uri="{BB962C8B-B14F-4D97-AF65-F5344CB8AC3E}">
        <p14:creationId xmlns:p14="http://schemas.microsoft.com/office/powerpoint/2010/main" val="267897602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62184" y="790833"/>
            <a:ext cx="8113858" cy="4370186"/>
          </a:xfrm>
        </p:spPr>
        <p:txBody>
          <a:bodyPr>
            <a:normAutofit/>
          </a:bodyPr>
          <a:lstStyle/>
          <a:p>
            <a:pPr algn="r" rtl="1"/>
            <a:r>
              <a:rPr lang="fa-IR" sz="4400" dirty="0">
                <a:latin typeface="B Nazanin" pitchFamily="2" charset="-78"/>
                <a:ea typeface="+mj-ea"/>
                <a:cs typeface="B Nazanin" pitchFamily="2" charset="-78"/>
              </a:rPr>
              <a:t>اورژانسهای پیش از زایمان در حاملگی</a:t>
            </a:r>
            <a:r>
              <a:rPr lang="en-US" sz="4400" dirty="0">
                <a:latin typeface="B Nazanin" pitchFamily="2" charset="-78"/>
                <a:ea typeface="+mj-ea"/>
                <a:cs typeface="B Nazanin" pitchFamily="2" charset="-78"/>
              </a:rPr>
              <a:t> :</a:t>
            </a:r>
            <a:endParaRPr lang="fa-IR" sz="4400" dirty="0">
              <a:latin typeface="B Nazanin" pitchFamily="2" charset="-78"/>
              <a:ea typeface="+mj-ea"/>
              <a:cs typeface="B Nazanin" pitchFamily="2" charset="-78"/>
            </a:endParaRPr>
          </a:p>
          <a:p>
            <a:pPr marL="571500" indent="-571500" algn="r" rtl="1">
              <a:buFont typeface="Wingdings" pitchFamily="2" charset="2"/>
              <a:buChar char="v"/>
            </a:pPr>
            <a:r>
              <a:rPr lang="fa-IR" sz="4400" dirty="0">
                <a:latin typeface="B Nazanin" pitchFamily="2" charset="-78"/>
                <a:ea typeface="+mj-ea"/>
                <a:cs typeface="B Nazanin" pitchFamily="2" charset="-78"/>
              </a:rPr>
              <a:t>جفت سر راهی</a:t>
            </a:r>
          </a:p>
          <a:p>
            <a:pPr marL="571500" indent="-571500" algn="r" rtl="1">
              <a:buFont typeface="Wingdings" pitchFamily="2" charset="2"/>
              <a:buChar char="v"/>
            </a:pPr>
            <a:r>
              <a:rPr lang="fa-IR" sz="4400" dirty="0">
                <a:latin typeface="B Nazanin" pitchFamily="2" charset="-78"/>
                <a:ea typeface="+mj-ea"/>
                <a:cs typeface="B Nazanin" pitchFamily="2" charset="-78"/>
              </a:rPr>
              <a:t>دکولمان جفت</a:t>
            </a:r>
          </a:p>
          <a:p>
            <a:pPr marL="571500" indent="-571500" algn="r" rtl="1">
              <a:buFont typeface="Wingdings" pitchFamily="2" charset="2"/>
              <a:buChar char="v"/>
            </a:pPr>
            <a:r>
              <a:rPr lang="fa-IR" sz="4400" dirty="0">
                <a:latin typeface="B Nazanin" pitchFamily="2" charset="-78"/>
                <a:ea typeface="+mj-ea"/>
                <a:cs typeface="B Nazanin" pitchFamily="2" charset="-78"/>
              </a:rPr>
              <a:t>فشارخون</a:t>
            </a:r>
          </a:p>
          <a:p>
            <a:pPr marL="571500" indent="-571500" algn="r" rtl="1">
              <a:buFont typeface="Wingdings" pitchFamily="2" charset="2"/>
              <a:buChar char="v"/>
            </a:pPr>
            <a:r>
              <a:rPr lang="fa-IR" sz="4400" dirty="0">
                <a:latin typeface="B Nazanin" pitchFamily="2" charset="-78"/>
                <a:ea typeface="+mj-ea"/>
                <a:cs typeface="B Nazanin" pitchFamily="2" charset="-78"/>
              </a:rPr>
              <a:t>پارگی رحم</a:t>
            </a:r>
          </a:p>
          <a:p>
            <a:pPr marL="571500" indent="-571500" algn="r" rtl="1">
              <a:buFont typeface="Wingdings" pitchFamily="2" charset="2"/>
              <a:buChar char="v"/>
            </a:pPr>
            <a:r>
              <a:rPr lang="fa-IR" sz="4400" dirty="0">
                <a:latin typeface="B Nazanin" pitchFamily="2" charset="-78"/>
                <a:ea typeface="+mj-ea"/>
                <a:cs typeface="B Nazanin" pitchFamily="2" charset="-78"/>
              </a:rPr>
              <a:t>حاملگی نابجا</a:t>
            </a:r>
          </a:p>
          <a:p>
            <a:pPr algn="r" rtl="1"/>
            <a:endParaRPr lang="fa-IR" sz="4400" dirty="0">
              <a:latin typeface="B Nazanin" pitchFamily="2" charset="-78"/>
              <a:ea typeface="+mj-ea"/>
              <a:cs typeface="B Nazanin" pitchFamily="2" charset="-78"/>
            </a:endParaRPr>
          </a:p>
        </p:txBody>
      </p:sp>
    </p:spTree>
    <p:extLst>
      <p:ext uri="{BB962C8B-B14F-4D97-AF65-F5344CB8AC3E}">
        <p14:creationId xmlns:p14="http://schemas.microsoft.com/office/powerpoint/2010/main" val="2751514369"/>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8465" y="1418735"/>
            <a:ext cx="7239000" cy="2592288"/>
          </a:xfrm>
        </p:spPr>
        <p:txBody>
          <a:bodyPr>
            <a:normAutofit/>
          </a:bodyPr>
          <a:lstStyle/>
          <a:p>
            <a:pPr algn="ctr"/>
            <a:r>
              <a:rPr lang="fa-IR" sz="5400" b="1" dirty="0">
                <a:latin typeface="B Nazanin" pitchFamily="2" charset="-78"/>
                <a:cs typeface="B Nazanin" pitchFamily="2" charset="-78"/>
              </a:rPr>
              <a:t>جفت سر راهی</a:t>
            </a:r>
          </a:p>
        </p:txBody>
      </p:sp>
      <p:pic>
        <p:nvPicPr>
          <p:cNvPr id="3" name="Picture 2">
            <a:extLst>
              <a:ext uri="{FF2B5EF4-FFF2-40B4-BE49-F238E27FC236}">
                <a16:creationId xmlns="" xmlns:a16="http://schemas.microsoft.com/office/drawing/2014/main" id="{0068B719-7248-E149-97F4-8F233FFDB2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71612" y="5003832"/>
            <a:ext cx="1820388" cy="1687570"/>
          </a:xfrm>
          <a:prstGeom prst="rect">
            <a:avLst/>
          </a:prstGeom>
        </p:spPr>
      </p:pic>
    </p:spTree>
    <p:extLst>
      <p:ext uri="{BB962C8B-B14F-4D97-AF65-F5344CB8AC3E}">
        <p14:creationId xmlns:p14="http://schemas.microsoft.com/office/powerpoint/2010/main" val="27348442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علت مهمی برای خونریزیهای سه ماهه سوم بارداری است. تقریباً یک مورد از هر 250 تولد با جفت سرراهی همراه است. </a:t>
            </a:r>
          </a:p>
          <a:p>
            <a:pPr algn="just" rtl="1"/>
            <a:r>
              <a:rPr lang="fa-IR" dirty="0">
                <a:latin typeface="B Nazanin" pitchFamily="2" charset="-78"/>
                <a:cs typeface="B Nazanin" pitchFamily="2" charset="-78"/>
              </a:rPr>
              <a:t>جفت سرراهی در واقع لانه گزینی غیرطبیعی نزدیک و یا روی دهانه رحم می باشد. جفت بطور طبیعی در قله و در طرف خلفی رحم لانه گزینی میکند.</a:t>
            </a:r>
          </a:p>
          <a:p>
            <a:pPr algn="just" rtl="1"/>
            <a:r>
              <a:rPr lang="fa-IR" dirty="0">
                <a:latin typeface="B Nazanin" pitchFamily="2" charset="-78"/>
                <a:cs typeface="B Nazanin" pitchFamily="2" charset="-78"/>
              </a:rPr>
              <a:t>سه نوع جفت سرراهی وجود دارد:</a:t>
            </a:r>
          </a:p>
          <a:p>
            <a:pPr marL="0" indent="0" algn="just" rtl="1">
              <a:buNone/>
            </a:pPr>
            <a:r>
              <a:rPr lang="fa-IR" dirty="0">
                <a:latin typeface="B Nazanin" pitchFamily="2" charset="-78"/>
                <a:cs typeface="B Nazanin" pitchFamily="2" charset="-78"/>
              </a:rPr>
              <a:t> کامل، ناکامل و حاشیه ای</a:t>
            </a:r>
          </a:p>
        </p:txBody>
      </p:sp>
    </p:spTree>
    <p:extLst>
      <p:ext uri="{BB962C8B-B14F-4D97-AF65-F5344CB8AC3E}">
        <p14:creationId xmlns:p14="http://schemas.microsoft.com/office/powerpoint/2010/main" val="261063738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r" rtl="1"/>
            <a:r>
              <a:rPr lang="fa-IR" dirty="0">
                <a:latin typeface="B Nazanin" pitchFamily="2" charset="-78"/>
                <a:cs typeface="B Nazanin" pitchFamily="2" charset="-78"/>
              </a:rPr>
              <a:t>جفت سرراهی معمولاً با خونریزی بدون درد و بدون هرگونه انقباض رحمی رخ میدهد. خونریزی واژینال ممکن است ابتدا بصورت متناوب باشد و بعد از ماه هفتم بارداری زمانی که قسمت تحتانی رحم شروع به انقباض و باز شدن برای امادگی زایمان میکند رخ میدهد این فرایند باعث جدا شدن جفت از دیواره رحم شده و موجب خونریزی برنگ روشن از واژن میشود.</a:t>
            </a:r>
          </a:p>
        </p:txBody>
      </p:sp>
    </p:spTree>
    <p:extLst>
      <p:ext uri="{BB962C8B-B14F-4D97-AF65-F5344CB8AC3E}">
        <p14:creationId xmlns:p14="http://schemas.microsoft.com/office/powerpoint/2010/main" val="360468526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58579" y="1325211"/>
            <a:ext cx="7776864" cy="4846320"/>
          </a:xfrm>
        </p:spPr>
        <p:txBody>
          <a:bodyPr>
            <a:normAutofit/>
          </a:bodyPr>
          <a:lstStyle/>
          <a:p>
            <a:pPr algn="r" rtl="1"/>
            <a:r>
              <a:rPr lang="fa-IR" b="1" dirty="0">
                <a:latin typeface="B Nazanin" pitchFamily="2" charset="-78"/>
                <a:cs typeface="B Nazanin" pitchFamily="2" charset="-78"/>
              </a:rPr>
              <a:t>خونریزی سه ماهه سوم بارداری ناشی از جفت سرراهی یا دکولمان جفت است مگر اینکه خلاف آن ثابت شود.</a:t>
            </a:r>
          </a:p>
        </p:txBody>
      </p:sp>
    </p:spTree>
    <p:extLst>
      <p:ext uri="{BB962C8B-B14F-4D97-AF65-F5344CB8AC3E}">
        <p14:creationId xmlns:p14="http://schemas.microsoft.com/office/powerpoint/2010/main" val="138659252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cs typeface="B Titr" panose="00000700000000000000" pitchFamily="2" charset="-78"/>
              </a:rPr>
              <a:t>جفت سرراهی کامل</a:t>
            </a:r>
            <a:endParaRPr lang="fa-IR" dirty="0">
              <a:cs typeface="B Titr" panose="00000700000000000000" pitchFamily="2" charset="-78"/>
            </a:endParaRPr>
          </a:p>
        </p:txBody>
      </p:sp>
      <p:sp>
        <p:nvSpPr>
          <p:cNvPr id="3" name="Content Placeholder 2"/>
          <p:cNvSpPr>
            <a:spLocks noGrp="1"/>
          </p:cNvSpPr>
          <p:nvPr>
            <p:ph idx="1"/>
          </p:nvPr>
        </p:nvSpPr>
        <p:spPr/>
        <p:txBody>
          <a:bodyPr/>
          <a:lstStyle/>
          <a:p>
            <a:pPr algn="r" rtl="1"/>
            <a:r>
              <a:rPr lang="fa-IR" dirty="0">
                <a:latin typeface="B Nazanin" pitchFamily="2" charset="-78"/>
                <a:cs typeface="B Nazanin" pitchFamily="2" charset="-78"/>
              </a:rPr>
              <a:t>جفت بصورت کامل روی دهانه رحم را پوشانده است. این امر کانال زایمان را مسدود میکند و میتواند جلوی تولد نوزاد را بگیرد. ممکن است خونریزی قابل توجهی رخ دهد.</a:t>
            </a:r>
          </a:p>
        </p:txBody>
      </p:sp>
    </p:spTree>
    <p:extLst>
      <p:ext uri="{BB962C8B-B14F-4D97-AF65-F5344CB8AC3E}">
        <p14:creationId xmlns:p14="http://schemas.microsoft.com/office/powerpoint/2010/main" val="398932352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cs typeface="B Titr" panose="00000700000000000000" pitchFamily="2" charset="-78"/>
              </a:rPr>
              <a:t>جفت سرراهی ناکامل</a:t>
            </a:r>
            <a:endParaRPr lang="fa-IR" dirty="0">
              <a:cs typeface="B Titr" panose="00000700000000000000" pitchFamily="2" charset="-78"/>
            </a:endParaRPr>
          </a:p>
        </p:txBody>
      </p:sp>
      <p:sp>
        <p:nvSpPr>
          <p:cNvPr id="3" name="Content Placeholder 2"/>
          <p:cNvSpPr>
            <a:spLocks noGrp="1"/>
          </p:cNvSpPr>
          <p:nvPr>
            <p:ph idx="1"/>
          </p:nvPr>
        </p:nvSpPr>
        <p:spPr/>
        <p:txBody>
          <a:bodyPr/>
          <a:lstStyle/>
          <a:p>
            <a:pPr algn="r" rtl="1"/>
            <a:r>
              <a:rPr lang="fa-IR" dirty="0">
                <a:latin typeface="B Nazanin" pitchFamily="2" charset="-78"/>
                <a:cs typeface="B Nazanin" pitchFamily="2" charset="-78"/>
              </a:rPr>
              <a:t>در جفت سرراهس ناکامل جفت بصورت نسبی روی دهانه رحم را پوشانده است. این نوع هم ممکن است جلوی زایمان نوزاد را بگیرد.</a:t>
            </a:r>
          </a:p>
        </p:txBody>
      </p:sp>
    </p:spTree>
    <p:extLst>
      <p:ext uri="{BB962C8B-B14F-4D97-AF65-F5344CB8AC3E}">
        <p14:creationId xmlns:p14="http://schemas.microsoft.com/office/powerpoint/2010/main" val="10367659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5" descr="thumbnailCATWPU4U222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57401" y="1988840"/>
            <a:ext cx="7566992" cy="424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4" name="Title 1"/>
          <p:cNvSpPr>
            <a:spLocks noGrp="1"/>
          </p:cNvSpPr>
          <p:nvPr>
            <p:ph type="title"/>
          </p:nvPr>
        </p:nvSpPr>
        <p:spPr/>
        <p:txBody>
          <a:bodyPr rtlCol="0">
            <a:normAutofit/>
          </a:bodyPr>
          <a:lstStyle/>
          <a:p>
            <a:pPr algn="ctr">
              <a:defRPr/>
            </a:pPr>
            <a:r>
              <a:rPr lang="en-US" dirty="0">
                <a:solidFill>
                  <a:schemeClr val="accent1">
                    <a:satMod val="150000"/>
                  </a:schemeClr>
                </a:solidFill>
              </a:rPr>
              <a:t>Menstrual cycle</a:t>
            </a:r>
          </a:p>
        </p:txBody>
      </p:sp>
    </p:spTree>
    <p:extLst>
      <p:ext uri="{BB962C8B-B14F-4D97-AF65-F5344CB8AC3E}">
        <p14:creationId xmlns:p14="http://schemas.microsoft.com/office/powerpoint/2010/main" val="1211173436"/>
      </p:ext>
    </p:extLst>
  </p:cSld>
  <p:clrMapOvr>
    <a:masterClrMapping/>
  </p:clrMapOvr>
  <p:transition spd="slow">
    <p:randomBar dir="vert"/>
  </p:transition>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جفت سرراهی حاشیه ای</a:t>
            </a:r>
          </a:p>
        </p:txBody>
      </p:sp>
      <p:sp>
        <p:nvSpPr>
          <p:cNvPr id="3" name="Content Placeholder 2"/>
          <p:cNvSpPr>
            <a:spLocks noGrp="1"/>
          </p:cNvSpPr>
          <p:nvPr>
            <p:ph idx="1"/>
          </p:nvPr>
        </p:nvSpPr>
        <p:spPr/>
        <p:txBody>
          <a:bodyPr/>
          <a:lstStyle/>
          <a:p>
            <a:pPr algn="r" rtl="1"/>
            <a:r>
              <a:rPr lang="fa-IR" dirty="0">
                <a:latin typeface="B Nazanin" pitchFamily="2" charset="-78"/>
                <a:cs typeface="B Nazanin" pitchFamily="2" charset="-78"/>
              </a:rPr>
              <a:t>در جفت سرراهی حاشیه ای جفت نزدیک گردن سرویکس لانه گزینی کرده است وقتی که سرویکس باز و نازک میشود می تواند ایجاد خونریزی نماید و باغث پارگی نسبی جفت شود. </a:t>
            </a:r>
          </a:p>
        </p:txBody>
      </p:sp>
    </p:spTree>
    <p:extLst>
      <p:ext uri="{BB962C8B-B14F-4D97-AF65-F5344CB8AC3E}">
        <p14:creationId xmlns:p14="http://schemas.microsoft.com/office/powerpoint/2010/main" val="65136064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AHJALH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55639" y="836712"/>
            <a:ext cx="6201863" cy="5256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713298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dirty="0">
                <a:cs typeface="B Titr" panose="00000700000000000000" pitchFamily="2" charset="-78"/>
              </a:rPr>
              <a:t>عوامل مستعد کننده جفت سرراهی</a:t>
            </a:r>
          </a:p>
        </p:txBody>
      </p:sp>
      <p:sp>
        <p:nvSpPr>
          <p:cNvPr id="3" name="Content Placeholder 2"/>
          <p:cNvSpPr>
            <a:spLocks noGrp="1"/>
          </p:cNvSpPr>
          <p:nvPr>
            <p:ph idx="1"/>
          </p:nvPr>
        </p:nvSpPr>
        <p:spPr/>
        <p:txBody>
          <a:bodyPr/>
          <a:lstStyle/>
          <a:p>
            <a:pPr marL="0" indent="0" algn="r" rtl="1">
              <a:buNone/>
            </a:pPr>
            <a:r>
              <a:rPr lang="fa-IR" dirty="0">
                <a:latin typeface="B Nazanin" pitchFamily="2" charset="-78"/>
                <a:cs typeface="B Nazanin" pitchFamily="2" charset="-78"/>
              </a:rPr>
              <a:t>1- مولتی پار بودن (بیش از 2)</a:t>
            </a:r>
          </a:p>
          <a:p>
            <a:pPr marL="0" indent="0" algn="r" rtl="1">
              <a:buNone/>
            </a:pPr>
            <a:r>
              <a:rPr lang="fa-IR" dirty="0">
                <a:latin typeface="B Nazanin" pitchFamily="2" charset="-78"/>
                <a:cs typeface="B Nazanin" pitchFamily="2" charset="-78"/>
              </a:rPr>
              <a:t>2- حاملگی پشت سرهم به فاصله کم</a:t>
            </a:r>
          </a:p>
          <a:p>
            <a:pPr marL="0" indent="0" algn="r" rtl="1">
              <a:buNone/>
            </a:pPr>
            <a:r>
              <a:rPr lang="fa-IR" dirty="0">
                <a:latin typeface="B Nazanin" pitchFamily="2" charset="-78"/>
                <a:cs typeface="B Nazanin" pitchFamily="2" charset="-78"/>
              </a:rPr>
              <a:t>3- سن بالای 35 سال</a:t>
            </a:r>
          </a:p>
          <a:p>
            <a:pPr marL="0" indent="0" algn="r" rtl="1">
              <a:buNone/>
            </a:pPr>
            <a:r>
              <a:rPr lang="fa-IR" dirty="0">
                <a:latin typeface="B Nazanin" pitchFamily="2" charset="-78"/>
                <a:cs typeface="B Nazanin" pitchFamily="2" charset="-78"/>
              </a:rPr>
              <a:t>4- جفت سرراهی قبلی</a:t>
            </a:r>
          </a:p>
          <a:p>
            <a:pPr marL="0" indent="0" algn="r" rtl="1">
              <a:buNone/>
            </a:pPr>
            <a:r>
              <a:rPr lang="fa-IR" dirty="0">
                <a:latin typeface="B Nazanin" pitchFamily="2" charset="-78"/>
                <a:cs typeface="B Nazanin" pitchFamily="2" charset="-78"/>
              </a:rPr>
              <a:t>5- شرح حالی از خونریزی واژینال اوایل بارداری</a:t>
            </a:r>
          </a:p>
          <a:p>
            <a:pPr marL="0" indent="0" algn="r" rtl="1">
              <a:buNone/>
            </a:pPr>
            <a:r>
              <a:rPr lang="fa-IR" dirty="0">
                <a:latin typeface="B Nazanin" pitchFamily="2" charset="-78"/>
                <a:cs typeface="B Nazanin" pitchFamily="2" charset="-78"/>
              </a:rPr>
              <a:t>6- خونریزی بلافاصله پس از نزدیکی</a:t>
            </a:r>
          </a:p>
        </p:txBody>
      </p:sp>
    </p:spTree>
    <p:extLst>
      <p:ext uri="{BB962C8B-B14F-4D97-AF65-F5344CB8AC3E}">
        <p14:creationId xmlns:p14="http://schemas.microsoft.com/office/powerpoint/2010/main" val="162517895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ارزیابی</a:t>
            </a:r>
          </a:p>
        </p:txBody>
      </p:sp>
      <p:sp>
        <p:nvSpPr>
          <p:cNvPr id="3" name="Content Placeholder 2"/>
          <p:cNvSpPr>
            <a:spLocks noGrp="1"/>
          </p:cNvSpPr>
          <p:nvPr>
            <p:ph idx="1"/>
          </p:nvPr>
        </p:nvSpPr>
        <p:spPr/>
        <p:txBody>
          <a:bodyPr/>
          <a:lstStyle/>
          <a:p>
            <a:pPr algn="r" rtl="1"/>
            <a:r>
              <a:rPr lang="fa-IR" dirty="0">
                <a:latin typeface="B Nazanin" pitchFamily="2" charset="-78"/>
                <a:cs typeface="B Nazanin" pitchFamily="2" charset="-78"/>
              </a:rPr>
              <a:t>مهمترین علامت جفت سرراهی خونریزی بدون درد در 3 ماهه سوم بارداری است. </a:t>
            </a:r>
          </a:p>
          <a:p>
            <a:pPr algn="r" rtl="1"/>
            <a:r>
              <a:rPr lang="fa-IR" dirty="0">
                <a:latin typeface="B Nazanin" pitchFamily="2" charset="-78"/>
                <a:cs typeface="B Nazanin" pitchFamily="2" charset="-78"/>
              </a:rPr>
              <a:t>بطور معمول رحم نرم و در هنگام لمس بدون تندرنس است.</a:t>
            </a:r>
          </a:p>
          <a:p>
            <a:pPr algn="r" rtl="1"/>
            <a:r>
              <a:rPr lang="fa-IR" dirty="0">
                <a:latin typeface="B Nazanin" pitchFamily="2" charset="-78"/>
                <a:cs typeface="B Nazanin" pitchFamily="2" charset="-78"/>
              </a:rPr>
              <a:t>ممکن است خونریزی روشن، تیره و یا یک رنگ بینابین داشته باشد.</a:t>
            </a:r>
          </a:p>
        </p:txBody>
      </p:sp>
    </p:spTree>
    <p:extLst>
      <p:ext uri="{BB962C8B-B14F-4D97-AF65-F5344CB8AC3E}">
        <p14:creationId xmlns:p14="http://schemas.microsoft.com/office/powerpoint/2010/main" val="3538909140"/>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از آنجا که انگشت معاینه کننده ممکن است جفت را سوراخ نموده و باعث خونریزی کشنده شود، معاینه واژینال نبایستی به هیچ عنوان انجام شود.</a:t>
            </a:r>
          </a:p>
        </p:txBody>
      </p:sp>
    </p:spTree>
    <p:extLst>
      <p:ext uri="{BB962C8B-B14F-4D97-AF65-F5344CB8AC3E}">
        <p14:creationId xmlns:p14="http://schemas.microsoft.com/office/powerpoint/2010/main" val="674540998"/>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1544" y="404664"/>
            <a:ext cx="7239000" cy="1143000"/>
          </a:xfrm>
        </p:spPr>
        <p:txBody>
          <a:bodyPr/>
          <a:lstStyle/>
          <a:p>
            <a:pPr algn="ctr"/>
            <a:r>
              <a:rPr lang="fa-IR" dirty="0">
                <a:cs typeface="B Titr" panose="00000700000000000000" pitchFamily="2" charset="-78"/>
              </a:rPr>
              <a:t>مراقبت اورژانسی پزشکی</a:t>
            </a:r>
          </a:p>
        </p:txBody>
      </p:sp>
      <p:sp>
        <p:nvSpPr>
          <p:cNvPr id="3" name="Content Placeholder 2"/>
          <p:cNvSpPr>
            <a:spLocks noGrp="1"/>
          </p:cNvSpPr>
          <p:nvPr>
            <p:ph idx="1"/>
          </p:nvPr>
        </p:nvSpPr>
        <p:spPr/>
        <p:txBody>
          <a:bodyPr/>
          <a:lstStyle/>
          <a:p>
            <a:pPr marL="0" indent="0" algn="r" rtl="1">
              <a:buNone/>
            </a:pPr>
            <a:r>
              <a:rPr lang="fa-IR" dirty="0">
                <a:latin typeface="B Nazanin" pitchFamily="2" charset="-78"/>
                <a:cs typeface="B Nazanin" pitchFamily="2" charset="-78"/>
              </a:rPr>
              <a:t>1- اجرای دستورالعمل کلی مشابه سایر مادران باردار قبل از زایمان</a:t>
            </a:r>
          </a:p>
          <a:p>
            <a:pPr marL="0" indent="0" algn="r" rtl="1">
              <a:buNone/>
            </a:pPr>
            <a:r>
              <a:rPr lang="fa-IR" dirty="0">
                <a:latin typeface="B Nazanin" pitchFamily="2" charset="-78"/>
                <a:cs typeface="B Nazanin" pitchFamily="2" charset="-78"/>
              </a:rPr>
              <a:t>2- توجه عمده بر از دست رفتن خون برای مادر و کمبود اکسیژن</a:t>
            </a:r>
          </a:p>
          <a:p>
            <a:pPr marL="0" indent="0" algn="r" rtl="1">
              <a:buNone/>
            </a:pPr>
            <a:r>
              <a:rPr lang="fa-IR" dirty="0">
                <a:latin typeface="B Nazanin" pitchFamily="2" charset="-78"/>
                <a:cs typeface="B Nazanin" pitchFamily="2" charset="-78"/>
              </a:rPr>
              <a:t>3- تجویز اکسیژن بمیزان 15 لیتر در دقیقه</a:t>
            </a:r>
          </a:p>
          <a:p>
            <a:pPr marL="0" indent="0" algn="r" rtl="1">
              <a:buNone/>
            </a:pPr>
            <a:r>
              <a:rPr lang="fa-IR" dirty="0">
                <a:latin typeface="B Nazanin" pitchFamily="2" charset="-78"/>
                <a:cs typeface="B Nazanin" pitchFamily="2" charset="-78"/>
              </a:rPr>
              <a:t>4- درمان شوک</a:t>
            </a:r>
          </a:p>
          <a:p>
            <a:pPr marL="0" indent="0" algn="r" rtl="1">
              <a:buNone/>
            </a:pPr>
            <a:r>
              <a:rPr lang="fa-IR" dirty="0">
                <a:latin typeface="B Nazanin" pitchFamily="2" charset="-78"/>
                <a:cs typeface="B Nazanin" pitchFamily="2" charset="-78"/>
              </a:rPr>
              <a:t>5- انتقال بیمار به سرعت</a:t>
            </a:r>
          </a:p>
        </p:txBody>
      </p:sp>
    </p:spTree>
    <p:extLst>
      <p:ext uri="{BB962C8B-B14F-4D97-AF65-F5344CB8AC3E}">
        <p14:creationId xmlns:p14="http://schemas.microsoft.com/office/powerpoint/2010/main" val="379425765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دکولمان جفت(جدا شدن جفت)</a:t>
            </a:r>
          </a:p>
        </p:txBody>
      </p:sp>
      <p:sp>
        <p:nvSpPr>
          <p:cNvPr id="3" name="Content Placeholder 2"/>
          <p:cNvSpPr>
            <a:spLocks noGrp="1"/>
          </p:cNvSpPr>
          <p:nvPr>
            <p:ph idx="1"/>
          </p:nvPr>
        </p:nvSpPr>
        <p:spPr/>
        <p:txBody>
          <a:bodyPr/>
          <a:lstStyle/>
          <a:p>
            <a:pPr algn="r" rtl="1"/>
            <a:r>
              <a:rPr lang="fa-IR" dirty="0">
                <a:latin typeface="B Nazanin" pitchFamily="2" charset="-78"/>
                <a:cs typeface="B Nazanin" pitchFamily="2" charset="-78"/>
              </a:rPr>
              <a:t>دکولمان جفت عبارتست از جدا شدن غیر طبیعی جفت از دیواره رحم قبل از تولد نوزاد.</a:t>
            </a:r>
          </a:p>
          <a:p>
            <a:pPr algn="r" rtl="1"/>
            <a:r>
              <a:rPr lang="fa-IR" dirty="0">
                <a:latin typeface="B Nazanin" pitchFamily="2" charset="-78"/>
                <a:cs typeface="B Nazanin" pitchFamily="2" charset="-78"/>
              </a:rPr>
              <a:t>شیوع مشکل تقریباً یک مورد از هر 120 تولد</a:t>
            </a:r>
          </a:p>
        </p:txBody>
      </p:sp>
    </p:spTree>
    <p:extLst>
      <p:ext uri="{BB962C8B-B14F-4D97-AF65-F5344CB8AC3E}">
        <p14:creationId xmlns:p14="http://schemas.microsoft.com/office/powerpoint/2010/main" val="407759385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نگاه کلی به روند بیماری</a:t>
            </a:r>
          </a:p>
        </p:txBody>
      </p:sp>
      <p:sp>
        <p:nvSpPr>
          <p:cNvPr id="3" name="Content Placeholder 2"/>
          <p:cNvSpPr>
            <a:spLocks noGrp="1"/>
          </p:cNvSpPr>
          <p:nvPr>
            <p:ph idx="1"/>
          </p:nvPr>
        </p:nvSpPr>
        <p:spPr/>
        <p:txBody>
          <a:bodyPr/>
          <a:lstStyle/>
          <a:p>
            <a:pPr algn="r" rtl="1"/>
            <a:r>
              <a:rPr lang="fa-IR" dirty="0">
                <a:latin typeface="B Nazanin" pitchFamily="2" charset="-78"/>
                <a:cs typeface="B Nazanin" pitchFamily="2" charset="-78"/>
              </a:rPr>
              <a:t>شریانهای کوچکی در لایه بین جفت و رحم وجود دارند که مستعد پاره شدن هستند. وقتی این شریانها پاره میشوند و خونریزی میکنند خون جمع شده و جفت شروع به پاره شدن و جدا شدن از دیواره رحم میکند. همچنان که خونریزی ادامه پیدا میکند جفت به جدا شدن از دیواره رحم ادامه میدهد.</a:t>
            </a:r>
          </a:p>
        </p:txBody>
      </p:sp>
    </p:spTree>
    <p:extLst>
      <p:ext uri="{BB962C8B-B14F-4D97-AF65-F5344CB8AC3E}">
        <p14:creationId xmlns:p14="http://schemas.microsoft.com/office/powerpoint/2010/main" val="1860615886"/>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dirty="0">
                <a:cs typeface="B Titr" panose="00000700000000000000" pitchFamily="2" charset="-78"/>
              </a:rPr>
              <a:t>اتفاقات ناشی از جدا شدن جفت</a:t>
            </a:r>
          </a:p>
        </p:txBody>
      </p:sp>
      <p:sp>
        <p:nvSpPr>
          <p:cNvPr id="3" name="Content Placeholder 2"/>
          <p:cNvSpPr>
            <a:spLocks noGrp="1"/>
          </p:cNvSpPr>
          <p:nvPr>
            <p:ph idx="1"/>
          </p:nvPr>
        </p:nvSpPr>
        <p:spPr/>
        <p:txBody>
          <a:bodyPr/>
          <a:lstStyle/>
          <a:p>
            <a:pPr marL="0" indent="0" algn="just" rtl="1">
              <a:buNone/>
            </a:pPr>
            <a:r>
              <a:rPr lang="fa-IR" dirty="0">
                <a:latin typeface="B Nazanin" pitchFamily="2" charset="-78"/>
                <a:cs typeface="B Nazanin" pitchFamily="2" charset="-78"/>
              </a:rPr>
              <a:t>1- تضعیف تبادل گاز، مواد غذایی ومواد زاید بین جنین و جفت</a:t>
            </a:r>
          </a:p>
          <a:p>
            <a:pPr marL="0" indent="0" algn="just" rtl="1">
              <a:buNone/>
            </a:pPr>
            <a:r>
              <a:rPr lang="fa-IR" dirty="0">
                <a:latin typeface="B Nazanin" pitchFamily="2" charset="-78"/>
                <a:cs typeface="B Nazanin" pitchFamily="2" charset="-78"/>
              </a:rPr>
              <a:t>2- از دست رفتن شدید خون مادر</a:t>
            </a:r>
          </a:p>
        </p:txBody>
      </p:sp>
    </p:spTree>
    <p:extLst>
      <p:ext uri="{BB962C8B-B14F-4D97-AF65-F5344CB8AC3E}">
        <p14:creationId xmlns:p14="http://schemas.microsoft.com/office/powerpoint/2010/main" val="2500663051"/>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انواع دکولمان</a:t>
            </a:r>
          </a:p>
        </p:txBody>
      </p:sp>
      <p:sp>
        <p:nvSpPr>
          <p:cNvPr id="3" name="Content Placeholder 2"/>
          <p:cNvSpPr>
            <a:spLocks noGrp="1"/>
          </p:cNvSpPr>
          <p:nvPr>
            <p:ph idx="1"/>
          </p:nvPr>
        </p:nvSpPr>
        <p:spPr/>
        <p:txBody>
          <a:bodyPr/>
          <a:lstStyle/>
          <a:p>
            <a:pPr marL="0" indent="0" algn="just" rtl="1">
              <a:buNone/>
            </a:pPr>
            <a:r>
              <a:rPr lang="fa-IR" dirty="0">
                <a:latin typeface="B Nazanin" pitchFamily="2" charset="-78"/>
                <a:cs typeface="B Nazanin" pitchFamily="2" charset="-78"/>
              </a:rPr>
              <a:t>1- دکولمان کامل: در دکولمان کامل جفت بطور کامل از دیواره رحمجدا میشود و با مرگ جنین در 100 درصد موارد همراه است.</a:t>
            </a:r>
          </a:p>
          <a:p>
            <a:pPr marL="0" indent="0" algn="just" rtl="1">
              <a:buNone/>
            </a:pPr>
            <a:r>
              <a:rPr lang="fa-IR" dirty="0">
                <a:latin typeface="B Nazanin" pitchFamily="2" charset="-78"/>
                <a:cs typeface="B Nazanin" pitchFamily="2" charset="-78"/>
              </a:rPr>
              <a:t>2- دکولمان ناکامل: جفت بطور نسبی از دیواره رحم جدا میشود از آنا که هنوز تماس نسبی وجود دارددر مقایسه با دکولمان کامل میزان مرگ جنین 30 تا 60 درصد موارد است.</a:t>
            </a:r>
          </a:p>
          <a:p>
            <a:pPr marL="0" indent="0" algn="just" rtl="1">
              <a:buNone/>
            </a:pPr>
            <a:endParaRPr lang="fa-IR" dirty="0">
              <a:latin typeface="B Nazanin" pitchFamily="2" charset="-78"/>
              <a:cs typeface="B Nazanin" pitchFamily="2" charset="-78"/>
            </a:endParaRPr>
          </a:p>
        </p:txBody>
      </p:sp>
    </p:spTree>
    <p:extLst>
      <p:ext uri="{BB962C8B-B14F-4D97-AF65-F5344CB8AC3E}">
        <p14:creationId xmlns:p14="http://schemas.microsoft.com/office/powerpoint/2010/main" val="14060180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noChangeArrowheads="1"/>
          </p:cNvSpPr>
          <p:nvPr>
            <p:ph type="title"/>
          </p:nvPr>
        </p:nvSpPr>
        <p:spPr/>
        <p:txBody>
          <a:bodyPr/>
          <a:lstStyle/>
          <a:p>
            <a:pPr algn="ctr"/>
            <a:r>
              <a:rPr lang="en-US" dirty="0"/>
              <a:t>The proliferative phase</a:t>
            </a:r>
          </a:p>
        </p:txBody>
      </p:sp>
      <p:sp>
        <p:nvSpPr>
          <p:cNvPr id="223235" name="Rectangle 3"/>
          <p:cNvSpPr>
            <a:spLocks noGrp="1" noChangeArrowheads="1"/>
          </p:cNvSpPr>
          <p:nvPr>
            <p:ph idx="1"/>
          </p:nvPr>
        </p:nvSpPr>
        <p:spPr/>
        <p:txBody>
          <a:bodyPr>
            <a:normAutofit/>
          </a:bodyPr>
          <a:lstStyle/>
          <a:p>
            <a:r>
              <a:rPr lang="en-US" sz="4000" dirty="0"/>
              <a:t>At birth, ovaries contain ~ 2,000,000 ova</a:t>
            </a:r>
          </a:p>
          <a:p>
            <a:pPr lvl="1"/>
            <a:r>
              <a:rPr lang="en-US" sz="3600" dirty="0"/>
              <a:t>400 eventually released</a:t>
            </a:r>
          </a:p>
          <a:p>
            <a:r>
              <a:rPr lang="en-US" sz="4000" dirty="0"/>
              <a:t>The first two weeks</a:t>
            </a:r>
          </a:p>
          <a:p>
            <a:pPr lvl="1"/>
            <a:r>
              <a:rPr lang="en-US" sz="3600" dirty="0"/>
              <a:t>Dominated by estrogen</a:t>
            </a:r>
          </a:p>
          <a:p>
            <a:pPr lvl="1"/>
            <a:r>
              <a:rPr lang="en-US" sz="3600" dirty="0"/>
              <a:t>LH (luteinizing Hormone)surge at day 14</a:t>
            </a:r>
          </a:p>
          <a:p>
            <a:pPr lvl="1"/>
            <a:r>
              <a:rPr lang="en-US" sz="3600" dirty="0"/>
              <a:t>Ovulation</a:t>
            </a:r>
          </a:p>
          <a:p>
            <a:pPr lvl="1">
              <a:buFont typeface="Wingdings" pitchFamily="2" charset="2"/>
              <a:buNone/>
            </a:pPr>
            <a:endParaRPr lang="en-US" sz="3600" dirty="0"/>
          </a:p>
        </p:txBody>
      </p:sp>
      <p:sp>
        <p:nvSpPr>
          <p:cNvPr id="6" name="Slide Number Placeholder 5"/>
          <p:cNvSpPr>
            <a:spLocks noGrp="1"/>
          </p:cNvSpPr>
          <p:nvPr>
            <p:ph type="sldNum" sz="quarter" idx="12"/>
          </p:nvPr>
        </p:nvSpPr>
        <p:spPr/>
        <p:txBody>
          <a:bodyPr/>
          <a:lstStyle/>
          <a:p>
            <a:fld id="{98E1EF73-310D-45C9-A20D-26C226858457}" type="slidenum">
              <a:rPr lang="en-US">
                <a:solidFill>
                  <a:srgbClr val="B13F9A"/>
                </a:solidFill>
              </a:rPr>
              <a:pPr/>
              <a:t>15</a:t>
            </a:fld>
            <a:endParaRPr lang="en-US" sz="1400">
              <a:solidFill>
                <a:srgbClr val="B13F9A"/>
              </a:solidFill>
            </a:endParaRPr>
          </a:p>
        </p:txBody>
      </p:sp>
    </p:spTree>
    <p:extLst>
      <p:ext uri="{BB962C8B-B14F-4D97-AF65-F5344CB8AC3E}">
        <p14:creationId xmlns:p14="http://schemas.microsoft.com/office/powerpoint/2010/main" val="3894972054"/>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dirty="0">
                <a:cs typeface="B Titr" panose="00000700000000000000" pitchFamily="2" charset="-78"/>
              </a:rPr>
              <a:t>عوامل مستعد کننده دکولمان جفت</a:t>
            </a:r>
          </a:p>
        </p:txBody>
      </p:sp>
      <p:sp>
        <p:nvSpPr>
          <p:cNvPr id="3" name="Content Placeholder 2"/>
          <p:cNvSpPr>
            <a:spLocks noGrp="1"/>
          </p:cNvSpPr>
          <p:nvPr>
            <p:ph idx="1"/>
          </p:nvPr>
        </p:nvSpPr>
        <p:spPr/>
        <p:txBody>
          <a:bodyPr>
            <a:normAutofit lnSpcReduction="10000"/>
          </a:bodyPr>
          <a:lstStyle/>
          <a:p>
            <a:pPr algn="just" rtl="1"/>
            <a:r>
              <a:rPr lang="fa-IR" dirty="0">
                <a:latin typeface="B Nazanin" pitchFamily="2" charset="-78"/>
                <a:cs typeface="B Nazanin" pitchFamily="2" charset="-78"/>
              </a:rPr>
              <a:t>فشارخون بالا</a:t>
            </a:r>
          </a:p>
          <a:p>
            <a:pPr algn="just" rtl="1"/>
            <a:r>
              <a:rPr lang="fa-IR" dirty="0">
                <a:latin typeface="B Nazanin" pitchFamily="2" charset="-78"/>
                <a:cs typeface="B Nazanin" pitchFamily="2" charset="-78"/>
              </a:rPr>
              <a:t>استفاده از کوکائین یا سایر داروهای تنگ کننده عروق</a:t>
            </a:r>
          </a:p>
          <a:p>
            <a:pPr algn="just" rtl="1"/>
            <a:r>
              <a:rPr lang="fa-IR" dirty="0">
                <a:latin typeface="B Nazanin" pitchFamily="2" charset="-78"/>
                <a:cs typeface="B Nazanin" pitchFamily="2" charset="-78"/>
              </a:rPr>
              <a:t>پره اکلامپسی</a:t>
            </a:r>
          </a:p>
          <a:p>
            <a:pPr algn="just" rtl="1"/>
            <a:r>
              <a:rPr lang="fa-IR" dirty="0">
                <a:latin typeface="B Nazanin" pitchFamily="2" charset="-78"/>
                <a:cs typeface="B Nazanin" pitchFamily="2" charset="-78"/>
              </a:rPr>
              <a:t>مولتی پار بودن</a:t>
            </a:r>
          </a:p>
          <a:p>
            <a:pPr algn="just" rtl="1"/>
            <a:r>
              <a:rPr lang="fa-IR" dirty="0">
                <a:latin typeface="B Nazanin" pitchFamily="2" charset="-78"/>
                <a:cs typeface="B Nazanin" pitchFamily="2" charset="-78"/>
              </a:rPr>
              <a:t>سابقه دکولمان قبلی</a:t>
            </a:r>
          </a:p>
          <a:p>
            <a:pPr algn="just" rtl="1"/>
            <a:r>
              <a:rPr lang="fa-IR" dirty="0">
                <a:latin typeface="B Nazanin" pitchFamily="2" charset="-78"/>
                <a:cs typeface="B Nazanin" pitchFamily="2" charset="-78"/>
              </a:rPr>
              <a:t>سیگار</a:t>
            </a:r>
          </a:p>
          <a:p>
            <a:pPr algn="just" rtl="1"/>
            <a:r>
              <a:rPr lang="fa-IR" dirty="0">
                <a:latin typeface="B Nazanin" pitchFamily="2" charset="-78"/>
                <a:cs typeface="B Nazanin" pitchFamily="2" charset="-78"/>
              </a:rPr>
              <a:t>بند ناف کوتاه</a:t>
            </a:r>
          </a:p>
          <a:p>
            <a:pPr algn="just" rtl="1"/>
            <a:r>
              <a:rPr lang="fa-IR" dirty="0">
                <a:latin typeface="B Nazanin" pitchFamily="2" charset="-78"/>
                <a:cs typeface="B Nazanin" pitchFamily="2" charset="-78"/>
              </a:rPr>
              <a:t>پارگی زودرس کیسه آمنیوتیک</a:t>
            </a:r>
          </a:p>
          <a:p>
            <a:pPr algn="just" rtl="1"/>
            <a:r>
              <a:rPr lang="fa-IR" dirty="0">
                <a:latin typeface="B Nazanin" pitchFamily="2" charset="-78"/>
                <a:cs typeface="B Nazanin" pitchFamily="2" charset="-78"/>
              </a:rPr>
              <a:t>دیابت شیرین</a:t>
            </a:r>
          </a:p>
        </p:txBody>
      </p:sp>
    </p:spTree>
    <p:extLst>
      <p:ext uri="{BB962C8B-B14F-4D97-AF65-F5344CB8AC3E}">
        <p14:creationId xmlns:p14="http://schemas.microsoft.com/office/powerpoint/2010/main" val="746093833"/>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ارزیابی علائم و نشانه ها</a:t>
            </a:r>
          </a:p>
        </p:txBody>
      </p:sp>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خونریزی واژینال که همراه با درد است(شاه علامت)</a:t>
            </a:r>
          </a:p>
          <a:p>
            <a:pPr algn="just" rtl="1"/>
            <a:r>
              <a:rPr lang="fa-IR" dirty="0">
                <a:latin typeface="B Nazanin" pitchFamily="2" charset="-78"/>
                <a:cs typeface="B Nazanin" pitchFamily="2" charset="-78"/>
              </a:rPr>
              <a:t>درد شکم بعلت اسپاسم عضلات رحم که ممکن است خفیف تیز و یا حاد باشد.</a:t>
            </a:r>
          </a:p>
          <a:p>
            <a:pPr algn="just" rtl="1"/>
            <a:r>
              <a:rPr lang="fa-IR" dirty="0">
                <a:latin typeface="B Nazanin" pitchFamily="2" charset="-78"/>
                <a:cs typeface="B Nazanin" pitchFamily="2" charset="-78"/>
              </a:rPr>
              <a:t>درد قسمت تحتانی پشت</a:t>
            </a:r>
          </a:p>
          <a:p>
            <a:pPr algn="just" rtl="1"/>
            <a:r>
              <a:rPr lang="fa-IR" dirty="0">
                <a:latin typeface="B Nazanin" pitchFamily="2" charset="-78"/>
                <a:cs typeface="B Nazanin" pitchFamily="2" charset="-78"/>
              </a:rPr>
              <a:t>انقباضات رحم</a:t>
            </a:r>
          </a:p>
          <a:p>
            <a:pPr algn="just" rtl="1"/>
            <a:r>
              <a:rPr lang="fa-IR" dirty="0">
                <a:latin typeface="B Nazanin" pitchFamily="2" charset="-78"/>
                <a:cs typeface="B Nazanin" pitchFamily="2" charset="-78"/>
              </a:rPr>
              <a:t>تندرنس شکم</a:t>
            </a:r>
          </a:p>
          <a:p>
            <a:pPr algn="just" rtl="1"/>
            <a:r>
              <a:rPr lang="fa-IR" dirty="0">
                <a:latin typeface="B Nazanin" pitchFamily="2" charset="-78"/>
                <a:cs typeface="B Nazanin" pitchFamily="2" charset="-78"/>
              </a:rPr>
              <a:t>خونریزی قرمز تیره یا روشن و خفیف یا شدید</a:t>
            </a:r>
          </a:p>
          <a:p>
            <a:pPr algn="just" rtl="1"/>
            <a:r>
              <a:rPr lang="fa-IR" dirty="0">
                <a:latin typeface="B Nazanin" pitchFamily="2" charset="-78"/>
                <a:cs typeface="B Nazanin" pitchFamily="2" charset="-78"/>
              </a:rPr>
              <a:t>علائم و نشانه های شوک</a:t>
            </a:r>
          </a:p>
          <a:p>
            <a:pPr algn="just" rtl="1"/>
            <a:endParaRPr lang="fa-IR" dirty="0">
              <a:latin typeface="B Nazanin" pitchFamily="2" charset="-78"/>
              <a:cs typeface="B Nazanin" pitchFamily="2" charset="-78"/>
            </a:endParaRPr>
          </a:p>
        </p:txBody>
      </p:sp>
    </p:spTree>
    <p:extLst>
      <p:ext uri="{BB962C8B-B14F-4D97-AF65-F5344CB8AC3E}">
        <p14:creationId xmlns:p14="http://schemas.microsoft.com/office/powerpoint/2010/main" val="2959134131"/>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r" rtl="1"/>
            <a:r>
              <a:rPr lang="fa-IR" dirty="0">
                <a:latin typeface="B Nazanin" pitchFamily="2" charset="-78"/>
                <a:cs typeface="B Nazanin" pitchFamily="2" charset="-78"/>
              </a:rPr>
              <a:t>اگر سرجنین در کانال زایمان باشد ممکن مانع از خروج خون از کانال واژن شودبنابراین بیماری را دارید که که با یک دکولمان کامل همراه است اما حجم خونریزی کم است یا اصلا وجود ندارد. بنابراین مقدار خونریزی واژینال مستقیما متناسب با میزان واقعی خون از دست رفته مادر نیست </a:t>
            </a:r>
          </a:p>
        </p:txBody>
      </p:sp>
    </p:spTree>
    <p:extLst>
      <p:ext uri="{BB962C8B-B14F-4D97-AF65-F5344CB8AC3E}">
        <p14:creationId xmlns:p14="http://schemas.microsoft.com/office/powerpoint/2010/main" val="413128559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1544" y="404664"/>
            <a:ext cx="7239000" cy="1143000"/>
          </a:xfrm>
        </p:spPr>
        <p:txBody>
          <a:bodyPr/>
          <a:lstStyle/>
          <a:p>
            <a:pPr algn="ctr"/>
            <a:r>
              <a:rPr lang="fa-IR" dirty="0">
                <a:cs typeface="B Titr" panose="00000700000000000000" pitchFamily="2" charset="-78"/>
              </a:rPr>
              <a:t>مراقبت اورژانسی پزشکی</a:t>
            </a:r>
          </a:p>
        </p:txBody>
      </p:sp>
      <p:sp>
        <p:nvSpPr>
          <p:cNvPr id="3" name="Content Placeholder 2"/>
          <p:cNvSpPr>
            <a:spLocks noGrp="1"/>
          </p:cNvSpPr>
          <p:nvPr>
            <p:ph idx="1"/>
          </p:nvPr>
        </p:nvSpPr>
        <p:spPr/>
        <p:txBody>
          <a:bodyPr/>
          <a:lstStyle/>
          <a:p>
            <a:pPr marL="0" indent="0" algn="r" rtl="1">
              <a:buNone/>
            </a:pPr>
            <a:r>
              <a:rPr lang="fa-IR" dirty="0">
                <a:latin typeface="B Nazanin" pitchFamily="2" charset="-78"/>
                <a:cs typeface="B Nazanin" pitchFamily="2" charset="-78"/>
              </a:rPr>
              <a:t>1- اجرای دستورالعمل کلی مشابه سایر مادران باردار قبل از زایمان</a:t>
            </a:r>
          </a:p>
          <a:p>
            <a:pPr marL="0" indent="0" algn="r" rtl="1">
              <a:buNone/>
            </a:pPr>
            <a:r>
              <a:rPr lang="fa-IR" dirty="0">
                <a:latin typeface="B Nazanin" pitchFamily="2" charset="-78"/>
                <a:cs typeface="B Nazanin" pitchFamily="2" charset="-78"/>
              </a:rPr>
              <a:t>2- توجه عمده بر از دست رفتن خون برای مادر و کمبود اکسیژن</a:t>
            </a:r>
          </a:p>
          <a:p>
            <a:pPr marL="0" indent="0" algn="r" rtl="1">
              <a:buNone/>
            </a:pPr>
            <a:r>
              <a:rPr lang="fa-IR" dirty="0">
                <a:latin typeface="B Nazanin" pitchFamily="2" charset="-78"/>
                <a:cs typeface="B Nazanin" pitchFamily="2" charset="-78"/>
              </a:rPr>
              <a:t>3- تجویز اکسیژن بمیزان 15 لیتر در دقیقه</a:t>
            </a:r>
          </a:p>
          <a:p>
            <a:pPr marL="0" indent="0" algn="r" rtl="1">
              <a:buNone/>
            </a:pPr>
            <a:r>
              <a:rPr lang="fa-IR" dirty="0">
                <a:latin typeface="B Nazanin" pitchFamily="2" charset="-78"/>
                <a:cs typeface="B Nazanin" pitchFamily="2" charset="-78"/>
              </a:rPr>
              <a:t>4- درمان شوک</a:t>
            </a:r>
          </a:p>
          <a:p>
            <a:pPr marL="0" indent="0" algn="r" rtl="1">
              <a:buNone/>
            </a:pPr>
            <a:r>
              <a:rPr lang="fa-IR" dirty="0">
                <a:latin typeface="B Nazanin" pitchFamily="2" charset="-78"/>
                <a:cs typeface="B Nazanin" pitchFamily="2" charset="-78"/>
              </a:rPr>
              <a:t>5- انتقال بیمار به سرعت</a:t>
            </a:r>
          </a:p>
        </p:txBody>
      </p:sp>
    </p:spTree>
    <p:extLst>
      <p:ext uri="{BB962C8B-B14F-4D97-AF65-F5344CB8AC3E}">
        <p14:creationId xmlns:p14="http://schemas.microsoft.com/office/powerpoint/2010/main" val="739874680"/>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AHJALI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73643" y="593124"/>
            <a:ext cx="7228703" cy="5428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3390243"/>
      </p:ext>
    </p:extLst>
  </p:cSld>
  <p:clrMapOvr>
    <a:masterClrMapping/>
  </p:clrMapOvr>
  <p:transition spd="slow">
    <p:push dir="u"/>
  </p:transition>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پارگی رحم</a:t>
            </a:r>
          </a:p>
        </p:txBody>
      </p:sp>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همانطور که رحم در طی بارداری بزرگ میشود، دیواره رحم بخصوص در اطراف سرویکس به شدت  نازک میشود. این مساله میتواند منجر بهارگی خودبخود یا ناشی از تروما گردد. بدین ترتیب جنین در داخل حفره شکم رها میگردد. </a:t>
            </a:r>
          </a:p>
          <a:p>
            <a:pPr algn="just" rtl="1"/>
            <a:r>
              <a:rPr lang="fa-IR" dirty="0">
                <a:latin typeface="B Nazanin" pitchFamily="2" charset="-78"/>
                <a:cs typeface="B Nazanin" pitchFamily="2" charset="-78"/>
              </a:rPr>
              <a:t>میزان مرگ مادر ناشی از رحم پاره شده 20 تا 50درصد است. </a:t>
            </a:r>
          </a:p>
          <a:p>
            <a:pPr algn="just" rtl="1"/>
            <a:r>
              <a:rPr lang="fa-IR" dirty="0">
                <a:latin typeface="B Nazanin" pitchFamily="2" charset="-78"/>
                <a:cs typeface="B Nazanin" pitchFamily="2" charset="-78"/>
              </a:rPr>
              <a:t>میزان مرگ جنین 50 درصد است.</a:t>
            </a:r>
          </a:p>
        </p:txBody>
      </p:sp>
    </p:spTree>
    <p:extLst>
      <p:ext uri="{BB962C8B-B14F-4D97-AF65-F5344CB8AC3E}">
        <p14:creationId xmlns:p14="http://schemas.microsoft.com/office/powerpoint/2010/main" val="1364643561"/>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ارزیابی</a:t>
            </a:r>
          </a:p>
        </p:txBody>
      </p:sp>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تاریخچه پارگی رحم قبلی</a:t>
            </a:r>
          </a:p>
          <a:p>
            <a:pPr algn="just" rtl="1"/>
            <a:r>
              <a:rPr lang="fa-IR" dirty="0">
                <a:latin typeface="B Nazanin" pitchFamily="2" charset="-78"/>
                <a:cs typeface="B Nazanin" pitchFamily="2" charset="-78"/>
              </a:rPr>
              <a:t>سابقه تروما به شکم</a:t>
            </a:r>
          </a:p>
          <a:p>
            <a:pPr algn="just" rtl="1"/>
            <a:r>
              <a:rPr lang="fa-IR" dirty="0">
                <a:latin typeface="B Nazanin" pitchFamily="2" charset="-78"/>
                <a:cs typeface="B Nazanin" pitchFamily="2" charset="-78"/>
              </a:rPr>
              <a:t>وجود یک جنین بزرگ</a:t>
            </a:r>
          </a:p>
          <a:p>
            <a:pPr algn="just" rtl="1"/>
            <a:r>
              <a:rPr lang="fa-IR" dirty="0">
                <a:latin typeface="B Nazanin" pitchFamily="2" charset="-78"/>
                <a:cs typeface="B Nazanin" pitchFamily="2" charset="-78"/>
              </a:rPr>
              <a:t>تاریخچه تولد بیش از 2 فرزند</a:t>
            </a:r>
          </a:p>
          <a:p>
            <a:pPr algn="just" rtl="1"/>
            <a:r>
              <a:rPr lang="fa-IR" dirty="0">
                <a:latin typeface="B Nazanin" pitchFamily="2" charset="-78"/>
                <a:cs typeface="B Nazanin" pitchFamily="2" charset="-78"/>
              </a:rPr>
              <a:t>سابقه زایمان طول کشیده و سخت</a:t>
            </a:r>
          </a:p>
          <a:p>
            <a:pPr algn="just" rtl="1"/>
            <a:r>
              <a:rPr lang="fa-IR" dirty="0">
                <a:latin typeface="B Nazanin" pitchFamily="2" charset="-78"/>
                <a:cs typeface="B Nazanin" pitchFamily="2" charset="-78"/>
              </a:rPr>
              <a:t>سابقه سزارین یا جراحی رحمی قبلی</a:t>
            </a:r>
          </a:p>
          <a:p>
            <a:pPr marL="0" indent="0" algn="just" rtl="1">
              <a:buNone/>
            </a:pPr>
            <a:endParaRPr lang="fa-IR" dirty="0">
              <a:latin typeface="B Nazanin" pitchFamily="2" charset="-78"/>
              <a:cs typeface="B Nazanin" pitchFamily="2" charset="-78"/>
            </a:endParaRPr>
          </a:p>
        </p:txBody>
      </p:sp>
    </p:spTree>
    <p:extLst>
      <p:ext uri="{BB962C8B-B14F-4D97-AF65-F5344CB8AC3E}">
        <p14:creationId xmlns:p14="http://schemas.microsoft.com/office/powerpoint/2010/main" val="103292578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علائم و نشانه ها</a:t>
            </a:r>
          </a:p>
        </p:txBody>
      </p:sp>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احساس از هم گسیختگی یا درهم شکستن چیزی در شکم</a:t>
            </a:r>
          </a:p>
          <a:p>
            <a:pPr algn="just" rtl="1"/>
            <a:r>
              <a:rPr lang="fa-IR" dirty="0">
                <a:latin typeface="B Nazanin" pitchFamily="2" charset="-78"/>
                <a:cs typeface="B Nazanin" pitchFamily="2" charset="-78"/>
              </a:rPr>
              <a:t>درد شدید و پایدار شکم</a:t>
            </a:r>
          </a:p>
          <a:p>
            <a:pPr algn="just" rtl="1"/>
            <a:r>
              <a:rPr lang="fa-IR" dirty="0">
                <a:latin typeface="B Nazanin" pitchFamily="2" charset="-78"/>
                <a:cs typeface="B Nazanin" pitchFamily="2" charset="-78"/>
              </a:rPr>
              <a:t>تهوع</a:t>
            </a:r>
          </a:p>
          <a:p>
            <a:pPr algn="just" rtl="1"/>
            <a:r>
              <a:rPr lang="fa-IR" dirty="0">
                <a:latin typeface="B Nazanin" pitchFamily="2" charset="-78"/>
                <a:cs typeface="B Nazanin" pitchFamily="2" charset="-78"/>
              </a:rPr>
              <a:t>علائم و نشانه های شوک(کاهش خونرسانی)</a:t>
            </a:r>
          </a:p>
          <a:p>
            <a:pPr algn="just" rtl="1"/>
            <a:r>
              <a:rPr lang="fa-IR" dirty="0">
                <a:latin typeface="B Nazanin" pitchFamily="2" charset="-78"/>
                <a:cs typeface="B Nazanin" pitchFamily="2" charset="-78"/>
              </a:rPr>
              <a:t>خونریزی واژینال(حجم کم یا زیاد)</a:t>
            </a:r>
          </a:p>
          <a:p>
            <a:pPr algn="just" rtl="1"/>
            <a:r>
              <a:rPr lang="fa-IR" dirty="0">
                <a:latin typeface="B Nazanin" pitchFamily="2" charset="-78"/>
                <a:cs typeface="B Nazanin" pitchFamily="2" charset="-78"/>
              </a:rPr>
              <a:t>قطع قابل توجه انقباضهای رحمی</a:t>
            </a:r>
          </a:p>
          <a:p>
            <a:pPr algn="just" rtl="1"/>
            <a:r>
              <a:rPr lang="fa-IR" dirty="0">
                <a:latin typeface="B Nazanin" pitchFamily="2" charset="-78"/>
                <a:cs typeface="B Nazanin" pitchFamily="2" charset="-78"/>
              </a:rPr>
              <a:t>توانایی لمس جنین در شکم </a:t>
            </a:r>
          </a:p>
        </p:txBody>
      </p:sp>
    </p:spTree>
    <p:extLst>
      <p:ext uri="{BB962C8B-B14F-4D97-AF65-F5344CB8AC3E}">
        <p14:creationId xmlns:p14="http://schemas.microsoft.com/office/powerpoint/2010/main" val="1406189771"/>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1544" y="404664"/>
            <a:ext cx="7239000" cy="1143000"/>
          </a:xfrm>
        </p:spPr>
        <p:txBody>
          <a:bodyPr/>
          <a:lstStyle/>
          <a:p>
            <a:pPr algn="ctr"/>
            <a:r>
              <a:rPr lang="fa-IR" dirty="0">
                <a:cs typeface="B Titr" panose="00000700000000000000" pitchFamily="2" charset="-78"/>
              </a:rPr>
              <a:t>مراقبت اورژانسی پزشکی</a:t>
            </a:r>
          </a:p>
        </p:txBody>
      </p:sp>
      <p:sp>
        <p:nvSpPr>
          <p:cNvPr id="3" name="Content Placeholder 2"/>
          <p:cNvSpPr>
            <a:spLocks noGrp="1"/>
          </p:cNvSpPr>
          <p:nvPr>
            <p:ph idx="1"/>
          </p:nvPr>
        </p:nvSpPr>
        <p:spPr/>
        <p:txBody>
          <a:bodyPr/>
          <a:lstStyle/>
          <a:p>
            <a:pPr marL="0" indent="0" algn="r" rtl="1">
              <a:buNone/>
            </a:pPr>
            <a:r>
              <a:rPr lang="fa-IR" dirty="0">
                <a:latin typeface="B Nazanin" pitchFamily="2" charset="-78"/>
                <a:cs typeface="B Nazanin" pitchFamily="2" charset="-78"/>
              </a:rPr>
              <a:t>1- اجرای دستورالعمل کلی مشابه سایر مادران باردار قبل از زایمان</a:t>
            </a:r>
          </a:p>
          <a:p>
            <a:pPr marL="0" indent="0" algn="r" rtl="1">
              <a:buNone/>
            </a:pPr>
            <a:r>
              <a:rPr lang="fa-IR" dirty="0">
                <a:latin typeface="B Nazanin" pitchFamily="2" charset="-78"/>
                <a:cs typeface="B Nazanin" pitchFamily="2" charset="-78"/>
              </a:rPr>
              <a:t>2- تجویز اکسیژن بمیزان 15 لیتر در دقیقه</a:t>
            </a:r>
          </a:p>
          <a:p>
            <a:pPr marL="0" indent="0" algn="r" rtl="1">
              <a:buNone/>
            </a:pPr>
            <a:r>
              <a:rPr lang="fa-IR" dirty="0">
                <a:latin typeface="B Nazanin" pitchFamily="2" charset="-78"/>
                <a:cs typeface="B Nazanin" pitchFamily="2" charset="-78"/>
              </a:rPr>
              <a:t>3- درمان شوک در صورت وجود</a:t>
            </a:r>
          </a:p>
          <a:p>
            <a:pPr marL="0" indent="0" algn="r" rtl="1">
              <a:buNone/>
            </a:pPr>
            <a:r>
              <a:rPr lang="fa-IR" dirty="0">
                <a:latin typeface="B Nazanin" pitchFamily="2" charset="-78"/>
                <a:cs typeface="B Nazanin" pitchFamily="2" charset="-78"/>
              </a:rPr>
              <a:t>4- انتقال بیمار به سرعت</a:t>
            </a:r>
          </a:p>
        </p:txBody>
      </p:sp>
    </p:spTree>
    <p:extLst>
      <p:ext uri="{BB962C8B-B14F-4D97-AF65-F5344CB8AC3E}">
        <p14:creationId xmlns:p14="http://schemas.microsoft.com/office/powerpoint/2010/main" val="2585041885"/>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حاملگی نابجا</a:t>
            </a:r>
          </a:p>
        </p:txBody>
      </p:sp>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در حاملگی نابجا تخم در خارج از رحم در یکی از نقاط زیر لانه گزینی میکند:</a:t>
            </a:r>
          </a:p>
          <a:p>
            <a:pPr algn="just" rtl="1"/>
            <a:r>
              <a:rPr lang="fa-IR" dirty="0">
                <a:latin typeface="B Nazanin" pitchFamily="2" charset="-78"/>
                <a:cs typeface="B Nazanin" pitchFamily="2" charset="-78"/>
              </a:rPr>
              <a:t>لوله های رحمی 90 درصد</a:t>
            </a:r>
          </a:p>
          <a:p>
            <a:pPr algn="just" rtl="1"/>
            <a:r>
              <a:rPr lang="fa-IR" dirty="0">
                <a:latin typeface="B Nazanin" pitchFamily="2" charset="-78"/>
                <a:cs typeface="B Nazanin" pitchFamily="2" charset="-78"/>
              </a:rPr>
              <a:t>صفاق شکمی 6 درصد</a:t>
            </a:r>
          </a:p>
          <a:p>
            <a:pPr algn="just" rtl="1"/>
            <a:r>
              <a:rPr lang="fa-IR" dirty="0">
                <a:latin typeface="B Nazanin" pitchFamily="2" charset="-78"/>
                <a:cs typeface="B Nazanin" pitchFamily="2" charset="-78"/>
              </a:rPr>
              <a:t>دیواره خارجی رحم روی تخمدان یا سرویکس 1 درصد</a:t>
            </a:r>
          </a:p>
          <a:p>
            <a:pPr algn="just" rtl="1"/>
            <a:endParaRPr lang="fa-IR" dirty="0">
              <a:latin typeface="B Nazanin" pitchFamily="2" charset="-78"/>
              <a:cs typeface="B Nazanin" pitchFamily="2" charset="-78"/>
            </a:endParaRPr>
          </a:p>
        </p:txBody>
      </p:sp>
    </p:spTree>
    <p:extLst>
      <p:ext uri="{BB962C8B-B14F-4D97-AF65-F5344CB8AC3E}">
        <p14:creationId xmlns:p14="http://schemas.microsoft.com/office/powerpoint/2010/main" val="31543347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7" name="Rectangle 3"/>
          <p:cNvSpPr>
            <a:spLocks noGrp="1" noChangeArrowheads="1"/>
          </p:cNvSpPr>
          <p:nvPr>
            <p:ph idx="1"/>
          </p:nvPr>
        </p:nvSpPr>
        <p:spPr/>
        <p:txBody>
          <a:bodyPr>
            <a:normAutofit/>
          </a:bodyPr>
          <a:lstStyle/>
          <a:p>
            <a:r>
              <a:rPr lang="en-US" sz="4000" dirty="0"/>
              <a:t>FSH (Follicle Stimulating Hormone), estrogen levels increase</a:t>
            </a:r>
          </a:p>
          <a:p>
            <a:r>
              <a:rPr lang="en-US" sz="4000" dirty="0"/>
              <a:t>Ovum discharges into abdominal cavity</a:t>
            </a:r>
          </a:p>
          <a:p>
            <a:r>
              <a:rPr lang="en-US" sz="4000" dirty="0"/>
              <a:t>Cilia on </a:t>
            </a:r>
            <a:r>
              <a:rPr lang="en-US" sz="4000" dirty="0" err="1"/>
              <a:t>fimbriated</a:t>
            </a:r>
            <a:r>
              <a:rPr lang="en-US" sz="4000" dirty="0"/>
              <a:t> ends of fallopian tubes draw egg into tube</a:t>
            </a:r>
          </a:p>
          <a:p>
            <a:endParaRPr lang="en-US" sz="4000" dirty="0"/>
          </a:p>
        </p:txBody>
      </p:sp>
      <p:sp>
        <p:nvSpPr>
          <p:cNvPr id="5" name="Slide Number Placeholder 5"/>
          <p:cNvSpPr>
            <a:spLocks noGrp="1"/>
          </p:cNvSpPr>
          <p:nvPr>
            <p:ph type="sldNum" sz="quarter" idx="12"/>
          </p:nvPr>
        </p:nvSpPr>
        <p:spPr/>
        <p:txBody>
          <a:bodyPr/>
          <a:lstStyle/>
          <a:p>
            <a:fld id="{E89FF005-F11A-4542-A8DA-9A9BBA754709}" type="slidenum">
              <a:rPr lang="en-US">
                <a:solidFill>
                  <a:srgbClr val="B13F9A"/>
                </a:solidFill>
              </a:rPr>
              <a:pPr/>
              <a:t>16</a:t>
            </a:fld>
            <a:endParaRPr lang="en-US" sz="1400">
              <a:solidFill>
                <a:srgbClr val="B13F9A"/>
              </a:solidFill>
            </a:endParaRPr>
          </a:p>
        </p:txBody>
      </p:sp>
    </p:spTree>
    <p:extLst>
      <p:ext uri="{BB962C8B-B14F-4D97-AF65-F5344CB8AC3E}">
        <p14:creationId xmlns:p14="http://schemas.microsoft.com/office/powerpoint/2010/main" val="853161631"/>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09221_CH22_FIG07"/>
          <p:cNvPicPr preferRelativeResize="0">
            <a:picLocks noGrp="1" noChangeAspect="1" noChangeArrowheads="1"/>
          </p:cNvPicPr>
          <p:nvPr>
            <p:ph idx="1"/>
            <p:custDataLst>
              <p:tags r:id="rId1"/>
            </p:custDataLst>
          </p:nvPr>
        </p:nvPicPr>
        <p:blipFill>
          <a:blip r:embed="rId3"/>
          <a:srcRect/>
          <a:stretch>
            <a:fillRect/>
          </a:stretch>
        </p:blipFill>
        <p:spPr bwMode="auto">
          <a:xfrm>
            <a:off x="1981200" y="1989438"/>
            <a:ext cx="8213124" cy="3455786"/>
          </a:xfrm>
          <a:prstGeom prst="rect">
            <a:avLst/>
          </a:prstGeom>
          <a:noFill/>
          <a:ln w="19050">
            <a:solidFill>
              <a:srgbClr val="B3B3B3">
                <a:alpha val="39999"/>
              </a:srgb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spTree>
    <p:extLst>
      <p:ext uri="{BB962C8B-B14F-4D97-AF65-F5344CB8AC3E}">
        <p14:creationId xmlns:p14="http://schemas.microsoft.com/office/powerpoint/2010/main" val="410897814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50324" y="1825625"/>
            <a:ext cx="10303476" cy="4351338"/>
          </a:xfrm>
        </p:spPr>
        <p:txBody>
          <a:bodyPr/>
          <a:lstStyle/>
          <a:p>
            <a:pPr algn="just" rtl="1"/>
            <a:r>
              <a:rPr lang="fa-IR" dirty="0">
                <a:cs typeface="B Nazanin" panose="00000400000000000000" pitchFamily="2" charset="-78"/>
              </a:rPr>
              <a:t>جفت به بافتهای اطرافش تهاجم میکند و قادر نیست با جنین در حال رشد تطابق پیدا کند و سرانجام پاره میشود.</a:t>
            </a:r>
          </a:p>
          <a:p>
            <a:pPr algn="just" rtl="1"/>
            <a:r>
              <a:rPr lang="fa-IR" dirty="0">
                <a:cs typeface="B Nazanin" panose="00000400000000000000" pitchFamily="2" charset="-78"/>
              </a:rPr>
              <a:t>حاملگی نابجا یکی از عللی است که در 3ماهه اول بارداری منجر به مرگ مادر میشود( 1 در 200)</a:t>
            </a:r>
          </a:p>
        </p:txBody>
      </p:sp>
    </p:spTree>
    <p:extLst>
      <p:ext uri="{BB962C8B-B14F-4D97-AF65-F5344CB8AC3E}">
        <p14:creationId xmlns:p14="http://schemas.microsoft.com/office/powerpoint/2010/main" val="1435823618"/>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عوامل مستعد کننده</a:t>
            </a:r>
          </a:p>
        </p:txBody>
      </p:sp>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حاملگی نابجای قبلی</a:t>
            </a:r>
          </a:p>
          <a:p>
            <a:pPr algn="just" rtl="1"/>
            <a:r>
              <a:rPr lang="fa-IR" dirty="0">
                <a:latin typeface="B Nazanin" pitchFamily="2" charset="-78"/>
                <a:cs typeface="B Nazanin" pitchFamily="2" charset="-78"/>
              </a:rPr>
              <a:t>بیماری التهابی لگن</a:t>
            </a:r>
          </a:p>
          <a:p>
            <a:pPr algn="just" rtl="1"/>
            <a:r>
              <a:rPr lang="fa-IR" dirty="0">
                <a:latin typeface="B Nazanin" pitchFamily="2" charset="-78"/>
                <a:cs typeface="B Nazanin" pitchFamily="2" charset="-78"/>
              </a:rPr>
              <a:t>چسبندگی ناشی از جراحی </a:t>
            </a:r>
          </a:p>
          <a:p>
            <a:pPr algn="just" rtl="1"/>
            <a:r>
              <a:rPr lang="fa-IR" dirty="0">
                <a:latin typeface="B Nazanin" pitchFamily="2" charset="-78"/>
                <a:cs typeface="B Nazanin" pitchFamily="2" charset="-78"/>
              </a:rPr>
              <a:t>جراحی لوله ای شامل بستن اختیاری لوله ها</a:t>
            </a:r>
          </a:p>
        </p:txBody>
      </p:sp>
    </p:spTree>
    <p:extLst>
      <p:ext uri="{BB962C8B-B14F-4D97-AF65-F5344CB8AC3E}">
        <p14:creationId xmlns:p14="http://schemas.microsoft.com/office/powerpoint/2010/main" val="2338646907"/>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علائم و نشانه ها</a:t>
            </a:r>
          </a:p>
        </p:txBody>
      </p:sp>
      <p:sp>
        <p:nvSpPr>
          <p:cNvPr id="3" name="Content Placeholder 2"/>
          <p:cNvSpPr>
            <a:spLocks noGrp="1"/>
          </p:cNvSpPr>
          <p:nvPr>
            <p:ph idx="1"/>
          </p:nvPr>
        </p:nvSpPr>
        <p:spPr/>
        <p:txBody>
          <a:bodyPr>
            <a:normAutofit fontScale="85000" lnSpcReduction="20000"/>
          </a:bodyPr>
          <a:lstStyle/>
          <a:p>
            <a:pPr algn="just" rtl="1"/>
            <a:r>
              <a:rPr lang="fa-IR" dirty="0">
                <a:latin typeface="B Nazanin" pitchFamily="2" charset="-78"/>
                <a:cs typeface="B Nazanin" pitchFamily="2" charset="-78"/>
              </a:rPr>
              <a:t>درد ناگهانی تیز یا شبیه چاقو در شکم که در یک سمت متمرکز شده</a:t>
            </a:r>
          </a:p>
          <a:p>
            <a:pPr algn="just" rtl="1"/>
            <a:r>
              <a:rPr lang="fa-IR" dirty="0">
                <a:latin typeface="B Nazanin" pitchFamily="2" charset="-78"/>
                <a:cs typeface="B Nazanin" pitchFamily="2" charset="-78"/>
              </a:rPr>
              <a:t>خونریزی واژینال(خفیف یا شدید)</a:t>
            </a:r>
          </a:p>
          <a:p>
            <a:pPr algn="just" rtl="1"/>
            <a:r>
              <a:rPr lang="fa-IR" dirty="0">
                <a:latin typeface="B Nazanin" pitchFamily="2" charset="-78"/>
                <a:cs typeface="B Nazanin" pitchFamily="2" charset="-78"/>
              </a:rPr>
              <a:t>درد قسمت تحتانی شکم</a:t>
            </a:r>
          </a:p>
          <a:p>
            <a:pPr algn="just" rtl="1"/>
            <a:r>
              <a:rPr lang="fa-IR" dirty="0">
                <a:latin typeface="B Nazanin" pitchFamily="2" charset="-78"/>
                <a:cs typeface="B Nazanin" pitchFamily="2" charset="-78"/>
              </a:rPr>
              <a:t>شکم دردناک و متسع</a:t>
            </a:r>
          </a:p>
          <a:p>
            <a:pPr algn="just" rtl="1"/>
            <a:r>
              <a:rPr lang="fa-IR" dirty="0">
                <a:latin typeface="B Nazanin" pitchFamily="2" charset="-78"/>
                <a:cs typeface="B Nazanin" pitchFamily="2" charset="-78"/>
              </a:rPr>
              <a:t>احتمال وجود توده قابل لمس در شکم(جنین یا لخته خون)</a:t>
            </a:r>
          </a:p>
          <a:p>
            <a:pPr algn="just" rtl="1"/>
            <a:r>
              <a:rPr lang="fa-IR" dirty="0">
                <a:latin typeface="B Nazanin" pitchFamily="2" charset="-78"/>
                <a:cs typeface="B Nazanin" pitchFamily="2" charset="-78"/>
              </a:rPr>
              <a:t>ضعف یا گیجی هنگامی که بیمار می‌نشیند یا می‌ایستد</a:t>
            </a:r>
          </a:p>
          <a:p>
            <a:pPr algn="just" rtl="1"/>
            <a:r>
              <a:rPr lang="fa-IR" dirty="0">
                <a:latin typeface="B Nazanin" pitchFamily="2" charset="-78"/>
                <a:cs typeface="B Nazanin" pitchFamily="2" charset="-78"/>
              </a:rPr>
              <a:t>کاهش فشار خون</a:t>
            </a:r>
          </a:p>
          <a:p>
            <a:pPr algn="just" rtl="1"/>
            <a:r>
              <a:rPr lang="fa-IR" dirty="0">
                <a:latin typeface="B Nazanin" pitchFamily="2" charset="-78"/>
                <a:cs typeface="B Nazanin" pitchFamily="2" charset="-78"/>
              </a:rPr>
              <a:t>افزایش ضربان قلب</a:t>
            </a:r>
          </a:p>
          <a:p>
            <a:pPr algn="just" rtl="1"/>
            <a:r>
              <a:rPr lang="fa-IR" dirty="0">
                <a:latin typeface="B Nazanin" pitchFamily="2" charset="-78"/>
                <a:cs typeface="B Nazanin" pitchFamily="2" charset="-78"/>
              </a:rPr>
              <a:t>علائم شوک</a:t>
            </a:r>
          </a:p>
          <a:p>
            <a:pPr algn="just" rtl="1"/>
            <a:r>
              <a:rPr lang="fa-IR" dirty="0">
                <a:latin typeface="B Nazanin" pitchFamily="2" charset="-78"/>
                <a:cs typeface="B Nazanin" pitchFamily="2" charset="-78"/>
              </a:rPr>
              <a:t>تغییر رنگ متمایل به آبی در اطراف ناف اگر پارگی ساعتها قبل رخ داده باشد</a:t>
            </a:r>
          </a:p>
          <a:p>
            <a:pPr algn="just" rtl="1"/>
            <a:r>
              <a:rPr lang="fa-IR" dirty="0">
                <a:latin typeface="B Nazanin" pitchFamily="2" charset="-78"/>
                <a:cs typeface="B Nazanin" pitchFamily="2" charset="-78"/>
              </a:rPr>
              <a:t>احساس اجبار به دفع</a:t>
            </a:r>
          </a:p>
        </p:txBody>
      </p:sp>
    </p:spTree>
    <p:extLst>
      <p:ext uri="{BB962C8B-B14F-4D97-AF65-F5344CB8AC3E}">
        <p14:creationId xmlns:p14="http://schemas.microsoft.com/office/powerpoint/2010/main" val="699038269"/>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محل لانه گزینی جنین در لوله تعیین کننده مدت زمانی است که تا شروع درد یا سایر علائم همراه قبل از پاره شدن طول میکشد.</a:t>
            </a:r>
          </a:p>
          <a:p>
            <a:pPr algn="just" rtl="1"/>
            <a:r>
              <a:rPr lang="fa-IR" dirty="0">
                <a:latin typeface="B Nazanin" pitchFamily="2" charset="-78"/>
                <a:cs typeface="B Nazanin" pitchFamily="2" charset="-78"/>
              </a:rPr>
              <a:t>پاره شدن لوله ممکن است 2 تا 12 هفته بعد از باروری رخ دهد.</a:t>
            </a:r>
          </a:p>
          <a:p>
            <a:pPr algn="just" rtl="1"/>
            <a:r>
              <a:rPr lang="fa-IR" dirty="0">
                <a:latin typeface="B Nazanin" pitchFamily="2" charset="-78"/>
                <a:cs typeface="B Nazanin" pitchFamily="2" charset="-78"/>
              </a:rPr>
              <a:t>پارگی بطور شایع طی هفته 5 تا 9 رخ میدهد.</a:t>
            </a:r>
          </a:p>
        </p:txBody>
      </p:sp>
    </p:spTree>
    <p:extLst>
      <p:ext uri="{BB962C8B-B14F-4D97-AF65-F5344CB8AC3E}">
        <p14:creationId xmlns:p14="http://schemas.microsoft.com/office/powerpoint/2010/main" val="4110681080"/>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1544" y="404664"/>
            <a:ext cx="7239000" cy="1143000"/>
          </a:xfrm>
        </p:spPr>
        <p:txBody>
          <a:bodyPr/>
          <a:lstStyle/>
          <a:p>
            <a:pPr algn="ctr"/>
            <a:r>
              <a:rPr lang="fa-IR" dirty="0">
                <a:cs typeface="B Titr" panose="00000700000000000000" pitchFamily="2" charset="-78"/>
              </a:rPr>
              <a:t>مراقبت اورژانسی پزشکی</a:t>
            </a:r>
          </a:p>
        </p:txBody>
      </p:sp>
      <p:sp>
        <p:nvSpPr>
          <p:cNvPr id="3" name="Content Placeholder 2"/>
          <p:cNvSpPr>
            <a:spLocks noGrp="1"/>
          </p:cNvSpPr>
          <p:nvPr>
            <p:ph idx="1"/>
          </p:nvPr>
        </p:nvSpPr>
        <p:spPr/>
        <p:txBody>
          <a:bodyPr/>
          <a:lstStyle/>
          <a:p>
            <a:pPr marL="0" indent="0" algn="r" rtl="1">
              <a:buNone/>
            </a:pPr>
            <a:r>
              <a:rPr lang="fa-IR" dirty="0">
                <a:latin typeface="B Nazanin" pitchFamily="2" charset="-78"/>
                <a:cs typeface="B Nazanin" pitchFamily="2" charset="-78"/>
              </a:rPr>
              <a:t>1- اجرای دستورالعمل کلی مشابه سایر مادران باردار قبل از زایمان</a:t>
            </a:r>
          </a:p>
          <a:p>
            <a:pPr marL="0" indent="0" algn="r" rtl="1">
              <a:buNone/>
            </a:pPr>
            <a:r>
              <a:rPr lang="fa-IR" dirty="0">
                <a:latin typeface="B Nazanin" pitchFamily="2" charset="-78"/>
                <a:cs typeface="B Nazanin" pitchFamily="2" charset="-78"/>
              </a:rPr>
              <a:t>2- تجویز اکسیژن بمیزان 15 لیتر در دقیقه</a:t>
            </a:r>
          </a:p>
          <a:p>
            <a:pPr marL="0" indent="0" algn="r" rtl="1">
              <a:buNone/>
            </a:pPr>
            <a:r>
              <a:rPr lang="fa-IR" dirty="0">
                <a:latin typeface="B Nazanin" pitchFamily="2" charset="-78"/>
                <a:cs typeface="B Nazanin" pitchFamily="2" charset="-78"/>
              </a:rPr>
              <a:t>3- درمان شوک در صورت وجود</a:t>
            </a:r>
          </a:p>
          <a:p>
            <a:pPr marL="0" indent="0" algn="r" rtl="1">
              <a:buNone/>
            </a:pPr>
            <a:r>
              <a:rPr lang="fa-IR" dirty="0">
                <a:latin typeface="B Nazanin" pitchFamily="2" charset="-78"/>
                <a:cs typeface="B Nazanin" pitchFamily="2" charset="-78"/>
              </a:rPr>
              <a:t>4- انتقال بیمار به سرعت</a:t>
            </a:r>
          </a:p>
        </p:txBody>
      </p:sp>
    </p:spTree>
    <p:extLst>
      <p:ext uri="{BB962C8B-B14F-4D97-AF65-F5344CB8AC3E}">
        <p14:creationId xmlns:p14="http://schemas.microsoft.com/office/powerpoint/2010/main" val="248484511"/>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عوارض طبی بارداری</a:t>
            </a:r>
          </a:p>
        </p:txBody>
      </p:sp>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بیماریهای فشار خون</a:t>
            </a:r>
          </a:p>
          <a:p>
            <a:pPr algn="just" rtl="1"/>
            <a:r>
              <a:rPr lang="fa-IR" dirty="0">
                <a:latin typeface="B Nazanin" pitchFamily="2" charset="-78"/>
                <a:cs typeface="B Nazanin" pitchFamily="2" charset="-78"/>
              </a:rPr>
              <a:t>سندرم کاهش فشار خون در وضعیت دراز کشیده به پشت</a:t>
            </a:r>
          </a:p>
          <a:p>
            <a:pPr algn="just" rtl="1"/>
            <a:r>
              <a:rPr lang="fa-IR" dirty="0">
                <a:latin typeface="B Nazanin" pitchFamily="2" charset="-78"/>
                <a:cs typeface="B Nazanin" pitchFamily="2" charset="-78"/>
              </a:rPr>
              <a:t>دیابت بارداری</a:t>
            </a:r>
          </a:p>
          <a:p>
            <a:pPr algn="just" rtl="1"/>
            <a:endParaRPr lang="fa-IR" dirty="0">
              <a:latin typeface="B Nazanin" pitchFamily="2" charset="-78"/>
              <a:cs typeface="B Nazanin" pitchFamily="2" charset="-78"/>
            </a:endParaRPr>
          </a:p>
        </p:txBody>
      </p:sp>
    </p:spTree>
    <p:extLst>
      <p:ext uri="{BB962C8B-B14F-4D97-AF65-F5344CB8AC3E}">
        <p14:creationId xmlns:p14="http://schemas.microsoft.com/office/powerpoint/2010/main" val="2019214079"/>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پره اکلامپسی</a:t>
            </a:r>
          </a:p>
        </p:txBody>
      </p:sp>
      <p:sp>
        <p:nvSpPr>
          <p:cNvPr id="3" name="Content Placeholder 2"/>
          <p:cNvSpPr>
            <a:spLocks noGrp="1"/>
          </p:cNvSpPr>
          <p:nvPr>
            <p:ph idx="1"/>
          </p:nvPr>
        </p:nvSpPr>
        <p:spPr/>
        <p:txBody>
          <a:bodyPr/>
          <a:lstStyle/>
          <a:p>
            <a:pPr algn="r" rtl="1"/>
            <a:r>
              <a:rPr lang="fa-IR" dirty="0">
                <a:latin typeface="B Nazanin" pitchFamily="2" charset="-78"/>
                <a:cs typeface="B Nazanin" pitchFamily="2" charset="-78"/>
              </a:rPr>
              <a:t>یک مورد از هر 20 حاملگی</a:t>
            </a:r>
          </a:p>
          <a:p>
            <a:pPr algn="r" rtl="1"/>
            <a:r>
              <a:rPr lang="fa-IR" dirty="0">
                <a:latin typeface="B Nazanin" pitchFamily="2" charset="-78"/>
                <a:cs typeface="B Nazanin" pitchFamily="2" charset="-78"/>
              </a:rPr>
              <a:t>مسومیت حاملگی</a:t>
            </a:r>
          </a:p>
          <a:p>
            <a:pPr algn="r" rtl="1"/>
            <a:r>
              <a:rPr lang="fa-IR" dirty="0">
                <a:latin typeface="B Nazanin" pitchFamily="2" charset="-78"/>
                <a:cs typeface="B Nazanin" pitchFamily="2" charset="-78"/>
              </a:rPr>
              <a:t>سه ماهه سوم در زنان در دهه 20 و بارداری اول شیوع زیادتری دارد.</a:t>
            </a:r>
          </a:p>
          <a:p>
            <a:pPr algn="r" rtl="1"/>
            <a:r>
              <a:rPr lang="fa-IR" dirty="0">
                <a:latin typeface="B Nazanin" pitchFamily="2" charset="-78"/>
                <a:cs typeface="B Nazanin" pitchFamily="2" charset="-78"/>
              </a:rPr>
              <a:t>دیابت و بیماری قلبی مشکلات کلیوی  فشارخون بالا احتمال آن را بیشتر می کند.</a:t>
            </a:r>
          </a:p>
          <a:p>
            <a:pPr algn="r" rtl="1"/>
            <a:r>
              <a:rPr lang="fa-IR" dirty="0">
                <a:latin typeface="B Nazanin" pitchFamily="2" charset="-78"/>
                <a:cs typeface="B Nazanin" pitchFamily="2" charset="-78"/>
              </a:rPr>
              <a:t>سابقه مثبت در مادر و خواهر</a:t>
            </a:r>
          </a:p>
          <a:p>
            <a:pPr algn="r" rtl="1"/>
            <a:endParaRPr lang="fa-IR" dirty="0">
              <a:latin typeface="B Nazanin" pitchFamily="2" charset="-78"/>
              <a:cs typeface="B Nazanin" pitchFamily="2" charset="-78"/>
            </a:endParaRPr>
          </a:p>
        </p:txBody>
      </p:sp>
    </p:spTree>
    <p:extLst>
      <p:ext uri="{BB962C8B-B14F-4D97-AF65-F5344CB8AC3E}">
        <p14:creationId xmlns:p14="http://schemas.microsoft.com/office/powerpoint/2010/main" val="1264805431"/>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ارزیابی: علائم و نشانه ها</a:t>
            </a:r>
          </a:p>
        </p:txBody>
      </p:sp>
      <p:sp>
        <p:nvSpPr>
          <p:cNvPr id="3" name="Content Placeholder 2"/>
          <p:cNvSpPr>
            <a:spLocks noGrp="1"/>
          </p:cNvSpPr>
          <p:nvPr>
            <p:ph idx="1"/>
          </p:nvPr>
        </p:nvSpPr>
        <p:spPr/>
        <p:txBody>
          <a:bodyPr>
            <a:normAutofit fontScale="77500" lnSpcReduction="20000"/>
          </a:bodyPr>
          <a:lstStyle/>
          <a:p>
            <a:pPr algn="just" rtl="1"/>
            <a:r>
              <a:rPr lang="fa-IR" dirty="0">
                <a:latin typeface="B Nazanin" pitchFamily="2" charset="-78"/>
                <a:cs typeface="B Nazanin" pitchFamily="2" charset="-78"/>
              </a:rPr>
              <a:t>سابقه فشارخون بالا، دیابت، بیماری کبدی قلبی و کلیوی</a:t>
            </a:r>
          </a:p>
          <a:p>
            <a:pPr algn="just" rtl="1"/>
            <a:r>
              <a:rPr lang="fa-IR" dirty="0">
                <a:latin typeface="B Nazanin" pitchFamily="2" charset="-78"/>
                <a:cs typeface="B Nazanin" pitchFamily="2" charset="-78"/>
              </a:rPr>
              <a:t>حاملگی اول</a:t>
            </a:r>
          </a:p>
          <a:p>
            <a:pPr algn="just" rtl="1"/>
            <a:r>
              <a:rPr lang="fa-IR" dirty="0">
                <a:latin typeface="B Nazanin" pitchFamily="2" charset="-78"/>
                <a:cs typeface="B Nazanin" pitchFamily="2" charset="-78"/>
              </a:rPr>
              <a:t>تغذیه نامناسب</a:t>
            </a:r>
          </a:p>
          <a:p>
            <a:pPr algn="just" rtl="1"/>
            <a:r>
              <a:rPr lang="fa-IR" dirty="0">
                <a:latin typeface="B Nazanin" pitchFamily="2" charset="-78"/>
                <a:cs typeface="B Nazanin" pitchFamily="2" charset="-78"/>
              </a:rPr>
              <a:t>افزایش وزن ناگهانی</a:t>
            </a:r>
          </a:p>
          <a:p>
            <a:pPr algn="just" rtl="1"/>
            <a:r>
              <a:rPr lang="fa-IR" dirty="0">
                <a:latin typeface="B Nazanin" pitchFamily="2" charset="-78"/>
                <a:cs typeface="B Nazanin" pitchFamily="2" charset="-78"/>
              </a:rPr>
              <a:t>تغییر وضعیت ذهنی یا هوشیاری</a:t>
            </a:r>
          </a:p>
          <a:p>
            <a:pPr algn="just" rtl="1"/>
            <a:r>
              <a:rPr lang="fa-IR" dirty="0">
                <a:latin typeface="B Nazanin" pitchFamily="2" charset="-78"/>
                <a:cs typeface="B Nazanin" pitchFamily="2" charset="-78"/>
              </a:rPr>
              <a:t>درد شکم</a:t>
            </a:r>
          </a:p>
          <a:p>
            <a:pPr algn="just" rtl="1"/>
            <a:r>
              <a:rPr lang="fa-IR" dirty="0">
                <a:latin typeface="B Nazanin" pitchFamily="2" charset="-78"/>
                <a:cs typeface="B Nazanin" pitchFamily="2" charset="-78"/>
              </a:rPr>
              <a:t>تاری دید یا نقاطی جلوی چشم ها</a:t>
            </a:r>
          </a:p>
          <a:p>
            <a:pPr algn="just" rtl="1"/>
            <a:r>
              <a:rPr lang="fa-IR" dirty="0">
                <a:latin typeface="B Nazanin" pitchFamily="2" charset="-78"/>
                <a:cs typeface="B Nazanin" pitchFamily="2" charset="-78"/>
              </a:rPr>
              <a:t>ادم شدید صورت، انگشتان و یا اندام تحتانی </a:t>
            </a:r>
          </a:p>
          <a:p>
            <a:pPr algn="just" rtl="1"/>
            <a:r>
              <a:rPr lang="fa-IR" dirty="0">
                <a:latin typeface="B Nazanin" pitchFamily="2" charset="-78"/>
                <a:cs typeface="B Nazanin" pitchFamily="2" charset="-78"/>
              </a:rPr>
              <a:t>کاهش دفع ادرار</a:t>
            </a:r>
          </a:p>
          <a:p>
            <a:pPr algn="just" rtl="1"/>
            <a:r>
              <a:rPr lang="fa-IR" dirty="0">
                <a:latin typeface="B Nazanin" pitchFamily="2" charset="-78"/>
                <a:cs typeface="B Nazanin" pitchFamily="2" charset="-78"/>
              </a:rPr>
              <a:t>سردرد شدید </a:t>
            </a:r>
          </a:p>
          <a:p>
            <a:pPr algn="just" rtl="1"/>
            <a:r>
              <a:rPr lang="fa-IR" dirty="0">
                <a:latin typeface="B Nazanin" pitchFamily="2" charset="-78"/>
                <a:cs typeface="B Nazanin" pitchFamily="2" charset="-78"/>
              </a:rPr>
              <a:t>تهوع پایدار</a:t>
            </a:r>
          </a:p>
          <a:p>
            <a:pPr algn="just" rtl="1"/>
            <a:r>
              <a:rPr lang="fa-IR" dirty="0">
                <a:latin typeface="B Nazanin" pitchFamily="2" charset="-78"/>
                <a:cs typeface="B Nazanin" pitchFamily="2" charset="-78"/>
              </a:rPr>
              <a:t>فشار خون بالا</a:t>
            </a:r>
          </a:p>
          <a:p>
            <a:pPr algn="r" rtl="1"/>
            <a:endParaRPr lang="fa-IR" dirty="0">
              <a:latin typeface="B Nazanin" pitchFamily="2" charset="-78"/>
              <a:cs typeface="B Nazanin" pitchFamily="2" charset="-78"/>
            </a:endParaRPr>
          </a:p>
        </p:txBody>
      </p:sp>
    </p:spTree>
    <p:extLst>
      <p:ext uri="{BB962C8B-B14F-4D97-AF65-F5344CB8AC3E}">
        <p14:creationId xmlns:p14="http://schemas.microsoft.com/office/powerpoint/2010/main" val="4050016849"/>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فشار خون بالا معمولا بیش از 140/90 میلی متر جیوه </a:t>
            </a:r>
          </a:p>
          <a:p>
            <a:pPr algn="just" rtl="1"/>
            <a:r>
              <a:rPr lang="fa-IR" dirty="0">
                <a:latin typeface="B Nazanin" pitchFamily="2" charset="-78"/>
                <a:cs typeface="B Nazanin" pitchFamily="2" charset="-78"/>
              </a:rPr>
              <a:t>یا افزایش فشار سیستول به میزان بیش از 30 میلی متر جیوه نسبت به قبل از بارداری</a:t>
            </a:r>
          </a:p>
          <a:p>
            <a:pPr algn="just" rtl="1"/>
            <a:r>
              <a:rPr lang="fa-IR" dirty="0">
                <a:latin typeface="B Nazanin" pitchFamily="2" charset="-78"/>
                <a:cs typeface="B Nazanin" pitchFamily="2" charset="-78"/>
              </a:rPr>
              <a:t>یا افزایش فشار دیاستول بیش از 15 میلی متر جیوه نسبت به قبل از بارداری</a:t>
            </a:r>
          </a:p>
          <a:p>
            <a:pPr algn="r" rtl="1"/>
            <a:endParaRPr lang="fa-IR" dirty="0">
              <a:latin typeface="B Nazanin" pitchFamily="2" charset="-78"/>
              <a:cs typeface="B Nazanin" pitchFamily="2" charset="-78"/>
            </a:endParaRPr>
          </a:p>
        </p:txBody>
      </p:sp>
    </p:spTree>
    <p:extLst>
      <p:ext uri="{BB962C8B-B14F-4D97-AF65-F5344CB8AC3E}">
        <p14:creationId xmlns:p14="http://schemas.microsoft.com/office/powerpoint/2010/main" val="22119149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p:cNvSpPr>
            <a:spLocks noGrp="1" noChangeArrowheads="1"/>
          </p:cNvSpPr>
          <p:nvPr>
            <p:ph type="title"/>
          </p:nvPr>
        </p:nvSpPr>
        <p:spPr/>
        <p:txBody>
          <a:bodyPr/>
          <a:lstStyle/>
          <a:p>
            <a:pPr algn="ctr"/>
            <a:r>
              <a:rPr lang="en-US" dirty="0"/>
              <a:t>The secretory phase</a:t>
            </a:r>
          </a:p>
        </p:txBody>
      </p:sp>
      <p:sp>
        <p:nvSpPr>
          <p:cNvPr id="224259" name="Rectangle 3"/>
          <p:cNvSpPr>
            <a:spLocks noGrp="1" noChangeArrowheads="1"/>
          </p:cNvSpPr>
          <p:nvPr>
            <p:ph idx="1"/>
          </p:nvPr>
        </p:nvSpPr>
        <p:spPr/>
        <p:txBody>
          <a:bodyPr>
            <a:normAutofit/>
          </a:bodyPr>
          <a:lstStyle/>
          <a:p>
            <a:r>
              <a:rPr lang="en-US" sz="4000" dirty="0"/>
              <a:t>Stage of menstrual cycle immediately surrounding ovulation</a:t>
            </a:r>
          </a:p>
          <a:p>
            <a:r>
              <a:rPr lang="en-US" sz="4000" dirty="0"/>
              <a:t>If egg not fertilized, estrogen level drops, progesterone level dominates</a:t>
            </a:r>
          </a:p>
          <a:p>
            <a:r>
              <a:rPr lang="en-US" sz="4000" dirty="0"/>
              <a:t>Uterine vascularity increases</a:t>
            </a:r>
          </a:p>
        </p:txBody>
      </p:sp>
      <p:sp>
        <p:nvSpPr>
          <p:cNvPr id="6" name="Slide Number Placeholder 5"/>
          <p:cNvSpPr>
            <a:spLocks noGrp="1"/>
          </p:cNvSpPr>
          <p:nvPr>
            <p:ph type="sldNum" sz="quarter" idx="12"/>
          </p:nvPr>
        </p:nvSpPr>
        <p:spPr/>
        <p:txBody>
          <a:bodyPr/>
          <a:lstStyle/>
          <a:p>
            <a:fld id="{ADAAC852-E555-4691-8843-5EAD90A757BB}" type="slidenum">
              <a:rPr lang="en-US">
                <a:solidFill>
                  <a:srgbClr val="B13F9A"/>
                </a:solidFill>
              </a:rPr>
              <a:pPr/>
              <a:t>17</a:t>
            </a:fld>
            <a:endParaRPr lang="en-US" sz="1400">
              <a:solidFill>
                <a:srgbClr val="B13F9A"/>
              </a:solidFill>
            </a:endParaRPr>
          </a:p>
        </p:txBody>
      </p:sp>
    </p:spTree>
    <p:extLst>
      <p:ext uri="{BB962C8B-B14F-4D97-AF65-F5344CB8AC3E}">
        <p14:creationId xmlns:p14="http://schemas.microsoft.com/office/powerpoint/2010/main" val="2723291042"/>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علائم شاخص ومهم</a:t>
            </a:r>
          </a:p>
        </p:txBody>
      </p:sp>
      <p:sp>
        <p:nvSpPr>
          <p:cNvPr id="3" name="Content Placeholder 2"/>
          <p:cNvSpPr>
            <a:spLocks noGrp="1"/>
          </p:cNvSpPr>
          <p:nvPr>
            <p:ph idx="1"/>
          </p:nvPr>
        </p:nvSpPr>
        <p:spPr/>
        <p:txBody>
          <a:bodyPr/>
          <a:lstStyle/>
          <a:p>
            <a:pPr algn="r" rtl="1"/>
            <a:r>
              <a:rPr lang="fa-IR" dirty="0">
                <a:latin typeface="B Nazanin" pitchFamily="2" charset="-78"/>
                <a:cs typeface="B Nazanin" pitchFamily="2" charset="-78"/>
              </a:rPr>
              <a:t>سردرد</a:t>
            </a:r>
          </a:p>
          <a:p>
            <a:pPr algn="r" rtl="1"/>
            <a:r>
              <a:rPr lang="fa-IR" dirty="0">
                <a:latin typeface="B Nazanin" pitchFamily="2" charset="-78"/>
                <a:cs typeface="B Nazanin" pitchFamily="2" charset="-78"/>
              </a:rPr>
              <a:t>تاری دید</a:t>
            </a:r>
          </a:p>
          <a:p>
            <a:pPr algn="r" rtl="1"/>
            <a:r>
              <a:rPr lang="fa-IR" dirty="0">
                <a:latin typeface="B Nazanin" pitchFamily="2" charset="-78"/>
                <a:cs typeface="B Nazanin" pitchFamily="2" charset="-78"/>
              </a:rPr>
              <a:t>ادم</a:t>
            </a:r>
          </a:p>
          <a:p>
            <a:pPr algn="r" rtl="1"/>
            <a:r>
              <a:rPr lang="fa-IR" dirty="0">
                <a:latin typeface="B Nazanin" pitchFamily="2" charset="-78"/>
                <a:cs typeface="B Nazanin" pitchFamily="2" charset="-78"/>
              </a:rPr>
              <a:t>افزایش فشار خون</a:t>
            </a:r>
          </a:p>
        </p:txBody>
      </p:sp>
    </p:spTree>
    <p:extLst>
      <p:ext uri="{BB962C8B-B14F-4D97-AF65-F5344CB8AC3E}">
        <p14:creationId xmlns:p14="http://schemas.microsoft.com/office/powerpoint/2010/main" val="74014499"/>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فشار خون مزمن</a:t>
            </a:r>
          </a:p>
        </p:txBody>
      </p:sp>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زمانی که فشار خون بیشتر یا مساوی 140/90 قبل از هفته بیستم بارداری وجود داشته باشد یا اگر فشار خون بالا بیش از 6 هفته بعد از زایمان پابرجا بماند </a:t>
            </a:r>
          </a:p>
          <a:p>
            <a:pPr algn="just" rtl="1"/>
            <a:endParaRPr lang="fa-IR" dirty="0">
              <a:latin typeface="B Nazanin" pitchFamily="2" charset="-78"/>
              <a:cs typeface="B Nazanin" pitchFamily="2" charset="-78"/>
            </a:endParaRPr>
          </a:p>
        </p:txBody>
      </p:sp>
    </p:spTree>
    <p:extLst>
      <p:ext uri="{BB962C8B-B14F-4D97-AF65-F5344CB8AC3E}">
        <p14:creationId xmlns:p14="http://schemas.microsoft.com/office/powerpoint/2010/main" val="1654643649"/>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dirty="0">
                <a:cs typeface="B Titr" panose="00000700000000000000" pitchFamily="2" charset="-78"/>
              </a:rPr>
              <a:t>پره اکلامپسی در زمینه فشار خون مزمن</a:t>
            </a:r>
          </a:p>
        </p:txBody>
      </p:sp>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تبدیل فشارخون مزمن به پره اکلامپسی و پیشرفت سریع آن بطرف اکلامپسی حتی قبل از هفته 20 بارداری</a:t>
            </a:r>
          </a:p>
          <a:p>
            <a:pPr algn="just" rtl="1"/>
            <a:endParaRPr lang="fa-IR" dirty="0">
              <a:latin typeface="B Nazanin" pitchFamily="2" charset="-78"/>
              <a:cs typeface="B Nazanin" pitchFamily="2" charset="-78"/>
            </a:endParaRPr>
          </a:p>
        </p:txBody>
      </p:sp>
    </p:spTree>
    <p:extLst>
      <p:ext uri="{BB962C8B-B14F-4D97-AF65-F5344CB8AC3E}">
        <p14:creationId xmlns:p14="http://schemas.microsoft.com/office/powerpoint/2010/main" val="2878047139"/>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dirty="0">
                <a:cs typeface="B Titr" panose="00000700000000000000" pitchFamily="2" charset="-78"/>
              </a:rPr>
              <a:t>فشار خون بالای گذرا</a:t>
            </a:r>
          </a:p>
        </p:txBody>
      </p:sp>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افزایش گذرا در فشار خون که در عرض 10 روز به وضع طبیعی باز میگردد</a:t>
            </a:r>
          </a:p>
        </p:txBody>
      </p:sp>
    </p:spTree>
    <p:extLst>
      <p:ext uri="{BB962C8B-B14F-4D97-AF65-F5344CB8AC3E}">
        <p14:creationId xmlns:p14="http://schemas.microsoft.com/office/powerpoint/2010/main" val="757820632"/>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اکلامپسی</a:t>
            </a:r>
          </a:p>
        </p:txBody>
      </p:sp>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شامل علائم ونشانه های پره اکلامپسی به همراه تشنج می باشد</a:t>
            </a:r>
          </a:p>
          <a:p>
            <a:pPr algn="just" rtl="1"/>
            <a:r>
              <a:rPr lang="fa-IR" dirty="0">
                <a:latin typeface="B Nazanin" pitchFamily="2" charset="-78"/>
                <a:cs typeface="B Nazanin" pitchFamily="2" charset="-78"/>
              </a:rPr>
              <a:t>حین تشنج جفت ممکن است از دیواره رحم جدا شده و سبب مرگ و خونریزی شدید مادر شود.</a:t>
            </a:r>
          </a:p>
          <a:p>
            <a:pPr algn="just" rtl="1"/>
            <a:r>
              <a:rPr lang="fa-IR" dirty="0">
                <a:latin typeface="B Nazanin" pitchFamily="2" charset="-78"/>
                <a:cs typeface="B Nazanin" pitchFamily="2" charset="-78"/>
              </a:rPr>
              <a:t>مرگ ممکن است در نتیجه خونریزی مغزی ایست تنفسی نارسایی کلیوی رخ دهد.</a:t>
            </a:r>
          </a:p>
        </p:txBody>
      </p:sp>
    </p:spTree>
    <p:extLst>
      <p:ext uri="{BB962C8B-B14F-4D97-AF65-F5344CB8AC3E}">
        <p14:creationId xmlns:p14="http://schemas.microsoft.com/office/powerpoint/2010/main" val="3737503384"/>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1544" y="404664"/>
            <a:ext cx="7239000" cy="1143000"/>
          </a:xfrm>
        </p:spPr>
        <p:txBody>
          <a:bodyPr/>
          <a:lstStyle/>
          <a:p>
            <a:pPr algn="ctr"/>
            <a:r>
              <a:rPr lang="fa-IR" dirty="0">
                <a:cs typeface="B Titr" panose="00000700000000000000" pitchFamily="2" charset="-78"/>
              </a:rPr>
              <a:t>مراقبت اورژانسی پزشکی</a:t>
            </a:r>
          </a:p>
        </p:txBody>
      </p:sp>
      <p:sp>
        <p:nvSpPr>
          <p:cNvPr id="3" name="Content Placeholder 2"/>
          <p:cNvSpPr>
            <a:spLocks noGrp="1"/>
          </p:cNvSpPr>
          <p:nvPr>
            <p:ph idx="1"/>
          </p:nvPr>
        </p:nvSpPr>
        <p:spPr/>
        <p:txBody>
          <a:bodyPr>
            <a:normAutofit lnSpcReduction="10000"/>
          </a:bodyPr>
          <a:lstStyle/>
          <a:p>
            <a:pPr marL="0" indent="0" algn="just" rtl="1">
              <a:buNone/>
            </a:pPr>
            <a:r>
              <a:rPr lang="fa-IR" dirty="0">
                <a:latin typeface="B Nazanin" pitchFamily="2" charset="-78"/>
                <a:cs typeface="B Nazanin" pitchFamily="2" charset="-78"/>
              </a:rPr>
              <a:t>1- اجرای دستورالعمل کلی مشابه سایر مادران باردار قبل از زایمان</a:t>
            </a:r>
          </a:p>
          <a:p>
            <a:pPr marL="0" indent="0" algn="just" rtl="1">
              <a:buNone/>
            </a:pPr>
            <a:r>
              <a:rPr lang="fa-IR" dirty="0">
                <a:latin typeface="B Nazanin" pitchFamily="2" charset="-78"/>
                <a:cs typeface="B Nazanin" pitchFamily="2" charset="-78"/>
              </a:rPr>
              <a:t>2- تجویز اکسیژن بمیزان 15 لیتر در دقیقه</a:t>
            </a:r>
          </a:p>
          <a:p>
            <a:pPr marL="0" indent="0" algn="just" rtl="1">
              <a:buNone/>
            </a:pPr>
            <a:r>
              <a:rPr lang="fa-IR" dirty="0">
                <a:latin typeface="B Nazanin" pitchFamily="2" charset="-78"/>
                <a:cs typeface="B Nazanin" pitchFamily="2" charset="-78"/>
              </a:rPr>
              <a:t>3-ساکشن ترشحات </a:t>
            </a:r>
          </a:p>
          <a:p>
            <a:pPr marL="0" indent="0" algn="just" rtl="1">
              <a:buNone/>
            </a:pPr>
            <a:r>
              <a:rPr lang="fa-IR" dirty="0">
                <a:latin typeface="B Nazanin" pitchFamily="2" charset="-78"/>
                <a:cs typeface="B Nazanin" pitchFamily="2" charset="-78"/>
              </a:rPr>
              <a:t>4- در صورت شروع تشنج ممکن است نیاز به تهویه با فشار مثبت وجود داشته باشد.</a:t>
            </a:r>
          </a:p>
          <a:p>
            <a:pPr marL="0" indent="0" algn="just" rtl="1">
              <a:buNone/>
            </a:pPr>
            <a:r>
              <a:rPr lang="fa-IR" dirty="0">
                <a:latin typeface="B Nazanin" pitchFamily="2" charset="-78"/>
                <a:cs typeface="B Nazanin" pitchFamily="2" charset="-78"/>
              </a:rPr>
              <a:t>5- در صورت وجود سولفات منیزیم با دستور پزشک دوز اولیه سولفات منیزیم را تجویز کنید. (2 تا 5 گرم در 50 تا 100 سی سی سرم رقیق شده)</a:t>
            </a:r>
          </a:p>
          <a:p>
            <a:pPr marL="0" indent="0" algn="just" rtl="1">
              <a:buNone/>
            </a:pPr>
            <a:r>
              <a:rPr lang="fa-IR" dirty="0">
                <a:latin typeface="B Nazanin" pitchFamily="2" charset="-78"/>
                <a:cs typeface="B Nazanin" pitchFamily="2" charset="-78"/>
              </a:rPr>
              <a:t>6- در دسترس بودن گلوکونات کلسیم به عنوان آنتی دوت سولفات منیزیم مهم است.</a:t>
            </a:r>
          </a:p>
          <a:p>
            <a:pPr marL="0" indent="0" algn="just" rtl="1">
              <a:buNone/>
            </a:pPr>
            <a:r>
              <a:rPr lang="fa-IR" dirty="0">
                <a:latin typeface="B Nazanin" pitchFamily="2" charset="-78"/>
                <a:cs typeface="B Nazanin" pitchFamily="2" charset="-78"/>
              </a:rPr>
              <a:t>7- درمان شوک در صورت وجود</a:t>
            </a:r>
          </a:p>
          <a:p>
            <a:pPr marL="0" indent="0" algn="just" rtl="1">
              <a:buNone/>
            </a:pPr>
            <a:r>
              <a:rPr lang="fa-IR" dirty="0">
                <a:latin typeface="B Nazanin" pitchFamily="2" charset="-78"/>
                <a:cs typeface="B Nazanin" pitchFamily="2" charset="-78"/>
              </a:rPr>
              <a:t>8- انتقال بیمار به سرعت</a:t>
            </a:r>
          </a:p>
        </p:txBody>
      </p:sp>
    </p:spTree>
    <p:extLst>
      <p:ext uri="{BB962C8B-B14F-4D97-AF65-F5344CB8AC3E}">
        <p14:creationId xmlns:p14="http://schemas.microsoft.com/office/powerpoint/2010/main" val="384778859"/>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dirty="0">
                <a:cs typeface="B Titr" panose="00000700000000000000" pitchFamily="2" charset="-78"/>
              </a:rPr>
              <a:t>سندرم کاهش فشار خون در حالت خوابیده به پشت</a:t>
            </a:r>
          </a:p>
        </p:txBody>
      </p:sp>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با قرار دادن بیمار دروضعیت خوابیده به پهلوی چپ یا بالا گرفتن لگن راست بیمار تا حد زیادی مشکل رفع میشود.</a:t>
            </a:r>
          </a:p>
        </p:txBody>
      </p:sp>
    </p:spTree>
    <p:extLst>
      <p:ext uri="{BB962C8B-B14F-4D97-AF65-F5344CB8AC3E}">
        <p14:creationId xmlns:p14="http://schemas.microsoft.com/office/powerpoint/2010/main" val="1531678602"/>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دیابت بارداری</a:t>
            </a:r>
          </a:p>
        </p:txBody>
      </p:sp>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افزایش احتمال با سن بیش از 35 سال</a:t>
            </a:r>
          </a:p>
          <a:p>
            <a:pPr algn="just" rtl="1"/>
            <a:r>
              <a:rPr lang="fa-IR" dirty="0">
                <a:latin typeface="B Nazanin" pitchFamily="2" charset="-78"/>
                <a:cs typeface="B Nazanin" pitchFamily="2" charset="-78"/>
              </a:rPr>
              <a:t>چاقی</a:t>
            </a:r>
          </a:p>
          <a:p>
            <a:pPr algn="just" rtl="1"/>
            <a:r>
              <a:rPr lang="fa-IR">
                <a:latin typeface="B Nazanin" pitchFamily="2" charset="-78"/>
                <a:cs typeface="B Nazanin" pitchFamily="2" charset="-78"/>
              </a:rPr>
              <a:t>فشارخون</a:t>
            </a:r>
            <a:r>
              <a:rPr lang="fa-IR" dirty="0">
                <a:latin typeface="B Nazanin" pitchFamily="2" charset="-78"/>
                <a:cs typeface="B Nazanin" pitchFamily="2" charset="-78"/>
              </a:rPr>
              <a:t> بالا</a:t>
            </a:r>
          </a:p>
          <a:p>
            <a:pPr algn="just" rtl="1"/>
            <a:r>
              <a:rPr lang="fa-IR" dirty="0">
                <a:latin typeface="B Nazanin" pitchFamily="2" charset="-78"/>
                <a:cs typeface="B Nazanin" pitchFamily="2" charset="-78"/>
              </a:rPr>
              <a:t>سابقه فامیلی دیابت</a:t>
            </a:r>
          </a:p>
          <a:p>
            <a:pPr algn="just" rtl="1"/>
            <a:r>
              <a:rPr lang="fa-IR" dirty="0">
                <a:latin typeface="B Nazanin" pitchFamily="2" charset="-78"/>
                <a:cs typeface="B Nazanin" pitchFamily="2" charset="-78"/>
              </a:rPr>
              <a:t>تاریخچه قبلی نوزاد مرده</a:t>
            </a:r>
          </a:p>
        </p:txBody>
      </p:sp>
    </p:spTree>
    <p:extLst>
      <p:ext uri="{BB962C8B-B14F-4D97-AF65-F5344CB8AC3E}">
        <p14:creationId xmlns:p14="http://schemas.microsoft.com/office/powerpoint/2010/main" val="1062790479"/>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در صورتی که قند خون به زیر 60 میلی گرم در دسی لیتر رسید راه وریدی با نرمال سالین برقرار کرده و 50 تا 100میلی لیتر (25 تا 50 گرم) از دکستروز 50 درصد تجویز کنید. </a:t>
            </a:r>
          </a:p>
          <a:p>
            <a:pPr algn="just" rtl="1"/>
            <a:r>
              <a:rPr lang="fa-IR" dirty="0">
                <a:latin typeface="B Nazanin" pitchFamily="2" charset="-78"/>
                <a:cs typeface="B Nazanin" pitchFamily="2" charset="-78"/>
              </a:rPr>
              <a:t>اگر سطح قند خون بالای 200 میلی گرم در دسی‌لیتر است با یک لوله سرقرمز 1تا 2 لیتر نرمال سالین تجویز کنید</a:t>
            </a:r>
          </a:p>
        </p:txBody>
      </p:sp>
    </p:spTree>
    <p:extLst>
      <p:ext uri="{BB962C8B-B14F-4D97-AF65-F5344CB8AC3E}">
        <p14:creationId xmlns:p14="http://schemas.microsoft.com/office/powerpoint/2010/main" val="2882195616"/>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زایمان زودرس</a:t>
            </a:r>
          </a:p>
        </p:txBody>
      </p:sp>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عملا افتراق بین درد زایمان واقعی و کاذب در صحنه غیر ممکن است و عملا بیمار باید به بیمارستان انتقال پیدا کند</a:t>
            </a:r>
          </a:p>
          <a:p>
            <a:pPr algn="just" rtl="1"/>
            <a:r>
              <a:rPr lang="fa-IR" dirty="0">
                <a:latin typeface="B Nazanin" pitchFamily="2" charset="-78"/>
                <a:cs typeface="B Nazanin" pitchFamily="2" charset="-78"/>
              </a:rPr>
              <a:t>معاینه داخل واژن جهت ارزیابی نباید صورت  گیرد.</a:t>
            </a:r>
          </a:p>
        </p:txBody>
      </p:sp>
    </p:spTree>
    <p:extLst>
      <p:ext uri="{BB962C8B-B14F-4D97-AF65-F5344CB8AC3E}">
        <p14:creationId xmlns:p14="http://schemas.microsoft.com/office/powerpoint/2010/main" val="24803412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3" name="Rectangle 3"/>
          <p:cNvSpPr>
            <a:spLocks noGrp="1" noChangeArrowheads="1"/>
          </p:cNvSpPr>
          <p:nvPr>
            <p:ph idx="1"/>
          </p:nvPr>
        </p:nvSpPr>
        <p:spPr/>
        <p:txBody>
          <a:bodyPr>
            <a:normAutofit/>
          </a:bodyPr>
          <a:lstStyle/>
          <a:p>
            <a:r>
              <a:rPr lang="en-US" sz="4000" dirty="0"/>
              <a:t>Fertilization doesn’t occur; estrogen, progesterone levels fall</a:t>
            </a:r>
          </a:p>
          <a:p>
            <a:r>
              <a:rPr lang="en-US" sz="4000" dirty="0"/>
              <a:t>Vascular changes cause endometrium to become pale, small blood vessels rupture</a:t>
            </a:r>
          </a:p>
        </p:txBody>
      </p:sp>
      <p:sp>
        <p:nvSpPr>
          <p:cNvPr id="6" name="Slide Number Placeholder 5"/>
          <p:cNvSpPr>
            <a:spLocks noGrp="1"/>
          </p:cNvSpPr>
          <p:nvPr>
            <p:ph type="sldNum" sz="quarter" idx="12"/>
          </p:nvPr>
        </p:nvSpPr>
        <p:spPr/>
        <p:txBody>
          <a:bodyPr/>
          <a:lstStyle/>
          <a:p>
            <a:fld id="{551C532C-4396-4BD0-AAF4-82F35BCC01CD}" type="slidenum">
              <a:rPr lang="en-US">
                <a:solidFill>
                  <a:srgbClr val="B13F9A"/>
                </a:solidFill>
              </a:rPr>
              <a:pPr/>
              <a:t>18</a:t>
            </a:fld>
            <a:endParaRPr lang="en-US" sz="1400">
              <a:solidFill>
                <a:srgbClr val="B13F9A"/>
              </a:solidFill>
            </a:endParaRPr>
          </a:p>
        </p:txBody>
      </p:sp>
    </p:spTree>
    <p:extLst>
      <p:ext uri="{BB962C8B-B14F-4D97-AF65-F5344CB8AC3E}">
        <p14:creationId xmlns:p14="http://schemas.microsoft.com/office/powerpoint/2010/main" val="673988379"/>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5060"/>
            <a:ext cx="10515600" cy="1325563"/>
          </a:xfrm>
        </p:spPr>
        <p:txBody>
          <a:bodyPr/>
          <a:lstStyle/>
          <a:p>
            <a:pPr algn="ctr"/>
            <a:r>
              <a:rPr lang="fa-IR" dirty="0">
                <a:cs typeface="B Titr" panose="00000700000000000000" pitchFamily="2" charset="-78"/>
              </a:rPr>
              <a:t>عوامل زایمان زودرس</a:t>
            </a:r>
          </a:p>
        </p:txBody>
      </p:sp>
      <p:sp>
        <p:nvSpPr>
          <p:cNvPr id="3" name="Content Placeholder 2"/>
          <p:cNvSpPr>
            <a:spLocks noGrp="1"/>
          </p:cNvSpPr>
          <p:nvPr>
            <p:ph idx="1"/>
          </p:nvPr>
        </p:nvSpPr>
        <p:spPr>
          <a:xfrm>
            <a:off x="1258330" y="1661936"/>
            <a:ext cx="10515600" cy="4928931"/>
          </a:xfrm>
        </p:spPr>
        <p:txBody>
          <a:bodyPr>
            <a:noAutofit/>
          </a:bodyPr>
          <a:lstStyle/>
          <a:p>
            <a:pPr algn="just" rtl="1"/>
            <a:r>
              <a:rPr lang="fa-IR" sz="1800" b="1" dirty="0">
                <a:latin typeface="B Nazanin" pitchFamily="2" charset="-78"/>
                <a:cs typeface="B Nazanin" pitchFamily="2" charset="-78"/>
              </a:rPr>
              <a:t>بیماریهای قلبی عروقی </a:t>
            </a:r>
          </a:p>
          <a:p>
            <a:pPr algn="just" rtl="1"/>
            <a:r>
              <a:rPr lang="fa-IR" sz="1800" b="1" dirty="0">
                <a:latin typeface="B Nazanin" pitchFamily="2" charset="-78"/>
                <a:cs typeface="B Nazanin" pitchFamily="2" charset="-78"/>
              </a:rPr>
              <a:t>فشار خون بالا</a:t>
            </a:r>
          </a:p>
          <a:p>
            <a:pPr algn="just" rtl="1"/>
            <a:r>
              <a:rPr lang="fa-IR" sz="1800" b="1" dirty="0">
                <a:latin typeface="B Nazanin" pitchFamily="2" charset="-78"/>
                <a:cs typeface="B Nazanin" pitchFamily="2" charset="-78"/>
              </a:rPr>
              <a:t>بیماریهای کلیوی </a:t>
            </a:r>
          </a:p>
          <a:p>
            <a:pPr algn="just" rtl="1"/>
            <a:r>
              <a:rPr lang="fa-IR" sz="1800" b="1" dirty="0">
                <a:latin typeface="B Nazanin" pitchFamily="2" charset="-78"/>
                <a:cs typeface="B Nazanin" pitchFamily="2" charset="-78"/>
              </a:rPr>
              <a:t>دیابت</a:t>
            </a:r>
          </a:p>
          <a:p>
            <a:pPr algn="just" rtl="1"/>
            <a:r>
              <a:rPr lang="fa-IR" sz="1800" b="1" dirty="0">
                <a:latin typeface="B Nazanin" pitchFamily="2" charset="-78"/>
                <a:cs typeface="B Nazanin" pitchFamily="2" charset="-78"/>
              </a:rPr>
              <a:t>جراحی شکم حین بارداری</a:t>
            </a:r>
          </a:p>
          <a:p>
            <a:pPr algn="just" rtl="1"/>
            <a:r>
              <a:rPr lang="fa-IR" sz="1800" b="1" dirty="0">
                <a:latin typeface="B Nazanin" pitchFamily="2" charset="-78"/>
                <a:cs typeface="B Nazanin" pitchFamily="2" charset="-78"/>
              </a:rPr>
              <a:t>ناهنجاریهای رحم </a:t>
            </a:r>
            <a:r>
              <a:rPr lang="fa-IR" sz="1800" b="1" dirty="0" err="1">
                <a:latin typeface="B Nazanin" pitchFamily="2" charset="-78"/>
                <a:cs typeface="B Nazanin" pitchFamily="2" charset="-78"/>
              </a:rPr>
              <a:t>ودهانه</a:t>
            </a:r>
            <a:r>
              <a:rPr lang="fa-IR" sz="1800" b="1" dirty="0">
                <a:latin typeface="B Nazanin" pitchFamily="2" charset="-78"/>
                <a:cs typeface="B Nazanin" pitchFamily="2" charset="-78"/>
              </a:rPr>
              <a:t> رحم</a:t>
            </a:r>
          </a:p>
          <a:p>
            <a:pPr algn="just" rtl="1"/>
            <a:r>
              <a:rPr lang="fa-IR" sz="1800" b="1" dirty="0">
                <a:latin typeface="B Nazanin" pitchFamily="2" charset="-78"/>
                <a:cs typeface="B Nazanin" pitchFamily="2" charset="-78"/>
              </a:rPr>
              <a:t>عفونت مادری</a:t>
            </a:r>
          </a:p>
          <a:p>
            <a:pPr algn="just" rtl="1"/>
            <a:r>
              <a:rPr lang="fa-IR" sz="1800" b="1" dirty="0">
                <a:latin typeface="B Nazanin" pitchFamily="2" charset="-78"/>
                <a:cs typeface="B Nazanin" pitchFamily="2" charset="-78"/>
              </a:rPr>
              <a:t>تروما</a:t>
            </a:r>
          </a:p>
          <a:p>
            <a:pPr algn="just" rtl="1"/>
            <a:r>
              <a:rPr lang="fa-IR" sz="1800" b="1" dirty="0">
                <a:latin typeface="B Nazanin" pitchFamily="2" charset="-78"/>
                <a:cs typeface="B Nazanin" pitchFamily="2" charset="-78"/>
              </a:rPr>
              <a:t>سابقه زایمان زودرس</a:t>
            </a:r>
          </a:p>
          <a:p>
            <a:pPr algn="just" rtl="1"/>
            <a:r>
              <a:rPr lang="fa-IR" sz="1800" b="1" dirty="0">
                <a:latin typeface="B Nazanin" pitchFamily="2" charset="-78"/>
                <a:cs typeface="B Nazanin" pitchFamily="2" charset="-78"/>
              </a:rPr>
              <a:t>سیگار ومصرف کوکائین</a:t>
            </a:r>
          </a:p>
          <a:p>
            <a:pPr algn="just" rtl="1"/>
            <a:endParaRPr lang="fa-IR" sz="1800" b="1" dirty="0">
              <a:latin typeface="B Nazanin" pitchFamily="2" charset="-78"/>
              <a:cs typeface="B Nazanin" pitchFamily="2" charset="-78"/>
            </a:endParaRPr>
          </a:p>
        </p:txBody>
      </p:sp>
      <p:sp>
        <p:nvSpPr>
          <p:cNvPr id="4" name="Rectangle 3">
            <a:extLst>
              <a:ext uri="{FF2B5EF4-FFF2-40B4-BE49-F238E27FC236}">
                <a16:creationId xmlns="" xmlns:a16="http://schemas.microsoft.com/office/drawing/2014/main" id="{CBD22D1D-3452-5649-8C43-94022BE4884D}"/>
              </a:ext>
            </a:extLst>
          </p:cNvPr>
          <p:cNvSpPr/>
          <p:nvPr/>
        </p:nvSpPr>
        <p:spPr>
          <a:xfrm>
            <a:off x="1258330" y="1661936"/>
            <a:ext cx="6096000" cy="1477328"/>
          </a:xfrm>
          <a:prstGeom prst="rect">
            <a:avLst/>
          </a:prstGeom>
        </p:spPr>
        <p:txBody>
          <a:bodyPr>
            <a:spAutoFit/>
          </a:bodyPr>
          <a:lstStyle/>
          <a:p>
            <a:pPr marL="285750" indent="-285750" algn="just" rtl="1">
              <a:buFont typeface="Arial" panose="020B0604020202020204" pitchFamily="34" charset="0"/>
              <a:buChar char="•"/>
            </a:pPr>
            <a:r>
              <a:rPr lang="fa-IR" b="1" dirty="0">
                <a:latin typeface="B Nazanin" pitchFamily="2" charset="-78"/>
                <a:cs typeface="B Nazanin" pitchFamily="2" charset="-78"/>
              </a:rPr>
              <a:t>جفت سر راهی</a:t>
            </a:r>
          </a:p>
          <a:p>
            <a:pPr marL="285750" indent="-285750" algn="just" rtl="1">
              <a:buFont typeface="Arial" panose="020B0604020202020204" pitchFamily="34" charset="0"/>
              <a:buChar char="•"/>
            </a:pPr>
            <a:r>
              <a:rPr lang="fa-IR" b="1" dirty="0" err="1">
                <a:latin typeface="B Nazanin" pitchFamily="2" charset="-78"/>
                <a:cs typeface="B Nazanin" pitchFamily="2" charset="-78"/>
              </a:rPr>
              <a:t>دکولمان</a:t>
            </a:r>
            <a:r>
              <a:rPr lang="fa-IR" b="1" dirty="0">
                <a:latin typeface="B Nazanin" pitchFamily="2" charset="-78"/>
                <a:cs typeface="B Nazanin" pitchFamily="2" charset="-78"/>
              </a:rPr>
              <a:t> جفت</a:t>
            </a:r>
          </a:p>
          <a:p>
            <a:pPr marL="285750" indent="-285750" algn="just" rtl="1">
              <a:buFont typeface="Arial" panose="020B0604020202020204" pitchFamily="34" charset="0"/>
              <a:buChar char="•"/>
            </a:pPr>
            <a:r>
              <a:rPr lang="fa-IR" b="1" dirty="0">
                <a:latin typeface="B Nazanin" pitchFamily="2" charset="-78"/>
                <a:cs typeface="B Nazanin" pitchFamily="2" charset="-78"/>
              </a:rPr>
              <a:t>چند </a:t>
            </a:r>
            <a:r>
              <a:rPr lang="fa-IR" b="1" dirty="0" err="1">
                <a:latin typeface="B Nazanin" pitchFamily="2" charset="-78"/>
                <a:cs typeface="B Nazanin" pitchFamily="2" charset="-78"/>
              </a:rPr>
              <a:t>قلویی</a:t>
            </a:r>
            <a:endParaRPr lang="fa-IR" b="1" dirty="0">
              <a:latin typeface="B Nazanin" pitchFamily="2" charset="-78"/>
              <a:cs typeface="B Nazanin" pitchFamily="2" charset="-78"/>
            </a:endParaRPr>
          </a:p>
          <a:p>
            <a:pPr marL="285750" indent="-285750" algn="just" rtl="1">
              <a:buFont typeface="Arial" panose="020B0604020202020204" pitchFamily="34" charset="0"/>
              <a:buChar char="•"/>
            </a:pPr>
            <a:r>
              <a:rPr lang="fa-IR" b="1" dirty="0">
                <a:latin typeface="B Nazanin" pitchFamily="2" charset="-78"/>
                <a:cs typeface="B Nazanin" pitchFamily="2" charset="-78"/>
              </a:rPr>
              <a:t>پلی </a:t>
            </a:r>
            <a:r>
              <a:rPr lang="fa-IR" b="1" dirty="0" err="1">
                <a:latin typeface="B Nazanin" pitchFamily="2" charset="-78"/>
                <a:cs typeface="B Nazanin" pitchFamily="2" charset="-78"/>
              </a:rPr>
              <a:t>هیدر</a:t>
            </a:r>
            <a:r>
              <a:rPr lang="fa-IR" b="1" dirty="0">
                <a:latin typeface="B Nazanin" pitchFamily="2" charset="-78"/>
                <a:cs typeface="B Nazanin" pitchFamily="2" charset="-78"/>
              </a:rPr>
              <a:t> </a:t>
            </a:r>
            <a:r>
              <a:rPr lang="fa-IR" b="1" dirty="0" err="1">
                <a:latin typeface="B Nazanin" pitchFamily="2" charset="-78"/>
                <a:cs typeface="B Nazanin" pitchFamily="2" charset="-78"/>
              </a:rPr>
              <a:t>آمنیوس</a:t>
            </a:r>
            <a:endParaRPr lang="fa-IR" b="1" dirty="0">
              <a:latin typeface="B Nazanin" pitchFamily="2" charset="-78"/>
              <a:cs typeface="B Nazanin" pitchFamily="2" charset="-78"/>
            </a:endParaRPr>
          </a:p>
          <a:p>
            <a:pPr marL="285750" indent="-285750" algn="just" rtl="1">
              <a:buFont typeface="Arial" panose="020B0604020202020204" pitchFamily="34" charset="0"/>
              <a:buChar char="•"/>
            </a:pPr>
            <a:r>
              <a:rPr lang="fa-IR" b="1" dirty="0">
                <a:latin typeface="B Nazanin" pitchFamily="2" charset="-78"/>
                <a:cs typeface="B Nazanin" pitchFamily="2" charset="-78"/>
              </a:rPr>
              <a:t>عفونت جنینی</a:t>
            </a:r>
          </a:p>
        </p:txBody>
      </p:sp>
    </p:spTree>
    <p:extLst>
      <p:ext uri="{BB962C8B-B14F-4D97-AF65-F5344CB8AC3E}">
        <p14:creationId xmlns:p14="http://schemas.microsoft.com/office/powerpoint/2010/main" val="2980829386"/>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علائم</a:t>
            </a:r>
          </a:p>
        </p:txBody>
      </p:sp>
      <p:sp>
        <p:nvSpPr>
          <p:cNvPr id="3" name="Content Placeholder 2"/>
          <p:cNvSpPr>
            <a:spLocks noGrp="1"/>
          </p:cNvSpPr>
          <p:nvPr>
            <p:ph idx="1"/>
          </p:nvPr>
        </p:nvSpPr>
        <p:spPr/>
        <p:txBody>
          <a:bodyPr/>
          <a:lstStyle/>
          <a:p>
            <a:pPr algn="r" rtl="1"/>
            <a:r>
              <a:rPr lang="fa-IR" dirty="0">
                <a:latin typeface="B Nazanin" pitchFamily="2" charset="-78"/>
                <a:cs typeface="B Nazanin" pitchFamily="2" charset="-78"/>
              </a:rPr>
              <a:t>زیر 38 هفته</a:t>
            </a:r>
          </a:p>
          <a:p>
            <a:pPr algn="r" rtl="1"/>
            <a:r>
              <a:rPr lang="fa-IR" dirty="0">
                <a:latin typeface="B Nazanin" pitchFamily="2" charset="-78"/>
                <a:cs typeface="B Nazanin" pitchFamily="2" charset="-78"/>
              </a:rPr>
              <a:t>انقباضات هر 10 دقیقه یاکمتر</a:t>
            </a:r>
          </a:p>
          <a:p>
            <a:pPr algn="r" rtl="1"/>
            <a:r>
              <a:rPr lang="fa-IR" dirty="0">
                <a:latin typeface="B Nazanin" pitchFamily="2" charset="-78"/>
                <a:cs typeface="B Nazanin" pitchFamily="2" charset="-78"/>
              </a:rPr>
              <a:t>درد </a:t>
            </a:r>
            <a:r>
              <a:rPr lang="fa-IR" dirty="0" err="1">
                <a:latin typeface="B Nazanin" pitchFamily="2" charset="-78"/>
                <a:cs typeface="B Nazanin" pitchFamily="2" charset="-78"/>
              </a:rPr>
              <a:t>زیرشکم</a:t>
            </a:r>
            <a:endParaRPr lang="fa-IR" dirty="0">
              <a:latin typeface="B Nazanin" pitchFamily="2" charset="-78"/>
              <a:cs typeface="B Nazanin" pitchFamily="2" charset="-78"/>
            </a:endParaRPr>
          </a:p>
          <a:p>
            <a:pPr algn="r" rtl="1"/>
            <a:r>
              <a:rPr lang="fa-IR" dirty="0">
                <a:latin typeface="B Nazanin" pitchFamily="2" charset="-78"/>
                <a:cs typeface="B Nazanin" pitchFamily="2" charset="-78"/>
              </a:rPr>
              <a:t>پارگی پرده ها</a:t>
            </a:r>
          </a:p>
        </p:txBody>
      </p:sp>
    </p:spTree>
    <p:extLst>
      <p:ext uri="{BB962C8B-B14F-4D97-AF65-F5344CB8AC3E}">
        <p14:creationId xmlns:p14="http://schemas.microsoft.com/office/powerpoint/2010/main" val="2095955844"/>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اقدامات</a:t>
            </a:r>
          </a:p>
        </p:txBody>
      </p:sp>
      <p:sp>
        <p:nvSpPr>
          <p:cNvPr id="3" name="Content Placeholder 2"/>
          <p:cNvSpPr>
            <a:spLocks noGrp="1"/>
          </p:cNvSpPr>
          <p:nvPr>
            <p:ph idx="1"/>
          </p:nvPr>
        </p:nvSpPr>
        <p:spPr/>
        <p:txBody>
          <a:bodyPr/>
          <a:lstStyle/>
          <a:p>
            <a:pPr algn="r" rtl="1"/>
            <a:r>
              <a:rPr lang="fa-IR" dirty="0">
                <a:latin typeface="B Nazanin" pitchFamily="2" charset="-78"/>
                <a:cs typeface="B Nazanin" pitchFamily="2" charset="-78"/>
              </a:rPr>
              <a:t>آرام کردن بیمار در صورت لزوم با آرامبخش</a:t>
            </a:r>
          </a:p>
          <a:p>
            <a:pPr algn="r" rtl="1"/>
            <a:r>
              <a:rPr lang="fa-IR" dirty="0">
                <a:latin typeface="B Nazanin" pitchFamily="2" charset="-78"/>
                <a:cs typeface="B Nazanin" pitchFamily="2" charset="-78"/>
              </a:rPr>
              <a:t>تجویز مایع </a:t>
            </a:r>
          </a:p>
          <a:p>
            <a:pPr algn="r" rtl="1"/>
            <a:r>
              <a:rPr lang="fa-IR" dirty="0">
                <a:latin typeface="B Nazanin" pitchFamily="2" charset="-78"/>
                <a:cs typeface="B Nazanin" pitchFamily="2" charset="-78"/>
              </a:rPr>
              <a:t>انتقال سریع بیمار</a:t>
            </a:r>
          </a:p>
        </p:txBody>
      </p:sp>
    </p:spTree>
    <p:extLst>
      <p:ext uri="{BB962C8B-B14F-4D97-AF65-F5344CB8AC3E}">
        <p14:creationId xmlns:p14="http://schemas.microsoft.com/office/powerpoint/2010/main" val="1767703152"/>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2279FC23-B1D1-2349-9BFE-D2461AAEC950}"/>
              </a:ext>
            </a:extLst>
          </p:cNvPr>
          <p:cNvPicPr>
            <a:picLocks noChangeAspect="1"/>
          </p:cNvPicPr>
          <p:nvPr/>
        </p:nvPicPr>
        <p:blipFill>
          <a:blip r:embed="rId2"/>
          <a:stretch>
            <a:fillRect/>
          </a:stretch>
        </p:blipFill>
        <p:spPr>
          <a:xfrm>
            <a:off x="0" y="0"/>
            <a:ext cx="12191999" cy="6858000"/>
          </a:xfrm>
          <a:prstGeom prst="rect">
            <a:avLst/>
          </a:prstGeom>
        </p:spPr>
      </p:pic>
      <p:sp>
        <p:nvSpPr>
          <p:cNvPr id="59397" name="Rectangle 5"/>
          <p:cNvSpPr>
            <a:spLocks noChangeArrowheads="1"/>
          </p:cNvSpPr>
          <p:nvPr/>
        </p:nvSpPr>
        <p:spPr bwMode="auto">
          <a:xfrm>
            <a:off x="289510" y="190421"/>
            <a:ext cx="643271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fa-IR" sz="6000" b="1" dirty="0">
                <a:solidFill>
                  <a:schemeClr val="accent4"/>
                </a:solidFill>
                <a:latin typeface="B Nazanin" pitchFamily="2" charset="-78"/>
                <a:cs typeface="B Nazanin" pitchFamily="2" charset="-78"/>
              </a:rPr>
              <a:t>شاد </a:t>
            </a:r>
            <a:r>
              <a:rPr lang="fa-IR" sz="6000" b="1" dirty="0" err="1">
                <a:solidFill>
                  <a:schemeClr val="accent4"/>
                </a:solidFill>
                <a:latin typeface="B Nazanin" pitchFamily="2" charset="-78"/>
                <a:cs typeface="B Nazanin" pitchFamily="2" charset="-78"/>
              </a:rPr>
              <a:t>وخوشبخت</a:t>
            </a:r>
            <a:r>
              <a:rPr lang="fa-IR" sz="6000" b="1" dirty="0">
                <a:solidFill>
                  <a:schemeClr val="accent4"/>
                </a:solidFill>
                <a:latin typeface="B Nazanin" pitchFamily="2" charset="-78"/>
                <a:cs typeface="B Nazanin" pitchFamily="2" charset="-78"/>
              </a:rPr>
              <a:t> باشید</a:t>
            </a:r>
          </a:p>
        </p:txBody>
      </p:sp>
    </p:spTree>
    <p:extLst>
      <p:ext uri="{BB962C8B-B14F-4D97-AF65-F5344CB8AC3E}">
        <p14:creationId xmlns:p14="http://schemas.microsoft.com/office/powerpoint/2010/main" val="13312876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Grp="1" noChangeArrowheads="1"/>
          </p:cNvSpPr>
          <p:nvPr>
            <p:ph type="title"/>
          </p:nvPr>
        </p:nvSpPr>
        <p:spPr/>
        <p:txBody>
          <a:bodyPr/>
          <a:lstStyle/>
          <a:p>
            <a:pPr algn="ctr"/>
            <a:r>
              <a:rPr lang="en-US" dirty="0"/>
              <a:t>The menstrual phase</a:t>
            </a:r>
          </a:p>
        </p:txBody>
      </p:sp>
      <p:sp>
        <p:nvSpPr>
          <p:cNvPr id="226307" name="Rectangle 3"/>
          <p:cNvSpPr>
            <a:spLocks noGrp="1" noChangeArrowheads="1"/>
          </p:cNvSpPr>
          <p:nvPr>
            <p:ph idx="1"/>
          </p:nvPr>
        </p:nvSpPr>
        <p:spPr/>
        <p:txBody>
          <a:bodyPr>
            <a:normAutofit lnSpcReduction="10000"/>
          </a:bodyPr>
          <a:lstStyle/>
          <a:p>
            <a:pPr>
              <a:lnSpc>
                <a:spcPct val="90000"/>
              </a:lnSpc>
            </a:pPr>
            <a:r>
              <a:rPr lang="en-US" sz="3600" dirty="0"/>
              <a:t>Ischemic endometrium is shed</a:t>
            </a:r>
          </a:p>
          <a:p>
            <a:pPr>
              <a:lnSpc>
                <a:spcPct val="90000"/>
              </a:lnSpc>
            </a:pPr>
            <a:r>
              <a:rPr lang="en-US" sz="3600" dirty="0"/>
              <a:t>Normal flow lasts 3 – 5 days</a:t>
            </a:r>
          </a:p>
          <a:p>
            <a:pPr>
              <a:lnSpc>
                <a:spcPct val="90000"/>
              </a:lnSpc>
            </a:pPr>
            <a:r>
              <a:rPr lang="en-US" sz="3600" dirty="0"/>
              <a:t>Average blood loss 50 cc</a:t>
            </a:r>
          </a:p>
          <a:p>
            <a:pPr>
              <a:lnSpc>
                <a:spcPct val="90000"/>
              </a:lnSpc>
            </a:pPr>
            <a:r>
              <a:rPr lang="en-US" sz="3600" dirty="0"/>
              <a:t>PMS</a:t>
            </a:r>
          </a:p>
          <a:p>
            <a:pPr>
              <a:lnSpc>
                <a:spcPct val="90000"/>
              </a:lnSpc>
            </a:pPr>
            <a:r>
              <a:rPr lang="en-US" sz="3600" dirty="0"/>
              <a:t>Menopause</a:t>
            </a:r>
          </a:p>
          <a:p>
            <a:pPr lvl="1">
              <a:lnSpc>
                <a:spcPct val="90000"/>
              </a:lnSpc>
            </a:pPr>
            <a:r>
              <a:rPr lang="en-US" sz="3200" dirty="0"/>
              <a:t>45 – 55 y/o</a:t>
            </a:r>
          </a:p>
          <a:p>
            <a:pPr lvl="1">
              <a:lnSpc>
                <a:spcPct val="90000"/>
              </a:lnSpc>
            </a:pPr>
            <a:r>
              <a:rPr lang="en-US" sz="3200" dirty="0"/>
              <a:t>Estrogen levels decrease</a:t>
            </a:r>
          </a:p>
          <a:p>
            <a:pPr lvl="2">
              <a:lnSpc>
                <a:spcPct val="90000"/>
              </a:lnSpc>
            </a:pPr>
            <a:r>
              <a:rPr lang="en-US" sz="2800" dirty="0"/>
              <a:t>Hot flashes, mood swings, night sweats</a:t>
            </a:r>
          </a:p>
        </p:txBody>
      </p:sp>
      <p:sp>
        <p:nvSpPr>
          <p:cNvPr id="6" name="Slide Number Placeholder 5"/>
          <p:cNvSpPr>
            <a:spLocks noGrp="1"/>
          </p:cNvSpPr>
          <p:nvPr>
            <p:ph type="sldNum" sz="quarter" idx="12"/>
          </p:nvPr>
        </p:nvSpPr>
        <p:spPr/>
        <p:txBody>
          <a:bodyPr/>
          <a:lstStyle/>
          <a:p>
            <a:fld id="{A81BDE2B-50B3-425F-9001-AE607ED1D3C9}" type="slidenum">
              <a:rPr lang="en-US">
                <a:solidFill>
                  <a:srgbClr val="B13F9A"/>
                </a:solidFill>
              </a:rPr>
              <a:pPr/>
              <a:t>19</a:t>
            </a:fld>
            <a:endParaRPr lang="en-US" sz="1400">
              <a:solidFill>
                <a:srgbClr val="B13F9A"/>
              </a:solidFill>
            </a:endParaRPr>
          </a:p>
        </p:txBody>
      </p:sp>
    </p:spTree>
    <p:extLst>
      <p:ext uri="{BB962C8B-B14F-4D97-AF65-F5344CB8AC3E}">
        <p14:creationId xmlns:p14="http://schemas.microsoft.com/office/powerpoint/2010/main" val="2931114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ChangeArrowheads="1"/>
          </p:cNvSpPr>
          <p:nvPr>
            <p:ph type="title"/>
          </p:nvPr>
        </p:nvSpPr>
        <p:spPr/>
        <p:txBody>
          <a:bodyPr/>
          <a:lstStyle/>
          <a:p>
            <a:pPr algn="ctr"/>
            <a:r>
              <a:rPr lang="en-US" b="1" dirty="0">
                <a:latin typeface="_PDMS_Saleem_QuranFont" panose="02010000000000000000" pitchFamily="2" charset="-78"/>
              </a:rPr>
              <a:t>Basic Anatomy - External</a:t>
            </a:r>
          </a:p>
        </p:txBody>
      </p:sp>
      <p:sp>
        <p:nvSpPr>
          <p:cNvPr id="217091" name="Rectangle 3"/>
          <p:cNvSpPr>
            <a:spLocks noGrp="1" noChangeArrowheads="1"/>
          </p:cNvSpPr>
          <p:nvPr>
            <p:ph idx="1"/>
          </p:nvPr>
        </p:nvSpPr>
        <p:spPr/>
        <p:txBody>
          <a:bodyPr/>
          <a:lstStyle/>
          <a:p>
            <a:pPr>
              <a:lnSpc>
                <a:spcPct val="90000"/>
              </a:lnSpc>
            </a:pPr>
            <a:r>
              <a:rPr lang="en-US" dirty="0"/>
              <a:t>Protect body openings</a:t>
            </a:r>
          </a:p>
          <a:p>
            <a:pPr>
              <a:lnSpc>
                <a:spcPct val="90000"/>
              </a:lnSpc>
            </a:pPr>
            <a:r>
              <a:rPr lang="en-US" dirty="0"/>
              <a:t>Vulva</a:t>
            </a:r>
          </a:p>
          <a:p>
            <a:pPr lvl="1">
              <a:lnSpc>
                <a:spcPct val="90000"/>
              </a:lnSpc>
            </a:pPr>
            <a:r>
              <a:rPr lang="en-US" dirty="0"/>
              <a:t>Perineum</a:t>
            </a:r>
          </a:p>
          <a:p>
            <a:pPr lvl="1">
              <a:lnSpc>
                <a:spcPct val="90000"/>
              </a:lnSpc>
            </a:pPr>
            <a:r>
              <a:rPr lang="en-US" dirty="0"/>
              <a:t>Mons Pubis</a:t>
            </a:r>
          </a:p>
          <a:p>
            <a:pPr lvl="1">
              <a:lnSpc>
                <a:spcPct val="90000"/>
              </a:lnSpc>
            </a:pPr>
            <a:r>
              <a:rPr lang="en-US" dirty="0"/>
              <a:t>Labia</a:t>
            </a:r>
          </a:p>
          <a:p>
            <a:pPr lvl="1">
              <a:lnSpc>
                <a:spcPct val="90000"/>
              </a:lnSpc>
            </a:pPr>
            <a:r>
              <a:rPr lang="en-US" dirty="0"/>
              <a:t>Clitoris</a:t>
            </a:r>
          </a:p>
          <a:p>
            <a:pPr lvl="1">
              <a:lnSpc>
                <a:spcPct val="90000"/>
              </a:lnSpc>
            </a:pPr>
            <a:r>
              <a:rPr lang="en-US" dirty="0"/>
              <a:t>Urethra</a:t>
            </a:r>
          </a:p>
        </p:txBody>
      </p:sp>
      <p:sp>
        <p:nvSpPr>
          <p:cNvPr id="6" name="Slide Number Placeholder 5"/>
          <p:cNvSpPr>
            <a:spLocks noGrp="1"/>
          </p:cNvSpPr>
          <p:nvPr>
            <p:ph type="sldNum" sz="quarter" idx="12"/>
          </p:nvPr>
        </p:nvSpPr>
        <p:spPr/>
        <p:txBody>
          <a:bodyPr/>
          <a:lstStyle/>
          <a:p>
            <a:fld id="{101C0329-CB93-4064-B13C-FBBD4E5B4E48}" type="slidenum">
              <a:rPr lang="en-US">
                <a:solidFill>
                  <a:srgbClr val="B13F9A"/>
                </a:solidFill>
              </a:rPr>
              <a:pPr/>
              <a:t>2</a:t>
            </a:fld>
            <a:endParaRPr lang="en-US" sz="1400">
              <a:solidFill>
                <a:srgbClr val="B13F9A"/>
              </a:solidFill>
            </a:endParaRPr>
          </a:p>
        </p:txBody>
      </p:sp>
    </p:spTree>
    <p:extLst>
      <p:ext uri="{BB962C8B-B14F-4D97-AF65-F5344CB8AC3E}">
        <p14:creationId xmlns:p14="http://schemas.microsoft.com/office/powerpoint/2010/main" val="8802061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3"/>
          <p:cNvSpPr>
            <a:spLocks noGrp="1"/>
          </p:cNvSpPr>
          <p:nvPr>
            <p:ph type="title"/>
          </p:nvPr>
        </p:nvSpPr>
        <p:spPr/>
        <p:txBody>
          <a:bodyPr rtlCol="0">
            <a:normAutofit/>
          </a:bodyPr>
          <a:lstStyle/>
          <a:p>
            <a:pPr algn="ctr">
              <a:defRPr/>
            </a:pPr>
            <a:r>
              <a:rPr lang="en-US" dirty="0">
                <a:solidFill>
                  <a:schemeClr val="accent1">
                    <a:satMod val="150000"/>
                  </a:schemeClr>
                </a:solidFill>
              </a:rPr>
              <a:t>Ovulation</a:t>
            </a:r>
          </a:p>
        </p:txBody>
      </p:sp>
      <p:sp>
        <p:nvSpPr>
          <p:cNvPr id="3" name="Content Placeholder 2"/>
          <p:cNvSpPr>
            <a:spLocks noGrp="1"/>
          </p:cNvSpPr>
          <p:nvPr>
            <p:ph sz="half" idx="1"/>
          </p:nvPr>
        </p:nvSpPr>
        <p:spPr>
          <a:xfrm>
            <a:off x="469557" y="1773239"/>
            <a:ext cx="5550243" cy="4624387"/>
          </a:xfrm>
        </p:spPr>
        <p:txBody>
          <a:bodyPr rtlCol="0">
            <a:normAutofit/>
          </a:bodyPr>
          <a:lstStyle/>
          <a:p>
            <a:pPr marL="0" indent="0">
              <a:spcBef>
                <a:spcPts val="0"/>
              </a:spcBef>
              <a:buFont typeface="Tahoma" pitchFamily="34" charset="0"/>
              <a:buChar char="•"/>
              <a:defRPr/>
            </a:pPr>
            <a:r>
              <a:rPr lang="en-US" sz="2400" dirty="0">
                <a:solidFill>
                  <a:srgbClr val="000000"/>
                </a:solidFill>
                <a:latin typeface="Verdana" pitchFamily="34" charset="0"/>
              </a:rPr>
              <a:t>Pregnancy begins with ovulation in female</a:t>
            </a:r>
          </a:p>
          <a:p>
            <a:pPr marL="0" indent="0">
              <a:spcBef>
                <a:spcPts val="0"/>
              </a:spcBef>
              <a:buFont typeface="Tahoma" pitchFamily="34" charset="0"/>
              <a:buChar char="•"/>
              <a:defRPr/>
            </a:pPr>
            <a:endParaRPr lang="en-US" sz="2400" dirty="0">
              <a:solidFill>
                <a:srgbClr val="000000"/>
              </a:solidFill>
              <a:latin typeface="Verdana" pitchFamily="34" charset="0"/>
            </a:endParaRPr>
          </a:p>
          <a:p>
            <a:pPr marL="0" indent="0">
              <a:spcBef>
                <a:spcPts val="0"/>
              </a:spcBef>
              <a:buFont typeface="Tahoma" pitchFamily="34" charset="0"/>
              <a:buChar char="•"/>
              <a:defRPr/>
            </a:pPr>
            <a:r>
              <a:rPr lang="en-US" sz="2400" dirty="0">
                <a:solidFill>
                  <a:srgbClr val="000000"/>
                </a:solidFill>
                <a:latin typeface="Verdana" pitchFamily="34" charset="0"/>
              </a:rPr>
              <a:t> Fourteen days before beginning of next menstrual period, ovary releases egg into the fallopian tube</a:t>
            </a:r>
          </a:p>
          <a:p>
            <a:pPr marL="0" indent="0">
              <a:spcBef>
                <a:spcPts val="0"/>
              </a:spcBef>
              <a:buFont typeface="Tahoma" pitchFamily="34" charset="0"/>
              <a:buChar char="•"/>
              <a:defRPr/>
            </a:pPr>
            <a:endParaRPr lang="en-US" sz="2400" dirty="0">
              <a:solidFill>
                <a:srgbClr val="000000"/>
              </a:solidFill>
              <a:latin typeface="Verdana" pitchFamily="34" charset="0"/>
            </a:endParaRPr>
          </a:p>
          <a:p>
            <a:pPr marL="0" indent="0">
              <a:spcBef>
                <a:spcPts val="0"/>
              </a:spcBef>
              <a:buFont typeface="Tahoma" pitchFamily="34" charset="0"/>
              <a:buChar char="•"/>
              <a:defRPr/>
            </a:pPr>
            <a:r>
              <a:rPr lang="en-US" sz="2400" dirty="0">
                <a:solidFill>
                  <a:srgbClr val="000000"/>
                </a:solidFill>
                <a:latin typeface="Verdana" pitchFamily="34" charset="0"/>
              </a:rPr>
              <a:t> Egg enters fallopian tube for transportation to uterus</a:t>
            </a:r>
          </a:p>
          <a:p>
            <a:pPr marL="457200" lvl="1" indent="0">
              <a:buFont typeface="Tahoma" pitchFamily="34" charset="0"/>
              <a:buChar char="–"/>
              <a:defRPr/>
            </a:pPr>
            <a:r>
              <a:rPr lang="en-US" sz="2000" dirty="0">
                <a:solidFill>
                  <a:srgbClr val="000000"/>
                </a:solidFill>
                <a:latin typeface="Verdana" pitchFamily="34" charset="0"/>
              </a:rPr>
              <a:t>Intercourse 24-48 hrs before ovulation</a:t>
            </a:r>
          </a:p>
          <a:p>
            <a:pPr marL="457200" lvl="1" indent="0">
              <a:buFont typeface="Tahoma" pitchFamily="34" charset="0"/>
              <a:buChar char="–"/>
              <a:defRPr/>
            </a:pPr>
            <a:r>
              <a:rPr lang="en-US" sz="2000" dirty="0">
                <a:solidFill>
                  <a:srgbClr val="000000"/>
                </a:solidFill>
                <a:latin typeface="Verdana" pitchFamily="34" charset="0"/>
              </a:rPr>
              <a:t> Fertilization should occur in fallopian tube</a:t>
            </a:r>
          </a:p>
          <a:p>
            <a:pPr marL="438912" indent="-320040">
              <a:spcBef>
                <a:spcPts val="0"/>
              </a:spcBef>
              <a:defRPr/>
            </a:pPr>
            <a:endParaRPr lang="en-US" sz="3200" dirty="0"/>
          </a:p>
        </p:txBody>
      </p:sp>
      <p:grpSp>
        <p:nvGrpSpPr>
          <p:cNvPr id="40964" name="Group 10"/>
          <p:cNvGrpSpPr>
            <a:grpSpLocks noGrp="1"/>
          </p:cNvGrpSpPr>
          <p:nvPr/>
        </p:nvGrpSpPr>
        <p:grpSpPr bwMode="auto">
          <a:xfrm>
            <a:off x="6400800" y="1773239"/>
            <a:ext cx="3810000" cy="4624387"/>
            <a:chOff x="3024" y="1392"/>
            <a:chExt cx="2380" cy="1289"/>
          </a:xfrm>
        </p:grpSpPr>
        <p:pic>
          <p:nvPicPr>
            <p:cNvPr id="40965" name="Picture 5" descr="ovulationanima"/>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024" y="1392"/>
              <a:ext cx="2380" cy="1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6" name="Oval 6"/>
            <p:cNvSpPr>
              <a:spLocks noChangeArrowheads="1"/>
            </p:cNvSpPr>
            <p:nvPr/>
          </p:nvSpPr>
          <p:spPr bwMode="auto">
            <a:xfrm>
              <a:off x="4944" y="1752"/>
              <a:ext cx="162" cy="145"/>
            </a:xfrm>
            <a:prstGeom prst="ellipse">
              <a:avLst/>
            </a:prstGeom>
            <a:solidFill>
              <a:srgbClr val="3366CC"/>
            </a:solidFill>
            <a:ln w="12700" cap="sq" algn="ctr">
              <a:solidFill>
                <a:schemeClr val="bg2"/>
              </a:solidFill>
              <a:round/>
              <a:headEnd/>
              <a:tailEnd/>
            </a:ln>
          </p:spPr>
          <p:txBody>
            <a:bodyPr wrap="none" anchor="ctr">
              <a:spAutoFit/>
            </a:bodyPr>
            <a:lstStyle/>
            <a:p>
              <a:endParaRPr lang="fa-IR" dirty="0">
                <a:solidFill>
                  <a:prstClr val="black"/>
                </a:solidFill>
                <a:latin typeface="Calibri" pitchFamily="34" charset="0"/>
                <a:cs typeface="B Nazanin" panose="00000400000000000000" pitchFamily="2" charset="-78"/>
              </a:endParaRPr>
            </a:p>
          </p:txBody>
        </p:sp>
      </p:grpSp>
    </p:spTree>
    <p:extLst>
      <p:ext uri="{BB962C8B-B14F-4D97-AF65-F5344CB8AC3E}">
        <p14:creationId xmlns:p14="http://schemas.microsoft.com/office/powerpoint/2010/main" val="2161895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rtlCol="0">
            <a:normAutofit/>
          </a:bodyPr>
          <a:lstStyle/>
          <a:p>
            <a:pPr algn="ctr">
              <a:defRPr/>
            </a:pPr>
            <a:r>
              <a:rPr lang="en-US" dirty="0">
                <a:solidFill>
                  <a:schemeClr val="accent1">
                    <a:satMod val="150000"/>
                  </a:schemeClr>
                </a:solidFill>
              </a:rPr>
              <a:t>Ovulation</a:t>
            </a:r>
          </a:p>
        </p:txBody>
      </p:sp>
      <p:sp>
        <p:nvSpPr>
          <p:cNvPr id="41987" name="Content Placeholder 2"/>
          <p:cNvSpPr>
            <a:spLocks noGrp="1"/>
          </p:cNvSpPr>
          <p:nvPr>
            <p:ph sz="half" idx="1"/>
          </p:nvPr>
        </p:nvSpPr>
        <p:spPr/>
        <p:txBody>
          <a:bodyPr>
            <a:normAutofit/>
          </a:bodyPr>
          <a:lstStyle/>
          <a:p>
            <a:pPr marL="0" indent="0">
              <a:buFont typeface="Tahoma" pitchFamily="34" charset="0"/>
              <a:buChar char="•"/>
            </a:pPr>
            <a:r>
              <a:rPr lang="en-US" sz="3200" dirty="0"/>
              <a:t>Once fertilized, egg begins to divide</a:t>
            </a:r>
          </a:p>
          <a:p>
            <a:pPr marL="0" indent="0">
              <a:buFont typeface="Tahoma" pitchFamily="34" charset="0"/>
              <a:buChar char="•"/>
            </a:pPr>
            <a:r>
              <a:rPr lang="en-US" sz="3200" dirty="0"/>
              <a:t> Fertilized egg continues down fallopian tube to uterus </a:t>
            </a:r>
          </a:p>
          <a:p>
            <a:pPr marL="0" indent="0">
              <a:buFont typeface="Tahoma" pitchFamily="34" charset="0"/>
              <a:buChar char="•"/>
            </a:pPr>
            <a:r>
              <a:rPr lang="en-US" sz="3200" dirty="0"/>
              <a:t> Attaches to endometrium</a:t>
            </a:r>
          </a:p>
        </p:txBody>
      </p:sp>
      <p:pic>
        <p:nvPicPr>
          <p:cNvPr id="41988" name="Picture 16" descr="eggandEndometrium"/>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a:xfrm>
            <a:off x="6388443" y="1690688"/>
            <a:ext cx="4527809" cy="3832782"/>
          </a:xfrm>
        </p:spPr>
      </p:pic>
    </p:spTree>
    <p:extLst>
      <p:ext uri="{BB962C8B-B14F-4D97-AF65-F5344CB8AC3E}">
        <p14:creationId xmlns:p14="http://schemas.microsoft.com/office/powerpoint/2010/main" val="130203608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dirty="0">
                <a:cs typeface="B Titr" panose="00000700000000000000" pitchFamily="2" charset="-78"/>
              </a:rPr>
              <a:t>شایعترین شکایت اورژانس  ژنیکولوژیک</a:t>
            </a:r>
          </a:p>
        </p:txBody>
      </p:sp>
      <p:sp>
        <p:nvSpPr>
          <p:cNvPr id="3" name="Content Placeholder 2"/>
          <p:cNvSpPr>
            <a:spLocks noGrp="1"/>
          </p:cNvSpPr>
          <p:nvPr>
            <p:ph idx="1"/>
          </p:nvPr>
        </p:nvSpPr>
        <p:spPr/>
        <p:txBody>
          <a:bodyPr>
            <a:normAutofit/>
          </a:bodyPr>
          <a:lstStyle/>
          <a:p>
            <a:pPr algn="r" rtl="1"/>
            <a:r>
              <a:rPr lang="fa-IR" sz="4400" dirty="0">
                <a:latin typeface="B Nazanin" pitchFamily="2" charset="-78"/>
                <a:cs typeface="B Nazanin" pitchFamily="2" charset="-78"/>
              </a:rPr>
              <a:t>درد شکم</a:t>
            </a:r>
          </a:p>
          <a:p>
            <a:pPr algn="r" rtl="1"/>
            <a:r>
              <a:rPr lang="fa-IR" sz="4400" dirty="0">
                <a:latin typeface="B Nazanin" pitchFamily="2" charset="-78"/>
                <a:cs typeface="B Nazanin" pitchFamily="2" charset="-78"/>
              </a:rPr>
              <a:t>خونریزی واژینال</a:t>
            </a:r>
          </a:p>
        </p:txBody>
      </p:sp>
    </p:spTree>
    <p:extLst>
      <p:ext uri="{BB962C8B-B14F-4D97-AF65-F5344CB8AC3E}">
        <p14:creationId xmlns:p14="http://schemas.microsoft.com/office/powerpoint/2010/main" val="19778722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درد</a:t>
            </a:r>
          </a:p>
        </p:txBody>
      </p:sp>
      <p:sp>
        <p:nvSpPr>
          <p:cNvPr id="3" name="Content Placeholder 2"/>
          <p:cNvSpPr>
            <a:spLocks noGrp="1"/>
          </p:cNvSpPr>
          <p:nvPr>
            <p:ph idx="1"/>
          </p:nvPr>
        </p:nvSpPr>
        <p:spPr/>
        <p:txBody>
          <a:bodyPr>
            <a:normAutofit fontScale="92500"/>
          </a:bodyPr>
          <a:lstStyle/>
          <a:p>
            <a:pPr algn="r" rtl="1"/>
            <a:r>
              <a:rPr lang="fa-IR" sz="3600" dirty="0">
                <a:latin typeface="B Nazanin" pitchFamily="2" charset="-78"/>
                <a:cs typeface="B Nazanin" pitchFamily="2" charset="-78"/>
              </a:rPr>
              <a:t>مشا درد شکم یا لگن</a:t>
            </a:r>
          </a:p>
          <a:p>
            <a:pPr algn="r" rtl="1"/>
            <a:r>
              <a:rPr lang="fa-IR" sz="3600" dirty="0">
                <a:latin typeface="B Nazanin" pitchFamily="2" charset="-78"/>
                <a:cs typeface="B Nazanin" pitchFamily="2" charset="-78"/>
              </a:rPr>
              <a:t>در کدام ناحیه شکم</a:t>
            </a:r>
          </a:p>
          <a:p>
            <a:pPr algn="r" rtl="1"/>
            <a:r>
              <a:rPr lang="fa-IR" sz="3600" dirty="0">
                <a:latin typeface="B Nazanin" pitchFamily="2" charset="-78"/>
                <a:cs typeface="B Nazanin" pitchFamily="2" charset="-78"/>
              </a:rPr>
              <a:t>ارتباط درد با عادت ماهیانه </a:t>
            </a:r>
          </a:p>
          <a:p>
            <a:pPr algn="r" rtl="1"/>
            <a:r>
              <a:rPr lang="fa-IR" sz="3600" dirty="0">
                <a:latin typeface="B Nazanin" pitchFamily="2" charset="-78"/>
                <a:cs typeface="B Nazanin" pitchFamily="2" charset="-78"/>
              </a:rPr>
              <a:t>تاریخ آخرین عادت ماهانهچیزهایی که باعث تشدید یا تسکین درد می شوند</a:t>
            </a:r>
          </a:p>
          <a:p>
            <a:pPr algn="r" rtl="1"/>
            <a:r>
              <a:rPr lang="fa-IR" sz="3600" dirty="0">
                <a:latin typeface="B Nazanin" pitchFamily="2" charset="-78"/>
                <a:cs typeface="B Nazanin" pitchFamily="2" charset="-78"/>
              </a:rPr>
              <a:t>علائم همراه درد تب تهوع استفراغ اسهال </a:t>
            </a:r>
          </a:p>
          <a:p>
            <a:pPr algn="r" rtl="1"/>
            <a:r>
              <a:rPr lang="fa-IR" sz="3600" dirty="0">
                <a:latin typeface="B Nazanin" pitchFamily="2" charset="-78"/>
                <a:cs typeface="B Nazanin" pitchFamily="2" charset="-78"/>
              </a:rPr>
              <a:t>مشکلات ادراری مثل سوزش ادرار تکرر ادرار و....</a:t>
            </a:r>
          </a:p>
          <a:p>
            <a:pPr algn="r" rtl="1"/>
            <a:r>
              <a:rPr lang="fa-IR" sz="3600" dirty="0">
                <a:latin typeface="B Nazanin" pitchFamily="2" charset="-78"/>
                <a:cs typeface="B Nazanin" pitchFamily="2" charset="-78"/>
              </a:rPr>
              <a:t>ترشح یاخونریزی واژینال</a:t>
            </a:r>
          </a:p>
          <a:p>
            <a:pPr algn="r" rtl="1"/>
            <a:endParaRPr lang="fa-IR" sz="3600" dirty="0">
              <a:latin typeface="B Nazanin" pitchFamily="2" charset="-78"/>
              <a:cs typeface="B Nazanin" pitchFamily="2" charset="-78"/>
            </a:endParaRPr>
          </a:p>
          <a:p>
            <a:pPr algn="r" rtl="1"/>
            <a:endParaRPr lang="fa-IR" sz="3600" dirty="0">
              <a:latin typeface="B Nazanin" pitchFamily="2" charset="-78"/>
              <a:cs typeface="B Nazanin" pitchFamily="2" charset="-78"/>
            </a:endParaRPr>
          </a:p>
          <a:p>
            <a:pPr algn="r" rtl="1"/>
            <a:endParaRPr lang="fa-IR" sz="3600" dirty="0">
              <a:latin typeface="B Nazanin" pitchFamily="2" charset="-78"/>
              <a:cs typeface="B Nazanin" pitchFamily="2" charset="-78"/>
            </a:endParaRPr>
          </a:p>
        </p:txBody>
      </p:sp>
    </p:spTree>
    <p:extLst>
      <p:ext uri="{BB962C8B-B14F-4D97-AF65-F5344CB8AC3E}">
        <p14:creationId xmlns:p14="http://schemas.microsoft.com/office/powerpoint/2010/main" val="39417703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خونریزی</a:t>
            </a:r>
          </a:p>
        </p:txBody>
      </p:sp>
      <p:sp>
        <p:nvSpPr>
          <p:cNvPr id="3" name="Content Placeholder 2"/>
          <p:cNvSpPr>
            <a:spLocks noGrp="1"/>
          </p:cNvSpPr>
          <p:nvPr>
            <p:ph idx="1"/>
          </p:nvPr>
        </p:nvSpPr>
        <p:spPr/>
        <p:txBody>
          <a:bodyPr>
            <a:normAutofit/>
          </a:bodyPr>
          <a:lstStyle/>
          <a:p>
            <a:pPr algn="r" rtl="1"/>
            <a:r>
              <a:rPr lang="fa-IR" sz="3600" dirty="0">
                <a:latin typeface="B Nazanin" pitchFamily="2" charset="-78"/>
                <a:cs typeface="B Nazanin" pitchFamily="2" charset="-78"/>
              </a:rPr>
              <a:t>حجم خونریزی </a:t>
            </a:r>
          </a:p>
          <a:p>
            <a:pPr algn="r" rtl="1"/>
            <a:r>
              <a:rPr lang="fa-IR" sz="3600" dirty="0">
                <a:latin typeface="B Nazanin" pitchFamily="2" charset="-78"/>
                <a:cs typeface="B Nazanin" pitchFamily="2" charset="-78"/>
              </a:rPr>
              <a:t>زمان خونریزی و ارتباط آن با عادت ماهانه بیمار</a:t>
            </a:r>
          </a:p>
          <a:p>
            <a:pPr algn="r" rtl="1"/>
            <a:r>
              <a:rPr lang="fa-IR" sz="3600" dirty="0">
                <a:latin typeface="B Nazanin" pitchFamily="2" charset="-78"/>
                <a:cs typeface="B Nazanin" pitchFamily="2" charset="-78"/>
              </a:rPr>
              <a:t>علائم افت فشار خون</a:t>
            </a:r>
          </a:p>
          <a:p>
            <a:pPr algn="r" rtl="1"/>
            <a:endParaRPr lang="fa-IR" sz="3600" dirty="0">
              <a:latin typeface="B Nazanin" pitchFamily="2" charset="-78"/>
              <a:cs typeface="B Nazanin" pitchFamily="2" charset="-78"/>
            </a:endParaRPr>
          </a:p>
        </p:txBody>
      </p:sp>
    </p:spTree>
    <p:extLst>
      <p:ext uri="{BB962C8B-B14F-4D97-AF65-F5344CB8AC3E}">
        <p14:creationId xmlns:p14="http://schemas.microsoft.com/office/powerpoint/2010/main" val="6701534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dirty="0">
                <a:cs typeface="B Titr" panose="00000700000000000000" pitchFamily="2" charset="-78"/>
              </a:rPr>
              <a:t>شرح  حال مامایی</a:t>
            </a:r>
          </a:p>
        </p:txBody>
      </p:sp>
      <p:sp>
        <p:nvSpPr>
          <p:cNvPr id="3" name="Content Placeholder 2"/>
          <p:cNvSpPr>
            <a:spLocks noGrp="1"/>
          </p:cNvSpPr>
          <p:nvPr>
            <p:ph idx="1"/>
          </p:nvPr>
        </p:nvSpPr>
        <p:spPr/>
        <p:txBody>
          <a:bodyPr>
            <a:normAutofit/>
          </a:bodyPr>
          <a:lstStyle/>
          <a:p>
            <a:pPr algn="r" rtl="1"/>
            <a:r>
              <a:rPr lang="fa-IR" dirty="0">
                <a:latin typeface="B Nazanin" pitchFamily="2" charset="-78"/>
                <a:cs typeface="B Nazanin" pitchFamily="2" charset="-78"/>
              </a:rPr>
              <a:t>سابقه بارداری</a:t>
            </a:r>
          </a:p>
          <a:p>
            <a:pPr algn="r" rtl="1"/>
            <a:r>
              <a:rPr lang="fa-IR" dirty="0">
                <a:latin typeface="B Nazanin" pitchFamily="2" charset="-78"/>
                <a:cs typeface="B Nazanin" pitchFamily="2" charset="-78"/>
              </a:rPr>
              <a:t>تعداد بارداری(گراوید)</a:t>
            </a:r>
          </a:p>
          <a:p>
            <a:pPr algn="r" rtl="1"/>
            <a:r>
              <a:rPr lang="fa-IR" dirty="0">
                <a:latin typeface="B Nazanin" pitchFamily="2" charset="-78"/>
                <a:cs typeface="B Nazanin" pitchFamily="2" charset="-78"/>
              </a:rPr>
              <a:t>تعداد زایمان (پارا یا پاریتی)</a:t>
            </a:r>
          </a:p>
          <a:p>
            <a:pPr algn="r" rtl="1"/>
            <a:r>
              <a:rPr lang="fa-IR" dirty="0">
                <a:latin typeface="B Nazanin" pitchFamily="2" charset="-78"/>
                <a:cs typeface="B Nazanin" pitchFamily="2" charset="-78"/>
              </a:rPr>
              <a:t>سابقه سقط (ختم بارداری زیر 20 هفته)</a:t>
            </a:r>
          </a:p>
          <a:p>
            <a:pPr algn="r" rtl="1"/>
            <a:r>
              <a:rPr lang="fa-IR" dirty="0">
                <a:latin typeface="B Nazanin" pitchFamily="2" charset="-78"/>
                <a:cs typeface="B Nazanin" pitchFamily="2" charset="-78"/>
              </a:rPr>
              <a:t>سابقه حاملگی نابجا</a:t>
            </a:r>
          </a:p>
          <a:p>
            <a:pPr algn="r" rtl="1"/>
            <a:r>
              <a:rPr lang="fa-IR" dirty="0">
                <a:latin typeface="B Nazanin" pitchFamily="2" charset="-78"/>
                <a:cs typeface="B Nazanin" pitchFamily="2" charset="-78"/>
              </a:rPr>
              <a:t>عفونت</a:t>
            </a:r>
          </a:p>
          <a:p>
            <a:pPr algn="r" rtl="1"/>
            <a:r>
              <a:rPr lang="fa-IR" dirty="0">
                <a:latin typeface="B Nazanin" pitchFamily="2" charset="-78"/>
                <a:cs typeface="B Nazanin" pitchFamily="2" charset="-78"/>
              </a:rPr>
              <a:t>بستن لوله های رحم</a:t>
            </a:r>
          </a:p>
        </p:txBody>
      </p:sp>
    </p:spTree>
    <p:extLst>
      <p:ext uri="{BB962C8B-B14F-4D97-AF65-F5344CB8AC3E}">
        <p14:creationId xmlns:p14="http://schemas.microsoft.com/office/powerpoint/2010/main" val="19532238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Gynecologic history</a:t>
            </a:r>
            <a:br>
              <a:rPr lang="en-US" dirty="0"/>
            </a:br>
            <a:endParaRPr lang="fa-IR" dirty="0">
              <a:cs typeface="B Titr" panose="00000700000000000000" pitchFamily="2" charset="-78"/>
            </a:endParaRPr>
          </a:p>
        </p:txBody>
      </p:sp>
      <p:sp>
        <p:nvSpPr>
          <p:cNvPr id="3" name="Content Placeholder 2"/>
          <p:cNvSpPr>
            <a:spLocks noGrp="1"/>
          </p:cNvSpPr>
          <p:nvPr>
            <p:ph idx="1"/>
          </p:nvPr>
        </p:nvSpPr>
        <p:spPr/>
        <p:txBody>
          <a:bodyPr>
            <a:normAutofit/>
          </a:bodyPr>
          <a:lstStyle/>
          <a:p>
            <a:pPr lvl="1" algn="l"/>
            <a:r>
              <a:rPr lang="en-US" sz="4000" dirty="0"/>
              <a:t>LMP?</a:t>
            </a:r>
          </a:p>
          <a:p>
            <a:pPr lvl="1" algn="l"/>
            <a:r>
              <a:rPr lang="en-US" sz="4000" dirty="0"/>
              <a:t>Possibility of pregnancy?</a:t>
            </a:r>
          </a:p>
          <a:p>
            <a:pPr lvl="1" algn="l"/>
            <a:r>
              <a:rPr lang="en-US" sz="4000" dirty="0"/>
              <a:t>Contraception use?</a:t>
            </a:r>
          </a:p>
          <a:p>
            <a:pPr lvl="1" algn="l"/>
            <a:r>
              <a:rPr lang="en-US" sz="4000" dirty="0"/>
              <a:t>Spermicides, condoms, or a diaphragm?</a:t>
            </a:r>
          </a:p>
          <a:p>
            <a:pPr lvl="1" algn="l"/>
            <a:r>
              <a:rPr lang="en-US" sz="4000" dirty="0"/>
              <a:t>Implanted devise or an IUD?</a:t>
            </a:r>
          </a:p>
        </p:txBody>
      </p:sp>
    </p:spTree>
    <p:extLst>
      <p:ext uri="{BB962C8B-B14F-4D97-AF65-F5344CB8AC3E}">
        <p14:creationId xmlns:p14="http://schemas.microsoft.com/office/powerpoint/2010/main" val="1990326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1544" y="2204864"/>
            <a:ext cx="7416824" cy="2088232"/>
          </a:xfrm>
        </p:spPr>
        <p:txBody>
          <a:bodyPr>
            <a:normAutofit/>
          </a:bodyPr>
          <a:lstStyle/>
          <a:p>
            <a:pPr algn="ctr"/>
            <a:r>
              <a:rPr lang="fa-IR" dirty="0">
                <a:latin typeface="B Nazanin" pitchFamily="2" charset="-78"/>
                <a:cs typeface="B Nazanin" pitchFamily="2" charset="-78"/>
              </a:rPr>
              <a:t>جهت هر بیمار در سن باروری که هنوز رحم دارد باید احتمال بارداری در نظر گرفته شود. </a:t>
            </a:r>
          </a:p>
        </p:txBody>
      </p:sp>
    </p:spTree>
    <p:extLst>
      <p:ext uri="{BB962C8B-B14F-4D97-AF65-F5344CB8AC3E}">
        <p14:creationId xmlns:p14="http://schemas.microsoft.com/office/powerpoint/2010/main" val="20801976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معاینه فیزیکی</a:t>
            </a:r>
          </a:p>
        </p:txBody>
      </p:sp>
      <p:sp>
        <p:nvSpPr>
          <p:cNvPr id="3" name="Content Placeholder 2"/>
          <p:cNvSpPr>
            <a:spLocks noGrp="1"/>
          </p:cNvSpPr>
          <p:nvPr>
            <p:ph idx="1"/>
          </p:nvPr>
        </p:nvSpPr>
        <p:spPr/>
        <p:txBody>
          <a:bodyPr/>
          <a:lstStyle/>
          <a:p>
            <a:pPr algn="r" rtl="1"/>
            <a:r>
              <a:rPr lang="fa-IR" dirty="0">
                <a:latin typeface="B Nazanin" pitchFamily="2" charset="-78"/>
                <a:cs typeface="B Nazanin" pitchFamily="2" charset="-78"/>
              </a:rPr>
              <a:t>سطح هوشیاری</a:t>
            </a:r>
          </a:p>
          <a:p>
            <a:pPr algn="r" rtl="1"/>
            <a:r>
              <a:rPr lang="fa-IR" dirty="0">
                <a:latin typeface="B Nazanin" pitchFamily="2" charset="-78"/>
                <a:cs typeface="B Nazanin" pitchFamily="2" charset="-78"/>
              </a:rPr>
              <a:t>سیانوز رنگ پریدگی</a:t>
            </a:r>
          </a:p>
          <a:p>
            <a:pPr algn="r" rtl="1"/>
            <a:r>
              <a:rPr lang="fa-IR" dirty="0">
                <a:latin typeface="B Nazanin" pitchFamily="2" charset="-78"/>
                <a:cs typeface="B Nazanin" pitchFamily="2" charset="-78"/>
              </a:rPr>
              <a:t>معاینه شکم</a:t>
            </a:r>
          </a:p>
          <a:p>
            <a:pPr algn="r" rtl="1"/>
            <a:r>
              <a:rPr lang="fa-IR" dirty="0">
                <a:latin typeface="B Nazanin" pitchFamily="2" charset="-78"/>
                <a:cs typeface="B Nazanin" pitchFamily="2" charset="-78"/>
              </a:rPr>
              <a:t>کنترل علائم حیاتی</a:t>
            </a:r>
          </a:p>
          <a:p>
            <a:pPr algn="r" rtl="1"/>
            <a:r>
              <a:rPr lang="fa-IR" dirty="0">
                <a:latin typeface="B Nazanin" pitchFamily="2" charset="-78"/>
                <a:cs typeface="B Nazanin" pitchFamily="2" charset="-78"/>
              </a:rPr>
              <a:t>معاینه ژنیکولوژیک توصیه نمی شود.</a:t>
            </a:r>
          </a:p>
        </p:txBody>
      </p:sp>
    </p:spTree>
    <p:extLst>
      <p:ext uri="{BB962C8B-B14F-4D97-AF65-F5344CB8AC3E}">
        <p14:creationId xmlns:p14="http://schemas.microsoft.com/office/powerpoint/2010/main" val="2157724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ارزیابی بیمار</a:t>
            </a:r>
          </a:p>
        </p:txBody>
      </p:sp>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تجویز اکسیژن در صورت نیاز</a:t>
            </a:r>
          </a:p>
          <a:p>
            <a:pPr algn="just" rtl="1"/>
            <a:r>
              <a:rPr lang="fa-IR" dirty="0">
                <a:latin typeface="B Nazanin" pitchFamily="2" charset="-78"/>
                <a:cs typeface="B Nazanin" pitchFamily="2" charset="-78"/>
              </a:rPr>
              <a:t>برقراری راه وریدی</a:t>
            </a:r>
          </a:p>
          <a:p>
            <a:pPr algn="just" rtl="1"/>
            <a:r>
              <a:rPr lang="fa-IR" dirty="0">
                <a:latin typeface="B Nazanin" pitchFamily="2" charset="-78"/>
                <a:cs typeface="B Nazanin" pitchFamily="2" charset="-78"/>
              </a:rPr>
              <a:t>در صورت وجود خونریزی استفاده از پد بهداشتی جهت ارزیابی میزان خونریزی</a:t>
            </a:r>
          </a:p>
          <a:p>
            <a:pPr algn="just" rtl="1"/>
            <a:r>
              <a:rPr lang="fa-IR" dirty="0">
                <a:latin typeface="B Nazanin" pitchFamily="2" charset="-78"/>
                <a:cs typeface="B Nazanin" pitchFamily="2" charset="-78"/>
              </a:rPr>
              <a:t>عمده بیماران می بایست منتقل شوند</a:t>
            </a:r>
          </a:p>
          <a:p>
            <a:pPr algn="just" rtl="1"/>
            <a:r>
              <a:rPr lang="fa-IR" dirty="0">
                <a:latin typeface="B Nazanin" pitchFamily="2" charset="-78"/>
                <a:cs typeface="B Nazanin" pitchFamily="2" charset="-78"/>
              </a:rPr>
              <a:t>تجویزمسکن به دلیل انکه ارزیابی بیمار در حال خونریزی را سخت می کند توصیه نمی شود.</a:t>
            </a:r>
          </a:p>
        </p:txBody>
      </p:sp>
    </p:spTree>
    <p:extLst>
      <p:ext uri="{BB962C8B-B14F-4D97-AF65-F5344CB8AC3E}">
        <p14:creationId xmlns:p14="http://schemas.microsoft.com/office/powerpoint/2010/main" val="3111686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1858" name="Rectangle 2" descr="Blue tissue paper"/>
          <p:cNvSpPr>
            <a:spLocks noGrp="1" noChangeArrowheads="1"/>
          </p:cNvSpPr>
          <p:nvPr>
            <p:ph type="title"/>
          </p:nvPr>
        </p:nvSpPr>
        <p:spPr>
          <a:xfrm>
            <a:off x="2590800" y="838200"/>
            <a:ext cx="7772400" cy="914400"/>
          </a:xfrm>
          <a:noFill/>
          <a:extLst>
            <a:ext uri="{909E8E84-426E-40DD-AFC4-6F175D3DCCD1}">
              <a14:hiddenFill xmlns:a14="http://schemas.microsoft.com/office/drawing/2010/main">
                <a:blipFill dpi="0" rotWithShape="0">
                  <a:blip r:embed="rId2"/>
                  <a:srcRect/>
                  <a:tile tx="0" ty="0" sx="100000" sy="100000" flip="none" algn="tl"/>
                </a:blipFill>
              </a14:hiddenFill>
            </a:ext>
          </a:extLst>
        </p:spPr>
        <p:txBody>
          <a:bodyPr>
            <a:flatTx/>
          </a:bodyPr>
          <a:lstStyle/>
          <a:p>
            <a:r>
              <a:rPr lang="en-US" b="1" dirty="0">
                <a:latin typeface="_PDMS_Saleem_QuranFont" panose="02010000000000000000" pitchFamily="2" charset="-78"/>
              </a:rPr>
              <a:t>Basic Anatomy - Internal</a:t>
            </a:r>
          </a:p>
        </p:txBody>
      </p:sp>
      <p:sp>
        <p:nvSpPr>
          <p:cNvPr id="121859" name="Rectangle 3"/>
          <p:cNvSpPr>
            <a:spLocks noGrp="1" noChangeArrowheads="1"/>
          </p:cNvSpPr>
          <p:nvPr>
            <p:ph idx="1"/>
          </p:nvPr>
        </p:nvSpPr>
        <p:spPr>
          <a:xfrm>
            <a:off x="1905000" y="1988840"/>
            <a:ext cx="4839072" cy="4564360"/>
          </a:xfrm>
        </p:spPr>
        <p:txBody>
          <a:bodyPr/>
          <a:lstStyle/>
          <a:p>
            <a:pPr>
              <a:lnSpc>
                <a:spcPct val="110000"/>
              </a:lnSpc>
            </a:pPr>
            <a:r>
              <a:rPr lang="en-US" b="1" dirty="0"/>
              <a:t>Vagina</a:t>
            </a:r>
          </a:p>
          <a:p>
            <a:pPr lvl="1">
              <a:lnSpc>
                <a:spcPct val="110000"/>
              </a:lnSpc>
            </a:pPr>
            <a:r>
              <a:rPr lang="en-US" b="1" dirty="0"/>
              <a:t>Elastic, 9-10 cm</a:t>
            </a:r>
          </a:p>
          <a:p>
            <a:pPr lvl="1">
              <a:lnSpc>
                <a:spcPct val="110000"/>
              </a:lnSpc>
            </a:pPr>
            <a:r>
              <a:rPr lang="en-US" b="1" dirty="0"/>
              <a:t>Connects external genitalia to uterus</a:t>
            </a:r>
          </a:p>
          <a:p>
            <a:pPr lvl="1">
              <a:lnSpc>
                <a:spcPct val="110000"/>
              </a:lnSpc>
            </a:pPr>
            <a:r>
              <a:rPr lang="en-US" b="1" dirty="0"/>
              <a:t>Vaginal artery</a:t>
            </a:r>
          </a:p>
          <a:p>
            <a:pPr lvl="1">
              <a:lnSpc>
                <a:spcPct val="110000"/>
              </a:lnSpc>
            </a:pPr>
            <a:endParaRPr lang="en-US" b="1" dirty="0"/>
          </a:p>
        </p:txBody>
      </p:sp>
      <p:sp>
        <p:nvSpPr>
          <p:cNvPr id="7" name="Slide Number Placeholder 5"/>
          <p:cNvSpPr>
            <a:spLocks noGrp="1"/>
          </p:cNvSpPr>
          <p:nvPr>
            <p:ph type="sldNum" sz="quarter" idx="12"/>
          </p:nvPr>
        </p:nvSpPr>
        <p:spPr/>
        <p:txBody>
          <a:bodyPr/>
          <a:lstStyle/>
          <a:p>
            <a:fld id="{1521A4E9-DA2F-45F6-932D-4CD4FB1B526E}" type="slidenum">
              <a:rPr lang="en-US">
                <a:solidFill>
                  <a:srgbClr val="B13F9A"/>
                </a:solidFill>
              </a:rPr>
              <a:pPr/>
              <a:t>3</a:t>
            </a:fld>
            <a:endParaRPr lang="en-US" sz="1400">
              <a:solidFill>
                <a:srgbClr val="B13F9A"/>
              </a:solidFill>
            </a:endParaRPr>
          </a:p>
        </p:txBody>
      </p:sp>
      <p:pic>
        <p:nvPicPr>
          <p:cNvPr id="121861" name="Picture 5" descr="CA1050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6080" y="2420889"/>
            <a:ext cx="2592288" cy="3989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83711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21859">
                                            <p:txEl>
                                              <p:pRg st="0" end="0"/>
                                            </p:txEl>
                                          </p:spTgt>
                                        </p:tgtEl>
                                        <p:attrNameLst>
                                          <p:attrName>style.visibility</p:attrName>
                                        </p:attrNameLst>
                                      </p:cBhvr>
                                      <p:to>
                                        <p:strVal val="visible"/>
                                      </p:to>
                                    </p:set>
                                    <p:anim calcmode="lin" valueType="num">
                                      <p:cBhvr additive="base">
                                        <p:cTn id="7" dur="500" fill="hold"/>
                                        <p:tgtEl>
                                          <p:spTgt spid="12185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21859">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21859">
                                            <p:txEl>
                                              <p:pRg st="1" end="1"/>
                                            </p:txEl>
                                          </p:spTgt>
                                        </p:tgtEl>
                                        <p:attrNameLst>
                                          <p:attrName>style.visibility</p:attrName>
                                        </p:attrNameLst>
                                      </p:cBhvr>
                                      <p:to>
                                        <p:strVal val="visible"/>
                                      </p:to>
                                    </p:set>
                                    <p:anim calcmode="lin" valueType="num">
                                      <p:cBhvr additive="base">
                                        <p:cTn id="12" dur="500" fill="hold"/>
                                        <p:tgtEl>
                                          <p:spTgt spid="121859">
                                            <p:txEl>
                                              <p:pRg st="1" end="1"/>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21859">
                                            <p:txEl>
                                              <p:pRg st="1" end="1"/>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121859">
                                            <p:txEl>
                                              <p:pRg st="2" end="2"/>
                                            </p:txEl>
                                          </p:spTgt>
                                        </p:tgtEl>
                                        <p:attrNameLst>
                                          <p:attrName>style.visibility</p:attrName>
                                        </p:attrNameLst>
                                      </p:cBhvr>
                                      <p:to>
                                        <p:strVal val="visible"/>
                                      </p:to>
                                    </p:set>
                                    <p:anim calcmode="lin" valueType="num">
                                      <p:cBhvr additive="base">
                                        <p:cTn id="17" dur="500" fill="hold"/>
                                        <p:tgtEl>
                                          <p:spTgt spid="121859">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21859">
                                            <p:txEl>
                                              <p:pRg st="2" end="2"/>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121859">
                                            <p:txEl>
                                              <p:pRg st="3" end="3"/>
                                            </p:txEl>
                                          </p:spTgt>
                                        </p:tgtEl>
                                        <p:attrNameLst>
                                          <p:attrName>style.visibility</p:attrName>
                                        </p:attrNameLst>
                                      </p:cBhvr>
                                      <p:to>
                                        <p:strVal val="visible"/>
                                      </p:to>
                                    </p:set>
                                    <p:anim calcmode="lin" valueType="num">
                                      <p:cBhvr additive="base">
                                        <p:cTn id="22" dur="500" fill="hold"/>
                                        <p:tgtEl>
                                          <p:spTgt spid="121859">
                                            <p:txEl>
                                              <p:pRg st="3" end="3"/>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121859">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9" grpId="0" build="p"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بیمار ی التهابی لگن</a:t>
            </a:r>
          </a:p>
        </p:txBody>
      </p:sp>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شایعترین علت درد شکم غیر تروماتیک زنان می باشد.</a:t>
            </a:r>
          </a:p>
          <a:p>
            <a:pPr algn="just" rtl="1"/>
            <a:r>
              <a:rPr lang="fa-IR" dirty="0">
                <a:latin typeface="B Nazanin" pitchFamily="2" charset="-78"/>
                <a:cs typeface="B Nazanin" pitchFamily="2" charset="-78"/>
              </a:rPr>
              <a:t>غفونت رحم لوله ها و تخمدان</a:t>
            </a:r>
          </a:p>
          <a:p>
            <a:pPr algn="just" rtl="1"/>
            <a:r>
              <a:rPr lang="fa-IR" dirty="0">
                <a:latin typeface="B Nazanin" pitchFamily="2" charset="-78"/>
                <a:cs typeface="B Nazanin" pitchFamily="2" charset="-78"/>
              </a:rPr>
              <a:t>عوامل مستعد کننده: داشتن شرکای جنسی متعدد، سابقه بیماری التهابی لگن، عمل جراحی اخیر و </a:t>
            </a:r>
            <a:r>
              <a:rPr lang="en-US" dirty="0">
                <a:cs typeface="B Nazanin" pitchFamily="2" charset="-78"/>
              </a:rPr>
              <a:t>IUD</a:t>
            </a:r>
            <a:r>
              <a:rPr lang="fa-IR" dirty="0">
                <a:latin typeface="B Nazanin" pitchFamily="2" charset="-78"/>
                <a:cs typeface="B Nazanin" pitchFamily="2" charset="-78"/>
              </a:rPr>
              <a:t> </a:t>
            </a:r>
          </a:p>
          <a:p>
            <a:pPr algn="just" rtl="1"/>
            <a:r>
              <a:rPr lang="fa-IR" dirty="0">
                <a:latin typeface="B Nazanin" pitchFamily="2" charset="-78"/>
                <a:cs typeface="B Nazanin" pitchFamily="2" charset="-78"/>
              </a:rPr>
              <a:t>چسبندگی ها علت مهمی برای دردهای مزمن لگنی می باشند. احتمالا بیمار تب تهوع استفراغ در موارد شدید دارد و توکسیک به نظر میرسد.</a:t>
            </a:r>
          </a:p>
        </p:txBody>
      </p:sp>
    </p:spTree>
    <p:extLst>
      <p:ext uri="{BB962C8B-B14F-4D97-AF65-F5344CB8AC3E}">
        <p14:creationId xmlns:p14="http://schemas.microsoft.com/office/powerpoint/2010/main" val="24678849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پارگی کیست تخمدان</a:t>
            </a:r>
          </a:p>
        </p:txBody>
      </p:sp>
      <p:sp>
        <p:nvSpPr>
          <p:cNvPr id="3" name="Content Placeholder 2"/>
          <p:cNvSpPr>
            <a:spLocks noGrp="1"/>
          </p:cNvSpPr>
          <p:nvPr>
            <p:ph idx="1"/>
          </p:nvPr>
        </p:nvSpPr>
        <p:spPr/>
        <p:txBody>
          <a:bodyPr>
            <a:normAutofit/>
          </a:bodyPr>
          <a:lstStyle/>
          <a:p>
            <a:pPr algn="just" rtl="1"/>
            <a:r>
              <a:rPr lang="fa-IR" dirty="0">
                <a:latin typeface="B Nazanin" pitchFamily="2" charset="-78"/>
                <a:cs typeface="B Nazanin" pitchFamily="2" charset="-78"/>
              </a:rPr>
              <a:t>کیستها فضاهای پر از مایع هستند که در صورت پاره شدن موجب درد شکم می شوند. </a:t>
            </a:r>
          </a:p>
          <a:p>
            <a:pPr algn="just" rtl="1"/>
            <a:r>
              <a:rPr lang="fa-IR" dirty="0">
                <a:latin typeface="B Nazanin" pitchFamily="2" charset="-78"/>
                <a:cs typeface="B Nazanin" pitchFamily="2" charset="-78"/>
              </a:rPr>
              <a:t>وقتی کیستها پاره میشوند مقدار کمی خون داخل شکم پاشیده میشود و این خون موجب تحریک صفاق میگردد. این امر میتواند باعث درد شکم و تندرنس بازگشتی شود.</a:t>
            </a:r>
          </a:p>
          <a:p>
            <a:pPr algn="just" rtl="1"/>
            <a:r>
              <a:rPr lang="fa-IR" dirty="0">
                <a:latin typeface="B Nazanin" pitchFamily="2" charset="-78"/>
                <a:cs typeface="B Nazanin" pitchFamily="2" charset="-78"/>
              </a:rPr>
              <a:t>از علائم آن درد متوسط تا شدید یکطرفه شکم که ممکن است به پشت انتشار داشته باشد، همچنین ممکن است بیمار سابقه ای از خونریزی نامنظم یا تاخیر در عادت ماهیانه گزارش کند.</a:t>
            </a:r>
          </a:p>
          <a:p>
            <a:pPr algn="just" rtl="1"/>
            <a:r>
              <a:rPr lang="fa-IR" dirty="0">
                <a:latin typeface="B Nazanin" pitchFamily="2" charset="-78"/>
                <a:cs typeface="B Nazanin" pitchFamily="2" charset="-78"/>
              </a:rPr>
              <a:t>پارگی کیست ممکن است با خونریزی واژینال همراه باشد.</a:t>
            </a:r>
          </a:p>
          <a:p>
            <a:pPr algn="just" rtl="1"/>
            <a:endParaRPr lang="fa-IR" dirty="0">
              <a:latin typeface="B Nazanin" pitchFamily="2" charset="-78"/>
              <a:cs typeface="B Nazanin" pitchFamily="2" charset="-78"/>
            </a:endParaRPr>
          </a:p>
        </p:txBody>
      </p:sp>
    </p:spTree>
    <p:extLst>
      <p:ext uri="{BB962C8B-B14F-4D97-AF65-F5344CB8AC3E}">
        <p14:creationId xmlns:p14="http://schemas.microsoft.com/office/powerpoint/2010/main" val="33451302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سیستیت(عفونت مثانه)</a:t>
            </a:r>
          </a:p>
        </p:txBody>
      </p:sp>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علت شایعی برای درد شکم است .</a:t>
            </a:r>
          </a:p>
          <a:p>
            <a:pPr algn="just" rtl="1"/>
            <a:r>
              <a:rPr lang="fa-IR" dirty="0">
                <a:latin typeface="B Nazanin" pitchFamily="2" charset="-78"/>
                <a:cs typeface="B Nazanin" pitchFamily="2" charset="-78"/>
              </a:rPr>
              <a:t>درد عموماً بالای سمفیز پوبیس است.</a:t>
            </a:r>
          </a:p>
          <a:p>
            <a:pPr algn="just" rtl="1"/>
            <a:r>
              <a:rPr lang="fa-IR" dirty="0">
                <a:latin typeface="B Nazanin" pitchFamily="2" charset="-78"/>
                <a:cs typeface="B Nazanin" pitchFamily="2" charset="-78"/>
              </a:rPr>
              <a:t>ممکن است تکرر ادرار، درد یا سوزش ادرار، تب خفیف و یا هماچوری داشته باشد.</a:t>
            </a:r>
          </a:p>
        </p:txBody>
      </p:sp>
    </p:spTree>
    <p:extLst>
      <p:ext uri="{BB962C8B-B14F-4D97-AF65-F5344CB8AC3E}">
        <p14:creationId xmlns:p14="http://schemas.microsoft.com/office/powerpoint/2010/main" val="8881453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میتل اشمرز</a:t>
            </a:r>
          </a:p>
        </p:txBody>
      </p:sp>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درد شکم در میانه سیکل قاعدگی که بدلیل تخمک گذاری می باشد.</a:t>
            </a:r>
          </a:p>
          <a:p>
            <a:pPr algn="just" rtl="1"/>
            <a:r>
              <a:rPr lang="fa-IR" dirty="0">
                <a:latin typeface="B Nazanin" pitchFamily="2" charset="-78"/>
                <a:cs typeface="B Nazanin" pitchFamily="2" charset="-78"/>
              </a:rPr>
              <a:t>این درد با تحریک صفاق به علت پارگی فولیکول یا خونریزی هنگام تخمکگذاری مرتبط است.</a:t>
            </a:r>
          </a:p>
          <a:p>
            <a:pPr algn="just" rtl="1"/>
            <a:r>
              <a:rPr lang="fa-IR" dirty="0">
                <a:latin typeface="B Nazanin" pitchFamily="2" charset="-78"/>
                <a:cs typeface="B Nazanin" pitchFamily="2" charset="-78"/>
              </a:rPr>
              <a:t>درد عمدتاً در ربع تحتانی شکم که معمولاً خود محدود شونده است می باشد گاهی با لکه بینی و تب خفیف همراه است.</a:t>
            </a:r>
          </a:p>
          <a:p>
            <a:pPr algn="just" rtl="1"/>
            <a:r>
              <a:rPr lang="fa-IR" dirty="0">
                <a:latin typeface="B Nazanin" pitchFamily="2" charset="-78"/>
                <a:cs typeface="B Nazanin" pitchFamily="2" charset="-78"/>
              </a:rPr>
              <a:t>درمان علامتی است.</a:t>
            </a:r>
          </a:p>
        </p:txBody>
      </p:sp>
    </p:spTree>
    <p:extLst>
      <p:ext uri="{BB962C8B-B14F-4D97-AF65-F5344CB8AC3E}">
        <p14:creationId xmlns:p14="http://schemas.microsoft.com/office/powerpoint/2010/main" val="19771129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اندومتریت</a:t>
            </a:r>
          </a:p>
        </p:txBody>
      </p:sp>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عفونت لایه داخلی رحم میباشد که گاهی از عوارض سقط، زایمان یا اعمال جراحی مثل کورتاژ میباشد.</a:t>
            </a:r>
          </a:p>
          <a:p>
            <a:pPr algn="just" rtl="1"/>
            <a:r>
              <a:rPr lang="fa-IR" dirty="0">
                <a:latin typeface="B Nazanin" pitchFamily="2" charset="-78"/>
                <a:cs typeface="B Nazanin" pitchFamily="2" charset="-78"/>
              </a:rPr>
              <a:t>علائم شایع درد قسمت تحتانی شکم، تب، گاهی ترشح خونی و بدبو می باشد.</a:t>
            </a:r>
          </a:p>
          <a:p>
            <a:pPr algn="just" rtl="1"/>
            <a:r>
              <a:rPr lang="fa-IR" dirty="0">
                <a:latin typeface="B Nazanin" pitchFamily="2" charset="-78"/>
                <a:cs typeface="B Nazanin" pitchFamily="2" charset="-78"/>
              </a:rPr>
              <a:t>شروع علائم معمولاً 48 تا 72 ساعت پس از عمل جراحی یا سقط می باشد.</a:t>
            </a:r>
          </a:p>
          <a:p>
            <a:pPr algn="just" rtl="1"/>
            <a:r>
              <a:rPr lang="fa-IR" dirty="0">
                <a:latin typeface="B Nazanin" pitchFamily="2" charset="-78"/>
                <a:cs typeface="B Nazanin" pitchFamily="2" charset="-78"/>
              </a:rPr>
              <a:t>میبایست به سرعت درمان شود در غیر اینصورت بسیار خطرناک است</a:t>
            </a:r>
          </a:p>
        </p:txBody>
      </p:sp>
    </p:spTree>
    <p:extLst>
      <p:ext uri="{BB962C8B-B14F-4D97-AF65-F5344CB8AC3E}">
        <p14:creationId xmlns:p14="http://schemas.microsoft.com/office/powerpoint/2010/main" val="14421447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اندومتریوز</a:t>
            </a:r>
          </a:p>
        </p:txBody>
      </p:sp>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بیماری است که در آن اندومتر در خارج از رحم میباشد.</a:t>
            </a:r>
          </a:p>
          <a:p>
            <a:pPr algn="just" rtl="1"/>
            <a:r>
              <a:rPr lang="fa-IR" dirty="0">
                <a:latin typeface="B Nazanin" pitchFamily="2" charset="-78"/>
                <a:cs typeface="B Nazanin" pitchFamily="2" charset="-78"/>
              </a:rPr>
              <a:t>شایع ترین محل آن لگن و شکم است. </a:t>
            </a:r>
          </a:p>
          <a:p>
            <a:pPr algn="just" rtl="1"/>
            <a:r>
              <a:rPr lang="fa-IR" dirty="0">
                <a:latin typeface="B Nazanin" pitchFamily="2" charset="-78"/>
                <a:cs typeface="B Nazanin" pitchFamily="2" charset="-78"/>
              </a:rPr>
              <a:t>در سن 30 تا 40 سالگی شایع است.</a:t>
            </a:r>
          </a:p>
          <a:p>
            <a:pPr algn="just" rtl="1"/>
            <a:r>
              <a:rPr lang="fa-IR" dirty="0">
                <a:latin typeface="B Nazanin" pitchFamily="2" charset="-78"/>
                <a:cs typeface="B Nazanin" pitchFamily="2" charset="-78"/>
              </a:rPr>
              <a:t>معمولاً با درهای مبهم و پیچشی لگن و شکم همراه است که در ارتباط با عادت ماهانه بیمار هستند.</a:t>
            </a:r>
          </a:p>
        </p:txBody>
      </p:sp>
    </p:spTree>
    <p:extLst>
      <p:ext uri="{BB962C8B-B14F-4D97-AF65-F5344CB8AC3E}">
        <p14:creationId xmlns:p14="http://schemas.microsoft.com/office/powerpoint/2010/main" val="23957706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dirty="0">
                <a:cs typeface="B Titr" panose="00000700000000000000" pitchFamily="2" charset="-78"/>
              </a:rPr>
              <a:t>کنترل درد شکم با منشا ژنیکولوژیک</a:t>
            </a:r>
          </a:p>
        </p:txBody>
      </p:sp>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تجویز اکسیژن در صورت لزوم</a:t>
            </a:r>
          </a:p>
          <a:p>
            <a:pPr algn="just" rtl="1"/>
            <a:r>
              <a:rPr lang="fa-IR" dirty="0">
                <a:latin typeface="B Nazanin" pitchFamily="2" charset="-78"/>
                <a:cs typeface="B Nazanin" pitchFamily="2" charset="-78"/>
              </a:rPr>
              <a:t>برقراری راه وریدی</a:t>
            </a:r>
          </a:p>
          <a:p>
            <a:pPr algn="just" rtl="1"/>
            <a:r>
              <a:rPr lang="fa-IR" dirty="0">
                <a:latin typeface="B Nazanin" pitchFamily="2" charset="-78"/>
                <a:cs typeface="B Nazanin" pitchFamily="2" charset="-78"/>
              </a:rPr>
              <a:t>قرارگیری بیمار در وضعیت راحت</a:t>
            </a:r>
          </a:p>
          <a:p>
            <a:pPr algn="just" rtl="1"/>
            <a:r>
              <a:rPr lang="fa-IR" dirty="0">
                <a:latin typeface="B Nazanin" pitchFamily="2" charset="-78"/>
                <a:cs typeface="B Nazanin" pitchFamily="2" charset="-78"/>
              </a:rPr>
              <a:t>انتقال بیمار</a:t>
            </a:r>
          </a:p>
          <a:p>
            <a:pPr algn="just" rtl="1"/>
            <a:endParaRPr lang="fa-IR" dirty="0">
              <a:latin typeface="B Nazanin" pitchFamily="2" charset="-78"/>
              <a:cs typeface="B Nazanin" pitchFamily="2" charset="-78"/>
            </a:endParaRPr>
          </a:p>
        </p:txBody>
      </p:sp>
    </p:spTree>
    <p:extLst>
      <p:ext uri="{BB962C8B-B14F-4D97-AF65-F5344CB8AC3E}">
        <p14:creationId xmlns:p14="http://schemas.microsoft.com/office/powerpoint/2010/main" val="31774145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خونریزی واژینال غیر ترومایی</a:t>
            </a:r>
          </a:p>
        </p:txBody>
      </p:sp>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شایعترین علت خونریزی واژینال غیر تروماتیک سقط خودبخودی است.</a:t>
            </a:r>
          </a:p>
          <a:p>
            <a:pPr algn="just" rtl="1"/>
            <a:r>
              <a:rPr lang="fa-IR" dirty="0">
                <a:latin typeface="B Nazanin" pitchFamily="2" charset="-78"/>
                <a:cs typeface="B Nazanin" pitchFamily="2" charset="-78"/>
              </a:rPr>
              <a:t>اگر بش از 60 روز از آخرین عادت ماهانه بیمار گذشته باشد باید به این علت فکر کنید.</a:t>
            </a:r>
          </a:p>
          <a:p>
            <a:pPr algn="just" rtl="1"/>
            <a:r>
              <a:rPr lang="fa-IR" dirty="0">
                <a:latin typeface="B Nazanin" pitchFamily="2" charset="-78"/>
                <a:cs typeface="B Nazanin" pitchFamily="2" charset="-78"/>
              </a:rPr>
              <a:t>خونریزی واژینال به علت سقط اغلب با دردهای پیچشی شکم و دفع نسج و لخته همراه است.</a:t>
            </a:r>
          </a:p>
        </p:txBody>
      </p:sp>
    </p:spTree>
    <p:extLst>
      <p:ext uri="{BB962C8B-B14F-4D97-AF65-F5344CB8AC3E}">
        <p14:creationId xmlns:p14="http://schemas.microsoft.com/office/powerpoint/2010/main" val="5910360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dirty="0">
                <a:cs typeface="B Titr" panose="00000700000000000000" pitchFamily="2" charset="-78"/>
              </a:rPr>
              <a:t>اقدامات لازم جهت بیمار خونریزی واژینال</a:t>
            </a:r>
          </a:p>
        </p:txBody>
      </p:sp>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استفاده از پد بهداشتی جهت ارزیابی خونریزی</a:t>
            </a:r>
          </a:p>
          <a:p>
            <a:pPr algn="just" rtl="1"/>
            <a:r>
              <a:rPr lang="fa-IR" dirty="0">
                <a:latin typeface="B Nazanin" pitchFamily="2" charset="-78"/>
                <a:cs typeface="B Nazanin" pitchFamily="2" charset="-78"/>
              </a:rPr>
              <a:t>اکسیژن درمانی</a:t>
            </a:r>
          </a:p>
          <a:p>
            <a:pPr algn="just" rtl="1"/>
            <a:r>
              <a:rPr lang="fa-IR" dirty="0">
                <a:latin typeface="B Nazanin" pitchFamily="2" charset="-78"/>
                <a:cs typeface="B Nazanin" pitchFamily="2" charset="-78"/>
              </a:rPr>
              <a:t>برقراری راه وریدی</a:t>
            </a:r>
          </a:p>
          <a:p>
            <a:pPr algn="just" rtl="1"/>
            <a:r>
              <a:rPr lang="fa-IR" dirty="0">
                <a:latin typeface="B Nazanin" pitchFamily="2" charset="-78"/>
                <a:cs typeface="B Nazanin" pitchFamily="2" charset="-78"/>
              </a:rPr>
              <a:t>کنترل مداوم علائم حیاتی و بررسی از نظر شوک</a:t>
            </a:r>
          </a:p>
          <a:p>
            <a:pPr algn="just" rtl="1"/>
            <a:r>
              <a:rPr lang="fa-IR" dirty="0">
                <a:latin typeface="B Nazanin" pitchFamily="2" charset="-78"/>
                <a:cs typeface="B Nazanin" pitchFamily="2" charset="-78"/>
              </a:rPr>
              <a:t>انتقال بیمار</a:t>
            </a:r>
          </a:p>
        </p:txBody>
      </p:sp>
    </p:spTree>
    <p:extLst>
      <p:ext uri="{BB962C8B-B14F-4D97-AF65-F5344CB8AC3E}">
        <p14:creationId xmlns:p14="http://schemas.microsoft.com/office/powerpoint/2010/main" val="5412244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idx="4294967295"/>
          </p:nvPr>
        </p:nvSpPr>
        <p:spPr/>
        <p:txBody>
          <a:bodyPr>
            <a:normAutofit/>
          </a:bodyPr>
          <a:lstStyle/>
          <a:p>
            <a:pPr algn="ctr"/>
            <a:r>
              <a:rPr lang="en-US" dirty="0"/>
              <a:t>Patient Care—Vaginal Bleeding</a:t>
            </a:r>
          </a:p>
        </p:txBody>
      </p:sp>
      <p:sp>
        <p:nvSpPr>
          <p:cNvPr id="75779" name="Line 1026"/>
          <p:cNvSpPr>
            <a:spLocks noChangeShapeType="1"/>
          </p:cNvSpPr>
          <p:nvPr/>
        </p:nvSpPr>
        <p:spPr bwMode="auto">
          <a:xfrm>
            <a:off x="2438400" y="1447800"/>
            <a:ext cx="8229600" cy="0"/>
          </a:xfrm>
          <a:prstGeom prst="line">
            <a:avLst/>
          </a:prstGeom>
          <a:noFill/>
          <a:ln w="25400">
            <a:solidFill>
              <a:srgbClr val="8F0213"/>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a-IR" dirty="0">
              <a:solidFill>
                <a:prstClr val="black"/>
              </a:solidFill>
              <a:cs typeface="B Nazanin" panose="00000400000000000000" pitchFamily="2" charset="-78"/>
            </a:endParaRPr>
          </a:p>
        </p:txBody>
      </p:sp>
      <p:graphicFrame>
        <p:nvGraphicFramePr>
          <p:cNvPr id="5" name="Content Placeholder 3"/>
          <p:cNvGraphicFramePr>
            <a:graphicFrameLocks/>
          </p:cNvGraphicFramePr>
          <p:nvPr>
            <p:extLst/>
          </p:nvPr>
        </p:nvGraphicFramePr>
        <p:xfrm>
          <a:off x="1775520" y="1628800"/>
          <a:ext cx="7677040"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49254025"/>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p:cNvSpPr>
            <a:spLocks noGrp="1" noChangeArrowheads="1"/>
          </p:cNvSpPr>
          <p:nvPr>
            <p:ph type="title"/>
          </p:nvPr>
        </p:nvSpPr>
        <p:spPr/>
        <p:txBody>
          <a:bodyPr/>
          <a:lstStyle/>
          <a:p>
            <a:pPr algn="ctr"/>
            <a:r>
              <a:rPr lang="en-US" dirty="0">
                <a:latin typeface="_PDMS_Saleem_QuranFont" panose="02010000000000000000" pitchFamily="2" charset="-78"/>
              </a:rPr>
              <a:t>Internal anatomy</a:t>
            </a:r>
          </a:p>
        </p:txBody>
      </p:sp>
      <p:sp>
        <p:nvSpPr>
          <p:cNvPr id="219139" name="Rectangle 3"/>
          <p:cNvSpPr>
            <a:spLocks noGrp="1" noChangeArrowheads="1"/>
          </p:cNvSpPr>
          <p:nvPr>
            <p:ph idx="1"/>
          </p:nvPr>
        </p:nvSpPr>
        <p:spPr/>
        <p:txBody>
          <a:bodyPr>
            <a:normAutofit/>
          </a:bodyPr>
          <a:lstStyle/>
          <a:p>
            <a:pPr>
              <a:lnSpc>
                <a:spcPct val="110000"/>
              </a:lnSpc>
            </a:pPr>
            <a:r>
              <a:rPr lang="en-US" sz="4000" b="1" dirty="0"/>
              <a:t>Uterus, muscular organ</a:t>
            </a:r>
          </a:p>
          <a:p>
            <a:pPr lvl="1"/>
            <a:r>
              <a:rPr lang="en-US" sz="3600" dirty="0"/>
              <a:t>Flexed forward between bladder and rectum</a:t>
            </a:r>
          </a:p>
          <a:p>
            <a:pPr lvl="1"/>
            <a:r>
              <a:rPr lang="en-US" sz="3600" dirty="0"/>
              <a:t>~7.5 cm long, 5 cm wide</a:t>
            </a:r>
          </a:p>
          <a:p>
            <a:pPr lvl="1"/>
            <a:r>
              <a:rPr lang="en-US" sz="3600" dirty="0"/>
              <a:t>Provides site for fetal development</a:t>
            </a:r>
          </a:p>
          <a:p>
            <a:pPr lvl="1"/>
            <a:r>
              <a:rPr lang="en-US" sz="3600" dirty="0"/>
              <a:t>At term, measures ~ 40 cm in length</a:t>
            </a:r>
          </a:p>
        </p:txBody>
      </p:sp>
      <p:sp>
        <p:nvSpPr>
          <p:cNvPr id="6" name="Slide Number Placeholder 5"/>
          <p:cNvSpPr>
            <a:spLocks noGrp="1"/>
          </p:cNvSpPr>
          <p:nvPr>
            <p:ph type="sldNum" sz="quarter" idx="12"/>
          </p:nvPr>
        </p:nvSpPr>
        <p:spPr/>
        <p:txBody>
          <a:bodyPr/>
          <a:lstStyle/>
          <a:p>
            <a:fld id="{01AE91F7-AA14-43CC-B912-0521135A7866}" type="slidenum">
              <a:rPr lang="en-US">
                <a:solidFill>
                  <a:srgbClr val="B13F9A"/>
                </a:solidFill>
              </a:rPr>
              <a:pPr/>
              <a:t>4</a:t>
            </a:fld>
            <a:endParaRPr lang="en-US" sz="1400">
              <a:solidFill>
                <a:srgbClr val="B13F9A"/>
              </a:solidFill>
            </a:endParaRPr>
          </a:p>
        </p:txBody>
      </p:sp>
    </p:spTree>
    <p:extLst>
      <p:ext uri="{BB962C8B-B14F-4D97-AF65-F5344CB8AC3E}">
        <p14:creationId xmlns:p14="http://schemas.microsoft.com/office/powerpoint/2010/main" val="5932483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ترومای ژنیکولوژیک</a:t>
            </a:r>
          </a:p>
        </p:txBody>
      </p:sp>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شیوع بیشتر ترومای غیرنافذ نسبت به ترومای نافذ.</a:t>
            </a:r>
          </a:p>
          <a:p>
            <a:pPr algn="just" rtl="1"/>
            <a:r>
              <a:rPr lang="fa-IR" dirty="0">
                <a:latin typeface="B Nazanin" pitchFamily="2" charset="-78"/>
                <a:cs typeface="B Nazanin" pitchFamily="2" charset="-78"/>
              </a:rPr>
              <a:t>شایعترین شکل ترومای زینی می باشد.</a:t>
            </a:r>
          </a:p>
          <a:p>
            <a:pPr algn="just" rtl="1"/>
            <a:r>
              <a:rPr lang="fa-IR" dirty="0">
                <a:latin typeface="B Nazanin" pitchFamily="2" charset="-78"/>
                <a:cs typeface="B Nazanin" pitchFamily="2" charset="-78"/>
              </a:rPr>
              <a:t>آسیبهای واژن که به شکل بریدگی و پارگی میباشد عمدتاً ناشی از تجاوز جنسی است.</a:t>
            </a:r>
          </a:p>
        </p:txBody>
      </p:sp>
    </p:spTree>
    <p:extLst>
      <p:ext uri="{BB962C8B-B14F-4D97-AF65-F5344CB8AC3E}">
        <p14:creationId xmlns:p14="http://schemas.microsoft.com/office/powerpoint/2010/main" val="22673651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درمان ترومای ژنیکولوژیک</a:t>
            </a:r>
          </a:p>
        </p:txBody>
      </p:sp>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در صورت وجود پارگی و خونریزی پک کردن خونریزی انجام شود.</a:t>
            </a:r>
          </a:p>
          <a:p>
            <a:pPr algn="just" rtl="1"/>
            <a:r>
              <a:rPr lang="fa-IR" dirty="0">
                <a:latin typeface="B Nazanin" pitchFamily="2" charset="-78"/>
                <a:cs typeface="B Nazanin" pitchFamily="2" charset="-78"/>
              </a:rPr>
              <a:t>درصورت وجود هماتوم، کمپرس سرد قرار گیرد.</a:t>
            </a:r>
          </a:p>
          <a:p>
            <a:pPr algn="just" rtl="1"/>
            <a:r>
              <a:rPr lang="fa-IR" dirty="0">
                <a:latin typeface="B Nazanin" pitchFamily="2" charset="-78"/>
                <a:cs typeface="B Nazanin" pitchFamily="2" charset="-78"/>
              </a:rPr>
              <a:t>درصورت شدت خونریزی بررسی از نظر شوک انجام گیرد.</a:t>
            </a:r>
          </a:p>
          <a:p>
            <a:pPr algn="just" rtl="1"/>
            <a:r>
              <a:rPr lang="fa-IR" dirty="0">
                <a:latin typeface="B Nazanin" pitchFamily="2" charset="-78"/>
                <a:cs typeface="B Nazanin" pitchFamily="2" charset="-78"/>
              </a:rPr>
              <a:t>تجویز اکسیژن</a:t>
            </a:r>
          </a:p>
          <a:p>
            <a:pPr algn="just" rtl="1"/>
            <a:r>
              <a:rPr lang="fa-IR" dirty="0">
                <a:latin typeface="B Nazanin" pitchFamily="2" charset="-78"/>
                <a:cs typeface="B Nazanin" pitchFamily="2" charset="-78"/>
              </a:rPr>
              <a:t>برقراری راه وریدی</a:t>
            </a:r>
          </a:p>
          <a:p>
            <a:pPr algn="just" rtl="1"/>
            <a:r>
              <a:rPr lang="fa-IR" dirty="0">
                <a:latin typeface="B Nazanin" pitchFamily="2" charset="-78"/>
                <a:cs typeface="B Nazanin" pitchFamily="2" charset="-78"/>
              </a:rPr>
              <a:t>انتقال بیمار</a:t>
            </a:r>
          </a:p>
        </p:txBody>
      </p:sp>
    </p:spTree>
    <p:extLst>
      <p:ext uri="{BB962C8B-B14F-4D97-AF65-F5344CB8AC3E}">
        <p14:creationId xmlns:p14="http://schemas.microsoft.com/office/powerpoint/2010/main" val="41256991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تجاوز جنسی</a:t>
            </a:r>
          </a:p>
        </p:txBody>
      </p:sp>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بیش از 700 هزار زن در سال در ایالات متحده مورد تجاوز قرار میگیرند.</a:t>
            </a:r>
          </a:p>
          <a:p>
            <a:pPr algn="just" rtl="1"/>
            <a:r>
              <a:rPr lang="fa-IR" dirty="0">
                <a:latin typeface="B Nazanin" pitchFamily="2" charset="-78"/>
                <a:cs typeface="B Nazanin" pitchFamily="2" charset="-78"/>
              </a:rPr>
              <a:t>تخمین زده میشود که بیش از 60 درصد موارد تجاوز جنسی هرگز گزارش نمیشود.</a:t>
            </a:r>
          </a:p>
          <a:p>
            <a:pPr algn="just" rtl="1"/>
            <a:r>
              <a:rPr lang="fa-IR" dirty="0">
                <a:latin typeface="B Nazanin" pitchFamily="2" charset="-78"/>
                <a:cs typeface="B Nazanin" pitchFamily="2" charset="-78"/>
              </a:rPr>
              <a:t>سوء استفاده جنسی از کودکان بسیار کمتر گزارش میشود.</a:t>
            </a:r>
          </a:p>
          <a:p>
            <a:pPr algn="just" rtl="1"/>
            <a:r>
              <a:rPr lang="fa-IR" dirty="0">
                <a:latin typeface="B Nazanin" pitchFamily="2" charset="-78"/>
                <a:cs typeface="B Nazanin" pitchFamily="2" charset="-78"/>
              </a:rPr>
              <a:t>سوء استفاده جنسی از کودکان تا 350 هزار مورد در سال میباشد. بیشتر قربانیان متجاوز خود را میشناسند</a:t>
            </a:r>
          </a:p>
        </p:txBody>
      </p:sp>
    </p:spTree>
    <p:extLst>
      <p:ext uri="{BB962C8B-B14F-4D97-AF65-F5344CB8AC3E}">
        <p14:creationId xmlns:p14="http://schemas.microsoft.com/office/powerpoint/2010/main" val="32697983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ارزیابی قربانی تجاوز جنسی</a:t>
            </a:r>
          </a:p>
        </p:txBody>
      </p:sp>
      <p:sp>
        <p:nvSpPr>
          <p:cNvPr id="3" name="Content Placeholder 2"/>
          <p:cNvSpPr>
            <a:spLocks noGrp="1"/>
          </p:cNvSpPr>
          <p:nvPr>
            <p:ph idx="1"/>
          </p:nvPr>
        </p:nvSpPr>
        <p:spPr/>
        <p:txBody>
          <a:bodyPr>
            <a:normAutofit/>
          </a:bodyPr>
          <a:lstStyle/>
          <a:p>
            <a:pPr algn="just" rtl="1"/>
            <a:r>
              <a:rPr lang="fa-IR" dirty="0">
                <a:latin typeface="B Nazanin" pitchFamily="2" charset="-78"/>
                <a:cs typeface="B Nazanin" pitchFamily="2" charset="-78"/>
              </a:rPr>
              <a:t>بیمار عمدتا نیاز به مراقبت روحی و طبی دارد.</a:t>
            </a:r>
          </a:p>
          <a:p>
            <a:pPr algn="just" rtl="1"/>
            <a:r>
              <a:rPr lang="fa-IR" dirty="0">
                <a:latin typeface="B Nazanin" pitchFamily="2" charset="-78"/>
                <a:cs typeface="B Nazanin" pitchFamily="2" charset="-78"/>
              </a:rPr>
              <a:t>از آنجا که بیمار به جمع آوری مدارک قانونی نیازمنداست، مشاهدات شما ضروری و اساسی هستند.</a:t>
            </a:r>
          </a:p>
          <a:p>
            <a:pPr algn="just" rtl="1"/>
            <a:r>
              <a:rPr lang="fa-IR" dirty="0">
                <a:latin typeface="B Nazanin" pitchFamily="2" charset="-78"/>
                <a:cs typeface="B Nazanin" pitchFamily="2" charset="-78"/>
              </a:rPr>
              <a:t>در صحنه از قربانی سوء استفاده جنسی در مورد واقعه سوال نشود.</a:t>
            </a:r>
          </a:p>
          <a:p>
            <a:pPr algn="just" rtl="1"/>
            <a:r>
              <a:rPr lang="fa-IR" dirty="0">
                <a:latin typeface="B Nazanin" pitchFamily="2" charset="-78"/>
                <a:cs typeface="B Nazanin" pitchFamily="2" charset="-78"/>
              </a:rPr>
              <a:t>سوالات خود را به آسیبهای جسمی بیمار محدود کنید.</a:t>
            </a:r>
          </a:p>
          <a:p>
            <a:pPr algn="just" rtl="1"/>
            <a:r>
              <a:rPr lang="fa-IR" dirty="0">
                <a:latin typeface="B Nazanin" pitchFamily="2" charset="-78"/>
                <a:cs typeface="B Nazanin" pitchFamily="2" charset="-78"/>
              </a:rPr>
              <a:t>اگر بیمار لباس کامل نپوشیده پوششی برای او فراهم کنید.</a:t>
            </a:r>
          </a:p>
        </p:txBody>
      </p:sp>
    </p:spTree>
    <p:extLst>
      <p:ext uri="{BB962C8B-B14F-4D97-AF65-F5344CB8AC3E}">
        <p14:creationId xmlns:p14="http://schemas.microsoft.com/office/powerpoint/2010/main" val="26658231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lgn="just" rtl="1">
              <a:buClr>
                <a:srgbClr val="B13F9A"/>
              </a:buClr>
            </a:pPr>
            <a:r>
              <a:rPr lang="fa-IR" sz="2400" dirty="0">
                <a:solidFill>
                  <a:prstClr val="black"/>
                </a:solidFill>
                <a:latin typeface="B Nazanin" pitchFamily="2" charset="-78"/>
                <a:cs typeface="B Nazanin" pitchFamily="2" charset="-78"/>
              </a:rPr>
              <a:t>هرکاری میکنید برای او توضیح داده و قبل از انجام آن از بیمار اجازه بگیرید. مگر در صورت وجود خونریزی تهدید کننده حیات، دستگاه تناسلی خارجی قربانی را معاینه نکنید.</a:t>
            </a:r>
          </a:p>
          <a:p>
            <a:pPr lvl="0" algn="just" rtl="1">
              <a:buClr>
                <a:srgbClr val="B13F9A"/>
              </a:buClr>
            </a:pPr>
            <a:r>
              <a:rPr lang="fa-IR" sz="2400" dirty="0">
                <a:solidFill>
                  <a:prstClr val="black"/>
                </a:solidFill>
                <a:latin typeface="B Nazanin" pitchFamily="2" charset="-78"/>
                <a:cs typeface="B Nazanin" pitchFamily="2" charset="-78"/>
              </a:rPr>
              <a:t>رفتاری به دور از پیش داوری داشته باشید.</a:t>
            </a:r>
          </a:p>
          <a:p>
            <a:pPr algn="just" rtl="1"/>
            <a:endParaRPr lang="fa-IR" dirty="0">
              <a:latin typeface="B Nazanin" pitchFamily="2" charset="-78"/>
              <a:cs typeface="B Nazanin" pitchFamily="2" charset="-78"/>
            </a:endParaRPr>
          </a:p>
        </p:txBody>
      </p:sp>
    </p:spTree>
    <p:extLst>
      <p:ext uri="{BB962C8B-B14F-4D97-AF65-F5344CB8AC3E}">
        <p14:creationId xmlns:p14="http://schemas.microsoft.com/office/powerpoint/2010/main" val="5158203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628800"/>
            <a:ext cx="7239000" cy="2592288"/>
          </a:xfrm>
        </p:spPr>
        <p:txBody>
          <a:bodyPr>
            <a:normAutofit/>
          </a:bodyPr>
          <a:lstStyle/>
          <a:p>
            <a:pPr algn="ctr"/>
            <a:r>
              <a:rPr lang="fa-IR" sz="5400" dirty="0">
                <a:cs typeface="B Titr" panose="00000700000000000000" pitchFamily="2" charset="-78"/>
              </a:rPr>
              <a:t>زایمان فعال و وضع حمل</a:t>
            </a:r>
          </a:p>
        </p:txBody>
      </p:sp>
      <p:pic>
        <p:nvPicPr>
          <p:cNvPr id="3" name="Picture 2">
            <a:extLst>
              <a:ext uri="{FF2B5EF4-FFF2-40B4-BE49-F238E27FC236}">
                <a16:creationId xmlns="" xmlns:a16="http://schemas.microsoft.com/office/drawing/2014/main" id="{0068B719-7248-E149-97F4-8F233FFDB2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71612" y="5003832"/>
            <a:ext cx="1820388" cy="1687570"/>
          </a:xfrm>
          <a:prstGeom prst="rect">
            <a:avLst/>
          </a:prstGeom>
        </p:spPr>
      </p:pic>
    </p:spTree>
    <p:extLst>
      <p:ext uri="{BB962C8B-B14F-4D97-AF65-F5344CB8AC3E}">
        <p14:creationId xmlns:p14="http://schemas.microsoft.com/office/powerpoint/2010/main" val="2768898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زایمان</a:t>
            </a:r>
          </a:p>
        </p:txBody>
      </p:sp>
      <p:sp>
        <p:nvSpPr>
          <p:cNvPr id="3" name="Content Placeholder 2"/>
          <p:cNvSpPr>
            <a:spLocks noGrp="1"/>
          </p:cNvSpPr>
          <p:nvPr>
            <p:ph idx="1"/>
          </p:nvPr>
        </p:nvSpPr>
        <p:spPr/>
        <p:txBody>
          <a:bodyPr/>
          <a:lstStyle/>
          <a:p>
            <a:pPr algn="r" rtl="1"/>
            <a:r>
              <a:rPr lang="fa-IR" dirty="0">
                <a:cs typeface="B Nazanin" panose="00000400000000000000" pitchFamily="2" charset="-78"/>
              </a:rPr>
              <a:t>فرایند تولد نوزاد است و در واقع انقباضات دیواره رحم که منجر به خروج جنین وجفت از کانال واژن می شود می باشد.</a:t>
            </a:r>
          </a:p>
          <a:p>
            <a:pPr algn="r" rtl="1">
              <a:buFont typeface="Wingdings" pitchFamily="2" charset="2"/>
              <a:buChar char="q"/>
            </a:pPr>
            <a:r>
              <a:rPr lang="fa-IR" dirty="0">
                <a:cs typeface="B Nazanin" panose="00000400000000000000" pitchFamily="2" charset="-78"/>
              </a:rPr>
              <a:t>زایمان طبیعی سه مرحله می باشد:</a:t>
            </a:r>
          </a:p>
          <a:p>
            <a:pPr algn="r" rtl="1"/>
            <a:r>
              <a:rPr lang="fa-IR" dirty="0">
                <a:cs typeface="B Nazanin" panose="00000400000000000000" pitchFamily="2" charset="-78"/>
              </a:rPr>
              <a:t>دیلاتاسیون</a:t>
            </a:r>
          </a:p>
          <a:p>
            <a:pPr algn="r" rtl="1"/>
            <a:r>
              <a:rPr lang="fa-IR" dirty="0">
                <a:cs typeface="B Nazanin" panose="00000400000000000000" pitchFamily="2" charset="-78"/>
              </a:rPr>
              <a:t>خروج جنین</a:t>
            </a:r>
          </a:p>
          <a:p>
            <a:pPr algn="r" rtl="1"/>
            <a:r>
              <a:rPr lang="fa-IR" dirty="0">
                <a:cs typeface="B Nazanin" panose="00000400000000000000" pitchFamily="2" charset="-78"/>
              </a:rPr>
              <a:t>خروج جفت</a:t>
            </a:r>
          </a:p>
        </p:txBody>
      </p:sp>
    </p:spTree>
    <p:extLst>
      <p:ext uri="{BB962C8B-B14F-4D97-AF65-F5344CB8AC3E}">
        <p14:creationId xmlns:p14="http://schemas.microsoft.com/office/powerpoint/2010/main" val="42736455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مرحله اول:دیلاتاسیون</a:t>
            </a:r>
          </a:p>
        </p:txBody>
      </p:sp>
      <p:sp>
        <p:nvSpPr>
          <p:cNvPr id="3" name="Content Placeholder 2"/>
          <p:cNvSpPr>
            <a:spLocks noGrp="1"/>
          </p:cNvSpPr>
          <p:nvPr>
            <p:ph idx="1"/>
          </p:nvPr>
        </p:nvSpPr>
        <p:spPr/>
        <p:txBody>
          <a:bodyPr/>
          <a:lstStyle/>
          <a:p>
            <a:pPr algn="r" rtl="1"/>
            <a:r>
              <a:rPr lang="fa-IR" dirty="0">
                <a:latin typeface="B Nazanin" pitchFamily="2" charset="-78"/>
                <a:cs typeface="B Nazanin" pitchFamily="2" charset="-78"/>
              </a:rPr>
              <a:t>از ابتدای زایمان واقعی (انقباضات رحمی) تا کامل شدن دیلاتاسیون دهانه رحم</a:t>
            </a:r>
          </a:p>
          <a:p>
            <a:pPr algn="r" rtl="1"/>
            <a:r>
              <a:rPr lang="fa-IR" dirty="0">
                <a:latin typeface="B Nazanin" pitchFamily="2" charset="-78"/>
                <a:cs typeface="B Nazanin" pitchFamily="2" charset="-78"/>
              </a:rPr>
              <a:t>در این مرحله انقباضات موجب باز شدن کامل دهانه رحم به اندازه 10 سانتی متر میشود تا به سرجنین اجازه خروج از رحم و پیشرفت در کانال زایمانی رابدهد.دهانه رحم باز میشود،کشیده شده و افاسمان می یابد(نازک میشود). </a:t>
            </a:r>
          </a:p>
        </p:txBody>
      </p:sp>
    </p:spTree>
    <p:extLst>
      <p:ext uri="{BB962C8B-B14F-4D97-AF65-F5344CB8AC3E}">
        <p14:creationId xmlns:p14="http://schemas.microsoft.com/office/powerpoint/2010/main" val="37458220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مرجله اول طولانی ترین مرحله زایمان است </a:t>
            </a:r>
          </a:p>
          <a:p>
            <a:pPr algn="just" rtl="1"/>
            <a:r>
              <a:rPr lang="fa-IR" dirty="0">
                <a:latin typeface="B Nazanin" pitchFamily="2" charset="-78"/>
                <a:cs typeface="B Nazanin" pitchFamily="2" charset="-78"/>
              </a:rPr>
              <a:t>در ابتدا انقباضات هر 10 تا 20 دقیقه رخ می دهدو خیلی شدید نیستند اما به مرور شدید شده و هرکدام با فواصل منظم به مدت 30 تا 60 ثانیه باشند که با فاصله 2-3 دقیقه رخ دهند.</a:t>
            </a:r>
          </a:p>
          <a:p>
            <a:pPr algn="just" rtl="1"/>
            <a:r>
              <a:rPr lang="fa-IR" dirty="0">
                <a:latin typeface="B Nazanin" pitchFamily="2" charset="-78"/>
                <a:cs typeface="B Nazanin" pitchFamily="2" charset="-78"/>
              </a:rPr>
              <a:t>در بیشتر موارد مرحله اول 8 تا 10 ساعت به طول می انجامد گاهی در زایمان اول ممکن است تا 18 ساعت طول کشیده و در زایمان های بعدی فقط 5تا 7 ساعت ممکن است طول بکشد.</a:t>
            </a:r>
          </a:p>
          <a:p>
            <a:pPr marL="0" indent="0" algn="just" rtl="1">
              <a:buNone/>
            </a:pPr>
            <a:r>
              <a:rPr lang="fa-IR" dirty="0">
                <a:latin typeface="B Nazanin" pitchFamily="2" charset="-78"/>
                <a:cs typeface="B Nazanin" pitchFamily="2" charset="-78"/>
              </a:rPr>
              <a:t> </a:t>
            </a:r>
          </a:p>
        </p:txBody>
      </p:sp>
    </p:spTree>
    <p:extLst>
      <p:ext uri="{BB962C8B-B14F-4D97-AF65-F5344CB8AC3E}">
        <p14:creationId xmlns:p14="http://schemas.microsoft.com/office/powerpoint/2010/main" val="41384356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764704"/>
            <a:ext cx="7239000" cy="2016224"/>
          </a:xfrm>
        </p:spPr>
        <p:txBody>
          <a:bodyPr>
            <a:normAutofit/>
          </a:bodyPr>
          <a:lstStyle/>
          <a:p>
            <a:pPr algn="just" rtl="1"/>
            <a:r>
              <a:rPr lang="fa-IR" sz="3200" dirty="0">
                <a:latin typeface="B Nazanin" pitchFamily="2" charset="-78"/>
                <a:cs typeface="B Nazanin" pitchFamily="2" charset="-78"/>
              </a:rPr>
              <a:t>مرحله دیلاتاسیون زمانی خاتمه می یابد که انقباضات منظم با فاصله زمانی 3 تا 4 دقیقه و حداقل 60 ثانیه طول کشیده و به شدت حس شود.</a:t>
            </a:r>
          </a:p>
        </p:txBody>
      </p:sp>
      <p:pic>
        <p:nvPicPr>
          <p:cNvPr id="5" name="Picture 7" descr="Fig27-02"/>
          <p:cNvPicPr>
            <a:picLocks noChangeAspect="1" noChangeArrowheads="1"/>
          </p:cNvPicPr>
          <p:nvPr/>
        </p:nvPicPr>
        <p:blipFill>
          <a:blip r:embed="rId2" cstate="print">
            <a:extLst>
              <a:ext uri="{28A0092B-C50C-407E-A947-70E740481C1C}">
                <a14:useLocalDpi xmlns:a14="http://schemas.microsoft.com/office/drawing/2010/main" val="0"/>
              </a:ext>
            </a:extLst>
          </a:blip>
          <a:srcRect r="53735" b="52724"/>
          <a:stretch>
            <a:fillRect/>
          </a:stretch>
        </p:blipFill>
        <p:spPr>
          <a:xfrm>
            <a:off x="2423592" y="2852936"/>
            <a:ext cx="6796608" cy="3744416"/>
          </a:xfrm>
          <a:prstGeom prst="rect">
            <a:avLst/>
          </a:prstGeom>
          <a:noFill/>
        </p:spPr>
      </p:pic>
    </p:spTree>
    <p:extLst>
      <p:ext uri="{BB962C8B-B14F-4D97-AF65-F5344CB8AC3E}">
        <p14:creationId xmlns:p14="http://schemas.microsoft.com/office/powerpoint/2010/main" val="238992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رحم</a:t>
            </a:r>
          </a:p>
        </p:txBody>
      </p:sp>
      <p:sp>
        <p:nvSpPr>
          <p:cNvPr id="3" name="Content Placeholder 2"/>
          <p:cNvSpPr>
            <a:spLocks noGrp="1"/>
          </p:cNvSpPr>
          <p:nvPr>
            <p:ph idx="1"/>
          </p:nvPr>
        </p:nvSpPr>
        <p:spPr/>
        <p:txBody>
          <a:bodyPr/>
          <a:lstStyle/>
          <a:p>
            <a:pPr algn="r" rtl="1"/>
            <a:r>
              <a:rPr lang="fa-IR" dirty="0">
                <a:latin typeface="B Nazanin" pitchFamily="2" charset="-78"/>
                <a:cs typeface="B Nazanin" pitchFamily="2" charset="-78"/>
              </a:rPr>
              <a:t>عضوی است که در زمان بارداری حاوی جنین در حال رشد است ترتیب خاص قرارگیری عضلات و عروق درآن اجازه اتساع بسیار زیاد در بارداری وانقباضات پر قدرت در طی زایمان را به رحم می دهد همچنین رحم توان انقباضات سریع پس از زایمان رادارد که به بسته شدن عروق خونی و پیشگیری از خونریزی کمک میکند </a:t>
            </a:r>
          </a:p>
        </p:txBody>
      </p:sp>
    </p:spTree>
    <p:extLst>
      <p:ext uri="{BB962C8B-B14F-4D97-AF65-F5344CB8AC3E}">
        <p14:creationId xmlns:p14="http://schemas.microsoft.com/office/powerpoint/2010/main" val="9284321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مرحله دوم: خروج جنین</a:t>
            </a:r>
          </a:p>
        </p:txBody>
      </p:sp>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شروع مرحله دوم با دیلاتاسیون کامل رحم</a:t>
            </a:r>
          </a:p>
          <a:p>
            <a:pPr algn="just" rtl="1"/>
            <a:r>
              <a:rPr lang="fa-IR" dirty="0">
                <a:latin typeface="B Nazanin" pitchFamily="2" charset="-78"/>
                <a:cs typeface="B Nazanin" pitchFamily="2" charset="-78"/>
              </a:rPr>
              <a:t>پایان آن زایمان نوزاد است</a:t>
            </a:r>
          </a:p>
          <a:p>
            <a:pPr algn="just" rtl="1"/>
            <a:r>
              <a:rPr lang="fa-IR" dirty="0">
                <a:latin typeface="B Nazanin" pitchFamily="2" charset="-78"/>
                <a:cs typeface="B Nazanin" pitchFamily="2" charset="-78"/>
              </a:rPr>
              <a:t>انقباضات به هم نزدیکتر میشود 2-3 دقیقه فاصله</a:t>
            </a:r>
          </a:p>
          <a:p>
            <a:pPr algn="just" rtl="1"/>
            <a:r>
              <a:rPr lang="fa-IR" dirty="0">
                <a:latin typeface="B Nazanin" pitchFamily="2" charset="-78"/>
                <a:cs typeface="B Nazanin" pitchFamily="2" charset="-78"/>
              </a:rPr>
              <a:t>طول هر انقباض 60تا 90 ثانیه</a:t>
            </a:r>
          </a:p>
          <a:p>
            <a:pPr algn="just" rtl="1"/>
            <a:r>
              <a:rPr lang="fa-IR" dirty="0">
                <a:latin typeface="B Nazanin" pitchFamily="2" charset="-78"/>
                <a:cs typeface="B Nazanin" pitchFamily="2" charset="-78"/>
              </a:rPr>
              <a:t>نزول نوزاد به سمت پایین </a:t>
            </a:r>
          </a:p>
          <a:p>
            <a:pPr algn="just" rtl="1"/>
            <a:r>
              <a:rPr lang="fa-IR" dirty="0">
                <a:latin typeface="B Nazanin" pitchFamily="2" charset="-78"/>
                <a:cs typeface="B Nazanin" pitchFamily="2" charset="-78"/>
              </a:rPr>
              <a:t>احساس فشار در ناحیه رکتوم (احساس دفع مدفوع) نشانه ای از تولد قریب الوقوع نوزاد</a:t>
            </a:r>
          </a:p>
          <a:p>
            <a:pPr algn="just" rtl="1"/>
            <a:r>
              <a:rPr lang="fa-IR" dirty="0">
                <a:latin typeface="B Nazanin" pitchFamily="2" charset="-78"/>
                <a:cs typeface="B Nazanin" pitchFamily="2" charset="-78"/>
              </a:rPr>
              <a:t>خروج ترشحات خونی </a:t>
            </a:r>
          </a:p>
          <a:p>
            <a:pPr algn="just" rtl="1"/>
            <a:r>
              <a:rPr lang="fa-IR" dirty="0">
                <a:latin typeface="B Nazanin" pitchFamily="2" charset="-78"/>
                <a:cs typeface="B Nazanin" pitchFamily="2" charset="-78"/>
              </a:rPr>
              <a:t>برجسته شدن پوست پرینه (بخشی از پوست بین واژن ومقعد</a:t>
            </a:r>
          </a:p>
          <a:p>
            <a:pPr algn="r" rtl="1"/>
            <a:endParaRPr lang="fa-IR" dirty="0">
              <a:latin typeface="B Nazanin" pitchFamily="2" charset="-78"/>
              <a:cs typeface="B Nazanin" pitchFamily="2" charset="-78"/>
            </a:endParaRPr>
          </a:p>
          <a:p>
            <a:pPr algn="r" rtl="1"/>
            <a:endParaRPr lang="fa-IR" dirty="0">
              <a:latin typeface="B Nazanin" pitchFamily="2" charset="-78"/>
              <a:cs typeface="B Nazanin" pitchFamily="2" charset="-78"/>
            </a:endParaRPr>
          </a:p>
          <a:p>
            <a:pPr algn="r" rtl="1"/>
            <a:endParaRPr lang="fa-IR" dirty="0">
              <a:latin typeface="B Nazanin" pitchFamily="2" charset="-78"/>
              <a:cs typeface="B Nazanin" pitchFamily="2" charset="-78"/>
            </a:endParaRPr>
          </a:p>
        </p:txBody>
      </p:sp>
    </p:spTree>
    <p:extLst>
      <p:ext uri="{BB962C8B-B14F-4D97-AF65-F5344CB8AC3E}">
        <p14:creationId xmlns:p14="http://schemas.microsoft.com/office/powerpoint/2010/main" val="374380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آشکار شدن سر نوزاد در ورودی کانال زایمان(تاجی شدن)</a:t>
            </a:r>
          </a:p>
          <a:p>
            <a:pPr algn="just" rtl="1"/>
            <a:r>
              <a:rPr lang="fa-IR" dirty="0">
                <a:latin typeface="B Nazanin" pitchFamily="2" charset="-78"/>
                <a:cs typeface="B Nazanin" pitchFamily="2" charset="-78"/>
              </a:rPr>
              <a:t>در این مرحله می بایست مادر با هر اقباض زور بزند شانه ها و بقیه بدن نوزاد در پی خواهند آمد.</a:t>
            </a:r>
          </a:p>
          <a:p>
            <a:pPr algn="just" rtl="1"/>
            <a:r>
              <a:rPr lang="fa-IR" dirty="0">
                <a:latin typeface="B Nazanin" pitchFamily="2" charset="-78"/>
                <a:cs typeface="B Nazanin" pitchFamily="2" charset="-78"/>
              </a:rPr>
              <a:t>برای کسی که زایمان اول را تجربه می کند این مرحله 50 تا 60 دقیقه طول می کشد.</a:t>
            </a:r>
          </a:p>
          <a:p>
            <a:pPr algn="just" rtl="1"/>
            <a:r>
              <a:rPr lang="fa-IR" dirty="0">
                <a:latin typeface="B Nazanin" pitchFamily="2" charset="-78"/>
                <a:cs typeface="B Nazanin" pitchFamily="2" charset="-78"/>
              </a:rPr>
              <a:t>در حالی که مرحله دوم در زایمان دوم و بالاتر حدود 20 تا 30 دقیقخبه طول می انجامد.</a:t>
            </a:r>
          </a:p>
        </p:txBody>
      </p:sp>
    </p:spTree>
    <p:extLst>
      <p:ext uri="{BB962C8B-B14F-4D97-AF65-F5344CB8AC3E}">
        <p14:creationId xmlns:p14="http://schemas.microsoft.com/office/powerpoint/2010/main" val="37182885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7" descr="Fig27-0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t="53464" r="55011" b="6844"/>
          <a:stretch>
            <a:fillRect/>
          </a:stretch>
        </p:blipFill>
        <p:spPr>
          <a:xfrm>
            <a:off x="2855641" y="271849"/>
            <a:ext cx="6572564" cy="6037471"/>
          </a:xfrm>
          <a:noFill/>
        </p:spPr>
      </p:pic>
    </p:spTree>
    <p:extLst>
      <p:ext uri="{BB962C8B-B14F-4D97-AF65-F5344CB8AC3E}">
        <p14:creationId xmlns:p14="http://schemas.microsoft.com/office/powerpoint/2010/main" val="1025211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مرحله سوم: خروج جفت</a:t>
            </a:r>
          </a:p>
        </p:txBody>
      </p:sp>
      <p:sp>
        <p:nvSpPr>
          <p:cNvPr id="3" name="Content Placeholder 2"/>
          <p:cNvSpPr>
            <a:spLocks noGrp="1"/>
          </p:cNvSpPr>
          <p:nvPr>
            <p:ph idx="1"/>
          </p:nvPr>
        </p:nvSpPr>
        <p:spPr/>
        <p:txBody>
          <a:bodyPr/>
          <a:lstStyle/>
          <a:p>
            <a:pPr algn="r" rtl="1"/>
            <a:r>
              <a:rPr lang="fa-IR" dirty="0">
                <a:latin typeface="B Nazanin" pitchFamily="2" charset="-78"/>
                <a:cs typeface="B Nazanin" pitchFamily="2" charset="-78"/>
              </a:rPr>
              <a:t>شروع با زایمان کودک و پایان آن با خروج جفت است.</a:t>
            </a:r>
          </a:p>
          <a:p>
            <a:pPr algn="r" rtl="1"/>
            <a:r>
              <a:rPr lang="fa-IR" dirty="0">
                <a:latin typeface="B Nazanin" pitchFamily="2" charset="-78"/>
                <a:cs typeface="B Nazanin" pitchFamily="2" charset="-78"/>
              </a:rPr>
              <a:t>در این مرحله جفت از دیواره رحم جدا شده و از رحم بیرون می آید.</a:t>
            </a:r>
          </a:p>
          <a:p>
            <a:pPr algn="r" rtl="1"/>
            <a:r>
              <a:rPr lang="fa-IR" dirty="0">
                <a:latin typeface="B Nazanin" pitchFamily="2" charset="-78"/>
                <a:cs typeface="B Nazanin" pitchFamily="2" charset="-78"/>
              </a:rPr>
              <a:t>جفت معمولا در عرض 15 تا 20 دقیقه بعد از زایمان کودک خارج می گردد. مادر به انقباضاتش تا خروج جفت ادامه می دهد حتی اگر شدید نباشد.</a:t>
            </a:r>
          </a:p>
        </p:txBody>
      </p:sp>
    </p:spTree>
    <p:extLst>
      <p:ext uri="{BB962C8B-B14F-4D97-AF65-F5344CB8AC3E}">
        <p14:creationId xmlns:p14="http://schemas.microsoft.com/office/powerpoint/2010/main" val="17503700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علایم خروج جفت</a:t>
            </a:r>
          </a:p>
        </p:txBody>
      </p:sp>
      <p:sp>
        <p:nvSpPr>
          <p:cNvPr id="3" name="Content Placeholder 2"/>
          <p:cNvSpPr>
            <a:spLocks noGrp="1"/>
          </p:cNvSpPr>
          <p:nvPr>
            <p:ph idx="1"/>
          </p:nvPr>
        </p:nvSpPr>
        <p:spPr>
          <a:xfrm>
            <a:off x="3995352" y="2036379"/>
            <a:ext cx="7239000" cy="2827696"/>
          </a:xfrm>
        </p:spPr>
        <p:txBody>
          <a:bodyPr/>
          <a:lstStyle/>
          <a:p>
            <a:pPr algn="r" rtl="1"/>
            <a:r>
              <a:rPr lang="fa-IR" dirty="0">
                <a:cs typeface="B Nazanin" panose="00000400000000000000" pitchFamily="2" charset="-78"/>
              </a:rPr>
              <a:t>ریزش یکباره خون از واژن</a:t>
            </a:r>
          </a:p>
          <a:p>
            <a:pPr algn="r" rtl="1"/>
            <a:r>
              <a:rPr lang="fa-IR" dirty="0">
                <a:cs typeface="B Nazanin" panose="00000400000000000000" pitchFamily="2" charset="-78"/>
              </a:rPr>
              <a:t>کوچکتر شدن اندازه رحم</a:t>
            </a:r>
          </a:p>
          <a:p>
            <a:pPr algn="r" rtl="1"/>
            <a:r>
              <a:rPr lang="fa-IR" dirty="0">
                <a:cs typeface="B Nazanin" panose="00000400000000000000" pitchFamily="2" charset="-78"/>
              </a:rPr>
              <a:t>طویلتر شدن بند ناف</a:t>
            </a:r>
          </a:p>
          <a:p>
            <a:pPr algn="r" rtl="1"/>
            <a:r>
              <a:rPr lang="fa-IR" dirty="0">
                <a:cs typeface="B Nazanin" panose="00000400000000000000" pitchFamily="2" charset="-78"/>
              </a:rPr>
              <a:t>تمایل مادر برای زور زدن</a:t>
            </a:r>
          </a:p>
          <a:p>
            <a:pPr algn="r" rtl="1"/>
            <a:endParaRPr lang="fa-IR" dirty="0">
              <a:cs typeface="B Nazanin" panose="00000400000000000000" pitchFamily="2" charset="-78"/>
            </a:endParaRPr>
          </a:p>
        </p:txBody>
      </p:sp>
      <p:pic>
        <p:nvPicPr>
          <p:cNvPr id="4" name="Picture 5" descr="Fig27-02"/>
          <p:cNvPicPr>
            <a:picLocks noChangeAspect="1" noChangeArrowheads="1"/>
          </p:cNvPicPr>
          <p:nvPr/>
        </p:nvPicPr>
        <p:blipFill>
          <a:blip r:embed="rId2" cstate="print">
            <a:extLst>
              <a:ext uri="{28A0092B-C50C-407E-A947-70E740481C1C}">
                <a14:useLocalDpi xmlns:a14="http://schemas.microsoft.com/office/drawing/2010/main" val="0"/>
              </a:ext>
            </a:extLst>
          </a:blip>
          <a:srcRect l="53761" t="60222" b="6929"/>
          <a:stretch>
            <a:fillRect/>
          </a:stretch>
        </p:blipFill>
        <p:spPr>
          <a:xfrm>
            <a:off x="838200" y="2036379"/>
            <a:ext cx="4032447" cy="3645024"/>
          </a:xfrm>
          <a:prstGeom prst="rect">
            <a:avLst/>
          </a:prstGeom>
          <a:noFill/>
        </p:spPr>
      </p:pic>
    </p:spTree>
    <p:extLst>
      <p:ext uri="{BB962C8B-B14F-4D97-AF65-F5344CB8AC3E}">
        <p14:creationId xmlns:p14="http://schemas.microsoft.com/office/powerpoint/2010/main" val="4025838713"/>
      </p:ext>
    </p:extLst>
  </p:cSld>
  <p:clrMapOvr>
    <a:masterClrMapping/>
  </p:clrMapOvr>
  <p:transition spd="slow">
    <p:wip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AEFRPL0"/>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306861" y="776185"/>
            <a:ext cx="7776864" cy="48965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4502886"/>
      </p:ext>
    </p:extLst>
  </p:cSld>
  <p:clrMapOvr>
    <a:masterClrMapping/>
  </p:clrMapOvr>
  <p:transition spd="slow">
    <p:comb/>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AEFRPM0">
            <a:hlinkClick r:id="rId2"/>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3015048" y="361635"/>
            <a:ext cx="6266364" cy="6002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873334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57663" y="1745970"/>
            <a:ext cx="7239000" cy="2520280"/>
          </a:xfrm>
        </p:spPr>
        <p:txBody>
          <a:bodyPr>
            <a:normAutofit/>
          </a:bodyPr>
          <a:lstStyle/>
          <a:p>
            <a:pPr algn="ctr" rtl="1"/>
            <a:r>
              <a:rPr lang="fa-IR" sz="4800" dirty="0">
                <a:latin typeface="B Nazanin" pitchFamily="2" charset="-78"/>
                <a:cs typeface="B Nazanin" pitchFamily="2" charset="-78"/>
              </a:rPr>
              <a:t>در چه شرایطی می بایست تکنسین برای زایمان دست به کار شود؟؟؟؟؟؟</a:t>
            </a:r>
          </a:p>
        </p:txBody>
      </p:sp>
    </p:spTree>
    <p:extLst>
      <p:ext uri="{BB962C8B-B14F-4D97-AF65-F5344CB8AC3E}">
        <p14:creationId xmlns:p14="http://schemas.microsoft.com/office/powerpoint/2010/main" val="5943620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عدم وجود وسیله نقلیه مناسب</a:t>
            </a:r>
          </a:p>
          <a:p>
            <a:pPr algn="just" rtl="1"/>
            <a:r>
              <a:rPr lang="fa-IR" dirty="0">
                <a:latin typeface="B Nazanin" pitchFamily="2" charset="-78"/>
                <a:cs typeface="B Nazanin" pitchFamily="2" charset="-78"/>
              </a:rPr>
              <a:t>بدی آب و هوا و بحرانهای طبیعی یا سایر فجایع وعدم دسترسی به پزشک و بیمارستان</a:t>
            </a:r>
          </a:p>
          <a:p>
            <a:pPr algn="just" rtl="1"/>
            <a:r>
              <a:rPr lang="fa-IR" dirty="0">
                <a:latin typeface="B Nazanin" pitchFamily="2" charset="-78"/>
                <a:cs typeface="B Nazanin" pitchFamily="2" charset="-78"/>
              </a:rPr>
              <a:t>قریب الوقوع بودن زایمان</a:t>
            </a:r>
          </a:p>
        </p:txBody>
      </p:sp>
    </p:spTree>
    <p:extLst>
      <p:ext uri="{BB962C8B-B14F-4D97-AF65-F5344CB8AC3E}">
        <p14:creationId xmlns:p14="http://schemas.microsoft.com/office/powerpoint/2010/main" val="253114883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dirty="0">
                <a:cs typeface="B Titr" panose="00000700000000000000" pitchFamily="2" charset="-78"/>
              </a:rPr>
              <a:t>علائم ونشانه های زایمان قریب الوقوع</a:t>
            </a:r>
          </a:p>
        </p:txBody>
      </p:sp>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رخ دادن پدیده تاجی شدن</a:t>
            </a:r>
          </a:p>
          <a:p>
            <a:pPr algn="just" rtl="1"/>
            <a:r>
              <a:rPr lang="fa-IR" dirty="0">
                <a:latin typeface="B Nazanin" pitchFamily="2" charset="-78"/>
                <a:cs typeface="B Nazanin" pitchFamily="2" charset="-78"/>
              </a:rPr>
              <a:t>فاصله انقباضات هر 2 دقیقه یا کمتر</a:t>
            </a:r>
          </a:p>
          <a:p>
            <a:pPr algn="just" rtl="1"/>
            <a:r>
              <a:rPr lang="fa-IR" dirty="0">
                <a:latin typeface="B Nazanin" pitchFamily="2" charset="-78"/>
                <a:cs typeface="B Nazanin" pitchFamily="2" charset="-78"/>
              </a:rPr>
              <a:t>بیمارحس کند سرجنین به سمت پایین کانال زایمان حرکت کرده است(احساس کار کردن روده)</a:t>
            </a:r>
          </a:p>
          <a:p>
            <a:pPr algn="just" rtl="1"/>
            <a:r>
              <a:rPr lang="fa-IR" dirty="0">
                <a:latin typeface="B Nazanin" pitchFamily="2" charset="-78"/>
                <a:cs typeface="B Nazanin" pitchFamily="2" charset="-78"/>
              </a:rPr>
              <a:t>شکم بیمار بسیار سفت شده باشد.</a:t>
            </a:r>
          </a:p>
          <a:p>
            <a:pPr algn="just" rtl="1"/>
            <a:r>
              <a:rPr lang="fa-IR" dirty="0">
                <a:latin typeface="B Nazanin" pitchFamily="2" charset="-78"/>
                <a:cs typeface="B Nazanin" pitchFamily="2" charset="-78"/>
              </a:rPr>
              <a:t>بیمار اضطرار شدیدی برای زور زدن دارد.</a:t>
            </a:r>
          </a:p>
        </p:txBody>
      </p:sp>
    </p:spTree>
    <p:extLst>
      <p:ext uri="{BB962C8B-B14F-4D97-AF65-F5344CB8AC3E}">
        <p14:creationId xmlns:p14="http://schemas.microsoft.com/office/powerpoint/2010/main" val="1633203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9" name="Rectangle 3"/>
          <p:cNvSpPr>
            <a:spLocks noGrp="1" noChangeArrowheads="1"/>
          </p:cNvSpPr>
          <p:nvPr>
            <p:ph idx="1"/>
          </p:nvPr>
        </p:nvSpPr>
        <p:spPr/>
        <p:txBody>
          <a:bodyPr>
            <a:normAutofit/>
          </a:bodyPr>
          <a:lstStyle/>
          <a:p>
            <a:pPr lvl="1"/>
            <a:r>
              <a:rPr lang="en-US" sz="4000" dirty="0"/>
              <a:t>Uterine arteries; branches of internal iliac artery</a:t>
            </a:r>
          </a:p>
          <a:p>
            <a:pPr lvl="1"/>
            <a:r>
              <a:rPr lang="en-US" sz="4000" dirty="0"/>
              <a:t>Enervated by autonomic nervous system</a:t>
            </a:r>
          </a:p>
          <a:p>
            <a:pPr lvl="1"/>
            <a:r>
              <a:rPr lang="en-US" sz="4000" dirty="0"/>
              <a:t>Two major parts</a:t>
            </a:r>
          </a:p>
          <a:p>
            <a:pPr lvl="2"/>
            <a:r>
              <a:rPr lang="en-US" sz="3600" dirty="0"/>
              <a:t>Body (corpus)</a:t>
            </a:r>
          </a:p>
          <a:p>
            <a:pPr lvl="2"/>
            <a:r>
              <a:rPr lang="en-US" sz="3600" dirty="0"/>
              <a:t>Cervix </a:t>
            </a:r>
          </a:p>
          <a:p>
            <a:endParaRPr lang="en-US" sz="4400" dirty="0"/>
          </a:p>
        </p:txBody>
      </p:sp>
      <p:sp>
        <p:nvSpPr>
          <p:cNvPr id="5" name="Slide Number Placeholder 5"/>
          <p:cNvSpPr>
            <a:spLocks noGrp="1"/>
          </p:cNvSpPr>
          <p:nvPr>
            <p:ph type="sldNum" sz="quarter" idx="12"/>
          </p:nvPr>
        </p:nvSpPr>
        <p:spPr/>
        <p:txBody>
          <a:bodyPr/>
          <a:lstStyle/>
          <a:p>
            <a:fld id="{A189040B-E9B4-407E-A99A-A65C6DB14A92}" type="slidenum">
              <a:rPr lang="en-US">
                <a:solidFill>
                  <a:srgbClr val="B13F9A"/>
                </a:solidFill>
              </a:rPr>
              <a:pPr/>
              <a:t>6</a:t>
            </a:fld>
            <a:endParaRPr lang="en-US" sz="1400">
              <a:solidFill>
                <a:srgbClr val="B13F9A"/>
              </a:solidFill>
            </a:endParaRPr>
          </a:p>
        </p:txBody>
      </p:sp>
    </p:spTree>
    <p:extLst>
      <p:ext uri="{BB962C8B-B14F-4D97-AF65-F5344CB8AC3E}">
        <p14:creationId xmlns:p14="http://schemas.microsoft.com/office/powerpoint/2010/main" val="211407456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توجه</a:t>
            </a:r>
          </a:p>
        </p:txBody>
      </p:sp>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اگر تولد با توجه به تاجی شدن سر جنین قریب الوقوع است باپزشک مرکز برای تصمیم گیری جهت انجام زایمان در محل تماس بگیرید. </a:t>
            </a:r>
          </a:p>
          <a:p>
            <a:pPr algn="just" rtl="1"/>
            <a:r>
              <a:rPr lang="fa-IR" dirty="0">
                <a:latin typeface="B Nazanin" pitchFamily="2" charset="-78"/>
                <a:cs typeface="B Nazanin" pitchFamily="2" charset="-78"/>
              </a:rPr>
              <a:t>اگر زایمان در عرض 10 دقیقه رخ نخواهد داد با پزشک مرکز برای گرفتن اجازه انتقال بیمار تماس بگیرید.</a:t>
            </a:r>
          </a:p>
        </p:txBody>
      </p:sp>
    </p:spTree>
    <p:extLst>
      <p:ext uri="{BB962C8B-B14F-4D97-AF65-F5344CB8AC3E}">
        <p14:creationId xmlns:p14="http://schemas.microsoft.com/office/powerpoint/2010/main" val="25770855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620688"/>
            <a:ext cx="7239000" cy="720080"/>
          </a:xfrm>
        </p:spPr>
        <p:txBody>
          <a:bodyPr/>
          <a:lstStyle/>
          <a:p>
            <a:pPr algn="ctr"/>
            <a:r>
              <a:rPr lang="fa-IR" dirty="0">
                <a:cs typeface="B Titr" panose="00000700000000000000" pitchFamily="2" charset="-78"/>
              </a:rPr>
              <a:t>خلاصه ارزیابی</a:t>
            </a:r>
          </a:p>
        </p:txBody>
      </p:sp>
      <p:sp>
        <p:nvSpPr>
          <p:cNvPr id="3" name="Content Placeholder 2"/>
          <p:cNvSpPr>
            <a:spLocks noGrp="1"/>
          </p:cNvSpPr>
          <p:nvPr>
            <p:ph idx="1"/>
          </p:nvPr>
        </p:nvSpPr>
        <p:spPr/>
        <p:txBody>
          <a:bodyPr>
            <a:normAutofit fontScale="92500" lnSpcReduction="10000"/>
          </a:bodyPr>
          <a:lstStyle/>
          <a:p>
            <a:pPr algn="just" rtl="1">
              <a:buFont typeface="Wingdings" pitchFamily="2" charset="2"/>
              <a:buChar char="q"/>
            </a:pPr>
            <a:r>
              <a:rPr lang="fa-IR" dirty="0">
                <a:latin typeface="B Nazanin" pitchFamily="2" charset="-78"/>
                <a:cs typeface="B Nazanin" pitchFamily="2" charset="-78"/>
              </a:rPr>
              <a:t>ارزیابی صحنه:توجه به ایمنی شخصی</a:t>
            </a:r>
          </a:p>
          <a:p>
            <a:pPr algn="just" rtl="1"/>
            <a:r>
              <a:rPr lang="fa-IR" dirty="0">
                <a:latin typeface="B Nazanin" pitchFamily="2" charset="-78"/>
                <a:cs typeface="B Nazanin" pitchFamily="2" charset="-78"/>
              </a:rPr>
              <a:t>مکانیسم آسیب</a:t>
            </a:r>
          </a:p>
          <a:p>
            <a:pPr algn="just" rtl="1"/>
            <a:r>
              <a:rPr lang="fa-IR" dirty="0">
                <a:latin typeface="B Nazanin" pitchFamily="2" charset="-78"/>
                <a:cs typeface="B Nazanin" pitchFamily="2" charset="-78"/>
              </a:rPr>
              <a:t>خونریزی از واژن یا دفع لخته</a:t>
            </a:r>
          </a:p>
          <a:p>
            <a:pPr algn="just" rtl="1"/>
            <a:r>
              <a:rPr lang="fa-IR" dirty="0">
                <a:latin typeface="B Nazanin" pitchFamily="2" charset="-78"/>
                <a:cs typeface="B Nazanin" pitchFamily="2" charset="-78"/>
              </a:rPr>
              <a:t>ارزیابی اولیه:بیمارحامله است یانه</a:t>
            </a:r>
          </a:p>
          <a:p>
            <a:pPr algn="just" rtl="1"/>
            <a:r>
              <a:rPr lang="fa-IR" dirty="0">
                <a:latin typeface="B Nazanin" pitchFamily="2" charset="-78"/>
                <a:cs typeface="B Nazanin" pitchFamily="2" charset="-78"/>
              </a:rPr>
              <a:t>وضعیت بیمار:درازکشیده پاها جمع شده درشکم</a:t>
            </a:r>
          </a:p>
          <a:p>
            <a:pPr algn="just" rtl="1"/>
            <a:r>
              <a:rPr lang="fa-IR" dirty="0">
                <a:latin typeface="B Nazanin" pitchFamily="2" charset="-78"/>
                <a:cs typeface="B Nazanin" pitchFamily="2" charset="-78"/>
              </a:rPr>
              <a:t>نشانه های تشنج</a:t>
            </a:r>
          </a:p>
          <a:p>
            <a:pPr algn="just" rtl="1"/>
            <a:r>
              <a:rPr lang="fa-IR" dirty="0">
                <a:latin typeface="B Nazanin" pitchFamily="2" charset="-78"/>
                <a:cs typeface="B Nazanin" pitchFamily="2" charset="-78"/>
              </a:rPr>
              <a:t>راه هوایی</a:t>
            </a:r>
          </a:p>
          <a:p>
            <a:pPr algn="just" rtl="1"/>
            <a:r>
              <a:rPr lang="fa-IR" dirty="0">
                <a:latin typeface="B Nazanin" pitchFamily="2" charset="-78"/>
                <a:cs typeface="B Nazanin" pitchFamily="2" charset="-78"/>
              </a:rPr>
              <a:t>تنفس</a:t>
            </a:r>
          </a:p>
          <a:p>
            <a:pPr algn="just" rtl="1"/>
            <a:r>
              <a:rPr lang="fa-IR" dirty="0">
                <a:latin typeface="B Nazanin" pitchFamily="2" charset="-78"/>
                <a:cs typeface="B Nazanin" pitchFamily="2" charset="-78"/>
              </a:rPr>
              <a:t>جریان خون :تعداد ضربان قلب اولویت با بیماری است که در شوک است/خونریزی واژینال شدید دارد/عضو نمایش غیر طبیعی است. </a:t>
            </a:r>
          </a:p>
        </p:txBody>
      </p:sp>
    </p:spTree>
    <p:extLst>
      <p:ext uri="{BB962C8B-B14F-4D97-AF65-F5344CB8AC3E}">
        <p14:creationId xmlns:p14="http://schemas.microsoft.com/office/powerpoint/2010/main" val="35505131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شرح حال ساده: علائم و نشانه ها</a:t>
            </a:r>
          </a:p>
          <a:p>
            <a:pPr algn="just" rtl="1"/>
            <a:r>
              <a:rPr lang="fa-IR" dirty="0">
                <a:latin typeface="B Nazanin" pitchFamily="2" charset="-78"/>
                <a:cs typeface="B Nazanin" pitchFamily="2" charset="-78"/>
              </a:rPr>
              <a:t>درد شکم:عوامل تحریک کننده،کیفیت درد،انتشار،شدت و طول مدت درد/ خونریزی واژینال/ضعف و گیجی/تشنج/ادم محیطی.</a:t>
            </a:r>
          </a:p>
          <a:p>
            <a:pPr algn="just" rtl="1"/>
            <a:r>
              <a:rPr lang="fa-IR" dirty="0">
                <a:latin typeface="B Nazanin" pitchFamily="2" charset="-78"/>
                <a:cs typeface="B Nazanin" pitchFamily="2" charset="-78"/>
              </a:rPr>
              <a:t>شرح حال عادت ماهیانه تاخیر درآن/در صورت بارداری: مراقبت بارداری</a:t>
            </a:r>
          </a:p>
          <a:p>
            <a:pPr algn="just" rtl="1"/>
            <a:r>
              <a:rPr lang="fa-IR" dirty="0">
                <a:latin typeface="B Nazanin" pitchFamily="2" charset="-78"/>
                <a:cs typeface="B Nazanin" pitchFamily="2" charset="-78"/>
              </a:rPr>
              <a:t>معاینه:سر گردن صورت/شکم:رحم/اندامها</a:t>
            </a:r>
          </a:p>
          <a:p>
            <a:pPr algn="just" rtl="1"/>
            <a:r>
              <a:rPr lang="fa-IR" dirty="0">
                <a:latin typeface="B Nazanin" pitchFamily="2" charset="-78"/>
                <a:cs typeface="B Nazanin" pitchFamily="2" charset="-78"/>
              </a:rPr>
              <a:t>علائم حیاتی</a:t>
            </a:r>
          </a:p>
        </p:txBody>
      </p:sp>
    </p:spTree>
    <p:extLst>
      <p:ext uri="{BB962C8B-B14F-4D97-AF65-F5344CB8AC3E}">
        <p14:creationId xmlns:p14="http://schemas.microsoft.com/office/powerpoint/2010/main" val="1213222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دستورالعمل مراقبت اورژانس </a:t>
            </a:r>
          </a:p>
        </p:txBody>
      </p:sp>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بازکردن راه هوایی برای بیمار در صورت عدم پاسخ قراردادن لوله هوایی دهانی حلقی یا بینی حلقی</a:t>
            </a:r>
          </a:p>
          <a:p>
            <a:pPr algn="just" rtl="1"/>
            <a:r>
              <a:rPr lang="fa-IR" dirty="0">
                <a:latin typeface="B Nazanin" pitchFamily="2" charset="-78"/>
                <a:cs typeface="B Nazanin" pitchFamily="2" charset="-78"/>
              </a:rPr>
              <a:t>ساکشن ترشحات</a:t>
            </a:r>
          </a:p>
          <a:p>
            <a:pPr algn="just" rtl="1"/>
            <a:r>
              <a:rPr lang="fa-IR" dirty="0">
                <a:latin typeface="B Nazanin" pitchFamily="2" charset="-78"/>
                <a:cs typeface="B Nazanin" pitchFamily="2" charset="-78"/>
              </a:rPr>
              <a:t>در صورت ناکافی بودن تنفس تهویه با فشار مثبت به میزان 12 در دقیقه برای بزرگسالان و20 در دقیقه برای اطفال</a:t>
            </a:r>
          </a:p>
          <a:p>
            <a:pPr algn="just" rtl="1"/>
            <a:r>
              <a:rPr lang="fa-IR" dirty="0">
                <a:latin typeface="B Nazanin" pitchFamily="2" charset="-78"/>
                <a:cs typeface="B Nazanin" pitchFamily="2" charset="-78"/>
              </a:rPr>
              <a:t> در صورت تنفس مناسب اکسیژن با ماسک یکطرفه به میزان 15 لیتر در دقیقه</a:t>
            </a:r>
          </a:p>
          <a:p>
            <a:pPr algn="just" rtl="1"/>
            <a:r>
              <a:rPr lang="fa-IR" dirty="0">
                <a:latin typeface="B Nazanin" pitchFamily="2" charset="-78"/>
                <a:cs typeface="B Nazanin" pitchFamily="2" charset="-78"/>
              </a:rPr>
              <a:t>در صورت بارداری بررسی از نظر تاجی شدن و در صورت اخذ دستور انجام زایمان در محل انجام زایمان فعال</a:t>
            </a:r>
          </a:p>
        </p:txBody>
      </p:sp>
    </p:spTree>
    <p:extLst>
      <p:ext uri="{BB962C8B-B14F-4D97-AF65-F5344CB8AC3E}">
        <p14:creationId xmlns:p14="http://schemas.microsoft.com/office/powerpoint/2010/main" val="40523162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5611" y="404664"/>
            <a:ext cx="10256107" cy="6051072"/>
          </a:xfrm>
        </p:spPr>
        <p:txBody>
          <a:bodyPr>
            <a:normAutofit lnSpcReduction="10000"/>
          </a:bodyPr>
          <a:lstStyle/>
          <a:p>
            <a:pPr algn="just" rtl="1"/>
            <a:r>
              <a:rPr lang="fa-IR" dirty="0">
                <a:latin typeface="B Nazanin" pitchFamily="2" charset="-78"/>
                <a:cs typeface="B Nazanin" pitchFamily="2" charset="-78"/>
              </a:rPr>
              <a:t>اگر عضو نمایش غیر طبیعی باشدمثل بیرون افتادگی بند ناف،دست یاپا انجام اقدامات ذیل:</a:t>
            </a:r>
          </a:p>
          <a:p>
            <a:pPr algn="just" rtl="1"/>
            <a:r>
              <a:rPr lang="fa-IR" dirty="0">
                <a:latin typeface="B Nazanin" pitchFamily="2" charset="-78"/>
                <a:cs typeface="B Nazanin" pitchFamily="2" charset="-78"/>
              </a:rPr>
              <a:t>بیمار در وضعیت زانو- قفسه سینه(حالت سجده)</a:t>
            </a:r>
          </a:p>
          <a:p>
            <a:pPr algn="just" rtl="1"/>
            <a:r>
              <a:rPr lang="fa-IR" dirty="0">
                <a:latin typeface="B Nazanin" pitchFamily="2" charset="-78"/>
                <a:cs typeface="B Nazanin" pitchFamily="2" charset="-78"/>
              </a:rPr>
              <a:t>یا به کمک بالش باسن بالاتر قرارگیرد</a:t>
            </a:r>
          </a:p>
          <a:p>
            <a:pPr algn="just" rtl="1"/>
            <a:r>
              <a:rPr lang="fa-IR" dirty="0">
                <a:latin typeface="B Nazanin" pitchFamily="2" charset="-78"/>
                <a:cs typeface="B Nazanin" pitchFamily="2" charset="-78"/>
              </a:rPr>
              <a:t>اگر بند ناف بیرون افتاده دست خود را با دستکش داخل واژن ببرید و فشار را از روی بند ناف بردارید</a:t>
            </a:r>
          </a:p>
          <a:p>
            <a:pPr algn="just" rtl="1"/>
            <a:r>
              <a:rPr lang="fa-IR" dirty="0">
                <a:latin typeface="B Nazanin" pitchFamily="2" charset="-78"/>
                <a:cs typeface="B Nazanin" pitchFamily="2" charset="-78"/>
              </a:rPr>
              <a:t>عضو نمایش را با پارچه مرطوب و استریل بپوشانید</a:t>
            </a:r>
          </a:p>
          <a:p>
            <a:pPr algn="just" rtl="1"/>
            <a:r>
              <a:rPr lang="fa-IR" dirty="0">
                <a:latin typeface="B Nazanin" pitchFamily="2" charset="-78"/>
                <a:cs typeface="B Nazanin" pitchFamily="2" charset="-78"/>
              </a:rPr>
              <a:t>بیمار را به سرعت منتقل نمایید.</a:t>
            </a:r>
          </a:p>
          <a:p>
            <a:pPr algn="just" rtl="1"/>
            <a:r>
              <a:rPr lang="fa-IR" dirty="0">
                <a:latin typeface="B Nazanin" pitchFamily="2" charset="-78"/>
                <a:cs typeface="B Nazanin" pitchFamily="2" charset="-78"/>
              </a:rPr>
              <a:t>در صورت وجود خونریزی واژینال یک پد بهداشتی بر مدخل واژن قرار دهید. چیزی داخل واژن قرارندهید.</a:t>
            </a:r>
          </a:p>
          <a:p>
            <a:pPr algn="just" rtl="1"/>
            <a:r>
              <a:rPr lang="fa-IR" dirty="0">
                <a:latin typeface="B Nazanin" pitchFamily="2" charset="-78"/>
                <a:cs typeface="B Nazanin" pitchFamily="2" charset="-78"/>
              </a:rPr>
              <a:t>جلوگیری وکنترل سندرم افت فشارخون</a:t>
            </a:r>
          </a:p>
          <a:p>
            <a:pPr algn="just" rtl="1"/>
            <a:r>
              <a:rPr lang="fa-IR" dirty="0">
                <a:latin typeface="B Nazanin" pitchFamily="2" charset="-78"/>
                <a:cs typeface="B Nazanin" pitchFamily="2" charset="-78"/>
              </a:rPr>
              <a:t>انتقال بیمار</a:t>
            </a:r>
          </a:p>
          <a:p>
            <a:pPr algn="just" rtl="1"/>
            <a:r>
              <a:rPr lang="fa-IR" dirty="0">
                <a:latin typeface="B Nazanin" pitchFamily="2" charset="-78"/>
                <a:cs typeface="B Nazanin" pitchFamily="2" charset="-78"/>
              </a:rPr>
              <a:t>در صورت ناپایدار بودن وضعیت بیمار ارزیابی هر 5 دقیقه در غیر آن صورت ارزیابی هر 15 دقیقه</a:t>
            </a:r>
          </a:p>
          <a:p>
            <a:pPr algn="r" rtl="1"/>
            <a:endParaRPr lang="fa-IR" dirty="0">
              <a:latin typeface="B Nazanin" pitchFamily="2" charset="-78"/>
              <a:cs typeface="B Nazanin" pitchFamily="2" charset="-78"/>
            </a:endParaRPr>
          </a:p>
        </p:txBody>
      </p:sp>
    </p:spTree>
    <p:extLst>
      <p:ext uri="{BB962C8B-B14F-4D97-AF65-F5344CB8AC3E}">
        <p14:creationId xmlns:p14="http://schemas.microsoft.com/office/powerpoint/2010/main" val="116862712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انجام زایمان</a:t>
            </a:r>
          </a:p>
        </p:txBody>
      </p:sp>
      <p:sp>
        <p:nvSpPr>
          <p:cNvPr id="3" name="Content Placeholder 2"/>
          <p:cNvSpPr>
            <a:spLocks noGrp="1"/>
          </p:cNvSpPr>
          <p:nvPr>
            <p:ph idx="1"/>
          </p:nvPr>
        </p:nvSpPr>
        <p:spPr/>
        <p:txBody>
          <a:bodyPr>
            <a:normAutofit/>
          </a:bodyPr>
          <a:lstStyle/>
          <a:p>
            <a:pPr algn="just" rtl="1"/>
            <a:r>
              <a:rPr lang="fa-IR" dirty="0">
                <a:latin typeface="B Nazanin" pitchFamily="2" charset="-78"/>
                <a:cs typeface="B Nazanin" pitchFamily="2" charset="-78"/>
              </a:rPr>
              <a:t>احتیاطات </a:t>
            </a:r>
            <a:r>
              <a:rPr lang="en-US" dirty="0">
                <a:cs typeface="B Nazanin" pitchFamily="2" charset="-78"/>
              </a:rPr>
              <a:t>BSI</a:t>
            </a:r>
            <a:r>
              <a:rPr lang="fa-IR" dirty="0">
                <a:cs typeface="B Nazanin" pitchFamily="2" charset="-78"/>
              </a:rPr>
              <a:t> </a:t>
            </a:r>
            <a:r>
              <a:rPr lang="fa-IR" dirty="0">
                <a:latin typeface="B Nazanin" pitchFamily="2" charset="-78"/>
                <a:cs typeface="B Nazanin" pitchFamily="2" charset="-78"/>
              </a:rPr>
              <a:t>شامل دستکش،ماسک،گان،عینک محافظ چشم انجام شود.</a:t>
            </a:r>
          </a:p>
          <a:p>
            <a:pPr algn="just" rtl="1"/>
            <a:r>
              <a:rPr lang="fa-IR" dirty="0">
                <a:latin typeface="B Nazanin" pitchFamily="2" charset="-78"/>
                <a:cs typeface="B Nazanin" pitchFamily="2" charset="-78"/>
              </a:rPr>
              <a:t>به ناحیه واژن بیمار دست نزنید.مگر در طی زایمان و در حضور همراه بیمار یا همکارتان</a:t>
            </a:r>
          </a:p>
          <a:p>
            <a:pPr algn="just" rtl="1"/>
            <a:r>
              <a:rPr lang="fa-IR" dirty="0">
                <a:latin typeface="B Nazanin" pitchFamily="2" charset="-78"/>
                <a:cs typeface="B Nazanin" pitchFamily="2" charset="-78"/>
              </a:rPr>
              <a:t>به بیمار اجازه استفاده از توالت ندهید.</a:t>
            </a:r>
          </a:p>
          <a:p>
            <a:pPr algn="just" rtl="1"/>
            <a:r>
              <a:rPr lang="fa-IR" dirty="0">
                <a:latin typeface="B Nazanin" pitchFamily="2" charset="-78"/>
                <a:cs typeface="B Nazanin" pitchFamily="2" charset="-78"/>
              </a:rPr>
              <a:t>پاهای مادر را کنار هم نگه ندارید برای تاخیر در زایمان هیچ اقدامی نکنید.</a:t>
            </a:r>
          </a:p>
          <a:p>
            <a:pPr algn="just" rtl="1"/>
            <a:r>
              <a:rPr lang="fa-IR" dirty="0">
                <a:latin typeface="B Nazanin" pitchFamily="2" charset="-78"/>
                <a:cs typeface="B Nazanin" pitchFamily="2" charset="-78"/>
              </a:rPr>
              <a:t>از کیت استریل مامایی استفاده نمایید.شامل:قیچی جراحی/کلاکپ یا گیره بند ناف/نوارنافی یاطناب استریل شده/سرنگ حبابی/حوله/گاز /دستکش استریل/پتوی بچه/نوار بهداشتی شخصی/پاکت پلاستیکی بزرگ/محلول ضد عفونی کننده</a:t>
            </a:r>
          </a:p>
          <a:p>
            <a:pPr algn="r" rtl="1"/>
            <a:endParaRPr lang="fa-IR" dirty="0">
              <a:latin typeface="B Nazanin" pitchFamily="2" charset="-78"/>
              <a:cs typeface="B Nazanin" pitchFamily="2" charset="-78"/>
            </a:endParaRPr>
          </a:p>
          <a:p>
            <a:pPr algn="r" rtl="1"/>
            <a:endParaRPr lang="fa-IR" dirty="0">
              <a:latin typeface="B Nazanin" pitchFamily="2" charset="-78"/>
              <a:cs typeface="B Nazanin" pitchFamily="2" charset="-78"/>
            </a:endParaRPr>
          </a:p>
        </p:txBody>
      </p:sp>
    </p:spTree>
    <p:extLst>
      <p:ext uri="{BB962C8B-B14F-4D97-AF65-F5344CB8AC3E}">
        <p14:creationId xmlns:p14="http://schemas.microsoft.com/office/powerpoint/2010/main" val="165372483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ABTAZS0"/>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567608" y="1052736"/>
            <a:ext cx="6258154"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764759"/>
      </p:ext>
    </p:extLst>
  </p:cSld>
  <p:clrMapOvr>
    <a:masterClrMapping/>
  </p:clrMapOvr>
  <p:transition spd="slow">
    <p:randomBar dir="vert"/>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8984" y="1825625"/>
            <a:ext cx="10834816" cy="4351338"/>
          </a:xfrm>
        </p:spPr>
        <p:txBody>
          <a:bodyPr/>
          <a:lstStyle/>
          <a:p>
            <a:pPr algn="just" rtl="1"/>
            <a:r>
              <a:rPr lang="fa-IR" dirty="0">
                <a:latin typeface="B Nazanin" pitchFamily="2" charset="-78"/>
                <a:cs typeface="B Nazanin" pitchFamily="2" charset="-78"/>
              </a:rPr>
              <a:t>حفظ آرامش ودادن توضیحات لازم به بیمار و همراهان</a:t>
            </a:r>
          </a:p>
          <a:p>
            <a:pPr algn="just" rtl="1"/>
            <a:r>
              <a:rPr lang="fa-IR" dirty="0">
                <a:latin typeface="B Nazanin" pitchFamily="2" charset="-78"/>
                <a:cs typeface="B Nazanin" pitchFamily="2" charset="-78"/>
              </a:rPr>
              <a:t>کم کردن آشفتگی صحنه</a:t>
            </a:r>
          </a:p>
          <a:p>
            <a:pPr algn="just" rtl="1"/>
            <a:r>
              <a:rPr lang="fa-IR" dirty="0">
                <a:latin typeface="B Nazanin" pitchFamily="2" charset="-78"/>
                <a:cs typeface="B Nazanin" pitchFamily="2" charset="-78"/>
              </a:rPr>
              <a:t>شناسایی محدودیت های موجود</a:t>
            </a:r>
          </a:p>
          <a:p>
            <a:pPr algn="just" rtl="1"/>
            <a:r>
              <a:rPr lang="fa-IR" dirty="0">
                <a:latin typeface="B Nazanin" pitchFamily="2" charset="-78"/>
                <a:cs typeface="B Nazanin" pitchFamily="2" charset="-78"/>
              </a:rPr>
              <a:t> در صورتعدم امکان اداره شرایط تماس با پزشک مرکز و اخذ اجازه انتقال بیمار</a:t>
            </a:r>
          </a:p>
          <a:p>
            <a:pPr algn="just" rtl="1"/>
            <a:endParaRPr lang="fa-IR" dirty="0">
              <a:latin typeface="B Nazanin" pitchFamily="2" charset="-78"/>
              <a:cs typeface="B Nazanin" pitchFamily="2" charset="-78"/>
            </a:endParaRPr>
          </a:p>
          <a:p>
            <a:pPr algn="r" rtl="1"/>
            <a:endParaRPr lang="fa-IR" dirty="0">
              <a:latin typeface="B Nazanin" pitchFamily="2" charset="-78"/>
              <a:cs typeface="B Nazanin" pitchFamily="2" charset="-78"/>
            </a:endParaRPr>
          </a:p>
        </p:txBody>
      </p:sp>
    </p:spTree>
    <p:extLst>
      <p:ext uri="{BB962C8B-B14F-4D97-AF65-F5344CB8AC3E}">
        <p14:creationId xmlns:p14="http://schemas.microsoft.com/office/powerpoint/2010/main" val="211148624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dirty="0">
                <a:cs typeface="B Titr" panose="00000700000000000000" pitchFamily="2" charset="-78"/>
              </a:rPr>
              <a:t>مراقبت پزشکی اورژانس در زایمان فعال</a:t>
            </a:r>
          </a:p>
        </p:txBody>
      </p:sp>
      <p:sp>
        <p:nvSpPr>
          <p:cNvPr id="3" name="Content Placeholder 2"/>
          <p:cNvSpPr>
            <a:spLocks noGrp="1"/>
          </p:cNvSpPr>
          <p:nvPr>
            <p:ph idx="1"/>
          </p:nvPr>
        </p:nvSpPr>
        <p:spPr>
          <a:xfrm>
            <a:off x="420130" y="1825625"/>
            <a:ext cx="10933670" cy="4351338"/>
          </a:xfrm>
        </p:spPr>
        <p:txBody>
          <a:bodyPr/>
          <a:lstStyle/>
          <a:p>
            <a:pPr algn="just" rtl="1"/>
            <a:r>
              <a:rPr lang="fa-IR" dirty="0">
                <a:latin typeface="B Nazanin" pitchFamily="2" charset="-78"/>
                <a:cs typeface="B Nazanin" pitchFamily="2" charset="-78"/>
              </a:rPr>
              <a:t>رعایت موارد جداسازی خون وترشحات بیمار رعایت اصول ایمنی شخصی</a:t>
            </a:r>
          </a:p>
          <a:p>
            <a:pPr algn="just" rtl="1"/>
            <a:r>
              <a:rPr lang="fa-IR" dirty="0">
                <a:latin typeface="B Nazanin" pitchFamily="2" charset="-78"/>
                <a:cs typeface="B Nazanin" pitchFamily="2" charset="-78"/>
              </a:rPr>
              <a:t>وضعیت مناسب بیمار: دراز کشیدن روی یک سطح نرم / قرارگیری مناسب زانوها(بالا و با فاصله)</a:t>
            </a:r>
          </a:p>
          <a:p>
            <a:pPr algn="just" rtl="1"/>
            <a:r>
              <a:rPr lang="fa-IR" dirty="0">
                <a:latin typeface="B Nazanin" pitchFamily="2" charset="-78"/>
                <a:cs typeface="B Nazanin" pitchFamily="2" charset="-78"/>
              </a:rPr>
              <a:t>قرارگیری مناسب پاها جهت کمک به زور زدن</a:t>
            </a:r>
          </a:p>
          <a:p>
            <a:pPr algn="just" rtl="1"/>
            <a:r>
              <a:rPr lang="fa-IR" dirty="0">
                <a:latin typeface="B Nazanin" pitchFamily="2" charset="-78"/>
                <a:cs typeface="B Nazanin" pitchFamily="2" charset="-78"/>
              </a:rPr>
              <a:t>ایجاد منطقه ای استریل در اطراف واژن</a:t>
            </a:r>
          </a:p>
          <a:p>
            <a:pPr algn="just" rtl="1"/>
            <a:r>
              <a:rPr lang="fa-IR" dirty="0">
                <a:latin typeface="B Nazanin" pitchFamily="2" charset="-78"/>
                <a:cs typeface="B Nazanin" pitchFamily="2" charset="-78"/>
              </a:rPr>
              <a:t>کنترل بیمار از نظر استفراغ</a:t>
            </a:r>
          </a:p>
          <a:p>
            <a:pPr algn="just" rtl="1"/>
            <a:r>
              <a:rPr lang="fa-IR" dirty="0">
                <a:latin typeface="B Nazanin" pitchFamily="2" charset="-78"/>
                <a:cs typeface="B Nazanin" pitchFamily="2" charset="-78"/>
              </a:rPr>
              <a:t>حضور حداقل یک نفر هراه بر بالین بیمار</a:t>
            </a:r>
          </a:p>
          <a:p>
            <a:pPr algn="just" rtl="1"/>
            <a:r>
              <a:rPr lang="fa-IR" dirty="0">
                <a:latin typeface="B Nazanin" pitchFamily="2" charset="-78"/>
                <a:cs typeface="B Nazanin" pitchFamily="2" charset="-78"/>
              </a:rPr>
              <a:t>ارزیابی متناوب از نظر تاجی شدن</a:t>
            </a:r>
          </a:p>
          <a:p>
            <a:pPr algn="just" rtl="1"/>
            <a:endParaRPr lang="fa-IR" dirty="0">
              <a:latin typeface="B Nazanin" pitchFamily="2" charset="-78"/>
              <a:cs typeface="B Nazanin" pitchFamily="2" charset="-78"/>
            </a:endParaRPr>
          </a:p>
        </p:txBody>
      </p:sp>
    </p:spTree>
    <p:extLst>
      <p:ext uri="{BB962C8B-B14F-4D97-AF65-F5344CB8AC3E}">
        <p14:creationId xmlns:p14="http://schemas.microsoft.com/office/powerpoint/2010/main" val="393484594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AEFRPQ0"/>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829698" y="712910"/>
            <a:ext cx="6746788" cy="56061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7076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p:cNvSpPr>
            <a:spLocks noGrp="1" noChangeArrowheads="1"/>
          </p:cNvSpPr>
          <p:nvPr>
            <p:ph type="title"/>
          </p:nvPr>
        </p:nvSpPr>
        <p:spPr/>
        <p:txBody>
          <a:bodyPr/>
          <a:lstStyle/>
          <a:p>
            <a:pPr algn="ctr"/>
            <a:r>
              <a:rPr lang="en-US" dirty="0">
                <a:latin typeface="_PDMS_Saleem_QuranFont" panose="02010000000000000000" pitchFamily="2" charset="-78"/>
              </a:rPr>
              <a:t>Internal anatomy</a:t>
            </a:r>
          </a:p>
        </p:txBody>
      </p:sp>
      <p:sp>
        <p:nvSpPr>
          <p:cNvPr id="221187" name="Rectangle 3"/>
          <p:cNvSpPr>
            <a:spLocks noGrp="1" noChangeArrowheads="1"/>
          </p:cNvSpPr>
          <p:nvPr>
            <p:ph idx="1"/>
          </p:nvPr>
        </p:nvSpPr>
        <p:spPr>
          <a:xfrm>
            <a:off x="1750541" y="1966119"/>
            <a:ext cx="4195763" cy="4114800"/>
          </a:xfrm>
        </p:spPr>
        <p:txBody>
          <a:bodyPr>
            <a:normAutofit fontScale="92500"/>
          </a:bodyPr>
          <a:lstStyle/>
          <a:p>
            <a:r>
              <a:rPr lang="en-US" sz="4400" dirty="0"/>
              <a:t>Cervix</a:t>
            </a:r>
          </a:p>
          <a:p>
            <a:pPr lvl="1"/>
            <a:r>
              <a:rPr lang="en-US" sz="4000" dirty="0"/>
              <a:t>Connects uterus with vagina</a:t>
            </a:r>
          </a:p>
          <a:p>
            <a:pPr lvl="1"/>
            <a:r>
              <a:rPr lang="en-US" sz="4000" dirty="0"/>
              <a:t>~ 2.5 cm long</a:t>
            </a:r>
          </a:p>
          <a:p>
            <a:pPr lvl="1"/>
            <a:r>
              <a:rPr lang="en-US" sz="4000" dirty="0"/>
              <a:t>Dilates to 10 cm diam. during labor</a:t>
            </a:r>
          </a:p>
        </p:txBody>
      </p:sp>
      <p:sp>
        <p:nvSpPr>
          <p:cNvPr id="6" name="Slide Number Placeholder 5"/>
          <p:cNvSpPr>
            <a:spLocks noGrp="1"/>
          </p:cNvSpPr>
          <p:nvPr>
            <p:ph type="sldNum" sz="quarter" idx="12"/>
          </p:nvPr>
        </p:nvSpPr>
        <p:spPr/>
        <p:txBody>
          <a:bodyPr/>
          <a:lstStyle/>
          <a:p>
            <a:fld id="{C695AC94-B000-4CE8-A2B7-408CC24519C9}" type="slidenum">
              <a:rPr lang="en-US">
                <a:solidFill>
                  <a:srgbClr val="B13F9A"/>
                </a:solidFill>
              </a:rPr>
              <a:pPr/>
              <a:t>7</a:t>
            </a:fld>
            <a:endParaRPr lang="en-US" sz="1400">
              <a:solidFill>
                <a:srgbClr val="B13F9A"/>
              </a:solidFill>
            </a:endParaRPr>
          </a:p>
        </p:txBody>
      </p:sp>
    </p:spTree>
    <p:extLst>
      <p:ext uri="{BB962C8B-B14F-4D97-AF65-F5344CB8AC3E}">
        <p14:creationId xmlns:p14="http://schemas.microsoft.com/office/powerpoint/2010/main" val="398970517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0768" y="408490"/>
            <a:ext cx="11009870" cy="3024336"/>
          </a:xfrm>
        </p:spPr>
        <p:txBody>
          <a:bodyPr/>
          <a:lstStyle/>
          <a:p>
            <a:pPr algn="just" rtl="1"/>
            <a:r>
              <a:rPr lang="fa-IR" dirty="0">
                <a:latin typeface="B Nazanin" pitchFamily="2" charset="-78"/>
                <a:cs typeface="B Nazanin" pitchFamily="2" charset="-78"/>
              </a:rPr>
              <a:t>به محض تاجی شدن سرانگشت های خود را که با دستکش پوشیده شده در قسمت استخوانی جمجمه گذاشته و به منظور جلوگیری از زایمان ناگهانی جنین به آرامی روی آن فشار وارد نمایید. با یک پارچه تمیز فشار آرام به صورت افقی به ناحیه پرینه وارد کنید تا خطر پارگی تروماتیک کاهش یابد.</a:t>
            </a:r>
          </a:p>
        </p:txBody>
      </p:sp>
      <p:pic>
        <p:nvPicPr>
          <p:cNvPr id="5" name="Picture 4" descr="AAEFRPN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79658" y="3432826"/>
            <a:ext cx="3796262" cy="302051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AEFRQQ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9753" y="3312368"/>
            <a:ext cx="4497566" cy="3140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664831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اگر کیسه آمنیوتیک پاره نشده آن را پاره نمایید.</a:t>
            </a:r>
          </a:p>
          <a:p>
            <a:pPr algn="just" rtl="1"/>
            <a:r>
              <a:rPr lang="fa-IR" dirty="0">
                <a:latin typeface="B Nazanin" pitchFamily="2" charset="-78"/>
                <a:cs typeface="B Nazanin" pitchFamily="2" charset="-78"/>
              </a:rPr>
              <a:t>از انگشتتان برای پاره کردن کیسه آمنیوتیک استفاده نمایید.</a:t>
            </a:r>
          </a:p>
          <a:p>
            <a:pPr algn="just" rtl="1"/>
            <a:r>
              <a:rPr lang="fa-IR" dirty="0">
                <a:latin typeface="B Nazanin" pitchFamily="2" charset="-78"/>
                <a:cs typeface="B Nazanin" pitchFamily="2" charset="-78"/>
              </a:rPr>
              <a:t>وضعیت بند ناف را مشخص کنید :</a:t>
            </a:r>
          </a:p>
          <a:p>
            <a:pPr algn="just" rtl="1"/>
            <a:r>
              <a:rPr lang="fa-IR" dirty="0">
                <a:latin typeface="B Nazanin" pitchFamily="2" charset="-78"/>
                <a:cs typeface="B Nazanin" pitchFamily="2" charset="-78"/>
              </a:rPr>
              <a:t>اگر بند ناف دور گردن جنین بود با استفاده از دو انگشت آن را از روی شانه بلغزانید.</a:t>
            </a:r>
          </a:p>
          <a:p>
            <a:pPr algn="just" rtl="1"/>
            <a:r>
              <a:rPr lang="fa-IR" dirty="0">
                <a:latin typeface="B Nazanin" pitchFamily="2" charset="-78"/>
                <a:cs typeface="B Nazanin" pitchFamily="2" charset="-78"/>
              </a:rPr>
              <a:t>اگر نتوانستید بند ناف را جدا کنید 2  گیره به فاصله 5-7 سانت ازهم  روی بند ناف بزنید بین دو گیره را قطع نمایید.</a:t>
            </a:r>
          </a:p>
        </p:txBody>
      </p:sp>
    </p:spTree>
    <p:extLst>
      <p:ext uri="{BB962C8B-B14F-4D97-AF65-F5344CB8AC3E}">
        <p14:creationId xmlns:p14="http://schemas.microsoft.com/office/powerpoint/2010/main" val="217899474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63552" y="332656"/>
            <a:ext cx="7344816" cy="1368152"/>
          </a:xfrm>
        </p:spPr>
        <p:txBody>
          <a:bodyPr>
            <a:normAutofit/>
          </a:bodyPr>
          <a:lstStyle/>
          <a:p>
            <a:pPr algn="just" rtl="1"/>
            <a:r>
              <a:rPr lang="fa-IR" dirty="0">
                <a:latin typeface="B Nazanin" pitchFamily="2" charset="-78"/>
                <a:cs typeface="B Nazanin" pitchFamily="2" charset="-78"/>
              </a:rPr>
              <a:t>مایعات را از مجاری جنین پاک کنید نوک پوار فشرده شده را ابتدا داخل دهان و سپس بینی نموده و ترشحات آن را تخلیه نمایید.متوجه مایع مکونیوم باشید.</a:t>
            </a:r>
          </a:p>
        </p:txBody>
      </p:sp>
      <p:graphicFrame>
        <p:nvGraphicFramePr>
          <p:cNvPr id="5" name="Content Placeholder 3"/>
          <p:cNvGraphicFramePr>
            <a:graphicFrameLocks/>
          </p:cNvGraphicFramePr>
          <p:nvPr>
            <p:extLst/>
          </p:nvPr>
        </p:nvGraphicFramePr>
        <p:xfrm>
          <a:off x="2063552" y="1412776"/>
          <a:ext cx="7344816"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154665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477589218"/>
              </p:ext>
            </p:extLst>
          </p:nvPr>
        </p:nvGraphicFramePr>
        <p:xfrm>
          <a:off x="2314832" y="1152525"/>
          <a:ext cx="7239000" cy="4846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8766949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idx="4294967295"/>
          </p:nvPr>
        </p:nvSpPr>
        <p:spPr/>
        <p:txBody>
          <a:bodyPr/>
          <a:lstStyle/>
          <a:p>
            <a:pPr algn="ctr"/>
            <a:r>
              <a:rPr lang="en-US" dirty="0"/>
              <a:t>Post Delivery</a:t>
            </a:r>
          </a:p>
        </p:txBody>
      </p:sp>
      <p:sp>
        <p:nvSpPr>
          <p:cNvPr id="26627" name="Content Placeholder 2"/>
          <p:cNvSpPr>
            <a:spLocks noGrp="1"/>
          </p:cNvSpPr>
          <p:nvPr>
            <p:ph idx="4294967295"/>
          </p:nvPr>
        </p:nvSpPr>
        <p:spPr>
          <a:xfrm>
            <a:off x="2592759" y="1501487"/>
            <a:ext cx="4314667" cy="2269232"/>
          </a:xfrm>
        </p:spPr>
        <p:txBody>
          <a:bodyPr>
            <a:normAutofit lnSpcReduction="10000"/>
          </a:bodyPr>
          <a:lstStyle/>
          <a:p>
            <a:pPr>
              <a:buFontTx/>
              <a:buBlip>
                <a:blip r:embed="rId3"/>
              </a:buBlip>
            </a:pPr>
            <a:r>
              <a:rPr lang="en-US" b="1" dirty="0">
                <a:latin typeface="_PDMS_Saleem_QuranFont" panose="02010000000000000000" pitchFamily="2" charset="-78"/>
                <a:cs typeface="B Nazanin" panose="00000400000000000000" pitchFamily="2" charset="-78"/>
              </a:rPr>
              <a:t>Same level as mother</a:t>
            </a:r>
          </a:p>
          <a:p>
            <a:pPr>
              <a:buFontTx/>
              <a:buBlip>
                <a:blip r:embed="rId3"/>
              </a:buBlip>
            </a:pPr>
            <a:r>
              <a:rPr lang="en-US" b="1" dirty="0">
                <a:latin typeface="_PDMS_Saleem_QuranFont" panose="02010000000000000000" pitchFamily="2" charset="-78"/>
                <a:cs typeface="B Nazanin" panose="00000400000000000000" pitchFamily="2" charset="-78"/>
              </a:rPr>
              <a:t>Wait for pulsating to stop</a:t>
            </a:r>
          </a:p>
          <a:p>
            <a:pPr>
              <a:buFontTx/>
              <a:buBlip>
                <a:blip r:embed="rId3"/>
              </a:buBlip>
            </a:pPr>
            <a:r>
              <a:rPr lang="en-US" b="1" dirty="0">
                <a:latin typeface="_PDMS_Saleem_QuranFont" panose="02010000000000000000" pitchFamily="2" charset="-78"/>
                <a:cs typeface="B Nazanin" panose="00000400000000000000" pitchFamily="2" charset="-78"/>
              </a:rPr>
              <a:t>Clamp and cut umbilical cord </a:t>
            </a:r>
          </a:p>
          <a:p>
            <a:pPr>
              <a:buFontTx/>
              <a:buBlip>
                <a:blip r:embed="rId3"/>
              </a:buBlip>
            </a:pPr>
            <a:r>
              <a:rPr lang="en-US" b="1" dirty="0">
                <a:latin typeface="_PDMS_Saleem_QuranFont" panose="02010000000000000000" pitchFamily="2" charset="-78"/>
                <a:cs typeface="B Nazanin" panose="00000400000000000000" pitchFamily="2" charset="-78"/>
              </a:rPr>
              <a:t>Note exact time of birth</a:t>
            </a:r>
          </a:p>
          <a:p>
            <a:pPr>
              <a:buFontTx/>
              <a:buBlip>
                <a:blip r:embed="rId4"/>
              </a:buBlip>
            </a:pPr>
            <a:endParaRPr lang="en-US" b="1" dirty="0">
              <a:latin typeface="_PDMS_Saleem_QuranFont" panose="02010000000000000000" pitchFamily="2" charset="-78"/>
              <a:cs typeface="B Nazanin" panose="00000400000000000000" pitchFamily="2" charset="-78"/>
            </a:endParaRPr>
          </a:p>
        </p:txBody>
      </p:sp>
      <p:sp>
        <p:nvSpPr>
          <p:cNvPr id="26629" name="Line 1026"/>
          <p:cNvSpPr>
            <a:spLocks noChangeShapeType="1"/>
          </p:cNvSpPr>
          <p:nvPr/>
        </p:nvSpPr>
        <p:spPr bwMode="auto">
          <a:xfrm>
            <a:off x="2438400" y="1447800"/>
            <a:ext cx="8229600" cy="0"/>
          </a:xfrm>
          <a:prstGeom prst="line">
            <a:avLst/>
          </a:prstGeom>
          <a:noFill/>
          <a:ln w="25400">
            <a:solidFill>
              <a:srgbClr val="8F0213"/>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a-IR" dirty="0">
              <a:cs typeface="B Nazanin" panose="00000400000000000000" pitchFamily="2" charset="-78"/>
            </a:endParaRPr>
          </a:p>
        </p:txBody>
      </p:sp>
      <p:pic>
        <p:nvPicPr>
          <p:cNvPr id="26630" name="AAEFRQV0.jpg" descr="AAEFRQV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38768" y="2636102"/>
            <a:ext cx="3703493" cy="3072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1232683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idx="4294967295"/>
          </p:nvPr>
        </p:nvSpPr>
        <p:spPr/>
        <p:txBody>
          <a:bodyPr/>
          <a:lstStyle/>
          <a:p>
            <a:r>
              <a:rPr lang="en-US"/>
              <a:t>Cutting the Umbilical Cord</a:t>
            </a:r>
          </a:p>
        </p:txBody>
      </p:sp>
      <p:sp>
        <p:nvSpPr>
          <p:cNvPr id="27651" name="Content Placeholder 2"/>
          <p:cNvSpPr>
            <a:spLocks noGrp="1"/>
          </p:cNvSpPr>
          <p:nvPr>
            <p:ph idx="4294967295"/>
          </p:nvPr>
        </p:nvSpPr>
        <p:spPr>
          <a:xfrm>
            <a:off x="2514600" y="1524000"/>
            <a:ext cx="6821760" cy="3048000"/>
          </a:xfrm>
        </p:spPr>
        <p:txBody>
          <a:bodyPr/>
          <a:lstStyle/>
          <a:p>
            <a:pPr>
              <a:buFontTx/>
              <a:buBlip>
                <a:blip r:embed="rId3"/>
              </a:buBlip>
            </a:pPr>
            <a:r>
              <a:rPr lang="en-US" b="1" dirty="0">
                <a:latin typeface="_PDMS_Saleem_QuranFont" panose="02010000000000000000" pitchFamily="2" charset="-78"/>
                <a:cs typeface="B Nazanin" panose="00000400000000000000" pitchFamily="2" charset="-78"/>
              </a:rPr>
              <a:t>Infant warm</a:t>
            </a:r>
          </a:p>
          <a:p>
            <a:pPr>
              <a:buFontTx/>
              <a:buBlip>
                <a:blip r:embed="rId3"/>
              </a:buBlip>
            </a:pPr>
            <a:r>
              <a:rPr lang="en-US" b="1" dirty="0">
                <a:latin typeface="_PDMS_Saleem_QuranFont" panose="02010000000000000000" pitchFamily="2" charset="-78"/>
                <a:cs typeface="B Nazanin" panose="00000400000000000000" pitchFamily="2" charset="-78"/>
              </a:rPr>
              <a:t>Sterile clamps or umbilical tape</a:t>
            </a:r>
          </a:p>
          <a:p>
            <a:pPr>
              <a:buFontTx/>
              <a:buBlip>
                <a:blip r:embed="rId3"/>
              </a:buBlip>
            </a:pPr>
            <a:r>
              <a:rPr lang="en-US" b="1" dirty="0">
                <a:latin typeface="_PDMS_Saleem_QuranFont" panose="02010000000000000000" pitchFamily="2" charset="-78"/>
                <a:cs typeface="B Nazanin" panose="00000400000000000000" pitchFamily="2" charset="-78"/>
              </a:rPr>
              <a:t>1st clamp 10 inches </a:t>
            </a:r>
          </a:p>
          <a:p>
            <a:pPr>
              <a:buFontTx/>
              <a:buBlip>
                <a:blip r:embed="rId3"/>
              </a:buBlip>
            </a:pPr>
            <a:r>
              <a:rPr lang="en-US" b="1" dirty="0">
                <a:latin typeface="_PDMS_Saleem_QuranFont" panose="02010000000000000000" pitchFamily="2" charset="-78"/>
                <a:cs typeface="B Nazanin" panose="00000400000000000000" pitchFamily="2" charset="-78"/>
              </a:rPr>
              <a:t>2nd clamp 7 inches</a:t>
            </a:r>
          </a:p>
          <a:p>
            <a:pPr>
              <a:buFontTx/>
              <a:buBlip>
                <a:blip r:embed="rId3"/>
              </a:buBlip>
            </a:pPr>
            <a:r>
              <a:rPr lang="en-US" b="1" dirty="0">
                <a:latin typeface="_PDMS_Saleem_QuranFont" panose="02010000000000000000" pitchFamily="2" charset="-78"/>
                <a:cs typeface="B Nazanin" panose="00000400000000000000" pitchFamily="2" charset="-78"/>
              </a:rPr>
              <a:t>Cut between clamps</a:t>
            </a:r>
            <a:endParaRPr lang="en-US" dirty="0"/>
          </a:p>
        </p:txBody>
      </p:sp>
      <p:sp>
        <p:nvSpPr>
          <p:cNvPr id="27652" name="Line 1026"/>
          <p:cNvSpPr>
            <a:spLocks noChangeShapeType="1"/>
          </p:cNvSpPr>
          <p:nvPr/>
        </p:nvSpPr>
        <p:spPr bwMode="auto">
          <a:xfrm>
            <a:off x="2438400" y="1447800"/>
            <a:ext cx="8229600" cy="0"/>
          </a:xfrm>
          <a:prstGeom prst="line">
            <a:avLst/>
          </a:prstGeom>
          <a:noFill/>
          <a:ln w="25400">
            <a:solidFill>
              <a:srgbClr val="8F0213"/>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a-IR" dirty="0">
              <a:cs typeface="B Nazanin" panose="00000400000000000000" pitchFamily="2" charset="-78"/>
            </a:endParaRPr>
          </a:p>
        </p:txBody>
      </p:sp>
      <p:pic>
        <p:nvPicPr>
          <p:cNvPr id="27653" name="Picture 6" descr="AAEFRQI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16346" y="3048000"/>
            <a:ext cx="4574425" cy="3311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109799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118790926"/>
              </p:ext>
            </p:extLst>
          </p:nvPr>
        </p:nvGraphicFramePr>
        <p:xfrm>
          <a:off x="2314832" y="979530"/>
          <a:ext cx="7239000" cy="4846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0884391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rtl="1"/>
            <a:r>
              <a:rPr lang="fa-IR" dirty="0">
                <a:latin typeface="B Nazanin" pitchFamily="2" charset="-78"/>
                <a:cs typeface="B Nazanin" pitchFamily="2" charset="-78"/>
              </a:rPr>
              <a:t>همزمان با خروج کامل بدن نوزاد را با هر دو دست حمایت کنید.</a:t>
            </a:r>
          </a:p>
          <a:p>
            <a:pPr algn="just" rtl="1"/>
            <a:r>
              <a:rPr lang="fa-IR" dirty="0">
                <a:latin typeface="B Nazanin" pitchFamily="2" charset="-78"/>
                <a:cs typeface="B Nazanin" pitchFamily="2" charset="-78"/>
              </a:rPr>
              <a:t>هیچ گاه نوزاد را از داخل واژن نکشید.</a:t>
            </a:r>
          </a:p>
          <a:p>
            <a:pPr algn="just" rtl="1"/>
            <a:r>
              <a:rPr lang="fa-IR" dirty="0">
                <a:latin typeface="B Nazanin" pitchFamily="2" charset="-78"/>
                <a:cs typeface="B Nazanin" pitchFamily="2" charset="-78"/>
              </a:rPr>
              <a:t>با اینحال انگشتان خود را زیر بغل نوزاد قرار ندهید. فشار در این ناحیه می توانید موجب آسیب مراکز عصبی شود.</a:t>
            </a:r>
          </a:p>
          <a:p>
            <a:pPr algn="just" rtl="1"/>
            <a:r>
              <a:rPr lang="fa-IR" dirty="0">
                <a:latin typeface="B Nazanin" pitchFamily="2" charset="-78"/>
                <a:cs typeface="B Nazanin" pitchFamily="2" charset="-78"/>
              </a:rPr>
              <a:t> به محض تولد پا را در دست بگیرید.</a:t>
            </a:r>
          </a:p>
          <a:p>
            <a:pPr algn="just" rtl="1"/>
            <a:r>
              <a:rPr lang="fa-IR" dirty="0">
                <a:latin typeface="B Nazanin" pitchFamily="2" charset="-78"/>
                <a:cs typeface="B Nazanin" pitchFamily="2" charset="-78"/>
              </a:rPr>
              <a:t>وقتی کودک را میگیرید یا بلند میکنید بند ناف را نکشید.</a:t>
            </a:r>
          </a:p>
          <a:p>
            <a:pPr algn="just" rtl="1"/>
            <a:r>
              <a:rPr lang="fa-IR" dirty="0">
                <a:latin typeface="B Nazanin" pitchFamily="2" charset="-78"/>
                <a:cs typeface="B Nazanin" pitchFamily="2" charset="-78"/>
              </a:rPr>
              <a:t>دهان و بینی نوزاد را تمیز کنید با گاز استریل دهان و بینی کودک را از خون و موکوس پاک کنید سپس دوباره دهان و بینی را ساکشن کنید معمولاً بلافاصله کودک به خوبی گریه خواهد کرد.</a:t>
            </a:r>
          </a:p>
        </p:txBody>
      </p:sp>
    </p:spTree>
    <p:extLst>
      <p:ext uri="{BB962C8B-B14F-4D97-AF65-F5344CB8AC3E}">
        <p14:creationId xmlns:p14="http://schemas.microsoft.com/office/powerpoint/2010/main" val="194051266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rtl="1"/>
            <a:r>
              <a:rPr lang="fa-IR" dirty="0">
                <a:latin typeface="B Nazanin" pitchFamily="2" charset="-78"/>
                <a:cs typeface="B Nazanin" pitchFamily="2" charset="-78"/>
              </a:rPr>
              <a:t>کودک را خشک کنید، بپوشانید، گرم کنید و در وضعیت مناسب قرار دهید( همسطح واژن مادر)</a:t>
            </a:r>
          </a:p>
          <a:p>
            <a:pPr algn="just" rtl="1"/>
            <a:r>
              <a:rPr lang="fa-IR" dirty="0">
                <a:latin typeface="B Nazanin" pitchFamily="2" charset="-78"/>
                <a:cs typeface="B Nazanin" pitchFamily="2" charset="-78"/>
              </a:rPr>
              <a:t>کودک را در پتوی گرم قرار دهید و تا قطع کردن بند ناف همسطح با واژن مادر قرار دهید.</a:t>
            </a:r>
          </a:p>
          <a:p>
            <a:pPr algn="just" rtl="1"/>
            <a:r>
              <a:rPr lang="fa-IR" dirty="0">
                <a:latin typeface="B Nazanin" pitchFamily="2" charset="-78"/>
                <a:cs typeface="B Nazanin" pitchFamily="2" charset="-78"/>
              </a:rPr>
              <a:t>همکار خود را مسئول کنترل و تکمیل مراقبت اولیه از نوزاد قرار دهید.</a:t>
            </a:r>
          </a:p>
          <a:p>
            <a:pPr algn="just" rtl="1"/>
            <a:r>
              <a:rPr lang="fa-IR" dirty="0">
                <a:latin typeface="B Nazanin" pitchFamily="2" charset="-78"/>
                <a:cs typeface="B Nazanin" pitchFamily="2" charset="-78"/>
              </a:rPr>
              <a:t>بند ناف را بگیرید، ببندید و ببرید تا نبض آن قطع شود.( دو گیره یا بند به فاصله 7-8 سانتیمتر از هم روی بند ناف بزنید.)</a:t>
            </a:r>
          </a:p>
        </p:txBody>
      </p:sp>
    </p:spTree>
    <p:extLst>
      <p:ext uri="{BB962C8B-B14F-4D97-AF65-F5344CB8AC3E}">
        <p14:creationId xmlns:p14="http://schemas.microsoft.com/office/powerpoint/2010/main" val="191905584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زایمان جفت</a:t>
            </a:r>
          </a:p>
        </p:txBody>
      </p:sp>
      <p:sp>
        <p:nvSpPr>
          <p:cNvPr id="3" name="Content Placeholder 2"/>
          <p:cNvSpPr>
            <a:spLocks noGrp="1"/>
          </p:cNvSpPr>
          <p:nvPr>
            <p:ph idx="1"/>
          </p:nvPr>
        </p:nvSpPr>
        <p:spPr/>
        <p:txBody>
          <a:bodyPr/>
          <a:lstStyle/>
          <a:p>
            <a:pPr lvl="0" algn="just" rtl="1">
              <a:buClr>
                <a:srgbClr val="B13F9A"/>
              </a:buClr>
            </a:pPr>
            <a:r>
              <a:rPr lang="fa-IR" sz="2400" dirty="0">
                <a:solidFill>
                  <a:prstClr val="black"/>
                </a:solidFill>
                <a:latin typeface="B Nazanin" pitchFamily="2" charset="-78"/>
                <a:cs typeface="B Nazanin" pitchFamily="2" charset="-78"/>
              </a:rPr>
              <a:t>به کنترل زایمان جفت بپردازید. جفت معمولاً 10 دقیقه بعد از نوزاد خارج میشود و همیشه تقریباً بعد از 20 دقیقه جفت خارج میشود.</a:t>
            </a:r>
          </a:p>
          <a:p>
            <a:pPr lvl="0" algn="just" rtl="1">
              <a:buClr>
                <a:srgbClr val="B13F9A"/>
              </a:buClr>
            </a:pPr>
            <a:r>
              <a:rPr lang="fa-IR" sz="2400" dirty="0">
                <a:solidFill>
                  <a:prstClr val="black"/>
                </a:solidFill>
                <a:latin typeface="B Nazanin" pitchFamily="2" charset="-78"/>
                <a:cs typeface="B Nazanin" pitchFamily="2" charset="-78"/>
              </a:rPr>
              <a:t>وقتی جفت در واژن ظاهر شد آنرا به آرامی بگیرید و بچرخانید . هرگز آنرا نکشید. به جای آن به آرامی و نرمی جفت و پرده های چسبیده به آنرا هدایت کنید.</a:t>
            </a:r>
          </a:p>
          <a:p>
            <a:pPr lvl="0" algn="just" rtl="1">
              <a:buClr>
                <a:srgbClr val="B13F9A"/>
              </a:buClr>
            </a:pPr>
            <a:r>
              <a:rPr lang="fa-IR" sz="2400" dirty="0">
                <a:solidFill>
                  <a:prstClr val="black"/>
                </a:solidFill>
                <a:latin typeface="B Nazanin" pitchFamily="2" charset="-78"/>
                <a:cs typeface="B Nazanin" pitchFamily="2" charset="-78"/>
              </a:rPr>
              <a:t>زمانی که منتظر خروج جفت هستید برای انتقال تاخیر نکنید. جفت خارج شده را بپوشانید. وقتی که جفت بطور کامل خارج شد آنرا با یک حوله بپوشانید و در یک پاکت پلاستیکی برای انتقال به بیمارستان و تایید پزشک جهت خروج کامل جفت قراردهید.</a:t>
            </a:r>
          </a:p>
          <a:p>
            <a:pPr algn="r" rtl="1"/>
            <a:endParaRPr lang="fa-IR" dirty="0">
              <a:latin typeface="B Nazanin" pitchFamily="2" charset="-78"/>
              <a:cs typeface="B Nazanin" pitchFamily="2" charset="-78"/>
            </a:endParaRPr>
          </a:p>
        </p:txBody>
      </p:sp>
    </p:spTree>
    <p:extLst>
      <p:ext uri="{BB962C8B-B14F-4D97-AF65-F5344CB8AC3E}">
        <p14:creationId xmlns:p14="http://schemas.microsoft.com/office/powerpoint/2010/main" val="3860163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1026"/>
          <p:cNvSpPr>
            <a:spLocks noGrp="1" noChangeArrowheads="1"/>
          </p:cNvSpPr>
          <p:nvPr>
            <p:ph type="title"/>
          </p:nvPr>
        </p:nvSpPr>
        <p:spPr/>
        <p:txBody>
          <a:bodyPr/>
          <a:lstStyle/>
          <a:p>
            <a:pPr algn="ctr"/>
            <a:r>
              <a:rPr lang="en-US" dirty="0">
                <a:latin typeface="_PDMS_Saleem_QuranFont" panose="02010000000000000000" pitchFamily="2" charset="-78"/>
              </a:rPr>
              <a:t>Internal anatomy</a:t>
            </a:r>
          </a:p>
        </p:txBody>
      </p:sp>
      <p:sp>
        <p:nvSpPr>
          <p:cNvPr id="220163" name="Rectangle 1027"/>
          <p:cNvSpPr>
            <a:spLocks noGrp="1" noChangeArrowheads="1"/>
          </p:cNvSpPr>
          <p:nvPr>
            <p:ph idx="1"/>
          </p:nvPr>
        </p:nvSpPr>
        <p:spPr>
          <a:xfrm>
            <a:off x="1825625" y="1830002"/>
            <a:ext cx="4270375" cy="4114800"/>
          </a:xfrm>
        </p:spPr>
        <p:txBody>
          <a:bodyPr>
            <a:normAutofit/>
          </a:bodyPr>
          <a:lstStyle/>
          <a:p>
            <a:r>
              <a:rPr lang="en-US" sz="3600" dirty="0"/>
              <a:t>Fundus </a:t>
            </a:r>
          </a:p>
          <a:p>
            <a:pPr lvl="1"/>
            <a:r>
              <a:rPr lang="en-US" sz="3200" dirty="0"/>
              <a:t>Above point where fallopian tubes attach</a:t>
            </a:r>
          </a:p>
          <a:p>
            <a:pPr lvl="1"/>
            <a:r>
              <a:rPr lang="en-US" sz="3200" dirty="0"/>
              <a:t>Measurement of fundal height most accurate from 22-34 weeks</a:t>
            </a:r>
          </a:p>
        </p:txBody>
      </p:sp>
      <p:sp>
        <p:nvSpPr>
          <p:cNvPr id="6" name="Slide Number Placeholder 5"/>
          <p:cNvSpPr>
            <a:spLocks noGrp="1"/>
          </p:cNvSpPr>
          <p:nvPr>
            <p:ph type="sldNum" sz="quarter" idx="12"/>
          </p:nvPr>
        </p:nvSpPr>
        <p:spPr/>
        <p:txBody>
          <a:bodyPr/>
          <a:lstStyle/>
          <a:p>
            <a:fld id="{C3888943-AD9B-4679-BFA8-B72C5D18B657}" type="slidenum">
              <a:rPr lang="en-US">
                <a:solidFill>
                  <a:srgbClr val="B13F9A"/>
                </a:solidFill>
              </a:rPr>
              <a:pPr/>
              <a:t>8</a:t>
            </a:fld>
            <a:endParaRPr lang="en-US" sz="1400">
              <a:solidFill>
                <a:srgbClr val="B13F9A"/>
              </a:solidFill>
            </a:endParaRPr>
          </a:p>
        </p:txBody>
      </p:sp>
    </p:spTree>
    <p:extLst>
      <p:ext uri="{BB962C8B-B14F-4D97-AF65-F5344CB8AC3E}">
        <p14:creationId xmlns:p14="http://schemas.microsoft.com/office/powerpoint/2010/main" val="340027738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روی مدخل واژن یک یا دو پد بهداشتی قرار دهید. وقتی که روی واژن را میپوشانید پرینه را ملاحظه نمایید. این ناحیه بطور شایع در طی زایمان پاره میشود اگر خونریزی وجود داشته باشد پوشش استریل روی آن قرار دهید و برای کنترل خونریزی فشار مستقیم روی آن وارد آورید سپس پاهای بیمار را پائین بیاورید و به او کمک کنید تا آنها را کنار هم قرار دهد.</a:t>
            </a:r>
          </a:p>
        </p:txBody>
      </p:sp>
    </p:spTree>
    <p:extLst>
      <p:ext uri="{BB962C8B-B14F-4D97-AF65-F5344CB8AC3E}">
        <p14:creationId xmlns:p14="http://schemas.microsoft.com/office/powerpoint/2010/main" val="89092733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زمان زایمان و انتقال مادر ، نوزاد و جفت را به بیمارستان یادداشت نمایید. مادر و نورزاد را گرم نگهدارید و به آرامی آنا را انتقال دهید توجه کنید که خونریزی بعد از زایمان وجود خواهد داشت. خونریزی تا 500 میلی لیتر طبیعی است و توسط مادر به خوبی تحمل میشود. </a:t>
            </a:r>
          </a:p>
        </p:txBody>
      </p:sp>
    </p:spTree>
    <p:extLst>
      <p:ext uri="{BB962C8B-B14F-4D97-AF65-F5344CB8AC3E}">
        <p14:creationId xmlns:p14="http://schemas.microsoft.com/office/powerpoint/2010/main" val="328757109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کنترل خونریزی</a:t>
            </a:r>
          </a:p>
        </p:txBody>
      </p:sp>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در صورت وسعت خونریزی برای مادر اکسیژن بگذارید.</a:t>
            </a:r>
          </a:p>
          <a:p>
            <a:pPr algn="just" rtl="1"/>
            <a:r>
              <a:rPr lang="fa-IR" dirty="0">
                <a:latin typeface="B Nazanin" pitchFamily="2" charset="-78"/>
                <a:cs typeface="B Nazanin" pitchFamily="2" charset="-78"/>
              </a:rPr>
              <a:t>رحم را به روشی که در ادامه توضیح میدهیم ماساژ دهید. ماساژ به تحریک انقباضات رحم کمک میکند و موجب کاهش اندازه رحم و کمک به قطع خونریزی میگردد.</a:t>
            </a:r>
          </a:p>
          <a:p>
            <a:pPr algn="just" rtl="1"/>
            <a:endParaRPr lang="fa-IR" dirty="0">
              <a:latin typeface="B Nazanin" pitchFamily="2" charset="-78"/>
              <a:cs typeface="B Nazanin" pitchFamily="2" charset="-78"/>
            </a:endParaRPr>
          </a:p>
        </p:txBody>
      </p:sp>
    </p:spTree>
    <p:extLst>
      <p:ext uri="{BB962C8B-B14F-4D97-AF65-F5344CB8AC3E}">
        <p14:creationId xmlns:p14="http://schemas.microsoft.com/office/powerpoint/2010/main" val="267420446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نحوه ماساژ</a:t>
            </a:r>
          </a:p>
        </p:txBody>
      </p:sp>
      <p:sp>
        <p:nvSpPr>
          <p:cNvPr id="3" name="Content Placeholder 2"/>
          <p:cNvSpPr>
            <a:spLocks noGrp="1"/>
          </p:cNvSpPr>
          <p:nvPr>
            <p:ph idx="1"/>
          </p:nvPr>
        </p:nvSpPr>
        <p:spPr/>
        <p:txBody>
          <a:bodyPr>
            <a:normAutofit/>
          </a:bodyPr>
          <a:lstStyle/>
          <a:p>
            <a:pPr marL="0" indent="0" algn="just" rtl="1">
              <a:buNone/>
            </a:pPr>
            <a:r>
              <a:rPr lang="fa-IR" dirty="0">
                <a:latin typeface="B Nazanin" pitchFamily="2" charset="-78"/>
                <a:cs typeface="B Nazanin" pitchFamily="2" charset="-78"/>
              </a:rPr>
              <a:t>1- لبه داخلی یک دست (در حالی که انگشتان باز هستند) را بصورت افقی روی شکم درست بالای سمفیزپوبیس قرار دهید این کار کمک خواهد کرد تا جلوی بیرون افتادن رحم طی ماساژ را بگیرید.</a:t>
            </a:r>
          </a:p>
          <a:p>
            <a:pPr marL="0" indent="0" algn="just" rtl="1">
              <a:buNone/>
            </a:pPr>
            <a:r>
              <a:rPr lang="fa-IR" dirty="0">
                <a:latin typeface="B Nazanin" pitchFamily="2" charset="-78"/>
                <a:cs typeface="B Nazanin" pitchFamily="2" charset="-78"/>
              </a:rPr>
              <a:t>2- دست دیگر خود را دور رحم بگذارید و با استفاده از حرکات چرخشی و مالشی رحم را ماساژ دهید. رحم باید شبیه یک گریپ فروت سفت احساس شود.</a:t>
            </a:r>
          </a:p>
          <a:p>
            <a:pPr marL="0" indent="0" algn="just" rtl="1">
              <a:buNone/>
            </a:pPr>
            <a:r>
              <a:rPr lang="fa-IR" dirty="0">
                <a:latin typeface="B Nazanin" pitchFamily="2" charset="-78"/>
                <a:cs typeface="B Nazanin" pitchFamily="2" charset="-78"/>
              </a:rPr>
              <a:t>3- به نوزاد اجازه دهید که سینه مادر را بمکد. ممکن است اینکتار با آزاد شدن اکسیتوسین که هورمونی طبیعی است باعث انقباضات رحم شود.</a:t>
            </a:r>
          </a:p>
          <a:p>
            <a:pPr marL="0" indent="0" algn="just" rtl="1">
              <a:buNone/>
            </a:pPr>
            <a:r>
              <a:rPr lang="fa-IR" dirty="0">
                <a:latin typeface="B Nazanin" pitchFamily="2" charset="-78"/>
                <a:cs typeface="B Nazanin" pitchFamily="2" charset="-78"/>
              </a:rPr>
              <a:t>4-اگر خونریزی ادامه یابد، شیوه ماساژ دادن خود را کنترل کنید و به ماساژ ادامه دهید و بلافاصله بیمار را منتقل کنید.</a:t>
            </a:r>
          </a:p>
        </p:txBody>
      </p:sp>
    </p:spTree>
    <p:extLst>
      <p:ext uri="{BB962C8B-B14F-4D97-AF65-F5344CB8AC3E}">
        <p14:creationId xmlns:p14="http://schemas.microsoft.com/office/powerpoint/2010/main" val="87949876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ارزیابی مداوم</a:t>
            </a:r>
          </a:p>
        </p:txBody>
      </p:sp>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در طی ارزیابی مدواوم بدون توجه به تخمین میزان خون از دست رفته بعد از زایمان اگر به نظر میرسد که مادر در شوک به سر میبرد او رادرمان کنید و بلافاصله او را درمان کنید.</a:t>
            </a:r>
          </a:p>
          <a:p>
            <a:pPr algn="just" rtl="1"/>
            <a:endParaRPr lang="fa-IR" dirty="0">
              <a:latin typeface="B Nazanin" pitchFamily="2" charset="-78"/>
              <a:cs typeface="B Nazanin" pitchFamily="2" charset="-78"/>
            </a:endParaRPr>
          </a:p>
        </p:txBody>
      </p:sp>
    </p:spTree>
    <p:extLst>
      <p:ext uri="{BB962C8B-B14F-4D97-AF65-F5344CB8AC3E}">
        <p14:creationId xmlns:p14="http://schemas.microsoft.com/office/powerpoint/2010/main" val="372732189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زایمان غیر طبیعی</a:t>
            </a:r>
          </a:p>
        </p:txBody>
      </p:sp>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علائم و نشانه ها:</a:t>
            </a:r>
          </a:p>
          <a:p>
            <a:pPr algn="just" rtl="1"/>
            <a:r>
              <a:rPr lang="fa-IR" dirty="0">
                <a:latin typeface="B Nazanin" pitchFamily="2" charset="-78"/>
                <a:cs typeface="B Nazanin" pitchFamily="2" charset="-78"/>
              </a:rPr>
              <a:t>هرگونه عضو نمایش جنین که هنگام تاجی شدن طبیعی  غیر از سر باشد.</a:t>
            </a:r>
          </a:p>
          <a:p>
            <a:pPr algn="just" rtl="1"/>
            <a:r>
              <a:rPr lang="fa-IR" dirty="0">
                <a:latin typeface="B Nazanin" pitchFamily="2" charset="-78"/>
                <a:cs typeface="B Nazanin" pitchFamily="2" charset="-78"/>
              </a:rPr>
              <a:t>رنگ و بوی غیر طبیعی مایع آمنیوتیک.</a:t>
            </a:r>
          </a:p>
          <a:p>
            <a:pPr algn="just" rtl="1"/>
            <a:r>
              <a:rPr lang="fa-IR" dirty="0">
                <a:latin typeface="B Nazanin" pitchFamily="2" charset="-78"/>
                <a:cs typeface="B Nazanin" pitchFamily="2" charset="-78"/>
              </a:rPr>
              <a:t>درد زایمان قبل از هفته 38 بارداری</a:t>
            </a:r>
          </a:p>
          <a:p>
            <a:pPr algn="just" rtl="1"/>
            <a:r>
              <a:rPr lang="fa-IR" dirty="0">
                <a:latin typeface="B Nazanin" pitchFamily="2" charset="-78"/>
                <a:cs typeface="B Nazanin" pitchFamily="2" charset="-78"/>
              </a:rPr>
              <a:t>وقوع مجدد انقباضات رحمی بعد از تولد نخستین جنین که نشان دهنده چند قلویی است.</a:t>
            </a:r>
          </a:p>
          <a:p>
            <a:pPr algn="just" rtl="1"/>
            <a:endParaRPr lang="fa-IR" dirty="0">
              <a:latin typeface="B Nazanin" pitchFamily="2" charset="-78"/>
              <a:cs typeface="B Nazanin" pitchFamily="2" charset="-78"/>
            </a:endParaRPr>
          </a:p>
        </p:txBody>
      </p:sp>
    </p:spTree>
    <p:extLst>
      <p:ext uri="{BB962C8B-B14F-4D97-AF65-F5344CB8AC3E}">
        <p14:creationId xmlns:p14="http://schemas.microsoft.com/office/powerpoint/2010/main" val="71771132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dirty="0">
                <a:cs typeface="B Titr" panose="00000700000000000000" pitchFamily="2" charset="-78"/>
              </a:rPr>
              <a:t>مراقبت اورژانسی پزشکی و ارزیابی مداوم</a:t>
            </a:r>
          </a:p>
        </p:txBody>
      </p:sp>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در کل مراقبت اورژانسی پزشکی از مادر و نوزاد مشابه زایمان طبیعی است و شامل تاکید بر انتقال بدون تامل، تجویز اکسیژن با جریان زیاد و کنترل مداوم علائم حیاتی در طی ارزیابی است.</a:t>
            </a:r>
          </a:p>
        </p:txBody>
      </p:sp>
    </p:spTree>
    <p:extLst>
      <p:ext uri="{BB962C8B-B14F-4D97-AF65-F5344CB8AC3E}">
        <p14:creationId xmlns:p14="http://schemas.microsoft.com/office/powerpoint/2010/main" val="335781608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بیرون افتادن بند ناف</a:t>
            </a:r>
          </a:p>
        </p:txBody>
      </p:sp>
      <p:sp>
        <p:nvSpPr>
          <p:cNvPr id="3" name="Content Placeholder 2"/>
          <p:cNvSpPr>
            <a:spLocks noGrp="1"/>
          </p:cNvSpPr>
          <p:nvPr>
            <p:ph idx="1"/>
          </p:nvPr>
        </p:nvSpPr>
        <p:spPr/>
        <p:txBody>
          <a:bodyPr/>
          <a:lstStyle/>
          <a:p>
            <a:pPr algn="just" rtl="1"/>
            <a:r>
              <a:rPr lang="fa-IR" dirty="0">
                <a:latin typeface="B Nazanin" pitchFamily="2" charset="-78"/>
                <a:cs typeface="B Nazanin" pitchFamily="2" charset="-78"/>
              </a:rPr>
              <a:t>بعد از پاره شدن کیسه آمنیوتیک، بجای سر جنین بند ناف نخستین عضو حاضر در مدخل واژن باشد. در این شرایط ممکن است بند ناف در مقابل دیواره واژن بعلت فشار سر یا باسن جنین تحت فشار قرار گیرد. در نتیجه تامین خون اکسیژن دار کودک ممکن است قطع شود.</a:t>
            </a:r>
          </a:p>
        </p:txBody>
      </p:sp>
    </p:spTree>
    <p:extLst>
      <p:ext uri="{BB962C8B-B14F-4D97-AF65-F5344CB8AC3E}">
        <p14:creationId xmlns:p14="http://schemas.microsoft.com/office/powerpoint/2010/main" val="5690566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cs typeface="B Titr" panose="00000700000000000000" pitchFamily="2" charset="-78"/>
              </a:rPr>
              <a:t>اقدامات ضروری</a:t>
            </a:r>
          </a:p>
        </p:txBody>
      </p:sp>
      <p:sp>
        <p:nvSpPr>
          <p:cNvPr id="3" name="Content Placeholder 2"/>
          <p:cNvSpPr>
            <a:spLocks noGrp="1"/>
          </p:cNvSpPr>
          <p:nvPr>
            <p:ph idx="1"/>
          </p:nvPr>
        </p:nvSpPr>
        <p:spPr/>
        <p:txBody>
          <a:bodyPr/>
          <a:lstStyle/>
          <a:p>
            <a:pPr marL="0" indent="0" algn="just" rtl="1">
              <a:buNone/>
            </a:pPr>
            <a:r>
              <a:rPr lang="fa-IR" dirty="0">
                <a:latin typeface="B Nazanin" pitchFamily="2" charset="-78"/>
                <a:cs typeface="B Nazanin" pitchFamily="2" charset="-78"/>
              </a:rPr>
              <a:t>1- در حالیکه سر بیمار پایین است او را بحالت سجده درآورید یا باسن او را بااستفاده از یک بالش بالا بگیرید و اجازه دهید تا نیروی جاذبه فشار سر جنین را از روی بند ناف بردارد.</a:t>
            </a:r>
          </a:p>
          <a:p>
            <a:pPr marL="0" indent="0" algn="just" rtl="1">
              <a:buNone/>
            </a:pPr>
            <a:r>
              <a:rPr lang="fa-IR" dirty="0">
                <a:latin typeface="B Nazanin" pitchFamily="2" charset="-78"/>
                <a:cs typeface="B Nazanin" pitchFamily="2" charset="-78"/>
              </a:rPr>
              <a:t>2- دست خود را با دستکش استریل وارد واژن نمایید و به آرامی عضو نمایش جنین را به عقب فشار دهید و از بند ناف ضربان دار دور کنید.(توجه: این مورد تنها موردی است که شما اجازه دارید دستهای خود را وارد واژن مادر نمایید) سعی در بازگرداندن بند ناف به داخل واژن ننمایید.</a:t>
            </a:r>
          </a:p>
          <a:p>
            <a:pPr marL="0" indent="0" algn="just" rtl="1">
              <a:buNone/>
            </a:pPr>
            <a:endParaRPr lang="fa-IR" dirty="0">
              <a:latin typeface="B Nazanin" pitchFamily="2" charset="-78"/>
              <a:cs typeface="B Nazanin" pitchFamily="2" charset="-78"/>
            </a:endParaRPr>
          </a:p>
          <a:p>
            <a:pPr marL="0" indent="0" algn="just" rtl="1">
              <a:buNone/>
            </a:pPr>
            <a:endParaRPr lang="fa-IR" dirty="0">
              <a:latin typeface="B Nazanin" pitchFamily="2" charset="-78"/>
              <a:cs typeface="B Nazanin" pitchFamily="2" charset="-78"/>
            </a:endParaRPr>
          </a:p>
        </p:txBody>
      </p:sp>
    </p:spTree>
    <p:extLst>
      <p:ext uri="{BB962C8B-B14F-4D97-AF65-F5344CB8AC3E}">
        <p14:creationId xmlns:p14="http://schemas.microsoft.com/office/powerpoint/2010/main" val="365607242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just" rtl="1">
              <a:buNone/>
            </a:pPr>
            <a:r>
              <a:rPr lang="fa-IR" dirty="0">
                <a:latin typeface="B Nazanin" pitchFamily="2" charset="-78"/>
                <a:cs typeface="B Nazanin" pitchFamily="2" charset="-78"/>
              </a:rPr>
              <a:t>3- بند ناف را با یک حوله تمیز و مرطوب شده با محلول نمکی بپوشانید.</a:t>
            </a:r>
          </a:p>
          <a:p>
            <a:pPr marL="0" indent="0" algn="just" rtl="1">
              <a:buNone/>
            </a:pPr>
            <a:r>
              <a:rPr lang="fa-IR" dirty="0">
                <a:latin typeface="B Nazanin" pitchFamily="2" charset="-78"/>
                <a:cs typeface="B Nazanin" pitchFamily="2" charset="-78"/>
              </a:rPr>
              <a:t>4- بیمار را به سرعت منتقل نمایید و در همان حال به اعمال فشار روی عضو نمایش بمنظور دور کردن آن از بند ناف ادامه دهید.</a:t>
            </a:r>
          </a:p>
          <a:p>
            <a:pPr marL="0" indent="0" algn="just" rtl="1">
              <a:buNone/>
            </a:pPr>
            <a:r>
              <a:rPr lang="fa-IR" dirty="0">
                <a:latin typeface="B Nazanin" pitchFamily="2" charset="-78"/>
                <a:cs typeface="B Nazanin" pitchFamily="2" charset="-78"/>
              </a:rPr>
              <a:t>5- نبض بند ناف را کنترل نمایید( نبض باید وجود داشته باشد)</a:t>
            </a:r>
          </a:p>
        </p:txBody>
      </p:sp>
    </p:spTree>
    <p:extLst>
      <p:ext uri="{BB962C8B-B14F-4D97-AF65-F5344CB8AC3E}">
        <p14:creationId xmlns:p14="http://schemas.microsoft.com/office/powerpoint/2010/main" val="310928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1" name="Rectangle 1027"/>
          <p:cNvSpPr>
            <a:spLocks noGrp="1" noChangeArrowheads="1"/>
          </p:cNvSpPr>
          <p:nvPr>
            <p:ph idx="1"/>
          </p:nvPr>
        </p:nvSpPr>
        <p:spPr>
          <a:xfrm>
            <a:off x="877330" y="762000"/>
            <a:ext cx="8342871" cy="5867400"/>
          </a:xfrm>
        </p:spPr>
        <p:txBody>
          <a:bodyPr>
            <a:normAutofit/>
          </a:bodyPr>
          <a:lstStyle/>
          <a:p>
            <a:pPr>
              <a:lnSpc>
                <a:spcPct val="90000"/>
              </a:lnSpc>
            </a:pPr>
            <a:r>
              <a:rPr lang="en-US" sz="3600" b="1" dirty="0">
                <a:latin typeface="_PDMS_Saleem_QuranFont" panose="02010000000000000000" pitchFamily="2" charset="-78"/>
              </a:rPr>
              <a:t>Uterine body</a:t>
            </a:r>
          </a:p>
          <a:p>
            <a:pPr lvl="1">
              <a:lnSpc>
                <a:spcPct val="90000"/>
              </a:lnSpc>
            </a:pPr>
            <a:r>
              <a:rPr lang="en-US" sz="3200" dirty="0">
                <a:latin typeface="_PDMS_Saleem_QuranFont" panose="02010000000000000000" pitchFamily="2" charset="-78"/>
              </a:rPr>
              <a:t>Endometrium</a:t>
            </a:r>
          </a:p>
          <a:p>
            <a:pPr lvl="2">
              <a:lnSpc>
                <a:spcPct val="90000"/>
              </a:lnSpc>
            </a:pPr>
            <a:r>
              <a:rPr lang="en-US" sz="3600" dirty="0">
                <a:latin typeface="_PDMS_Saleem_QuranFont" panose="02010000000000000000" pitchFamily="2" charset="-78"/>
              </a:rPr>
              <a:t>Innermost layer</a:t>
            </a:r>
          </a:p>
          <a:p>
            <a:pPr lvl="2">
              <a:lnSpc>
                <a:spcPct val="90000"/>
              </a:lnSpc>
            </a:pPr>
            <a:r>
              <a:rPr lang="en-US" sz="3600" dirty="0">
                <a:latin typeface="_PDMS_Saleem_QuranFont" panose="02010000000000000000" pitchFamily="2" charset="-78"/>
              </a:rPr>
              <a:t>menses</a:t>
            </a:r>
          </a:p>
          <a:p>
            <a:pPr lvl="1">
              <a:lnSpc>
                <a:spcPct val="90000"/>
              </a:lnSpc>
            </a:pPr>
            <a:r>
              <a:rPr lang="en-US" sz="3200" dirty="0">
                <a:latin typeface="_PDMS_Saleem_QuranFont" panose="02010000000000000000" pitchFamily="2" charset="-78"/>
              </a:rPr>
              <a:t>Myometrium</a:t>
            </a:r>
          </a:p>
          <a:p>
            <a:pPr lvl="2">
              <a:lnSpc>
                <a:spcPct val="90000"/>
              </a:lnSpc>
            </a:pPr>
            <a:r>
              <a:rPr lang="en-US" sz="3600" dirty="0">
                <a:latin typeface="_PDMS_Saleem_QuranFont" panose="02010000000000000000" pitchFamily="2" charset="-78"/>
              </a:rPr>
              <a:t>3 distinct layers of smooth muscle</a:t>
            </a:r>
          </a:p>
          <a:p>
            <a:pPr lvl="3">
              <a:lnSpc>
                <a:spcPct val="90000"/>
              </a:lnSpc>
            </a:pPr>
            <a:r>
              <a:rPr lang="en-US" sz="3600" dirty="0">
                <a:latin typeface="_PDMS_Saleem_QuranFont" panose="02010000000000000000" pitchFamily="2" charset="-78"/>
              </a:rPr>
              <a:t>Surround large blood vessels</a:t>
            </a:r>
          </a:p>
          <a:p>
            <a:pPr lvl="1">
              <a:lnSpc>
                <a:spcPct val="90000"/>
              </a:lnSpc>
            </a:pPr>
            <a:r>
              <a:rPr lang="en-US" sz="3200" dirty="0" err="1">
                <a:latin typeface="_PDMS_Saleem_QuranFont" panose="02010000000000000000" pitchFamily="2" charset="-78"/>
              </a:rPr>
              <a:t>Perimetrium</a:t>
            </a:r>
            <a:r>
              <a:rPr lang="en-US" sz="3200" dirty="0">
                <a:latin typeface="_PDMS_Saleem_QuranFont" panose="02010000000000000000" pitchFamily="2" charset="-78"/>
              </a:rPr>
              <a:t> </a:t>
            </a:r>
          </a:p>
          <a:p>
            <a:pPr lvl="2">
              <a:lnSpc>
                <a:spcPct val="90000"/>
              </a:lnSpc>
            </a:pPr>
            <a:r>
              <a:rPr lang="en-US" sz="3600" dirty="0">
                <a:latin typeface="_PDMS_Saleem_QuranFont" panose="02010000000000000000" pitchFamily="2" charset="-78"/>
              </a:rPr>
              <a:t>Serous membrane – layer of </a:t>
            </a:r>
            <a:r>
              <a:rPr lang="en-US" sz="3600" dirty="0" err="1">
                <a:latin typeface="_PDMS_Saleem_QuranFont" panose="02010000000000000000" pitchFamily="2" charset="-78"/>
              </a:rPr>
              <a:t>viseral</a:t>
            </a:r>
            <a:r>
              <a:rPr lang="en-US" sz="3600" dirty="0">
                <a:latin typeface="_PDMS_Saleem_QuranFont" panose="02010000000000000000" pitchFamily="2" charset="-78"/>
              </a:rPr>
              <a:t> peritoneum</a:t>
            </a:r>
          </a:p>
          <a:p>
            <a:pPr>
              <a:lnSpc>
                <a:spcPct val="90000"/>
              </a:lnSpc>
            </a:pPr>
            <a:endParaRPr lang="en-US" sz="3600" dirty="0">
              <a:latin typeface="_PDMS_Saleem_QuranFont" panose="02010000000000000000" pitchFamily="2" charset="-78"/>
            </a:endParaRPr>
          </a:p>
        </p:txBody>
      </p:sp>
      <p:sp>
        <p:nvSpPr>
          <p:cNvPr id="5" name="Slide Number Placeholder 5"/>
          <p:cNvSpPr>
            <a:spLocks noGrp="1"/>
          </p:cNvSpPr>
          <p:nvPr>
            <p:ph type="sldNum" sz="quarter" idx="12"/>
          </p:nvPr>
        </p:nvSpPr>
        <p:spPr/>
        <p:txBody>
          <a:bodyPr/>
          <a:lstStyle/>
          <a:p>
            <a:fld id="{7ACE46B2-BEB1-42CB-A784-799A32AF4730}" type="slidenum">
              <a:rPr lang="en-US">
                <a:solidFill>
                  <a:srgbClr val="B13F9A"/>
                </a:solidFill>
              </a:rPr>
              <a:pPr/>
              <a:t>9</a:t>
            </a:fld>
            <a:endParaRPr lang="en-US" sz="1400">
              <a:solidFill>
                <a:srgbClr val="B13F9A"/>
              </a:solidFill>
            </a:endParaRPr>
          </a:p>
        </p:txBody>
      </p:sp>
    </p:spTree>
    <p:extLst>
      <p:ext uri="{BB962C8B-B14F-4D97-AF65-F5344CB8AC3E}">
        <p14:creationId xmlns:p14="http://schemas.microsoft.com/office/powerpoint/2010/main" val="12788572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idx="4294967295"/>
          </p:nvPr>
        </p:nvSpPr>
        <p:spPr/>
        <p:txBody>
          <a:bodyPr/>
          <a:lstStyle/>
          <a:p>
            <a:r>
              <a:rPr lang="en-US"/>
              <a:t>Prolapsed Cord</a:t>
            </a:r>
          </a:p>
        </p:txBody>
      </p:sp>
      <p:sp>
        <p:nvSpPr>
          <p:cNvPr id="43011" name="Line 1026"/>
          <p:cNvSpPr>
            <a:spLocks noChangeShapeType="1"/>
          </p:cNvSpPr>
          <p:nvPr/>
        </p:nvSpPr>
        <p:spPr bwMode="auto">
          <a:xfrm>
            <a:off x="2438400" y="1447800"/>
            <a:ext cx="8229600" cy="0"/>
          </a:xfrm>
          <a:prstGeom prst="line">
            <a:avLst/>
          </a:prstGeom>
          <a:noFill/>
          <a:ln w="25400">
            <a:solidFill>
              <a:srgbClr val="8F0213"/>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a-IR" dirty="0">
              <a:cs typeface="B Nazanin" panose="00000400000000000000" pitchFamily="2" charset="-78"/>
            </a:endParaRPr>
          </a:p>
        </p:txBody>
      </p:sp>
      <p:pic>
        <p:nvPicPr>
          <p:cNvPr id="43012" name="Picture 6" descr="AAEFRQM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48929" y="1600200"/>
            <a:ext cx="8279027"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6871514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latin typeface="B Nazanin" pitchFamily="2" charset="-78"/>
                <a:cs typeface="B Nazanin" pitchFamily="2" charset="-78"/>
              </a:rPr>
              <a:t>تولد بریچ</a:t>
            </a:r>
          </a:p>
        </p:txBody>
      </p:sp>
      <p:pic>
        <p:nvPicPr>
          <p:cNvPr id="4" name="Content Placeholder 3" descr="C22F15"/>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222819" y="1609725"/>
            <a:ext cx="4755763" cy="484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518748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AAEFRQL0"/>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865870" y="840259"/>
            <a:ext cx="8736227" cy="4965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538035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Content Placeholder 5"/>
          <p:cNvSpPr>
            <a:spLocks noGrp="1"/>
          </p:cNvSpPr>
          <p:nvPr>
            <p:ph idx="4294967295"/>
          </p:nvPr>
        </p:nvSpPr>
        <p:spPr>
          <a:xfrm>
            <a:off x="1703512" y="1618734"/>
            <a:ext cx="8964488" cy="3034401"/>
          </a:xfrm>
        </p:spPr>
        <p:txBody>
          <a:bodyPr/>
          <a:lstStyle/>
          <a:p>
            <a:pPr algn="l">
              <a:buFontTx/>
              <a:buBlip>
                <a:blip r:embed="rId3"/>
              </a:buBlip>
            </a:pPr>
            <a:r>
              <a:rPr lang="en-US" sz="3100" b="1" dirty="0">
                <a:latin typeface="_PDMS_Saleem_QuranFont" panose="02010000000000000000" pitchFamily="2" charset="-78"/>
                <a:cs typeface="B Nazanin" panose="00000400000000000000" pitchFamily="2" charset="-78"/>
              </a:rPr>
              <a:t>Most common abnormal delivery</a:t>
            </a:r>
          </a:p>
          <a:p>
            <a:pPr algn="l">
              <a:buFontTx/>
              <a:buBlip>
                <a:blip r:embed="rId3"/>
              </a:buBlip>
            </a:pPr>
            <a:r>
              <a:rPr lang="en-US" sz="3100" b="1" dirty="0">
                <a:latin typeface="_PDMS_Saleem_QuranFont" panose="02010000000000000000" pitchFamily="2" charset="-78"/>
                <a:cs typeface="B Nazanin" panose="00000400000000000000" pitchFamily="2" charset="-78"/>
              </a:rPr>
              <a:t>Buttocks first or both legs first</a:t>
            </a:r>
          </a:p>
          <a:p>
            <a:pPr algn="l">
              <a:buFontTx/>
              <a:buBlip>
                <a:blip r:embed="rId3"/>
              </a:buBlip>
            </a:pPr>
            <a:r>
              <a:rPr lang="en-US" sz="3100" b="1" dirty="0">
                <a:latin typeface="_PDMS_Saleem_QuranFont" panose="02010000000000000000" pitchFamily="2" charset="-78"/>
                <a:cs typeface="B Nazanin" panose="00000400000000000000" pitchFamily="2" charset="-78"/>
              </a:rPr>
              <a:t>Increased risk of prolapsed cord</a:t>
            </a:r>
          </a:p>
          <a:p>
            <a:pPr algn="l">
              <a:buFontTx/>
              <a:buBlip>
                <a:blip r:embed="rId3"/>
              </a:buBlip>
            </a:pPr>
            <a:r>
              <a:rPr lang="en-US" sz="3100" b="1" dirty="0">
                <a:latin typeface="_PDMS_Saleem_QuranFont" panose="02010000000000000000" pitchFamily="2" charset="-78"/>
                <a:cs typeface="B Nazanin" panose="00000400000000000000" pitchFamily="2" charset="-78"/>
              </a:rPr>
              <a:t>Possible meconium staining</a:t>
            </a:r>
            <a:endParaRPr lang="en-US" b="1" dirty="0">
              <a:latin typeface="_PDMS_Saleem_QuranFont" panose="02010000000000000000" pitchFamily="2" charset="-78"/>
              <a:cs typeface="B Nazanin" panose="00000400000000000000" pitchFamily="2" charset="-78"/>
            </a:endParaRPr>
          </a:p>
          <a:p>
            <a:pPr>
              <a:buFontTx/>
              <a:buBlip>
                <a:blip r:embed="rId4"/>
              </a:buBlip>
            </a:pPr>
            <a:endParaRPr lang="en-US" b="1" dirty="0">
              <a:latin typeface="_PDMS_Saleem_QuranFont" panose="02010000000000000000" pitchFamily="2" charset="-78"/>
              <a:cs typeface="B Nazanin" panose="00000400000000000000" pitchFamily="2" charset="-78"/>
            </a:endParaRPr>
          </a:p>
        </p:txBody>
      </p:sp>
      <p:sp>
        <p:nvSpPr>
          <p:cNvPr id="39940" name="Line 1026"/>
          <p:cNvSpPr>
            <a:spLocks noChangeShapeType="1"/>
          </p:cNvSpPr>
          <p:nvPr/>
        </p:nvSpPr>
        <p:spPr bwMode="auto">
          <a:xfrm>
            <a:off x="2438400" y="1447800"/>
            <a:ext cx="8229600" cy="0"/>
          </a:xfrm>
          <a:prstGeom prst="line">
            <a:avLst/>
          </a:prstGeom>
          <a:noFill/>
          <a:ln w="25400">
            <a:solidFill>
              <a:srgbClr val="8F0213"/>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a-IR" dirty="0">
              <a:cs typeface="B Nazanin" panose="00000400000000000000" pitchFamily="2" charset="-78"/>
            </a:endParaRPr>
          </a:p>
        </p:txBody>
      </p:sp>
      <p:sp>
        <p:nvSpPr>
          <p:cNvPr id="39942" name="Title 1"/>
          <p:cNvSpPr>
            <a:spLocks/>
          </p:cNvSpPr>
          <p:nvPr/>
        </p:nvSpPr>
        <p:spPr bwMode="auto">
          <a:xfrm>
            <a:off x="2438400" y="76200"/>
            <a:ext cx="82296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r>
              <a:rPr lang="en-US" sz="4000" b="1" dirty="0">
                <a:latin typeface="_PDMS_Saleem_QuranFont" panose="02010000000000000000" pitchFamily="2" charset="-78"/>
                <a:cs typeface="B Nazanin" panose="00000400000000000000" pitchFamily="2" charset="-78"/>
              </a:rPr>
              <a:t>Breech Presentation</a:t>
            </a:r>
          </a:p>
        </p:txBody>
      </p:sp>
    </p:spTree>
    <p:extLst>
      <p:ext uri="{BB962C8B-B14F-4D97-AF65-F5344CB8AC3E}">
        <p14:creationId xmlns:p14="http://schemas.microsoft.com/office/powerpoint/2010/main" val="273101248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US" altLang="en-US" dirty="0"/>
              <a:t>Breech Presentation</a:t>
            </a:r>
            <a:endParaRPr lang="en-US" altLang="en-US" sz="2400" dirty="0"/>
          </a:p>
        </p:txBody>
      </p:sp>
      <p:sp>
        <p:nvSpPr>
          <p:cNvPr id="58371" name="Rectangle 3"/>
          <p:cNvSpPr>
            <a:spLocks noGrp="1" noChangeArrowheads="1"/>
          </p:cNvSpPr>
          <p:nvPr>
            <p:ph type="body" idx="1"/>
          </p:nvPr>
        </p:nvSpPr>
        <p:spPr>
          <a:xfrm>
            <a:off x="2209800" y="1981200"/>
            <a:ext cx="7342584" cy="4114800"/>
          </a:xfrm>
        </p:spPr>
        <p:txBody>
          <a:bodyPr>
            <a:normAutofit lnSpcReduction="10000"/>
          </a:bodyPr>
          <a:lstStyle/>
          <a:p>
            <a:pPr eaLnBrk="1" hangingPunct="1"/>
            <a:r>
              <a:rPr lang="en-US" altLang="en-US" sz="3600" dirty="0"/>
              <a:t>Presenting part is the buttocks or legs</a:t>
            </a:r>
          </a:p>
          <a:p>
            <a:pPr eaLnBrk="1" hangingPunct="1"/>
            <a:r>
              <a:rPr lang="en-US" altLang="en-US" sz="3600" dirty="0"/>
              <a:t>Delivery is the same as normal birth.</a:t>
            </a:r>
          </a:p>
          <a:p>
            <a:pPr eaLnBrk="1" hangingPunct="1"/>
            <a:r>
              <a:rPr lang="en-US" altLang="en-US" sz="3600" dirty="0"/>
              <a:t>Support the infant as it comes out.</a:t>
            </a:r>
          </a:p>
          <a:p>
            <a:pPr lvl="1" eaLnBrk="1" hangingPunct="1">
              <a:spcBef>
                <a:spcPct val="35000"/>
              </a:spcBef>
            </a:pPr>
            <a:r>
              <a:rPr lang="en-US" altLang="en-US" sz="3200" dirty="0"/>
              <a:t>Make a “V” with your gloved fingers and position them in the vagina to keep the walls from compressing the infant’s airway.</a:t>
            </a:r>
          </a:p>
        </p:txBody>
      </p:sp>
    </p:spTree>
    <p:extLst>
      <p:ext uri="{BB962C8B-B14F-4D97-AF65-F5344CB8AC3E}">
        <p14:creationId xmlns:p14="http://schemas.microsoft.com/office/powerpoint/2010/main" val="2316394028"/>
      </p:ext>
    </p:extLst>
  </p:cSld>
  <p:clrMapOvr>
    <a:masterClrMapping/>
  </p:clrMapOvr>
  <p:transition spd="med"/>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idx="4294967295"/>
          </p:nvPr>
        </p:nvSpPr>
        <p:spPr>
          <a:xfrm>
            <a:off x="2438400" y="76200"/>
            <a:ext cx="7113984" cy="1295400"/>
          </a:xfrm>
        </p:spPr>
        <p:txBody>
          <a:bodyPr>
            <a:normAutofit fontScale="90000"/>
          </a:bodyPr>
          <a:lstStyle/>
          <a:p>
            <a:pPr algn="ctr"/>
            <a:r>
              <a:rPr lang="en-US" dirty="0"/>
              <a:t>Patient Care—Breech Presentation</a:t>
            </a:r>
          </a:p>
        </p:txBody>
      </p:sp>
      <p:sp>
        <p:nvSpPr>
          <p:cNvPr id="40963" name="Line 1026"/>
          <p:cNvSpPr>
            <a:spLocks noChangeShapeType="1"/>
          </p:cNvSpPr>
          <p:nvPr/>
        </p:nvSpPr>
        <p:spPr bwMode="auto">
          <a:xfrm>
            <a:off x="2438400" y="1447800"/>
            <a:ext cx="8229600" cy="0"/>
          </a:xfrm>
          <a:prstGeom prst="line">
            <a:avLst/>
          </a:prstGeom>
          <a:noFill/>
          <a:ln w="25400">
            <a:solidFill>
              <a:srgbClr val="8F0213"/>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a-IR" dirty="0">
              <a:cs typeface="B Nazanin" panose="00000400000000000000" pitchFamily="2" charset="-78"/>
            </a:endParaRPr>
          </a:p>
        </p:txBody>
      </p:sp>
      <p:graphicFrame>
        <p:nvGraphicFramePr>
          <p:cNvPr id="6" name="Content Placeholder 4"/>
          <p:cNvGraphicFramePr>
            <a:graphicFrameLocks/>
          </p:cNvGraphicFramePr>
          <p:nvPr>
            <p:extLst>
              <p:ext uri="{D42A27DB-BD31-4B8C-83A1-F6EECF244321}">
                <p14:modId xmlns:p14="http://schemas.microsoft.com/office/powerpoint/2010/main" val="2981078957"/>
              </p:ext>
            </p:extLst>
          </p:nvPr>
        </p:nvGraphicFramePr>
        <p:xfrm>
          <a:off x="2438400" y="1524001"/>
          <a:ext cx="792088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0965" name="Text Box 5"/>
          <p:cNvSpPr txBox="1">
            <a:spLocks noChangeArrowheads="1"/>
          </p:cNvSpPr>
          <p:nvPr/>
        </p:nvSpPr>
        <p:spPr bwMode="auto">
          <a:xfrm>
            <a:off x="3431705" y="3276601"/>
            <a:ext cx="5082059" cy="366713"/>
          </a:xfrm>
          <a:prstGeom prst="rect">
            <a:avLst/>
          </a:prstGeom>
          <a:solidFill>
            <a:srgbClr val="0059A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r>
              <a:rPr lang="en-US" b="1" dirty="0"/>
              <a:t>Provide high-concentration oxygen.</a:t>
            </a:r>
          </a:p>
        </p:txBody>
      </p:sp>
    </p:spTree>
    <p:extLst>
      <p:ext uri="{BB962C8B-B14F-4D97-AF65-F5344CB8AC3E}">
        <p14:creationId xmlns:p14="http://schemas.microsoft.com/office/powerpoint/2010/main" val="261280157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2209800" y="304800"/>
            <a:ext cx="7772400" cy="304800"/>
          </a:xfrm>
        </p:spPr>
        <p:txBody>
          <a:bodyPr>
            <a:normAutofit fontScale="90000"/>
          </a:bodyPr>
          <a:lstStyle/>
          <a:p>
            <a:pPr algn="ctr" eaLnBrk="1" hangingPunct="1"/>
            <a:r>
              <a:rPr lang="en-US" altLang="en-US" dirty="0"/>
              <a:t>Limb Presentation</a:t>
            </a:r>
          </a:p>
        </p:txBody>
      </p:sp>
      <p:pic>
        <p:nvPicPr>
          <p:cNvPr id="61443" name="Picture 3" descr="C22F1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82951" y="762000"/>
            <a:ext cx="5275263"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1683202"/>
      </p:ext>
    </p:extLst>
  </p:cSld>
  <p:clrMapOvr>
    <a:masterClrMapping/>
  </p:clrMapOvr>
  <p:transition spd="med"/>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2133600" y="152400"/>
            <a:ext cx="7772400" cy="1143000"/>
          </a:xfrm>
        </p:spPr>
        <p:txBody>
          <a:bodyPr/>
          <a:lstStyle/>
          <a:p>
            <a:pPr algn="ctr" eaLnBrk="1" hangingPunct="1"/>
            <a:r>
              <a:rPr lang="en-US" altLang="en-US" dirty="0"/>
              <a:t>Limb </a:t>
            </a:r>
            <a:r>
              <a:rPr lang="en-US" altLang="en-US" sz="4800" dirty="0"/>
              <a:t>Presentation</a:t>
            </a:r>
            <a:endParaRPr lang="en-US" altLang="en-US" dirty="0"/>
          </a:p>
        </p:txBody>
      </p:sp>
      <p:sp>
        <p:nvSpPr>
          <p:cNvPr id="60419" name="Rectangle 3"/>
          <p:cNvSpPr>
            <a:spLocks noGrp="1" noChangeArrowheads="1"/>
          </p:cNvSpPr>
          <p:nvPr>
            <p:ph type="body" idx="1"/>
          </p:nvPr>
        </p:nvSpPr>
        <p:spPr>
          <a:xfrm>
            <a:off x="2133600" y="1412776"/>
            <a:ext cx="7202760" cy="4530824"/>
          </a:xfrm>
        </p:spPr>
        <p:txBody>
          <a:bodyPr>
            <a:normAutofit/>
          </a:bodyPr>
          <a:lstStyle/>
          <a:p>
            <a:pPr eaLnBrk="1" hangingPunct="1"/>
            <a:r>
              <a:rPr lang="en-US" altLang="en-US" sz="3600" dirty="0"/>
              <a:t>An infant with a limb presentation cannot be delivered in the field.</a:t>
            </a:r>
          </a:p>
          <a:p>
            <a:pPr lvl="1" eaLnBrk="1" hangingPunct="1">
              <a:spcBef>
                <a:spcPct val="35000"/>
              </a:spcBef>
            </a:pPr>
            <a:r>
              <a:rPr lang="en-US" altLang="en-US" sz="3200" dirty="0"/>
              <a:t>Usually surgery is needed.</a:t>
            </a:r>
          </a:p>
          <a:p>
            <a:pPr lvl="1" eaLnBrk="1" hangingPunct="1">
              <a:spcBef>
                <a:spcPct val="35000"/>
              </a:spcBef>
            </a:pPr>
            <a:r>
              <a:rPr lang="en-US" altLang="en-US" sz="3200" dirty="0"/>
              <a:t>Transport immediately.</a:t>
            </a:r>
          </a:p>
          <a:p>
            <a:pPr lvl="1" eaLnBrk="1" hangingPunct="1">
              <a:spcBef>
                <a:spcPct val="35000"/>
              </a:spcBef>
            </a:pPr>
            <a:r>
              <a:rPr lang="en-US" altLang="en-US" sz="3200" dirty="0"/>
              <a:t>If a limb is protruding, cover it with a sterile towel.</a:t>
            </a:r>
          </a:p>
          <a:p>
            <a:pPr lvl="1" eaLnBrk="1" hangingPunct="1">
              <a:spcBef>
                <a:spcPct val="35000"/>
              </a:spcBef>
            </a:pPr>
            <a:r>
              <a:rPr lang="en-US" altLang="en-US" sz="3200" dirty="0"/>
              <a:t>Never try to push it in or pull on it.</a:t>
            </a:r>
          </a:p>
          <a:p>
            <a:pPr eaLnBrk="1" hangingPunct="1"/>
            <a:endParaRPr lang="en-US" altLang="en-US" sz="3600" dirty="0"/>
          </a:p>
        </p:txBody>
      </p:sp>
    </p:spTree>
    <p:extLst>
      <p:ext uri="{BB962C8B-B14F-4D97-AF65-F5344CB8AC3E}">
        <p14:creationId xmlns:p14="http://schemas.microsoft.com/office/powerpoint/2010/main" val="2090551696"/>
      </p:ext>
    </p:extLst>
  </p:cSld>
  <p:clrMapOvr>
    <a:masterClrMapping/>
  </p:clrMapOvr>
  <p:transition spd="med"/>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idx="4294967295"/>
          </p:nvPr>
        </p:nvSpPr>
        <p:spPr/>
        <p:txBody>
          <a:bodyPr/>
          <a:lstStyle/>
          <a:p>
            <a:r>
              <a:rPr lang="en-US" dirty="0"/>
              <a:t>Limb Presentation</a:t>
            </a:r>
          </a:p>
        </p:txBody>
      </p:sp>
      <p:sp>
        <p:nvSpPr>
          <p:cNvPr id="44035" name="Content Placeholder 5"/>
          <p:cNvSpPr>
            <a:spLocks noGrp="1"/>
          </p:cNvSpPr>
          <p:nvPr>
            <p:ph idx="4294967295"/>
          </p:nvPr>
        </p:nvSpPr>
        <p:spPr>
          <a:xfrm>
            <a:off x="541977" y="1821964"/>
            <a:ext cx="6120680" cy="2553072"/>
          </a:xfrm>
        </p:spPr>
        <p:txBody>
          <a:bodyPr>
            <a:normAutofit fontScale="92500"/>
          </a:bodyPr>
          <a:lstStyle/>
          <a:p>
            <a:pPr algn="l">
              <a:buFontTx/>
              <a:buBlip>
                <a:blip r:embed="rId3"/>
              </a:buBlip>
            </a:pPr>
            <a:r>
              <a:rPr lang="en-US" sz="3600" b="1" dirty="0">
                <a:latin typeface="_PDMS_Saleem_QuranFont" panose="02010000000000000000" pitchFamily="2" charset="-78"/>
                <a:cs typeface="B Nazanin" panose="00000400000000000000" pitchFamily="2" charset="-78"/>
              </a:rPr>
              <a:t>Limb protrudes from vagina</a:t>
            </a:r>
          </a:p>
          <a:p>
            <a:pPr algn="l">
              <a:buFontTx/>
              <a:buBlip>
                <a:blip r:embed="rId3"/>
              </a:buBlip>
            </a:pPr>
            <a:r>
              <a:rPr lang="en-US" sz="3600" b="1" dirty="0">
                <a:latin typeface="_PDMS_Saleem_QuranFont" panose="02010000000000000000" pitchFamily="2" charset="-78"/>
                <a:cs typeface="B Nazanin" panose="00000400000000000000" pitchFamily="2" charset="-78"/>
              </a:rPr>
              <a:t>Commonly a foot or arm</a:t>
            </a:r>
          </a:p>
          <a:p>
            <a:pPr algn="l">
              <a:buFontTx/>
              <a:buBlip>
                <a:blip r:embed="rId3"/>
              </a:buBlip>
            </a:pPr>
            <a:r>
              <a:rPr lang="en-US" sz="3600" b="1" dirty="0">
                <a:latin typeface="_PDMS_Saleem_QuranFont" panose="02010000000000000000" pitchFamily="2" charset="-78"/>
                <a:cs typeface="B Nazanin" panose="00000400000000000000" pitchFamily="2" charset="-78"/>
              </a:rPr>
              <a:t>Cannot be delivered in </a:t>
            </a:r>
            <a:r>
              <a:rPr lang="en-US" sz="3600" b="1" dirty="0" err="1">
                <a:latin typeface="_PDMS_Saleem_QuranFont" panose="02010000000000000000" pitchFamily="2" charset="-78"/>
                <a:cs typeface="B Nazanin" panose="00000400000000000000" pitchFamily="2" charset="-78"/>
              </a:rPr>
              <a:t>prehospital</a:t>
            </a:r>
            <a:endParaRPr lang="en-US" sz="3600" b="1" dirty="0">
              <a:latin typeface="_PDMS_Saleem_QuranFont" panose="02010000000000000000" pitchFamily="2" charset="-78"/>
              <a:cs typeface="B Nazanin" panose="00000400000000000000" pitchFamily="2" charset="-78"/>
            </a:endParaRPr>
          </a:p>
          <a:p>
            <a:pPr algn="l">
              <a:buFontTx/>
              <a:buBlip>
                <a:blip r:embed="rId3"/>
              </a:buBlip>
            </a:pPr>
            <a:r>
              <a:rPr lang="en-US" sz="3600" b="1" dirty="0">
                <a:latin typeface="_PDMS_Saleem_QuranFont" panose="02010000000000000000" pitchFamily="2" charset="-78"/>
                <a:cs typeface="B Nazanin" panose="00000400000000000000" pitchFamily="2" charset="-78"/>
              </a:rPr>
              <a:t>Rapid transport</a:t>
            </a:r>
          </a:p>
          <a:p>
            <a:pPr algn="l">
              <a:buFontTx/>
              <a:buBlip>
                <a:blip r:embed="rId4"/>
              </a:buBlip>
            </a:pPr>
            <a:endParaRPr lang="en-US" sz="3600" b="1" dirty="0">
              <a:latin typeface="_PDMS_Saleem_QuranFont" panose="02010000000000000000" pitchFamily="2" charset="-78"/>
              <a:cs typeface="B Nazanin" panose="00000400000000000000" pitchFamily="2" charset="-78"/>
            </a:endParaRPr>
          </a:p>
        </p:txBody>
      </p:sp>
      <p:sp>
        <p:nvSpPr>
          <p:cNvPr id="44036" name="Line 1026"/>
          <p:cNvSpPr>
            <a:spLocks noChangeShapeType="1"/>
          </p:cNvSpPr>
          <p:nvPr/>
        </p:nvSpPr>
        <p:spPr bwMode="auto">
          <a:xfrm>
            <a:off x="2438400" y="1447800"/>
            <a:ext cx="8229600" cy="0"/>
          </a:xfrm>
          <a:prstGeom prst="line">
            <a:avLst/>
          </a:prstGeom>
          <a:noFill/>
          <a:ln w="25400">
            <a:solidFill>
              <a:srgbClr val="8F0213"/>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a-IR" dirty="0">
              <a:cs typeface="B Nazanin" panose="00000400000000000000" pitchFamily="2" charset="-78"/>
            </a:endParaRPr>
          </a:p>
        </p:txBody>
      </p:sp>
      <p:pic>
        <p:nvPicPr>
          <p:cNvPr id="44037"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11616" y="2011106"/>
            <a:ext cx="3456384" cy="3782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94175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idx="4294967295"/>
          </p:nvPr>
        </p:nvSpPr>
        <p:spPr/>
        <p:txBody>
          <a:bodyPr>
            <a:normAutofit/>
          </a:bodyPr>
          <a:lstStyle/>
          <a:p>
            <a:r>
              <a:rPr lang="en-US"/>
              <a:t>Assessment—Limb Presentation</a:t>
            </a:r>
          </a:p>
        </p:txBody>
      </p:sp>
      <p:sp>
        <p:nvSpPr>
          <p:cNvPr id="45059" name="Content Placeholder 6"/>
          <p:cNvSpPr>
            <a:spLocks noGrp="1"/>
          </p:cNvSpPr>
          <p:nvPr>
            <p:ph idx="4294967295"/>
          </p:nvPr>
        </p:nvSpPr>
        <p:spPr>
          <a:xfrm>
            <a:off x="1775520" y="1524000"/>
            <a:ext cx="4549080" cy="2553072"/>
          </a:xfrm>
        </p:spPr>
        <p:txBody>
          <a:bodyPr>
            <a:normAutofit/>
          </a:bodyPr>
          <a:lstStyle/>
          <a:p>
            <a:pPr algn="l">
              <a:buFontTx/>
              <a:buBlip>
                <a:blip r:embed="rId3"/>
              </a:buBlip>
            </a:pPr>
            <a:r>
              <a:rPr lang="en-US" sz="3600" b="1" dirty="0">
                <a:latin typeface="_PDMS_Saleem_QuranFont" panose="02010000000000000000" pitchFamily="2" charset="-78"/>
                <a:cs typeface="B Nazanin" panose="00000400000000000000" pitchFamily="2" charset="-78"/>
              </a:rPr>
              <a:t>Look for crowning</a:t>
            </a:r>
          </a:p>
          <a:p>
            <a:pPr algn="l">
              <a:buFontTx/>
              <a:buBlip>
                <a:blip r:embed="rId3"/>
              </a:buBlip>
            </a:pPr>
            <a:r>
              <a:rPr lang="en-US" sz="3600" b="1" dirty="0">
                <a:latin typeface="_PDMS_Saleem_QuranFont" panose="02010000000000000000" pitchFamily="2" charset="-78"/>
                <a:cs typeface="B Nazanin" panose="00000400000000000000" pitchFamily="2" charset="-78"/>
              </a:rPr>
              <a:t>Arm or leg</a:t>
            </a:r>
          </a:p>
          <a:p>
            <a:pPr algn="l">
              <a:buFontTx/>
              <a:buBlip>
                <a:blip r:embed="rId3"/>
              </a:buBlip>
            </a:pPr>
            <a:r>
              <a:rPr lang="en-US" sz="3600" b="1" dirty="0">
                <a:latin typeface="_PDMS_Saleem_QuranFont" panose="02010000000000000000" pitchFamily="2" charset="-78"/>
                <a:cs typeface="B Nazanin" panose="00000400000000000000" pitchFamily="2" charset="-78"/>
              </a:rPr>
              <a:t>Arm and leg together</a:t>
            </a:r>
          </a:p>
          <a:p>
            <a:pPr algn="l">
              <a:buFontTx/>
              <a:buBlip>
                <a:blip r:embed="rId3"/>
              </a:buBlip>
            </a:pPr>
            <a:r>
              <a:rPr lang="en-US" sz="3600" b="1" dirty="0">
                <a:latin typeface="_PDMS_Saleem_QuranFont" panose="02010000000000000000" pitchFamily="2" charset="-78"/>
                <a:cs typeface="B Nazanin" panose="00000400000000000000" pitchFamily="2" charset="-78"/>
              </a:rPr>
              <a:t>Shoulder and arm</a:t>
            </a:r>
          </a:p>
          <a:p>
            <a:pPr algn="l">
              <a:buFontTx/>
              <a:buBlip>
                <a:blip r:embed="rId4"/>
              </a:buBlip>
            </a:pPr>
            <a:endParaRPr lang="en-US" sz="3600" b="1" dirty="0">
              <a:latin typeface="_PDMS_Saleem_QuranFont" panose="02010000000000000000" pitchFamily="2" charset="-78"/>
              <a:cs typeface="B Nazanin" panose="00000400000000000000" pitchFamily="2" charset="-78"/>
            </a:endParaRPr>
          </a:p>
        </p:txBody>
      </p:sp>
      <p:sp>
        <p:nvSpPr>
          <p:cNvPr id="45060" name="Line 1026"/>
          <p:cNvSpPr>
            <a:spLocks noChangeShapeType="1"/>
          </p:cNvSpPr>
          <p:nvPr/>
        </p:nvSpPr>
        <p:spPr bwMode="auto">
          <a:xfrm>
            <a:off x="2438400" y="1447800"/>
            <a:ext cx="8229600" cy="0"/>
          </a:xfrm>
          <a:prstGeom prst="line">
            <a:avLst/>
          </a:prstGeom>
          <a:noFill/>
          <a:ln w="25400">
            <a:solidFill>
              <a:srgbClr val="8F0213"/>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a-IR" dirty="0">
              <a:cs typeface="B Nazanin" panose="00000400000000000000" pitchFamily="2" charset="-78"/>
            </a:endParaRPr>
          </a:p>
        </p:txBody>
      </p:sp>
      <p:pic>
        <p:nvPicPr>
          <p:cNvPr id="45061"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49344" y="1899333"/>
            <a:ext cx="4104456" cy="3816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3757086"/>
      </p:ext>
    </p:extLst>
  </p:cSld>
  <p:clrMapOvr>
    <a:masterClrMapping/>
  </p:clrMapOvr>
  <p:transition spd="slow">
    <p:wipe/>
  </p:transition>
</p:sld>
</file>

<file path=ppt/tags/tag1.xml><?xml version="1.0" encoding="utf-8"?>
<p:tagLst xmlns:a="http://schemas.openxmlformats.org/drawingml/2006/main" xmlns:r="http://schemas.openxmlformats.org/officeDocument/2006/relationships" xmlns:p="http://schemas.openxmlformats.org/presentationml/2006/main">
  <p:tag name="IIW_TYPE_IMAGE" val="Text Box 3"/>
  <p:tag name="STICKYSTYLE" val="Caroline FIG STROK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TotalTime>
  <Words>7693</Words>
  <Application>Microsoft Office PowerPoint</Application>
  <PresentationFormat>Custom</PresentationFormat>
  <Paragraphs>854</Paragraphs>
  <Slides>183</Slides>
  <Notes>27</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183</vt:i4>
      </vt:variant>
    </vt:vector>
  </HeadingPairs>
  <TitlesOfParts>
    <vt:vector size="185" baseType="lpstr">
      <vt:lpstr>Office Theme</vt:lpstr>
      <vt:lpstr>Clip</vt:lpstr>
      <vt:lpstr>PowerPoint Presentation</vt:lpstr>
      <vt:lpstr>Basic Anatomy - External</vt:lpstr>
      <vt:lpstr>Basic Anatomy - Internal</vt:lpstr>
      <vt:lpstr>Internal anatomy</vt:lpstr>
      <vt:lpstr>رحم</vt:lpstr>
      <vt:lpstr>PowerPoint Presentation</vt:lpstr>
      <vt:lpstr>Internal anatomy</vt:lpstr>
      <vt:lpstr>Internal anatomy</vt:lpstr>
      <vt:lpstr>PowerPoint Presentation</vt:lpstr>
      <vt:lpstr>Internal Anatomy</vt:lpstr>
      <vt:lpstr>Ovaries</vt:lpstr>
      <vt:lpstr>PowerPoint Presentation</vt:lpstr>
      <vt:lpstr>PowerPoint Presentation</vt:lpstr>
      <vt:lpstr>Menstrual cycle</vt:lpstr>
      <vt:lpstr>The proliferative phase</vt:lpstr>
      <vt:lpstr>PowerPoint Presentation</vt:lpstr>
      <vt:lpstr>The secretory phase</vt:lpstr>
      <vt:lpstr>PowerPoint Presentation</vt:lpstr>
      <vt:lpstr>The menstrual phase</vt:lpstr>
      <vt:lpstr>Ovulation</vt:lpstr>
      <vt:lpstr>Ovulation</vt:lpstr>
      <vt:lpstr>شایعترین شکایت اورژانس  ژنیکولوژیک</vt:lpstr>
      <vt:lpstr>درد</vt:lpstr>
      <vt:lpstr>خونریزی</vt:lpstr>
      <vt:lpstr>شرح  حال مامایی</vt:lpstr>
      <vt:lpstr>Gynecologic history </vt:lpstr>
      <vt:lpstr>جهت هر بیمار در سن باروری که هنوز رحم دارد باید احتمال بارداری در نظر گرفته شود. </vt:lpstr>
      <vt:lpstr>معاینه فیزیکی</vt:lpstr>
      <vt:lpstr>ارزیابی بیمار</vt:lpstr>
      <vt:lpstr>بیمار ی التهابی لگن</vt:lpstr>
      <vt:lpstr>پارگی کیست تخمدان</vt:lpstr>
      <vt:lpstr>سیستیت(عفونت مثانه)</vt:lpstr>
      <vt:lpstr>میتل اشمرز</vt:lpstr>
      <vt:lpstr>اندومتریت</vt:lpstr>
      <vt:lpstr>اندومتریوز</vt:lpstr>
      <vt:lpstr>کنترل درد شکم با منشا ژنیکولوژیک</vt:lpstr>
      <vt:lpstr>خونریزی واژینال غیر ترومایی</vt:lpstr>
      <vt:lpstr>اقدامات لازم جهت بیمار خونریزی واژینال</vt:lpstr>
      <vt:lpstr>Patient Care—Vaginal Bleeding</vt:lpstr>
      <vt:lpstr>ترومای ژنیکولوژیک</vt:lpstr>
      <vt:lpstr>درمان ترومای ژنیکولوژیک</vt:lpstr>
      <vt:lpstr>تجاوز جنسی</vt:lpstr>
      <vt:lpstr>ارزیابی قربانی تجاوز جنسی</vt:lpstr>
      <vt:lpstr>PowerPoint Presentation</vt:lpstr>
      <vt:lpstr>زایمان فعال و وضع حمل</vt:lpstr>
      <vt:lpstr>زایمان</vt:lpstr>
      <vt:lpstr>مرحله اول:دیلاتاسیون</vt:lpstr>
      <vt:lpstr>PowerPoint Presentation</vt:lpstr>
      <vt:lpstr>PowerPoint Presentation</vt:lpstr>
      <vt:lpstr>مرحله دوم: خروج جنین</vt:lpstr>
      <vt:lpstr>PowerPoint Presentation</vt:lpstr>
      <vt:lpstr>PowerPoint Presentation</vt:lpstr>
      <vt:lpstr>مرحله سوم: خروج جفت</vt:lpstr>
      <vt:lpstr>علایم خروج جفت</vt:lpstr>
      <vt:lpstr>PowerPoint Presentation</vt:lpstr>
      <vt:lpstr>PowerPoint Presentation</vt:lpstr>
      <vt:lpstr>در چه شرایطی می بایست تکنسین برای زایمان دست به کار شود؟؟؟؟؟؟</vt:lpstr>
      <vt:lpstr>PowerPoint Presentation</vt:lpstr>
      <vt:lpstr>علائم ونشانه های زایمان قریب الوقوع</vt:lpstr>
      <vt:lpstr>توجه</vt:lpstr>
      <vt:lpstr>خلاصه ارزیابی</vt:lpstr>
      <vt:lpstr>PowerPoint Presentation</vt:lpstr>
      <vt:lpstr>دستورالعمل مراقبت اورژانس </vt:lpstr>
      <vt:lpstr>PowerPoint Presentation</vt:lpstr>
      <vt:lpstr>انجام زایمان</vt:lpstr>
      <vt:lpstr>PowerPoint Presentation</vt:lpstr>
      <vt:lpstr>PowerPoint Presentation</vt:lpstr>
      <vt:lpstr>مراقبت پزشکی اورژانس در زایمان فعال</vt:lpstr>
      <vt:lpstr>PowerPoint Presentation</vt:lpstr>
      <vt:lpstr>PowerPoint Presentation</vt:lpstr>
      <vt:lpstr>PowerPoint Presentation</vt:lpstr>
      <vt:lpstr>PowerPoint Presentation</vt:lpstr>
      <vt:lpstr>PowerPoint Presentation</vt:lpstr>
      <vt:lpstr>Post Delivery</vt:lpstr>
      <vt:lpstr>Cutting the Umbilical Cord</vt:lpstr>
      <vt:lpstr>PowerPoint Presentation</vt:lpstr>
      <vt:lpstr>PowerPoint Presentation</vt:lpstr>
      <vt:lpstr>PowerPoint Presentation</vt:lpstr>
      <vt:lpstr>زایمان جفت</vt:lpstr>
      <vt:lpstr>PowerPoint Presentation</vt:lpstr>
      <vt:lpstr>PowerPoint Presentation</vt:lpstr>
      <vt:lpstr>کنترل خونریزی</vt:lpstr>
      <vt:lpstr>نحوه ماساژ</vt:lpstr>
      <vt:lpstr>ارزیابی مداوم</vt:lpstr>
      <vt:lpstr>زایمان غیر طبیعی</vt:lpstr>
      <vt:lpstr>مراقبت اورژانسی پزشکی و ارزیابی مداوم</vt:lpstr>
      <vt:lpstr>بیرون افتادن بند ناف</vt:lpstr>
      <vt:lpstr>اقدامات ضروری</vt:lpstr>
      <vt:lpstr>PowerPoint Presentation</vt:lpstr>
      <vt:lpstr>Prolapsed Cord</vt:lpstr>
      <vt:lpstr>تولد بریچ</vt:lpstr>
      <vt:lpstr>PowerPoint Presentation</vt:lpstr>
      <vt:lpstr>PowerPoint Presentation</vt:lpstr>
      <vt:lpstr>Breech Presentation</vt:lpstr>
      <vt:lpstr>Patient Care—Breech Presentation</vt:lpstr>
      <vt:lpstr>Limb Presentation</vt:lpstr>
      <vt:lpstr>Limb Presentation</vt:lpstr>
      <vt:lpstr>Limb Presentation</vt:lpstr>
      <vt:lpstr>Assessment—Limb Presentation</vt:lpstr>
      <vt:lpstr>Patient Care—Limb Presentation</vt:lpstr>
      <vt:lpstr>زایمان چند قلویی</vt:lpstr>
      <vt:lpstr>PowerPoint Presentation</vt:lpstr>
      <vt:lpstr>Multiple Births</vt:lpstr>
      <vt:lpstr>Assessment—Multiple Births</vt:lpstr>
      <vt:lpstr>Patient Care—Multiple Births</vt:lpstr>
      <vt:lpstr>نوزاد نارس</vt:lpstr>
      <vt:lpstr>Premature Birth</vt:lpstr>
      <vt:lpstr>Patient Care—Premature Birth</vt:lpstr>
      <vt:lpstr>Meconium</vt:lpstr>
      <vt:lpstr>Patient Care—Meconium</vt:lpstr>
      <vt:lpstr>مکونیوم</vt:lpstr>
      <vt:lpstr>ارزیابی نوزاد</vt:lpstr>
      <vt:lpstr>Neonatal Evaluation and Resuscitation</vt:lpstr>
      <vt:lpstr>APGAR Scoring</vt:lpstr>
      <vt:lpstr>APGAR Score</vt:lpstr>
      <vt:lpstr>Appearance</vt:lpstr>
      <vt:lpstr>Grimace and Activity</vt:lpstr>
      <vt:lpstr>Care of the Newly Born</vt:lpstr>
      <vt:lpstr>Assessment—Newly Born</vt:lpstr>
      <vt:lpstr>Resuscitation—Newly Born</vt:lpstr>
      <vt:lpstr>Respirations</vt:lpstr>
      <vt:lpstr>Heart Rate</vt:lpstr>
      <vt:lpstr>Stimulation</vt:lpstr>
      <vt:lpstr>PowerPoint Presentation</vt:lpstr>
      <vt:lpstr>Cultural Considerations</vt:lpstr>
      <vt:lpstr>علائم نوزاد ضعیف</vt:lpstr>
      <vt:lpstr>PowerPoint Presentation</vt:lpstr>
      <vt:lpstr>درمان برپایه علائم و نشانه ها</vt:lpstr>
      <vt:lpstr>PowerPoint Presentation</vt:lpstr>
      <vt:lpstr>PowerPoint Presentation</vt:lpstr>
      <vt:lpstr>خلاصه دستور العمل مراقبت اورژانس از نوزاد </vt:lpstr>
      <vt:lpstr>PowerPoint Presentation</vt:lpstr>
      <vt:lpstr>PowerPoint Presentation</vt:lpstr>
      <vt:lpstr>جفت سر راهی</vt:lpstr>
      <vt:lpstr>PowerPoint Presentation</vt:lpstr>
      <vt:lpstr>PowerPoint Presentation</vt:lpstr>
      <vt:lpstr>PowerPoint Presentation</vt:lpstr>
      <vt:lpstr>جفت سرراهی کامل</vt:lpstr>
      <vt:lpstr>جفت سرراهی ناکامل</vt:lpstr>
      <vt:lpstr>جفت سرراهی حاشیه ای</vt:lpstr>
      <vt:lpstr>PowerPoint Presentation</vt:lpstr>
      <vt:lpstr>عوامل مستعد کننده جفت سرراهی</vt:lpstr>
      <vt:lpstr>ارزیابی</vt:lpstr>
      <vt:lpstr>PowerPoint Presentation</vt:lpstr>
      <vt:lpstr>مراقبت اورژانسی پزشکی</vt:lpstr>
      <vt:lpstr>دکولمان جفت(جدا شدن جفت)</vt:lpstr>
      <vt:lpstr>نگاه کلی به روند بیماری</vt:lpstr>
      <vt:lpstr>اتفاقات ناشی از جدا شدن جفت</vt:lpstr>
      <vt:lpstr>انواع دکولمان</vt:lpstr>
      <vt:lpstr>عوامل مستعد کننده دکولمان جفت</vt:lpstr>
      <vt:lpstr>ارزیابی علائم و نشانه ها</vt:lpstr>
      <vt:lpstr>PowerPoint Presentation</vt:lpstr>
      <vt:lpstr>مراقبت اورژانسی پزشکی</vt:lpstr>
      <vt:lpstr>PowerPoint Presentation</vt:lpstr>
      <vt:lpstr>پارگی رحم</vt:lpstr>
      <vt:lpstr>ارزیابی</vt:lpstr>
      <vt:lpstr>علائم و نشانه ها</vt:lpstr>
      <vt:lpstr>مراقبت اورژانسی پزشکی</vt:lpstr>
      <vt:lpstr>حاملگی نابجا</vt:lpstr>
      <vt:lpstr>PowerPoint Presentation</vt:lpstr>
      <vt:lpstr>PowerPoint Presentation</vt:lpstr>
      <vt:lpstr>عوامل مستعد کننده</vt:lpstr>
      <vt:lpstr>علائم و نشانه ها</vt:lpstr>
      <vt:lpstr>PowerPoint Presentation</vt:lpstr>
      <vt:lpstr>مراقبت اورژانسی پزشکی</vt:lpstr>
      <vt:lpstr>عوارض طبی بارداری</vt:lpstr>
      <vt:lpstr>پره اکلامپسی</vt:lpstr>
      <vt:lpstr>ارزیابی: علائم و نشانه ها</vt:lpstr>
      <vt:lpstr>PowerPoint Presentation</vt:lpstr>
      <vt:lpstr>علائم شاخص ومهم</vt:lpstr>
      <vt:lpstr>فشار خون مزمن</vt:lpstr>
      <vt:lpstr>پره اکلامپسی در زمینه فشار خون مزمن</vt:lpstr>
      <vt:lpstr>فشار خون بالای گذرا</vt:lpstr>
      <vt:lpstr>اکلامپسی</vt:lpstr>
      <vt:lpstr>مراقبت اورژانسی پزشکی</vt:lpstr>
      <vt:lpstr>سندرم کاهش فشار خون در حالت خوابیده به پشت</vt:lpstr>
      <vt:lpstr>دیابت بارداری</vt:lpstr>
      <vt:lpstr>PowerPoint Presentation</vt:lpstr>
      <vt:lpstr>زایمان زودرس</vt:lpstr>
      <vt:lpstr>عوامل زایمان زودرس</vt:lpstr>
      <vt:lpstr>علائم</vt:lpstr>
      <vt:lpstr>اقدامات</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زایمان فعال و وضع حمل</dc:title>
  <dc:creator>Microsoft Office User</dc:creator>
  <cp:lastModifiedBy>his</cp:lastModifiedBy>
  <cp:revision>17</cp:revision>
  <dcterms:created xsi:type="dcterms:W3CDTF">2019-09-05T07:17:32Z</dcterms:created>
  <dcterms:modified xsi:type="dcterms:W3CDTF">2026-07-27T07:25:03Z</dcterms:modified>
</cp:coreProperties>
</file>