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696" r:id="rId7"/>
    <p:sldMasterId id="2147483708" r:id="rId8"/>
    <p:sldMasterId id="2147483720" r:id="rId9"/>
    <p:sldMasterId id="2147483756" r:id="rId10"/>
  </p:sldMasterIdLst>
  <p:sldIdLst>
    <p:sldId id="259" r:id="rId11"/>
    <p:sldId id="258" r:id="rId12"/>
    <p:sldId id="270" r:id="rId13"/>
    <p:sldId id="271" r:id="rId14"/>
    <p:sldId id="272" r:id="rId15"/>
    <p:sldId id="264" r:id="rId16"/>
    <p:sldId id="268" r:id="rId17"/>
    <p:sldId id="265" r:id="rId18"/>
    <p:sldId id="266" r:id="rId19"/>
    <p:sldId id="269" r:id="rId20"/>
    <p:sldId id="267" r:id="rId21"/>
    <p:sldId id="263" r:id="rId22"/>
    <p:sldId id="284" r:id="rId23"/>
    <p:sldId id="260" r:id="rId24"/>
    <p:sldId id="261" r:id="rId25"/>
    <p:sldId id="262" r:id="rId26"/>
    <p:sldId id="275" r:id="rId27"/>
    <p:sldId id="278" r:id="rId28"/>
    <p:sldId id="277" r:id="rId29"/>
    <p:sldId id="274" r:id="rId30"/>
    <p:sldId id="279" r:id="rId31"/>
    <p:sldId id="276" r:id="rId32"/>
    <p:sldId id="280" r:id="rId33"/>
    <p:sldId id="281" r:id="rId34"/>
    <p:sldId id="282" r:id="rId35"/>
    <p:sldId id="273" r:id="rId36"/>
    <p:sldId id="283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1055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144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61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242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606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844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6965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65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291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825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7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A9461-AFDE-459F-AF01-B8203043E0A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CC5F-7F54-4E04-AFFC-C16D7F40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7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534400" cy="6858000"/>
          </a:xfrm>
        </p:spPr>
      </p:pic>
    </p:spTree>
    <p:extLst>
      <p:ext uri="{BB962C8B-B14F-4D97-AF65-F5344CB8AC3E}">
        <p14:creationId xmlns:p14="http://schemas.microsoft.com/office/powerpoint/2010/main" val="268888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عوارض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/>
              <a:t>نقایص عصبی (شناختی و حرکتی)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انفارکتوس میوکارد و عوارض آن مانند نارسایی قلبی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پنونی و سپسیس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نارسایی کلیه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...........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9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درمان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 rtl="1"/>
            <a:endParaRPr lang="fa-IR" dirty="0" smtClean="0"/>
          </a:p>
          <a:p>
            <a:pPr algn="ctr" rtl="1"/>
            <a:endParaRPr lang="fa-IR" dirty="0"/>
          </a:p>
          <a:p>
            <a:pPr algn="ctr" rtl="1"/>
            <a:r>
              <a:rPr lang="fa-IR" sz="4800" dirty="0" smtClean="0">
                <a:solidFill>
                  <a:srgbClr val="FF0000"/>
                </a:solidFill>
              </a:rPr>
              <a:t>پایه درمان میزان و فشاربالای اکسیژن در سریعترین وقت ممکن می باشد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8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534400" cy="6324600"/>
          </a:xfrm>
        </p:spPr>
      </p:pic>
    </p:spTree>
    <p:extLst>
      <p:ext uri="{BB962C8B-B14F-4D97-AF65-F5344CB8AC3E}">
        <p14:creationId xmlns:p14="http://schemas.microsoft.com/office/powerpoint/2010/main" val="364103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8839200" cy="6553200"/>
          </a:xfrm>
        </p:spPr>
      </p:pic>
    </p:spTree>
    <p:extLst>
      <p:ext uri="{BB962C8B-B14F-4D97-AF65-F5344CB8AC3E}">
        <p14:creationId xmlns:p14="http://schemas.microsoft.com/office/powerpoint/2010/main" val="3249162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800"/>
            <a:ext cx="8153400" cy="6248400"/>
          </a:xfrm>
        </p:spPr>
      </p:pic>
    </p:spTree>
    <p:extLst>
      <p:ext uri="{BB962C8B-B14F-4D97-AF65-F5344CB8AC3E}">
        <p14:creationId xmlns:p14="http://schemas.microsoft.com/office/powerpoint/2010/main" val="15224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23234"/>
            <a:ext cx="8229600" cy="2679895"/>
          </a:xfrm>
        </p:spPr>
      </p:pic>
    </p:spTree>
    <p:extLst>
      <p:ext uri="{BB962C8B-B14F-4D97-AF65-F5344CB8AC3E}">
        <p14:creationId xmlns:p14="http://schemas.microsoft.com/office/powerpoint/2010/main" val="158432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34" y="1600200"/>
            <a:ext cx="6785531" cy="4525963"/>
          </a:xfrm>
        </p:spPr>
      </p:pic>
    </p:spTree>
    <p:extLst>
      <p:ext uri="{BB962C8B-B14F-4D97-AF65-F5344CB8AC3E}">
        <p14:creationId xmlns:p14="http://schemas.microsoft.com/office/powerpoint/2010/main" val="260845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مکانیسم اثربخشی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افزایش غلظت اکسیژن محلول در پلاسما به میزان ده برابر فشار  اتمسفر (کمترین تاثیر)</a:t>
            </a:r>
          </a:p>
          <a:p>
            <a:pPr algn="r" rtl="1"/>
            <a:r>
              <a:rPr lang="fa-IR" dirty="0" smtClean="0"/>
              <a:t>مهار تاثیر </a:t>
            </a:r>
            <a:r>
              <a:rPr lang="en-US" dirty="0" smtClean="0"/>
              <a:t>CO</a:t>
            </a:r>
            <a:r>
              <a:rPr lang="fa-IR" dirty="0" smtClean="0"/>
              <a:t> بر میتوکندری</a:t>
            </a:r>
          </a:p>
          <a:p>
            <a:pPr algn="r" rtl="1"/>
            <a:r>
              <a:rPr lang="fa-IR" dirty="0" smtClean="0"/>
              <a:t>مهار پراکسیداسیون چربی</a:t>
            </a:r>
          </a:p>
          <a:p>
            <a:pPr algn="r" rtl="1"/>
            <a:r>
              <a:rPr lang="fa-IR" dirty="0" smtClean="0"/>
              <a:t>مهار چسبندگی نوتروفیل ها به عروق ریز مغزی (دلیل اصلی تاثیر درمان تاخیری و تاثیر در حافظه و یادگیری)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44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en-US" dirty="0" smtClean="0"/>
              <a:t>HBO</a:t>
            </a:r>
            <a:r>
              <a:rPr lang="fa-IR" dirty="0" smtClean="0"/>
              <a:t> بعنوان درمان استاندارد و درمان برتر در مسمومیت شدید با </a:t>
            </a:r>
            <a:r>
              <a:rPr lang="en-US" dirty="0" smtClean="0"/>
              <a:t>CO</a:t>
            </a:r>
            <a:r>
              <a:rPr lang="fa-IR" dirty="0" smtClean="0"/>
              <a:t> پذیرفته شده است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</a:rPr>
              <a:t>کما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تشنج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اسیدوز متابولیک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........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8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اندیکاسیون های درمان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Coma </a:t>
            </a:r>
            <a:r>
              <a:rPr lang="en-US" sz="2400" dirty="0" smtClean="0"/>
              <a:t>GCS&lt;9</a:t>
            </a:r>
          </a:p>
          <a:p>
            <a:r>
              <a:rPr lang="en-US" dirty="0" smtClean="0"/>
              <a:t>Seizure</a:t>
            </a:r>
          </a:p>
          <a:p>
            <a:r>
              <a:rPr lang="en-US" dirty="0" err="1" smtClean="0"/>
              <a:t>Carboxyhemoglobin</a:t>
            </a:r>
            <a:r>
              <a:rPr lang="en-US" dirty="0" smtClean="0"/>
              <a:t>&gt;25%</a:t>
            </a:r>
          </a:p>
          <a:p>
            <a:r>
              <a:rPr lang="en-US" dirty="0" smtClean="0"/>
              <a:t>Prolonged co exposure &gt;24h</a:t>
            </a:r>
          </a:p>
          <a:p>
            <a:r>
              <a:rPr lang="en-US" dirty="0" smtClean="0"/>
              <a:t>Fetal distress in pregnancy</a:t>
            </a:r>
          </a:p>
          <a:p>
            <a:r>
              <a:rPr lang="en-US" dirty="0" smtClean="0"/>
              <a:t>Abnormal cerebral function (FND)</a:t>
            </a:r>
          </a:p>
          <a:p>
            <a:r>
              <a:rPr lang="en-US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Syncope</a:t>
            </a:r>
          </a:p>
          <a:p>
            <a:r>
              <a:rPr lang="en-US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Altered mental status GCS&lt;15</a:t>
            </a:r>
          </a:p>
          <a:p>
            <a:r>
              <a:rPr lang="en-US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AGE&gt;36Y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29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dirty="0"/>
              <a:t>نقش هایپر بار در درمان مسمومیت با گاز منواکسید کربن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chemeClr val="tx2">
                    <a:lumMod val="50000"/>
                  </a:schemeClr>
                </a:solidFill>
              </a:rPr>
              <a:t>دکتر سهیل نصوحی، فلوشیپ مسمومین ،استادیار دانشگاه علوم پزشکی آجا</a:t>
            </a:r>
          </a:p>
          <a:p>
            <a:pPr algn="r" rtl="1"/>
            <a:r>
              <a:rPr lang="fa-IR" dirty="0" smtClean="0">
                <a:solidFill>
                  <a:schemeClr val="tx2">
                    <a:lumMod val="50000"/>
                  </a:schemeClr>
                </a:solidFill>
              </a:rPr>
              <a:t>خرداد ماه نود و هشت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1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عوارض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/>
              <a:t>باروترومای گوش میانی (7%-1.2%)</a:t>
            </a:r>
          </a:p>
          <a:p>
            <a:pPr algn="r" rtl="1"/>
            <a:r>
              <a:rPr lang="fa-IR" dirty="0" smtClean="0"/>
              <a:t>پنوموتوراکس</a:t>
            </a:r>
          </a:p>
          <a:p>
            <a:pPr algn="r" rtl="1"/>
            <a:r>
              <a:rPr lang="fa-IR" dirty="0" smtClean="0"/>
              <a:t>افت فشار خون در افراد مستعد</a:t>
            </a:r>
          </a:p>
          <a:p>
            <a:pPr algn="r" rtl="1"/>
            <a:r>
              <a:rPr lang="fa-IR" dirty="0" smtClean="0"/>
              <a:t>مسمومیت با اکسیژن</a:t>
            </a:r>
          </a:p>
          <a:p>
            <a:pPr marL="0" indent="0" algn="r" rtl="1">
              <a:buNone/>
            </a:pPr>
            <a:r>
              <a:rPr lang="fa-IR" dirty="0"/>
              <a:t> </a:t>
            </a:r>
            <a:r>
              <a:rPr lang="fa-IR" dirty="0" smtClean="0"/>
              <a:t>           - تشنج 4-1 مورد در 10000 درمان</a:t>
            </a:r>
          </a:p>
          <a:p>
            <a:pPr marL="0" indent="0" algn="r" rtl="1">
              <a:buNone/>
            </a:pPr>
            <a:r>
              <a:rPr lang="fa-IR" dirty="0"/>
              <a:t> </a:t>
            </a:r>
            <a:r>
              <a:rPr lang="fa-IR" dirty="0" smtClean="0"/>
              <a:t>           - ریه درمان غیر استاندارد</a:t>
            </a:r>
          </a:p>
          <a:p>
            <a:pPr marL="0" indent="0" algn="r" rtl="1">
              <a:buNone/>
            </a:pPr>
            <a:r>
              <a:rPr lang="fa-IR" dirty="0"/>
              <a:t> </a:t>
            </a:r>
            <a:r>
              <a:rPr lang="fa-IR" dirty="0" smtClean="0"/>
              <a:t>           - چشم</a:t>
            </a:r>
          </a:p>
          <a:p>
            <a:pPr marL="0" indent="0" algn="r" rtl="1">
              <a:buNone/>
            </a:pPr>
            <a:r>
              <a:rPr lang="fa-IR" dirty="0"/>
              <a:t> </a:t>
            </a:r>
            <a:r>
              <a:rPr lang="fa-IR" dirty="0" smtClean="0"/>
              <a:t>                   . میوپی     *</a:t>
            </a:r>
            <a:r>
              <a:rPr lang="fa-IR" sz="2000" dirty="0" smtClean="0"/>
              <a:t>برگشت پذی</a:t>
            </a:r>
          </a:p>
          <a:p>
            <a:pPr marL="0" indent="0" algn="r" rtl="1">
              <a:buNone/>
            </a:pPr>
            <a:r>
              <a:rPr lang="fa-IR" sz="2000" dirty="0"/>
              <a:t> </a:t>
            </a:r>
            <a:r>
              <a:rPr lang="fa-IR" sz="2000" dirty="0" smtClean="0"/>
              <a:t>                                . </a:t>
            </a:r>
            <a:r>
              <a:rPr lang="fa-IR" dirty="0" smtClean="0"/>
              <a:t>کاتاراکت  *</a:t>
            </a:r>
            <a:r>
              <a:rPr lang="fa-IR" sz="2000" dirty="0" smtClean="0"/>
              <a:t> درمان غیر استاندارد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06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 smtClean="0"/>
              <a:t>شرایط لازم مراقبت های ویژه در درمان با </a:t>
            </a:r>
            <a:r>
              <a:rPr lang="en-US" dirty="0" smtClean="0"/>
              <a:t>HBO</a:t>
            </a:r>
            <a:r>
              <a:rPr lang="fa-IR" dirty="0" smtClean="0"/>
              <a:t> ضروری است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0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بیشترین تاثیر در دریافت درمان کمتر از دو ساعت اول می باشد.</a:t>
            </a:r>
            <a:r>
              <a:rPr lang="fa-IR" dirty="0"/>
              <a:t> </a:t>
            </a:r>
            <a:r>
              <a:rPr lang="fa-IR" sz="2400" dirty="0">
                <a:solidFill>
                  <a:srgbClr val="C00000"/>
                </a:solidFill>
              </a:rPr>
              <a:t>(</a:t>
            </a:r>
            <a:r>
              <a:rPr lang="fa-IR" sz="2400" dirty="0" smtClean="0">
                <a:solidFill>
                  <a:srgbClr val="C00000"/>
                </a:solidFill>
              </a:rPr>
              <a:t>در مقایسه تاخیربیش از 6 ساعت موجب افزایش بروز عوارض عصبی تا دو برابرمی شود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fa-IR" sz="2400" dirty="0" smtClean="0">
                <a:solidFill>
                  <a:srgbClr val="C00000"/>
                </a:solidFill>
              </a:rPr>
              <a:t>)</a:t>
            </a:r>
          </a:p>
          <a:p>
            <a:pPr algn="r" rtl="1"/>
            <a:r>
              <a:rPr lang="fa-IR" dirty="0" smtClean="0"/>
              <a:t>بهترین روش درمان با </a:t>
            </a:r>
            <a:r>
              <a:rPr lang="en-US" dirty="0" smtClean="0"/>
              <a:t>HBO</a:t>
            </a:r>
            <a:r>
              <a:rPr lang="fa-IR" dirty="0" smtClean="0"/>
              <a:t> فشار</a:t>
            </a:r>
            <a:r>
              <a:rPr lang="fa-IR" dirty="0" smtClean="0">
                <a:solidFill>
                  <a:srgbClr val="FF0000"/>
                </a:solidFill>
              </a:rPr>
              <a:t>2.8</a:t>
            </a:r>
            <a:r>
              <a:rPr lang="fa-IR" dirty="0" smtClean="0"/>
              <a:t> تا 3 اتمسفر با اکسیژن 100% و به مدت </a:t>
            </a:r>
            <a:r>
              <a:rPr lang="fa-IR" dirty="0" smtClean="0">
                <a:solidFill>
                  <a:srgbClr val="FF0000"/>
                </a:solidFill>
              </a:rPr>
              <a:t>60</a:t>
            </a:r>
            <a:r>
              <a:rPr lang="fa-IR" dirty="0" smtClean="0"/>
              <a:t> دقیقه می باشد.</a:t>
            </a:r>
          </a:p>
          <a:p>
            <a:pPr algn="r" rtl="1"/>
            <a:r>
              <a:rPr lang="fa-IR" dirty="0" smtClean="0"/>
              <a:t>توصیه می شود حداقل </a:t>
            </a:r>
            <a:r>
              <a:rPr lang="fa-IR" dirty="0" smtClean="0">
                <a:solidFill>
                  <a:srgbClr val="FF0000"/>
                </a:solidFill>
              </a:rPr>
              <a:t>سه</a:t>
            </a:r>
            <a:r>
              <a:rPr lang="fa-IR" dirty="0" smtClean="0"/>
              <a:t> نوبت به فواصل </a:t>
            </a:r>
            <a:r>
              <a:rPr lang="fa-IR" dirty="0" smtClean="0">
                <a:solidFill>
                  <a:srgbClr val="FF0000"/>
                </a:solidFill>
              </a:rPr>
              <a:t>12 تا 24 </a:t>
            </a:r>
            <a:r>
              <a:rPr lang="fa-IR" dirty="0" smtClean="0"/>
              <a:t>ساعت وهر بار 60 دقیقه درمان انجام پذیرد.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86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درمان تاخیری با </a:t>
            </a:r>
            <a:r>
              <a:rPr lang="en-US" dirty="0" smtClean="0"/>
              <a:t>HBO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درمان با روش فوق از 6 تا 24 ساعت اول نیز در کاهش عوارض عصبی موثر است.</a:t>
            </a:r>
          </a:p>
          <a:p>
            <a:pPr algn="r" rtl="1"/>
            <a:r>
              <a:rPr lang="fa-IR" dirty="0" smtClean="0"/>
              <a:t>گرچه در حال حاضر دزمان تاخیری تا 21 روز اول جهت التیام عوارض عصبی ایجاد شده توضیه می شود لیکن بررسی کلینیکال کنترل شده جهت رد تاثیر پلاسبویی </a:t>
            </a:r>
            <a:r>
              <a:rPr lang="en-US" dirty="0" smtClean="0"/>
              <a:t>HBO</a:t>
            </a:r>
            <a:r>
              <a:rPr lang="fa-IR" dirty="0" smtClean="0"/>
              <a:t> صورت نپذیرفته است.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5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درمان در بارداری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تمایل </a:t>
            </a:r>
            <a:r>
              <a:rPr lang="en-US" dirty="0" err="1" smtClean="0"/>
              <a:t>FHb</a:t>
            </a:r>
            <a:r>
              <a:rPr lang="fa-IR" dirty="0" smtClean="0"/>
              <a:t> انسان به </a:t>
            </a:r>
            <a:r>
              <a:rPr lang="en-US" dirty="0" smtClean="0"/>
              <a:t>C0</a:t>
            </a:r>
            <a:r>
              <a:rPr lang="fa-IR" dirty="0" smtClean="0"/>
              <a:t> 0.8 </a:t>
            </a:r>
            <a:r>
              <a:rPr lang="en-US" dirty="0" err="1" smtClean="0"/>
              <a:t>MHb</a:t>
            </a:r>
            <a:r>
              <a:rPr lang="fa-IR" dirty="0" smtClean="0"/>
              <a:t> می باشد.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ملاک اصلی در درمان </a:t>
            </a:r>
            <a:r>
              <a:rPr lang="fa-IR" dirty="0"/>
              <a:t> </a:t>
            </a:r>
            <a:r>
              <a:rPr lang="fa-IR" dirty="0" smtClean="0"/>
              <a:t>زنان باردار </a:t>
            </a:r>
            <a:r>
              <a:rPr lang="fa-IR" dirty="0" smtClean="0">
                <a:solidFill>
                  <a:srgbClr val="C00000"/>
                </a:solidFill>
              </a:rPr>
              <a:t>وضعیت بالینی مادر- بروز دیسترس درجنین </a:t>
            </a:r>
            <a:r>
              <a:rPr lang="fa-IR" dirty="0" smtClean="0"/>
              <a:t>و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CO&gt;20%</a:t>
            </a:r>
            <a:r>
              <a:rPr lang="fa-IR" dirty="0" smtClean="0"/>
              <a:t>می باشد. 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 موارد کاهش سطح هوشیاری مادران درمان با </a:t>
            </a:r>
            <a:r>
              <a:rPr lang="en-US" dirty="0" smtClean="0"/>
              <a:t>HBO</a:t>
            </a:r>
            <a:r>
              <a:rPr lang="fa-IR" dirty="0" smtClean="0"/>
              <a:t> مدنظر قرار گیرد.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2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درمان در کودکان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fa-IR" dirty="0" smtClean="0"/>
              <a:t>به دلیل بالا بودن متابولیسم و تعداد تنفس آستانه مسمومیت و بروز علایم در کودکان در حد </a:t>
            </a:r>
            <a:r>
              <a:rPr lang="en-US" dirty="0" smtClean="0"/>
              <a:t>10%</a:t>
            </a:r>
            <a:r>
              <a:rPr lang="fa-IR" dirty="0" smtClean="0"/>
              <a:t> </a:t>
            </a:r>
            <a:r>
              <a:rPr lang="en-US" dirty="0" smtClean="0"/>
              <a:t>CO&gt;</a:t>
            </a:r>
            <a:r>
              <a:rPr lang="fa-IR" dirty="0" smtClean="0"/>
              <a:t> می باشد.</a:t>
            </a:r>
          </a:p>
          <a:p>
            <a:pPr algn="r" rtl="1"/>
            <a:r>
              <a:rPr lang="fa-IR" dirty="0" smtClean="0"/>
              <a:t>علایم در خردسالان غیر معمول است( علایم گوارشی- سردر یا تشنج به تنهایی).</a:t>
            </a:r>
          </a:p>
          <a:p>
            <a:pPr algn="r" rtl="1"/>
            <a:r>
              <a:rPr lang="fa-IR" dirty="0" smtClean="0"/>
              <a:t>در خردسالان به دلیل متابولیکی میزان منوکسید کربن تا 8% می باشد.</a:t>
            </a:r>
          </a:p>
          <a:p>
            <a:pPr algn="r" rtl="1"/>
            <a:r>
              <a:rPr lang="fa-IR" dirty="0" smtClean="0"/>
              <a:t>نیمه عمر </a:t>
            </a:r>
            <a:r>
              <a:rPr lang="en-US" dirty="0" smtClean="0"/>
              <a:t>CO</a:t>
            </a:r>
            <a:r>
              <a:rPr lang="fa-IR" dirty="0" smtClean="0"/>
              <a:t> در خردسالان 44 دقیقه می باشد.</a:t>
            </a:r>
          </a:p>
          <a:p>
            <a:pPr algn="r" rtl="1"/>
            <a:r>
              <a:rPr lang="fa-IR" dirty="0" smtClean="0"/>
              <a:t>بروز عوارض تاخیری عصبی در شدید ترین حالات مسمومیت 10 تا 20% و تا یک سوم بزرگسالان می باشد. </a:t>
            </a:r>
          </a:p>
          <a:p>
            <a:pPr algn="r" rtl="1"/>
            <a:r>
              <a:rPr lang="fa-IR" dirty="0" smtClean="0"/>
              <a:t>به هر حال در درمان مسمومیت شدید در اطفال نیز </a:t>
            </a:r>
            <a:r>
              <a:rPr lang="en-US" dirty="0" smtClean="0"/>
              <a:t>HBO</a:t>
            </a:r>
            <a:r>
              <a:rPr lang="fa-IR" dirty="0" smtClean="0"/>
              <a:t> توصیه می شود.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36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نکته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endParaRPr lang="fa-IR" dirty="0" smtClean="0"/>
          </a:p>
          <a:p>
            <a:pPr marL="0" indent="0" algn="ctr" rtl="1">
              <a:buNone/>
            </a:pPr>
            <a:endParaRPr lang="fa-IR" dirty="0"/>
          </a:p>
          <a:p>
            <a:pPr marL="0" indent="0" algn="ctr" rtl="1">
              <a:buNone/>
            </a:pPr>
            <a:r>
              <a:rPr lang="fa-IR" dirty="0" smtClean="0"/>
              <a:t>بیشترین بخش مصرف کننده اکسیژن در بیمارستان بخش هایپربار می باشد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9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97170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/>
              <a:t>همه می دانیم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/>
              <a:t>درمان این مسمومیت اکسیژن می باشد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87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دور کردن از محیط آلوده 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هوای آزاد 320 دقیقه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ماسک اکسیژن بدون </a:t>
            </a:r>
            <a:r>
              <a:rPr lang="en-US" dirty="0" smtClean="0"/>
              <a:t>Reservoir</a:t>
            </a:r>
            <a:r>
              <a:rPr lang="fa-IR" dirty="0" smtClean="0"/>
              <a:t> 240-180 دقیقه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 smtClean="0"/>
              <a:t>انتوباسیون و تهویه مکانیکی 85 دقیقه (100% </a:t>
            </a:r>
            <a:r>
              <a:rPr lang="en-US" dirty="0" smtClean="0"/>
              <a:t>O2</a:t>
            </a:r>
            <a:r>
              <a:rPr lang="fa-IR" dirty="0" smtClean="0"/>
              <a:t>)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 smtClean="0"/>
              <a:t>اکسیژن 100% هایپربار20 دقیقه ( 2.5 اتمسفر)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72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پس چرا روش تهاجمی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/>
              <a:t>تهویه مکانیکی و اکسیژن هایپربار هر دو روشهای تهاجمی هستند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591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rtl="1"/>
            <a:r>
              <a:rPr lang="fa-IR" dirty="0" smtClean="0"/>
              <a:t>آسیب شناسی مسمومیت با </a:t>
            </a:r>
            <a:r>
              <a:rPr lang="en-US" dirty="0" smtClean="0"/>
              <a:t>co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fa-IR" dirty="0" smtClean="0"/>
              <a:t>تمایل بالای هموگلوبین به باند شدن با </a:t>
            </a:r>
            <a:r>
              <a:rPr lang="en-US" dirty="0" smtClean="0"/>
              <a:t>co</a:t>
            </a:r>
            <a:r>
              <a:rPr lang="fa-IR" dirty="0" smtClean="0"/>
              <a:t> و شیفت منحنی اکسی هموگلوبین به چپ</a:t>
            </a:r>
          </a:p>
          <a:p>
            <a:pPr algn="r" rtl="1"/>
            <a:r>
              <a:rPr lang="fa-IR" dirty="0" smtClean="0"/>
              <a:t>مهار سیتوکروم اکسیداز در میتو کندری (اخلال در تنفس سلولی و ایجاد اسیدوز متابولیک)</a:t>
            </a:r>
          </a:p>
          <a:p>
            <a:pPr algn="r" rtl="1"/>
            <a:r>
              <a:rPr lang="fa-IR" dirty="0" smtClean="0"/>
              <a:t>پراکسیداسیون چربی (میلین- دیواره سلولی)</a:t>
            </a:r>
          </a:p>
          <a:p>
            <a:pPr algn="r" rtl="1"/>
            <a:r>
              <a:rPr lang="fa-IR" dirty="0" smtClean="0"/>
              <a:t>وازودیلاتاسیون (</a:t>
            </a:r>
            <a:r>
              <a:rPr lang="en-US" dirty="0" smtClean="0"/>
              <a:t>No</a:t>
            </a:r>
            <a:r>
              <a:rPr lang="fa-IR" dirty="0" smtClean="0"/>
              <a:t>پلاکت- گوانیلات سیکلاز) در ابتدا و</a:t>
            </a:r>
          </a:p>
          <a:p>
            <a:pPr marL="0" indent="0" algn="r" rtl="1">
              <a:buNone/>
            </a:pPr>
            <a:r>
              <a:rPr lang="fa-IR" dirty="0" smtClean="0"/>
              <a:t>سفتی عضلانی (تاخیری)</a:t>
            </a:r>
          </a:p>
          <a:p>
            <a:pPr marL="0" indent="0" algn="r" rtl="1">
              <a:buNone/>
            </a:pPr>
            <a:r>
              <a:rPr lang="fa-IR" dirty="0" smtClean="0"/>
              <a:t>. اختلال میوگلوبین و رابدومیولیز</a:t>
            </a:r>
          </a:p>
          <a:p>
            <a:pPr marL="0" indent="0" algn="r" rtl="1">
              <a:buNone/>
            </a:pPr>
            <a:r>
              <a:rPr lang="fa-IR" dirty="0" smtClean="0"/>
              <a:t>. تجمع و چسبندگی نوتروفیلها در عروق بسیار کوچک مغزی که منجر به التهاب وانسداد این عروق می شود.</a:t>
            </a:r>
          </a:p>
          <a:p>
            <a:pPr marL="0" indent="0" algn="r" rtl="1">
              <a:buNone/>
            </a:pPr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03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533401"/>
            <a:ext cx="7162800" cy="5539890"/>
          </a:xfrm>
        </p:spPr>
      </p:pic>
    </p:spTree>
    <p:extLst>
      <p:ext uri="{BB962C8B-B14F-4D97-AF65-F5344CB8AC3E}">
        <p14:creationId xmlns:p14="http://schemas.microsoft.com/office/powerpoint/2010/main" val="76940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علایم بالینی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علایم شبیه به آنفولانزا</a:t>
            </a:r>
          </a:p>
          <a:p>
            <a:pPr algn="r" rtl="1"/>
            <a:r>
              <a:rPr lang="fa-IR" dirty="0" smtClean="0"/>
              <a:t>اختلال سطح هوشیاری (اختلال رفتاری تا کما و تشنج)</a:t>
            </a:r>
          </a:p>
          <a:p>
            <a:pPr algn="r" rtl="1"/>
            <a:r>
              <a:rPr lang="fa-IR" dirty="0" smtClean="0"/>
              <a:t>افت فشار خون</a:t>
            </a:r>
          </a:p>
          <a:p>
            <a:pPr algn="r" rtl="1"/>
            <a:r>
              <a:rPr lang="fa-IR" dirty="0" smtClean="0"/>
              <a:t>افزایش تعداد تنفس</a:t>
            </a:r>
          </a:p>
          <a:p>
            <a:pPr algn="r" rtl="1"/>
            <a:r>
              <a:rPr lang="fa-IR" dirty="0" smtClean="0"/>
              <a:t>تب</a:t>
            </a:r>
          </a:p>
          <a:p>
            <a:pPr algn="r" rtl="1"/>
            <a:r>
              <a:rPr lang="fa-IR" dirty="0" smtClean="0"/>
              <a:t>الیگوری</a:t>
            </a:r>
          </a:p>
          <a:p>
            <a:pPr algn="r" rtl="1"/>
            <a:r>
              <a:rPr lang="fa-IR" dirty="0" smtClean="0"/>
              <a:t>ایسکمی در قلب</a:t>
            </a:r>
          </a:p>
          <a:p>
            <a:pPr marL="0" indent="0" algn="r" rtl="1">
              <a:buNone/>
            </a:pPr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02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تغییرات آزمایشگاهی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اسیدوز متابولیک همراه با افزایش لاکتات </a:t>
            </a:r>
          </a:p>
          <a:p>
            <a:pPr algn="r" rtl="1"/>
            <a:r>
              <a:rPr lang="fa-IR" dirty="0" smtClean="0"/>
              <a:t>لکوسیتوز با شیفت به چپ</a:t>
            </a:r>
          </a:p>
          <a:p>
            <a:pPr algn="r" rtl="1"/>
            <a:r>
              <a:rPr lang="fa-IR" dirty="0" smtClean="0"/>
              <a:t>تغییرات در نوار قلب</a:t>
            </a:r>
          </a:p>
          <a:p>
            <a:pPr algn="r" rtl="1"/>
            <a:r>
              <a:rPr lang="fa-IR" dirty="0" smtClean="0"/>
              <a:t>افزایش تروپونین</a:t>
            </a:r>
          </a:p>
          <a:p>
            <a:pPr algn="r" rtl="1"/>
            <a:r>
              <a:rPr lang="en-US" dirty="0" smtClean="0"/>
              <a:t>CPK</a:t>
            </a:r>
            <a:r>
              <a:rPr lang="fa-IR" dirty="0" smtClean="0"/>
              <a:t> افزایش میابد</a:t>
            </a:r>
          </a:p>
          <a:p>
            <a:pPr algn="r" rtl="1"/>
            <a:r>
              <a:rPr lang="fa-IR" dirty="0" smtClean="0"/>
              <a:t>کاهش </a:t>
            </a:r>
            <a:r>
              <a:rPr lang="en-US" dirty="0" smtClean="0"/>
              <a:t>EF</a:t>
            </a:r>
            <a:r>
              <a:rPr lang="fa-IR" dirty="0" smtClean="0"/>
              <a:t> </a:t>
            </a:r>
          </a:p>
          <a:p>
            <a:pPr algn="r" rtl="1"/>
            <a:r>
              <a:rPr lang="fa-IR" dirty="0" smtClean="0"/>
              <a:t>تغییرات در </a:t>
            </a:r>
            <a:r>
              <a:rPr lang="en-US" dirty="0" smtClean="0"/>
              <a:t>MRI</a:t>
            </a:r>
            <a:r>
              <a:rPr lang="fa-IR" dirty="0" smtClean="0"/>
              <a:t> مغزی (گلوبوس پالیدوس)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DCA636F8DF783E4EBCA60F89EABF99FD" ma:contentTypeVersion="0" ma:contentTypeDescription="یک سند جدید ایجاد کنید." ma:contentTypeScope="" ma:versionID="58c3e40c6635c65e17bcfc4b4274b39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223b8a6329a8b2c022948cbb2779ce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8CCE1B-39BC-496E-A9B3-3E7BA80561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E2BB16F-8FEF-41FB-A9AF-B68C64F70F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A25686-0795-4FB3-9E05-EF1B598AF824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704</Words>
  <Application>Microsoft Office PowerPoint</Application>
  <PresentationFormat>On-screen Show (4:3)</PresentationFormat>
  <Paragraphs>115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Verve</vt:lpstr>
      <vt:lpstr>Austin</vt:lpstr>
      <vt:lpstr>Apex</vt:lpstr>
      <vt:lpstr>Angles</vt:lpstr>
      <vt:lpstr>Aspect</vt:lpstr>
      <vt:lpstr>1_Austin</vt:lpstr>
      <vt:lpstr>Office Theme</vt:lpstr>
      <vt:lpstr>م</vt:lpstr>
      <vt:lpstr>نقش هایپر بار در درمان مسمومیت با گاز منواکسید کربن </vt:lpstr>
      <vt:lpstr>همه می دانیم </vt:lpstr>
      <vt:lpstr>دور کردن از محیط آلوده و</vt:lpstr>
      <vt:lpstr>پس چرا روش تهاجمی</vt:lpstr>
      <vt:lpstr>آسیب شناسی مسمومیت با co</vt:lpstr>
      <vt:lpstr>PowerPoint Presentation</vt:lpstr>
      <vt:lpstr>علایم بالینی</vt:lpstr>
      <vt:lpstr>تغییرات آزمایشگاهی</vt:lpstr>
      <vt:lpstr>عوارض</vt:lpstr>
      <vt:lpstr>درمان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مکانیسم اثربخشی</vt:lpstr>
      <vt:lpstr>HBO بعنوان درمان استاندارد و درمان برتر در مسمومیت شدید با CO پذیرفته شده است</vt:lpstr>
      <vt:lpstr>اندیکاسیون های درمان</vt:lpstr>
      <vt:lpstr>عوارض</vt:lpstr>
      <vt:lpstr>شرایط لازم مراقبت های ویژه در درمان با HBO ضروری است</vt:lpstr>
      <vt:lpstr>PowerPoint Presentation</vt:lpstr>
      <vt:lpstr>درمان تاخیری با HBO</vt:lpstr>
      <vt:lpstr>درمان در بارداری</vt:lpstr>
      <vt:lpstr>درمان در کودکان</vt:lpstr>
      <vt:lpstr>نکته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Lenovo</dc:creator>
  <cp:lastModifiedBy>his</cp:lastModifiedBy>
  <cp:revision>63</cp:revision>
  <dcterms:created xsi:type="dcterms:W3CDTF">2019-06-11T04:21:34Z</dcterms:created>
  <dcterms:modified xsi:type="dcterms:W3CDTF">2026-07-27T09:22:41Z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0x010100DCA636F8DF783E4EBCA60F89EABF99FD</vt:lpwstr>
  </property>
</Properties>
</file>