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8" r:id="rId4"/>
    <p:sldMasterId id="2147483721" r:id="rId5"/>
  </p:sldMasterIdLst>
  <p:notesMasterIdLst>
    <p:notesMasterId r:id="rId50"/>
  </p:notesMasterIdLst>
  <p:handoutMasterIdLst>
    <p:handoutMasterId r:id="rId51"/>
  </p:handoutMasterIdLst>
  <p:sldIdLst>
    <p:sldId id="256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308" r:id="rId19"/>
    <p:sldId id="309" r:id="rId20"/>
    <p:sldId id="284" r:id="rId21"/>
    <p:sldId id="288" r:id="rId22"/>
    <p:sldId id="296" r:id="rId23"/>
    <p:sldId id="305" r:id="rId24"/>
    <p:sldId id="297" r:id="rId25"/>
    <p:sldId id="298" r:id="rId26"/>
    <p:sldId id="304" r:id="rId27"/>
    <p:sldId id="299" r:id="rId28"/>
    <p:sldId id="300" r:id="rId29"/>
    <p:sldId id="301" r:id="rId30"/>
    <p:sldId id="306" r:id="rId31"/>
    <p:sldId id="302" r:id="rId32"/>
    <p:sldId id="293" r:id="rId33"/>
    <p:sldId id="294" r:id="rId34"/>
    <p:sldId id="295" r:id="rId35"/>
    <p:sldId id="277" r:id="rId36"/>
    <p:sldId id="283" r:id="rId37"/>
    <p:sldId id="303" r:id="rId38"/>
    <p:sldId id="278" r:id="rId39"/>
    <p:sldId id="287" r:id="rId40"/>
    <p:sldId id="285" r:id="rId41"/>
    <p:sldId id="282" r:id="rId42"/>
    <p:sldId id="286" r:id="rId43"/>
    <p:sldId id="289" r:id="rId44"/>
    <p:sldId id="291" r:id="rId45"/>
    <p:sldId id="292" r:id="rId46"/>
    <p:sldId id="290" r:id="rId47"/>
    <p:sldId id="279" r:id="rId48"/>
    <p:sldId id="307" r:id="rId49"/>
  </p:sldIdLst>
  <p:sldSz cx="9144000" cy="6858000" type="screen4x3"/>
  <p:notesSz cx="6858000" cy="9144000"/>
  <p:defaultTextStyle>
    <a:defPPr>
      <a:defRPr lang="fa-IR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118" d="100"/>
          <a:sy n="118" d="100"/>
        </p:scale>
        <p:origin x="-1422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handoutMaster" Target="handoutMasters/handoutMaster1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A2FC426-B4D3-4174-BBB4-BB601C4806AD}" type="datetimeFigureOut">
              <a:rPr lang="fa-IR"/>
              <a:pPr>
                <a:defRPr/>
              </a:pPr>
              <a:t>12/02/1448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fld id="{A7C35448-05BD-4421-B740-7E593E3C7987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18994013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CC3FDF9-959E-4F49-8B21-95784913905B}" type="datetimeFigureOut">
              <a:rPr lang="fa-IR"/>
              <a:pPr>
                <a:defRPr/>
              </a:pPr>
              <a:t>12/02/1448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fa-IR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fld id="{B82703E7-71A5-441F-B4B2-58FD90657AC6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11962054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703E7-71A5-441F-B4B2-58FD90657AC6}" type="slidenum">
              <a:rPr lang="fa-IR" altLang="en-US" smtClean="0"/>
              <a:pPr/>
              <a:t>38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2667828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703E7-71A5-441F-B4B2-58FD90657AC6}" type="slidenum">
              <a:rPr lang="fa-IR" altLang="en-US" smtClean="0"/>
              <a:pPr/>
              <a:t>39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2257783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703E7-71A5-441F-B4B2-58FD90657AC6}" type="slidenum">
              <a:rPr lang="fa-IR" altLang="en-US" smtClean="0"/>
              <a:pPr/>
              <a:t>40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546827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ctr">
              <a:defRPr sz="4800" b="1" baseline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Verdana" pitchFamily="34" charset="0"/>
                <a:cs typeface="B Titr" pitchFamily="2" charset="-78"/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ctr">
              <a:buNone/>
              <a:defRPr baseline="0">
                <a:solidFill>
                  <a:schemeClr val="tx2"/>
                </a:solidFill>
                <a:latin typeface="Verdana" pitchFamily="34" charset="0"/>
                <a:cs typeface="B Elham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21C698F-13E0-4A2F-8BCD-A443EEAE3AD6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65C71F2-04A5-43A6-B11C-0CB37BEA5AEC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628019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F64C6-952F-4CCE-A08E-CD373D69F634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A30022-2971-49FA-BCDE-03C06486134E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2017944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BE63C-8877-4E47-95A9-63649D6E025D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422BDC-B39F-4CD5-A5FE-0B12AFD2A07A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3741847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DA6B4-5655-4025-86A8-8E5C32AB22DA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AF1CC5-AECE-4998-9219-6FBA0782E544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1025920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EFEC9-56D7-409E-AF03-FF960EFC1ACF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B7DEE8-219D-45D0-9095-3A6EB1B60227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40410533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DF6CD-F042-4AE2-87B6-C4D2BA7B0B9D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EB5767-0909-4DF9-A631-95E68ADA0ADA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1050558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DB7E6-7F55-4CED-AAD3-01228F9AF00B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1323B-DF5C-4E54-B2D0-29BB5DA90982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29799571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B73E6-ED1E-4ACC-A932-2081B0B65E1F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2E8277-2CB9-44F9-BF14-83FE7EB56E26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5392699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9ACD7-5558-4E88-B200-77126BD46AE6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5367A9-4B82-42A6-AD3B-29266D8D2A74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22881146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D06A2-7D04-4D9D-9638-89B6CAC0432E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1B269-283B-44E6-BA9A-8C136B756F26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22930790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508D3-42FC-4AD3-AFAC-B9EFF155C40E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F8B136-36F7-4C99-ADE8-532A2A2AF8DD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3500780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 rot="1236998">
            <a:off x="7150066" y="356207"/>
            <a:ext cx="2090559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auhaus 93" pitchFamily="82" charset="0"/>
                <a:cs typeface="+mn-cs"/>
              </a:rPr>
              <a:t>ٍ</a:t>
            </a:r>
            <a:r>
              <a:rPr lang="en-US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auhaus 93" pitchFamily="82" charset="0"/>
                <a:cs typeface="+mn-cs"/>
              </a:rPr>
              <a:t>EMS &amp; WILDERNESS</a:t>
            </a:r>
          </a:p>
        </p:txBody>
      </p:sp>
      <p:pic>
        <p:nvPicPr>
          <p:cNvPr id="5" name="Picture 2" descr="G:\Photoes\EM\EMS\5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158750"/>
            <a:ext cx="13843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 baseline="0">
                <a:latin typeface="Verdana" pitchFamily="34" charset="0"/>
                <a:cs typeface="B Nazanin" pitchFamily="2" charset="-78"/>
              </a:defRPr>
            </a:lvl1pPr>
            <a:lvl2pPr>
              <a:defRPr sz="2800" baseline="0">
                <a:latin typeface="Verdana" pitchFamily="34" charset="0"/>
                <a:cs typeface="B Nazanin" pitchFamily="2" charset="-78"/>
              </a:defRPr>
            </a:lvl2pPr>
            <a:lvl3pPr>
              <a:defRPr sz="2400" baseline="0">
                <a:latin typeface="Verdana" pitchFamily="34" charset="0"/>
                <a:cs typeface="B Nazanin" pitchFamily="2" charset="-78"/>
              </a:defRPr>
            </a:lvl3pPr>
            <a:lvl4pPr>
              <a:defRPr sz="2000" baseline="0">
                <a:latin typeface="Verdana" pitchFamily="34" charset="0"/>
                <a:cs typeface="B Nazanin" pitchFamily="2" charset="-78"/>
              </a:defRPr>
            </a:lvl4pPr>
            <a:lvl5pPr>
              <a:defRPr baseline="0">
                <a:latin typeface="Verdana" pitchFamily="34" charset="0"/>
                <a:cs typeface="B Nazanin" pitchFamily="2" charset="-78"/>
              </a:defRPr>
            </a:lvl5pPr>
            <a:extLst/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00166" y="274638"/>
            <a:ext cx="6000792" cy="1143000"/>
          </a:xfrm>
        </p:spPr>
        <p:txBody>
          <a:bodyPr rtlCol="0">
            <a:noAutofit/>
          </a:bodyPr>
          <a:lstStyle>
            <a:lvl1pPr algn="ctr">
              <a:defRPr sz="4000" baseline="0">
                <a:solidFill>
                  <a:srgbClr val="0070C0"/>
                </a:solidFill>
                <a:latin typeface="Verdana" pitchFamily="34" charset="0"/>
                <a:cs typeface="B Titr" pitchFamily="2" charset="-78"/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727825" y="6429375"/>
            <a:ext cx="1919288" cy="344488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4A1EF9C-A22D-46AA-8053-80D6FC57A185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076961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a-I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4E146-D35A-43D9-81A7-B8CB8507BB81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BD31CA-4F51-4525-9750-B9ACA9A611FF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9935624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79886-902E-4DF3-A4D5-DCD50C41F5B2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FDDC86-AA63-41F4-B2CE-797DC9D88ABE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2659123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07262-144C-4BE7-B78A-74230C362A02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4C662-90EB-4353-92C1-DC927FF1441C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3427370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87AAD4D-9F81-4258-8F7F-257FCA4A8533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C4A375-BC4F-4012-BC8D-BFC0A4D3E433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12230601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166F892-DE7D-4A95-AC46-F9CA2C4E8A16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FCCCD8-B207-48AA-89EC-648650DD1C06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18153360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rot="1236998">
            <a:off x="7150066" y="356207"/>
            <a:ext cx="2090559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a-IR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auhaus 93" pitchFamily="82" charset="0"/>
                <a:cs typeface="+mn-cs"/>
              </a:rPr>
              <a:t>ٍ</a:t>
            </a:r>
            <a:r>
              <a:rPr lang="en-US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auhaus 93" pitchFamily="82" charset="0"/>
                <a:cs typeface="+mn-cs"/>
              </a:rPr>
              <a:t>EMS &amp; WILDERNESS</a:t>
            </a:r>
          </a:p>
        </p:txBody>
      </p:sp>
      <p:pic>
        <p:nvPicPr>
          <p:cNvPr id="8" name="Picture 2" descr="G:\Photoes\EM\EMS\5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158750"/>
            <a:ext cx="13843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 baseline="0">
                <a:latin typeface="Verdana" pitchFamily="34" charset="0"/>
                <a:cs typeface="B Nazanin" pitchFamily="2" charset="-78"/>
              </a:defRPr>
            </a:lvl1pPr>
            <a:lvl2pPr>
              <a:defRPr sz="2000" baseline="0">
                <a:latin typeface="Verdana" pitchFamily="34" charset="0"/>
                <a:cs typeface="B Nazanin" pitchFamily="2" charset="-78"/>
              </a:defRPr>
            </a:lvl2pPr>
            <a:lvl3pPr>
              <a:defRPr sz="1800" baseline="0">
                <a:latin typeface="Verdana" pitchFamily="34" charset="0"/>
                <a:cs typeface="B Nazanin" pitchFamily="2" charset="-78"/>
              </a:defRPr>
            </a:lvl3pPr>
            <a:lvl4pPr>
              <a:defRPr sz="1600" baseline="0">
                <a:latin typeface="Verdana" pitchFamily="34" charset="0"/>
                <a:cs typeface="B Nazanin" pitchFamily="2" charset="-78"/>
              </a:defRPr>
            </a:lvl4pPr>
            <a:lvl5pPr>
              <a:defRPr sz="1600" baseline="0">
                <a:latin typeface="Verdana" pitchFamily="34" charset="0"/>
                <a:cs typeface="B Nazanin" pitchFamily="2" charset="-78"/>
              </a:defRPr>
            </a:lvl5pPr>
            <a:extLst/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 baseline="0">
                <a:latin typeface="Verdana" pitchFamily="34" charset="0"/>
                <a:cs typeface="B Nazanin" pitchFamily="2" charset="-78"/>
              </a:defRPr>
            </a:lvl1pPr>
            <a:lvl2pPr>
              <a:defRPr sz="2000" baseline="0">
                <a:latin typeface="Verdana" pitchFamily="34" charset="0"/>
                <a:cs typeface="B Nazanin" pitchFamily="2" charset="-78"/>
              </a:defRPr>
            </a:lvl2pPr>
            <a:lvl3pPr>
              <a:defRPr sz="1800" baseline="0">
                <a:latin typeface="Verdana" pitchFamily="34" charset="0"/>
                <a:cs typeface="B Nazanin" pitchFamily="2" charset="-78"/>
              </a:defRPr>
            </a:lvl3pPr>
            <a:lvl4pPr>
              <a:defRPr sz="1600" baseline="0">
                <a:latin typeface="Verdana" pitchFamily="34" charset="0"/>
                <a:cs typeface="B Nazanin" pitchFamily="2" charset="-78"/>
              </a:defRPr>
            </a:lvl4pPr>
            <a:lvl5pPr>
              <a:defRPr sz="1600" baseline="0">
                <a:latin typeface="Verdana" pitchFamily="34" charset="0"/>
                <a:cs typeface="B Nazanin" pitchFamily="2" charset="-78"/>
              </a:defRPr>
            </a:lvl5pPr>
            <a:extLst/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itle 6"/>
          <p:cNvSpPr>
            <a:spLocks noGrp="1"/>
          </p:cNvSpPr>
          <p:nvPr>
            <p:ph type="title"/>
          </p:nvPr>
        </p:nvSpPr>
        <p:spPr>
          <a:xfrm>
            <a:off x="1500166" y="274638"/>
            <a:ext cx="6000792" cy="1143000"/>
          </a:xfrm>
        </p:spPr>
        <p:txBody>
          <a:bodyPr rtlCol="0">
            <a:noAutofit/>
          </a:bodyPr>
          <a:lstStyle>
            <a:lvl1pPr algn="ctr">
              <a:defRPr sz="4000" baseline="0">
                <a:solidFill>
                  <a:srgbClr val="0070C0"/>
                </a:solidFill>
                <a:latin typeface="Verdana" pitchFamily="34" charset="0"/>
                <a:cs typeface="B Titr" pitchFamily="2" charset="-78"/>
              </a:defRPr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9088098-016C-4724-B126-5162FE612EF7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E0365F-6956-4375-A7E1-856B40A12A3B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4897866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BA323D4-D7E7-44C5-9C33-AF0E7AAB0C43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373D2-7F4B-4685-85DD-D27872FC6E7C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30938332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0766C-ADD0-41D1-A68E-0E5B7C5760EE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AD5C53-D119-4BA4-B4A8-57D499B43A04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171376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AD9EABD-62D4-44F1-A75B-BAC9C9CBFC6C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F6FE3B-F6E5-410D-9AF0-D085301AB467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2115285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8551257-69FF-41E3-B03A-2A8FF8D3CF00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B0D0A3-3FA4-4735-A6CA-91BD1DAD83F0}" type="slidenum">
              <a:rPr lang="fa-IR" altLang="en-US"/>
              <a:pPr/>
              <a:t>‹#›</a:t>
            </a:fld>
            <a:endParaRPr lang="fa-IR" altLang="en-US"/>
          </a:p>
        </p:txBody>
      </p:sp>
    </p:spTree>
    <p:extLst>
      <p:ext uri="{BB962C8B-B14F-4D97-AF65-F5344CB8AC3E}">
        <p14:creationId xmlns:p14="http://schemas.microsoft.com/office/powerpoint/2010/main" val="25360268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C670F23-3C9E-4DF4-8D21-AD49F6A5418F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Lucida Sans Unicode" panose="020B0602030504020204" pitchFamily="34" charset="0"/>
              </a:defRPr>
            </a:lvl1pPr>
          </a:lstStyle>
          <a:p>
            <a:fld id="{5EF646B4-3054-4E67-8D59-8798541C987F}" type="slidenum">
              <a:rPr lang="fa-IR" altLang="en-US"/>
              <a:pPr/>
              <a:t>‹#›</a:t>
            </a:fld>
            <a:endParaRPr lang="fa-I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51" r:id="rId7"/>
    <p:sldLayoutId id="2147483971" r:id="rId8"/>
    <p:sldLayoutId id="2147483972" r:id="rId9"/>
    <p:sldLayoutId id="2147483952" r:id="rId10"/>
    <p:sldLayoutId id="2147483953" r:id="rId11"/>
  </p:sldLayoutIdLst>
  <p:hf sldNum="0" hdr="0" ftr="0" dt="0"/>
  <p:txStyles>
    <p:titleStyle>
      <a:lvl1pPr algn="l" rtl="1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cs typeface="Arial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cs typeface="Arial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cs typeface="Arial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cs typeface="Arial" pitchFamily="34" charset="0"/>
        </a:defRPr>
      </a:lvl5pPr>
      <a:lvl6pPr marL="457200" algn="l" rtl="1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cs typeface="Arial" pitchFamily="34" charset="0"/>
        </a:defRPr>
      </a:lvl6pPr>
      <a:lvl7pPr marL="914400" algn="l" rtl="1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cs typeface="Arial" pitchFamily="34" charset="0"/>
        </a:defRPr>
      </a:lvl7pPr>
      <a:lvl8pPr marL="1371600" algn="l" rtl="1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cs typeface="Arial" pitchFamily="34" charset="0"/>
        </a:defRPr>
      </a:lvl8pPr>
      <a:lvl9pPr marL="1828800" algn="l" rtl="1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cs typeface="Arial" pitchFamily="34" charset="0"/>
        </a:defRPr>
      </a:lvl9pPr>
      <a:extLst/>
    </p:titleStyle>
    <p:bodyStyle>
      <a:lvl1pPr marL="365125" indent="-255588" algn="r" rtl="1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r" rtl="1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r" rtl="1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F467C7-3412-4445-BFFB-3183E9F7BC4D}" type="datetime1">
              <a:rPr lang="en-US"/>
              <a:pPr>
                <a:defRPr/>
              </a:pPr>
              <a:t>7/27/2026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bmahshidfar@gmail.com       0912 250 81 70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7C64A16-88D7-4BF3-85DC-86A510A9A026}" type="slidenum">
              <a:rPr lang="fa-IR" altLang="en-US"/>
              <a:pPr/>
              <a:t>‹#›</a:t>
            </a:fld>
            <a:endParaRPr lang="fa-I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</p:sldLayoutIdLst>
  <p:hf sldNum="0"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emf"/><Relationship Id="rId4" Type="http://schemas.openxmlformats.org/officeDocument/2006/relationships/image" Target="../media/image51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Relationship Id="rId9" Type="http://schemas.openxmlformats.org/officeDocument/2006/relationships/image" Target="../media/image6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hyperlink" Target="http://en.wikipedia.org/wiki/File:FireAntBite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hyperlink" Target="http://images.google.com/imgres?imgurl=http://www.apitherapy.com/bee_venom_sack_out2.jpg&amp;imgrefurl=http://www.tags-search.com/bee-venom/tag.html&amp;usg=__SOJs5-FxO1-rOpG4_yrf9GOdqZw=&amp;h=592&amp;w=384&amp;sz=27&amp;hl=en&amp;start=1&amp;sig2=OVOXv60tHMYDsE9dUdlZfA&amp;um=1&amp;itbs=1&amp;tbnid=yeulhuONWqrUSM:&amp;tbnh=135&amp;tbnw=88&amp;prev=/images?q=api+therapy+bee+venom+sack+out&amp;um=1&amp;hl=en&amp;sa=N&amp;tbs=isch:1&amp;ei=hYHgS62mFcX7lwfh2MW8Bw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4356"/>
            <a:ext cx="7772400" cy="1829761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a-IR" sz="6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برخورد پیش بیارستانی با </a:t>
            </a:r>
            <a:r>
              <a:rPr lang="fa-IR" sz="9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قربانی مسموم</a:t>
            </a:r>
            <a:endParaRPr lang="fa-IR" sz="60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643188"/>
            <a:ext cx="7772400" cy="2286000"/>
          </a:xfrm>
        </p:spPr>
        <p:txBody>
          <a:bodyPr>
            <a:normAutofit/>
          </a:bodyPr>
          <a:lstStyle/>
          <a:p>
            <a:pPr marR="0" eaLnBrk="1" hangingPunct="1">
              <a:lnSpc>
                <a:spcPct val="90000"/>
              </a:lnSpc>
              <a:defRPr/>
            </a:pPr>
            <a:r>
              <a:rPr lang="fa-IR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بابک </a:t>
            </a:r>
            <a:r>
              <a:rPr lang="fa-IR" sz="4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مهشیدفر</a:t>
            </a:r>
            <a:endParaRPr lang="fa-IR" sz="4000" b="1" dirty="0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R="0" eaLnBrk="1" hangingPunct="1">
              <a:lnSpc>
                <a:spcPct val="90000"/>
              </a:lnSpc>
              <a:defRPr/>
            </a:pPr>
            <a:r>
              <a:rPr lang="fa-IR" sz="2800" dirty="0" smtClean="0"/>
              <a:t>متخصص طب اورژانس</a:t>
            </a:r>
          </a:p>
          <a:p>
            <a:pPr marR="0" eaLnBrk="1" hangingPunct="1">
              <a:lnSpc>
                <a:spcPct val="90000"/>
              </a:lnSpc>
              <a:defRPr/>
            </a:pPr>
            <a:r>
              <a:rPr lang="fa-IR" sz="2800" dirty="0" smtClean="0"/>
              <a:t>دانشگاه علوم پزشکی ایران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/>
            <a:r>
              <a:rPr lang="fa-IR" altLang="en-US" dirty="0" smtClean="0"/>
              <a:t>پوست</a:t>
            </a:r>
          </a:p>
          <a:p>
            <a:pPr marL="952500" lvl="1" indent="-495300"/>
            <a:r>
              <a:rPr lang="fa-IR" altLang="en-US" dirty="0" smtClean="0"/>
              <a:t>خنک کردن ماده سوزاننده نیمه جامد یا مایع مانند قیر، گریس یا روغن، با آب یا سالین</a:t>
            </a:r>
          </a:p>
          <a:p>
            <a:pPr marL="1371600" lvl="2" indent="-457200"/>
            <a:r>
              <a:rPr lang="fa-IR" altLang="en-US" dirty="0" smtClean="0"/>
              <a:t>پرهیز از تلاش برای پاک کردن مواد </a:t>
            </a:r>
          </a:p>
          <a:p>
            <a:pPr marL="952500" lvl="1" indent="-495300" algn="justLow"/>
            <a:r>
              <a:rPr lang="fa-IR" altLang="en-US" dirty="0" smtClean="0"/>
              <a:t>پاره کردن یا تخلیه کردن تاول ها</a:t>
            </a:r>
          </a:p>
          <a:p>
            <a:pPr marL="1371600" lvl="2" indent="-457200" algn="justLow"/>
            <a:r>
              <a:rPr lang="fa-IR" altLang="en-US" dirty="0" smtClean="0"/>
              <a:t>آلودگی و اتلاف مایع</a:t>
            </a:r>
          </a:p>
          <a:p>
            <a:pPr marL="952500" lvl="1" indent="-495300" algn="justLow"/>
            <a:r>
              <a:rPr lang="fa-IR" altLang="en-US" dirty="0" smtClean="0"/>
              <a:t>قیچی کردن اطراف لباس چسبیده به بدن و پرهیز از تلاش در جداسازی لباس چسبیده</a:t>
            </a:r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a-IR" dirty="0"/>
              <a:t>سم زدایی اولیه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/>
            <a:r>
              <a:rPr lang="fa-IR" altLang="en-US" dirty="0" smtClean="0"/>
              <a:t>پوست</a:t>
            </a:r>
          </a:p>
          <a:p>
            <a:pPr marL="952500" lvl="1" indent="-495300" algn="justLow"/>
            <a:r>
              <a:rPr lang="fa-IR" altLang="en-US" dirty="0" smtClean="0"/>
              <a:t>پانسمان با گاز استریل آغشته به سالین</a:t>
            </a:r>
          </a:p>
          <a:p>
            <a:pPr marL="952500" lvl="1" indent="-495300" algn="justLow"/>
            <a:r>
              <a:rPr lang="fa-IR" altLang="en-US" dirty="0" smtClean="0"/>
              <a:t>پرهیز از انواع پمادها، لوسیون یا مواد ضدعفونی کننده </a:t>
            </a:r>
          </a:p>
          <a:p>
            <a:pPr marL="1371600" lvl="2" indent="-457200" algn="justLow"/>
            <a:r>
              <a:rPr lang="fa-IR" altLang="en-US" dirty="0" smtClean="0"/>
              <a:t>حفظ حرارت</a:t>
            </a:r>
          </a:p>
          <a:p>
            <a:pPr marL="1371600" lvl="2" indent="-457200" algn="justLow"/>
            <a:r>
              <a:rPr lang="fa-IR" altLang="en-US" dirty="0" smtClean="0"/>
              <a:t>مشکل کردن محاسبه سطح و عمق سوختگی</a:t>
            </a:r>
            <a:endParaRPr lang="en-US" altLang="en-US" dirty="0" smtClean="0"/>
          </a:p>
          <a:p>
            <a:pPr marL="952500" lvl="1" indent="-495300"/>
            <a:r>
              <a:rPr lang="fa-IR" altLang="en-US" dirty="0" smtClean="0"/>
              <a:t>جدا کردن انگشتان سوخته از هم به وسیله (پانسمان حجیم) گاز استریل</a:t>
            </a:r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a-IR" dirty="0"/>
              <a:t>سم زدایی اولیه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defRPr/>
            </a:pPr>
            <a:r>
              <a:rPr lang="fa-IR" dirty="0" smtClean="0"/>
              <a:t>دستگاه گوارش</a:t>
            </a:r>
          </a:p>
          <a:p>
            <a:pPr marL="952500" lvl="1" indent="-495300">
              <a:defRPr/>
            </a:pPr>
            <a:r>
              <a:rPr lang="fa-IR" dirty="0" smtClean="0"/>
              <a:t>شستشوی دهان</a:t>
            </a:r>
          </a:p>
          <a:p>
            <a:pPr lvl="1">
              <a:defRPr/>
            </a:pPr>
            <a:r>
              <a:rPr lang="fa-IR" dirty="0" smtClean="0"/>
              <a:t>القای استفراغ</a:t>
            </a:r>
          </a:p>
          <a:p>
            <a:pPr lvl="2">
              <a:defRPr/>
            </a:pPr>
            <a:r>
              <a:rPr lang="fa-IR" dirty="0" smtClean="0"/>
              <a:t>در برخورد پیش بیمارستانی توصیه نمی شود.</a:t>
            </a:r>
          </a:p>
          <a:p>
            <a:pPr marL="630238" lvl="2" indent="0" algn="ctr">
              <a:buNone/>
              <a:defRPr/>
            </a:pPr>
            <a:endParaRPr lang="fa-IR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30238" lvl="2" indent="0" algn="ctr">
              <a:buNone/>
              <a:defRPr/>
            </a:pPr>
            <a:r>
              <a:rPr lang="fa-IR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احتمال </a:t>
            </a:r>
            <a:r>
              <a:rPr lang="fa-IR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ایجاد عوارضی چون آسپیراسیون، استفراغ های مداوم غیر قابل کنترل و نهایتا سندرم های </a:t>
            </a:r>
            <a:r>
              <a:rPr lang="en-US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Mallory-Weiss</a:t>
            </a:r>
            <a:r>
              <a:rPr lang="fa-IR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(پارگی مخاط مری) یا </a:t>
            </a:r>
            <a:r>
              <a:rPr lang="en-US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Boerhaave</a:t>
            </a:r>
            <a:r>
              <a:rPr lang="fa-IR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(پارگی تمام ضخامت مری)</a:t>
            </a:r>
            <a:endParaRPr lang="fa-IR" dirty="0"/>
          </a:p>
          <a:p>
            <a:pPr lvl="2">
              <a:defRPr/>
            </a:pPr>
            <a:endParaRPr lang="fa-IR" dirty="0" smtClean="0"/>
          </a:p>
          <a:p>
            <a:pPr lvl="2">
              <a:defRPr/>
            </a:pPr>
            <a:r>
              <a:rPr lang="fa-IR" dirty="0" smtClean="0"/>
              <a:t>زغال فعال؟</a:t>
            </a:r>
          </a:p>
          <a:p>
            <a:pPr marL="849313" lvl="1" indent="-457200" algn="ctr">
              <a:buClr>
                <a:srgbClr val="2DA2BF"/>
              </a:buClr>
              <a:buFont typeface="Verdana" panose="020B0604030504040204" pitchFamily="34" charset="0"/>
              <a:buNone/>
              <a:defRPr/>
            </a:pPr>
            <a:endParaRPr lang="fa-IR" sz="2400" i="1" dirty="0" smtClean="0">
              <a:solidFill>
                <a:srgbClr val="FF0000"/>
              </a:solidFill>
            </a:endParaRPr>
          </a:p>
          <a:p>
            <a:pPr marL="849313" lvl="1" indent="-457200" algn="ctr">
              <a:buClr>
                <a:srgbClr val="2DA2BF"/>
              </a:buClr>
              <a:buFont typeface="Verdana" panose="020B0604030504040204" pitchFamily="34" charset="0"/>
              <a:buNone/>
              <a:defRPr/>
            </a:pPr>
            <a:endParaRPr lang="en-US" sz="240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defRPr/>
            </a:pPr>
            <a:endParaRPr lang="en-US" dirty="0"/>
          </a:p>
        </p:txBody>
      </p:sp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a-IR" dirty="0"/>
              <a:t>سم زدایی اولیه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93725" indent="-457200">
              <a:buFont typeface="Lucida Sans Unicode" panose="020B0602030504020204" pitchFamily="34" charset="0"/>
              <a:buAutoNum type="arabicPeriod"/>
            </a:pPr>
            <a:r>
              <a:rPr lang="fa-IR" altLang="en-US" dirty="0" smtClean="0"/>
              <a:t>ماده خورده شده قابلیت تشنج زایی یا ایجاد تغییر وضعیت هوشیاری داشته باشد</a:t>
            </a:r>
            <a:endParaRPr lang="en-US" altLang="en-US" dirty="0" smtClean="0"/>
          </a:p>
          <a:p>
            <a:pPr marL="593725" indent="-457200">
              <a:buFont typeface="Lucida Sans Unicode" panose="020B0602030504020204" pitchFamily="34" charset="0"/>
              <a:buAutoNum type="arabicPeriod"/>
            </a:pPr>
            <a:r>
              <a:rPr lang="fa-IR" altLang="en-US" dirty="0" smtClean="0"/>
              <a:t>بیمار کاملا هوشیار و بیدار نباشد</a:t>
            </a:r>
            <a:endParaRPr lang="en-US" altLang="en-US" dirty="0" smtClean="0"/>
          </a:p>
          <a:p>
            <a:pPr marL="593725" indent="-457200">
              <a:buFont typeface="Lucida Sans Unicode" panose="020B0602030504020204" pitchFamily="34" charset="0"/>
              <a:buAutoNum type="arabicPeriod"/>
            </a:pPr>
            <a:r>
              <a:rPr lang="fa-IR" altLang="en-US" dirty="0" smtClean="0"/>
              <a:t>ماده خورده شده فرار باشد که قابلیت آسپیراسیون دارد</a:t>
            </a:r>
            <a:endParaRPr lang="en-US" altLang="en-US" dirty="0" smtClean="0"/>
          </a:p>
          <a:p>
            <a:pPr marL="593725" indent="-457200">
              <a:buFont typeface="Lucida Sans Unicode" panose="020B0602030504020204" pitchFamily="34" charset="0"/>
              <a:buAutoNum type="arabicPeriod"/>
            </a:pPr>
            <a:r>
              <a:rPr lang="fa-IR" altLang="en-US" dirty="0" smtClean="0"/>
              <a:t>ماده خورده شده سوزاننده (مانند اسید یا قلیا) باشد</a:t>
            </a:r>
            <a:endParaRPr lang="en-US" altLang="en-US" dirty="0" smtClean="0"/>
          </a:p>
        </p:txBody>
      </p:sp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a-IR" dirty="0" smtClean="0"/>
              <a:t>موارد منع القای استفراغ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fa-IR" dirty="0" smtClean="0"/>
              <a:t>اکسیژن خالص</a:t>
            </a:r>
          </a:p>
          <a:p>
            <a:pPr lvl="1">
              <a:defRPr/>
            </a:pPr>
            <a:r>
              <a:rPr lang="fa-IR" dirty="0" smtClean="0"/>
              <a:t>گازهای سمی</a:t>
            </a:r>
            <a:endParaRPr lang="en-US" dirty="0" smtClean="0"/>
          </a:p>
          <a:p>
            <a:pPr>
              <a:defRPr/>
            </a:pPr>
            <a:r>
              <a:rPr lang="fa-IR" dirty="0" smtClean="0"/>
              <a:t>کیت مسمومیت با سیانید</a:t>
            </a:r>
          </a:p>
          <a:p>
            <a:pPr lvl="1">
              <a:defRPr/>
            </a:pPr>
            <a:r>
              <a:rPr lang="fa-IR" dirty="0" smtClean="0"/>
              <a:t>آمیل نیتریت و نیتریت سدیم</a:t>
            </a:r>
          </a:p>
          <a:p>
            <a:pPr lvl="1">
              <a:defRPr/>
            </a:pPr>
            <a:r>
              <a:rPr lang="fa-IR" dirty="0" smtClean="0"/>
              <a:t>هیدروکسی کوبالامین و تیوسولفات سدیم</a:t>
            </a:r>
          </a:p>
          <a:p>
            <a:pPr>
              <a:defRPr/>
            </a:pPr>
            <a:r>
              <a:rPr lang="fa-IR" dirty="0" smtClean="0"/>
              <a:t>دکستروز</a:t>
            </a:r>
          </a:p>
          <a:p>
            <a:pPr lvl="1">
              <a:defRPr/>
            </a:pPr>
            <a:r>
              <a:rPr lang="fa-IR" dirty="0" smtClean="0"/>
              <a:t>خوراکی (عسل، آب پرتقال حاوی شکر) یا وریدی</a:t>
            </a:r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a-IR" dirty="0"/>
              <a:t>پادزهرهای قابل </a:t>
            </a:r>
            <a:r>
              <a:rPr lang="fa-IR" dirty="0" smtClean="0"/>
              <a:t>استفاده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91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fa-IR" dirty="0" smtClean="0"/>
              <a:t>بیکربنات سدیم</a:t>
            </a:r>
          </a:p>
          <a:p>
            <a:pPr lvl="1">
              <a:defRPr/>
            </a:pPr>
            <a:r>
              <a:rPr lang="fa-IR" dirty="0"/>
              <a:t>مسمومیت با بلوک کننده های کانال های </a:t>
            </a:r>
            <a:r>
              <a:rPr lang="fa-IR" dirty="0" smtClean="0"/>
              <a:t>سدیمی</a:t>
            </a:r>
          </a:p>
          <a:p>
            <a:pPr>
              <a:defRPr/>
            </a:pPr>
            <a:r>
              <a:rPr lang="fa-IR" dirty="0" smtClean="0"/>
              <a:t>آتروپین</a:t>
            </a:r>
          </a:p>
          <a:p>
            <a:pPr lvl="1">
              <a:defRPr/>
            </a:pPr>
            <a:r>
              <a:rPr lang="fa-IR" smtClean="0"/>
              <a:t>عوامل کولینرژیک</a:t>
            </a:r>
            <a:endParaRPr lang="fa-IR" dirty="0"/>
          </a:p>
          <a:p>
            <a:pPr>
              <a:defRPr/>
            </a:pPr>
            <a:r>
              <a:rPr lang="fa-IR" dirty="0" smtClean="0"/>
              <a:t>نالوکسان</a:t>
            </a:r>
          </a:p>
          <a:p>
            <a:pPr lvl="1">
              <a:defRPr/>
            </a:pPr>
            <a:r>
              <a:rPr lang="fa-IR" altLang="en-US" dirty="0"/>
              <a:t>آپنه یا دپرسیون شدید </a:t>
            </a:r>
            <a:r>
              <a:rPr lang="fa-IR" altLang="en-US" dirty="0" smtClean="0"/>
              <a:t>تنفسی، تشخیص؟</a:t>
            </a:r>
            <a:endParaRPr lang="fa-IR" altLang="en-US" dirty="0"/>
          </a:p>
          <a:p>
            <a:pPr lvl="1">
              <a:defRPr/>
            </a:pPr>
            <a:r>
              <a:rPr lang="fa-IR" altLang="en-US" dirty="0" smtClean="0"/>
              <a:t>وریدی</a:t>
            </a:r>
            <a:r>
              <a:rPr lang="fa-IR" altLang="en-US" dirty="0"/>
              <a:t>، زیر جلدی، عضلانی یا داخل </a:t>
            </a:r>
            <a:r>
              <a:rPr lang="fa-IR" altLang="en-US" dirty="0" smtClean="0"/>
              <a:t>تراشه</a:t>
            </a:r>
          </a:p>
          <a:p>
            <a:pPr>
              <a:defRPr/>
            </a:pPr>
            <a:r>
              <a:rPr lang="fa-IR" dirty="0" smtClean="0"/>
              <a:t>پادزهر ضد مار، عقرب،عنکبوت، جانوران دریایی، ...؟</a:t>
            </a:r>
            <a:endParaRPr lang="en-US" dirty="0" smtClean="0"/>
          </a:p>
          <a:p>
            <a:pPr marL="109537" indent="0">
              <a:buNone/>
              <a:defRPr/>
            </a:pPr>
            <a:endParaRPr lang="fa-IR" dirty="0" smtClean="0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a-IR" dirty="0"/>
              <a:t>پادزهرهای قابل </a:t>
            </a:r>
            <a:r>
              <a:rPr lang="fa-IR" dirty="0" smtClean="0"/>
              <a:t>استفاده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455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a-IR" sz="6000" dirty="0">
                <a:solidFill>
                  <a:srgbClr val="0070C0"/>
                </a:solidFill>
              </a:rPr>
              <a:t>گزش </a:t>
            </a:r>
            <a:r>
              <a:rPr lang="fa-IR" sz="6000" dirty="0" smtClean="0">
                <a:solidFill>
                  <a:srgbClr val="0070C0"/>
                </a:solidFill>
              </a:rPr>
              <a:t>ها و گزیدگی ها</a:t>
            </a:r>
            <a:endParaRPr lang="en-US" sz="6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679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err="1" smtClean="0"/>
              <a:t>بندپایان</a:t>
            </a:r>
            <a:r>
              <a:rPr lang="fa-IR" dirty="0" smtClean="0"/>
              <a:t> مهم از نظر بالینی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784" y="1268760"/>
            <a:ext cx="2743200" cy="14691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2383110"/>
            <a:ext cx="4305300" cy="4286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696" y="2924944"/>
            <a:ext cx="2743200" cy="16170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36" y="4725144"/>
            <a:ext cx="2377440" cy="197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456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عنکبوتیان</a:t>
            </a:r>
            <a:endParaRPr lang="en-US" dirty="0"/>
          </a:p>
        </p:txBody>
      </p:sp>
      <p:pic>
        <p:nvPicPr>
          <p:cNvPr id="6" name="Picture 3" descr="DSC021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953" y="3356992"/>
            <a:ext cx="3256302" cy="244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DSC02129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146699"/>
            <a:ext cx="2376264" cy="1711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952" y="1268760"/>
            <a:ext cx="326265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116910937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521735"/>
            <a:ext cx="3350656" cy="2512992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8" name="Picture 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4221088"/>
            <a:ext cx="3350657" cy="24768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97211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مارها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1946724" cy="325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480839"/>
            <a:ext cx="2835275" cy="226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527" y="1480839"/>
            <a:ext cx="3719962" cy="226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783" y="4840560"/>
            <a:ext cx="2592705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869160"/>
            <a:ext cx="3226008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091" y="4869160"/>
            <a:ext cx="258508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85619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fa-IR" altLang="en-US" i="1" dirty="0" smtClean="0"/>
              <a:t>زهر ماده ای است که برای آسیب به موجود زنده ساخته شده است.</a:t>
            </a:r>
          </a:p>
          <a:p>
            <a:pPr algn="ctr">
              <a:buFont typeface="Wingdings" panose="05000000000000000000" pitchFamily="2" charset="2"/>
              <a:buNone/>
            </a:pPr>
            <a:endParaRPr lang="fa-IR" altLang="en-US" i="1" dirty="0" smtClean="0"/>
          </a:p>
          <a:p>
            <a:pPr algn="ctr">
              <a:buFont typeface="Wingdings" panose="05000000000000000000" pitchFamily="2" charset="2"/>
              <a:buNone/>
            </a:pPr>
            <a:r>
              <a:rPr lang="fa-IR" altLang="en-US" i="1" dirty="0" smtClean="0"/>
              <a:t>در مقادیر بالا، هر ماده ای میتواند سمی باشد. </a:t>
            </a:r>
            <a:endParaRPr lang="en-US" altLang="en-US" i="1" dirty="0" smtClean="0"/>
          </a:p>
        </p:txBody>
      </p:sp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a-IR"/>
              <a:t>تعریف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5" descr="074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593607"/>
            <a:ext cx="2880320" cy="30715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3" descr="C:\Users\V\Documents\MVP0004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2" y="4581128"/>
            <a:ext cx="4289760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4" descr="C:\Users\V\Documents\MVP00053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665198"/>
            <a:ext cx="3672780" cy="3011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Rays</a:t>
            </a:r>
            <a:endParaRPr lang="en-US" dirty="0"/>
          </a:p>
        </p:txBody>
      </p:sp>
      <p:pic>
        <p:nvPicPr>
          <p:cNvPr id="8" name="Picture 9" descr="C:\Users\babak\Pictures\MVPT0005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3399" y="1537719"/>
            <a:ext cx="4289761" cy="2802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451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/>
              <a:t>Pterois</a:t>
            </a:r>
            <a:r>
              <a:rPr lang="en-US" dirty="0"/>
              <a:t> </a:t>
            </a:r>
            <a:r>
              <a:rPr lang="en-US" dirty="0" err="1"/>
              <a:t>russelii</a:t>
            </a:r>
            <a:endParaRPr lang="en-US" dirty="0" smtClean="0"/>
          </a:p>
        </p:txBody>
      </p:sp>
      <p:pic>
        <p:nvPicPr>
          <p:cNvPr id="8" name="Picture 2" descr="C:\Users\babak\Desktop\marine\Pterois_russelii-ma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9280" y="1196752"/>
            <a:ext cx="2743200" cy="2743200"/>
          </a:xfrm>
          <a:prstGeom prst="rect">
            <a:avLst/>
          </a:prstGeom>
          <a:noFill/>
        </p:spPr>
      </p:pic>
      <p:pic>
        <p:nvPicPr>
          <p:cNvPr id="9" name="Picture 3" descr="C:\Users\babak\Desktop\marine\pterois russel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5" y="2132856"/>
            <a:ext cx="5723682" cy="3571081"/>
          </a:xfrm>
          <a:prstGeom prst="rect">
            <a:avLst/>
          </a:prstGeom>
          <a:noFill/>
        </p:spPr>
      </p:pic>
      <p:pic>
        <p:nvPicPr>
          <p:cNvPr id="10" name="Picture 24" descr="0740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4138194"/>
            <a:ext cx="2743200" cy="25311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3441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Silurus</a:t>
            </a:r>
            <a:r>
              <a:rPr lang="en-US" dirty="0" smtClean="0"/>
              <a:t> </a:t>
            </a:r>
            <a:r>
              <a:rPr lang="en-US" dirty="0" err="1" smtClean="0"/>
              <a:t>glanis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(Wels catfish)</a:t>
            </a:r>
            <a:endParaRPr lang="en-US" dirty="0"/>
          </a:p>
        </p:txBody>
      </p:sp>
      <p:pic>
        <p:nvPicPr>
          <p:cNvPr id="27650" name="Picture 2" descr="C:\Users\babak\Desktop\marine\Silurus_glan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4347940"/>
            <a:ext cx="3951352" cy="2321420"/>
          </a:xfrm>
          <a:prstGeom prst="rect">
            <a:avLst/>
          </a:prstGeom>
          <a:noFill/>
        </p:spPr>
      </p:pic>
      <p:pic>
        <p:nvPicPr>
          <p:cNvPr id="6" name="Picture 2" descr="C:\Users\babak\Desktop\marine\800px-Silurus_glanis_white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7" y="1502786"/>
            <a:ext cx="3528393" cy="2646294"/>
          </a:xfrm>
          <a:prstGeom prst="rect">
            <a:avLst/>
          </a:prstGeom>
          <a:noFill/>
        </p:spPr>
      </p:pic>
      <p:pic>
        <p:nvPicPr>
          <p:cNvPr id="27651" name="Picture 3" descr="C:\Users\babak\Desktop\marine\silurus-glanis-489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7" y="4333100"/>
            <a:ext cx="3528392" cy="2352262"/>
          </a:xfrm>
          <a:prstGeom prst="rect">
            <a:avLst/>
          </a:prstGeom>
          <a:noFill/>
        </p:spPr>
      </p:pic>
      <p:pic>
        <p:nvPicPr>
          <p:cNvPr id="8" name="Picture 3" descr="C:\Users\babak\Desktop\marine\photosynthesys_silurus_glanis_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1527088"/>
            <a:ext cx="3951352" cy="26342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078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Sponges</a:t>
            </a:r>
          </a:p>
        </p:txBody>
      </p:sp>
      <p:pic>
        <p:nvPicPr>
          <p:cNvPr id="7" name="Picture 24" descr="073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9236" y="4221088"/>
            <a:ext cx="3600701" cy="24118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8" name="Picture 23" descr="073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707" y="1556792"/>
            <a:ext cx="3600701" cy="24482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10" name="Picture 24" descr="073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84" y="4221088"/>
            <a:ext cx="3595166" cy="2393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4" descr="07300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6982" y="1556792"/>
            <a:ext cx="3595165" cy="24482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813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Fire Coral </a:t>
            </a:r>
          </a:p>
        </p:txBody>
      </p:sp>
      <p:pic>
        <p:nvPicPr>
          <p:cNvPr id="31748" name="Picture 23" descr="0730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48880"/>
            <a:ext cx="4509115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24" descr="0730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560" y="1185230"/>
            <a:ext cx="3931920" cy="2603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24" descr="0730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560" y="4005471"/>
            <a:ext cx="3931920" cy="2603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949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a-IR" dirty="0" smtClean="0"/>
              <a:t>عروس دریایی</a:t>
            </a:r>
            <a:endParaRPr lang="en-US" dirty="0"/>
          </a:p>
        </p:txBody>
      </p:sp>
      <p:pic>
        <p:nvPicPr>
          <p:cNvPr id="33795" name="Picture 4" descr="G:\Education\My ppts\Environmental\marine\Invertebrates\Cassiopea xamachana_files\Cassiopea_xamachana1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06347"/>
            <a:ext cx="3551240" cy="2363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2" descr="G:\Education\My ppts\Environmental\marine\Invertebrates\Linuche unguiculata_files\mediu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54" y="1467946"/>
            <a:ext cx="3135010" cy="2609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2" descr="G:\Education\My ppts\Environmental\marine\Invertebrates\Lychnorhiza lucerna_files\Lych_lucern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808" y="3917458"/>
            <a:ext cx="2011680" cy="2751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3" descr="G:\Education\My ppts\Environmental\marine\Invertebrates\Nausithoe punctata_files\Nausithoe_punctata-1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282" y="3917458"/>
            <a:ext cx="2762958" cy="2761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2" descr="G:\Education\My ppts\Environmental\marine\Invertebrates\Olindias singularis_files\300px-Flower_Hat_Jellyfish_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406" y="1338262"/>
            <a:ext cx="3116834" cy="2337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4" descr="G:\Education\My ppts\Environmental\marine\Invertebrates\Aurelia aurita_files\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808" y="1325055"/>
            <a:ext cx="2011680" cy="2391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039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8" name="Picture 25" descr="073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3484476"/>
            <a:ext cx="2273300" cy="3365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72706" name="Picture 25" descr="0730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9855" y="1196752"/>
            <a:ext cx="2028649" cy="24482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Nematocyst</a:t>
            </a:r>
            <a:endParaRPr lang="en-US" dirty="0"/>
          </a:p>
        </p:txBody>
      </p:sp>
      <p:pic>
        <p:nvPicPr>
          <p:cNvPr id="7" name="Picture 24" descr="0730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72420" y="1196752"/>
            <a:ext cx="3054807" cy="22877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8" name="Picture 24" descr="0730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9356" y="1544769"/>
            <a:ext cx="3275873" cy="21722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9" name="Picture 24" descr="07302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03648" y="3912761"/>
            <a:ext cx="4116075" cy="27565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69210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Box-Jellyfish</a:t>
            </a:r>
            <a:endParaRPr lang="en-US" dirty="0" smtClean="0"/>
          </a:p>
        </p:txBody>
      </p:sp>
      <p:pic>
        <p:nvPicPr>
          <p:cNvPr id="35843" name="Picture 5" descr="G:\Education\My ppts\Environmental\marine\Invertebrates\Carybdea alata_files\boxjell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952337"/>
            <a:ext cx="4080635" cy="2717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 descr="G:\Education\My ppts\Environmental\marine\Invertebrates\Carybdea alata_files\Flying_through_space_CTT_photo_essa_feb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66" y="1124744"/>
            <a:ext cx="1775690" cy="266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49688" y="1219200"/>
            <a:ext cx="4114800" cy="258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49688" y="3952336"/>
            <a:ext cx="4114800" cy="271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58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Physalia</a:t>
            </a:r>
            <a:r>
              <a:rPr lang="en-US" dirty="0" smtClean="0"/>
              <a:t> </a:t>
            </a:r>
            <a:r>
              <a:rPr lang="en-US" dirty="0" err="1" smtClean="0"/>
              <a:t>physalis</a:t>
            </a:r>
            <a:endParaRPr lang="en-US" dirty="0" smtClean="0"/>
          </a:p>
        </p:txBody>
      </p:sp>
      <p:pic>
        <p:nvPicPr>
          <p:cNvPr id="38916" name="Picture 24" descr="07302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631160"/>
            <a:ext cx="2926080" cy="1880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 descr="G:\Education\My ppts\Environmental\marine\Invertebrates\Physalia physalis_files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655941"/>
            <a:ext cx="2926080" cy="2089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G:\Education\My ppts\Environmental\marine\Invertebrates\Physalia physalis_files\mediu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1628800"/>
            <a:ext cx="2530648" cy="4115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5" descr="07302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1" y="1629373"/>
            <a:ext cx="2736589" cy="411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0510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a-IR" dirty="0" err="1" smtClean="0"/>
              <a:t>خارتنان</a:t>
            </a:r>
            <a:endParaRPr lang="en-US" dirty="0"/>
          </a:p>
        </p:txBody>
      </p:sp>
      <p:pic>
        <p:nvPicPr>
          <p:cNvPr id="41987" name="Picture 3" descr="G:\Education\My ppts\Environmental\marine\Invertebrates\Echinothrix calamaris_files\bandedurchi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1208"/>
            <a:ext cx="2890259" cy="217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2" descr="G:\Education\My ppts\Environmental\marine\Invertebrates\Tripneustes gratilla_files\Tripneustes_gratill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653136"/>
            <a:ext cx="2627683" cy="201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24" descr="07305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249" y="188640"/>
            <a:ext cx="3073231" cy="21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5" descr="G:\Education\My ppts\Environmental\marine\Invertebrates\Asthenosoma varium_files\11764-Pic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653136"/>
            <a:ext cx="2681734" cy="201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2" descr="G:\Education\My ppts\Environmental\marine\Invertebrates\Diadema setosum_files\Diadema-setosum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839" y="2588880"/>
            <a:ext cx="2560321" cy="192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Picture 2" descr="G:\Education\My ppts\Environmental\marine\Invertebrates\Heterocentrotus mammillatus_files\reef15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64904"/>
            <a:ext cx="2610593" cy="192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3" name="Picture 2" descr="G:\Education\My ppts\Environmental\marine\Invertebrates\Echinothrix diadema_files\echinothrix-diadema-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92896"/>
            <a:ext cx="2882174" cy="192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G:\Education\My ppts\Environmental\marine\Invertebrates\Acanthaster planci_files\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20" y="4653136"/>
            <a:ext cx="3025528" cy="2011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0891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buSzTx/>
              <a:buFont typeface="Wingdings" panose="05000000000000000000" pitchFamily="2" charset="2"/>
              <a:buAutoNum type="arabicPeriod"/>
            </a:pPr>
            <a:r>
              <a:rPr lang="fa-IR" altLang="en-US" dirty="0" smtClean="0"/>
              <a:t>فقط یک ماده</a:t>
            </a:r>
          </a:p>
          <a:p>
            <a:pPr marL="533400" indent="-533400">
              <a:buSzTx/>
              <a:buFont typeface="Wingdings" panose="05000000000000000000" pitchFamily="2" charset="2"/>
              <a:buAutoNum type="arabicPeriod"/>
            </a:pPr>
            <a:r>
              <a:rPr lang="fa-IR" altLang="en-US" dirty="0" smtClean="0"/>
              <a:t>ماده کاملا شناخته شده</a:t>
            </a:r>
          </a:p>
          <a:p>
            <a:pPr marL="533400" indent="-533400">
              <a:buSzTx/>
              <a:buFont typeface="Wingdings" panose="05000000000000000000" pitchFamily="2" charset="2"/>
              <a:buAutoNum type="arabicPeriod"/>
            </a:pPr>
            <a:r>
              <a:rPr lang="fa-IR" altLang="en-US" dirty="0" smtClean="0"/>
              <a:t>عدم وجود نشانگری مبنی بر قابلیت آسیب </a:t>
            </a:r>
          </a:p>
          <a:p>
            <a:pPr marL="533400" indent="-533400">
              <a:buSzTx/>
              <a:buFont typeface="Wingdings" panose="05000000000000000000" pitchFamily="2" charset="2"/>
              <a:buAutoNum type="arabicPeriod"/>
            </a:pPr>
            <a:r>
              <a:rPr lang="fa-IR" altLang="en-US" dirty="0" smtClean="0"/>
              <a:t>تماس غیر عمدی</a:t>
            </a:r>
          </a:p>
          <a:p>
            <a:pPr marL="533400" indent="-533400">
              <a:buSzTx/>
              <a:buFont typeface="Wingdings" panose="05000000000000000000" pitchFamily="2" charset="2"/>
              <a:buAutoNum type="arabicPeriod"/>
            </a:pPr>
            <a:r>
              <a:rPr lang="fa-IR" altLang="en-US" dirty="0" smtClean="0"/>
              <a:t>معلوم بودن راه تماس</a:t>
            </a:r>
          </a:p>
          <a:p>
            <a:pPr marL="533400" indent="-533400">
              <a:buSzTx/>
              <a:buFont typeface="Wingdings" panose="05000000000000000000" pitchFamily="2" charset="2"/>
              <a:buAutoNum type="arabicPeriod"/>
            </a:pPr>
            <a:r>
              <a:rPr lang="fa-IR" altLang="en-US" dirty="0" smtClean="0"/>
              <a:t>معلوم بودن تقریبی مقدار ماده</a:t>
            </a:r>
          </a:p>
          <a:p>
            <a:pPr marL="533400" indent="-533400">
              <a:buSzTx/>
              <a:buFont typeface="Wingdings" panose="05000000000000000000" pitchFamily="2" charset="2"/>
              <a:buAutoNum type="arabicPeriod"/>
            </a:pPr>
            <a:r>
              <a:rPr lang="fa-IR" altLang="en-US" dirty="0" smtClean="0"/>
              <a:t>فقدان نشانه در طول مدت تحت نظر  </a:t>
            </a:r>
          </a:p>
          <a:p>
            <a:pPr marL="533400" indent="-533400">
              <a:buSzTx/>
              <a:buFont typeface="Wingdings" panose="05000000000000000000" pitchFamily="2" charset="2"/>
              <a:buAutoNum type="arabicPeriod"/>
            </a:pPr>
            <a:r>
              <a:rPr lang="fa-IR" altLang="en-US" dirty="0" smtClean="0"/>
              <a:t>دسترسی آسان به مشاوره یا یک مراقب مسوول</a:t>
            </a:r>
            <a:endParaRPr lang="en-US" altLang="en-US" dirty="0" smtClean="0"/>
          </a:p>
        </p:txBody>
      </p:sp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a-IR" sz="3200" dirty="0"/>
              <a:t>شرایط مورد نیاز برای </a:t>
            </a:r>
            <a:r>
              <a:rPr lang="fa-IR" sz="3200" dirty="0" smtClean="0"/>
              <a:t>این که </a:t>
            </a:r>
            <a:r>
              <a:rPr lang="fa-IR" sz="3200" dirty="0"/>
              <a:t>یک ماده تماس یافته غیرسمی </a:t>
            </a:r>
            <a:r>
              <a:rPr lang="fa-IR" sz="3200" dirty="0" smtClean="0"/>
              <a:t>در نظر </a:t>
            </a:r>
            <a:r>
              <a:rPr lang="fa-IR" sz="3200" dirty="0"/>
              <a:t>گرفته </a:t>
            </a:r>
            <a:r>
              <a:rPr lang="fa-IR" sz="3200" dirty="0" smtClean="0"/>
              <a:t>شود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24" descr="0730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221088"/>
            <a:ext cx="3657600" cy="2448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24" descr="07307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285" y="2532856"/>
            <a:ext cx="2551746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Picture 2" descr="C:\Users\V\Documents\MIP0004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532856"/>
            <a:ext cx="223784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3" descr="C:\Users\V\Documents\MIP0003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988838"/>
            <a:ext cx="3657600" cy="2036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/>
              <a:t>Gastropoda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9308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a-IR" altLang="en-US" dirty="0" smtClean="0"/>
              <a:t>پیشگیری از آسیب بیشتر</a:t>
            </a:r>
          </a:p>
          <a:p>
            <a:pPr lvl="1" eaLnBrk="1" hangingPunct="1">
              <a:lnSpc>
                <a:spcPct val="90000"/>
              </a:lnSpc>
            </a:pPr>
            <a:r>
              <a:rPr lang="fa-IR" altLang="en-US" dirty="0" smtClean="0"/>
              <a:t>درآوردن </a:t>
            </a:r>
            <a:r>
              <a:rPr lang="fa-IR" dirty="0" smtClean="0"/>
              <a:t>سریع </a:t>
            </a:r>
            <a:r>
              <a:rPr lang="fa-IR" dirty="0"/>
              <a:t>از </a:t>
            </a:r>
            <a:r>
              <a:rPr lang="fa-IR" dirty="0" smtClean="0"/>
              <a:t>آب</a:t>
            </a:r>
            <a:endParaRPr lang="en-US" dirty="0" smtClean="0"/>
          </a:p>
          <a:p>
            <a:pPr lvl="2" eaLnBrk="1" hangingPunct="1">
              <a:lnSpc>
                <a:spcPct val="90000"/>
              </a:lnSpc>
            </a:pPr>
            <a:r>
              <a:rPr lang="fa-IR" dirty="0"/>
              <a:t>خطرات غرق شدن، بیماری برداشته شدن فشار، </a:t>
            </a:r>
            <a:r>
              <a:rPr lang="fa-IR" dirty="0" err="1"/>
              <a:t>امبولی</a:t>
            </a:r>
            <a:r>
              <a:rPr lang="fa-IR" dirty="0"/>
              <a:t> هوا، </a:t>
            </a:r>
            <a:r>
              <a:rPr lang="fa-IR" dirty="0" err="1"/>
              <a:t>ترومای</a:t>
            </a:r>
            <a:r>
              <a:rPr lang="fa-IR" dirty="0"/>
              <a:t> فیزیکی و </a:t>
            </a:r>
            <a:r>
              <a:rPr lang="fa-IR" dirty="0" smtClean="0"/>
              <a:t>...</a:t>
            </a:r>
            <a:endParaRPr lang="fa-IR" dirty="0"/>
          </a:p>
          <a:p>
            <a:pPr lvl="1" eaLnBrk="1" hangingPunct="1">
              <a:lnSpc>
                <a:spcPct val="90000"/>
              </a:lnSpc>
            </a:pPr>
            <a:r>
              <a:rPr lang="fa-IR" altLang="en-US" dirty="0" smtClean="0"/>
              <a:t>آرام کردن و اطمینان دادن به قربانی</a:t>
            </a:r>
          </a:p>
          <a:p>
            <a:pPr eaLnBrk="1" hangingPunct="1">
              <a:lnSpc>
                <a:spcPct val="90000"/>
              </a:lnSpc>
            </a:pPr>
            <a:r>
              <a:rPr lang="fa-IR" altLang="en-US" dirty="0" smtClean="0"/>
              <a:t>پایدارسازی </a:t>
            </a:r>
            <a:r>
              <a:rPr lang="en-US" altLang="en-US" dirty="0" smtClean="0"/>
              <a:t>ABC</a:t>
            </a:r>
            <a:r>
              <a:rPr lang="fa-IR" altLang="en-US" dirty="0" smtClean="0"/>
              <a:t>، مدیریت نروتوکسیسیته و غرق شدگی، </a:t>
            </a:r>
            <a:r>
              <a:rPr lang="fa-IR" dirty="0"/>
              <a:t>کنترل خونریزی </a:t>
            </a:r>
            <a:r>
              <a:rPr lang="fa-IR" dirty="0" smtClean="0"/>
              <a:t>خارجی</a:t>
            </a:r>
          </a:p>
          <a:p>
            <a:pPr lvl="1" eaLnBrk="1" hangingPunct="1">
              <a:lnSpc>
                <a:spcPct val="90000"/>
              </a:lnSpc>
            </a:pPr>
            <a:r>
              <a:rPr lang="fa-IR" dirty="0" smtClean="0"/>
              <a:t>بستن </a:t>
            </a:r>
            <a:r>
              <a:rPr lang="fa-IR" dirty="0" err="1" smtClean="0"/>
              <a:t>تورنیکه</a:t>
            </a:r>
            <a:r>
              <a:rPr lang="fa-IR" dirty="0" smtClean="0"/>
              <a:t> </a:t>
            </a:r>
            <a:r>
              <a:rPr lang="fa-IR" dirty="0"/>
              <a:t>پروگزیمال به محل </a:t>
            </a:r>
            <a:r>
              <a:rPr lang="fa-IR" dirty="0" smtClean="0"/>
              <a:t>آسیب در </a:t>
            </a:r>
            <a:r>
              <a:rPr lang="fa-IR" dirty="0"/>
              <a:t>صورت خونریزی شدید ناشی از آسیب </a:t>
            </a:r>
            <a:r>
              <a:rPr lang="fa-IR" dirty="0" smtClean="0"/>
              <a:t>عروقی</a:t>
            </a:r>
          </a:p>
          <a:p>
            <a:pPr lvl="2" eaLnBrk="1" hangingPunct="1">
              <a:lnSpc>
                <a:spcPct val="90000"/>
              </a:lnSpc>
            </a:pPr>
            <a:r>
              <a:rPr lang="fa-IR" dirty="0" smtClean="0"/>
              <a:t>باز </a:t>
            </a:r>
            <a:r>
              <a:rPr lang="fa-IR" dirty="0"/>
              <a:t>کردن </a:t>
            </a:r>
            <a:r>
              <a:rPr lang="fa-IR" dirty="0" smtClean="0"/>
              <a:t>متناوب </a:t>
            </a:r>
            <a:r>
              <a:rPr lang="fa-IR" dirty="0"/>
              <a:t>هر 30-45 </a:t>
            </a:r>
            <a:r>
              <a:rPr lang="fa-IR" dirty="0" smtClean="0"/>
              <a:t>دقیقه</a:t>
            </a:r>
            <a:endParaRPr lang="fa-IR" dirty="0"/>
          </a:p>
        </p:txBody>
      </p:sp>
      <p:sp>
        <p:nvSpPr>
          <p:cNvPr id="540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dirty="0" smtClean="0"/>
              <a:t>اصول اولیه و درمان حمایتی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0842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a-IR" smtClean="0"/>
              <a:t>تظاهرات سیستمیک و </a:t>
            </a:r>
            <a:r>
              <a:rPr lang="en-US" smtClean="0"/>
              <a:t/>
            </a:r>
            <a:br>
              <a:rPr lang="en-US" smtClean="0"/>
            </a:br>
            <a:r>
              <a:rPr lang="fa-IR" smtClean="0"/>
              <a:t>واکنش های آنافیلاکتیک</a:t>
            </a:r>
            <a:endParaRPr lang="en-US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a-IR" altLang="en-US" smtClean="0"/>
              <a:t>میزبان حساس</a:t>
            </a:r>
          </a:p>
          <a:p>
            <a:pPr eaLnBrk="1" hangingPunct="1"/>
            <a:r>
              <a:rPr lang="en-US" altLang="en-US" smtClean="0"/>
              <a:t>BLS</a:t>
            </a:r>
            <a:r>
              <a:rPr lang="fa-IR" altLang="en-US" smtClean="0"/>
              <a:t> و اپی نفرین</a:t>
            </a:r>
          </a:p>
        </p:txBody>
      </p:sp>
      <p:pic>
        <p:nvPicPr>
          <p:cNvPr id="5" name="Picture 4" descr="150px-FireAntBi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212" y="1481138"/>
            <a:ext cx="3024304" cy="4353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C:\Users\babak\Pictures\thigh-injections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2708920"/>
            <a:ext cx="5122855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952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a-IR" altLang="en-US" dirty="0" smtClean="0"/>
              <a:t>در آوردن حلقه و جواهرات از اندام گزیده شده</a:t>
            </a:r>
          </a:p>
          <a:p>
            <a:pPr eaLnBrk="1" hangingPunct="1">
              <a:lnSpc>
                <a:spcPct val="90000"/>
              </a:lnSpc>
            </a:pPr>
            <a:r>
              <a:rPr lang="fa-IR" altLang="en-US" dirty="0" smtClean="0"/>
              <a:t>بی حرکت سازی اندام با استفاده از آتل یا آویز گردن بالاتر از سطح قلب (هم سطح قلب برای مارگزیدگی)</a:t>
            </a:r>
          </a:p>
          <a:p>
            <a:pPr lvl="1" eaLnBrk="1" hangingPunct="1">
              <a:lnSpc>
                <a:spcPct val="90000"/>
              </a:lnSpc>
            </a:pPr>
            <a:r>
              <a:rPr lang="fa-IR" altLang="en-US" dirty="0" smtClean="0"/>
              <a:t>بی </a:t>
            </a:r>
            <a:r>
              <a:rPr lang="fa-IR" altLang="en-US" dirty="0"/>
              <a:t>حرکت سازی فشاری (بانداژ کرپ) برای گزش نروتوکسیک جدی (مانند کبرا</a:t>
            </a:r>
            <a:r>
              <a:rPr lang="fa-IR" altLang="en-US" dirty="0" smtClean="0"/>
              <a:t>، کرگدن مار، </a:t>
            </a:r>
            <a:r>
              <a:rPr lang="fa-IR" altLang="en-US" dirty="0"/>
              <a:t>مارهای دریایی و حلزون های </a:t>
            </a:r>
            <a:r>
              <a:rPr lang="fa-IR" altLang="en-US" dirty="0" smtClean="0"/>
              <a:t>مخروطی)</a:t>
            </a:r>
            <a:endParaRPr lang="fa-IR" altLang="en-US" dirty="0"/>
          </a:p>
        </p:txBody>
      </p:sp>
      <p:sp>
        <p:nvSpPr>
          <p:cNvPr id="540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dirty="0"/>
              <a:t>اصول اولیه و درمان حمایتی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0523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705" y="1268760"/>
            <a:ext cx="6335713" cy="541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169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dirty="0" smtClean="0"/>
              <a:t>بی حرکت سازی فشاری (بانداژ کرپ)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5932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a-IR" altLang="en-US" dirty="0"/>
              <a:t>پرهیز از درمان های اتلاف کننده وقت و آسیب رسان</a:t>
            </a:r>
          </a:p>
          <a:p>
            <a:pPr eaLnBrk="1" hangingPunct="1">
              <a:lnSpc>
                <a:spcPct val="90000"/>
              </a:lnSpc>
            </a:pPr>
            <a:r>
              <a:rPr lang="fa-IR" altLang="en-US" dirty="0" smtClean="0"/>
              <a:t>انتقال </a:t>
            </a:r>
            <a:r>
              <a:rPr lang="fa-IR" altLang="en-US" dirty="0"/>
              <a:t>هر چه سریع تر به نزدیک ترین مرکز درمانی بدون کوچک ترین حرکت قربانی (حتی انقباض عضلانی)</a:t>
            </a:r>
          </a:p>
          <a:p>
            <a:pPr eaLnBrk="1" hangingPunct="1">
              <a:lnSpc>
                <a:spcPct val="90000"/>
              </a:lnSpc>
            </a:pPr>
            <a:r>
              <a:rPr lang="fa-IR" altLang="en-US" dirty="0"/>
              <a:t>شناسایی جانور مسوول و در صورت امکان آوردن آن جهت </a:t>
            </a:r>
            <a:r>
              <a:rPr lang="fa-IR" altLang="en-US" dirty="0" smtClean="0"/>
              <a:t>شناسایی</a:t>
            </a:r>
            <a:endParaRPr lang="fa-IR" altLang="en-US" dirty="0"/>
          </a:p>
        </p:txBody>
      </p:sp>
      <p:sp>
        <p:nvSpPr>
          <p:cNvPr id="540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dirty="0" smtClean="0"/>
              <a:t>اصول اولیه و درمان حمایتی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8572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fa-IR" dirty="0"/>
              <a:t>بیرون کشیدن </a:t>
            </a:r>
            <a:r>
              <a:rPr lang="fa-IR" dirty="0" err="1"/>
              <a:t>خارهای</a:t>
            </a:r>
            <a:r>
              <a:rPr lang="fa-IR" dirty="0"/>
              <a:t> شکسته با </a:t>
            </a:r>
            <a:r>
              <a:rPr lang="fa-IR" dirty="0" err="1"/>
              <a:t>فورسپس</a:t>
            </a:r>
            <a:r>
              <a:rPr lang="fa-IR" dirty="0"/>
              <a:t> در صورت امکان</a:t>
            </a:r>
          </a:p>
          <a:p>
            <a:pPr>
              <a:defRPr/>
            </a:pPr>
            <a:r>
              <a:rPr lang="fa-IR" altLang="en-US" dirty="0" smtClean="0"/>
              <a:t>پرهیز از دستکاری</a:t>
            </a:r>
            <a:r>
              <a:rPr lang="fa-IR" altLang="en-US" dirty="0"/>
              <a:t>،</a:t>
            </a:r>
            <a:r>
              <a:rPr lang="fa-IR" altLang="en-US" dirty="0" smtClean="0"/>
              <a:t> </a:t>
            </a:r>
            <a:r>
              <a:rPr lang="fa-IR" dirty="0"/>
              <a:t>برش </a:t>
            </a:r>
            <a:r>
              <a:rPr lang="fa-IR" altLang="en-US" dirty="0" smtClean="0"/>
              <a:t>یا </a:t>
            </a:r>
            <a:r>
              <a:rPr lang="fa-IR" dirty="0" smtClean="0"/>
              <a:t>مالش زخم، له </a:t>
            </a:r>
            <a:r>
              <a:rPr lang="fa-IR" dirty="0"/>
              <a:t>کردن </a:t>
            </a:r>
            <a:r>
              <a:rPr lang="fa-IR" dirty="0" smtClean="0"/>
              <a:t>خار</a:t>
            </a:r>
            <a:r>
              <a:rPr lang="fa-IR" altLang="en-US" dirty="0" smtClean="0"/>
              <a:t> </a:t>
            </a:r>
            <a:r>
              <a:rPr lang="fa-IR" dirty="0"/>
              <a:t>یا </a:t>
            </a:r>
            <a:r>
              <a:rPr lang="fa-IR" altLang="en-US" dirty="0" smtClean="0"/>
              <a:t>کشیدن جسم خارجی بزرگ مانند خار سفره ماهی</a:t>
            </a:r>
          </a:p>
          <a:p>
            <a:pPr>
              <a:defRPr/>
            </a:pPr>
            <a:r>
              <a:rPr lang="fa-IR" altLang="en-US" dirty="0"/>
              <a:t>برداشتن بقایای تحریک کننده با چسب نواری</a:t>
            </a:r>
            <a:r>
              <a:rPr lang="fa-IR" dirty="0"/>
              <a:t>، یک لایه نازک سیمان لاستیکی یا ماسک صورت</a:t>
            </a:r>
          </a:p>
          <a:p>
            <a:pPr>
              <a:defRPr/>
            </a:pPr>
            <a:r>
              <a:rPr lang="fa-IR" altLang="en-US" dirty="0"/>
              <a:t>جدا کردن همه </a:t>
            </a:r>
            <a:r>
              <a:rPr lang="en-US" altLang="en-US" dirty="0" err="1"/>
              <a:t>pedicellariae</a:t>
            </a:r>
            <a:r>
              <a:rPr lang="fa-IR" altLang="en-US" dirty="0"/>
              <a:t> توتیا با کف ریش و سپس </a:t>
            </a:r>
            <a:r>
              <a:rPr lang="fa-IR" altLang="en-US" dirty="0" err="1" smtClean="0"/>
              <a:t>خودتراش</a:t>
            </a:r>
            <a:endParaRPr lang="fa-IR" altLang="en-US" dirty="0"/>
          </a:p>
        </p:txBody>
      </p:sp>
      <p:sp>
        <p:nvSpPr>
          <p:cNvPr id="540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dirty="0" smtClean="0"/>
              <a:t>مدیریت موضع آسیب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345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bee_venom_sack_out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601546"/>
            <a:ext cx="2880047" cy="4418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19629_6245_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879" y="2924944"/>
            <a:ext cx="4711757" cy="3770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altLang="en-US" dirty="0" smtClean="0"/>
              <a:t>درآوردن </a:t>
            </a:r>
            <a:r>
              <a:rPr lang="fa-IR" altLang="en-US" dirty="0"/>
              <a:t>نیش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ar-SA" dirty="0" smtClean="0"/>
              <a:t>بندپایان</a:t>
            </a:r>
            <a:endParaRPr lang="en-US" dirty="0" smtClean="0"/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03575" y="1905000"/>
            <a:ext cx="5472113" cy="4114800"/>
          </a:xfrm>
        </p:spPr>
        <p:txBody>
          <a:bodyPr/>
          <a:lstStyle/>
          <a:p>
            <a:pPr eaLnBrk="1" hangingPunct="1"/>
            <a:r>
              <a:rPr lang="fa-IR" altLang="en-US" dirty="0" smtClean="0"/>
              <a:t>پرز رتیل</a:t>
            </a:r>
          </a:p>
          <a:p>
            <a:pPr eaLnBrk="1" hangingPunct="1"/>
            <a:r>
              <a:rPr lang="fa-IR" altLang="en-US" dirty="0" smtClean="0"/>
              <a:t>نماتوسیست ها</a:t>
            </a:r>
          </a:p>
        </p:txBody>
      </p:sp>
    </p:spTree>
    <p:extLst>
      <p:ext uri="{BB962C8B-B14F-4D97-AF65-F5344CB8AC3E}">
        <p14:creationId xmlns:p14="http://schemas.microsoft.com/office/powerpoint/2010/main" val="139235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a-IR" altLang="en-US" dirty="0" smtClean="0"/>
              <a:t>شستشوی </a:t>
            </a:r>
            <a:r>
              <a:rPr lang="fa-IR" altLang="en-US" dirty="0"/>
              <a:t>هرچه سریع تر زخم با آب و صابون [بتادین سبز رقیق شده (1%)] بدون ایجاد فشار و مالش</a:t>
            </a:r>
          </a:p>
          <a:p>
            <a:pPr eaLnBrk="1" hangingPunct="1"/>
            <a:r>
              <a:rPr lang="fa-IR" altLang="en-US" dirty="0"/>
              <a:t>استفاده متناوب از یخ (به جز مار گزیدگی یا آسیب ناشی از </a:t>
            </a:r>
            <a:r>
              <a:rPr lang="fa-IR" altLang="en-US" dirty="0" smtClean="0"/>
              <a:t>جانوران دریایی)</a:t>
            </a:r>
          </a:p>
          <a:p>
            <a:pPr>
              <a:defRPr/>
            </a:pPr>
            <a:r>
              <a:rPr lang="fa-IR" dirty="0"/>
              <a:t>غوطه </a:t>
            </a:r>
            <a:r>
              <a:rPr lang="fa-IR" dirty="0" err="1"/>
              <a:t>ورسازی</a:t>
            </a:r>
            <a:r>
              <a:rPr lang="fa-IR" dirty="0"/>
              <a:t> اندام مبتلا </a:t>
            </a:r>
            <a:r>
              <a:rPr lang="fa-IR" dirty="0" smtClean="0"/>
              <a:t>(</a:t>
            </a:r>
            <a:r>
              <a:rPr lang="fa-IR" altLang="en-US" dirty="0"/>
              <a:t>جانوران دریایی</a:t>
            </a:r>
            <a:r>
              <a:rPr lang="fa-IR" dirty="0" smtClean="0"/>
              <a:t>) </a:t>
            </a:r>
            <a:r>
              <a:rPr lang="fa-IR" dirty="0"/>
              <a:t>در آب داغ غیر تاول زای قابل تحمل (حداکثر </a:t>
            </a:r>
            <a:r>
              <a:rPr lang="en-US" dirty="0"/>
              <a:t>45°</a:t>
            </a:r>
            <a:r>
              <a:rPr lang="en-US" baseline="30000" dirty="0"/>
              <a:t>C</a:t>
            </a:r>
            <a:r>
              <a:rPr lang="fa-IR" dirty="0"/>
              <a:t>) به مدت 20-15 دقیقه؛ تکرار فقط درصورت تاثیر و عود پس از خارج کردن (تا 4 بار)</a:t>
            </a:r>
          </a:p>
        </p:txBody>
      </p:sp>
      <p:sp>
        <p:nvSpPr>
          <p:cNvPr id="540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dirty="0" smtClean="0"/>
              <a:t>مدیریت موضع آسیب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3313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417638"/>
            <a:ext cx="8229600" cy="4525962"/>
          </a:xfrm>
        </p:spPr>
        <p:txBody>
          <a:bodyPr/>
          <a:lstStyle/>
          <a:p>
            <a:pPr eaLnBrk="1" hangingPunct="1"/>
            <a:r>
              <a:rPr lang="fa-IR" altLang="en-US" dirty="0" smtClean="0"/>
              <a:t>کیسه </a:t>
            </a:r>
            <a:r>
              <a:rPr lang="fa-IR" altLang="en-US" dirty="0"/>
              <a:t>یخ و تجویز موضعی جوش شیرین (</a:t>
            </a:r>
            <a:r>
              <a:rPr lang="en-US" altLang="en-US" dirty="0"/>
              <a:t>baking soda</a:t>
            </a:r>
            <a:r>
              <a:rPr lang="fa-IR" altLang="en-US" dirty="0"/>
              <a:t>) خیس خورده برای آسیب ناشی از </a:t>
            </a:r>
            <a:r>
              <a:rPr lang="en-US" dirty="0"/>
              <a:t>Caterpillar</a:t>
            </a:r>
            <a:r>
              <a:rPr lang="fa-IR" dirty="0"/>
              <a:t> و </a:t>
            </a:r>
            <a:r>
              <a:rPr lang="en-US" dirty="0" err="1" smtClean="0"/>
              <a:t>Paederus</a:t>
            </a:r>
            <a:endParaRPr lang="fa-IR" dirty="0" smtClean="0"/>
          </a:p>
          <a:p>
            <a:pPr eaLnBrk="1" hangingPunct="1"/>
            <a:r>
              <a:rPr lang="fa-IR" dirty="0" smtClean="0"/>
              <a:t>قرار </a:t>
            </a:r>
            <a:r>
              <a:rPr lang="fa-IR" dirty="0"/>
              <a:t>دادن پیاز تازه داخل </a:t>
            </a:r>
            <a:r>
              <a:rPr lang="fa-IR" dirty="0" smtClean="0"/>
              <a:t>زخم</a:t>
            </a:r>
            <a:r>
              <a:rPr lang="fa-IR" dirty="0"/>
              <a:t> </a:t>
            </a:r>
            <a:r>
              <a:rPr lang="fa-IR" dirty="0" smtClean="0"/>
              <a:t>ناشی از خار سفره ماهی</a:t>
            </a:r>
          </a:p>
          <a:p>
            <a:pPr eaLnBrk="1" hangingPunct="1"/>
            <a:r>
              <a:rPr lang="fa-IR" dirty="0" err="1" smtClean="0"/>
              <a:t>خیساندن</a:t>
            </a:r>
            <a:r>
              <a:rPr lang="fa-IR" dirty="0" smtClean="0"/>
              <a:t> </a:t>
            </a:r>
            <a:r>
              <a:rPr lang="fa-IR" dirty="0"/>
              <a:t>نواحی </a:t>
            </a:r>
            <a:r>
              <a:rPr lang="fa-IR" dirty="0" smtClean="0"/>
              <a:t>تحریک شده با اسفنج یا </a:t>
            </a:r>
            <a:r>
              <a:rPr lang="en-US" dirty="0" smtClean="0"/>
              <a:t>fire coral</a:t>
            </a:r>
            <a:r>
              <a:rPr lang="fa-IR" dirty="0" smtClean="0"/>
              <a:t> </a:t>
            </a:r>
            <a:r>
              <a:rPr lang="fa-IR" dirty="0"/>
              <a:t>با اسید استیک رقیق (5%) بمدت 30-10 دقیقه 4-3 بار در </a:t>
            </a:r>
            <a:r>
              <a:rPr lang="fa-IR" dirty="0" smtClean="0"/>
              <a:t>روز؛ ایزوپروپیل </a:t>
            </a:r>
            <a:r>
              <a:rPr lang="fa-IR" dirty="0"/>
              <a:t>الکل 70-40% </a:t>
            </a:r>
            <a:r>
              <a:rPr lang="fa-IR" dirty="0" smtClean="0"/>
              <a:t>به عنوان </a:t>
            </a:r>
            <a:r>
              <a:rPr lang="fa-IR" dirty="0"/>
              <a:t>انتخاب </a:t>
            </a:r>
            <a:r>
              <a:rPr lang="fa-IR" dirty="0" smtClean="0"/>
              <a:t>دوم</a:t>
            </a:r>
          </a:p>
          <a:p>
            <a:pPr eaLnBrk="1" hangingPunct="1"/>
            <a:r>
              <a:rPr lang="fa-IR" dirty="0" err="1" smtClean="0"/>
              <a:t>استروید</a:t>
            </a:r>
            <a:r>
              <a:rPr lang="fa-IR" dirty="0" smtClean="0"/>
              <a:t> موضعی</a:t>
            </a:r>
            <a:endParaRPr lang="en-US" dirty="0"/>
          </a:p>
          <a:p>
            <a:pPr eaLnBrk="1" hangingPunct="1"/>
            <a:endParaRPr lang="fa-IR" dirty="0" smtClean="0"/>
          </a:p>
        </p:txBody>
      </p:sp>
      <p:sp>
        <p:nvSpPr>
          <p:cNvPr id="540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dirty="0" smtClean="0"/>
              <a:t>مدیریت موضع آسیب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2728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/>
            <a:r>
              <a:rPr lang="fa-IR" altLang="en-US" dirty="0" smtClean="0"/>
              <a:t>پرهیز از نگهداری مواد غیر خوردنی در محل های نگهداری مواد خوردنی و یا نگهداری سموم در ظروف خالی مواد خوردنی</a:t>
            </a:r>
          </a:p>
          <a:p>
            <a:pPr marL="533400" indent="-533400"/>
            <a:r>
              <a:rPr lang="fa-IR" altLang="en-US" dirty="0" smtClean="0"/>
              <a:t>ذکر تداخلات بالقوه، نام بیمار و دوز مناسب بر روی برچسب های هشدار و بروشورهای فرآورده هایی که قابلیت سمیت دارند</a:t>
            </a:r>
          </a:p>
        </p:txBody>
      </p:sp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a-IR" dirty="0"/>
              <a:t>پیشگیری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417638"/>
            <a:ext cx="8229600" cy="4525962"/>
          </a:xfrm>
        </p:spPr>
        <p:txBody>
          <a:bodyPr/>
          <a:lstStyle/>
          <a:p>
            <a:pPr eaLnBrk="1" hangingPunct="1"/>
            <a:r>
              <a:rPr lang="fa-IR" altLang="en-US" dirty="0" smtClean="0"/>
              <a:t>پرهیز از شستشوی محل آغشته به </a:t>
            </a:r>
            <a:r>
              <a:rPr lang="en-US" altLang="en-US" dirty="0" smtClean="0"/>
              <a:t>tentacle</a:t>
            </a:r>
            <a:r>
              <a:rPr lang="fa-IR" altLang="en-US" dirty="0" smtClean="0"/>
              <a:t>های عروس دریایی با سرکه و یا آب؛ احتمال تخلیه سلول های شلیک نشده</a:t>
            </a:r>
          </a:p>
          <a:p>
            <a:pPr eaLnBrk="1" hangingPunct="1"/>
            <a:r>
              <a:rPr lang="fa-IR" altLang="en-US" dirty="0" smtClean="0"/>
              <a:t>شستشوی </a:t>
            </a:r>
            <a:r>
              <a:rPr lang="fa-IR" altLang="en-US" dirty="0"/>
              <a:t>محل آغشته به </a:t>
            </a:r>
            <a:r>
              <a:rPr lang="en-US" altLang="en-US" dirty="0"/>
              <a:t>tentacle</a:t>
            </a:r>
            <a:r>
              <a:rPr lang="fa-IR" altLang="en-US" dirty="0"/>
              <a:t>های عروس </a:t>
            </a:r>
            <a:r>
              <a:rPr lang="fa-IR" altLang="en-US" dirty="0" smtClean="0"/>
              <a:t>دریایی جعبه ای با </a:t>
            </a:r>
            <a:r>
              <a:rPr lang="fa-IR" altLang="en-US" dirty="0"/>
              <a:t>مقادیر فراوان سرکه (اسید استیک 5%) برای حداقل 30 </a:t>
            </a:r>
            <a:r>
              <a:rPr lang="fa-IR" altLang="en-US" dirty="0" smtClean="0"/>
              <a:t>ثانیه یا</a:t>
            </a:r>
            <a:r>
              <a:rPr lang="en-US" altLang="en-US" dirty="0" smtClean="0"/>
              <a:t>Aluminum </a:t>
            </a:r>
            <a:r>
              <a:rPr lang="en-US" altLang="en-US" dirty="0"/>
              <a:t>sulfate </a:t>
            </a:r>
            <a:r>
              <a:rPr lang="fa-IR" altLang="en-US" dirty="0" smtClean="0"/>
              <a:t> درصورت </a:t>
            </a:r>
            <a:r>
              <a:rPr lang="fa-IR" altLang="en-US" dirty="0"/>
              <a:t>در دسترس نبودن </a:t>
            </a:r>
            <a:r>
              <a:rPr lang="fa-IR" altLang="en-US" dirty="0" smtClean="0"/>
              <a:t>سرکه؛ پرهیز </a:t>
            </a:r>
            <a:r>
              <a:rPr lang="fa-IR" altLang="en-US" dirty="0"/>
              <a:t>از </a:t>
            </a:r>
            <a:r>
              <a:rPr lang="fa-IR" altLang="en-US" dirty="0" err="1"/>
              <a:t>ایزوپروپیل</a:t>
            </a:r>
            <a:r>
              <a:rPr lang="fa-IR" altLang="en-US" dirty="0"/>
              <a:t> </a:t>
            </a:r>
            <a:r>
              <a:rPr lang="fa-IR" altLang="en-US" dirty="0" smtClean="0"/>
              <a:t>الکل</a:t>
            </a:r>
          </a:p>
          <a:p>
            <a:pPr eaLnBrk="1" hangingPunct="1"/>
            <a:endParaRPr lang="fa-IR" altLang="en-US" dirty="0"/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altLang="en-US" dirty="0"/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  <a:p>
            <a:pPr eaLnBrk="1" hangingPunct="1"/>
            <a:endParaRPr lang="fa-IR" dirty="0" smtClean="0"/>
          </a:p>
        </p:txBody>
      </p:sp>
      <p:sp>
        <p:nvSpPr>
          <p:cNvPr id="540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dirty="0" smtClean="0"/>
              <a:t>مدیریت موضع آسیب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8783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V\Documents\box-jellyfish-fatal-sting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88840"/>
            <a:ext cx="4953502" cy="3715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4" descr="0730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68878"/>
            <a:ext cx="3672408" cy="5556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3071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a-IR" dirty="0"/>
              <a:t>ضد </a:t>
            </a:r>
            <a:r>
              <a:rPr lang="fa-IR" dirty="0" smtClean="0"/>
              <a:t>درد</a:t>
            </a:r>
            <a:endParaRPr lang="fa-IR" dirty="0"/>
          </a:p>
          <a:p>
            <a:pPr lvl="1" eaLnBrk="1" hangingPunct="1"/>
            <a:r>
              <a:rPr lang="fa-IR" dirty="0"/>
              <a:t>استامینوفن و مخدر</a:t>
            </a:r>
          </a:p>
          <a:p>
            <a:pPr lvl="1" eaLnBrk="1" hangingPunct="1"/>
            <a:r>
              <a:rPr lang="fa-IR" dirty="0"/>
              <a:t>پرهیز از آسپیرین و </a:t>
            </a:r>
            <a:r>
              <a:rPr lang="en-US" dirty="0"/>
              <a:t>NSAIDs</a:t>
            </a:r>
            <a:r>
              <a:rPr lang="fa-IR" dirty="0"/>
              <a:t> در صورت گزش افعی</a:t>
            </a:r>
          </a:p>
          <a:p>
            <a:pPr lvl="1" eaLnBrk="1" hangingPunct="1"/>
            <a:r>
              <a:rPr lang="fa-IR" dirty="0" err="1"/>
              <a:t>انتونوکس</a:t>
            </a:r>
            <a:r>
              <a:rPr lang="fa-IR" dirty="0"/>
              <a:t> برای آسیب ناشی از جانوران دریایی</a:t>
            </a:r>
            <a:endParaRPr lang="en-US" dirty="0"/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fa-IR" dirty="0" smtClean="0"/>
              <a:t>کنترل </a:t>
            </a:r>
            <a:r>
              <a:rPr lang="fa-IR" dirty="0"/>
              <a:t>خارش شدید با آنتی هیستامین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درمان های</a:t>
            </a:r>
            <a:r>
              <a:rPr lang="fa-IR" dirty="0"/>
              <a:t> سیستمیک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1372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a-IR" dirty="0" smtClean="0"/>
              <a:t>نبایدها</a:t>
            </a:r>
            <a:endParaRPr lang="en-US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225" y="1557338"/>
            <a:ext cx="8797925" cy="53006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a-IR" altLang="en-US" sz="2400" dirty="0" smtClean="0"/>
              <a:t>تورنیکه</a:t>
            </a:r>
          </a:p>
          <a:p>
            <a:pPr eaLnBrk="1" hangingPunct="1">
              <a:lnSpc>
                <a:spcPct val="90000"/>
              </a:lnSpc>
            </a:pPr>
            <a:r>
              <a:rPr lang="fa-IR" altLang="en-US" sz="2400" dirty="0" smtClean="0"/>
              <a:t>باند کشی (گارو)</a:t>
            </a:r>
          </a:p>
          <a:p>
            <a:pPr eaLnBrk="1" hangingPunct="1">
              <a:lnSpc>
                <a:spcPct val="90000"/>
              </a:lnSpc>
            </a:pPr>
            <a:r>
              <a:rPr lang="fa-IR" altLang="en-US" sz="2400" dirty="0" smtClean="0"/>
              <a:t>بریدن یا سوزاندن زخم</a:t>
            </a:r>
          </a:p>
          <a:p>
            <a:pPr eaLnBrk="1" hangingPunct="1">
              <a:lnSpc>
                <a:spcPct val="90000"/>
              </a:lnSpc>
            </a:pPr>
            <a:r>
              <a:rPr lang="fa-IR" altLang="en-US" sz="2400" dirty="0" smtClean="0"/>
              <a:t>آمپوتاسیون انگشت گزیده شده</a:t>
            </a:r>
          </a:p>
          <a:p>
            <a:pPr eaLnBrk="1" hangingPunct="1">
              <a:lnSpc>
                <a:spcPct val="90000"/>
              </a:lnSpc>
            </a:pPr>
            <a:r>
              <a:rPr lang="fa-IR" altLang="en-US" sz="2400" dirty="0" smtClean="0"/>
              <a:t>ساکشن با دهان یا وسایل (حتی پیشرفته)</a:t>
            </a:r>
          </a:p>
          <a:p>
            <a:pPr eaLnBrk="1" hangingPunct="1">
              <a:lnSpc>
                <a:spcPct val="90000"/>
              </a:lnSpc>
            </a:pPr>
            <a:r>
              <a:rPr lang="fa-IR" altLang="en-US" sz="2400" dirty="0"/>
              <a:t>استفاده از یخ (کرایوتراپی) برای مار گزیدگی یا آسیب ناشی از خانواده عقرب ماهی</a:t>
            </a:r>
          </a:p>
          <a:p>
            <a:pPr eaLnBrk="1" hangingPunct="1">
              <a:lnSpc>
                <a:spcPct val="90000"/>
              </a:lnSpc>
            </a:pPr>
            <a:r>
              <a:rPr lang="fa-IR" altLang="en-US" sz="2400" dirty="0" smtClean="0"/>
              <a:t>ریختن یا تزریق ترکیبات شیمیایی در محل گزش</a:t>
            </a:r>
          </a:p>
          <a:p>
            <a:pPr eaLnBrk="1" hangingPunct="1">
              <a:lnSpc>
                <a:spcPct val="90000"/>
              </a:lnSpc>
            </a:pPr>
            <a:r>
              <a:rPr lang="fa-IR" altLang="en-US" sz="2400" dirty="0" smtClean="0"/>
              <a:t>استفاده از درمان های محلی (گیاهی) و یا اجزای </a:t>
            </a:r>
            <a:r>
              <a:rPr lang="fa-IR" altLang="en-US" sz="2400" dirty="0"/>
              <a:t>جانور مسوول </a:t>
            </a:r>
            <a:r>
              <a:rPr lang="fa-IR" altLang="en-US" sz="2400" dirty="0" smtClean="0"/>
              <a:t>روی محل گزش</a:t>
            </a:r>
          </a:p>
          <a:p>
            <a:pPr eaLnBrk="1" hangingPunct="1">
              <a:lnSpc>
                <a:spcPct val="90000"/>
              </a:lnSpc>
            </a:pPr>
            <a:r>
              <a:rPr lang="fa-IR" altLang="en-US" sz="2400" dirty="0" smtClean="0"/>
              <a:t>استفاده از شوک الکتریکی، الکل، آسپیرین، مواد محرک، محصولات گیاهی تهوع آور، و یا خوردن بخش هایی از بدن جانور مسوول</a:t>
            </a:r>
          </a:p>
          <a:p>
            <a:pPr eaLnBrk="1" hangingPunct="1">
              <a:lnSpc>
                <a:spcPct val="90000"/>
              </a:lnSpc>
            </a:pPr>
            <a:r>
              <a:rPr lang="fa-IR" altLang="en-US" sz="2400" dirty="0" smtClean="0"/>
              <a:t>فعالیت عضلانی توسط اندام گاز گرفته</a:t>
            </a:r>
          </a:p>
          <a:p>
            <a:pPr eaLnBrk="1" hangingPunct="1">
              <a:lnSpc>
                <a:spcPct val="90000"/>
              </a:lnSpc>
            </a:pPr>
            <a:r>
              <a:rPr lang="fa-IR" altLang="en-US" sz="2400" dirty="0" smtClean="0"/>
              <a:t>استفاده از آرام بخش ها در خارج از بیمارستان در صورت خطر نروتوکسیسیته</a:t>
            </a:r>
            <a:endParaRPr lang="en-US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90892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؟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594" y="1628800"/>
            <a:ext cx="6313935" cy="44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07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defRPr/>
            </a:pPr>
            <a:r>
              <a:rPr lang="fa-IR" dirty="0" smtClean="0"/>
              <a:t>ایمنی فردی شامل </a:t>
            </a:r>
            <a:r>
              <a:rPr lang="en-US" dirty="0" smtClean="0"/>
              <a:t>BSI</a:t>
            </a:r>
            <a:endParaRPr lang="fa-IR" dirty="0" smtClean="0"/>
          </a:p>
          <a:p>
            <a:pPr marL="533400" indent="-533400">
              <a:defRPr/>
            </a:pPr>
            <a:r>
              <a:rPr lang="fa-IR" dirty="0" smtClean="0"/>
              <a:t>فعال کردن </a:t>
            </a:r>
            <a:r>
              <a:rPr lang="en-US" dirty="0" smtClean="0"/>
              <a:t>ICS</a:t>
            </a:r>
            <a:r>
              <a:rPr lang="fa-IR" dirty="0" smtClean="0"/>
              <a:t>؟</a:t>
            </a:r>
          </a:p>
          <a:p>
            <a:pPr marL="533400" indent="-533400">
              <a:defRPr/>
            </a:pPr>
            <a:r>
              <a:rPr lang="fa-IR" dirty="0" smtClean="0"/>
              <a:t>ارزیابی وضعیت هوشیاری</a:t>
            </a:r>
          </a:p>
          <a:p>
            <a:pPr marL="788988" lvl="1" indent="-533400">
              <a:defRPr/>
            </a:pPr>
            <a:r>
              <a:rPr lang="fa-IR" dirty="0" smtClean="0"/>
              <a:t>آرام سازی به روش مناسب </a:t>
            </a:r>
          </a:p>
          <a:p>
            <a:pPr marL="533400" indent="-533400">
              <a:defRPr/>
            </a:pPr>
            <a:r>
              <a:rPr lang="fa-IR" dirty="0" smtClean="0"/>
              <a:t>احتمال ترومای فیزیکی؟</a:t>
            </a:r>
          </a:p>
          <a:p>
            <a:pPr marL="788988" lvl="1" indent="-533400">
              <a:defRPr/>
            </a:pPr>
            <a:r>
              <a:rPr lang="fa-IR" dirty="0" smtClean="0"/>
              <a:t>مراقبت از ستون مهره ها</a:t>
            </a:r>
          </a:p>
          <a:p>
            <a:pPr marL="533400" indent="-533400">
              <a:defRPr/>
            </a:pPr>
            <a:r>
              <a:rPr lang="fa-IR" dirty="0" smtClean="0"/>
              <a:t>ارزیابی </a:t>
            </a:r>
            <a:r>
              <a:rPr lang="en-US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ABC</a:t>
            </a:r>
            <a:endParaRPr lang="fa-IR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3400" indent="-533400">
              <a:defRPr/>
            </a:pPr>
            <a:r>
              <a:rPr lang="fa-IR" dirty="0" smtClean="0"/>
              <a:t>وضعیت </a:t>
            </a:r>
            <a:r>
              <a:rPr lang="en-US" dirty="0" smtClean="0"/>
              <a:t>recovery</a:t>
            </a:r>
            <a:r>
              <a:rPr lang="fa-IR" dirty="0" smtClean="0"/>
              <a:t> </a:t>
            </a:r>
          </a:p>
        </p:txBody>
      </p:sp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a-IR" dirty="0"/>
              <a:t>ارزیابی و مداخلات اولیه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/>
            <a:r>
              <a:rPr lang="fa-IR" altLang="en-US" dirty="0" smtClean="0"/>
              <a:t>قابل اعتماد بودن شرح حال </a:t>
            </a:r>
          </a:p>
          <a:p>
            <a:pPr marL="952500" lvl="1" indent="-495300"/>
            <a:r>
              <a:rPr lang="fa-IR" altLang="en-US" dirty="0" smtClean="0"/>
              <a:t>احتمال خودکشی؟</a:t>
            </a:r>
          </a:p>
          <a:p>
            <a:pPr marL="952500" lvl="1" indent="-495300"/>
            <a:r>
              <a:rPr lang="fa-IR" altLang="en-US" dirty="0" smtClean="0"/>
              <a:t>احتمال قتل؟</a:t>
            </a:r>
          </a:p>
          <a:p>
            <a:pPr marL="533400" indent="-533400"/>
            <a:r>
              <a:rPr lang="fa-IR" altLang="en-US" dirty="0" smtClean="0"/>
              <a:t>ارزیابی محیط</a:t>
            </a:r>
          </a:p>
          <a:p>
            <a:pPr marL="533400" indent="-533400"/>
            <a:r>
              <a:rPr lang="fa-IR" altLang="en-US" dirty="0" smtClean="0"/>
              <a:t>پوست</a:t>
            </a:r>
          </a:p>
          <a:p>
            <a:pPr marL="533400" indent="-533400"/>
            <a:r>
              <a:rPr lang="fa-IR" altLang="en-US" dirty="0" smtClean="0"/>
              <a:t>بو</a:t>
            </a:r>
          </a:p>
          <a:p>
            <a:pPr marL="533400" indent="-533400"/>
            <a:r>
              <a:rPr lang="fa-IR" altLang="en-US" dirty="0" smtClean="0"/>
              <a:t>اطلاعات بیشتر</a:t>
            </a:r>
          </a:p>
          <a:p>
            <a:pPr marL="788988" lvl="1" indent="-533400"/>
            <a:r>
              <a:rPr lang="fa-IR" altLang="en-US" dirty="0" smtClean="0"/>
              <a:t>بروشور</a:t>
            </a:r>
          </a:p>
          <a:p>
            <a:pPr marL="533400" indent="-533400"/>
            <a:endParaRPr lang="fa-IR" altLang="en-US" dirty="0" smtClean="0">
              <a:cs typeface="B Zar" panose="00000400000000000000" pitchFamily="2" charset="-78"/>
            </a:endParaRPr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a-IR" dirty="0"/>
              <a:t>ارزیابی بیشتر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/>
            <a:r>
              <a:rPr lang="fa-IR" altLang="en-US" dirty="0" smtClean="0"/>
              <a:t>دستگاه تنفس</a:t>
            </a:r>
          </a:p>
          <a:p>
            <a:pPr marL="952500" lvl="1" indent="-495300"/>
            <a:r>
              <a:rPr lang="fa-IR" altLang="en-US" dirty="0" smtClean="0"/>
              <a:t>بیرون کشیدن از محیط مسموم</a:t>
            </a:r>
          </a:p>
          <a:p>
            <a:pPr marL="952500" lvl="1" indent="-495300"/>
            <a:r>
              <a:rPr lang="fa-IR" altLang="en-US" dirty="0" smtClean="0"/>
              <a:t>هوای آزاد</a:t>
            </a:r>
          </a:p>
          <a:p>
            <a:pPr marL="952500" lvl="1" indent="-495300"/>
            <a:r>
              <a:rPr lang="fa-IR" altLang="en-US" dirty="0" smtClean="0"/>
              <a:t>اکسیژن</a:t>
            </a:r>
          </a:p>
        </p:txBody>
      </p:sp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a-IR" dirty="0"/>
              <a:t>سم زدایی اولیه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/>
            <a:r>
              <a:rPr lang="fa-IR" altLang="en-US" smtClean="0"/>
              <a:t>چشم</a:t>
            </a:r>
            <a:endParaRPr lang="fa-IR" altLang="en-US" sz="3600" smtClean="0"/>
          </a:p>
          <a:p>
            <a:pPr marL="952500" lvl="1" indent="-495300"/>
            <a:r>
              <a:rPr lang="fa-IR" altLang="en-US" smtClean="0"/>
              <a:t>شستشو حتی در طول انتقال</a:t>
            </a:r>
          </a:p>
          <a:p>
            <a:pPr marL="952500" lvl="1" indent="-495300" algn="justLow"/>
            <a:r>
              <a:rPr lang="fa-IR" altLang="en-US" smtClean="0"/>
              <a:t>پرهیز از تلاش در باز کردن پلک ها درصورت سوختگی آنها</a:t>
            </a:r>
          </a:p>
        </p:txBody>
      </p:sp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a-IR" dirty="0"/>
              <a:t>سم زدایی اولیه</a:t>
            </a:r>
            <a:endParaRPr lang="en-US" dirty="0"/>
          </a:p>
        </p:txBody>
      </p:sp>
      <p:pic>
        <p:nvPicPr>
          <p:cNvPr id="1843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3000375"/>
            <a:ext cx="5072062" cy="354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/>
            <a:r>
              <a:rPr lang="fa-IR" altLang="en-US" dirty="0" smtClean="0"/>
              <a:t>پوست</a:t>
            </a:r>
          </a:p>
          <a:p>
            <a:pPr marL="952500" lvl="1" indent="-495300"/>
            <a:r>
              <a:rPr lang="fa-IR" altLang="en-US" dirty="0" smtClean="0"/>
              <a:t>زدودن مواد شیمیایی خشک مانند آهک با برس یا پارچه خشک و تمیز پیش از شستشو با آب (20-15 دقیقه)</a:t>
            </a:r>
          </a:p>
          <a:p>
            <a:pPr marL="952500" lvl="1" indent="-495300"/>
            <a:r>
              <a:rPr lang="fa-IR" altLang="en-US" dirty="0" smtClean="0"/>
              <a:t>شستشوی مواد شیمیایی مایع با آب (20-15 دقیقه)</a:t>
            </a:r>
          </a:p>
          <a:p>
            <a:pPr marL="952500" lvl="1" indent="-495300"/>
            <a:r>
              <a:rPr lang="fa-IR" altLang="en-US" dirty="0" smtClean="0"/>
              <a:t>تخریب بیشتر بافتی در صورت استفاده از یخ</a:t>
            </a:r>
            <a:endParaRPr lang="fa-IR" altLang="en-US" sz="2400" dirty="0" smtClean="0"/>
          </a:p>
        </p:txBody>
      </p:sp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a-IR" dirty="0"/>
              <a:t>سم زدایی اولیه</a:t>
            </a:r>
            <a:endParaRPr lang="en-US" dirty="0"/>
          </a:p>
        </p:txBody>
      </p:sp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3857625"/>
            <a:ext cx="3346450" cy="271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پرونده" ma:contentTypeID="0x010100DCA636F8DF783E4EBCA60F89EABF99FD" ma:contentTypeVersion="0" ma:contentTypeDescription="یک سند جدید ایجاد کنید." ma:contentTypeScope="" ma:versionID="58c3e40c6635c65e17bcfc4b4274b39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223b8a6329a8b2c022948cbb2779ce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نوع محتویات"/>
        <xsd:element ref="dc:title" minOccurs="0" maxOccurs="1" ma:index="4" ma:displayName="عنوان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BECBB4-249D-4E43-B978-F26177237673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65C17D3-A90A-42B9-8026-30FBA00228D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612CFE3-48F0-45BC-9548-758027F0BD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4624</TotalTime>
  <Words>1181</Words>
  <Application>Microsoft Office PowerPoint</Application>
  <PresentationFormat>On-screen Show (4:3)</PresentationFormat>
  <Paragraphs>177</Paragraphs>
  <Slides>44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44</vt:i4>
      </vt:variant>
    </vt:vector>
  </HeadingPairs>
  <TitlesOfParts>
    <vt:vector size="46" baseType="lpstr">
      <vt:lpstr>Concourse</vt:lpstr>
      <vt:lpstr>Custom Design</vt:lpstr>
      <vt:lpstr>برخورد پیش بیارستانی با قربانی مسموم</vt:lpstr>
      <vt:lpstr>تعریف</vt:lpstr>
      <vt:lpstr>شرایط مورد نیاز برای این که یک ماده تماس یافته غیرسمی در نظر گرفته شود</vt:lpstr>
      <vt:lpstr>پیشگیری</vt:lpstr>
      <vt:lpstr>ارزیابی و مداخلات اولیه</vt:lpstr>
      <vt:lpstr>ارزیابی بیشتر</vt:lpstr>
      <vt:lpstr>سم زدایی اولیه</vt:lpstr>
      <vt:lpstr>سم زدایی اولیه</vt:lpstr>
      <vt:lpstr>سم زدایی اولیه</vt:lpstr>
      <vt:lpstr>سم زدایی اولیه</vt:lpstr>
      <vt:lpstr>سم زدایی اولیه</vt:lpstr>
      <vt:lpstr>سم زدایی اولیه</vt:lpstr>
      <vt:lpstr>موارد منع القای استفراغ</vt:lpstr>
      <vt:lpstr>پادزهرهای قابل استفاده</vt:lpstr>
      <vt:lpstr>پادزهرهای قابل استفاده</vt:lpstr>
      <vt:lpstr>گزش ها و گزیدگی ها</vt:lpstr>
      <vt:lpstr>بندپایان مهم از نظر بالینی</vt:lpstr>
      <vt:lpstr>عنکبوتیان</vt:lpstr>
      <vt:lpstr>مارها</vt:lpstr>
      <vt:lpstr>Rays</vt:lpstr>
      <vt:lpstr>Pterois russelii</vt:lpstr>
      <vt:lpstr>Silurus glanis (Wels catfish)</vt:lpstr>
      <vt:lpstr>Sponges</vt:lpstr>
      <vt:lpstr>Fire Coral </vt:lpstr>
      <vt:lpstr>عروس دریایی</vt:lpstr>
      <vt:lpstr>Nematocyst</vt:lpstr>
      <vt:lpstr>Box-Jellyfish</vt:lpstr>
      <vt:lpstr>Physalia physalis</vt:lpstr>
      <vt:lpstr>خارتنان</vt:lpstr>
      <vt:lpstr>Gastropoda</vt:lpstr>
      <vt:lpstr>اصول اولیه و درمان حمایتی</vt:lpstr>
      <vt:lpstr>تظاهرات سیستمیک و  واکنش های آنافیلاکتیک</vt:lpstr>
      <vt:lpstr>اصول اولیه و درمان حمایتی</vt:lpstr>
      <vt:lpstr>بی حرکت سازی فشاری (بانداژ کرپ)</vt:lpstr>
      <vt:lpstr>اصول اولیه و درمان حمایتی</vt:lpstr>
      <vt:lpstr>مدیریت موضع آسیب</vt:lpstr>
      <vt:lpstr>درآوردن نیش بندپایان</vt:lpstr>
      <vt:lpstr>مدیریت موضع آسیب</vt:lpstr>
      <vt:lpstr>مدیریت موضع آسیب</vt:lpstr>
      <vt:lpstr>مدیریت موضع آسیب</vt:lpstr>
      <vt:lpstr>PowerPoint Presentation</vt:lpstr>
      <vt:lpstr>درمان های سیستمیک</vt:lpstr>
      <vt:lpstr>نبایدها</vt:lpstr>
      <vt:lpstr>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غرق شدگی</dc:title>
  <dc:creator>Babak Mahshidfar</dc:creator>
  <cp:lastModifiedBy>his</cp:lastModifiedBy>
  <cp:revision>74</cp:revision>
  <dcterms:created xsi:type="dcterms:W3CDTF">2009-10-05T15:37:39Z</dcterms:created>
  <dcterms:modified xsi:type="dcterms:W3CDTF">2026-07-27T09:23:30Z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0x010100DCA636F8DF783E4EBCA60F89EABF99FD</vt:lpwstr>
  </property>
</Properties>
</file>