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351" r:id="rId2"/>
    <p:sldId id="353" r:id="rId3"/>
    <p:sldId id="346" r:id="rId4"/>
    <p:sldId id="344" r:id="rId5"/>
    <p:sldId id="347" r:id="rId6"/>
    <p:sldId id="348" r:id="rId7"/>
    <p:sldId id="343" r:id="rId8"/>
    <p:sldId id="349" r:id="rId9"/>
    <p:sldId id="350" r:id="rId10"/>
    <p:sldId id="342" r:id="rId11"/>
    <p:sldId id="259" r:id="rId12"/>
    <p:sldId id="339" r:id="rId13"/>
    <p:sldId id="345" r:id="rId14"/>
  </p:sldIdLst>
  <p:sldSz cx="12192000" cy="6858000"/>
  <p:notesSz cx="6858000" cy="9144000"/>
  <p:embeddedFontLst>
    <p:embeddedFont>
      <p:font typeface="MS Mincho" panose="02020609040205080304" pitchFamily="49" charset="-128"/>
      <p:regular r:id="rId16"/>
    </p:embeddedFont>
    <p:embeddedFont>
      <p:font typeface="Calibri Light" panose="020F0302020204030204" pitchFamily="34" charset="0"/>
      <p:regular r:id="rId17"/>
      <p:italic r:id="rId18"/>
    </p:embeddedFont>
    <p:embeddedFont>
      <p:font typeface="Arial Black" panose="020B0A04020102020204" pitchFamily="34" charset="0"/>
      <p:bold r:id="rId19"/>
    </p:embeddedFont>
    <p:embeddedFont>
      <p:font typeface="B Nazanin" panose="00000400000000000000" pitchFamily="2" charset="-78"/>
      <p:regular r:id="rId20"/>
      <p:bold r:id="rId21"/>
    </p:embeddedFont>
    <p:embeddedFont>
      <p:font typeface="B Titr" panose="00000700000000000000" pitchFamily="2" charset="-78"/>
      <p:bold r:id="rId22"/>
    </p:embeddedFont>
    <p:embeddedFont>
      <p:font typeface="Times New Roman Bold" panose="02020803070505020304" pitchFamily="18" charset="0"/>
      <p:bold r:id="rId23"/>
    </p:embeddedFont>
    <p:embeddedFont>
      <p:font typeface="B Mitra" panose="00000400000000000000" pitchFamily="2" charset="-78"/>
      <p:regular r:id="rId24"/>
      <p:bold r:id="rId25"/>
    </p:embeddedFont>
    <p:embeddedFont>
      <p:font typeface="B Zar" panose="00000400000000000000" pitchFamily="2" charset="-78"/>
      <p:regular r:id="rId26"/>
      <p:bold r:id="rId27"/>
    </p:embeddedFont>
    <p:embeddedFont>
      <p:font typeface="Calibri" panose="020F0502020204030204" pitchFamily="34" charset="0"/>
      <p:regular r:id="rId28"/>
      <p:bold r:id="rId29"/>
      <p:italic r:id="rId30"/>
      <p:boldItalic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589"/>
    <p:restoredTop sz="94643"/>
  </p:normalViewPr>
  <p:slideViewPr>
    <p:cSldViewPr snapToGrid="0" snapToObjects="1">
      <p:cViewPr>
        <p:scale>
          <a:sx n="118" d="100"/>
          <a:sy n="118" d="100"/>
        </p:scale>
        <p:origin x="-612" y="-1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DD9A0F-EC65-3F4F-A8CC-6DC6F128FCA0}"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D27D3C-DA44-824D-A6EB-D44DA7BD0FBF}" type="slidenum">
              <a:rPr lang="en-US" smtClean="0"/>
              <a:t>‹#›</a:t>
            </a:fld>
            <a:endParaRPr lang="en-US"/>
          </a:p>
        </p:txBody>
      </p:sp>
    </p:spTree>
    <p:extLst>
      <p:ext uri="{BB962C8B-B14F-4D97-AF65-F5344CB8AC3E}">
        <p14:creationId xmlns:p14="http://schemas.microsoft.com/office/powerpoint/2010/main" val="3187448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57522F-ED22-D348-95A7-3A81DBFBB6D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CC382450-AD41-904B-B876-88AE7D2921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6662078-0541-A348-B670-8B9B5A122726}"/>
              </a:ext>
            </a:extLst>
          </p:cNvPr>
          <p:cNvSpPr>
            <a:spLocks noGrp="1"/>
          </p:cNvSpPr>
          <p:nvPr>
            <p:ph type="dt" sz="half" idx="10"/>
          </p:nvPr>
        </p:nvSpPr>
        <p:spPr/>
        <p:txBody>
          <a:bodyPr/>
          <a:lstStyle/>
          <a:p>
            <a:fld id="{640482E6-0D22-9B46-A149-C749870046A8}" type="datetimeFigureOut">
              <a:rPr lang="en-US" smtClean="0"/>
              <a:t>7/27/2026</a:t>
            </a:fld>
            <a:endParaRPr lang="en-US"/>
          </a:p>
        </p:txBody>
      </p:sp>
      <p:sp>
        <p:nvSpPr>
          <p:cNvPr id="5" name="Footer Placeholder 4">
            <a:extLst>
              <a:ext uri="{FF2B5EF4-FFF2-40B4-BE49-F238E27FC236}">
                <a16:creationId xmlns:a16="http://schemas.microsoft.com/office/drawing/2014/main" xmlns="" id="{FA1BEEA6-653A-7E49-BCD1-279A6B23AD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6425247-F31B-5B4A-9250-E0126C4DEAEF}"/>
              </a:ext>
            </a:extLst>
          </p:cNvPr>
          <p:cNvSpPr>
            <a:spLocks noGrp="1"/>
          </p:cNvSpPr>
          <p:nvPr>
            <p:ph type="sldNum" sz="quarter" idx="12"/>
          </p:nvPr>
        </p:nvSpPr>
        <p:spPr/>
        <p:txBody>
          <a:bodyPr/>
          <a:lstStyle/>
          <a:p>
            <a:fld id="{C2AB285E-DE6F-3345-A31F-8C1707027804}" type="slidenum">
              <a:rPr lang="en-US" smtClean="0"/>
              <a:t>‹#›</a:t>
            </a:fld>
            <a:endParaRPr lang="en-US"/>
          </a:p>
        </p:txBody>
      </p:sp>
    </p:spTree>
    <p:extLst>
      <p:ext uri="{BB962C8B-B14F-4D97-AF65-F5344CB8AC3E}">
        <p14:creationId xmlns:p14="http://schemas.microsoft.com/office/powerpoint/2010/main" val="3843993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1295B7-61E7-0A4D-AF09-4D90F961F7F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E0F42748-DD7B-F449-AA07-E6B9CE50C36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E76AB87-FA0C-284B-BA8B-2DB6C71D20FF}"/>
              </a:ext>
            </a:extLst>
          </p:cNvPr>
          <p:cNvSpPr>
            <a:spLocks noGrp="1"/>
          </p:cNvSpPr>
          <p:nvPr>
            <p:ph type="dt" sz="half" idx="10"/>
          </p:nvPr>
        </p:nvSpPr>
        <p:spPr/>
        <p:txBody>
          <a:bodyPr/>
          <a:lstStyle/>
          <a:p>
            <a:fld id="{640482E6-0D22-9B46-A149-C749870046A8}" type="datetimeFigureOut">
              <a:rPr lang="en-US" smtClean="0"/>
              <a:t>7/27/2026</a:t>
            </a:fld>
            <a:endParaRPr lang="en-US"/>
          </a:p>
        </p:txBody>
      </p:sp>
      <p:sp>
        <p:nvSpPr>
          <p:cNvPr id="5" name="Footer Placeholder 4">
            <a:extLst>
              <a:ext uri="{FF2B5EF4-FFF2-40B4-BE49-F238E27FC236}">
                <a16:creationId xmlns:a16="http://schemas.microsoft.com/office/drawing/2014/main" xmlns="" id="{A3A83F7E-A738-D049-97FC-3B9588DEEF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F2E8B3B-19AF-8C48-A1EE-66BCD500CDEE}"/>
              </a:ext>
            </a:extLst>
          </p:cNvPr>
          <p:cNvSpPr>
            <a:spLocks noGrp="1"/>
          </p:cNvSpPr>
          <p:nvPr>
            <p:ph type="sldNum" sz="quarter" idx="12"/>
          </p:nvPr>
        </p:nvSpPr>
        <p:spPr/>
        <p:txBody>
          <a:bodyPr/>
          <a:lstStyle/>
          <a:p>
            <a:fld id="{C2AB285E-DE6F-3345-A31F-8C1707027804}" type="slidenum">
              <a:rPr lang="en-US" smtClean="0"/>
              <a:t>‹#›</a:t>
            </a:fld>
            <a:endParaRPr lang="en-US"/>
          </a:p>
        </p:txBody>
      </p:sp>
    </p:spTree>
    <p:extLst>
      <p:ext uri="{BB962C8B-B14F-4D97-AF65-F5344CB8AC3E}">
        <p14:creationId xmlns:p14="http://schemas.microsoft.com/office/powerpoint/2010/main" val="3414763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CFD229B4-2607-AB4D-8508-6D05B7945E0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22AC1E71-1100-4F4B-8D34-D1F244E95D2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59D4F57-CB85-1E4A-B9B8-6F0374FB13A3}"/>
              </a:ext>
            </a:extLst>
          </p:cNvPr>
          <p:cNvSpPr>
            <a:spLocks noGrp="1"/>
          </p:cNvSpPr>
          <p:nvPr>
            <p:ph type="dt" sz="half" idx="10"/>
          </p:nvPr>
        </p:nvSpPr>
        <p:spPr/>
        <p:txBody>
          <a:bodyPr/>
          <a:lstStyle/>
          <a:p>
            <a:fld id="{640482E6-0D22-9B46-A149-C749870046A8}" type="datetimeFigureOut">
              <a:rPr lang="en-US" smtClean="0"/>
              <a:t>7/27/2026</a:t>
            </a:fld>
            <a:endParaRPr lang="en-US"/>
          </a:p>
        </p:txBody>
      </p:sp>
      <p:sp>
        <p:nvSpPr>
          <p:cNvPr id="5" name="Footer Placeholder 4">
            <a:extLst>
              <a:ext uri="{FF2B5EF4-FFF2-40B4-BE49-F238E27FC236}">
                <a16:creationId xmlns:a16="http://schemas.microsoft.com/office/drawing/2014/main" xmlns="" id="{C848B299-5768-F642-A0CE-FCB881D9E9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3C414D-92F0-BF41-8A8F-05078602D8D2}"/>
              </a:ext>
            </a:extLst>
          </p:cNvPr>
          <p:cNvSpPr>
            <a:spLocks noGrp="1"/>
          </p:cNvSpPr>
          <p:nvPr>
            <p:ph type="sldNum" sz="quarter" idx="12"/>
          </p:nvPr>
        </p:nvSpPr>
        <p:spPr/>
        <p:txBody>
          <a:bodyPr/>
          <a:lstStyle/>
          <a:p>
            <a:fld id="{C2AB285E-DE6F-3345-A31F-8C1707027804}" type="slidenum">
              <a:rPr lang="en-US" smtClean="0"/>
              <a:t>‹#›</a:t>
            </a:fld>
            <a:endParaRPr lang="en-US"/>
          </a:p>
        </p:txBody>
      </p:sp>
    </p:spTree>
    <p:extLst>
      <p:ext uri="{BB962C8B-B14F-4D97-AF65-F5344CB8AC3E}">
        <p14:creationId xmlns:p14="http://schemas.microsoft.com/office/powerpoint/2010/main" val="524111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502872-CDB0-044A-97A3-427664AAB8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EB62C4E6-23AD-7249-8E5F-CDE3AE9D869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1297F2A-90A2-DC4F-B52F-7E42794C00B3}"/>
              </a:ext>
            </a:extLst>
          </p:cNvPr>
          <p:cNvSpPr>
            <a:spLocks noGrp="1"/>
          </p:cNvSpPr>
          <p:nvPr>
            <p:ph type="dt" sz="half" idx="10"/>
          </p:nvPr>
        </p:nvSpPr>
        <p:spPr/>
        <p:txBody>
          <a:bodyPr/>
          <a:lstStyle/>
          <a:p>
            <a:fld id="{640482E6-0D22-9B46-A149-C749870046A8}" type="datetimeFigureOut">
              <a:rPr lang="en-US" smtClean="0"/>
              <a:t>7/27/2026</a:t>
            </a:fld>
            <a:endParaRPr lang="en-US"/>
          </a:p>
        </p:txBody>
      </p:sp>
      <p:sp>
        <p:nvSpPr>
          <p:cNvPr id="5" name="Footer Placeholder 4">
            <a:extLst>
              <a:ext uri="{FF2B5EF4-FFF2-40B4-BE49-F238E27FC236}">
                <a16:creationId xmlns:a16="http://schemas.microsoft.com/office/drawing/2014/main" xmlns="" id="{7E134078-4D91-E74E-9368-F1B9083DF4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A25ECBF-2E2E-0940-9E4E-EFA5AE56EDBD}"/>
              </a:ext>
            </a:extLst>
          </p:cNvPr>
          <p:cNvSpPr>
            <a:spLocks noGrp="1"/>
          </p:cNvSpPr>
          <p:nvPr>
            <p:ph type="sldNum" sz="quarter" idx="12"/>
          </p:nvPr>
        </p:nvSpPr>
        <p:spPr/>
        <p:txBody>
          <a:bodyPr/>
          <a:lstStyle/>
          <a:p>
            <a:fld id="{C2AB285E-DE6F-3345-A31F-8C1707027804}" type="slidenum">
              <a:rPr lang="en-US" smtClean="0"/>
              <a:t>‹#›</a:t>
            </a:fld>
            <a:endParaRPr lang="en-US"/>
          </a:p>
        </p:txBody>
      </p:sp>
    </p:spTree>
    <p:extLst>
      <p:ext uri="{BB962C8B-B14F-4D97-AF65-F5344CB8AC3E}">
        <p14:creationId xmlns:p14="http://schemas.microsoft.com/office/powerpoint/2010/main" val="2144147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00594C-D702-CA4C-A5D3-B7AA89D1A56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4F3AFE5D-9C81-0543-B6D2-91D0D5AE34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2547B368-33CB-FA4F-A882-ED55F2C03740}"/>
              </a:ext>
            </a:extLst>
          </p:cNvPr>
          <p:cNvSpPr>
            <a:spLocks noGrp="1"/>
          </p:cNvSpPr>
          <p:nvPr>
            <p:ph type="dt" sz="half" idx="10"/>
          </p:nvPr>
        </p:nvSpPr>
        <p:spPr/>
        <p:txBody>
          <a:bodyPr/>
          <a:lstStyle/>
          <a:p>
            <a:fld id="{640482E6-0D22-9B46-A149-C749870046A8}" type="datetimeFigureOut">
              <a:rPr lang="en-US" smtClean="0"/>
              <a:t>7/27/2026</a:t>
            </a:fld>
            <a:endParaRPr lang="en-US"/>
          </a:p>
        </p:txBody>
      </p:sp>
      <p:sp>
        <p:nvSpPr>
          <p:cNvPr id="5" name="Footer Placeholder 4">
            <a:extLst>
              <a:ext uri="{FF2B5EF4-FFF2-40B4-BE49-F238E27FC236}">
                <a16:creationId xmlns:a16="http://schemas.microsoft.com/office/drawing/2014/main" xmlns="" id="{4B94F5B5-E6AF-C04F-9233-7F9D6A6A16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749A689-68BC-2A42-B934-D1F73A496B1C}"/>
              </a:ext>
            </a:extLst>
          </p:cNvPr>
          <p:cNvSpPr>
            <a:spLocks noGrp="1"/>
          </p:cNvSpPr>
          <p:nvPr>
            <p:ph type="sldNum" sz="quarter" idx="12"/>
          </p:nvPr>
        </p:nvSpPr>
        <p:spPr/>
        <p:txBody>
          <a:bodyPr/>
          <a:lstStyle/>
          <a:p>
            <a:fld id="{C2AB285E-DE6F-3345-A31F-8C1707027804}" type="slidenum">
              <a:rPr lang="en-US" smtClean="0"/>
              <a:t>‹#›</a:t>
            </a:fld>
            <a:endParaRPr lang="en-US"/>
          </a:p>
        </p:txBody>
      </p:sp>
    </p:spTree>
    <p:extLst>
      <p:ext uri="{BB962C8B-B14F-4D97-AF65-F5344CB8AC3E}">
        <p14:creationId xmlns:p14="http://schemas.microsoft.com/office/powerpoint/2010/main" val="2728496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5ECF5E-9D77-ED47-8872-9BCBAB1765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28CB1D72-CB97-9B46-B38B-DB477AE3177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B549E30A-20E0-5945-B7BB-1AFF0341CB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1012C19-6BE8-964A-8F1D-4B3BFD42FFC6}"/>
              </a:ext>
            </a:extLst>
          </p:cNvPr>
          <p:cNvSpPr>
            <a:spLocks noGrp="1"/>
          </p:cNvSpPr>
          <p:nvPr>
            <p:ph type="dt" sz="half" idx="10"/>
          </p:nvPr>
        </p:nvSpPr>
        <p:spPr/>
        <p:txBody>
          <a:bodyPr/>
          <a:lstStyle/>
          <a:p>
            <a:fld id="{640482E6-0D22-9B46-A149-C749870046A8}" type="datetimeFigureOut">
              <a:rPr lang="en-US" smtClean="0"/>
              <a:t>7/27/2026</a:t>
            </a:fld>
            <a:endParaRPr lang="en-US"/>
          </a:p>
        </p:txBody>
      </p:sp>
      <p:sp>
        <p:nvSpPr>
          <p:cNvPr id="6" name="Footer Placeholder 5">
            <a:extLst>
              <a:ext uri="{FF2B5EF4-FFF2-40B4-BE49-F238E27FC236}">
                <a16:creationId xmlns:a16="http://schemas.microsoft.com/office/drawing/2014/main" xmlns="" id="{9326DE20-704E-B14F-91F4-799A7F6D64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B72A705-F73E-314B-AED0-63538E5ADA07}"/>
              </a:ext>
            </a:extLst>
          </p:cNvPr>
          <p:cNvSpPr>
            <a:spLocks noGrp="1"/>
          </p:cNvSpPr>
          <p:nvPr>
            <p:ph type="sldNum" sz="quarter" idx="12"/>
          </p:nvPr>
        </p:nvSpPr>
        <p:spPr/>
        <p:txBody>
          <a:bodyPr/>
          <a:lstStyle/>
          <a:p>
            <a:fld id="{C2AB285E-DE6F-3345-A31F-8C1707027804}" type="slidenum">
              <a:rPr lang="en-US" smtClean="0"/>
              <a:t>‹#›</a:t>
            </a:fld>
            <a:endParaRPr lang="en-US"/>
          </a:p>
        </p:txBody>
      </p:sp>
    </p:spTree>
    <p:extLst>
      <p:ext uri="{BB962C8B-B14F-4D97-AF65-F5344CB8AC3E}">
        <p14:creationId xmlns:p14="http://schemas.microsoft.com/office/powerpoint/2010/main" val="541428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B50C595-9701-674F-9D09-936BB5AA0D6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5EA6550F-D3AD-0E47-8BCB-1504DDABF8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999F14FE-5DC7-A44A-AE62-453320489E9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64188155-A7B2-AB46-8D54-2BEAC93AFC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9A0FB782-B20D-D94D-8466-9EA0E76433E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EF93E630-DAF2-BE49-BEFD-0E29DD4FBDA6}"/>
              </a:ext>
            </a:extLst>
          </p:cNvPr>
          <p:cNvSpPr>
            <a:spLocks noGrp="1"/>
          </p:cNvSpPr>
          <p:nvPr>
            <p:ph type="dt" sz="half" idx="10"/>
          </p:nvPr>
        </p:nvSpPr>
        <p:spPr/>
        <p:txBody>
          <a:bodyPr/>
          <a:lstStyle/>
          <a:p>
            <a:fld id="{640482E6-0D22-9B46-A149-C749870046A8}" type="datetimeFigureOut">
              <a:rPr lang="en-US" smtClean="0"/>
              <a:t>7/27/2026</a:t>
            </a:fld>
            <a:endParaRPr lang="en-US"/>
          </a:p>
        </p:txBody>
      </p:sp>
      <p:sp>
        <p:nvSpPr>
          <p:cNvPr id="8" name="Footer Placeholder 7">
            <a:extLst>
              <a:ext uri="{FF2B5EF4-FFF2-40B4-BE49-F238E27FC236}">
                <a16:creationId xmlns:a16="http://schemas.microsoft.com/office/drawing/2014/main" xmlns="" id="{F7A0C31B-75B8-624B-8417-0568560BED4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7B569931-D2DD-4F41-B20B-CD0DED866C1E}"/>
              </a:ext>
            </a:extLst>
          </p:cNvPr>
          <p:cNvSpPr>
            <a:spLocks noGrp="1"/>
          </p:cNvSpPr>
          <p:nvPr>
            <p:ph type="sldNum" sz="quarter" idx="12"/>
          </p:nvPr>
        </p:nvSpPr>
        <p:spPr/>
        <p:txBody>
          <a:bodyPr/>
          <a:lstStyle/>
          <a:p>
            <a:fld id="{C2AB285E-DE6F-3345-A31F-8C1707027804}" type="slidenum">
              <a:rPr lang="en-US" smtClean="0"/>
              <a:t>‹#›</a:t>
            </a:fld>
            <a:endParaRPr lang="en-US"/>
          </a:p>
        </p:txBody>
      </p:sp>
    </p:spTree>
    <p:extLst>
      <p:ext uri="{BB962C8B-B14F-4D97-AF65-F5344CB8AC3E}">
        <p14:creationId xmlns:p14="http://schemas.microsoft.com/office/powerpoint/2010/main" val="3568204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AC65C8-1AEC-0B44-8C73-370A4CEF62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97BA9978-8A8F-1F46-B6B1-2F20A2AB2611}"/>
              </a:ext>
            </a:extLst>
          </p:cNvPr>
          <p:cNvSpPr>
            <a:spLocks noGrp="1"/>
          </p:cNvSpPr>
          <p:nvPr>
            <p:ph type="dt" sz="half" idx="10"/>
          </p:nvPr>
        </p:nvSpPr>
        <p:spPr/>
        <p:txBody>
          <a:bodyPr/>
          <a:lstStyle/>
          <a:p>
            <a:fld id="{640482E6-0D22-9B46-A149-C749870046A8}" type="datetimeFigureOut">
              <a:rPr lang="en-US" smtClean="0"/>
              <a:t>7/27/2026</a:t>
            </a:fld>
            <a:endParaRPr lang="en-US"/>
          </a:p>
        </p:txBody>
      </p:sp>
      <p:sp>
        <p:nvSpPr>
          <p:cNvPr id="4" name="Footer Placeholder 3">
            <a:extLst>
              <a:ext uri="{FF2B5EF4-FFF2-40B4-BE49-F238E27FC236}">
                <a16:creationId xmlns:a16="http://schemas.microsoft.com/office/drawing/2014/main" xmlns="" id="{296FE88D-80CF-0041-942D-4B377EBA2A7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53AB9473-3C6F-124B-93AD-C9306B213A55}"/>
              </a:ext>
            </a:extLst>
          </p:cNvPr>
          <p:cNvSpPr>
            <a:spLocks noGrp="1"/>
          </p:cNvSpPr>
          <p:nvPr>
            <p:ph type="sldNum" sz="quarter" idx="12"/>
          </p:nvPr>
        </p:nvSpPr>
        <p:spPr/>
        <p:txBody>
          <a:bodyPr/>
          <a:lstStyle/>
          <a:p>
            <a:fld id="{C2AB285E-DE6F-3345-A31F-8C1707027804}" type="slidenum">
              <a:rPr lang="en-US" smtClean="0"/>
              <a:t>‹#›</a:t>
            </a:fld>
            <a:endParaRPr lang="en-US"/>
          </a:p>
        </p:txBody>
      </p:sp>
    </p:spTree>
    <p:extLst>
      <p:ext uri="{BB962C8B-B14F-4D97-AF65-F5344CB8AC3E}">
        <p14:creationId xmlns:p14="http://schemas.microsoft.com/office/powerpoint/2010/main" val="3486097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14A0C3B-835E-F147-AF1A-F11C1700654D}"/>
              </a:ext>
            </a:extLst>
          </p:cNvPr>
          <p:cNvSpPr>
            <a:spLocks noGrp="1"/>
          </p:cNvSpPr>
          <p:nvPr>
            <p:ph type="dt" sz="half" idx="10"/>
          </p:nvPr>
        </p:nvSpPr>
        <p:spPr/>
        <p:txBody>
          <a:bodyPr/>
          <a:lstStyle/>
          <a:p>
            <a:fld id="{640482E6-0D22-9B46-A149-C749870046A8}" type="datetimeFigureOut">
              <a:rPr lang="en-US" smtClean="0"/>
              <a:t>7/27/2026</a:t>
            </a:fld>
            <a:endParaRPr lang="en-US"/>
          </a:p>
        </p:txBody>
      </p:sp>
      <p:sp>
        <p:nvSpPr>
          <p:cNvPr id="3" name="Footer Placeholder 2">
            <a:extLst>
              <a:ext uri="{FF2B5EF4-FFF2-40B4-BE49-F238E27FC236}">
                <a16:creationId xmlns:a16="http://schemas.microsoft.com/office/drawing/2014/main" xmlns="" id="{32679790-14C9-C648-847C-8C60FF31016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CCB325F8-4319-1D4F-B85A-147E86E797E1}"/>
              </a:ext>
            </a:extLst>
          </p:cNvPr>
          <p:cNvSpPr>
            <a:spLocks noGrp="1"/>
          </p:cNvSpPr>
          <p:nvPr>
            <p:ph type="sldNum" sz="quarter" idx="12"/>
          </p:nvPr>
        </p:nvSpPr>
        <p:spPr/>
        <p:txBody>
          <a:bodyPr/>
          <a:lstStyle/>
          <a:p>
            <a:fld id="{C2AB285E-DE6F-3345-A31F-8C1707027804}" type="slidenum">
              <a:rPr lang="en-US" smtClean="0"/>
              <a:t>‹#›</a:t>
            </a:fld>
            <a:endParaRPr lang="en-US"/>
          </a:p>
        </p:txBody>
      </p:sp>
    </p:spTree>
    <p:extLst>
      <p:ext uri="{BB962C8B-B14F-4D97-AF65-F5344CB8AC3E}">
        <p14:creationId xmlns:p14="http://schemas.microsoft.com/office/powerpoint/2010/main" val="4074695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EC8A7F-6225-5945-983B-ED29ADEF47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AB90F994-F5BF-E448-9F27-4AE27F4001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E347E335-6790-4F4D-8CCA-A4370B862F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7BEC56E2-2C6C-474C-B97A-5372DFC7AE1A}"/>
              </a:ext>
            </a:extLst>
          </p:cNvPr>
          <p:cNvSpPr>
            <a:spLocks noGrp="1"/>
          </p:cNvSpPr>
          <p:nvPr>
            <p:ph type="dt" sz="half" idx="10"/>
          </p:nvPr>
        </p:nvSpPr>
        <p:spPr/>
        <p:txBody>
          <a:bodyPr/>
          <a:lstStyle/>
          <a:p>
            <a:fld id="{640482E6-0D22-9B46-A149-C749870046A8}" type="datetimeFigureOut">
              <a:rPr lang="en-US" smtClean="0"/>
              <a:t>7/27/2026</a:t>
            </a:fld>
            <a:endParaRPr lang="en-US"/>
          </a:p>
        </p:txBody>
      </p:sp>
      <p:sp>
        <p:nvSpPr>
          <p:cNvPr id="6" name="Footer Placeholder 5">
            <a:extLst>
              <a:ext uri="{FF2B5EF4-FFF2-40B4-BE49-F238E27FC236}">
                <a16:creationId xmlns:a16="http://schemas.microsoft.com/office/drawing/2014/main" xmlns="" id="{5E528722-C60A-4B41-81EC-D49EFECD3E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1D0705A-772E-6142-BB09-BDA3F19115A4}"/>
              </a:ext>
            </a:extLst>
          </p:cNvPr>
          <p:cNvSpPr>
            <a:spLocks noGrp="1"/>
          </p:cNvSpPr>
          <p:nvPr>
            <p:ph type="sldNum" sz="quarter" idx="12"/>
          </p:nvPr>
        </p:nvSpPr>
        <p:spPr/>
        <p:txBody>
          <a:bodyPr/>
          <a:lstStyle/>
          <a:p>
            <a:fld id="{C2AB285E-DE6F-3345-A31F-8C1707027804}" type="slidenum">
              <a:rPr lang="en-US" smtClean="0"/>
              <a:t>‹#›</a:t>
            </a:fld>
            <a:endParaRPr lang="en-US"/>
          </a:p>
        </p:txBody>
      </p:sp>
    </p:spTree>
    <p:extLst>
      <p:ext uri="{BB962C8B-B14F-4D97-AF65-F5344CB8AC3E}">
        <p14:creationId xmlns:p14="http://schemas.microsoft.com/office/powerpoint/2010/main" val="524091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2EA5840-F86C-0944-BB52-DF2ED54AF3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8272AD71-6DF1-7D4B-805F-5B0BACEBBD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6964F5F8-4FE5-DC46-9591-EC91C40F41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BD6734AF-216A-CB48-8537-BF1B47D8BF05}"/>
              </a:ext>
            </a:extLst>
          </p:cNvPr>
          <p:cNvSpPr>
            <a:spLocks noGrp="1"/>
          </p:cNvSpPr>
          <p:nvPr>
            <p:ph type="dt" sz="half" idx="10"/>
          </p:nvPr>
        </p:nvSpPr>
        <p:spPr/>
        <p:txBody>
          <a:bodyPr/>
          <a:lstStyle/>
          <a:p>
            <a:fld id="{640482E6-0D22-9B46-A149-C749870046A8}" type="datetimeFigureOut">
              <a:rPr lang="en-US" smtClean="0"/>
              <a:t>7/27/2026</a:t>
            </a:fld>
            <a:endParaRPr lang="en-US"/>
          </a:p>
        </p:txBody>
      </p:sp>
      <p:sp>
        <p:nvSpPr>
          <p:cNvPr id="6" name="Footer Placeholder 5">
            <a:extLst>
              <a:ext uri="{FF2B5EF4-FFF2-40B4-BE49-F238E27FC236}">
                <a16:creationId xmlns:a16="http://schemas.microsoft.com/office/drawing/2014/main" xmlns="" id="{EFE2ED28-903D-E24B-B987-8D7FF1D716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7190CBB-DDBE-F344-921F-863B999E7292}"/>
              </a:ext>
            </a:extLst>
          </p:cNvPr>
          <p:cNvSpPr>
            <a:spLocks noGrp="1"/>
          </p:cNvSpPr>
          <p:nvPr>
            <p:ph type="sldNum" sz="quarter" idx="12"/>
          </p:nvPr>
        </p:nvSpPr>
        <p:spPr/>
        <p:txBody>
          <a:bodyPr/>
          <a:lstStyle/>
          <a:p>
            <a:fld id="{C2AB285E-DE6F-3345-A31F-8C1707027804}" type="slidenum">
              <a:rPr lang="en-US" smtClean="0"/>
              <a:t>‹#›</a:t>
            </a:fld>
            <a:endParaRPr lang="en-US"/>
          </a:p>
        </p:txBody>
      </p:sp>
    </p:spTree>
    <p:extLst>
      <p:ext uri="{BB962C8B-B14F-4D97-AF65-F5344CB8AC3E}">
        <p14:creationId xmlns:p14="http://schemas.microsoft.com/office/powerpoint/2010/main" val="3152576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2E3CD25-AAA4-AE47-8161-1BEF59F09C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449E645A-4EFB-1E44-B561-2470BB3E9F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946A69-5D4C-D94E-961A-98EB0C981A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0482E6-0D22-9B46-A149-C749870046A8}" type="datetimeFigureOut">
              <a:rPr lang="en-US" smtClean="0"/>
              <a:t>7/27/2026</a:t>
            </a:fld>
            <a:endParaRPr lang="en-US"/>
          </a:p>
        </p:txBody>
      </p:sp>
      <p:sp>
        <p:nvSpPr>
          <p:cNvPr id="5" name="Footer Placeholder 4">
            <a:extLst>
              <a:ext uri="{FF2B5EF4-FFF2-40B4-BE49-F238E27FC236}">
                <a16:creationId xmlns:a16="http://schemas.microsoft.com/office/drawing/2014/main" xmlns="" id="{69815420-96D5-824A-92AA-98D647DB2A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DEBCA999-FEB3-7343-BF56-D4713473E8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AB285E-DE6F-3345-A31F-8C1707027804}" type="slidenum">
              <a:rPr lang="en-US" smtClean="0"/>
              <a:t>‹#›</a:t>
            </a:fld>
            <a:endParaRPr lang="en-US"/>
          </a:p>
        </p:txBody>
      </p:sp>
    </p:spTree>
    <p:extLst>
      <p:ext uri="{BB962C8B-B14F-4D97-AF65-F5344CB8AC3E}">
        <p14:creationId xmlns:p14="http://schemas.microsoft.com/office/powerpoint/2010/main" val="3959735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commons.wikimedia.org/wiki/File:Flowchart_Line.svg?uselang=fa"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rotWithShape="1">
          <a:blip r:embed="rId2" cstate="print">
            <a:extLst>
              <a:ext uri="{28A0092B-C50C-407E-A947-70E740481C1C}">
                <a14:useLocalDpi xmlns:a14="http://schemas.microsoft.com/office/drawing/2010/main" val="0"/>
              </a:ext>
            </a:extLst>
          </a:blip>
          <a:srcRect r="75637"/>
          <a:stretch/>
        </p:blipFill>
        <p:spPr>
          <a:xfrm>
            <a:off x="0" y="0"/>
            <a:ext cx="12192000" cy="6858000"/>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3489302" y="0"/>
            <a:ext cx="5130592" cy="6858000"/>
          </a:xfrm>
          <a:prstGeom prst="rect">
            <a:avLst/>
          </a:prstGeom>
        </p:spPr>
      </p:pic>
    </p:spTree>
    <p:extLst>
      <p:ext uri="{BB962C8B-B14F-4D97-AF65-F5344CB8AC3E}">
        <p14:creationId xmlns:p14="http://schemas.microsoft.com/office/powerpoint/2010/main" val="3075031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DC535839-01C0-C945-A31A-6E6C87987B44}"/>
              </a:ext>
            </a:extLst>
          </p:cNvPr>
          <p:cNvSpPr>
            <a:spLocks noGrp="1"/>
          </p:cNvSpPr>
          <p:nvPr>
            <p:ph idx="1"/>
          </p:nvPr>
        </p:nvSpPr>
        <p:spPr>
          <a:xfrm>
            <a:off x="407774" y="642550"/>
            <a:ext cx="11182864" cy="5399903"/>
          </a:xfrm>
        </p:spPr>
        <p:txBody>
          <a:bodyPr/>
          <a:lstStyle/>
          <a:p>
            <a:pPr marL="0" indent="0" algn="ctr">
              <a:buNone/>
            </a:pPr>
            <a:r>
              <a:rPr lang="fa-IR" sz="3200" b="1" dirty="0">
                <a:solidFill>
                  <a:srgbClr val="FF0000"/>
                </a:solidFill>
                <a:cs typeface="B Zar" panose="00000400000000000000" pitchFamily="2" charset="-78"/>
              </a:rPr>
              <a:t>پروتکل های </a:t>
            </a:r>
            <a:r>
              <a:rPr lang="fa-IR" sz="3200" b="1" dirty="0" err="1">
                <a:solidFill>
                  <a:srgbClr val="FF0000"/>
                </a:solidFill>
                <a:cs typeface="B Zar" panose="00000400000000000000" pitchFamily="2" charset="-78"/>
              </a:rPr>
              <a:t>آفلاین</a:t>
            </a:r>
            <a:endParaRPr lang="fa-IR" sz="3200" b="1" dirty="0">
              <a:solidFill>
                <a:srgbClr val="FF0000"/>
              </a:solidFill>
              <a:cs typeface="B Zar" panose="00000400000000000000" pitchFamily="2" charset="-78"/>
            </a:endParaRPr>
          </a:p>
          <a:p>
            <a:pPr marL="0" indent="0" algn="ctr">
              <a:buNone/>
            </a:pPr>
            <a:endParaRPr lang="fa-IR" dirty="0">
              <a:cs typeface="B Nazanin" panose="00000400000000000000" pitchFamily="2" charset="-78"/>
            </a:endParaRPr>
          </a:p>
          <a:p>
            <a:pPr algn="r" rtl="1">
              <a:buFont typeface="Wingdings" pitchFamily="2" charset="2"/>
              <a:buChar char="Ø"/>
            </a:pPr>
            <a:r>
              <a:rPr lang="fa-IR" dirty="0" smtClean="0">
                <a:cs typeface="B Nazanin" panose="00000400000000000000" pitchFamily="2" charset="-78"/>
              </a:rPr>
              <a:t>هر اقدام درمانی می باست با مشاوره پزشکی انجام گردد.</a:t>
            </a:r>
          </a:p>
          <a:p>
            <a:pPr algn="r" rtl="1">
              <a:buFont typeface="Wingdings" pitchFamily="2" charset="2"/>
              <a:buChar char="Ø"/>
            </a:pPr>
            <a:r>
              <a:rPr lang="fa-IR" dirty="0" smtClean="0">
                <a:cs typeface="B Nazanin" panose="00000400000000000000" pitchFamily="2" charset="-78"/>
              </a:rPr>
              <a:t>مشاوره </a:t>
            </a:r>
            <a:r>
              <a:rPr lang="fa-IR" dirty="0">
                <a:cs typeface="B Nazanin" panose="00000400000000000000" pitchFamily="2" charset="-78"/>
              </a:rPr>
              <a:t>پزشکی به دو صورت آفلاین و آنلاین صورت می پذیرد.</a:t>
            </a:r>
          </a:p>
          <a:p>
            <a:pPr algn="r" rtl="1">
              <a:buFont typeface="Wingdings" pitchFamily="2" charset="2"/>
              <a:buChar char="Ø"/>
            </a:pPr>
            <a:r>
              <a:rPr lang="fa-IR" dirty="0">
                <a:cs typeface="B Nazanin" panose="00000400000000000000" pitchFamily="2" charset="-78"/>
              </a:rPr>
              <a:t>جهت مدیریت زمان و افزایش دقت کارکنان </a:t>
            </a:r>
            <a:r>
              <a:rPr lang="fa-IR" dirty="0" smtClean="0">
                <a:cs typeface="B Nazanin" panose="00000400000000000000" pitchFamily="2" charset="-78"/>
              </a:rPr>
              <a:t>،50 </a:t>
            </a:r>
            <a:r>
              <a:rPr lang="fa-IR" dirty="0">
                <a:cs typeface="B Nazanin" panose="00000400000000000000" pitchFamily="2" charset="-78"/>
              </a:rPr>
              <a:t>پروتکل آفلاین تا کنون ابلاغ گردیده است.</a:t>
            </a:r>
          </a:p>
          <a:p>
            <a:pPr algn="r" rtl="1">
              <a:buFont typeface="Wingdings" pitchFamily="2" charset="2"/>
              <a:buChar char="Ø"/>
            </a:pPr>
            <a:r>
              <a:rPr lang="fa-IR" dirty="0">
                <a:cs typeface="B Nazanin" panose="00000400000000000000" pitchFamily="2" charset="-78"/>
              </a:rPr>
              <a:t>طبق طرح رتبه بندی ،تکنسین های پایه، ارشد، خبره و عالی هر یک </a:t>
            </a:r>
            <a:r>
              <a:rPr lang="fa-IR" dirty="0" err="1">
                <a:cs typeface="B Nazanin" panose="00000400000000000000" pitchFamily="2" charset="-78"/>
              </a:rPr>
              <a:t>سطوحی</a:t>
            </a:r>
            <a:r>
              <a:rPr lang="fa-IR" dirty="0">
                <a:cs typeface="B Nazanin" panose="00000400000000000000" pitchFamily="2" charset="-78"/>
              </a:rPr>
              <a:t> از پروتکل ها را بکار خواهند گرفت .</a:t>
            </a:r>
          </a:p>
          <a:p>
            <a:pPr marL="0" indent="0" algn="r">
              <a:buNone/>
            </a:pPr>
            <a:endParaRPr lang="fa-IR" dirty="0">
              <a:cs typeface="B Nazanin" panose="00000400000000000000" pitchFamily="2" charset="-78"/>
            </a:endParaRPr>
          </a:p>
          <a:p>
            <a:pPr marL="0" indent="0" algn="r">
              <a:buNone/>
            </a:pPr>
            <a:endParaRPr lang="fa-IR" dirty="0">
              <a:cs typeface="B Nazanin" panose="00000400000000000000" pitchFamily="2" charset="-78"/>
            </a:endParaRPr>
          </a:p>
        </p:txBody>
      </p:sp>
    </p:spTree>
    <p:extLst>
      <p:ext uri="{BB962C8B-B14F-4D97-AF65-F5344CB8AC3E}">
        <p14:creationId xmlns:p14="http://schemas.microsoft.com/office/powerpoint/2010/main" val="19768019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9B583775-D85F-3740-9B89-3AB07FCAD34E}"/>
              </a:ext>
            </a:extLst>
          </p:cNvPr>
          <p:cNvSpPr/>
          <p:nvPr/>
        </p:nvSpPr>
        <p:spPr>
          <a:xfrm>
            <a:off x="613318" y="420178"/>
            <a:ext cx="11095462" cy="6113468"/>
          </a:xfrm>
          <a:prstGeom prst="rect">
            <a:avLst/>
          </a:prstGeom>
        </p:spPr>
        <p:txBody>
          <a:bodyPr wrap="square">
            <a:spAutoFit/>
          </a:bodyPr>
          <a:lstStyle/>
          <a:p>
            <a:pPr algn="just" rtl="1">
              <a:lnSpc>
                <a:spcPct val="115000"/>
              </a:lnSpc>
              <a:spcAft>
                <a:spcPts val="1000"/>
              </a:spcAft>
            </a:pPr>
            <a:r>
              <a:rPr lang="fa-IR" sz="3200" b="1" dirty="0">
                <a:solidFill>
                  <a:srgbClr val="FF0000"/>
                </a:solidFill>
                <a:latin typeface="Arial" panose="020B0604020202020204" pitchFamily="34" charset="0"/>
                <a:ea typeface="Times New Roman" panose="02020603050405020304" pitchFamily="18" charset="0"/>
                <a:cs typeface="B Zar" panose="00000400000000000000" pitchFamily="2" charset="-78"/>
              </a:rPr>
              <a:t>شرح </a:t>
            </a:r>
            <a:r>
              <a:rPr lang="fa-IR" sz="3200" b="1" dirty="0" smtClean="0">
                <a:solidFill>
                  <a:srgbClr val="FF0000"/>
                </a:solidFill>
                <a:latin typeface="Arial" panose="020B0604020202020204" pitchFamily="34" charset="0"/>
                <a:ea typeface="Times New Roman" panose="02020603050405020304" pitchFamily="18" charset="0"/>
                <a:cs typeface="B Zar" panose="00000400000000000000" pitchFamily="2" charset="-78"/>
              </a:rPr>
              <a:t>وظایف50-10</a:t>
            </a:r>
            <a:endParaRPr lang="en-US" sz="3200" b="1" dirty="0" smtClean="0">
              <a:solidFill>
                <a:srgbClr val="FF0000"/>
              </a:solidFill>
              <a:latin typeface="Arial" panose="020B0604020202020204" pitchFamily="34" charset="0"/>
              <a:ea typeface="Times New Roman" panose="02020603050405020304" pitchFamily="18" charset="0"/>
              <a:cs typeface="B Zar" panose="00000400000000000000" pitchFamily="2" charset="-78"/>
            </a:endParaRPr>
          </a:p>
          <a:p>
            <a:pPr algn="just" rtl="1">
              <a:lnSpc>
                <a:spcPct val="115000"/>
              </a:lnSpc>
              <a:spcAft>
                <a:spcPts val="1000"/>
              </a:spcAft>
            </a:pPr>
            <a:endParaRPr lang="fa-IR" sz="1400" b="1" dirty="0">
              <a:solidFill>
                <a:srgbClr val="FF0000"/>
              </a:solidFill>
              <a:latin typeface="Arial" panose="020B0604020202020204" pitchFamily="34" charset="0"/>
              <a:ea typeface="Times New Roman" panose="02020603050405020304" pitchFamily="18" charset="0"/>
              <a:cs typeface="B Zar" panose="00000400000000000000" pitchFamily="2" charset="-78"/>
            </a:endParaRPr>
          </a:p>
          <a:p>
            <a:pPr marL="514350" lvl="0" indent="-514350" algn="just" rtl="1">
              <a:lnSpc>
                <a:spcPct val="115000"/>
              </a:lnSpc>
              <a:spcAft>
                <a:spcPts val="1000"/>
              </a:spcAft>
              <a:buFont typeface="+mj-lt"/>
              <a:buAutoNum type="arabicParenR"/>
            </a:pPr>
            <a:r>
              <a:rPr lang="fa-IR" sz="3600" dirty="0" smtClean="0">
                <a:latin typeface="Calibri" panose="020F0502020204030204" pitchFamily="34" charset="0"/>
                <a:ea typeface="Times New Roman" panose="02020603050405020304" pitchFamily="18" charset="0"/>
                <a:cs typeface="B Zar" panose="00000400000000000000" pitchFamily="2" charset="-78"/>
              </a:rPr>
              <a:t>اخذ </a:t>
            </a:r>
            <a:r>
              <a:rPr lang="fa-IR" sz="3600" dirty="0">
                <a:latin typeface="Calibri" panose="020F0502020204030204" pitchFamily="34" charset="0"/>
                <a:ea typeface="Times New Roman" panose="02020603050405020304" pitchFamily="18" charset="0"/>
                <a:cs typeface="B Zar" panose="00000400000000000000" pitchFamily="2" charset="-78"/>
              </a:rPr>
              <a:t>شرح حال بیمار/ مصدوم از مسئول تيم اعزامي اورژانس در محل و مطابقت با اطلاعات دريافتي از کارشناسان ترياژ </a:t>
            </a:r>
            <a:r>
              <a:rPr lang="fa-IR" sz="3600" dirty="0" smtClean="0">
                <a:latin typeface="Calibri" panose="020F0502020204030204" pitchFamily="34" charset="0"/>
                <a:ea typeface="Times New Roman" panose="02020603050405020304" pitchFamily="18" charset="0"/>
                <a:cs typeface="B Zar" panose="00000400000000000000" pitchFamily="2" charset="-78"/>
              </a:rPr>
              <a:t>تلفني</a:t>
            </a:r>
            <a:endParaRPr lang="en-US" sz="3600" dirty="0">
              <a:latin typeface="Calibri" panose="020F0502020204030204" pitchFamily="34" charset="0"/>
              <a:ea typeface="Times New Roman" panose="02020603050405020304" pitchFamily="18" charset="0"/>
              <a:cs typeface="B Zar" panose="00000400000000000000" pitchFamily="2" charset="-78"/>
            </a:endParaRPr>
          </a:p>
          <a:p>
            <a:pPr marL="514350" lvl="0" indent="-514350" algn="just" rtl="1">
              <a:lnSpc>
                <a:spcPct val="115000"/>
              </a:lnSpc>
              <a:spcAft>
                <a:spcPts val="1000"/>
              </a:spcAft>
              <a:buFont typeface="+mj-lt"/>
              <a:buAutoNum type="arabicParenR"/>
            </a:pPr>
            <a:r>
              <a:rPr lang="fa-IR" sz="3600" dirty="0" smtClean="0">
                <a:latin typeface="Calibri" panose="020F0502020204030204" pitchFamily="34" charset="0"/>
                <a:ea typeface="Times New Roman" panose="02020603050405020304" pitchFamily="18" charset="0"/>
                <a:cs typeface="B Zar" panose="00000400000000000000" pitchFamily="2" charset="-78"/>
              </a:rPr>
              <a:t>ارائه </a:t>
            </a:r>
            <a:r>
              <a:rPr lang="fa-IR" sz="3600" dirty="0">
                <a:latin typeface="Calibri" panose="020F0502020204030204" pitchFamily="34" charset="0"/>
                <a:ea typeface="Times New Roman" panose="02020603050405020304" pitchFamily="18" charset="0"/>
                <a:cs typeface="B Zar" panose="00000400000000000000" pitchFamily="2" charset="-78"/>
              </a:rPr>
              <a:t>مشاوره به کارشناسان ترياژ تلفني و يا بيماران و تماس گيرندگان با اورژانس </a:t>
            </a:r>
            <a:endParaRPr lang="en-US" sz="3600" dirty="0">
              <a:latin typeface="Calibri" panose="020F0502020204030204" pitchFamily="34" charset="0"/>
              <a:ea typeface="Times New Roman" panose="02020603050405020304" pitchFamily="18" charset="0"/>
              <a:cs typeface="B Zar" panose="00000400000000000000" pitchFamily="2" charset="-78"/>
            </a:endParaRPr>
          </a:p>
          <a:p>
            <a:pPr marL="514350" lvl="0" indent="-514350" algn="just" rtl="1">
              <a:lnSpc>
                <a:spcPct val="115000"/>
              </a:lnSpc>
              <a:spcAft>
                <a:spcPts val="1000"/>
              </a:spcAft>
              <a:buFont typeface="+mj-lt"/>
              <a:buAutoNum type="arabicParenR"/>
            </a:pPr>
            <a:r>
              <a:rPr lang="fa-IR" sz="3600" dirty="0" smtClean="0">
                <a:latin typeface="Calibri" panose="020F0502020204030204" pitchFamily="34" charset="0"/>
                <a:ea typeface="Times New Roman" panose="02020603050405020304" pitchFamily="18" charset="0"/>
                <a:cs typeface="B Zar" panose="00000400000000000000" pitchFamily="2" charset="-78"/>
              </a:rPr>
              <a:t>راهنمايي </a:t>
            </a:r>
            <a:r>
              <a:rPr lang="fa-IR" sz="3600" dirty="0">
                <a:latin typeface="Calibri" panose="020F0502020204030204" pitchFamily="34" charset="0"/>
                <a:ea typeface="Times New Roman" panose="02020603050405020304" pitchFamily="18" charset="0"/>
                <a:cs typeface="B Zar" panose="00000400000000000000" pitchFamily="2" charset="-78"/>
              </a:rPr>
              <a:t>پرسنل عملیات فوريت هاي پزشکي جهت اخذ شرح حال و انجام معاينات بيماران و </a:t>
            </a:r>
            <a:r>
              <a:rPr lang="fa-IR" sz="3600" dirty="0" smtClean="0">
                <a:latin typeface="Calibri" panose="020F0502020204030204" pitchFamily="34" charset="0"/>
                <a:ea typeface="Times New Roman" panose="02020603050405020304" pitchFamily="18" charset="0"/>
                <a:cs typeface="B Zar" panose="00000400000000000000" pitchFamily="2" charset="-78"/>
              </a:rPr>
              <a:t>مصدومي</a:t>
            </a:r>
            <a:r>
              <a:rPr lang="en-US" sz="3600" dirty="0" smtClean="0">
                <a:latin typeface="Calibri" panose="020F0502020204030204" pitchFamily="34" charset="0"/>
                <a:ea typeface="Times New Roman" panose="02020603050405020304" pitchFamily="18" charset="0"/>
                <a:cs typeface="B Zar" panose="00000400000000000000" pitchFamily="2" charset="-78"/>
              </a:rPr>
              <a:t>k</a:t>
            </a:r>
          </a:p>
          <a:p>
            <a:pPr marL="514350" lvl="0" indent="-514350" algn="just" rtl="1">
              <a:lnSpc>
                <a:spcPct val="115000"/>
              </a:lnSpc>
              <a:spcAft>
                <a:spcPts val="1000"/>
              </a:spcAft>
              <a:buFont typeface="+mj-lt"/>
              <a:buAutoNum type="arabicParenR"/>
            </a:pPr>
            <a:r>
              <a:rPr lang="fa-IR" sz="3600" dirty="0" smtClean="0">
                <a:latin typeface="Calibri" panose="020F0502020204030204" pitchFamily="34" charset="0"/>
                <a:ea typeface="Times New Roman" panose="02020603050405020304" pitchFamily="18" charset="0"/>
                <a:cs typeface="B Zar" panose="00000400000000000000" pitchFamily="2" charset="-78"/>
              </a:rPr>
              <a:t>صدور </a:t>
            </a:r>
            <a:r>
              <a:rPr lang="fa-IR" sz="3600" dirty="0">
                <a:latin typeface="Calibri" panose="020F0502020204030204" pitchFamily="34" charset="0"/>
                <a:ea typeface="Times New Roman" panose="02020603050405020304" pitchFamily="18" charset="0"/>
                <a:cs typeface="B Zar" panose="00000400000000000000" pitchFamily="2" charset="-78"/>
              </a:rPr>
              <a:t>دستورات دارویي وغير دارویي براي بیمار/ مصدوم</a:t>
            </a:r>
            <a:endParaRPr lang="en-US" sz="3600" dirty="0">
              <a:effectLst/>
              <a:latin typeface="Calibri" panose="020F0502020204030204" pitchFamily="34" charset="0"/>
              <a:ea typeface="Times New Roman" panose="02020603050405020304" pitchFamily="18" charset="0"/>
              <a:cs typeface="B Zar" panose="00000400000000000000" pitchFamily="2" charset="-78"/>
            </a:endParaRPr>
          </a:p>
        </p:txBody>
      </p:sp>
    </p:spTree>
    <p:extLst>
      <p:ext uri="{BB962C8B-B14F-4D97-AF65-F5344CB8AC3E}">
        <p14:creationId xmlns:p14="http://schemas.microsoft.com/office/powerpoint/2010/main" val="38806883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407551B-7E05-D242-AEBD-45D3E3DDA038}"/>
              </a:ext>
            </a:extLst>
          </p:cNvPr>
          <p:cNvSpPr>
            <a:spLocks noGrp="1"/>
          </p:cNvSpPr>
          <p:nvPr>
            <p:ph idx="1"/>
          </p:nvPr>
        </p:nvSpPr>
        <p:spPr>
          <a:xfrm>
            <a:off x="301084" y="479505"/>
            <a:ext cx="11574966" cy="5905654"/>
          </a:xfrm>
        </p:spPr>
        <p:txBody>
          <a:bodyPr>
            <a:normAutofit fontScale="85000" lnSpcReduction="10000"/>
          </a:bodyPr>
          <a:lstStyle/>
          <a:p>
            <a:pPr marL="631825" indent="-631825" algn="just" rtl="1">
              <a:lnSpc>
                <a:spcPct val="115000"/>
              </a:lnSpc>
              <a:spcAft>
                <a:spcPts val="1000"/>
              </a:spcAft>
              <a:buFont typeface="+mj-lt"/>
              <a:buAutoNum type="arabicPeriod" startAt="5"/>
            </a:pPr>
            <a:r>
              <a:rPr lang="fa-IR" sz="3900" dirty="0" smtClean="0">
                <a:latin typeface="Calibri" panose="020F0502020204030204" pitchFamily="34" charset="0"/>
                <a:ea typeface="Times New Roman" panose="02020603050405020304" pitchFamily="18" charset="0"/>
                <a:cs typeface="B Zar" panose="00000400000000000000" pitchFamily="2" charset="-78"/>
              </a:rPr>
              <a:t>ارائه </a:t>
            </a:r>
            <a:r>
              <a:rPr lang="fa-IR" sz="3900" dirty="0">
                <a:latin typeface="Calibri" panose="020F0502020204030204" pitchFamily="34" charset="0"/>
                <a:ea typeface="Times New Roman" panose="02020603050405020304" pitchFamily="18" charset="0"/>
                <a:cs typeface="B Zar" panose="00000400000000000000" pitchFamily="2" charset="-78"/>
              </a:rPr>
              <a:t>دستورات پزشکي جهت انجام اقدامات درمانی و انتقال صحیح بیمار/ مصدوم از محل حادثه تا مرکز درماني</a:t>
            </a:r>
            <a:endParaRPr lang="en-US" sz="3900" dirty="0">
              <a:latin typeface="Calibri" panose="020F0502020204030204" pitchFamily="34" charset="0"/>
              <a:ea typeface="Times New Roman" panose="02020603050405020304" pitchFamily="18" charset="0"/>
              <a:cs typeface="B Zar" panose="00000400000000000000" pitchFamily="2" charset="-78"/>
            </a:endParaRPr>
          </a:p>
          <a:p>
            <a:pPr marL="514350" indent="-514350" algn="just" rtl="1">
              <a:lnSpc>
                <a:spcPct val="115000"/>
              </a:lnSpc>
              <a:spcAft>
                <a:spcPts val="1000"/>
              </a:spcAft>
              <a:buFont typeface="+mj-lt"/>
              <a:buAutoNum type="arabicPeriod" startAt="5"/>
            </a:pPr>
            <a:r>
              <a:rPr lang="fa-IR" sz="3900" dirty="0" smtClean="0">
                <a:latin typeface="Calibri" panose="020F0502020204030204" pitchFamily="34" charset="0"/>
                <a:ea typeface="Times New Roman" panose="02020603050405020304" pitchFamily="18" charset="0"/>
                <a:cs typeface="B Zar" panose="00000400000000000000" pitchFamily="2" charset="-78"/>
              </a:rPr>
              <a:t>ایجاد </a:t>
            </a:r>
            <a:r>
              <a:rPr lang="fa-IR" sz="3900" dirty="0">
                <a:latin typeface="Calibri" panose="020F0502020204030204" pitchFamily="34" charset="0"/>
                <a:ea typeface="Times New Roman" panose="02020603050405020304" pitchFamily="18" charset="0"/>
                <a:cs typeface="B Zar" panose="00000400000000000000" pitchFamily="2" charset="-78"/>
              </a:rPr>
              <a:t>اطمینان خاطر در بیمار/ مصدوم</a:t>
            </a:r>
            <a:endParaRPr lang="en-US" sz="3900" dirty="0">
              <a:latin typeface="Calibri" panose="020F0502020204030204" pitchFamily="34" charset="0"/>
              <a:ea typeface="Times New Roman" panose="02020603050405020304" pitchFamily="18" charset="0"/>
              <a:cs typeface="B Zar" panose="00000400000000000000" pitchFamily="2" charset="-78"/>
            </a:endParaRPr>
          </a:p>
          <a:p>
            <a:pPr marL="514350" indent="-514350" algn="just" rtl="1">
              <a:lnSpc>
                <a:spcPct val="115000"/>
              </a:lnSpc>
              <a:spcAft>
                <a:spcPts val="1000"/>
              </a:spcAft>
              <a:buFont typeface="+mj-lt"/>
              <a:buAutoNum type="arabicPeriod" startAt="5"/>
            </a:pPr>
            <a:r>
              <a:rPr lang="fa-IR" sz="3900" dirty="0" smtClean="0">
                <a:latin typeface="Calibri" panose="020F0502020204030204" pitchFamily="34" charset="0"/>
                <a:ea typeface="Times New Roman" panose="02020603050405020304" pitchFamily="18" charset="0"/>
                <a:cs typeface="B Zar" panose="00000400000000000000" pitchFamily="2" charset="-78"/>
              </a:rPr>
              <a:t>شرکت </a:t>
            </a:r>
            <a:r>
              <a:rPr lang="fa-IR" sz="3900" dirty="0">
                <a:latin typeface="Calibri" panose="020F0502020204030204" pitchFamily="34" charset="0"/>
                <a:ea typeface="Times New Roman" panose="02020603050405020304" pitchFamily="18" charset="0"/>
                <a:cs typeface="B Zar" panose="00000400000000000000" pitchFamily="2" charset="-78"/>
              </a:rPr>
              <a:t>در دوره های آموزشی پیش بینی شده در طی سال و به روز نمودن دانش حرفه ای </a:t>
            </a:r>
          </a:p>
          <a:p>
            <a:pPr marL="514350" indent="-514350" algn="just" rtl="1">
              <a:lnSpc>
                <a:spcPct val="115000"/>
              </a:lnSpc>
              <a:spcAft>
                <a:spcPts val="1000"/>
              </a:spcAft>
              <a:buFont typeface="+mj-lt"/>
              <a:buAutoNum type="arabicPeriod" startAt="5"/>
            </a:pPr>
            <a:r>
              <a:rPr lang="fa-IR" sz="3900" dirty="0" smtClean="0">
                <a:latin typeface="Calibri" panose="020F0502020204030204" pitchFamily="34" charset="0"/>
                <a:ea typeface="Times New Roman" panose="02020603050405020304" pitchFamily="18" charset="0"/>
                <a:cs typeface="B Zar" panose="00000400000000000000" pitchFamily="2" charset="-78"/>
              </a:rPr>
              <a:t>مشارکت </a:t>
            </a:r>
            <a:r>
              <a:rPr lang="fa-IR" sz="3900" dirty="0">
                <a:latin typeface="Calibri" panose="020F0502020204030204" pitchFamily="34" charset="0"/>
                <a:ea typeface="Times New Roman" panose="02020603050405020304" pitchFamily="18" charset="0"/>
                <a:cs typeface="B Zar" panose="00000400000000000000" pitchFamily="2" charset="-78"/>
              </a:rPr>
              <a:t>در آموزش پرسنل فوریت های پزشکی</a:t>
            </a:r>
            <a:endParaRPr lang="en-US" sz="3900" dirty="0">
              <a:latin typeface="Calibri" panose="020F0502020204030204" pitchFamily="34" charset="0"/>
              <a:ea typeface="Times New Roman" panose="02020603050405020304" pitchFamily="18" charset="0"/>
              <a:cs typeface="B Zar" panose="00000400000000000000" pitchFamily="2" charset="-78"/>
            </a:endParaRPr>
          </a:p>
          <a:p>
            <a:pPr marL="514350" indent="-514350" algn="just" rtl="1">
              <a:lnSpc>
                <a:spcPct val="115000"/>
              </a:lnSpc>
              <a:spcAft>
                <a:spcPts val="1000"/>
              </a:spcAft>
              <a:buFont typeface="+mj-lt"/>
              <a:buAutoNum type="arabicPeriod" startAt="5"/>
            </a:pPr>
            <a:r>
              <a:rPr lang="fa-IR" sz="3900" dirty="0" smtClean="0">
                <a:latin typeface="Calibri" panose="020F0502020204030204" pitchFamily="34" charset="0"/>
                <a:ea typeface="Times New Roman" panose="02020603050405020304" pitchFamily="18" charset="0"/>
                <a:cs typeface="B Zar" panose="00000400000000000000" pitchFamily="2" charset="-78"/>
              </a:rPr>
              <a:t>نظارت </a:t>
            </a:r>
            <a:r>
              <a:rPr lang="fa-IR" sz="3900" dirty="0">
                <a:latin typeface="Calibri" panose="020F0502020204030204" pitchFamily="34" charset="0"/>
                <a:ea typeface="Times New Roman" panose="02020603050405020304" pitchFamily="18" charset="0"/>
                <a:cs typeface="B Zar" panose="00000400000000000000" pitchFamily="2" charset="-78"/>
              </a:rPr>
              <a:t>پزشکی بر مأموریت های در حال انجام </a:t>
            </a:r>
            <a:endParaRPr lang="en-US" sz="3900" dirty="0">
              <a:latin typeface="Calibri" panose="020F0502020204030204" pitchFamily="34" charset="0"/>
              <a:ea typeface="Times New Roman" panose="02020603050405020304" pitchFamily="18" charset="0"/>
              <a:cs typeface="B Zar" panose="00000400000000000000" pitchFamily="2" charset="-78"/>
            </a:endParaRPr>
          </a:p>
          <a:p>
            <a:pPr marL="514350" indent="-514350" algn="just" rtl="1">
              <a:lnSpc>
                <a:spcPct val="115000"/>
              </a:lnSpc>
              <a:spcAft>
                <a:spcPts val="1000"/>
              </a:spcAft>
              <a:buFont typeface="+mj-lt"/>
              <a:buAutoNum type="arabicPeriod" startAt="5"/>
            </a:pPr>
            <a:r>
              <a:rPr lang="fa-IR" sz="3900" dirty="0" smtClean="0">
                <a:latin typeface="Calibri" panose="020F0502020204030204" pitchFamily="34" charset="0"/>
                <a:ea typeface="Times New Roman" panose="02020603050405020304" pitchFamily="18" charset="0"/>
                <a:cs typeface="B Zar" panose="00000400000000000000" pitchFamily="2" charset="-78"/>
              </a:rPr>
              <a:t>اعلام </a:t>
            </a:r>
            <a:r>
              <a:rPr lang="fa-IR" sz="3900" dirty="0">
                <a:latin typeface="Calibri" panose="020F0502020204030204" pitchFamily="34" charset="0"/>
                <a:ea typeface="Times New Roman" panose="02020603050405020304" pitchFamily="18" charset="0"/>
                <a:cs typeface="B Zar" panose="00000400000000000000" pitchFamily="2" charset="-78"/>
              </a:rPr>
              <a:t>نیازهای عملیاتی، دارویی و تجهیزاتی به ستاد اورژانس دانشگاه طبق مأموریت های </a:t>
            </a:r>
            <a:r>
              <a:rPr lang="fa-IR" sz="3900" dirty="0">
                <a:cs typeface="B Nazanin" panose="00000400000000000000" pitchFamily="2" charset="-78"/>
              </a:rPr>
              <a:t>محلی </a:t>
            </a:r>
          </a:p>
          <a:p>
            <a:pPr marL="457200" lvl="0" indent="-457200" algn="r" defTabSz="914400" rtl="1" eaLnBrk="1" latinLnBrk="0" hangingPunct="1">
              <a:lnSpc>
                <a:spcPct val="120000"/>
              </a:lnSpc>
              <a:spcBef>
                <a:spcPts val="1000"/>
              </a:spcBef>
              <a:buSzPct val="125000"/>
              <a:buFont typeface="+mj-lt"/>
              <a:buAutoNum type="arabicPeriod" startAt="5"/>
            </a:pPr>
            <a:endParaRPr lang="en-US" dirty="0">
              <a:cs typeface="B Nazanin" panose="00000400000000000000" pitchFamily="2" charset="-78"/>
            </a:endParaRPr>
          </a:p>
        </p:txBody>
      </p:sp>
    </p:spTree>
    <p:extLst>
      <p:ext uri="{BB962C8B-B14F-4D97-AF65-F5344CB8AC3E}">
        <p14:creationId xmlns:p14="http://schemas.microsoft.com/office/powerpoint/2010/main" val="15928636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ar-SA" sz="3600" b="1" dirty="0">
                <a:solidFill>
                  <a:srgbClr val="FF0000"/>
                </a:solidFill>
                <a:latin typeface="+mn-lt"/>
                <a:ea typeface="+mn-ea"/>
                <a:cs typeface="B Zar" panose="00000400000000000000" pitchFamily="2" charset="-78"/>
              </a:rPr>
              <a:t>پس از اتمام مداخلات در صحنه، بیمار در یکی از شرایط زیر قرار خواهد داشت:</a:t>
            </a:r>
            <a:r>
              <a:rPr lang="en-US" dirty="0"/>
              <a:t/>
            </a:r>
            <a:br>
              <a:rPr lang="en-US" dirty="0"/>
            </a:br>
            <a:endParaRPr lang="en-US" dirty="0"/>
          </a:p>
        </p:txBody>
      </p:sp>
      <p:sp>
        <p:nvSpPr>
          <p:cNvPr id="3" name="Content Placeholder 2"/>
          <p:cNvSpPr>
            <a:spLocks noGrp="1"/>
          </p:cNvSpPr>
          <p:nvPr>
            <p:ph idx="1"/>
          </p:nvPr>
        </p:nvSpPr>
        <p:spPr/>
        <p:txBody>
          <a:bodyPr>
            <a:normAutofit fontScale="55000" lnSpcReduction="20000"/>
          </a:bodyPr>
          <a:lstStyle/>
          <a:p>
            <a:pPr algn="r" rtl="1">
              <a:lnSpc>
                <a:spcPct val="110000"/>
              </a:lnSpc>
            </a:pPr>
            <a:r>
              <a:rPr lang="fa-IR" sz="3800" b="1" dirty="0">
                <a:solidFill>
                  <a:srgbClr val="FF0000"/>
                </a:solidFill>
                <a:cs typeface="B Zar" panose="00000400000000000000" pitchFamily="2" charset="-78"/>
              </a:rPr>
              <a:t>الف) نیاز به انتقال به مرکز درمانی:</a:t>
            </a:r>
            <a:endParaRPr lang="en-US" sz="3800" b="1" dirty="0">
              <a:solidFill>
                <a:srgbClr val="FF0000"/>
              </a:solidFill>
              <a:cs typeface="B Zar" panose="00000400000000000000" pitchFamily="2" charset="-78"/>
            </a:endParaRPr>
          </a:p>
          <a:p>
            <a:pPr algn="r" rtl="1">
              <a:lnSpc>
                <a:spcPct val="110000"/>
              </a:lnSpc>
            </a:pPr>
            <a:r>
              <a:rPr lang="ar-SA" sz="3800" dirty="0">
                <a:cs typeface="B Zar" panose="00000400000000000000" pitchFamily="2" charset="-78"/>
              </a:rPr>
              <a:t>	در این موارد ضروری است حین انتقال بیمار در کابین عقب، از پروتکل انتقال استفاده و خدمات براساس آن انجام گردد. شایان ذکر است در برخی موارد، پروتکل آفلاین مربوطه دستوراتی را علاوه‌بر دستورات پروتکل انتقال اعلام نموده که اجرای آن بر بالین بیمار حین انتقال ضروری است.</a:t>
            </a:r>
            <a:endParaRPr lang="en-US" sz="3800" dirty="0">
              <a:cs typeface="B Zar" panose="00000400000000000000" pitchFamily="2" charset="-78"/>
            </a:endParaRPr>
          </a:p>
          <a:p>
            <a:pPr algn="r" rtl="1">
              <a:lnSpc>
                <a:spcPct val="110000"/>
              </a:lnSpc>
            </a:pPr>
            <a:r>
              <a:rPr lang="ar-SA" sz="3800" dirty="0">
                <a:cs typeface="B Zar" panose="00000400000000000000" pitchFamily="2" charset="-78"/>
              </a:rPr>
              <a:t>	همچنین برای انتخاب مرکز درمانی و محل تحویل (تریاژ بیمارستان، سی‌تی اسکن، کت لب یا اتاق احیا) و تحویل گیرنده (پرستار، پزشک، تیم استروک یا تیم 247) باید از پروتکل تحویل استفاده شود.</a:t>
            </a:r>
            <a:endParaRPr lang="en-US" sz="3800" dirty="0">
              <a:cs typeface="B Zar" panose="00000400000000000000" pitchFamily="2" charset="-78"/>
            </a:endParaRPr>
          </a:p>
          <a:p>
            <a:pPr algn="r" rtl="1">
              <a:lnSpc>
                <a:spcPct val="110000"/>
              </a:lnSpc>
            </a:pPr>
            <a:r>
              <a:rPr lang="ar-SA" sz="3800" b="1" dirty="0">
                <a:solidFill>
                  <a:srgbClr val="FF0000"/>
                </a:solidFill>
                <a:cs typeface="B Zar" panose="00000400000000000000" pitchFamily="2" charset="-78"/>
              </a:rPr>
              <a:t>ب) درمان سرپایی:</a:t>
            </a:r>
            <a:endParaRPr lang="en-US" sz="3800" b="1" dirty="0">
              <a:solidFill>
                <a:srgbClr val="FF0000"/>
              </a:solidFill>
              <a:cs typeface="B Zar" panose="00000400000000000000" pitchFamily="2" charset="-78"/>
            </a:endParaRPr>
          </a:p>
          <a:p>
            <a:pPr algn="r" rtl="1">
              <a:lnSpc>
                <a:spcPct val="110000"/>
              </a:lnSpc>
            </a:pPr>
            <a:r>
              <a:rPr lang="ar-SA" sz="3800" dirty="0">
                <a:cs typeface="B Zar" panose="00000400000000000000" pitchFamily="2" charset="-78"/>
              </a:rPr>
              <a:t>	این موارد حتماً باید با مشاوره پزشک 50-10 و نظر ایشان انجام شود.</a:t>
            </a:r>
            <a:endParaRPr lang="en-US" sz="3800" dirty="0">
              <a:cs typeface="B Zar" panose="00000400000000000000" pitchFamily="2" charset="-78"/>
            </a:endParaRPr>
          </a:p>
          <a:p>
            <a:pPr algn="r" rtl="1">
              <a:lnSpc>
                <a:spcPct val="110000"/>
              </a:lnSpc>
            </a:pPr>
            <a:r>
              <a:rPr lang="ar-SA" sz="3800" b="1" dirty="0">
                <a:solidFill>
                  <a:srgbClr val="FF0000"/>
                </a:solidFill>
                <a:cs typeface="B Zar" panose="00000400000000000000" pitchFamily="2" charset="-78"/>
              </a:rPr>
              <a:t>ج) امتناع بیمار از انتقال به مرکز درمانی:</a:t>
            </a:r>
            <a:endParaRPr lang="en-US" sz="3800" b="1" dirty="0">
              <a:solidFill>
                <a:srgbClr val="FF0000"/>
              </a:solidFill>
              <a:cs typeface="B Zar" panose="00000400000000000000" pitchFamily="2" charset="-78"/>
            </a:endParaRPr>
          </a:p>
          <a:p>
            <a:pPr algn="r" rtl="1">
              <a:lnSpc>
                <a:spcPct val="110000"/>
              </a:lnSpc>
            </a:pPr>
            <a:r>
              <a:rPr lang="ar-SA" sz="3800" dirty="0">
                <a:cs typeface="B Zar" panose="00000400000000000000" pitchFamily="2" charset="-78"/>
              </a:rPr>
              <a:t>	در این موارد، چنانچه بیمار، بیماری شدید، جدی یا مخاطره‌آمیز داشته باشد (شامل بیماران قلبی، مغزی، تنفسی، ترومای ترافیکی و نیز مسمومیت) می‌بایست مشاوره پزشکی 50-10 انجام گردد. پزشک موظف است علایم هشدار و مخاطرات را به بیمار/همراه قانونی وی اعلام نماید.</a:t>
            </a:r>
            <a:endParaRPr lang="en-US" sz="3800" dirty="0">
              <a:cs typeface="B Zar" panose="00000400000000000000" pitchFamily="2" charset="-78"/>
            </a:endParaRPr>
          </a:p>
          <a:p>
            <a:endParaRPr lang="en-US" dirty="0"/>
          </a:p>
        </p:txBody>
      </p:sp>
    </p:spTree>
    <p:extLst>
      <p:ext uri="{BB962C8B-B14F-4D97-AF65-F5344CB8AC3E}">
        <p14:creationId xmlns:p14="http://schemas.microsoft.com/office/powerpoint/2010/main" val="3903752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rotWithShape="1">
          <a:blip r:embed="rId2" cstate="print">
            <a:extLst>
              <a:ext uri="{28A0092B-C50C-407E-A947-70E740481C1C}">
                <a14:useLocalDpi xmlns:a14="http://schemas.microsoft.com/office/drawing/2010/main" val="0"/>
              </a:ext>
            </a:extLst>
          </a:blip>
          <a:srcRect r="75637"/>
          <a:stretch/>
        </p:blipFill>
        <p:spPr>
          <a:xfrm>
            <a:off x="0" y="0"/>
            <a:ext cx="12192000" cy="6858000"/>
          </a:xfrm>
          <a:prstGeom prst="rect">
            <a:avLst/>
          </a:prstGeom>
        </p:spPr>
      </p:pic>
      <p:sp>
        <p:nvSpPr>
          <p:cNvPr id="6" name="Rectangle 5"/>
          <p:cNvSpPr/>
          <p:nvPr/>
        </p:nvSpPr>
        <p:spPr>
          <a:xfrm>
            <a:off x="652345" y="3072799"/>
            <a:ext cx="10887307" cy="1569660"/>
          </a:xfrm>
          <a:prstGeom prst="rect">
            <a:avLst/>
          </a:prstGeom>
        </p:spPr>
        <p:txBody>
          <a:bodyPr wrap="square">
            <a:spAutoFit/>
          </a:bodyPr>
          <a:lstStyle/>
          <a:p>
            <a:pPr algn="ctr"/>
            <a:r>
              <a:rPr lang="ar-SA" sz="4800" b="1" dirty="0">
                <a:solidFill>
                  <a:srgbClr val="FFFFFF"/>
                </a:solidFill>
                <a:latin typeface="Times New Roman" panose="02020603050405020304" pitchFamily="18" charset="0"/>
                <a:ea typeface="MS Mincho"/>
                <a:cs typeface="B Zar" panose="00000400000000000000" pitchFamily="2" charset="-78"/>
              </a:rPr>
              <a:t>درمان‌های گام‌به‌گام </a:t>
            </a:r>
            <a:r>
              <a:rPr lang="ar-SA" sz="4800" b="1" dirty="0" smtClean="0">
                <a:solidFill>
                  <a:srgbClr val="FFFFFF"/>
                </a:solidFill>
                <a:latin typeface="Times New Roman" panose="02020603050405020304" pitchFamily="18" charset="0"/>
                <a:ea typeface="MS Mincho"/>
                <a:cs typeface="B Zar" panose="00000400000000000000" pitchFamily="2" charset="-78"/>
              </a:rPr>
              <a:t>دراورژانس </a:t>
            </a:r>
            <a:r>
              <a:rPr lang="ar-SA" sz="4800" b="1" dirty="0">
                <a:solidFill>
                  <a:srgbClr val="FFFFFF"/>
                </a:solidFill>
                <a:latin typeface="Times New Roman" panose="02020603050405020304" pitchFamily="18" charset="0"/>
                <a:ea typeface="MS Mincho"/>
                <a:cs typeface="B Zar" panose="00000400000000000000" pitchFamily="2" charset="-78"/>
              </a:rPr>
              <a:t>پیش‌بیمارستانی</a:t>
            </a:r>
            <a:r>
              <a:rPr lang="ar-SA" sz="4800" b="1" dirty="0" smtClean="0">
                <a:solidFill>
                  <a:srgbClr val="FFFFFF"/>
                </a:solidFill>
                <a:latin typeface="Times New Roman" panose="02020603050405020304" pitchFamily="18" charset="0"/>
                <a:ea typeface="MS Mincho"/>
                <a:cs typeface="B Zar" panose="00000400000000000000" pitchFamily="2" charset="-78"/>
              </a:rPr>
              <a:t> </a:t>
            </a:r>
            <a:r>
              <a:rPr lang="ar-SA" sz="4800" b="1" dirty="0">
                <a:solidFill>
                  <a:srgbClr val="FFFFFF"/>
                </a:solidFill>
                <a:latin typeface="Times New Roman" panose="02020603050405020304" pitchFamily="18" charset="0"/>
                <a:ea typeface="MS Mincho"/>
                <a:cs typeface="B Zar" panose="00000400000000000000" pitchFamily="2" charset="-78"/>
              </a:rPr>
              <a:t/>
            </a:r>
            <a:br>
              <a:rPr lang="ar-SA" sz="4800" b="1" dirty="0">
                <a:solidFill>
                  <a:srgbClr val="FFFFFF"/>
                </a:solidFill>
                <a:latin typeface="Times New Roman" panose="02020603050405020304" pitchFamily="18" charset="0"/>
                <a:ea typeface="MS Mincho"/>
                <a:cs typeface="B Zar" panose="00000400000000000000" pitchFamily="2" charset="-78"/>
              </a:rPr>
            </a:br>
            <a:endParaRPr lang="en-US" sz="4800" b="1" dirty="0">
              <a:cs typeface="B Zar" panose="00000400000000000000" pitchFamily="2" charset="-78"/>
            </a:endParaRPr>
          </a:p>
        </p:txBody>
      </p:sp>
      <p:pic>
        <p:nvPicPr>
          <p:cNvPr id="7" name="Picture 41" descr="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5390" y="553999"/>
            <a:ext cx="2141219" cy="233952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3047998" y="5732504"/>
            <a:ext cx="6096000" cy="723275"/>
          </a:xfrm>
          <a:prstGeom prst="rect">
            <a:avLst/>
          </a:prstGeom>
        </p:spPr>
        <p:txBody>
          <a:bodyPr>
            <a:spAutoFit/>
          </a:bodyPr>
          <a:lstStyle/>
          <a:p>
            <a:pPr algn="ctr" rtl="1">
              <a:spcAft>
                <a:spcPts val="600"/>
              </a:spcAft>
              <a:tabLst>
                <a:tab pos="1620520" algn="ctr"/>
                <a:tab pos="4140835" algn="ctr"/>
              </a:tabLst>
            </a:pPr>
            <a:r>
              <a:rPr lang="ar-SA" b="1" dirty="0">
                <a:solidFill>
                  <a:srgbClr val="222A35"/>
                </a:solidFill>
                <a:latin typeface="Times New Roman Bold" panose="02020803070505020304" pitchFamily="18" charset="0"/>
                <a:ea typeface="Times New Roman" panose="02020603050405020304" pitchFamily="18" charset="0"/>
                <a:cs typeface="B Mitra" panose="00000400000000000000" pitchFamily="2" charset="-78"/>
              </a:rPr>
              <a:t>وزرات بهداشت، درمان و آموزش پزشكي</a:t>
            </a:r>
            <a:endParaRPr lang="en-US" sz="1200" b="1" dirty="0">
              <a:solidFill>
                <a:srgbClr val="222A35"/>
              </a:solidFill>
              <a:latin typeface="Times New Roman Bold" panose="02020803070505020304" pitchFamily="18" charset="0"/>
              <a:ea typeface="Times New Roman" panose="02020603050405020304" pitchFamily="18" charset="0"/>
              <a:cs typeface="B Mitra" panose="00000400000000000000" pitchFamily="2" charset="-78"/>
            </a:endParaRPr>
          </a:p>
          <a:p>
            <a:pPr algn="ctr" rtl="1">
              <a:spcAft>
                <a:spcPts val="1600"/>
              </a:spcAft>
              <a:tabLst>
                <a:tab pos="1620520" algn="ctr"/>
                <a:tab pos="4140835" algn="ctr"/>
              </a:tabLst>
            </a:pPr>
            <a:r>
              <a:rPr lang="ar-SA" b="1" dirty="0">
                <a:solidFill>
                  <a:srgbClr val="222A35"/>
                </a:solidFill>
                <a:latin typeface="Times New Roman Bold" panose="02020803070505020304" pitchFamily="18" charset="0"/>
                <a:ea typeface="Times New Roman" panose="02020603050405020304" pitchFamily="18" charset="0"/>
                <a:cs typeface="B Mitra" panose="00000400000000000000" pitchFamily="2" charset="-78"/>
              </a:rPr>
              <a:t>سازمان اورژانس کشور</a:t>
            </a:r>
            <a:endParaRPr lang="en-US" sz="1200" b="1" dirty="0">
              <a:solidFill>
                <a:srgbClr val="222A35"/>
              </a:solidFill>
              <a:effectLst/>
              <a:latin typeface="Times New Roman Bold" panose="02020803070505020304" pitchFamily="18" charset="0"/>
              <a:ea typeface="Times New Roman" panose="02020603050405020304" pitchFamily="18" charset="0"/>
              <a:cs typeface="B Mitra" panose="00000400000000000000" pitchFamily="2" charset="-78"/>
            </a:endParaRPr>
          </a:p>
        </p:txBody>
      </p:sp>
    </p:spTree>
    <p:extLst>
      <p:ext uri="{BB962C8B-B14F-4D97-AF65-F5344CB8AC3E}">
        <p14:creationId xmlns:p14="http://schemas.microsoft.com/office/powerpoint/2010/main" val="296866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12956"/>
            <a:ext cx="10515600" cy="5664007"/>
          </a:xfrm>
        </p:spPr>
        <p:txBody>
          <a:bodyPr>
            <a:normAutofit fontScale="92500" lnSpcReduction="10000"/>
          </a:bodyPr>
          <a:lstStyle/>
          <a:p>
            <a:pPr marL="0" indent="0" algn="just" rtl="1">
              <a:buNone/>
            </a:pPr>
            <a:r>
              <a:rPr lang="ar-SA" sz="4000" dirty="0">
                <a:cs typeface="B Zar" panose="00000400000000000000" pitchFamily="2" charset="-78"/>
              </a:rPr>
              <a:t>از دهه 1970 میلادی خدمات فوریت‌های پزشکی برای خدمت بر بالین بیماران بدحال و مصدومین به‌صورت سیستماتیک در امریکا راه‌اندازی شد و در کشور ما نیز در </a:t>
            </a:r>
            <a:r>
              <a:rPr lang="ar-SA" sz="4000" b="1" dirty="0">
                <a:solidFill>
                  <a:srgbClr val="FF0000"/>
                </a:solidFill>
                <a:cs typeface="B Zar" panose="00000400000000000000" pitchFamily="2" charset="-78"/>
              </a:rPr>
              <a:t>سال 1354</a:t>
            </a:r>
            <a:r>
              <a:rPr lang="ar-SA" sz="4000" b="1" dirty="0">
                <a:cs typeface="B Zar" panose="00000400000000000000" pitchFamily="2" charset="-78"/>
              </a:rPr>
              <a:t> </a:t>
            </a:r>
            <a:r>
              <a:rPr lang="ar-SA" sz="4000" b="1" dirty="0">
                <a:solidFill>
                  <a:srgbClr val="FF0000"/>
                </a:solidFill>
                <a:cs typeface="B Zar" panose="00000400000000000000" pitchFamily="2" charset="-78"/>
              </a:rPr>
              <a:t>مرکز اورژانس تهران </a:t>
            </a:r>
            <a:r>
              <a:rPr lang="ar-SA" sz="4000" dirty="0">
                <a:cs typeface="B Zar" panose="00000400000000000000" pitchFamily="2" charset="-78"/>
              </a:rPr>
              <a:t>برای ارائه خدمات فوریت‌های پزشکی بر بالین بیماران به‌عنوان </a:t>
            </a:r>
            <a:r>
              <a:rPr lang="ar-SA" sz="4000" b="1" dirty="0">
                <a:solidFill>
                  <a:srgbClr val="FF0000"/>
                </a:solidFill>
                <a:cs typeface="B Zar" panose="00000400000000000000" pitchFamily="2" charset="-78"/>
              </a:rPr>
              <a:t>چهارمین</a:t>
            </a:r>
            <a:r>
              <a:rPr lang="ar-SA" sz="4000" dirty="0">
                <a:solidFill>
                  <a:srgbClr val="FF0000"/>
                </a:solidFill>
                <a:cs typeface="B Zar" panose="00000400000000000000" pitchFamily="2" charset="-78"/>
              </a:rPr>
              <a:t> </a:t>
            </a:r>
            <a:r>
              <a:rPr lang="ar-SA" sz="4000" dirty="0">
                <a:cs typeface="B Zar" panose="00000400000000000000" pitchFamily="2" charset="-78"/>
              </a:rPr>
              <a:t>کشور ارائه‌دهنده این خدمات راه‌اندازی گردید. </a:t>
            </a:r>
            <a:endParaRPr lang="en-US" sz="4000" dirty="0" smtClean="0">
              <a:cs typeface="B Zar" panose="00000400000000000000" pitchFamily="2" charset="-78"/>
            </a:endParaRPr>
          </a:p>
          <a:p>
            <a:pPr marL="0" indent="0" algn="just" rtl="1">
              <a:buNone/>
            </a:pPr>
            <a:endParaRPr lang="en-US" sz="4000" dirty="0">
              <a:cs typeface="B Zar" panose="00000400000000000000" pitchFamily="2" charset="-78"/>
            </a:endParaRPr>
          </a:p>
          <a:p>
            <a:pPr marL="0" indent="0" algn="just" rtl="1">
              <a:buNone/>
            </a:pPr>
            <a:r>
              <a:rPr lang="ar-SA" sz="4000" dirty="0" smtClean="0">
                <a:cs typeface="B Zar" panose="00000400000000000000" pitchFamily="2" charset="-78"/>
              </a:rPr>
              <a:t>این </a:t>
            </a:r>
            <a:r>
              <a:rPr lang="ar-SA" sz="4000" dirty="0">
                <a:cs typeface="B Zar" panose="00000400000000000000" pitchFamily="2" charset="-78"/>
              </a:rPr>
              <a:t>خدمات تأثیر قابل توجهی بر سلامت بیماران و مصدومین داشت و همین امر برای توسعه روزافزون و فراگیرشدن آن کفایت می‌نمود به نحوی که در حال حاضر در تمامی کشورهای توسعه‌یافته و بسیاری از کشور‌های در حال توسعه، دسترسی به این خدمات برای عموم مردم به‌سادگی امکان‌پذیر و بخش مهمی از نظام سلامت می‌باشد.</a:t>
            </a:r>
            <a:endParaRPr lang="en-US" sz="4000" dirty="0">
              <a:cs typeface="B Zar" panose="00000400000000000000" pitchFamily="2" charset="-78"/>
            </a:endParaRPr>
          </a:p>
          <a:p>
            <a:pPr marL="0" indent="0" algn="just" rtl="1">
              <a:buNone/>
            </a:pPr>
            <a:endParaRPr lang="en-US" sz="4000" dirty="0">
              <a:cs typeface="B Zar" panose="00000400000000000000" pitchFamily="2" charset="-78"/>
            </a:endParaRPr>
          </a:p>
        </p:txBody>
      </p:sp>
    </p:spTree>
    <p:extLst>
      <p:ext uri="{BB962C8B-B14F-4D97-AF65-F5344CB8AC3E}">
        <p14:creationId xmlns:p14="http://schemas.microsoft.com/office/powerpoint/2010/main" val="112817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25513"/>
            <a:ext cx="10515600" cy="5751450"/>
          </a:xfrm>
        </p:spPr>
        <p:txBody>
          <a:bodyPr>
            <a:normAutofit/>
          </a:bodyPr>
          <a:lstStyle/>
          <a:p>
            <a:pPr algn="r" rtl="1"/>
            <a:r>
              <a:rPr lang="ar-SA" sz="3200" b="1" dirty="0">
                <a:solidFill>
                  <a:srgbClr val="FF0000"/>
                </a:solidFill>
                <a:cs typeface="B Zar" panose="00000400000000000000" pitchFamily="2" charset="-78"/>
              </a:rPr>
              <a:t>برای ارائه </a:t>
            </a:r>
            <a:r>
              <a:rPr lang="ar-SA" sz="3200" b="1" dirty="0" smtClean="0">
                <a:solidFill>
                  <a:srgbClr val="FF0000"/>
                </a:solidFill>
                <a:cs typeface="B Zar" panose="00000400000000000000" pitchFamily="2" charset="-78"/>
              </a:rPr>
              <a:t>خدمت</a:t>
            </a:r>
            <a:r>
              <a:rPr lang="ar-SA" sz="3200" b="1" dirty="0">
                <a:solidFill>
                  <a:srgbClr val="FF0000"/>
                </a:solidFill>
                <a:cs typeface="B Zar" panose="00000400000000000000" pitchFamily="2" charset="-78"/>
              </a:rPr>
              <a:t>، دو روش اصلی در کشور‌های دنیا استفاده می‌شود: </a:t>
            </a:r>
            <a:endParaRPr lang="en-US" sz="3200" b="1" dirty="0" smtClean="0">
              <a:solidFill>
                <a:srgbClr val="FF0000"/>
              </a:solidFill>
              <a:cs typeface="B Zar" panose="00000400000000000000" pitchFamily="2" charset="-78"/>
            </a:endParaRPr>
          </a:p>
          <a:p>
            <a:pPr algn="r" rtl="1"/>
            <a:endParaRPr lang="en-US" sz="3200" dirty="0">
              <a:solidFill>
                <a:srgbClr val="FF0000"/>
              </a:solidFill>
              <a:cs typeface="B Zar" panose="00000400000000000000" pitchFamily="2" charset="-78"/>
            </a:endParaRPr>
          </a:p>
          <a:p>
            <a:pPr algn="r" rtl="1"/>
            <a:r>
              <a:rPr lang="ar-SA" sz="3200" b="1" dirty="0">
                <a:cs typeface="B Zar" panose="00000400000000000000" pitchFamily="2" charset="-78"/>
              </a:rPr>
              <a:t>1.	سیستم فرانکو ـ ژرمن: </a:t>
            </a:r>
            <a:r>
              <a:rPr lang="ar-SA" sz="3200" dirty="0">
                <a:cs typeface="B Zar" panose="00000400000000000000" pitchFamily="2" charset="-78"/>
              </a:rPr>
              <a:t>در این روش، پزشک متخصص بر بالین بیمار اعزام شده و خدمات تخصصی از محل حادثه شروع می‌شود</a:t>
            </a:r>
            <a:r>
              <a:rPr lang="ar-SA" sz="3200" dirty="0" smtClean="0">
                <a:cs typeface="B Zar" panose="00000400000000000000" pitchFamily="2" charset="-78"/>
              </a:rPr>
              <a:t>.</a:t>
            </a:r>
            <a:endParaRPr lang="en-US" sz="3200" dirty="0" smtClean="0">
              <a:cs typeface="B Zar" panose="00000400000000000000" pitchFamily="2" charset="-78"/>
            </a:endParaRPr>
          </a:p>
          <a:p>
            <a:pPr algn="r" rtl="1"/>
            <a:endParaRPr lang="en-US" sz="3200" dirty="0">
              <a:cs typeface="B Zar" panose="00000400000000000000" pitchFamily="2" charset="-78"/>
            </a:endParaRPr>
          </a:p>
          <a:p>
            <a:pPr algn="r" rtl="1"/>
            <a:r>
              <a:rPr lang="ar-SA" sz="3200" b="1" dirty="0">
                <a:cs typeface="B Zar" panose="00000400000000000000" pitchFamily="2" charset="-78"/>
              </a:rPr>
              <a:t>2.	سیستم آنگلو ـ آمریکن: </a:t>
            </a:r>
            <a:r>
              <a:rPr lang="ar-SA" sz="3200" dirty="0">
                <a:cs typeface="B Zar" panose="00000400000000000000" pitchFamily="2" charset="-78"/>
              </a:rPr>
              <a:t>در این روش تکنسین‌های فوریت‌های پزشکیِ ماهر، بر بالین بیمار حاضر می شوند و ضمن شروع خدمات مراقبتی و درمانی، تلاش می‌گردد تا زمان رسیدن به خدمات تخصصی در مرکز درمانی کاهش یابد.</a:t>
            </a:r>
            <a:endParaRPr lang="en-US" sz="3200" dirty="0">
              <a:cs typeface="B Zar" panose="00000400000000000000" pitchFamily="2" charset="-78"/>
            </a:endParaRPr>
          </a:p>
          <a:p>
            <a:pPr algn="r" rtl="1"/>
            <a:r>
              <a:rPr lang="ar-SA" sz="3200" dirty="0">
                <a:cs typeface="B Zar" panose="00000400000000000000" pitchFamily="2" charset="-78"/>
              </a:rPr>
              <a:t>البته مزایا و معایب هر یک از این سیستم‌ها موجب شده است تا روش ترکیبی (سیستم مختلط) نیز در برخی از کشورهای دنیا استفاده گردد. </a:t>
            </a:r>
            <a:endParaRPr lang="en-US" sz="3200" dirty="0">
              <a:cs typeface="B Zar" panose="00000400000000000000" pitchFamily="2" charset="-78"/>
            </a:endParaRPr>
          </a:p>
          <a:p>
            <a:pPr algn="r" rtl="1"/>
            <a:endParaRPr lang="en-US" sz="3200" dirty="0">
              <a:cs typeface="B Zar" panose="00000400000000000000" pitchFamily="2" charset="-78"/>
            </a:endParaRPr>
          </a:p>
        </p:txBody>
      </p:sp>
    </p:spTree>
    <p:extLst>
      <p:ext uri="{BB962C8B-B14F-4D97-AF65-F5344CB8AC3E}">
        <p14:creationId xmlns:p14="http://schemas.microsoft.com/office/powerpoint/2010/main" val="1417826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46410"/>
            <a:ext cx="10515600" cy="5664007"/>
          </a:xfrm>
        </p:spPr>
        <p:txBody>
          <a:bodyPr>
            <a:normAutofit/>
          </a:bodyPr>
          <a:lstStyle/>
          <a:p>
            <a:pPr algn="just" rtl="1">
              <a:lnSpc>
                <a:spcPct val="100000"/>
              </a:lnSpc>
            </a:pPr>
            <a:r>
              <a:rPr lang="ar-SA" sz="4000" dirty="0">
                <a:cs typeface="B Zar" panose="00000400000000000000" pitchFamily="2" charset="-78"/>
              </a:rPr>
              <a:t>خدمات فوریت‌های پزشکی در کشور ما بر مبنای </a:t>
            </a:r>
            <a:r>
              <a:rPr lang="ar-SA" sz="4000" dirty="0" smtClean="0">
                <a:cs typeface="B Zar" panose="00000400000000000000" pitchFamily="2" charset="-78"/>
              </a:rPr>
              <a:t>روش </a:t>
            </a:r>
            <a:r>
              <a:rPr lang="ar-SA" sz="4000" dirty="0">
                <a:solidFill>
                  <a:srgbClr val="FF0000"/>
                </a:solidFill>
                <a:cs typeface="B Zar" panose="00000400000000000000" pitchFamily="2" charset="-78"/>
              </a:rPr>
              <a:t>آنگلو ـ آمریکن</a:t>
            </a:r>
            <a:r>
              <a:rPr lang="ar-SA" sz="4000" dirty="0">
                <a:cs typeface="B Zar" panose="00000400000000000000" pitchFamily="2" charset="-78"/>
              </a:rPr>
              <a:t> طراحی گردیده است. یکی از چالش‌های این سیستم، </a:t>
            </a:r>
            <a:r>
              <a:rPr lang="ar-SA" sz="4000" i="1" dirty="0">
                <a:cs typeface="B Zar" panose="00000400000000000000" pitchFamily="2" charset="-78"/>
              </a:rPr>
              <a:t>تشخیص احتمالی صحیح بر بالین بیمار</a:t>
            </a:r>
            <a:r>
              <a:rPr lang="ar-SA" sz="4000" dirty="0">
                <a:cs typeface="B Zar" panose="00000400000000000000" pitchFamily="2" charset="-78"/>
              </a:rPr>
              <a:t> و شروع صحیح خدمات مراقبتی و درمانی در بالین بیمار یا مصدوم بوده است. ازطرفی براساس قوانین بسیاری از کشورها ازجمله کشور ما، هرگونه تجویز دارو می‌بایست با نظر پزشک صورت پذیرد لذا برای کاهش مخاطرات ناشی از تشخیص نادرست و نیز رعایت ملاحظات قانونی، در سیستم آنگلو ـ آمریکن، از مشاوره پزشکی استفاده می‌شود.</a:t>
            </a:r>
            <a:endParaRPr lang="en-US" sz="4000" dirty="0">
              <a:cs typeface="B Zar" panose="00000400000000000000" pitchFamily="2" charset="-78"/>
            </a:endParaRPr>
          </a:p>
        </p:txBody>
      </p:sp>
    </p:spTree>
    <p:extLst>
      <p:ext uri="{BB962C8B-B14F-4D97-AF65-F5344CB8AC3E}">
        <p14:creationId xmlns:p14="http://schemas.microsoft.com/office/powerpoint/2010/main" val="3412206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b="1" dirty="0" smtClean="0">
                <a:solidFill>
                  <a:srgbClr val="FF0000"/>
                </a:solidFill>
                <a:cs typeface="B Zar" panose="00000400000000000000" pitchFamily="2" charset="-78"/>
              </a:rPr>
              <a:t>چالش های استفاده از مشاوره پزشکی</a:t>
            </a:r>
            <a:endParaRPr lang="en-US" b="1" dirty="0">
              <a:solidFill>
                <a:srgbClr val="FF0000"/>
              </a:solidFill>
              <a:cs typeface="B Zar" panose="00000400000000000000" pitchFamily="2" charset="-78"/>
            </a:endParaRPr>
          </a:p>
        </p:txBody>
      </p:sp>
      <p:sp>
        <p:nvSpPr>
          <p:cNvPr id="3" name="Content Placeholder 2"/>
          <p:cNvSpPr>
            <a:spLocks noGrp="1"/>
          </p:cNvSpPr>
          <p:nvPr>
            <p:ph idx="1"/>
          </p:nvPr>
        </p:nvSpPr>
        <p:spPr>
          <a:xfrm>
            <a:off x="598448" y="1902560"/>
            <a:ext cx="10995103" cy="4486275"/>
          </a:xfrm>
        </p:spPr>
        <p:txBody>
          <a:bodyPr>
            <a:normAutofit/>
          </a:bodyPr>
          <a:lstStyle/>
          <a:p>
            <a:pPr marL="742950" indent="-742950" algn="just" rtl="1">
              <a:buFont typeface="+mj-lt"/>
              <a:buAutoNum type="arabicPeriod"/>
            </a:pPr>
            <a:r>
              <a:rPr lang="fa-IR" sz="3600" b="1" dirty="0">
                <a:cs typeface="B Nazanin" panose="00000400000000000000" pitchFamily="2" charset="-78"/>
              </a:rPr>
              <a:t>م</a:t>
            </a:r>
            <a:r>
              <a:rPr lang="ar-SA" sz="3600" b="1" dirty="0" smtClean="0">
                <a:cs typeface="B Nazanin" panose="00000400000000000000" pitchFamily="2" charset="-78"/>
              </a:rPr>
              <a:t>شاوره </a:t>
            </a:r>
            <a:r>
              <a:rPr lang="ar-SA" sz="3600" b="1" dirty="0">
                <a:cs typeface="B Nazanin" panose="00000400000000000000" pitchFamily="2" charset="-78"/>
              </a:rPr>
              <a:t>در بیمارانی است که فاقد علایم حیاتی بوده یا در وضعیت بسیار بدحال می‌باشند که فرصت انجام مشاوره پزشکی وجود ندارد. </a:t>
            </a:r>
            <a:endParaRPr lang="en-US" sz="3600" b="1" dirty="0" smtClean="0">
              <a:cs typeface="B Nazanin" panose="00000400000000000000" pitchFamily="2" charset="-78"/>
            </a:endParaRPr>
          </a:p>
          <a:p>
            <a:pPr marL="742950" indent="-742950" algn="just" rtl="1">
              <a:buFont typeface="+mj-lt"/>
              <a:buAutoNum type="arabicPeriod"/>
            </a:pPr>
            <a:r>
              <a:rPr lang="ar-SA" sz="3600" b="1" dirty="0" smtClean="0">
                <a:cs typeface="B Nazanin" panose="00000400000000000000" pitchFamily="2" charset="-78"/>
              </a:rPr>
              <a:t>مواردی که </a:t>
            </a:r>
            <a:r>
              <a:rPr lang="ar-SA" sz="3600" b="1" dirty="0">
                <a:cs typeface="B Nazanin" panose="00000400000000000000" pitchFamily="2" charset="-78"/>
              </a:rPr>
              <a:t>دسترسی به مشاوره برخط را غیرممکن می‌سازد، ازجمله اختلالات مخابراتی و وضعیت نامناسب صحنه </a:t>
            </a:r>
            <a:r>
              <a:rPr lang="ar-SA" sz="3600" b="1" dirty="0" smtClean="0">
                <a:cs typeface="B Nazanin" panose="00000400000000000000" pitchFamily="2" charset="-78"/>
              </a:rPr>
              <a:t>عملیات</a:t>
            </a:r>
            <a:r>
              <a:rPr lang="fa-IR" sz="3600" b="1" dirty="0" smtClean="0">
                <a:cs typeface="B Nazanin" panose="00000400000000000000" pitchFamily="2" charset="-78"/>
              </a:rPr>
              <a:t> و</a:t>
            </a:r>
            <a:r>
              <a:rPr lang="en-US" sz="3600" b="1" dirty="0" smtClean="0">
                <a:cs typeface="B Nazanin" panose="00000400000000000000" pitchFamily="2" charset="-78"/>
              </a:rPr>
              <a:t> </a:t>
            </a:r>
            <a:r>
              <a:rPr lang="fa-IR" sz="3600" b="1" dirty="0" smtClean="0">
                <a:cs typeface="B Nazanin" panose="00000400000000000000" pitchFamily="2" charset="-78"/>
              </a:rPr>
              <a:t>...</a:t>
            </a:r>
            <a:endParaRPr lang="en-US" sz="3600" b="1" dirty="0" smtClean="0">
              <a:cs typeface="B Nazanin" panose="00000400000000000000" pitchFamily="2" charset="-78"/>
            </a:endParaRPr>
          </a:p>
          <a:p>
            <a:pPr algn="just" rtl="1"/>
            <a:endParaRPr lang="en-US" sz="3200" dirty="0">
              <a:cs typeface="B Zar" panose="00000400000000000000" pitchFamily="2" charset="-78"/>
            </a:endParaRPr>
          </a:p>
        </p:txBody>
      </p:sp>
    </p:spTree>
    <p:extLst>
      <p:ext uri="{BB962C8B-B14F-4D97-AF65-F5344CB8AC3E}">
        <p14:creationId xmlns:p14="http://schemas.microsoft.com/office/powerpoint/2010/main" val="1092158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9AF0347-5B2B-A646-AC4F-86C6824F9186}"/>
              </a:ext>
            </a:extLst>
          </p:cNvPr>
          <p:cNvSpPr>
            <a:spLocks noGrp="1"/>
          </p:cNvSpPr>
          <p:nvPr>
            <p:ph idx="1"/>
          </p:nvPr>
        </p:nvSpPr>
        <p:spPr>
          <a:xfrm>
            <a:off x="1141411" y="1112108"/>
            <a:ext cx="9905999" cy="4950942"/>
          </a:xfrm>
        </p:spPr>
        <p:txBody>
          <a:bodyPr>
            <a:normAutofit/>
          </a:bodyPr>
          <a:lstStyle/>
          <a:p>
            <a:pPr marL="228600" indent="-228600" algn="r" defTabSz="914400" rtl="1" eaLnBrk="1" latinLnBrk="0" hangingPunct="1">
              <a:lnSpc>
                <a:spcPct val="120000"/>
              </a:lnSpc>
              <a:spcBef>
                <a:spcPts val="1000"/>
              </a:spcBef>
              <a:buSzPct val="125000"/>
              <a:buFont typeface="Arial" panose="020B0604020202020204" pitchFamily="34" charset="0"/>
              <a:buChar char="•"/>
            </a:pPr>
            <a:endParaRPr lang="fa-IR" sz="3600" b="1" dirty="0">
              <a:latin typeface="4YEOXMAS" panose="00000400000000000000" pitchFamily="2" charset="0"/>
              <a:cs typeface="B Nazanin" panose="00000400000000000000" pitchFamily="2" charset="-78"/>
            </a:endParaRPr>
          </a:p>
          <a:p>
            <a:pPr marL="228600" indent="-228600" algn="r" defTabSz="914400" rtl="1" eaLnBrk="1" latinLnBrk="0" hangingPunct="1">
              <a:lnSpc>
                <a:spcPct val="120000"/>
              </a:lnSpc>
              <a:spcBef>
                <a:spcPts val="1000"/>
              </a:spcBef>
              <a:buSzPct val="125000"/>
              <a:buFont typeface="Arial" panose="020B0604020202020204" pitchFamily="34" charset="0"/>
              <a:buChar char="•"/>
            </a:pPr>
            <a:endParaRPr lang="fa-IR" sz="3600" b="1" dirty="0">
              <a:latin typeface="4YEOXMAS" panose="00000400000000000000" pitchFamily="2" charset="0"/>
              <a:cs typeface="B Nazanin" panose="00000400000000000000" pitchFamily="2" charset="-78"/>
            </a:endParaRPr>
          </a:p>
          <a:p>
            <a:pPr marL="0" indent="0" algn="ctr" defTabSz="914400" rtl="1" eaLnBrk="1" latinLnBrk="0" hangingPunct="1">
              <a:lnSpc>
                <a:spcPct val="120000"/>
              </a:lnSpc>
              <a:spcBef>
                <a:spcPts val="1000"/>
              </a:spcBef>
              <a:buSzPct val="125000"/>
              <a:buNone/>
            </a:pPr>
            <a:r>
              <a:rPr lang="fa-IR" sz="3600" b="1" dirty="0" smtClean="0">
                <a:latin typeface="4YEOXMAS" panose="00000400000000000000" pitchFamily="2" charset="0"/>
                <a:cs typeface="B Nazanin" panose="00000400000000000000" pitchFamily="2" charset="-78"/>
              </a:rPr>
              <a:t>در </a:t>
            </a:r>
            <a:r>
              <a:rPr lang="fa-IR" sz="3600" b="1" dirty="0">
                <a:latin typeface="4YEOXMAS" panose="00000400000000000000" pitchFamily="2" charset="0"/>
                <a:cs typeface="B Nazanin" panose="00000400000000000000" pitchFamily="2" charset="-78"/>
              </a:rPr>
              <a:t>صورت نیاز تکنسین ها به انجام مشاوره پزشکی حتی در مورد بیماری های دارای پروتکل آفلاین ،پاسخ به درخواست ایشان</a:t>
            </a:r>
            <a:r>
              <a:rPr lang="fa-IR" sz="3600" b="1" dirty="0">
                <a:solidFill>
                  <a:srgbClr val="00B050"/>
                </a:solidFill>
                <a:latin typeface="4YEOXMAS" panose="00000400000000000000" pitchFamily="2" charset="0"/>
                <a:cs typeface="B Nazanin" panose="00000400000000000000" pitchFamily="2" charset="-78"/>
              </a:rPr>
              <a:t> </a:t>
            </a:r>
            <a:r>
              <a:rPr lang="fa-IR" sz="3600" b="1" dirty="0">
                <a:solidFill>
                  <a:srgbClr val="FF0000"/>
                </a:solidFill>
                <a:latin typeface="4YEOXMAS" panose="00000400000000000000" pitchFamily="2" charset="0"/>
                <a:cs typeface="B Nazanin" panose="00000400000000000000" pitchFamily="2" charset="-78"/>
              </a:rPr>
              <a:t>ضروری</a:t>
            </a:r>
            <a:r>
              <a:rPr lang="fa-IR" sz="3600" b="1" dirty="0">
                <a:solidFill>
                  <a:srgbClr val="00B050"/>
                </a:solidFill>
                <a:latin typeface="4YEOXMAS" panose="00000400000000000000" pitchFamily="2" charset="0"/>
                <a:cs typeface="B Nazanin" panose="00000400000000000000" pitchFamily="2" charset="-78"/>
              </a:rPr>
              <a:t> </a:t>
            </a:r>
            <a:r>
              <a:rPr lang="fa-IR" sz="3600" b="1" dirty="0">
                <a:latin typeface="4YEOXMAS" panose="00000400000000000000" pitchFamily="2" charset="0"/>
                <a:cs typeface="B Nazanin" panose="00000400000000000000" pitchFamily="2" charset="-78"/>
              </a:rPr>
              <a:t>است.</a:t>
            </a:r>
            <a:endParaRPr lang="en-US" sz="3600" b="1" dirty="0">
              <a:latin typeface="4YEOXMAS" panose="00000400000000000000" pitchFamily="2" charset="0"/>
              <a:cs typeface="B Nazanin" panose="00000400000000000000" pitchFamily="2" charset="-78"/>
            </a:endParaRPr>
          </a:p>
        </p:txBody>
      </p:sp>
      <p:pic>
        <p:nvPicPr>
          <p:cNvPr id="4" name="Picture 3">
            <a:extLst>
              <a:ext uri="{FF2B5EF4-FFF2-40B4-BE49-F238E27FC236}">
                <a16:creationId xmlns:a16="http://schemas.microsoft.com/office/drawing/2014/main" xmlns="" id="{007DE2AA-E324-1045-96D8-81047D39D811}"/>
              </a:ext>
            </a:extLst>
          </p:cNvPr>
          <p:cNvPicPr>
            <a:picLocks noChangeAspect="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1589" y="0"/>
            <a:ext cx="12192000" cy="1295400"/>
          </a:xfrm>
          <a:prstGeom prst="rect">
            <a:avLst/>
          </a:prstGeom>
        </p:spPr>
      </p:pic>
    </p:spTree>
    <p:extLst>
      <p:ext uri="{BB962C8B-B14F-4D97-AF65-F5344CB8AC3E}">
        <p14:creationId xmlns:p14="http://schemas.microsoft.com/office/powerpoint/2010/main" val="22571070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b="1" dirty="0" smtClean="0">
                <a:solidFill>
                  <a:srgbClr val="FF0000"/>
                </a:solidFill>
                <a:cs typeface="B Zar" panose="00000400000000000000" pitchFamily="2" charset="-78"/>
              </a:rPr>
              <a:t>پروتکل های آفلاین</a:t>
            </a:r>
            <a:endParaRPr lang="en-US" b="1" dirty="0">
              <a:solidFill>
                <a:srgbClr val="FF0000"/>
              </a:solidFill>
              <a:cs typeface="B Zar" panose="00000400000000000000" pitchFamily="2" charset="-78"/>
            </a:endParaRPr>
          </a:p>
        </p:txBody>
      </p:sp>
      <p:sp>
        <p:nvSpPr>
          <p:cNvPr id="3" name="Content Placeholder 2"/>
          <p:cNvSpPr>
            <a:spLocks noGrp="1"/>
          </p:cNvSpPr>
          <p:nvPr>
            <p:ph idx="1"/>
          </p:nvPr>
        </p:nvSpPr>
        <p:spPr/>
        <p:txBody>
          <a:bodyPr>
            <a:normAutofit/>
          </a:bodyPr>
          <a:lstStyle/>
          <a:p>
            <a:pPr algn="just" rtl="1"/>
            <a:r>
              <a:rPr lang="ar-SA" sz="4000" dirty="0">
                <a:cs typeface="B Zar" panose="00000400000000000000" pitchFamily="2" charset="-78"/>
              </a:rPr>
              <a:t>این پروتکل‌ها شامل دو پروتکل اصلی </a:t>
            </a:r>
            <a:r>
              <a:rPr lang="ar-SA" sz="4000" i="1" u="sng" dirty="0">
                <a:cs typeface="B Zar" panose="00000400000000000000" pitchFamily="2" charset="-78"/>
              </a:rPr>
              <a:t>(شامل پروتکل‌های جامع برخورد با بیماران ترومایی و غیرترومایی) </a:t>
            </a:r>
            <a:r>
              <a:rPr lang="ar-SA" sz="4000" dirty="0">
                <a:cs typeface="B Zar" panose="00000400000000000000" pitchFamily="2" charset="-78"/>
              </a:rPr>
              <a:t>است که همواره خدمت فوریت‌ها براساس آن‌ها شروع می‌گردد و سپس در ادامه و با توجه به تشخیص اولیه کارکنان عملیاتی با استفاده از پروتکل‌های دیگر، خدمات فوریت‌های پزشکی را انجام می‌دهند.</a:t>
            </a:r>
            <a:endParaRPr lang="en-US" sz="4000" dirty="0">
              <a:cs typeface="B Zar" panose="00000400000000000000" pitchFamily="2" charset="-78"/>
            </a:endParaRPr>
          </a:p>
          <a:p>
            <a:pPr algn="just" rtl="1"/>
            <a:endParaRPr lang="en-US" sz="4000" dirty="0">
              <a:cs typeface="B Zar" panose="00000400000000000000" pitchFamily="2" charset="-78"/>
            </a:endParaRPr>
          </a:p>
        </p:txBody>
      </p:sp>
    </p:spTree>
    <p:extLst>
      <p:ext uri="{BB962C8B-B14F-4D97-AF65-F5344CB8AC3E}">
        <p14:creationId xmlns:p14="http://schemas.microsoft.com/office/powerpoint/2010/main" val="109497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b="1" dirty="0">
                <a:solidFill>
                  <a:srgbClr val="FF0000"/>
                </a:solidFill>
                <a:cs typeface="B Zar" panose="00000400000000000000" pitchFamily="2" charset="-78"/>
              </a:rPr>
              <a:t>ساختار و نمادها</a:t>
            </a:r>
            <a:r>
              <a:rPr lang="fa-IR" b="1" dirty="0" smtClean="0">
                <a:solidFill>
                  <a:srgbClr val="FF0000"/>
                </a:solidFill>
                <a:cs typeface="B Zar" panose="00000400000000000000" pitchFamily="2" charset="-78"/>
              </a:rPr>
              <a:t>:</a:t>
            </a:r>
            <a:endParaRPr lang="en-US" dirty="0">
              <a:solidFill>
                <a:srgbClr val="FF0000"/>
              </a:solidFill>
              <a:cs typeface="B Zar" panose="00000400000000000000" pitchFamily="2" charset="-78"/>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22716268"/>
              </p:ext>
            </p:extLst>
          </p:nvPr>
        </p:nvGraphicFramePr>
        <p:xfrm>
          <a:off x="1574035" y="1690690"/>
          <a:ext cx="9043929" cy="3908964"/>
        </p:xfrm>
        <a:graphic>
          <a:graphicData uri="http://schemas.openxmlformats.org/drawingml/2006/table">
            <a:tbl>
              <a:tblPr rtl="1" firstRow="1" firstCol="1" bandRow="1">
                <a:tableStyleId>{5C22544A-7EE6-4342-B048-85BDC9FD1C3A}</a:tableStyleId>
              </a:tblPr>
              <a:tblGrid>
                <a:gridCol w="1075662">
                  <a:extLst>
                    <a:ext uri="{9D8B030D-6E8A-4147-A177-3AD203B41FA5}">
                      <a16:colId xmlns:a16="http://schemas.microsoft.com/office/drawing/2014/main" xmlns="" val="20000"/>
                    </a:ext>
                  </a:extLst>
                </a:gridCol>
                <a:gridCol w="1464454">
                  <a:extLst>
                    <a:ext uri="{9D8B030D-6E8A-4147-A177-3AD203B41FA5}">
                      <a16:colId xmlns:a16="http://schemas.microsoft.com/office/drawing/2014/main" xmlns="" val="20001"/>
                    </a:ext>
                  </a:extLst>
                </a:gridCol>
                <a:gridCol w="1132485">
                  <a:extLst>
                    <a:ext uri="{9D8B030D-6E8A-4147-A177-3AD203B41FA5}">
                      <a16:colId xmlns:a16="http://schemas.microsoft.com/office/drawing/2014/main" xmlns="" val="20002"/>
                    </a:ext>
                  </a:extLst>
                </a:gridCol>
                <a:gridCol w="5371328">
                  <a:extLst>
                    <a:ext uri="{9D8B030D-6E8A-4147-A177-3AD203B41FA5}">
                      <a16:colId xmlns:a16="http://schemas.microsoft.com/office/drawing/2014/main" xmlns="" val="20003"/>
                    </a:ext>
                  </a:extLst>
                </a:gridCol>
              </a:tblGrid>
              <a:tr h="337247">
                <a:tc>
                  <a:txBody>
                    <a:bodyPr/>
                    <a:lstStyle/>
                    <a:p>
                      <a:pPr marL="0" marR="0" algn="ctr" rtl="1">
                        <a:lnSpc>
                          <a:spcPct val="107000"/>
                        </a:lnSpc>
                        <a:spcBef>
                          <a:spcPts val="0"/>
                        </a:spcBef>
                        <a:spcAft>
                          <a:spcPts val="0"/>
                        </a:spcAft>
                      </a:pPr>
                      <a:r>
                        <a:rPr lang="ar-SA" sz="1800" dirty="0">
                          <a:effectLst/>
                          <a:cs typeface="B Zar" panose="00000400000000000000" pitchFamily="2" charset="-78"/>
                        </a:rPr>
                        <a:t>رنگ</a:t>
                      </a:r>
                      <a:endParaRPr lang="en-US" sz="1800" b="1" dirty="0">
                        <a:solidFill>
                          <a:srgbClr val="000000"/>
                        </a:solidFill>
                        <a:effectLst/>
                        <a:latin typeface="Times New Roman Bold" panose="02020803070505020304" pitchFamily="18" charset="0"/>
                        <a:ea typeface="MS Mincho"/>
                        <a:cs typeface="B Zar" panose="00000400000000000000" pitchFamily="2" charset="-78"/>
                      </a:endParaRPr>
                    </a:p>
                  </a:txBody>
                  <a:tcPr marL="9525" marR="9525" marT="9525" marB="9525" anchor="ctr"/>
                </a:tc>
                <a:tc>
                  <a:txBody>
                    <a:bodyPr/>
                    <a:lstStyle/>
                    <a:p>
                      <a:pPr marL="0" marR="0" algn="ctr" rtl="1">
                        <a:lnSpc>
                          <a:spcPct val="107000"/>
                        </a:lnSpc>
                        <a:spcBef>
                          <a:spcPts val="0"/>
                        </a:spcBef>
                        <a:spcAft>
                          <a:spcPts val="0"/>
                        </a:spcAft>
                      </a:pPr>
                      <a:r>
                        <a:rPr lang="ar-SA" sz="1800" b="1" kern="1200" dirty="0">
                          <a:solidFill>
                            <a:schemeClr val="lt1"/>
                          </a:solidFill>
                          <a:effectLst/>
                          <a:latin typeface="+mn-lt"/>
                          <a:ea typeface="+mn-ea"/>
                          <a:cs typeface="B Zar" panose="00000400000000000000" pitchFamily="2" charset="-78"/>
                        </a:rPr>
                        <a:t>شکل</a:t>
                      </a:r>
                      <a:endParaRPr lang="en-US" sz="1800" b="1" kern="1200" dirty="0">
                        <a:solidFill>
                          <a:schemeClr val="lt1"/>
                        </a:solidFill>
                        <a:effectLst/>
                        <a:latin typeface="+mn-lt"/>
                        <a:ea typeface="+mn-ea"/>
                        <a:cs typeface="B Zar" panose="00000400000000000000" pitchFamily="2" charset="-78"/>
                      </a:endParaRPr>
                    </a:p>
                  </a:txBody>
                  <a:tcPr marL="60960" marR="60960" marT="30480" marB="30480" anchor="ctr"/>
                </a:tc>
                <a:tc>
                  <a:txBody>
                    <a:bodyPr/>
                    <a:lstStyle/>
                    <a:p>
                      <a:pPr marL="0" marR="0" algn="ctr" rtl="1">
                        <a:lnSpc>
                          <a:spcPct val="107000"/>
                        </a:lnSpc>
                        <a:spcBef>
                          <a:spcPts val="0"/>
                        </a:spcBef>
                        <a:spcAft>
                          <a:spcPts val="0"/>
                        </a:spcAft>
                      </a:pPr>
                      <a:r>
                        <a:rPr lang="ar-SA" sz="1800" b="1" kern="1200" dirty="0">
                          <a:solidFill>
                            <a:schemeClr val="lt1"/>
                          </a:solidFill>
                          <a:effectLst/>
                          <a:latin typeface="+mn-lt"/>
                          <a:ea typeface="+mn-ea"/>
                          <a:cs typeface="B Zar" panose="00000400000000000000" pitchFamily="2" charset="-78"/>
                        </a:rPr>
                        <a:t>نام</a:t>
                      </a:r>
                      <a:endParaRPr lang="en-US" sz="1800" b="1" kern="1200" dirty="0">
                        <a:solidFill>
                          <a:schemeClr val="lt1"/>
                        </a:solidFill>
                        <a:effectLst/>
                        <a:latin typeface="+mn-lt"/>
                        <a:ea typeface="+mn-ea"/>
                        <a:cs typeface="B Zar" panose="00000400000000000000" pitchFamily="2" charset="-78"/>
                      </a:endParaRPr>
                    </a:p>
                  </a:txBody>
                  <a:tcPr marL="60960" marR="60960" marT="30480" marB="30480" anchor="ctr"/>
                </a:tc>
                <a:tc>
                  <a:txBody>
                    <a:bodyPr/>
                    <a:lstStyle/>
                    <a:p>
                      <a:pPr marL="0" marR="0" algn="ctr" rtl="1">
                        <a:lnSpc>
                          <a:spcPct val="107000"/>
                        </a:lnSpc>
                        <a:spcBef>
                          <a:spcPts val="0"/>
                        </a:spcBef>
                        <a:spcAft>
                          <a:spcPts val="0"/>
                        </a:spcAft>
                      </a:pPr>
                      <a:r>
                        <a:rPr lang="ar-SA" sz="1800" b="1" kern="1200" dirty="0">
                          <a:solidFill>
                            <a:schemeClr val="lt1"/>
                          </a:solidFill>
                          <a:effectLst/>
                          <a:latin typeface="+mn-lt"/>
                          <a:ea typeface="+mn-ea"/>
                          <a:cs typeface="B Zar" panose="00000400000000000000" pitchFamily="2" charset="-78"/>
                        </a:rPr>
                        <a:t>توضیحات</a:t>
                      </a:r>
                      <a:endParaRPr lang="en-US" sz="1800" b="1" kern="1200" dirty="0">
                        <a:solidFill>
                          <a:schemeClr val="lt1"/>
                        </a:solidFill>
                        <a:effectLst/>
                        <a:latin typeface="+mn-lt"/>
                        <a:ea typeface="+mn-ea"/>
                        <a:cs typeface="B Zar" panose="00000400000000000000" pitchFamily="2" charset="-78"/>
                      </a:endParaRPr>
                    </a:p>
                  </a:txBody>
                  <a:tcPr marL="60960" marR="60960" marT="30480" marB="30480" anchor="ctr"/>
                </a:tc>
                <a:extLst>
                  <a:ext uri="{0D108BD9-81ED-4DB2-BD59-A6C34878D82A}">
                    <a16:rowId xmlns:a16="http://schemas.microsoft.com/office/drawing/2014/main" xmlns="" val="10000"/>
                  </a:ext>
                </a:extLst>
              </a:tr>
              <a:tr h="652132">
                <a:tc>
                  <a:txBody>
                    <a:bodyPr/>
                    <a:lstStyle/>
                    <a:p>
                      <a:pPr marL="0" marR="0" algn="ctr" rtl="1">
                        <a:lnSpc>
                          <a:spcPct val="107000"/>
                        </a:lnSpc>
                        <a:spcBef>
                          <a:spcPts val="0"/>
                        </a:spcBef>
                        <a:spcAft>
                          <a:spcPts val="0"/>
                        </a:spcAft>
                      </a:pPr>
                      <a:r>
                        <a:rPr lang="ar-SA" sz="1800" dirty="0">
                          <a:effectLst/>
                          <a:cs typeface="B Zar" panose="00000400000000000000" pitchFamily="2" charset="-78"/>
                        </a:rPr>
                        <a:t>سیاه</a:t>
                      </a:r>
                      <a:endParaRPr lang="en-US" sz="1800" b="1" dirty="0">
                        <a:solidFill>
                          <a:srgbClr val="000000"/>
                        </a:solidFill>
                        <a:effectLst/>
                        <a:latin typeface="Times New Roman Bold" panose="02020803070505020304" pitchFamily="18" charset="0"/>
                        <a:ea typeface="MS Mincho"/>
                        <a:cs typeface="B Zar" panose="00000400000000000000" pitchFamily="2" charset="-78"/>
                      </a:endParaRPr>
                    </a:p>
                  </a:txBody>
                  <a:tcPr marL="9525" marR="9525" marT="9525" marB="9525" anchor="ctr"/>
                </a:tc>
                <a:tc>
                  <a:txBody>
                    <a:bodyPr/>
                    <a:lstStyle/>
                    <a:p>
                      <a:pPr marL="0" marR="0" algn="ctr" rtl="1">
                        <a:lnSpc>
                          <a:spcPct val="107000"/>
                        </a:lnSpc>
                        <a:spcBef>
                          <a:spcPts val="0"/>
                        </a:spcBef>
                        <a:spcAft>
                          <a:spcPts val="0"/>
                        </a:spcAft>
                      </a:pPr>
                      <a:endParaRPr lang="en-US" sz="1100">
                        <a:solidFill>
                          <a:srgbClr val="000000"/>
                        </a:solidFill>
                        <a:effectLst/>
                        <a:latin typeface="Times New Roman" panose="02020603050405020304" pitchFamily="18" charset="0"/>
                        <a:ea typeface="MS Mincho"/>
                        <a:cs typeface="B Mitra" panose="00000400000000000000" pitchFamily="2" charset="-78"/>
                      </a:endParaRPr>
                    </a:p>
                  </a:txBody>
                  <a:tcPr marL="60960" marR="60960" marT="30480" marB="30480" anchor="ctr"/>
                </a:tc>
                <a:tc>
                  <a:txBody>
                    <a:bodyPr/>
                    <a:lstStyle/>
                    <a:p>
                      <a:pPr marL="0" marR="0" algn="ctr" rtl="1">
                        <a:lnSpc>
                          <a:spcPct val="107000"/>
                        </a:lnSpc>
                        <a:spcBef>
                          <a:spcPts val="0"/>
                        </a:spcBef>
                        <a:spcAft>
                          <a:spcPts val="0"/>
                        </a:spcAft>
                      </a:pPr>
                      <a:r>
                        <a:rPr lang="ar-SA" sz="1800" dirty="0">
                          <a:effectLst/>
                          <a:cs typeface="B Nazanin" panose="00000400000000000000" pitchFamily="2" charset="-78"/>
                        </a:rPr>
                        <a:t>خط جریان</a:t>
                      </a:r>
                      <a:endParaRPr lang="en-US" sz="1600" dirty="0">
                        <a:solidFill>
                          <a:srgbClr val="000000"/>
                        </a:solidFill>
                        <a:effectLst/>
                        <a:latin typeface="Times New Roman" panose="02020603050405020304" pitchFamily="18" charset="0"/>
                        <a:ea typeface="MS Mincho"/>
                        <a:cs typeface="B Nazanin" panose="00000400000000000000" pitchFamily="2" charset="-78"/>
                      </a:endParaRPr>
                    </a:p>
                  </a:txBody>
                  <a:tcPr marL="60960" marR="60960" marT="30480" marB="30480" anchor="ctr"/>
                </a:tc>
                <a:tc>
                  <a:txBody>
                    <a:bodyPr/>
                    <a:lstStyle/>
                    <a:p>
                      <a:pPr marL="0" marR="0" algn="justLow" rtl="1">
                        <a:lnSpc>
                          <a:spcPct val="107000"/>
                        </a:lnSpc>
                        <a:spcBef>
                          <a:spcPts val="0"/>
                        </a:spcBef>
                        <a:spcAft>
                          <a:spcPts val="0"/>
                        </a:spcAft>
                      </a:pPr>
                      <a:r>
                        <a:rPr lang="ar-SA" sz="1800" dirty="0">
                          <a:effectLst/>
                          <a:cs typeface="B Nazanin" panose="00000400000000000000" pitchFamily="2" charset="-78"/>
                        </a:rPr>
                        <a:t>پیکان، نشان‌دهنده کنترل جریان فرایند و رفتن به مرحله بعدی است.</a:t>
                      </a:r>
                      <a:endParaRPr lang="en-US" sz="1600" dirty="0">
                        <a:solidFill>
                          <a:srgbClr val="000000"/>
                        </a:solidFill>
                        <a:effectLst/>
                        <a:latin typeface="Times New Roman" panose="02020603050405020304" pitchFamily="18" charset="0"/>
                        <a:ea typeface="MS Mincho"/>
                        <a:cs typeface="B Nazanin" panose="00000400000000000000" pitchFamily="2" charset="-78"/>
                      </a:endParaRPr>
                    </a:p>
                  </a:txBody>
                  <a:tcPr marL="60960" marR="60960" marT="30480" marB="30480" anchor="ctr"/>
                </a:tc>
                <a:extLst>
                  <a:ext uri="{0D108BD9-81ED-4DB2-BD59-A6C34878D82A}">
                    <a16:rowId xmlns:a16="http://schemas.microsoft.com/office/drawing/2014/main" xmlns="" val="10001"/>
                  </a:ext>
                </a:extLst>
              </a:tr>
              <a:tr h="652132">
                <a:tc>
                  <a:txBody>
                    <a:bodyPr/>
                    <a:lstStyle/>
                    <a:p>
                      <a:pPr marL="0" marR="0" algn="ctr" rtl="1">
                        <a:lnSpc>
                          <a:spcPct val="107000"/>
                        </a:lnSpc>
                        <a:spcBef>
                          <a:spcPts val="0"/>
                        </a:spcBef>
                        <a:spcAft>
                          <a:spcPts val="0"/>
                        </a:spcAft>
                      </a:pPr>
                      <a:r>
                        <a:rPr lang="ar-SA" sz="1800" dirty="0">
                          <a:effectLst/>
                          <a:cs typeface="B Zar" panose="00000400000000000000" pitchFamily="2" charset="-78"/>
                        </a:rPr>
                        <a:t>سبز</a:t>
                      </a:r>
                      <a:endParaRPr lang="en-US" sz="1800" b="1" dirty="0">
                        <a:solidFill>
                          <a:srgbClr val="000000"/>
                        </a:solidFill>
                        <a:effectLst/>
                        <a:latin typeface="Times New Roman Bold" panose="02020803070505020304" pitchFamily="18" charset="0"/>
                        <a:ea typeface="MS Mincho"/>
                        <a:cs typeface="B Zar" panose="00000400000000000000" pitchFamily="2" charset="-78"/>
                      </a:endParaRPr>
                    </a:p>
                  </a:txBody>
                  <a:tcPr marL="9525" marR="9525" marT="9525" marB="9525" anchor="ctr"/>
                </a:tc>
                <a:tc>
                  <a:txBody>
                    <a:bodyPr/>
                    <a:lstStyle/>
                    <a:p>
                      <a:pPr marL="0" marR="0" algn="ctr" rtl="1">
                        <a:lnSpc>
                          <a:spcPct val="107000"/>
                        </a:lnSpc>
                        <a:spcBef>
                          <a:spcPts val="0"/>
                        </a:spcBef>
                        <a:spcAft>
                          <a:spcPts val="0"/>
                        </a:spcAft>
                      </a:pPr>
                      <a:endParaRPr lang="en-US" sz="1100">
                        <a:effectLst/>
                      </a:endParaRPr>
                    </a:p>
                    <a:p>
                      <a:pPr marL="0" marR="0" algn="ctr" rtl="1">
                        <a:lnSpc>
                          <a:spcPct val="107000"/>
                        </a:lnSpc>
                        <a:spcBef>
                          <a:spcPts val="0"/>
                        </a:spcBef>
                        <a:spcAft>
                          <a:spcPts val="0"/>
                        </a:spcAft>
                      </a:pPr>
                      <a:r>
                        <a:rPr lang="en-US" sz="1100" kern="0">
                          <a:effectLst/>
                        </a:rPr>
                        <a:t> </a:t>
                      </a:r>
                      <a:endParaRPr lang="en-US" sz="1100" b="1" kern="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0960" marR="60960" marT="30480" marB="30480" anchor="ctr"/>
                </a:tc>
                <a:tc>
                  <a:txBody>
                    <a:bodyPr/>
                    <a:lstStyle/>
                    <a:p>
                      <a:pPr marL="0" marR="0" algn="ctr" rtl="1">
                        <a:lnSpc>
                          <a:spcPct val="107000"/>
                        </a:lnSpc>
                        <a:spcBef>
                          <a:spcPts val="0"/>
                        </a:spcBef>
                        <a:spcAft>
                          <a:spcPts val="0"/>
                        </a:spcAft>
                      </a:pPr>
                      <a:r>
                        <a:rPr lang="ar-SA" sz="1800" dirty="0">
                          <a:effectLst/>
                          <a:cs typeface="B Nazanin" panose="00000400000000000000" pitchFamily="2" charset="-78"/>
                        </a:rPr>
                        <a:t>آغاز / پایان</a:t>
                      </a:r>
                      <a:endParaRPr lang="en-US" sz="1600" dirty="0">
                        <a:solidFill>
                          <a:srgbClr val="000000"/>
                        </a:solidFill>
                        <a:effectLst/>
                        <a:latin typeface="Times New Roman" panose="02020603050405020304" pitchFamily="18" charset="0"/>
                        <a:ea typeface="MS Mincho"/>
                        <a:cs typeface="B Nazanin" panose="00000400000000000000" pitchFamily="2" charset="-78"/>
                      </a:endParaRPr>
                    </a:p>
                  </a:txBody>
                  <a:tcPr marL="60960" marR="60960" marT="30480" marB="30480" anchor="ctr"/>
                </a:tc>
                <a:tc>
                  <a:txBody>
                    <a:bodyPr/>
                    <a:lstStyle/>
                    <a:p>
                      <a:pPr marL="0" marR="0" algn="justLow" rtl="1">
                        <a:lnSpc>
                          <a:spcPct val="107000"/>
                        </a:lnSpc>
                        <a:spcBef>
                          <a:spcPts val="0"/>
                        </a:spcBef>
                        <a:spcAft>
                          <a:spcPts val="0"/>
                        </a:spcAft>
                      </a:pPr>
                      <a:r>
                        <a:rPr lang="ar-SA" sz="1800" dirty="0">
                          <a:effectLst/>
                          <a:cs typeface="B Nazanin" panose="00000400000000000000" pitchFamily="2" charset="-78"/>
                        </a:rPr>
                        <a:t>بیضی، نشان‌دهنده نمایش «شروع» و «پایان» فرایند می‌باشد. </a:t>
                      </a:r>
                      <a:endParaRPr lang="en-US" sz="1600" dirty="0">
                        <a:solidFill>
                          <a:srgbClr val="000000"/>
                        </a:solidFill>
                        <a:effectLst/>
                        <a:latin typeface="Times New Roman" panose="02020603050405020304" pitchFamily="18" charset="0"/>
                        <a:ea typeface="MS Mincho"/>
                        <a:cs typeface="B Nazanin" panose="00000400000000000000" pitchFamily="2" charset="-78"/>
                      </a:endParaRPr>
                    </a:p>
                  </a:txBody>
                  <a:tcPr marL="60960" marR="60960" marT="30480" marB="30480" anchor="ctr"/>
                </a:tc>
                <a:extLst>
                  <a:ext uri="{0D108BD9-81ED-4DB2-BD59-A6C34878D82A}">
                    <a16:rowId xmlns:a16="http://schemas.microsoft.com/office/drawing/2014/main" xmlns="" val="10002"/>
                  </a:ext>
                </a:extLst>
              </a:tr>
              <a:tr h="652132">
                <a:tc>
                  <a:txBody>
                    <a:bodyPr/>
                    <a:lstStyle/>
                    <a:p>
                      <a:pPr marL="0" marR="0" algn="ctr" rtl="1">
                        <a:lnSpc>
                          <a:spcPct val="107000"/>
                        </a:lnSpc>
                        <a:spcBef>
                          <a:spcPts val="0"/>
                        </a:spcBef>
                        <a:spcAft>
                          <a:spcPts val="0"/>
                        </a:spcAft>
                      </a:pPr>
                      <a:r>
                        <a:rPr lang="ar-SA" sz="1800" dirty="0">
                          <a:effectLst/>
                          <a:cs typeface="B Zar" panose="00000400000000000000" pitchFamily="2" charset="-78"/>
                        </a:rPr>
                        <a:t>آبی</a:t>
                      </a:r>
                      <a:endParaRPr lang="en-US" sz="1800" b="1" dirty="0">
                        <a:solidFill>
                          <a:srgbClr val="000000"/>
                        </a:solidFill>
                        <a:effectLst/>
                        <a:latin typeface="Times New Roman Bold" panose="02020803070505020304" pitchFamily="18" charset="0"/>
                        <a:ea typeface="MS Mincho"/>
                        <a:cs typeface="B Zar" panose="00000400000000000000" pitchFamily="2" charset="-78"/>
                      </a:endParaRPr>
                    </a:p>
                  </a:txBody>
                  <a:tcPr marL="9525" marR="9525" marT="9525" marB="9525" anchor="ctr"/>
                </a:tc>
                <a:tc>
                  <a:txBody>
                    <a:bodyPr/>
                    <a:lstStyle/>
                    <a:p>
                      <a:pPr marL="0" marR="0" algn="ctr" rtl="1">
                        <a:lnSpc>
                          <a:spcPct val="107000"/>
                        </a:lnSpc>
                        <a:spcBef>
                          <a:spcPts val="0"/>
                        </a:spcBef>
                        <a:spcAft>
                          <a:spcPts val="0"/>
                        </a:spcAft>
                      </a:pPr>
                      <a:endParaRPr lang="en-US" sz="1100">
                        <a:solidFill>
                          <a:srgbClr val="000000"/>
                        </a:solidFill>
                        <a:effectLst/>
                        <a:latin typeface="Times New Roman" panose="02020603050405020304" pitchFamily="18" charset="0"/>
                        <a:ea typeface="MS Mincho"/>
                        <a:cs typeface="B Mitra" panose="00000400000000000000" pitchFamily="2" charset="-78"/>
                      </a:endParaRPr>
                    </a:p>
                  </a:txBody>
                  <a:tcPr marL="60960" marR="60960" marT="30480" marB="30480" anchor="ctr"/>
                </a:tc>
                <a:tc>
                  <a:txBody>
                    <a:bodyPr/>
                    <a:lstStyle/>
                    <a:p>
                      <a:pPr marL="0" marR="0" algn="ctr" rtl="1">
                        <a:lnSpc>
                          <a:spcPct val="107000"/>
                        </a:lnSpc>
                        <a:spcBef>
                          <a:spcPts val="0"/>
                        </a:spcBef>
                        <a:spcAft>
                          <a:spcPts val="0"/>
                        </a:spcAft>
                      </a:pPr>
                      <a:r>
                        <a:rPr lang="ar-SA" sz="1800">
                          <a:effectLst/>
                          <a:cs typeface="B Nazanin" panose="00000400000000000000" pitchFamily="2" charset="-78"/>
                        </a:rPr>
                        <a:t>دستورات</a:t>
                      </a:r>
                      <a:endParaRPr lang="en-US" sz="1600">
                        <a:solidFill>
                          <a:srgbClr val="000000"/>
                        </a:solidFill>
                        <a:effectLst/>
                        <a:latin typeface="Times New Roman" panose="02020603050405020304" pitchFamily="18" charset="0"/>
                        <a:ea typeface="MS Mincho"/>
                        <a:cs typeface="B Nazanin" panose="00000400000000000000" pitchFamily="2" charset="-78"/>
                      </a:endParaRPr>
                    </a:p>
                  </a:txBody>
                  <a:tcPr marL="60960" marR="60960" marT="30480" marB="30480" anchor="ctr"/>
                </a:tc>
                <a:tc>
                  <a:txBody>
                    <a:bodyPr/>
                    <a:lstStyle/>
                    <a:p>
                      <a:pPr marL="0" marR="0" algn="justLow" rtl="1">
                        <a:lnSpc>
                          <a:spcPct val="107000"/>
                        </a:lnSpc>
                        <a:spcBef>
                          <a:spcPts val="0"/>
                        </a:spcBef>
                        <a:spcAft>
                          <a:spcPts val="0"/>
                        </a:spcAft>
                      </a:pPr>
                      <a:r>
                        <a:rPr lang="ar-SA" sz="1800" dirty="0">
                          <a:effectLst/>
                          <a:cs typeface="B Nazanin" panose="00000400000000000000" pitchFamily="2" charset="-78"/>
                        </a:rPr>
                        <a:t>مستطیل آبی، نشان‌دهنده نمایش دستورات و اجرای آن‌ها است؛ مثلاً دادن دارویی خاص یا گرفتن رگ محیطی مناسب.</a:t>
                      </a:r>
                      <a:endParaRPr lang="en-US" sz="1600" dirty="0">
                        <a:solidFill>
                          <a:srgbClr val="000000"/>
                        </a:solidFill>
                        <a:effectLst/>
                        <a:latin typeface="Times New Roman" panose="02020603050405020304" pitchFamily="18" charset="0"/>
                        <a:ea typeface="MS Mincho"/>
                        <a:cs typeface="B Nazanin" panose="00000400000000000000" pitchFamily="2" charset="-78"/>
                      </a:endParaRPr>
                    </a:p>
                  </a:txBody>
                  <a:tcPr marL="60960" marR="60960" marT="30480" marB="30480" anchor="ctr"/>
                </a:tc>
                <a:extLst>
                  <a:ext uri="{0D108BD9-81ED-4DB2-BD59-A6C34878D82A}">
                    <a16:rowId xmlns:a16="http://schemas.microsoft.com/office/drawing/2014/main" xmlns="" val="10003"/>
                  </a:ext>
                </a:extLst>
              </a:tr>
              <a:tr h="945979">
                <a:tc>
                  <a:txBody>
                    <a:bodyPr/>
                    <a:lstStyle/>
                    <a:p>
                      <a:pPr marL="0" marR="0" algn="ctr" rtl="1">
                        <a:lnSpc>
                          <a:spcPct val="107000"/>
                        </a:lnSpc>
                        <a:spcBef>
                          <a:spcPts val="0"/>
                        </a:spcBef>
                        <a:spcAft>
                          <a:spcPts val="0"/>
                        </a:spcAft>
                      </a:pPr>
                      <a:r>
                        <a:rPr lang="ar-SA" sz="1800" dirty="0">
                          <a:effectLst/>
                          <a:cs typeface="B Zar" panose="00000400000000000000" pitchFamily="2" charset="-78"/>
                        </a:rPr>
                        <a:t>زرد</a:t>
                      </a:r>
                      <a:endParaRPr lang="en-US" sz="1800" b="1" dirty="0">
                        <a:solidFill>
                          <a:srgbClr val="000000"/>
                        </a:solidFill>
                        <a:effectLst/>
                        <a:latin typeface="Times New Roman Bold" panose="02020803070505020304" pitchFamily="18" charset="0"/>
                        <a:ea typeface="MS Mincho"/>
                        <a:cs typeface="B Zar" panose="00000400000000000000" pitchFamily="2" charset="-78"/>
                      </a:endParaRPr>
                    </a:p>
                  </a:txBody>
                  <a:tcPr marL="9525" marR="9525" marT="9525" marB="9525" anchor="ctr"/>
                </a:tc>
                <a:tc>
                  <a:txBody>
                    <a:bodyPr/>
                    <a:lstStyle/>
                    <a:p>
                      <a:pPr marL="0" marR="0" algn="ctr" rtl="1">
                        <a:lnSpc>
                          <a:spcPct val="107000"/>
                        </a:lnSpc>
                        <a:spcBef>
                          <a:spcPts val="0"/>
                        </a:spcBef>
                        <a:spcAft>
                          <a:spcPts val="0"/>
                        </a:spcAft>
                      </a:pPr>
                      <a:endParaRPr lang="en-US" sz="1100">
                        <a:solidFill>
                          <a:srgbClr val="000000"/>
                        </a:solidFill>
                        <a:effectLst/>
                        <a:latin typeface="Times New Roman" panose="02020603050405020304" pitchFamily="18" charset="0"/>
                        <a:ea typeface="MS Mincho"/>
                        <a:cs typeface="B Mitra" panose="00000400000000000000" pitchFamily="2" charset="-78"/>
                      </a:endParaRPr>
                    </a:p>
                  </a:txBody>
                  <a:tcPr marL="60960" marR="60960" marT="30480" marB="30480" anchor="ctr"/>
                </a:tc>
                <a:tc>
                  <a:txBody>
                    <a:bodyPr/>
                    <a:lstStyle/>
                    <a:p>
                      <a:pPr marL="0" marR="0" algn="ctr" rtl="1">
                        <a:lnSpc>
                          <a:spcPct val="107000"/>
                        </a:lnSpc>
                        <a:spcBef>
                          <a:spcPts val="0"/>
                        </a:spcBef>
                        <a:spcAft>
                          <a:spcPts val="0"/>
                        </a:spcAft>
                      </a:pPr>
                      <a:r>
                        <a:rPr lang="ar-SA" sz="1800">
                          <a:effectLst/>
                          <a:cs typeface="B Nazanin" panose="00000400000000000000" pitchFamily="2" charset="-78"/>
                        </a:rPr>
                        <a:t>توضیحات</a:t>
                      </a:r>
                      <a:endParaRPr lang="en-US" sz="1600">
                        <a:solidFill>
                          <a:srgbClr val="000000"/>
                        </a:solidFill>
                        <a:effectLst/>
                        <a:latin typeface="Times New Roman" panose="02020603050405020304" pitchFamily="18" charset="0"/>
                        <a:ea typeface="MS Mincho"/>
                        <a:cs typeface="B Nazanin" panose="00000400000000000000" pitchFamily="2" charset="-78"/>
                      </a:endParaRPr>
                    </a:p>
                  </a:txBody>
                  <a:tcPr marL="60960" marR="60960" marT="30480" marB="30480" anchor="ctr"/>
                </a:tc>
                <a:tc>
                  <a:txBody>
                    <a:bodyPr/>
                    <a:lstStyle/>
                    <a:p>
                      <a:pPr marL="0" marR="0" algn="justLow" rtl="1">
                        <a:lnSpc>
                          <a:spcPct val="107000"/>
                        </a:lnSpc>
                        <a:spcBef>
                          <a:spcPts val="0"/>
                        </a:spcBef>
                        <a:spcAft>
                          <a:spcPts val="0"/>
                        </a:spcAft>
                      </a:pPr>
                      <a:r>
                        <a:rPr lang="ar-SA" sz="1800" dirty="0">
                          <a:effectLst/>
                          <a:cs typeface="B Nazanin" panose="00000400000000000000" pitchFamily="2" charset="-78"/>
                        </a:rPr>
                        <a:t>مستطیل زرد، نشان‌دهنده نمایش توضیحات در مورد اجزای پروتکل‌ها می‌باشد؛ به‌عنوان مثال اندیکاسیون‌ها و کنترااندیکاسیون‌های دارویی.</a:t>
                      </a:r>
                      <a:endParaRPr lang="en-US" sz="1600" dirty="0">
                        <a:solidFill>
                          <a:srgbClr val="000000"/>
                        </a:solidFill>
                        <a:effectLst/>
                        <a:latin typeface="Times New Roman" panose="02020603050405020304" pitchFamily="18" charset="0"/>
                        <a:ea typeface="MS Mincho"/>
                        <a:cs typeface="B Nazanin" panose="00000400000000000000" pitchFamily="2" charset="-78"/>
                      </a:endParaRPr>
                    </a:p>
                  </a:txBody>
                  <a:tcPr marL="60960" marR="60960" marT="30480" marB="30480" anchor="ctr"/>
                </a:tc>
                <a:extLst>
                  <a:ext uri="{0D108BD9-81ED-4DB2-BD59-A6C34878D82A}">
                    <a16:rowId xmlns:a16="http://schemas.microsoft.com/office/drawing/2014/main" xmlns="" val="10004"/>
                  </a:ext>
                </a:extLst>
              </a:tr>
              <a:tr h="652132">
                <a:tc>
                  <a:txBody>
                    <a:bodyPr/>
                    <a:lstStyle/>
                    <a:p>
                      <a:pPr marL="0" marR="0" algn="ctr" rtl="1">
                        <a:lnSpc>
                          <a:spcPct val="107000"/>
                        </a:lnSpc>
                        <a:spcBef>
                          <a:spcPts val="0"/>
                        </a:spcBef>
                        <a:spcAft>
                          <a:spcPts val="0"/>
                        </a:spcAft>
                      </a:pPr>
                      <a:r>
                        <a:rPr lang="ar-SA" sz="1800" dirty="0">
                          <a:effectLst/>
                          <a:cs typeface="B Zar" panose="00000400000000000000" pitchFamily="2" charset="-78"/>
                        </a:rPr>
                        <a:t>صورتی</a:t>
                      </a:r>
                      <a:endParaRPr lang="en-US" sz="1800" b="1" dirty="0">
                        <a:solidFill>
                          <a:srgbClr val="000000"/>
                        </a:solidFill>
                        <a:effectLst/>
                        <a:latin typeface="Times New Roman Bold" panose="02020803070505020304" pitchFamily="18" charset="0"/>
                        <a:ea typeface="MS Mincho"/>
                        <a:cs typeface="B Zar" panose="00000400000000000000" pitchFamily="2" charset="-78"/>
                      </a:endParaRPr>
                    </a:p>
                  </a:txBody>
                  <a:tcPr marL="9525" marR="9525" marT="9525" marB="9525" anchor="ctr"/>
                </a:tc>
                <a:tc>
                  <a:txBody>
                    <a:bodyPr/>
                    <a:lstStyle/>
                    <a:p>
                      <a:pPr marL="0" marR="0" algn="ctr" rtl="1">
                        <a:lnSpc>
                          <a:spcPct val="107000"/>
                        </a:lnSpc>
                        <a:spcBef>
                          <a:spcPts val="0"/>
                        </a:spcBef>
                        <a:spcAft>
                          <a:spcPts val="0"/>
                        </a:spcAft>
                      </a:pPr>
                      <a:endParaRPr lang="en-US" sz="1100">
                        <a:effectLst/>
                      </a:endParaRPr>
                    </a:p>
                    <a:p>
                      <a:pPr marL="0" marR="0" algn="ctr" rtl="1">
                        <a:lnSpc>
                          <a:spcPct val="107000"/>
                        </a:lnSpc>
                        <a:spcBef>
                          <a:spcPts val="0"/>
                        </a:spcBef>
                        <a:spcAft>
                          <a:spcPts val="0"/>
                        </a:spcAft>
                      </a:pPr>
                      <a:r>
                        <a:rPr lang="en-US" sz="850">
                          <a:effectLst/>
                        </a:rPr>
                        <a:t> </a:t>
                      </a:r>
                      <a:endParaRPr lang="en-US" sz="850" b="1">
                        <a:solidFill>
                          <a:srgbClr val="000000"/>
                        </a:solidFill>
                        <a:effectLst/>
                        <a:latin typeface="Times New Roman Bold" panose="02020803070505020304" pitchFamily="18" charset="0"/>
                        <a:ea typeface="MS Mincho"/>
                        <a:cs typeface="B Mitra" panose="00000400000000000000" pitchFamily="2" charset="-78"/>
                      </a:endParaRPr>
                    </a:p>
                  </a:txBody>
                  <a:tcPr marL="60960" marR="60960" marT="30480" marB="30480" anchor="ctr"/>
                </a:tc>
                <a:tc>
                  <a:txBody>
                    <a:bodyPr/>
                    <a:lstStyle/>
                    <a:p>
                      <a:pPr marL="0" marR="0" algn="ctr" rtl="1">
                        <a:lnSpc>
                          <a:spcPct val="107000"/>
                        </a:lnSpc>
                        <a:spcBef>
                          <a:spcPts val="0"/>
                        </a:spcBef>
                        <a:spcAft>
                          <a:spcPts val="0"/>
                        </a:spcAft>
                      </a:pPr>
                      <a:r>
                        <a:rPr lang="ar-SA" sz="1800" dirty="0">
                          <a:effectLst/>
                          <a:cs typeface="B Nazanin" panose="00000400000000000000" pitchFamily="2" charset="-78"/>
                        </a:rPr>
                        <a:t>تصمیم‌گیری</a:t>
                      </a:r>
                      <a:endParaRPr lang="en-US" sz="1600" dirty="0">
                        <a:solidFill>
                          <a:srgbClr val="000000"/>
                        </a:solidFill>
                        <a:effectLst/>
                        <a:latin typeface="Times New Roman" panose="02020603050405020304" pitchFamily="18" charset="0"/>
                        <a:ea typeface="MS Mincho"/>
                        <a:cs typeface="B Nazanin" panose="00000400000000000000" pitchFamily="2" charset="-78"/>
                      </a:endParaRPr>
                    </a:p>
                  </a:txBody>
                  <a:tcPr marL="60960" marR="60960" marT="30480" marB="30480" anchor="ctr"/>
                </a:tc>
                <a:tc>
                  <a:txBody>
                    <a:bodyPr/>
                    <a:lstStyle/>
                    <a:p>
                      <a:pPr marL="0" marR="0" algn="justLow" rtl="1">
                        <a:lnSpc>
                          <a:spcPct val="107000"/>
                        </a:lnSpc>
                        <a:spcBef>
                          <a:spcPts val="0"/>
                        </a:spcBef>
                        <a:spcAft>
                          <a:spcPts val="0"/>
                        </a:spcAft>
                      </a:pPr>
                      <a:r>
                        <a:rPr lang="ar-SA" sz="1800" dirty="0">
                          <a:effectLst/>
                          <a:cs typeface="B Nazanin" panose="00000400000000000000" pitchFamily="2" charset="-78"/>
                        </a:rPr>
                        <a:t>شش‌ضلعی، نشان‌دهنده نمایش شرط‌ها و تصمیم‌گیری‌ها است که در این پروتکل با سؤالات بله/خیر مطرح می‌گردد.</a:t>
                      </a:r>
                      <a:endParaRPr lang="en-US" sz="1600" dirty="0">
                        <a:solidFill>
                          <a:srgbClr val="000000"/>
                        </a:solidFill>
                        <a:effectLst/>
                        <a:latin typeface="Times New Roman" panose="02020603050405020304" pitchFamily="18" charset="0"/>
                        <a:ea typeface="MS Mincho"/>
                        <a:cs typeface="B Nazanin" panose="00000400000000000000" pitchFamily="2" charset="-78"/>
                      </a:endParaRPr>
                    </a:p>
                  </a:txBody>
                  <a:tcPr marL="60960" marR="60960" marT="30480" marB="30480" anchor="ctr"/>
                </a:tc>
                <a:extLst>
                  <a:ext uri="{0D108BD9-81ED-4DB2-BD59-A6C34878D82A}">
                    <a16:rowId xmlns:a16="http://schemas.microsoft.com/office/drawing/2014/main" xmlns="" val="10005"/>
                  </a:ext>
                </a:extLst>
              </a:tr>
            </a:tbl>
          </a:graphicData>
        </a:graphic>
      </p:graphicFrame>
      <p:pic>
        <p:nvPicPr>
          <p:cNvPr id="2056" name="Picture 3056" descr="Flowchart Line.sv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4946" y="2361476"/>
            <a:ext cx="619125" cy="1143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8350000" y="3517664"/>
            <a:ext cx="758825" cy="331787"/>
          </a:xfrm>
          <a:prstGeom prst="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Hexagon 6"/>
          <p:cNvSpPr/>
          <p:nvPr/>
        </p:nvSpPr>
        <p:spPr>
          <a:xfrm>
            <a:off x="8342245" y="5086562"/>
            <a:ext cx="814388" cy="358775"/>
          </a:xfrm>
          <a:prstGeom prst="hexagon">
            <a:avLst/>
          </a:prstGeom>
          <a:solidFill>
            <a:srgbClr val="FFCCCC"/>
          </a:solidFill>
          <a:ln>
            <a:noFill/>
          </a:ln>
        </p:spPr>
        <p:style>
          <a:lnRef idx="1">
            <a:schemeClr val="accent2"/>
          </a:lnRef>
          <a:fillRef idx="3">
            <a:schemeClr val="accent2"/>
          </a:fillRef>
          <a:effectRef idx="2">
            <a:schemeClr val="accent2"/>
          </a:effectRef>
          <a:fontRef idx="minor">
            <a:schemeClr val="lt1"/>
          </a:fontRef>
        </p:style>
        <p:txBody>
          <a:bodyPr rot="0" spcFirstLastPara="0" vert="horz" wrap="square" lIns="36000" tIns="0" rIns="36000" bIns="0" numCol="1" spcCol="0" rtlCol="0" fromWordArt="0" anchor="ctr" anchorCtr="0" forceAA="0" compatLnSpc="1">
            <a:prstTxWarp prst="textNoShape">
              <a:avLst/>
            </a:prstTxWarp>
            <a:noAutofit/>
          </a:bodyPr>
          <a:lstStyle/>
          <a:p>
            <a:pPr marL="0" marR="0" algn="ctr" rtl="1">
              <a:spcBef>
                <a:spcPts val="0"/>
              </a:spcBef>
              <a:spcAft>
                <a:spcPts val="0"/>
              </a:spcAft>
            </a:pPr>
            <a:r>
              <a:rPr lang="en-US" sz="850" b="1">
                <a:solidFill>
                  <a:srgbClr val="000000"/>
                </a:solidFill>
                <a:effectLst/>
                <a:latin typeface="Times New Roman Bold" panose="02020803070505020304" pitchFamily="18" charset="0"/>
                <a:ea typeface="MS Mincho"/>
                <a:cs typeface="B Mitra" panose="00000400000000000000" pitchFamily="2" charset="-78"/>
              </a:rPr>
              <a:t> </a:t>
            </a:r>
          </a:p>
        </p:txBody>
      </p:sp>
      <p:grpSp>
        <p:nvGrpSpPr>
          <p:cNvPr id="8" name="Group 7"/>
          <p:cNvGrpSpPr/>
          <p:nvPr/>
        </p:nvGrpSpPr>
        <p:grpSpPr>
          <a:xfrm>
            <a:off x="8342245" y="2846875"/>
            <a:ext cx="806450" cy="331788"/>
            <a:chOff x="0" y="0"/>
            <a:chExt cx="4902007" cy="644970"/>
          </a:xfrm>
        </p:grpSpPr>
        <p:sp>
          <p:nvSpPr>
            <p:cNvPr id="9" name="Oval 8"/>
            <p:cNvSpPr/>
            <p:nvPr/>
          </p:nvSpPr>
          <p:spPr>
            <a:xfrm>
              <a:off x="0" y="0"/>
              <a:ext cx="640687" cy="644970"/>
            </a:xfrm>
            <a:prstGeom prst="ellipse">
              <a:avLst/>
            </a:prstGeom>
            <a:solidFill>
              <a:srgbClr val="A7D97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Oval 9"/>
            <p:cNvSpPr/>
            <p:nvPr/>
          </p:nvSpPr>
          <p:spPr>
            <a:xfrm>
              <a:off x="4261899" y="0"/>
              <a:ext cx="640108" cy="644242"/>
            </a:xfrm>
            <a:prstGeom prst="ellipse">
              <a:avLst/>
            </a:prstGeom>
            <a:solidFill>
              <a:srgbClr val="A7D97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 name="Rectangle 10"/>
            <p:cNvSpPr/>
            <p:nvPr/>
          </p:nvSpPr>
          <p:spPr>
            <a:xfrm>
              <a:off x="333955" y="0"/>
              <a:ext cx="4273890" cy="644243"/>
            </a:xfrm>
            <a:prstGeom prst="rect">
              <a:avLst/>
            </a:prstGeom>
            <a:solidFill>
              <a:srgbClr val="A7D97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rtl="1">
                <a:spcBef>
                  <a:spcPts val="0"/>
                </a:spcBef>
                <a:spcAft>
                  <a:spcPts val="0"/>
                </a:spcAft>
              </a:pPr>
              <a:r>
                <a:rPr lang="en-US" sz="1500" b="1" kern="0">
                  <a:solidFill>
                    <a:srgbClr val="000000"/>
                  </a:solidFill>
                  <a:effectLst/>
                  <a:latin typeface="Arial Black" panose="020B0A04020102020204" pitchFamily="34" charset="0"/>
                  <a:ea typeface="Times New Roman" panose="02020603050405020304" pitchFamily="18" charset="0"/>
                  <a:cs typeface="B Titr" panose="00000700000000000000" pitchFamily="2" charset="-78"/>
                </a:rPr>
                <a:t> </a:t>
              </a:r>
            </a:p>
          </p:txBody>
        </p:sp>
      </p:grpSp>
      <p:sp>
        <p:nvSpPr>
          <p:cNvPr id="12" name="Rectangle 11"/>
          <p:cNvSpPr/>
          <p:nvPr/>
        </p:nvSpPr>
        <p:spPr>
          <a:xfrm>
            <a:off x="8366058" y="4334850"/>
            <a:ext cx="758825" cy="333375"/>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33666686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122</TotalTime>
  <Words>690</Words>
  <Application>Microsoft Office PowerPoint</Application>
  <PresentationFormat>Custom</PresentationFormat>
  <Paragraphs>73</Paragraphs>
  <Slides>13</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13</vt:i4>
      </vt:variant>
    </vt:vector>
  </HeadingPairs>
  <TitlesOfParts>
    <vt:vector size="27" baseType="lpstr">
      <vt:lpstr>Arial</vt:lpstr>
      <vt:lpstr>MS Mincho</vt:lpstr>
      <vt:lpstr>Calibri Light</vt:lpstr>
      <vt:lpstr>Arial Black</vt:lpstr>
      <vt:lpstr>4YEOXMAS</vt:lpstr>
      <vt:lpstr>Wingdings</vt:lpstr>
      <vt:lpstr>Times New Roman</vt:lpstr>
      <vt:lpstr>B Nazanin</vt:lpstr>
      <vt:lpstr>B Titr</vt:lpstr>
      <vt:lpstr>Times New Roman Bold</vt:lpstr>
      <vt:lpstr>B Mitra</vt:lpstr>
      <vt:lpstr>B Zar</vt:lpstr>
      <vt:lpstr>Calibri</vt:lpstr>
      <vt:lpstr>Office Theme</vt:lpstr>
      <vt:lpstr>PowerPoint Presentation</vt:lpstr>
      <vt:lpstr>PowerPoint Presentation</vt:lpstr>
      <vt:lpstr>PowerPoint Presentation</vt:lpstr>
      <vt:lpstr>PowerPoint Presentation</vt:lpstr>
      <vt:lpstr>PowerPoint Presentation</vt:lpstr>
      <vt:lpstr>چالش های استفاده از مشاوره پزشکی</vt:lpstr>
      <vt:lpstr>PowerPoint Presentation</vt:lpstr>
      <vt:lpstr>پروتکل های آفلاین</vt:lpstr>
      <vt:lpstr>ساختار و نمادها:</vt:lpstr>
      <vt:lpstr>PowerPoint Presentation</vt:lpstr>
      <vt:lpstr>PowerPoint Presentation</vt:lpstr>
      <vt:lpstr>PowerPoint Presentation</vt:lpstr>
      <vt:lpstr>پس از اتمام مداخلات در صحنه، بیمار در یکی از شرایط زیر قرار خواهد داشت: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پروتکل های آفلاین اورژانس پیش بیمارستانی</dc:title>
  <dc:creator>Microsoft Office User</dc:creator>
  <cp:lastModifiedBy>his</cp:lastModifiedBy>
  <cp:revision>48</cp:revision>
  <dcterms:created xsi:type="dcterms:W3CDTF">2019-09-05T08:41:51Z</dcterms:created>
  <dcterms:modified xsi:type="dcterms:W3CDTF">2026-07-27T07:35:32Z</dcterms:modified>
</cp:coreProperties>
</file>