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0" r:id="rId5"/>
    <p:sldId id="261" r:id="rId6"/>
    <p:sldId id="262" r:id="rId7"/>
    <p:sldId id="263" r:id="rId8"/>
    <p:sldId id="264" r:id="rId9"/>
    <p:sldId id="265" r:id="rId10"/>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1" d="100"/>
          <a:sy n="81" d="100"/>
        </p:scale>
        <p:origin x="-78" y="-73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279E99D5-6752-47D7-AB1C-FD3187DADA60}" type="datetimeFigureOut">
              <a:rPr lang="en-US" smtClean="0"/>
              <a:t>5/9/2020</a:t>
            </a:fld>
            <a:endParaRPr lang="en-US"/>
          </a:p>
        </p:txBody>
      </p:sp>
      <p:sp>
        <p:nvSpPr>
          <p:cNvPr id="5" name="Footer Placeholder 4"/>
          <p:cNvSpPr>
            <a:spLocks noGrp="1"/>
          </p:cNvSpPr>
          <p:nvPr>
            <p:ph type="ftr" sz="quarter" idx="11"/>
          </p:nvPr>
        </p:nvSpPr>
        <p:spPr>
          <a:xfrm>
            <a:off x="1876424" y="5410201"/>
            <a:ext cx="5124886" cy="365125"/>
          </a:xfrm>
        </p:spPr>
        <p:txBody>
          <a:bodyPr/>
          <a:lstStyle/>
          <a:p>
            <a:endParaRPr lang="en-US"/>
          </a:p>
        </p:txBody>
      </p:sp>
      <p:sp>
        <p:nvSpPr>
          <p:cNvPr id="6" name="Slide Number Placeholder 5"/>
          <p:cNvSpPr>
            <a:spLocks noGrp="1"/>
          </p:cNvSpPr>
          <p:nvPr>
            <p:ph type="sldNum" sz="quarter" idx="12"/>
          </p:nvPr>
        </p:nvSpPr>
        <p:spPr>
          <a:xfrm>
            <a:off x="9896911" y="5410199"/>
            <a:ext cx="771089" cy="365125"/>
          </a:xfrm>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519937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87519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9473900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872160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12837258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79E99D5-6752-47D7-AB1C-FD3187DADA60}"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466512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279E99D5-6752-47D7-AB1C-FD3187DADA60}"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770200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E99D5-6752-47D7-AB1C-FD3187DADA60}"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1680733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E99D5-6752-47D7-AB1C-FD3187DADA60}"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3985041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9E99D5-6752-47D7-AB1C-FD3187DADA60}"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31912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79E99D5-6752-47D7-AB1C-FD3187DADA60}" type="datetimeFigureOut">
              <a:rPr lang="en-US" smtClean="0"/>
              <a:t>5/9/2020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804710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9E99D5-6752-47D7-AB1C-FD3187DADA60}"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84019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9E99D5-6752-47D7-AB1C-FD3187DADA60}" type="datetimeFigureOut">
              <a:rPr lang="en-US" smtClean="0"/>
              <a:t>5/9/2020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98355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9E99D5-6752-47D7-AB1C-FD3187DADA60}" type="datetimeFigureOut">
              <a:rPr lang="en-US" smtClean="0"/>
              <a:t>5/9/2020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2154837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E99D5-6752-47D7-AB1C-FD3187DADA60}" type="datetimeFigureOut">
              <a:rPr lang="en-US" smtClean="0"/>
              <a:t>5/9/2020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1910320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320742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79E99D5-6752-47D7-AB1C-FD3187DADA60}" type="datetimeFigureOut">
              <a:rPr lang="en-US" smtClean="0"/>
              <a:t>5/9/2020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985121-A0E3-4915-A884-E5231963DBEF}" type="slidenum">
              <a:rPr lang="en-US" smtClean="0"/>
              <a:t>‹#›</a:t>
            </a:fld>
            <a:endParaRPr lang="en-US"/>
          </a:p>
        </p:txBody>
      </p:sp>
    </p:spTree>
    <p:extLst>
      <p:ext uri="{BB962C8B-B14F-4D97-AF65-F5344CB8AC3E}">
        <p14:creationId xmlns:p14="http://schemas.microsoft.com/office/powerpoint/2010/main" val="38403314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9E99D5-6752-47D7-AB1C-FD3187DADA60}" type="datetimeFigureOut">
              <a:rPr lang="en-US" smtClean="0"/>
              <a:t>5/9/2020</a:t>
            </a:fld>
            <a:endParaRPr 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5985121-A0E3-4915-A884-E5231963DBEF}" type="slidenum">
              <a:rPr lang="en-US" smtClean="0"/>
              <a:t>‹#›</a:t>
            </a:fld>
            <a:endParaRPr lang="en-US"/>
          </a:p>
        </p:txBody>
      </p:sp>
    </p:spTree>
    <p:extLst>
      <p:ext uri="{BB962C8B-B14F-4D97-AF65-F5344CB8AC3E}">
        <p14:creationId xmlns:p14="http://schemas.microsoft.com/office/powerpoint/2010/main" val="4081417881"/>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 id="2147483737"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860964" y="905177"/>
            <a:ext cx="6096000" cy="2782428"/>
          </a:xfrm>
          <a:prstGeom prst="rect">
            <a:avLst/>
          </a:prstGeom>
        </p:spPr>
        <p:txBody>
          <a:bodyPr>
            <a:spAutoFit/>
          </a:bodyPr>
          <a:lstStyle/>
          <a:p>
            <a:pPr>
              <a:lnSpc>
                <a:spcPct val="107000"/>
              </a:lnSpc>
              <a:spcAft>
                <a:spcPts val="800"/>
              </a:spcAft>
            </a:pPr>
            <a:r>
              <a:rPr lang="en-US"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b="1"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b="1" dirty="0">
                <a:latin typeface="Calibri" panose="020F0502020204030204" pitchFamily="34" charset="0"/>
                <a:ea typeface="Calibri" panose="020F0502020204030204" pitchFamily="34" charset="0"/>
              </a:rPr>
              <a:t>راهنمای استفاده از پایگاه </a:t>
            </a:r>
            <a:r>
              <a:rPr lang="en-US" b="1" dirty="0" err="1" smtClean="0">
                <a:effectLst/>
                <a:latin typeface="Calibri" panose="020F0502020204030204" pitchFamily="34" charset="0"/>
                <a:ea typeface="Calibri" panose="020F0502020204030204" pitchFamily="34" charset="0"/>
                <a:cs typeface="Arial" panose="020B0604020202020204" pitchFamily="34" charset="0"/>
              </a:rPr>
              <a:t>ovid</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en-US" b="1" dirty="0" smtClean="0">
                <a:effectLst/>
                <a:latin typeface="Calibri" panose="020F0502020204030204" pitchFamily="34" charset="0"/>
                <a:ea typeface="Calibri" panose="020F0502020204030204" pitchFamily="34" charset="0"/>
                <a:cs typeface="Arial" panose="020B060402020202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990600" algn="l"/>
                <a:tab pos="2971800" algn="ctr"/>
              </a:tabLst>
            </a:pPr>
            <a:r>
              <a:rPr lang="fa-IR" b="1" dirty="0">
                <a:latin typeface="Calibri" panose="020F0502020204030204" pitchFamily="34" charset="0"/>
                <a:ea typeface="Calibri" panose="020F0502020204030204" pitchFamily="34" charset="0"/>
              </a:rPr>
              <a:t>		تهیه کننده: الهام تندیشه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tabLst>
                <a:tab pos="990600" algn="l"/>
                <a:tab pos="2971800" algn="ctr"/>
              </a:tabLst>
            </a:pPr>
            <a:r>
              <a:rPr lang="fa-IR" b="1"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ctr" rtl="1">
              <a:lnSpc>
                <a:spcPct val="107000"/>
              </a:lnSpc>
              <a:spcAft>
                <a:spcPts val="800"/>
              </a:spcAft>
            </a:pPr>
            <a:r>
              <a:rPr lang="fa-IR" b="1" dirty="0">
                <a:latin typeface="Calibri" panose="020F0502020204030204" pitchFamily="34" charset="0"/>
                <a:ea typeface="Calibri" panose="020F0502020204030204" pitchFamily="34" charset="0"/>
              </a:rPr>
              <a:t>دانشگاه علوم پزشکی کرمانشاه </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9961794" y="731260"/>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29861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70465" y="1517073"/>
            <a:ext cx="6847608" cy="4241546"/>
          </a:xfrm>
          <a:prstGeom prst="rect">
            <a:avLst/>
          </a:prstGeom>
          <a:solidFill>
            <a:schemeClr val="bg1"/>
          </a:solidFill>
        </p:spPr>
        <p:txBody>
          <a:bodyPr wrap="square">
            <a:spAutoFit/>
          </a:bodyPr>
          <a:lstStyle/>
          <a:p>
            <a:pPr algn="justLow" rtl="1">
              <a:lnSpc>
                <a:spcPct val="107000"/>
              </a:lnSpc>
              <a:spcAft>
                <a:spcPts val="0"/>
              </a:spcAft>
            </a:pPr>
            <a:r>
              <a:rPr lang="en-US" dirty="0" smtClean="0">
                <a:effectLst/>
                <a:latin typeface="Calibri" panose="020F0502020204030204" pitchFamily="34" charset="0"/>
                <a:ea typeface="Calibri" panose="020F0502020204030204" pitchFamily="34" charset="0"/>
                <a:cs typeface="Calibri" panose="020F0502020204030204" pitchFamily="34" charset="0"/>
              </a:rPr>
              <a:t> </a:t>
            </a:r>
            <a:r>
              <a:rPr lang="en-US" sz="2800" dirty="0" smtClean="0">
                <a:effectLst/>
                <a:latin typeface="Calibri" panose="020F0502020204030204" pitchFamily="34" charset="0"/>
                <a:ea typeface="Calibri" panose="020F0502020204030204" pitchFamily="34" charset="0"/>
                <a:cs typeface="Calibri" panose="020F0502020204030204" pitchFamily="34" charset="0"/>
              </a:rPr>
              <a:t>Ovid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یکی از اولین پایگاههاي تجاري دنیا در امر گسترش سریع اطلاعات و رفع نیازهاي اطلاعاتی الکترونیکی در زمینه ها</a:t>
            </a:r>
            <a:r>
              <a:rPr lang="fa-IR" sz="2800" dirty="0" smtClean="0">
                <a:effectLst/>
                <a:latin typeface="Cambria" panose="02040503050406030204" pitchFamily="18" charset="0"/>
                <a:ea typeface="Calibri" panose="020F0502020204030204" pitchFamily="34" charset="0"/>
                <a:cs typeface="B Nazanin" panose="00000400000000000000" pitchFamily="2" charset="-78"/>
              </a:rPr>
              <a:t>ی</a:t>
            </a:r>
            <a:r>
              <a:rPr lang="fa-IR" sz="2800" dirty="0" smtClean="0">
                <a:effectLst/>
                <a:latin typeface="B Nazanin" panose="00000400000000000000" pitchFamily="2" charset="-78"/>
                <a:ea typeface="Calibri" panose="020F0502020204030204" pitchFamily="34" charset="0"/>
                <a:cs typeface="B Nazanin" panose="00000400000000000000" pitchFamily="2" charset="-78"/>
              </a:rPr>
              <a:t>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علوم زیستی، بهداشت و پزشکی است</a:t>
            </a:r>
            <a:r>
              <a:rPr lang="en-US" sz="2800" dirty="0" smtClean="0">
                <a:effectLst/>
                <a:latin typeface="B Nazanin" panose="00000400000000000000" pitchFamily="2" charset="-78"/>
                <a:ea typeface="Calibri" panose="020F0502020204030204" pitchFamily="34" charset="0"/>
                <a:cs typeface="Arial" panose="020B0604020202020204" pitchFamily="34" charset="0"/>
              </a:rPr>
              <a:t>.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کتابخانه ها، محققان، پزشکان، مراکز بیوتکنولوژي، مراکز تحقیقاتی، بیمارستانها، دانشجویان رشته هاي مختلف از آن استفاده می کنند </a:t>
            </a:r>
            <a:r>
              <a:rPr lang="en-US" sz="2800" dirty="0" smtClean="0">
                <a:effectLst/>
                <a:latin typeface="Calibri" panose="020F0502020204030204" pitchFamily="34" charset="0"/>
                <a:ea typeface="Calibri" panose="020F0502020204030204" pitchFamily="34" charset="0"/>
                <a:cs typeface="Calibri" panose="020F0502020204030204" pitchFamily="34" charset="0"/>
              </a:rPr>
              <a:t>Ovid</a:t>
            </a:r>
            <a:r>
              <a:rPr lang="en-US" sz="2800" dirty="0" smtClean="0">
                <a:effectLst/>
                <a:latin typeface="B Nazanin" panose="00000400000000000000" pitchFamily="2" charset="-78"/>
                <a:ea typeface="Calibri" panose="020F0502020204030204" pitchFamily="34" charset="0"/>
                <a:cs typeface="Arial" panose="020B0604020202020204" pitchFamily="34" charset="0"/>
              </a:rPr>
              <a:t>.</a:t>
            </a:r>
            <a:r>
              <a:rPr lang="en-US" sz="2800" dirty="0" smtClean="0">
                <a:effectLst/>
                <a:latin typeface="Calibri" panose="020F0502020204030204" pitchFamily="34" charset="0"/>
                <a:ea typeface="Calibri" panose="020F0502020204030204" pitchFamily="34" charset="0"/>
                <a:cs typeface="Calibri" panose="020F0502020204030204" pitchFamily="34" charset="0"/>
              </a:rPr>
              <a:t>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متعلق به شرکت </a:t>
            </a:r>
            <a:r>
              <a:rPr lang="en-US" sz="2800" dirty="0" smtClean="0">
                <a:effectLst/>
                <a:latin typeface="Calibri" panose="020F0502020204030204" pitchFamily="34" charset="0"/>
                <a:ea typeface="Calibri" panose="020F0502020204030204" pitchFamily="34" charset="0"/>
                <a:cs typeface="Calibri" panose="020F0502020204030204" pitchFamily="34" charset="0"/>
              </a:rPr>
              <a:t>Wolters Kluwer Health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می باشد که دسترسی به محتواي</a:t>
            </a:r>
            <a:r>
              <a:rPr lang="en-US" sz="2800" dirty="0" smtClean="0">
                <a:effectLst/>
                <a:latin typeface="B Nazanin" panose="00000400000000000000" pitchFamily="2" charset="-78"/>
                <a:ea typeface="Calibri" panose="020F0502020204030204" pitchFamily="34" charset="0"/>
                <a:cs typeface="Arial" panose="020B0604020202020204" pitchFamily="34" charset="0"/>
              </a:rPr>
              <a:t> 1300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ژورنال و بیش از</a:t>
            </a:r>
            <a:r>
              <a:rPr lang="en-US" sz="2800" dirty="0" smtClean="0">
                <a:effectLst/>
                <a:latin typeface="B Nazanin" panose="00000400000000000000" pitchFamily="2" charset="-78"/>
                <a:ea typeface="Calibri" panose="020F0502020204030204" pitchFamily="34" charset="0"/>
                <a:cs typeface="Arial" panose="020B0604020202020204" pitchFamily="34" charset="0"/>
              </a:rPr>
              <a:t> 5400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کتاب را از</a:t>
            </a:r>
            <a:r>
              <a:rPr lang="en-US" sz="2800" dirty="0" smtClean="0">
                <a:effectLst/>
                <a:latin typeface="B Nazanin" panose="00000400000000000000" pitchFamily="2" charset="-78"/>
                <a:ea typeface="Calibri" panose="020F0502020204030204" pitchFamily="34" charset="0"/>
                <a:cs typeface="Arial" panose="020B0604020202020204" pitchFamily="34" charset="0"/>
              </a:rPr>
              <a:t> 145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بانک اطلاعاتی امکان پذیر ساخته است</a:t>
            </a:r>
            <a:r>
              <a:rPr lang="en-US" sz="2800" dirty="0" smtClean="0">
                <a:effectLst/>
                <a:latin typeface="B Nazanin" panose="00000400000000000000" pitchFamily="2" charset="-78"/>
                <a:ea typeface="Calibri" panose="020F0502020204030204" pitchFamily="34" charset="0"/>
                <a:cs typeface="Arial" panose="020B0604020202020204" pitchFamily="34" charset="0"/>
              </a:rPr>
              <a: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10616421" y="315623"/>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72316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308291"/>
            <a:ext cx="6096000" cy="5921108"/>
          </a:xfrm>
          <a:prstGeom prst="rect">
            <a:avLst/>
          </a:prstGeom>
        </p:spPr>
        <p:txBody>
          <a:bodyPr>
            <a:spAutoFit/>
          </a:bodyPr>
          <a:lstStyle/>
          <a:p>
            <a:pPr algn="justLow" rtl="1">
              <a:lnSpc>
                <a:spcPct val="107000"/>
              </a:lnSpc>
              <a:spcAft>
                <a:spcPts val="0"/>
              </a:spcAft>
            </a:pPr>
            <a:r>
              <a:rPr lang="fa-IR"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400" b="1" dirty="0" smtClean="0">
                <a:solidFill>
                  <a:srgbClr val="2E74B6"/>
                </a:solidFill>
                <a:effectLst/>
                <a:latin typeface="B Titr,Bold"/>
                <a:ea typeface="Calibri" panose="020F0502020204030204" pitchFamily="34" charset="0"/>
                <a:cs typeface="B Titr,Bold"/>
              </a:rPr>
              <a:t>انتخاب  پایگاههاي اطلاعات</a:t>
            </a:r>
            <a:r>
              <a:rPr lang="ar-SA" sz="2400" b="1" dirty="0">
                <a:solidFill>
                  <a:srgbClr val="2E74B6"/>
                </a:solidFill>
                <a:latin typeface="Calibri" panose="020F0502020204030204" pitchFamily="34" charset="0"/>
                <a:ea typeface="Calibri" panose="020F0502020204030204" pitchFamily="34" charset="0"/>
              </a:rPr>
              <a:t>ی</a:t>
            </a:r>
            <a:r>
              <a:rPr lang="ar-SA" sz="2400" b="1" dirty="0" smtClean="0">
                <a:solidFill>
                  <a:srgbClr val="2E74B6"/>
                </a:solidFill>
                <a:effectLst/>
                <a:latin typeface="B Titr,Bold"/>
                <a:ea typeface="Calibri" panose="020F0502020204030204" pitchFamily="34" charset="0"/>
                <a:cs typeface="B Titr,Bold"/>
              </a:rPr>
              <a:t> </a:t>
            </a:r>
            <a:r>
              <a:rPr lang="en-US" sz="2400" dirty="0" smtClean="0">
                <a:solidFill>
                  <a:srgbClr val="2E74B6"/>
                </a:solidFill>
                <a:effectLst/>
                <a:latin typeface="Calibri Light" panose="020F0302020204030204" pitchFamily="34" charset="0"/>
                <a:ea typeface="Calibri" panose="020F0502020204030204" pitchFamily="34" charset="0"/>
                <a:cs typeface="Calibri Light" panose="020F0302020204030204" pitchFamily="34" charset="0"/>
              </a:rPr>
              <a:t>Ovid </a:t>
            </a:r>
            <a:r>
              <a:rPr lang="ar-SA" sz="2400" b="1" dirty="0" smtClean="0">
                <a:solidFill>
                  <a:srgbClr val="2E74B6"/>
                </a:solidFill>
                <a:effectLst/>
                <a:latin typeface="B Titr,Bold"/>
                <a:ea typeface="Calibri" panose="020F0502020204030204" pitchFamily="34" charset="0"/>
                <a:cs typeface="B Titr,Bold"/>
              </a:rPr>
              <a:t>جهت جستجو</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en-US" sz="2400" b="1" dirty="0" smtClean="0">
                <a:solidFill>
                  <a:srgbClr val="2E74B6"/>
                </a:solidFill>
                <a:effectLst/>
                <a:latin typeface="B Titr,Bold"/>
                <a:ea typeface="Calibri" panose="020F0502020204030204" pitchFamily="34" charset="0"/>
                <a:cs typeface="Arial" panose="020B060402020202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پس از ورود به محیط جستجوي </a:t>
            </a:r>
            <a:r>
              <a:rPr lang="en-US" sz="2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Ovid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صفحه اصلی آن مطابق تصویر زیر نمایان می شود</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در این صفحه می توانید با تیک زدن در چک باکس پایگاههاي فهرست شده، یک یا چند پایگاه مورد نظر خود را جهت جستجو انتخاب نمایید</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توضیحات مربوط به محتواي هریک از پایگاههاي موجود را با کلیک روي علامت که در جلو عنوان هر پایگاه قرار دارد به دست می آورید.</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بعد از این که پایگاههاي مورد نظر انتخاب شد، می توانید جستجو را آغاز کنید</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فهرست بانک هاي انتخابی نیز در این صفحه نمایش داده می شود که با دکمه </a:t>
            </a:r>
            <a:r>
              <a:rPr lang="en-US" sz="2400" dirty="0" smtClean="0">
                <a:solidFill>
                  <a:srgbClr val="70AE47"/>
                </a:solidFill>
                <a:effectLst/>
                <a:latin typeface="Calibri" panose="020F0502020204030204" pitchFamily="34" charset="0"/>
                <a:ea typeface="Calibri" panose="020F0502020204030204" pitchFamily="34" charset="0"/>
                <a:cs typeface="Calibri" panose="020F0502020204030204" pitchFamily="34" charset="0"/>
              </a:rPr>
              <a:t>Hide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می توانید آنها را پنهان نمایید</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همچنین در صفحه </a:t>
            </a:r>
            <a:r>
              <a:rPr lang="en-US" sz="2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Search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با کلیک بر روي </a:t>
            </a:r>
            <a:r>
              <a:rPr lang="en-US"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en-US" sz="2400" dirty="0" smtClean="0">
                <a:solidFill>
                  <a:srgbClr val="FF0000"/>
                </a:solidFill>
                <a:effectLst/>
                <a:latin typeface="Calibri" panose="020F0502020204030204" pitchFamily="34" charset="0"/>
                <a:ea typeface="Calibri" panose="020F0502020204030204" pitchFamily="34" charset="0"/>
                <a:cs typeface="Calibri" panose="020F0502020204030204" pitchFamily="34" charset="0"/>
              </a:rPr>
              <a:t>change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می توانید به صفحه انتخاب پایگاه برگشته و بانک اطلاعاتی مورد نظر خود را تغییر دهید</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10325475" y="388360"/>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31298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691488"/>
            <a:ext cx="6096000" cy="7776424"/>
          </a:xfrm>
          <a:prstGeom prst="rect">
            <a:avLst/>
          </a:prstGeom>
          <a:solidFill>
            <a:schemeClr val="bg1"/>
          </a:solidFill>
        </p:spPr>
        <p:txBody>
          <a:bodyPr>
            <a:spAutoFit/>
          </a:bodyPr>
          <a:lstStyle/>
          <a:p>
            <a:pPr>
              <a:lnSpc>
                <a:spcPct val="107000"/>
              </a:lnSpc>
              <a:spcAft>
                <a:spcPts val="800"/>
              </a:spcAft>
            </a:pPr>
            <a:r>
              <a:rPr lang="ar-SA" sz="1400" dirty="0">
                <a:latin typeface="Calibri" panose="020F0502020204030204" pitchFamily="34" charset="0"/>
                <a:ea typeface="Calibri" panose="020F0502020204030204" pitchFamily="34" charset="0"/>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پس از ورود به صفحه اصلی جستجو در نوار آبی بالاي صفحه انواع جستجو را مشاهده می کنید</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en-US" sz="2800" b="1" dirty="0" smtClean="0">
                <a:effectLst/>
                <a:latin typeface="Calibri,Bold"/>
                <a:ea typeface="Calibri" panose="020F0502020204030204" pitchFamily="34" charset="0"/>
                <a:cs typeface="Calibri,Bold"/>
              </a:rPr>
              <a:t>Basic Search </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800" dirty="0" smtClean="0">
                <a:effectLst/>
                <a:latin typeface="B Nazanin" panose="00000400000000000000" pitchFamily="2" charset="-78"/>
                <a:ea typeface="Calibri" panose="020F0502020204030204" pitchFamily="34" charset="0"/>
                <a:cs typeface="B Nazanin" panose="00000400000000000000" pitchFamily="2" charset="-78"/>
              </a:rPr>
              <a:t>اولین و ساده ترین بخش جستجو در </a:t>
            </a:r>
            <a:r>
              <a:rPr lang="en-US" sz="2800" dirty="0" smtClean="0">
                <a:effectLst/>
                <a:latin typeface="Calibri" panose="020F0502020204030204" pitchFamily="34" charset="0"/>
                <a:ea typeface="Calibri" panose="020F0502020204030204" pitchFamily="34" charset="0"/>
                <a:cs typeface="Calibri" panose="020F0502020204030204" pitchFamily="34" charset="0"/>
              </a:rPr>
              <a:t>Ovid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است که در کوتاهترین زمان ممکن بیشترین نتایج را بازیابی می کند</a:t>
            </a:r>
            <a:r>
              <a:rPr lang="en-US" sz="2800" dirty="0" smtClean="0">
                <a:effectLst/>
                <a:latin typeface="B Nazanin" panose="00000400000000000000" pitchFamily="2" charset="-78"/>
                <a:ea typeface="Calibri" panose="020F0502020204030204" pitchFamily="34" charset="0"/>
                <a:cs typeface="Arial" panose="020B0604020202020204" pitchFamily="34" charset="0"/>
              </a:rPr>
              <a:t>.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شامل باکس جستجو و تعدادي محدود کننده است</a:t>
            </a:r>
            <a:r>
              <a:rPr lang="en-US" sz="2800" dirty="0" smtClean="0">
                <a:effectLst/>
                <a:latin typeface="B Nazanin" panose="00000400000000000000" pitchFamily="2" charset="-78"/>
                <a:ea typeface="Calibri" panose="020F0502020204030204" pitchFamily="34" charset="0"/>
                <a:cs typeface="Arial" panose="020B0604020202020204" pitchFamily="34" charset="0"/>
              </a:rPr>
              <a:t>.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با انتخاب گزینه </a:t>
            </a:r>
            <a:r>
              <a:rPr lang="en-US" sz="2800" dirty="0" smtClean="0">
                <a:effectLst/>
                <a:latin typeface="Calibri" panose="020F0502020204030204" pitchFamily="34" charset="0"/>
                <a:ea typeface="Calibri" panose="020F0502020204030204" pitchFamily="34" charset="0"/>
                <a:cs typeface="Calibri" panose="020F0502020204030204" pitchFamily="34" charset="0"/>
              </a:rPr>
              <a:t>"Include Related Terms"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علاوه بر کلید وازه وارد شده ، واژه هاي مرتبط با آن نیز جستجو خواهند شد</a:t>
            </a:r>
            <a:r>
              <a:rPr lang="en-US" sz="2800" dirty="0" smtClean="0">
                <a:effectLst/>
                <a:latin typeface="B Nazanin" panose="00000400000000000000" pitchFamily="2" charset="-78"/>
                <a:ea typeface="Calibri" panose="020F0502020204030204" pitchFamily="34" charset="0"/>
                <a:cs typeface="Arial" panose="020B0604020202020204" pitchFamily="34" charset="0"/>
              </a:rPr>
              <a:t>.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در این شیوه جستجو امکان استفاده از عملگرهاي بولین در ترکیب کلید واژه ها وجود ندارد</a:t>
            </a:r>
            <a:r>
              <a:rPr lang="en-US" sz="2800" dirty="0" smtClean="0">
                <a:effectLst/>
                <a:latin typeface="B Nazanin" panose="00000400000000000000" pitchFamily="2" charset="-78"/>
                <a:ea typeface="Calibri" panose="020F0502020204030204" pitchFamily="34" charset="0"/>
                <a:cs typeface="Arial" panose="020B0604020202020204" pitchFamily="34" charset="0"/>
              </a:rPr>
              <a:t>. </a:t>
            </a:r>
            <a:r>
              <a:rPr lang="ar-SA" sz="2800" dirty="0" smtClean="0">
                <a:effectLst/>
                <a:latin typeface="B Nazanin" panose="00000400000000000000" pitchFamily="2" charset="-78"/>
                <a:ea typeface="Calibri" panose="020F0502020204030204" pitchFamily="34" charset="0"/>
                <a:cs typeface="B Nazanin" panose="00000400000000000000" pitchFamily="2" charset="-78"/>
              </a:rPr>
              <a:t>می توان عنوان کامل و دقیق یک مدرک را داخل گیومه در باکس جستجو وارد نمود تا دقیقاً همان مدرک بازیابی شود</a:t>
            </a:r>
            <a:r>
              <a:rPr lang="en-US" sz="2800" dirty="0" smtClean="0">
                <a:effectLst/>
                <a:latin typeface="B Nazanin" panose="00000400000000000000" pitchFamily="2" charset="-78"/>
                <a:ea typeface="Calibri" panose="020F0502020204030204" pitchFamily="34" charset="0"/>
                <a:cs typeface="Arial" panose="020B0604020202020204" pitchFamily="34" charset="0"/>
              </a:rPr>
              <a:t>.</a:t>
            </a:r>
            <a:endParaRPr lang="en-US" sz="20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smtClean="0">
                <a:effectLst/>
                <a:latin typeface="B Nazanin" panose="00000400000000000000" pitchFamily="2" charset="-78"/>
                <a:ea typeface="Calibri" panose="020F0502020204030204" pitchFamily="34" charset="0"/>
                <a:cs typeface="B Nazanin" panose="00000400000000000000" pitchFamily="2" charset="-78"/>
              </a:rPr>
              <a:t> </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10758805" y="360118"/>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01874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60110"/>
            <a:ext cx="6096000" cy="6217471"/>
          </a:xfrm>
          <a:prstGeom prst="rect">
            <a:avLst/>
          </a:prstGeom>
        </p:spPr>
        <p:txBody>
          <a:bodyPr>
            <a:spAutoFit/>
          </a:bodyPr>
          <a:lstStyle/>
          <a:p>
            <a:pPr algn="r" rtl="1">
              <a:lnSpc>
                <a:spcPct val="107000"/>
              </a:lnSpc>
              <a:spcAft>
                <a:spcPts val="0"/>
              </a:spcAft>
            </a:pPr>
            <a:r>
              <a:rPr lang="ar-SA" b="1" dirty="0" smtClean="0">
                <a:solidFill>
                  <a:srgbClr val="2E74B6"/>
                </a:solidFill>
                <a:effectLst/>
                <a:latin typeface="B Titr,Bold"/>
                <a:ea typeface="Calibri" panose="020F0502020204030204" pitchFamily="34" charset="0"/>
                <a:cs typeface="B Titr,Bold"/>
              </a:rPr>
              <a:t>ژورنال ها</a:t>
            </a:r>
            <a:r>
              <a:rPr lang="en-US" b="1" dirty="0" smtClean="0">
                <a:solidFill>
                  <a:srgbClr val="2E74B6"/>
                </a:solidFill>
                <a:effectLst/>
                <a:latin typeface="B Titr,Bold"/>
                <a:ea typeface="Calibri" panose="020F0502020204030204" pitchFamily="34" charset="0"/>
                <a:cs typeface="Arial" panose="020B0604020202020204" pitchFamily="34" charset="0"/>
              </a:rPr>
              <a:t>:</a:t>
            </a:r>
            <a:endParaRPr lang="en-US" sz="1400"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در نوار آبی بالاي صفحه با انتخاب </a:t>
            </a:r>
            <a:r>
              <a:rPr lang="en-US" sz="2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Journals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به مجموعه زورنال هاي </a:t>
            </a:r>
            <a:r>
              <a:rPr lang="en-US" sz="2400" dirty="0" err="1"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ovid</a:t>
            </a:r>
            <a:r>
              <a:rPr lang="en-US" sz="2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دسترسی خواهید داشت و از میان همه ژورنالها تنها متن کامل مقالات ژورنال هایی را که مشترک هستید می توانید دریافت کنید</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400" b="1" dirty="0" smtClean="0">
                <a:solidFill>
                  <a:srgbClr val="2E74B6"/>
                </a:solidFill>
                <a:effectLst/>
                <a:latin typeface="B Titr,Bold"/>
                <a:ea typeface="Calibri" panose="020F0502020204030204" pitchFamily="34" charset="0"/>
                <a:cs typeface="B Titr,Bold"/>
              </a:rPr>
              <a:t> </a:t>
            </a: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en-US" sz="2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Ovid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به شما این امکان را می دهد که کتابهاي موجود را از نوار آبی رنگ بالاي صفحه قسمت </a:t>
            </a:r>
            <a:r>
              <a:rPr lang="en-US"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a:t>
            </a:r>
            <a:r>
              <a:rPr lang="en-US" sz="2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Books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مرور کنید و حتی درون کتاب ها به جستجو بپردازید</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a:t>
            </a:r>
          </a:p>
          <a:p>
            <a:pPr algn="r" rtl="1">
              <a:lnSpc>
                <a:spcPct val="107000"/>
              </a:lnSpc>
              <a:spcAft>
                <a:spcPts val="0"/>
              </a:spcAft>
            </a:pPr>
            <a:endParaRPr lang="en-US" dirty="0" smtClean="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 با انتخاب گزینه </a:t>
            </a:r>
            <a:r>
              <a:rPr lang="en-US" sz="2400" dirty="0" smtClean="0">
                <a:solidFill>
                  <a:srgbClr val="000000"/>
                </a:solidFill>
                <a:effectLst/>
                <a:latin typeface="Calibri" panose="020F0502020204030204" pitchFamily="34" charset="0"/>
                <a:ea typeface="Calibri" panose="020F0502020204030204" pitchFamily="34" charset="0"/>
                <a:cs typeface="Calibri" panose="020F0502020204030204" pitchFamily="34" charset="0"/>
              </a:rPr>
              <a:t>Multimedia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از نوار آبی بالاي صفحه، شما به مجموعه اي از منابع چند رسانه اي شامل ویدئو، عکس و فایل صوتی دسترسی خواهید داشت</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 </a:t>
            </a:r>
            <a:r>
              <a:rPr lang="ar-SA" sz="2400" dirty="0" smtClean="0">
                <a:solidFill>
                  <a:srgbClr val="000000"/>
                </a:solidFill>
                <a:effectLst/>
                <a:latin typeface="B Nazanin" panose="00000400000000000000" pitchFamily="2" charset="-78"/>
                <a:ea typeface="Calibri" panose="020F0502020204030204" pitchFamily="34" charset="0"/>
                <a:cs typeface="B Nazanin" panose="00000400000000000000" pitchFamily="2" charset="-78"/>
              </a:rPr>
              <a:t>همانطور که در تصویر زیر می بینید، صفحه نمایش نتایج جستجو که با مربع قرمز مشخص شده است تمامی امکانات صفحه جستجوي سایر منابع قبلا توضیح داده شده است را دارد</a:t>
            </a:r>
            <a:r>
              <a:rPr lang="en-US" sz="2400" dirty="0" smtClean="0">
                <a:solidFill>
                  <a:srgbClr val="000000"/>
                </a:solidFill>
                <a:effectLst/>
                <a:latin typeface="B Nazanin" panose="00000400000000000000" pitchFamily="2" charset="-78"/>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3" name="Picture 2"/>
          <p:cNvPicPr/>
          <p:nvPr/>
        </p:nvPicPr>
        <p:blipFill rotWithShape="1">
          <a:blip r:embed="rId2" cstate="print">
            <a:extLst>
              <a:ext uri="{28A0092B-C50C-407E-A947-70E740481C1C}">
                <a14:useLocalDpi xmlns:a14="http://schemas.microsoft.com/office/drawing/2010/main" val="0"/>
              </a:ext>
            </a:extLst>
          </a:blip>
          <a:srcRect l="19904" t="19744" r="37747" b="29633"/>
          <a:stretch/>
        </p:blipFill>
        <p:spPr bwMode="auto">
          <a:xfrm>
            <a:off x="10346258" y="336405"/>
            <a:ext cx="1433195" cy="111442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30207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103107"/>
            <a:ext cx="6096000" cy="4651786"/>
          </a:xfrm>
          <a:prstGeom prst="rect">
            <a:avLst/>
          </a:prstGeom>
        </p:spPr>
        <p:txBody>
          <a:bodyPr>
            <a:spAutoFit/>
          </a:bodyPr>
          <a:lstStyle/>
          <a:p>
            <a:pPr algn="r" rtl="1">
              <a:lnSpc>
                <a:spcPct val="107000"/>
              </a:lnSpc>
              <a:spcAft>
                <a:spcPts val="0"/>
              </a:spcAft>
            </a:pPr>
            <a:r>
              <a:rPr lang="ar-SA" dirty="0">
                <a:solidFill>
                  <a:srgbClr val="000000"/>
                </a:solidFill>
                <a:latin typeface="B Nazanin" panose="00000400000000000000" pitchFamily="2" charset="-78"/>
                <a:ea typeface="Calibri" panose="020F0502020204030204" pitchFamily="34" charset="0"/>
                <a:cs typeface="B Nazanin" panose="00000400000000000000" pitchFamily="2" charset="-78"/>
              </a:rPr>
              <a:t>با انتخاب گزینه </a:t>
            </a:r>
            <a:r>
              <a:rPr lang="en-US" dirty="0">
                <a:solidFill>
                  <a:srgbClr val="000000"/>
                </a:solidFill>
                <a:latin typeface="Calibri" panose="020F0502020204030204" pitchFamily="34" charset="0"/>
                <a:ea typeface="Calibri" panose="020F0502020204030204" pitchFamily="34" charset="0"/>
                <a:cs typeface="B Nazanin" panose="00000400000000000000" pitchFamily="2" charset="-78"/>
              </a:rPr>
              <a:t>Multimedia </a:t>
            </a:r>
            <a:r>
              <a:rPr lang="ar-SA" dirty="0">
                <a:solidFill>
                  <a:srgbClr val="000000"/>
                </a:solidFill>
                <a:latin typeface="B Nazanin" panose="00000400000000000000" pitchFamily="2" charset="-78"/>
                <a:ea typeface="Calibri" panose="020F0502020204030204" pitchFamily="34" charset="0"/>
                <a:cs typeface="B Nazanin" panose="00000400000000000000" pitchFamily="2" charset="-78"/>
              </a:rPr>
              <a:t>از نوار آبی بالاي صفحه، شما به مجموعه اي از منابع چند رسانه اي شامل ویدئو، عکس و فایل صوتی دسترسی خواهید داشت</a:t>
            </a:r>
            <a:r>
              <a:rPr lang="en-US" dirty="0">
                <a:solidFill>
                  <a:srgbClr val="000000"/>
                </a:solidFill>
                <a:latin typeface="B Nazanin" panose="00000400000000000000" pitchFamily="2" charset="-78"/>
                <a:ea typeface="Calibri" panose="020F0502020204030204" pitchFamily="34" charset="0"/>
                <a:cs typeface="Arial" panose="020B0604020202020204" pitchFamily="34" charset="0"/>
              </a:rPr>
              <a:t>. </a:t>
            </a:r>
            <a:r>
              <a:rPr lang="ar-SA" dirty="0">
                <a:solidFill>
                  <a:srgbClr val="000000"/>
                </a:solidFill>
                <a:latin typeface="B Nazanin" panose="00000400000000000000" pitchFamily="2" charset="-78"/>
                <a:ea typeface="Calibri" panose="020F0502020204030204" pitchFamily="34" charset="0"/>
                <a:cs typeface="B Nazanin" panose="00000400000000000000" pitchFamily="2" charset="-78"/>
              </a:rPr>
              <a:t>همانطور که در تصویر زیر می بینید، صفحه نمایش نتایج جستجو که با مربع قرمز مشخص شده است تمامی امکانات صفحه جستجوي سایر منابع قبلا توضیح داده شده است را دارد</a:t>
            </a:r>
            <a:r>
              <a:rPr lang="en-US" dirty="0">
                <a:solidFill>
                  <a:srgbClr val="000000"/>
                </a:solidFill>
                <a:latin typeface="B Nazanin" panose="00000400000000000000" pitchFamily="2" charset="-78"/>
                <a:ea typeface="Calibri" panose="020F0502020204030204" pitchFamily="34" charset="0"/>
                <a:cs typeface="Arial" panose="020B0604020202020204" pitchFamily="34" charset="0"/>
              </a:rPr>
              <a:t>.</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0"/>
              </a:spcAft>
            </a:pPr>
            <a:r>
              <a:rPr lang="ar-SA" dirty="0">
                <a:solidFill>
                  <a:srgbClr val="000000"/>
                </a:solidFill>
                <a:latin typeface="B Nazanin" panose="00000400000000000000" pitchFamily="2" charset="-78"/>
                <a:ea typeface="Calibri" panose="020F0502020204030204" pitchFamily="34" charset="0"/>
                <a:cs typeface="B Nazanin"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en-US" dirty="0">
                <a:latin typeface="Calibri" panose="020F0502020204030204" pitchFamily="34" charset="0"/>
                <a:ea typeface="Calibri" panose="020F0502020204030204" pitchFamily="34" charset="0"/>
                <a:cs typeface="B Nazanin" panose="00000400000000000000" pitchFamily="2" charset="-78"/>
              </a:rPr>
              <a:t>Multimedia</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dirty="0">
                <a:latin typeface="Calibri" panose="020F0502020204030204" pitchFamily="34" charset="0"/>
                <a:ea typeface="Calibri" panose="020F0502020204030204" pitchFamily="34" charset="0"/>
                <a:cs typeface="B Nazanin" panose="00000400000000000000" pitchFamily="2" charset="-78"/>
              </a:rPr>
              <a:t>در این قسمت می توانید به جستجوی چندرسانه ای ها شامل فیلم، صوت و تصویر بپردازید</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en-US" dirty="0">
                <a:latin typeface="Calibri" panose="020F0502020204030204" pitchFamily="34" charset="0"/>
                <a:ea typeface="Calibri" panose="020F0502020204030204" pitchFamily="34" charset="0"/>
                <a:cs typeface="B Nazanin" panose="00000400000000000000" pitchFamily="2" charset="-78"/>
              </a:rPr>
              <a:t> </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dirty="0">
                <a:latin typeface="Calibri" panose="020F0502020204030204" pitchFamily="34" charset="0"/>
                <a:ea typeface="Calibri" panose="020F0502020204030204" pitchFamily="34" charset="0"/>
                <a:cs typeface="B Nazanin" panose="00000400000000000000" pitchFamily="2" charset="-78"/>
              </a:rPr>
              <a:t>محیط کار شخصی</a:t>
            </a:r>
            <a:endParaRPr lang="en-US" sz="14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dirty="0">
                <a:latin typeface="Calibri" panose="020F0502020204030204" pitchFamily="34" charset="0"/>
                <a:ea typeface="Calibri" panose="020F0502020204030204" pitchFamily="34" charset="0"/>
                <a:cs typeface="B Nazanin" panose="00000400000000000000" pitchFamily="2" charset="-78"/>
              </a:rPr>
              <a:t>این فضا امکانات و ابزارهای مفیدی را در اختیار قرار می دهد که بر اساس آن می توان به ذخیره سازی، پردازش و مدیریت اطلاعات</a:t>
            </a:r>
            <a:r>
              <a:rPr lang="ar-SA" dirty="0">
                <a:latin typeface="Arial" panose="020B0604020202020204" pitchFamily="34" charset="0"/>
                <a:ea typeface="Times New Roman" panose="02020603050405020304" pitchFamily="18" charset="0"/>
                <a:cs typeface="B Nazanin" panose="00000400000000000000" pitchFamily="2" charset="-78"/>
              </a:rPr>
              <a:t>پرداخت. در این قسمت شما می توانید مواردی را که هنگام جستجو در این پایگاه به لیست علاقه مندی های خود اضافه کردید، مشاهده </a:t>
            </a:r>
            <a:r>
              <a:rPr lang="ar-SA" dirty="0">
                <a:latin typeface="Calibri" panose="020F0502020204030204" pitchFamily="34" charset="0"/>
                <a:ea typeface="Calibri" panose="020F0502020204030204" pitchFamily="34" charset="0"/>
                <a:cs typeface="B Nazanin" panose="00000400000000000000" pitchFamily="2" charset="-78"/>
              </a:rPr>
              <a:t>و مدیریت نمایید</a:t>
            </a:r>
            <a:r>
              <a:rPr lang="en-US" dirty="0">
                <a:latin typeface="Calibri" panose="020F0502020204030204" pitchFamily="34" charset="0"/>
                <a:ea typeface="Calibri" panose="020F0502020204030204" pitchFamily="34" charset="0"/>
                <a:cs typeface="B Nazanin" panose="00000400000000000000" pitchFamily="2" charset="-78"/>
              </a:rPr>
              <a:t>.</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9536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844015"/>
            <a:ext cx="6096000" cy="5573962"/>
          </a:xfrm>
          <a:prstGeom prst="rect">
            <a:avLst/>
          </a:prstGeom>
          <a:solidFill>
            <a:schemeClr val="bg1"/>
          </a:solidFill>
        </p:spPr>
        <p:txBody>
          <a:bodyPr>
            <a:spAutoFit/>
          </a:bodyPr>
          <a:lstStyle/>
          <a:p>
            <a:pPr algn="r" rtl="1">
              <a:lnSpc>
                <a:spcPct val="107000"/>
              </a:lnSpc>
              <a:spcAft>
                <a:spcPts val="800"/>
              </a:spcAft>
            </a:pPr>
            <a:r>
              <a:rPr lang="en-US" sz="2800" dirty="0">
                <a:latin typeface="Calibri" panose="020F0502020204030204" pitchFamily="34" charset="0"/>
                <a:ea typeface="Calibri" panose="020F0502020204030204" pitchFamily="34" charset="0"/>
                <a:cs typeface="B Nazanin" panose="00000400000000000000" pitchFamily="2" charset="-78"/>
              </a:rPr>
              <a:t>Multimedia</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latin typeface="Calibri" panose="020F0502020204030204" pitchFamily="34" charset="0"/>
                <a:ea typeface="Calibri" panose="020F0502020204030204" pitchFamily="34" charset="0"/>
                <a:cs typeface="B Nazanin" panose="00000400000000000000" pitchFamily="2" charset="-78"/>
              </a:rPr>
              <a:t>در این قسمت می توانید به جستجوی چندرسانه ای ها شامل فیلم، صوت و تصویر بپردازید</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en-US" sz="2800" dirty="0">
                <a:latin typeface="Calibri" panose="020F0502020204030204" pitchFamily="34" charset="0"/>
                <a:ea typeface="Calibri" panose="020F0502020204030204" pitchFamily="34" charset="0"/>
                <a:cs typeface="B Nazanin" panose="00000400000000000000" pitchFamily="2" charset="-78"/>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a:lnSpc>
                <a:spcPct val="107000"/>
              </a:lnSpc>
              <a:spcAft>
                <a:spcPts val="800"/>
              </a:spcAft>
            </a:pPr>
            <a:r>
              <a:rPr lang="ar-SA" sz="2800" dirty="0">
                <a:latin typeface="Calibri" panose="020F0502020204030204" pitchFamily="34" charset="0"/>
                <a:ea typeface="Calibri" panose="020F0502020204030204" pitchFamily="34" charset="0"/>
                <a:cs typeface="B Nazanin" panose="00000400000000000000" pitchFamily="2" charset="-78"/>
              </a:rPr>
              <a:t>محیط کار شخصی</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ar-SA" sz="2800" dirty="0">
                <a:latin typeface="Calibri" panose="020F0502020204030204" pitchFamily="34" charset="0"/>
                <a:ea typeface="Calibri" panose="020F0502020204030204" pitchFamily="34" charset="0"/>
                <a:cs typeface="B Nazanin" panose="00000400000000000000" pitchFamily="2" charset="-78"/>
              </a:rPr>
              <a:t>این فضا امکانات و ابزارهای مفیدی را در اختیار قرار می دهد که بر اساس آن می توان به ذخیره سازی، پردازش و مدیریت اطلاعات</a:t>
            </a:r>
            <a:r>
              <a:rPr lang="ar-SA" sz="2800" dirty="0">
                <a:latin typeface="Arial" panose="020B0604020202020204" pitchFamily="34" charset="0"/>
                <a:ea typeface="Times New Roman" panose="02020603050405020304" pitchFamily="18" charset="0"/>
                <a:cs typeface="B Nazanin" panose="00000400000000000000" pitchFamily="2" charset="-78"/>
              </a:rPr>
              <a:t>پرداخت. در این قسمت شما می توانید مواردی را که هنگام جستجو در این پایگاه به لیست علاقه مندی های خود اضافه کردید، مشاهده </a:t>
            </a:r>
            <a:r>
              <a:rPr lang="ar-SA" sz="2800" dirty="0">
                <a:latin typeface="Calibri" panose="020F0502020204030204" pitchFamily="34" charset="0"/>
                <a:ea typeface="Calibri" panose="020F0502020204030204" pitchFamily="34" charset="0"/>
                <a:cs typeface="B Nazanin" panose="00000400000000000000" pitchFamily="2" charset="-78"/>
              </a:rPr>
              <a:t>و مدیریت نمایید</a:t>
            </a:r>
            <a:r>
              <a:rPr lang="en-US" sz="2800" dirty="0">
                <a:latin typeface="Calibri" panose="020F0502020204030204" pitchFamily="34" charset="0"/>
                <a:ea typeface="Calibri" panose="020F0502020204030204" pitchFamily="34" charset="0"/>
                <a:cs typeface="B Nazanin" panose="00000400000000000000" pitchFamily="2" charset="-78"/>
              </a:rPr>
              <a:t>.</a:t>
            </a:r>
            <a:endParaRPr lang="en-US" sz="20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92451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1886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63761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257</TotalTime>
  <Words>205</Words>
  <Application>Microsoft Office PowerPoint</Application>
  <PresentationFormat>Custom</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educ22</dc:creator>
  <cp:lastModifiedBy>01</cp:lastModifiedBy>
  <cp:revision>8</cp:revision>
  <cp:lastPrinted>2018-12-15T09:30:54Z</cp:lastPrinted>
  <dcterms:created xsi:type="dcterms:W3CDTF">2018-12-15T09:17:18Z</dcterms:created>
  <dcterms:modified xsi:type="dcterms:W3CDTF">2020-05-09T04:23:34Z</dcterms:modified>
</cp:coreProperties>
</file>