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66" r:id="rId5"/>
    <p:sldId id="268" r:id="rId6"/>
    <p:sldId id="269" r:id="rId7"/>
    <p:sldId id="264" r:id="rId8"/>
    <p:sldId id="273" r:id="rId9"/>
    <p:sldId id="275" r:id="rId10"/>
    <p:sldId id="276" r:id="rId11"/>
    <p:sldId id="277" r:id="rId12"/>
    <p:sldId id="283" r:id="rId13"/>
    <p:sldId id="278" r:id="rId14"/>
    <p:sldId id="279" r:id="rId15"/>
    <p:sldId id="280" r:id="rId16"/>
    <p:sldId id="284" r:id="rId17"/>
    <p:sldId id="281" r:id="rId18"/>
    <p:sldId id="28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49" autoAdjust="0"/>
  </p:normalViewPr>
  <p:slideViewPr>
    <p:cSldViewPr snapToGrid="0">
      <p:cViewPr>
        <p:scale>
          <a:sx n="60" d="100"/>
          <a:sy n="60" d="100"/>
        </p:scale>
        <p:origin x="-882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045E-C4B0-4E5C-BBBF-E5BF584E1A91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D472E-4AE8-4916-A88C-6FDD2831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D472E-4AE8-4916-A88C-6FDD28310A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D472E-4AE8-4916-A88C-6FDD28310A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1651-3D9B-4226-9CF5-F339E28DB356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CBF-647E-4FE5-8554-2596019ED2EB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B60-04B6-48FD-A1B6-A0F38BB4762B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FCC-A17D-4297-80AB-C103A5AF2DE1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1A07-0FF5-4A26-9EC4-DE2535E8715D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E87-6609-42C0-85F2-5E06EBA4F284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560C-ABCE-4E26-AFB1-C991D6EFFF73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2549-7E6D-4431-828E-D56FC6B37B2B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1D2A-FB1C-4652-A327-1C80EE62FF6C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8D93-7C67-415A-A156-4AB3624E2FDB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2856-EFEA-424D-B4A6-4D4CD57800F3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E9EB-D7C5-47EB-A23E-5B8B7498448F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9D72-771B-4CD7-9186-8F36F214B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Reaxys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Adibi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12 </a:t>
            </a:r>
            <a:r>
              <a:rPr lang="en-US" dirty="0" err="1" smtClean="0"/>
              <a:t>th</a:t>
            </a:r>
            <a:r>
              <a:rPr lang="en-US" dirty="0" smtClean="0"/>
              <a:t>  Jun 2019</a:t>
            </a:r>
            <a:endParaRPr lang="en-US" dirty="0"/>
          </a:p>
        </p:txBody>
      </p:sp>
      <p:pic>
        <p:nvPicPr>
          <p:cNvPr id="4" name="Picture 4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165101"/>
            <a:ext cx="4392612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35" y="-1207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Stereochemistry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12042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5548" b="1832"/>
          <a:stretch/>
        </p:blipFill>
        <p:spPr>
          <a:xfrm>
            <a:off x="262518" y="838711"/>
            <a:ext cx="10761817" cy="5882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735" y="1841108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I retrieve only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E) configuration?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4843" y="1445988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I draw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R) configuration?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37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Generics </a:t>
            </a:r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7223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9375" t="22110" r="8557" b="8411"/>
          <a:stretch/>
        </p:blipFill>
        <p:spPr>
          <a:xfrm>
            <a:off x="357752" y="1320293"/>
            <a:ext cx="10655085" cy="5328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7752" y="950961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Click the “r” in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MarvinSketch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to access the Generics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7450" y="704740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Hover over a group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see the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 Variation Bond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083" y="1225812"/>
            <a:ext cx="6658057" cy="46459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7223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2018" y="1923305"/>
            <a:ext cx="19159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COOH (or ester)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</a:p>
          <a:p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hydroxyl (or ether)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this ring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371083" y="3313297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Alkoxy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anywhere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on this ring </a:t>
            </a:r>
            <a:endParaRPr lang="en-US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1534332" y="2159876"/>
            <a:ext cx="960895" cy="9144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 rot="-11040000">
            <a:off x="2741361" y="2739439"/>
            <a:ext cx="1001382" cy="79067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Viewing Results-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PubChem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90688"/>
            <a:ext cx="5986981" cy="373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3231" y="1741500"/>
            <a:ext cx="4962427" cy="368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9463" y="735518"/>
            <a:ext cx="5066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Bond Type/Bond Topology </a:t>
            </a:r>
            <a:endParaRPr lang="en-US" sz="3200" dirty="0"/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31431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19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View Results – Save and Export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0019" y="1797470"/>
            <a:ext cx="5467869" cy="376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9987" y="1912560"/>
            <a:ext cx="5057201" cy="3645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9987" y="900390"/>
            <a:ext cx="4867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Use, Create, and Save Templates </a:t>
            </a:r>
            <a:endParaRPr lang="en-US" sz="2400" dirty="0"/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91" y="34988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20" y="-2053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Reactions </a:t>
            </a:r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9539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4169" r="2860" b="3758"/>
          <a:stretch/>
        </p:blipFill>
        <p:spPr>
          <a:xfrm>
            <a:off x="281920" y="1173807"/>
            <a:ext cx="10708637" cy="53651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0642" y="1612869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reaction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1401" y="251359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Full reactions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487" y="5388444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Substance role in the reaction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Atom Mapping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Converting alcohols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thiols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8056" y="2005012"/>
            <a:ext cx="912414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2169" y="2014623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(.s* to block substituents)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6426" y="365418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Mapped reaction result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2149" y="567269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Unmapped reaction result </a:t>
            </a:r>
            <a:endParaRPr lang="en-US" dirty="0"/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9539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1" y="0"/>
            <a:ext cx="10515600" cy="13255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Reacting Center Features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Synthesis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40" y="7223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366" t="8176" r="4784"/>
          <a:stretch/>
        </p:blipFill>
        <p:spPr>
          <a:xfrm>
            <a:off x="666471" y="1135117"/>
            <a:ext cx="10452538" cy="5221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940" y="2483985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Edit Bond&gt; Reacting Center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6015" y="2395126"/>
            <a:ext cx="397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Without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any labels (695 reactions)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5900" y="4158409"/>
            <a:ext cx="386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“Center” label (74 reactions)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5900" y="5921692"/>
            <a:ext cx="404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“Change” label (10 reactions)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883" y="1513944"/>
            <a:ext cx="9774621" cy="5207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696" y="390559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Inversion/Retention of Configuration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36132" y="924026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RitalinSynthesis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786635" y="2046155"/>
            <a:ext cx="342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Edit Atom&gt; Stereo&gt; Reaction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5304" y="2955379"/>
            <a:ext cx="198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No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(906 reactions)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4212147"/>
            <a:ext cx="237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Inversion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(4 reactions)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5304" y="5615582"/>
            <a:ext cx="2313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Retention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(74 reactions)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_reaxys large-no 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40" y="7223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3" y="86518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Merging Reactants or Products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Convert a primary alcohol to an aldehyde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 non-reacting secondary alcohol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5" y="12453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859" y="1543844"/>
            <a:ext cx="9455131" cy="53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transformations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property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bioactivity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bibliographic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617538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838200" y="1459832"/>
            <a:ext cx="9637295" cy="4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190998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929" r="3611"/>
          <a:stretch/>
        </p:blipFill>
        <p:spPr>
          <a:xfrm>
            <a:off x="570309" y="910823"/>
            <a:ext cx="11051382" cy="5685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1207" y="162737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Each search page contains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“form-based” tab and an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Advanced” tab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156" y="29834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Register for a password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you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can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save queries, results, and preferences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75648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Tested environments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Recently-added functionality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Current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version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Number of substances and reactions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18" y="-52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Generate Structure from Name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5564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73175"/>
            <a:ext cx="10129838" cy="24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37" y="3902870"/>
            <a:ext cx="9737363" cy="2826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8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MarvinSketch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01" y="1285875"/>
            <a:ext cx="10880599" cy="5299075"/>
          </a:xfrm>
          <a:prstGeom prst="rect">
            <a:avLst/>
          </a:prstGeom>
        </p:spPr>
      </p:pic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MarvinSketch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Drawing Tips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3675" y="2106248"/>
            <a:ext cx="5217065" cy="352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6" y="2055435"/>
            <a:ext cx="6085400" cy="3573840"/>
          </a:xfrm>
          <a:prstGeom prst="rect">
            <a:avLst/>
          </a:prstGeom>
        </p:spPr>
      </p:pic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6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Managing Substitution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838" y="1271588"/>
            <a:ext cx="5429250" cy="4557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4919" y="638453"/>
            <a:ext cx="2835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Viewing Results </a:t>
            </a: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/>
          <a:srcRect l="4187" r="6310"/>
          <a:stretch/>
        </p:blipFill>
        <p:spPr>
          <a:xfrm>
            <a:off x="5676899" y="1454051"/>
            <a:ext cx="6515101" cy="4510087"/>
          </a:xfrm>
          <a:prstGeom prst="rect">
            <a:avLst/>
          </a:prstGeom>
        </p:spPr>
      </p:pic>
      <p:pic>
        <p:nvPicPr>
          <p:cNvPr id="8" name="Picture 7" descr="logo_reaxys large-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Atom Lists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8" y="1690688"/>
            <a:ext cx="6026857" cy="3724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23488" y="843240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Nodes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007" r="4526" b="5512"/>
          <a:stretch/>
        </p:blipFill>
        <p:spPr>
          <a:xfrm>
            <a:off x="6212595" y="1783021"/>
            <a:ext cx="5746043" cy="3631942"/>
          </a:xfrm>
          <a:prstGeom prst="rect">
            <a:avLst/>
          </a:prstGeom>
        </p:spPr>
      </p:pic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Viewing Results – filtering </a:t>
            </a:r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1" y="369887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04" y="1455754"/>
            <a:ext cx="11231332" cy="5356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25842" y="14557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The hit Data 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links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stand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out from the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rest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538451" y="4896153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newly-filtered list is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shown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 the breadcrumbs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0784" y="573517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Dive deeper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Into the data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by clicking the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More link 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313</Words>
  <Application>Microsoft Office PowerPoint</Application>
  <PresentationFormat>Custom</PresentationFormat>
  <Paragraphs>102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Reaxys   </vt:lpstr>
      <vt:lpstr>Content Of Reaxys</vt:lpstr>
      <vt:lpstr>Accessing Reaxys </vt:lpstr>
      <vt:lpstr>Generate Structure from Name </vt:lpstr>
      <vt:lpstr>MarvinSketch  •  </vt:lpstr>
      <vt:lpstr>MarvinSketch Drawing Tips </vt:lpstr>
      <vt:lpstr>Managing Substitution </vt:lpstr>
      <vt:lpstr>Atom Lists </vt:lpstr>
      <vt:lpstr>Viewing Results – filtering </vt:lpstr>
      <vt:lpstr>Stereochemistry </vt:lpstr>
      <vt:lpstr>Reaxys Generics </vt:lpstr>
      <vt:lpstr>Position Variation Bond </vt:lpstr>
      <vt:lpstr>Viewing Results- PubChem </vt:lpstr>
      <vt:lpstr>View Results – Save and Export </vt:lpstr>
      <vt:lpstr>Reactions </vt:lpstr>
      <vt:lpstr>Atom Mapping  Converting alcohols to thiols </vt:lpstr>
      <vt:lpstr>Reacting Center Features  Indole Synthesis </vt:lpstr>
      <vt:lpstr>PowerPoint Presentation</vt:lpstr>
      <vt:lpstr>Merging Reactants or Products  Convert a primary alcohol to an aldehyde in the  presence of a non-reacting secondary alcohol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Reaxys</dc:title>
  <dc:creator>Nasrin</dc:creator>
  <cp:lastModifiedBy>01</cp:lastModifiedBy>
  <cp:revision>33</cp:revision>
  <dcterms:created xsi:type="dcterms:W3CDTF">2019-05-31T14:40:16Z</dcterms:created>
  <dcterms:modified xsi:type="dcterms:W3CDTF">2020-08-04T05:33:06Z</dcterms:modified>
</cp:coreProperties>
</file>