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8"/>
  </p:notesMasterIdLst>
  <p:sldIdLst>
    <p:sldId id="278" r:id="rId2"/>
    <p:sldId id="256" r:id="rId3"/>
    <p:sldId id="259" r:id="rId4"/>
    <p:sldId id="268" r:id="rId5"/>
    <p:sldId id="270" r:id="rId6"/>
    <p:sldId id="271" r:id="rId7"/>
    <p:sldId id="274" r:id="rId8"/>
    <p:sldId id="269" r:id="rId9"/>
    <p:sldId id="260" r:id="rId10"/>
    <p:sldId id="263" r:id="rId11"/>
    <p:sldId id="267" r:id="rId12"/>
    <p:sldId id="272" r:id="rId13"/>
    <p:sldId id="273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9D637F4-A25D-4FA3-BD01-720FDD42383A}" type="datetimeFigureOut">
              <a:rPr lang="fa-IR" smtClean="0"/>
              <a:t>1441/07/02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9D9AE25-9173-480F-834A-5C1688237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999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9AE25-9173-480F-834A-5C1688237D4F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639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5B79F46-1B02-4B95-AEEE-C34AD854445D}" type="datetimeFigureOut">
              <a:rPr lang="fa-IR" smtClean="0"/>
              <a:t>1441/07/02</a:t>
            </a:fld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1441/07/02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1441/07/02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1441/07/02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5B79F46-1B02-4B95-AEEE-C34AD854445D}" type="datetimeFigureOut">
              <a:rPr lang="fa-IR" smtClean="0"/>
              <a:t>1441/07/02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1441/07/02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1441/07/02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1441/07/02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1441/07/02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5B79F46-1B02-4B95-AEEE-C34AD854445D}" type="datetimeFigureOut">
              <a:rPr lang="fa-IR" smtClean="0"/>
              <a:t>1441/07/02</a:t>
            </a:fld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5B79F46-1B02-4B95-AEEE-C34AD854445D}" type="datetimeFigureOut">
              <a:rPr lang="fa-IR" smtClean="0"/>
              <a:t>1441/07/02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5B79F46-1B02-4B95-AEEE-C34AD854445D}" type="datetimeFigureOut">
              <a:rPr lang="fa-IR" smtClean="0"/>
              <a:t>1441/07/02</a:t>
            </a:fld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4300" b="1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cs typeface="Tahoma"/>
              </a:rPr>
              <a:t>آموزش استفاده از </a:t>
            </a:r>
            <a:r>
              <a:rPr lang="fa-IR" sz="4300" b="1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cs typeface="Tahoma"/>
              </a:rPr>
              <a:t>پایگاه</a:t>
            </a:r>
            <a:br>
              <a:rPr lang="fa-IR" sz="4300" b="1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cs typeface="Tahoma"/>
              </a:rPr>
            </a:br>
            <a:r>
              <a:rPr lang="en-US" sz="4300" b="1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cs typeface="Tahoma"/>
              </a:rPr>
              <a:t>Up to 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2924944"/>
            <a:ext cx="3200400" cy="16470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32004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98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/>
              <a:t>چنانچه می خواهید فقط گرافیک را جستجو کنید، پس از وارد کردن کلید واژه مورد نظر از منوی کشویی کنار</a:t>
            </a:r>
          </a:p>
          <a:p>
            <a:r>
              <a:rPr lang="fa-IR" b="1" dirty="0"/>
              <a:t>نوار جستجو گزینه گرافیک را انتخاب نمایید</a:t>
            </a:r>
            <a:r>
              <a:rPr lang="fa-IR" b="1" dirty="0" smtClean="0"/>
              <a:t>.</a:t>
            </a:r>
            <a:endParaRPr lang="en-US" b="1" dirty="0" smtClean="0"/>
          </a:p>
          <a:p>
            <a:r>
              <a:rPr lang="fa-IR" b="1" dirty="0"/>
              <a:t>جهت جستجوی مطالب مخصوص بیمار، پس از وارد کردن کلیدواژه مورد نظر خود از منوی کشویی کنار نوار</a:t>
            </a:r>
          </a:p>
          <a:p>
            <a:pPr algn="just"/>
            <a:r>
              <a:rPr lang="fa-IR" b="1" dirty="0"/>
              <a:t>جستجو گزینه </a:t>
            </a:r>
            <a:r>
              <a:rPr lang="en-US" b="1" dirty="0"/>
              <a:t>Patient </a:t>
            </a:r>
            <a:r>
              <a:rPr lang="fa-IR" b="1" dirty="0"/>
              <a:t>را انتخاب نمایید.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628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4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akaloo\Desktop\u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9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akaloo\Desktop\u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2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takaloo\Desktop\u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84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akaloo\Desktop\u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00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90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uptodate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a-IR" dirty="0"/>
              <a:t>پایگاه اطلاعاتی </a:t>
            </a:r>
            <a:r>
              <a:rPr lang="en-US" dirty="0" err="1"/>
              <a:t>UpToDate</a:t>
            </a:r>
            <a:r>
              <a:rPr lang="en-US" dirty="0"/>
              <a:t> </a:t>
            </a:r>
            <a:r>
              <a:rPr lang="fa-IR" dirty="0"/>
              <a:t>در برگیرنده منابع اطلاعاتی بازبینی شده و مبتنی بر شواهد پزشکی است و اطلاعاتی تفصیلی درباره</a:t>
            </a:r>
          </a:p>
          <a:p>
            <a:pPr algn="just"/>
            <a:r>
              <a:rPr lang="fa-IR" dirty="0"/>
              <a:t>مراقبت از بیمار و موارد </a:t>
            </a:r>
            <a:r>
              <a:rPr lang="fa-IR" dirty="0" smtClean="0"/>
              <a:t>بالینی،علائم </a:t>
            </a:r>
            <a:r>
              <a:rPr lang="fa-IR" dirty="0"/>
              <a:t>بالینی، روش های آزمایشگاهی تشخیص و درمان بیماری </a:t>
            </a:r>
            <a:r>
              <a:rPr lang="fa-IR" dirty="0" smtClean="0"/>
              <a:t>ها ارائه </a:t>
            </a:r>
            <a:r>
              <a:rPr lang="fa-IR" dirty="0"/>
              <a:t>می دهد که برای پزشکان و</a:t>
            </a:r>
          </a:p>
          <a:p>
            <a:pPr algn="just"/>
            <a:r>
              <a:rPr lang="fa-IR" dirty="0"/>
              <a:t>بیماران کاربرد دارد. با کمک این پایگاه می توان به پاسخ های کاملی در خصوص سوالات بالینی دست یافت.</a:t>
            </a:r>
          </a:p>
        </p:txBody>
      </p:sp>
    </p:spTree>
    <p:extLst>
      <p:ext uri="{BB962C8B-B14F-4D97-AF65-F5344CB8AC3E}">
        <p14:creationId xmlns:p14="http://schemas.microsoft.com/office/powerpoint/2010/main" val="37031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 اطلاعاتی تفصیلی را درباره مراقبت از بیمار و موارد بالینی (علائم بالینی، روش های آزمایشگاهی و تشخیص و درمان بیماریها) ارائه می دهد که برای پزشکان و بیماران کاربرد دارد. هر ساله بیش از </a:t>
            </a:r>
            <a:r>
              <a:rPr lang="fa-IR" b="1" dirty="0">
                <a:cs typeface="B Nazanin" pitchFamily="2" charset="-78"/>
              </a:rPr>
              <a:t>۸۰</a:t>
            </a:r>
            <a:r>
              <a:rPr lang="ar-SA" b="1" dirty="0">
                <a:cs typeface="B Nazanin" pitchFamily="2" charset="-78"/>
              </a:rPr>
              <a:t> میلیون مورد مربوط به بیماران توسط تیم های تحقیقاتی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 مورد پژوهش و بررسی قرار می گیرد و هر </a:t>
            </a:r>
            <a:r>
              <a:rPr lang="fa-IR" b="1" dirty="0">
                <a:cs typeface="B Nazanin" pitchFamily="2" charset="-78"/>
              </a:rPr>
              <a:t>۴</a:t>
            </a:r>
            <a:r>
              <a:rPr lang="ar-SA" b="1" dirty="0">
                <a:cs typeface="B Nazanin" pitchFamily="2" charset="-78"/>
              </a:rPr>
              <a:t> ماه یکبار اطلاعات ارائه شده در 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 روزآمد می شود.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 پوشش موضوعی 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: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در این پایگاه بیش از </a:t>
            </a:r>
            <a:r>
              <a:rPr lang="fa-IR" b="1" dirty="0">
                <a:cs typeface="B Nazanin" pitchFamily="2" charset="-78"/>
              </a:rPr>
              <a:t>۷۵</a:t>
            </a:r>
            <a:r>
              <a:rPr lang="ar-SA" b="1" dirty="0">
                <a:cs typeface="B Nazanin" pitchFamily="2" charset="-78"/>
              </a:rPr>
              <a:t> هزار صفحه متن و تصویر و بیش از </a:t>
            </a:r>
            <a:r>
              <a:rPr lang="fa-IR" b="1" dirty="0">
                <a:cs typeface="B Nazanin" pitchFamily="2" charset="-78"/>
              </a:rPr>
              <a:t>۲۵۰</a:t>
            </a:r>
            <a:r>
              <a:rPr lang="ar-SA" b="1" dirty="0">
                <a:cs typeface="B Nazanin" pitchFamily="2" charset="-78"/>
              </a:rPr>
              <a:t> هزار منبع فراهم شده است و یک پایگاه اطلاعاتی دارویی و پیوندهایی به چکیده های مدلاین نیز ارائه شده است. 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 بیش از </a:t>
            </a:r>
            <a:r>
              <a:rPr lang="fa-IR" b="1" dirty="0">
                <a:cs typeface="B Nazanin" pitchFamily="2" charset="-78"/>
              </a:rPr>
              <a:t>۷۳۰۰</a:t>
            </a:r>
            <a:r>
              <a:rPr lang="ar-SA" b="1" dirty="0">
                <a:cs typeface="B Nazanin" pitchFamily="2" charset="-78"/>
              </a:rPr>
              <a:t> زمینه موضوعی را در </a:t>
            </a:r>
            <a:r>
              <a:rPr lang="fa-IR" b="1" dirty="0">
                <a:cs typeface="B Nazanin" pitchFamily="2" charset="-78"/>
              </a:rPr>
              <a:t>۱۳</a:t>
            </a:r>
            <a:r>
              <a:rPr lang="ar-SA" b="1" dirty="0">
                <a:cs typeface="B Nazanin" pitchFamily="2" charset="-78"/>
              </a:rPr>
              <a:t> تخصص پزشکی پوشش می دهد که عبارت است از: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کلیه، اعصاب، گوارش و کبد، خون شناسی، سرطان، بیماری های عفونی، ریه، حساسیت ها و ایمنی شناسی، اطفال، روماتولوژی، زنان و زایمان و بهداشت زنان، غدد درون ریز، قلب و عروق، طب خانواده و اورژانس، مراقبت های اولیه بزرگسالان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 جستجو در 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: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برای جستجوی اطلاعات در 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 مراحل زیر را دنبال کنید: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1.در کادر جستجو (</a:t>
            </a:r>
            <a:r>
              <a:rPr lang="en-US" b="1" dirty="0">
                <a:cs typeface="B Nazanin" pitchFamily="2" charset="-78"/>
              </a:rPr>
              <a:t>New Search</a:t>
            </a:r>
            <a:r>
              <a:rPr lang="ar-SA" b="1" dirty="0">
                <a:cs typeface="B Nazanin" pitchFamily="2" charset="-78"/>
              </a:rPr>
              <a:t>) عبارت جستجوی خود را وارد کنید.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نکته: عبارت جستجو می تواند نام  بیماریها، علائم بیماری، رویکردها و اختلالات آزمایشگاهی، نام داروها و رده های دارویی باشد.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2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akaloo\Desktop\u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akaloo\Desktop\u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74846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6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akaloo\Desktop\u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5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akaloo\Desktop\u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6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>
                <a:cs typeface="B Titr" pitchFamily="2" charset="-78"/>
              </a:rPr>
              <a:t>در این پایگاه داروهای متداخل به نسبت میزان داشتن خطر به هنگام مصرف هم زمان در طیف</a:t>
            </a:r>
            <a:r>
              <a:rPr lang="en-US" dirty="0">
                <a:cs typeface="B Titr" pitchFamily="2" charset="-78"/>
              </a:rPr>
              <a:t> A,B,C,D,X </a:t>
            </a:r>
            <a:r>
              <a:rPr lang="fa-IR" dirty="0">
                <a:cs typeface="B Titr" pitchFamily="2" charset="-78"/>
              </a:rPr>
              <a:t> تقسیم بندی می شوند: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کد</a:t>
            </a:r>
            <a:r>
              <a:rPr lang="en-US" dirty="0">
                <a:cs typeface="B Titr" pitchFamily="2" charset="-78"/>
              </a:rPr>
              <a:t>A</a:t>
            </a:r>
            <a:r>
              <a:rPr lang="fa-IR" dirty="0">
                <a:cs typeface="B Titr" pitchFamily="2" charset="-78"/>
              </a:rPr>
              <a:t>:نشان دهنده نبود تداخل فارماکودینامیک و فارماکوکینتیک در بین دو دارو است.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کد </a:t>
            </a:r>
            <a:r>
              <a:rPr lang="en-US" dirty="0">
                <a:cs typeface="B Titr" pitchFamily="2" charset="-78"/>
              </a:rPr>
              <a:t>B</a:t>
            </a:r>
            <a:r>
              <a:rPr lang="fa-IR" dirty="0">
                <a:cs typeface="B Titr" pitchFamily="2" charset="-78"/>
              </a:rPr>
              <a:t>: نشان دهنده امکان وجود واکنش در بین دو دارو است بدون نیاز به تغییر یکی از دو دارو برای بیمار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کد</a:t>
            </a:r>
            <a:r>
              <a:rPr lang="en-US" dirty="0">
                <a:cs typeface="B Titr" pitchFamily="2" charset="-78"/>
              </a:rPr>
              <a:t>C</a:t>
            </a:r>
            <a:r>
              <a:rPr lang="fa-IR" dirty="0">
                <a:cs typeface="B Titr" pitchFamily="2" charset="-78"/>
              </a:rPr>
              <a:t>: بیانگر نیاز به دخالت در دوز مصرفی به هنگام مصرف همزمان دو دارو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کد </a:t>
            </a:r>
            <a:r>
              <a:rPr lang="en-US" dirty="0">
                <a:cs typeface="B Titr" pitchFamily="2" charset="-78"/>
              </a:rPr>
              <a:t>D</a:t>
            </a:r>
            <a:r>
              <a:rPr lang="fa-IR" dirty="0">
                <a:cs typeface="B Titr" pitchFamily="2" charset="-78"/>
              </a:rPr>
              <a:t>: نشان می دهد دو دارو با یکدیگر تداخل دارویی دارند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کد</a:t>
            </a:r>
            <a:r>
              <a:rPr lang="en-US" dirty="0">
                <a:cs typeface="B Titr" pitchFamily="2" charset="-78"/>
              </a:rPr>
              <a:t>X</a:t>
            </a:r>
            <a:r>
              <a:rPr lang="fa-IR" dirty="0">
                <a:cs typeface="B Titr" pitchFamily="2" charset="-78"/>
              </a:rPr>
              <a:t>: بیانگر وجود تداخل در بین دو دارو است. در این شرایط میزان خطر ناشی از مصرف همزمان دو دارو بیشتر از فواید آن است و نباید دو دارو را با یکدیگر برای بیمار تجویز کرد.</a:t>
            </a:r>
            <a:br>
              <a:rPr lang="fa-IR" dirty="0">
                <a:cs typeface="B Titr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7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جستجو در </a:t>
            </a:r>
            <a:r>
              <a:rPr lang="en-US" dirty="0" err="1"/>
              <a:t>Uptodate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جهت جستجو لازم است در نوار جستجو کلیدواژه و یا عبارت مورد نظر خود را وارد نمایید. همچنین می توانید از ویژگی پیشنهاد </a:t>
            </a:r>
            <a:r>
              <a:rPr lang="fa-IR" dirty="0" smtClean="0"/>
              <a:t>هایجستجو </a:t>
            </a:r>
            <a:r>
              <a:rPr lang="fa-IR" dirty="0"/>
              <a:t>که با وارد کردن کلمات ابتدایی از کلید واژه مورد نظر توسط پایگاه ارائه می شود به جستجو بپردازید.</a:t>
            </a:r>
          </a:p>
        </p:txBody>
      </p:sp>
    </p:spTree>
    <p:extLst>
      <p:ext uri="{BB962C8B-B14F-4D97-AF65-F5344CB8AC3E}">
        <p14:creationId xmlns:p14="http://schemas.microsoft.com/office/powerpoint/2010/main" val="34958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550</TotalTime>
  <Words>196</Words>
  <Application>Microsoft Office PowerPoint</Application>
  <PresentationFormat>On-screen Show (4:3)</PresentationFormat>
  <Paragraphs>21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Foundry</vt:lpstr>
      <vt:lpstr>آموزش استفاده از پایگاه Up to Date</vt:lpstr>
      <vt:lpstr>uptodate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جستجو در Uptodate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uptodate</dc:title>
  <dc:creator>Administrator</dc:creator>
  <cp:lastModifiedBy>01</cp:lastModifiedBy>
  <cp:revision>32</cp:revision>
  <dcterms:created xsi:type="dcterms:W3CDTF">2016-07-11T06:33:06Z</dcterms:created>
  <dcterms:modified xsi:type="dcterms:W3CDTF">2020-02-25T04:51:01Z</dcterms:modified>
</cp:coreProperties>
</file>