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57" r:id="rId3"/>
    <p:sldId id="259" r:id="rId4"/>
    <p:sldId id="260" r:id="rId5"/>
    <p:sldId id="309" r:id="rId6"/>
    <p:sldId id="261" r:id="rId7"/>
    <p:sldId id="280" r:id="rId8"/>
    <p:sldId id="311" r:id="rId9"/>
    <p:sldId id="295" r:id="rId10"/>
    <p:sldId id="310" r:id="rId11"/>
    <p:sldId id="307" r:id="rId12"/>
    <p:sldId id="308" r:id="rId13"/>
    <p:sldId id="312" r:id="rId14"/>
    <p:sldId id="267" r:id="rId15"/>
    <p:sldId id="268" r:id="rId16"/>
    <p:sldId id="269" r:id="rId17"/>
    <p:sldId id="31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9A7FB2-EB20-4FD6-A46D-2F301AE69E55}">
          <p14:sldIdLst>
            <p14:sldId id="256"/>
            <p14:sldId id="257"/>
            <p14:sldId id="259"/>
            <p14:sldId id="260"/>
            <p14:sldId id="309"/>
            <p14:sldId id="261"/>
            <p14:sldId id="280"/>
            <p14:sldId id="311"/>
            <p14:sldId id="295"/>
            <p14:sldId id="310"/>
          </p14:sldIdLst>
        </p14:section>
        <p14:section name="Untitled Section" id="{E6F79E88-B1F8-46BF-B1EF-F5E7B01CF194}">
          <p14:sldIdLst>
            <p14:sldId id="307"/>
            <p14:sldId id="308"/>
            <p14:sldId id="312"/>
            <p14:sldId id="267"/>
            <p14:sldId id="268"/>
            <p14:sldId id="269"/>
            <p14:sldId id="313"/>
          </p14:sldIdLst>
        </p14:section>
        <p14:section name="Untitled Section" id="{BCD8640A-B22A-4E30-8BBF-B504700E59EA}">
          <p14:sldIdLst/>
        </p14:section>
        <p14:section name="Untitled Section" id="{8B72FA50-4821-49D8-B008-951E5147E5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9" autoAdjust="0"/>
    <p:restoredTop sz="94660"/>
  </p:normalViewPr>
  <p:slideViewPr>
    <p:cSldViewPr>
      <p:cViewPr>
        <p:scale>
          <a:sx n="100" d="100"/>
          <a:sy n="100" d="100"/>
        </p:scale>
        <p:origin x="-7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F9569-5FC2-4BD2-87D4-1CF6F6EBEB90}" type="datetimeFigureOut">
              <a:rPr lang="en-US" smtClean="0"/>
              <a:t>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F0DDC-7AF9-44B3-9F31-1AA977282E90}" type="slidenum">
              <a:rPr lang="en-US" smtClean="0"/>
              <a:t>‹#›</a:t>
            </a:fld>
            <a:endParaRPr lang="en-US"/>
          </a:p>
        </p:txBody>
      </p:sp>
    </p:spTree>
    <p:extLst>
      <p:ext uri="{BB962C8B-B14F-4D97-AF65-F5344CB8AC3E}">
        <p14:creationId xmlns:p14="http://schemas.microsoft.com/office/powerpoint/2010/main" val="422031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CF0DDC-7AF9-44B3-9F31-1AA977282E90}" type="slidenum">
              <a:rPr lang="en-US" smtClean="0"/>
              <a:t>4</a:t>
            </a:fld>
            <a:endParaRPr lang="en-US"/>
          </a:p>
        </p:txBody>
      </p:sp>
    </p:spTree>
    <p:extLst>
      <p:ext uri="{BB962C8B-B14F-4D97-AF65-F5344CB8AC3E}">
        <p14:creationId xmlns:p14="http://schemas.microsoft.com/office/powerpoint/2010/main" val="216654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4083469-6094-4503-9D44-D51F94948551}"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9FB7B5A-E201-4DE5-AF13-F08DBE7DA98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83469-6094-4503-9D44-D51F94948551}"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083469-6094-4503-9D44-D51F94948551}"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83469-6094-4503-9D44-D51F94948551}"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4083469-6094-4503-9D44-D51F94948551}" type="datetimeFigureOut">
              <a:rPr lang="en-US" smtClean="0"/>
              <a:t>1/5/2019</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B7B5A-E201-4DE5-AF13-F08DBE7DA98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083469-6094-4503-9D44-D51F94948551}"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083469-6094-4503-9D44-D51F94948551}" type="datetimeFigureOut">
              <a:rPr lang="en-US" smtClean="0"/>
              <a:t>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83469-6094-4503-9D44-D51F94948551}" type="datetimeFigureOut">
              <a:rPr lang="en-US" smtClean="0"/>
              <a:t>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4083469-6094-4503-9D44-D51F94948551}" type="datetimeFigureOut">
              <a:rPr lang="en-US" smtClean="0"/>
              <a:t>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B7B5A-E201-4DE5-AF13-F08DBE7DA9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083469-6094-4503-9D44-D51F94948551}"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B7B5A-E201-4DE5-AF13-F08DBE7DA98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4083469-6094-4503-9D44-D51F94948551}" type="datetimeFigureOut">
              <a:rPr lang="en-US" smtClean="0"/>
              <a:t>1/5/2019</a:t>
            </a:fld>
            <a:endParaRPr lang="en-US"/>
          </a:p>
        </p:txBody>
      </p:sp>
      <p:sp>
        <p:nvSpPr>
          <p:cNvPr id="7" name="Slide Number Placeholder 6"/>
          <p:cNvSpPr>
            <a:spLocks noGrp="1"/>
          </p:cNvSpPr>
          <p:nvPr>
            <p:ph type="sldNum" sz="quarter" idx="12"/>
          </p:nvPr>
        </p:nvSpPr>
        <p:spPr/>
        <p:txBody>
          <a:bodyPr/>
          <a:lstStyle/>
          <a:p>
            <a:fld id="{A9FB7B5A-E201-4DE5-AF13-F08DBE7DA98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4083469-6094-4503-9D44-D51F94948551}" type="datetimeFigureOut">
              <a:rPr lang="en-US" smtClean="0"/>
              <a:t>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9FB7B5A-E201-4DE5-AF13-F08DBE7DA98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572000"/>
            <a:ext cx="6553200" cy="533400"/>
          </a:xfrm>
        </p:spPr>
        <p:txBody>
          <a:bodyPr>
            <a:normAutofit fontScale="70000" lnSpcReduction="20000"/>
          </a:bodyPr>
          <a:lstStyle/>
          <a:p>
            <a:r>
              <a:rPr lang="fa-IR" sz="2400" dirty="0"/>
              <a:t>راهنمای استفاده از پایگاه </a:t>
            </a:r>
            <a:r>
              <a:rPr lang="fa-IR" sz="2400"/>
              <a:t>اطلاعاتی </a:t>
            </a:r>
            <a:r>
              <a:rPr lang="fa-IR" sz="2400" smtClean="0"/>
              <a:t>)</a:t>
            </a:r>
            <a:r>
              <a:rPr lang="en-US" sz="2400" smtClean="0"/>
              <a:t>Scopus</a:t>
            </a:r>
            <a:r>
              <a:rPr lang="fa-IR" sz="2400" dirty="0" smtClean="0"/>
              <a:t>اسکوپوس(</a:t>
            </a:r>
          </a:p>
        </p:txBody>
      </p:sp>
      <p:sp>
        <p:nvSpPr>
          <p:cNvPr id="2" name="Title 1"/>
          <p:cNvSpPr>
            <a:spLocks noGrp="1"/>
          </p:cNvSpPr>
          <p:nvPr>
            <p:ph type="ctrTitle"/>
          </p:nvPr>
        </p:nvSpPr>
        <p:spPr>
          <a:xfrm>
            <a:off x="609600" y="3276600"/>
            <a:ext cx="6553200" cy="761999"/>
          </a:xfrm>
        </p:spPr>
        <p:txBody>
          <a:bodyPr>
            <a:normAutofit/>
          </a:bodyPr>
          <a:lstStyle/>
          <a:p>
            <a:pPr rtl="1"/>
            <a:r>
              <a:rPr lang="fa-IR" sz="3200" dirty="0" smtClean="0">
                <a:effectLst/>
              </a:rPr>
              <a:t>بنام خدا</a:t>
            </a:r>
            <a:endParaRPr lang="en-US" sz="3200" dirty="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124200"/>
            <a:ext cx="944617"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589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 Search</a:t>
            </a:r>
          </a:p>
        </p:txBody>
      </p:sp>
      <p:sp>
        <p:nvSpPr>
          <p:cNvPr id="3" name="Content Placeholder 2"/>
          <p:cNvSpPr>
            <a:spLocks noGrp="1"/>
          </p:cNvSpPr>
          <p:nvPr>
            <p:ph idx="1"/>
          </p:nvPr>
        </p:nvSpPr>
        <p:spPr/>
        <p:txBody>
          <a:bodyPr>
            <a:normAutofit/>
          </a:bodyPr>
          <a:lstStyle/>
          <a:p>
            <a:pPr algn="r" rtl="1"/>
            <a:r>
              <a:rPr lang="fa-IR" sz="1400" dirty="0"/>
              <a:t>این گزینه امکان پیدا کردن مدارک یک نویسنده خاص را فراهم می کند. برای جستجوی نام نویسندگان، در قسمت </a:t>
            </a:r>
            <a:r>
              <a:rPr lang="en-US" sz="1400" dirty="0"/>
              <a:t>Author Last Name </a:t>
            </a:r>
            <a:r>
              <a:rPr lang="fa-IR" sz="1400" dirty="0"/>
              <a:t>نام خانوادگی نویسنده و در قسمت </a:t>
            </a:r>
            <a:r>
              <a:rPr lang="en-US" sz="1400" dirty="0"/>
              <a:t>Initials or First Name </a:t>
            </a:r>
            <a:r>
              <a:rPr lang="fa-IR" sz="1400" dirty="0"/>
              <a:t>نام کوچک نویسنده را وارد کنید. در قسمت </a:t>
            </a:r>
            <a:r>
              <a:rPr lang="en-US" sz="1400" dirty="0"/>
              <a:t>Affiliation </a:t>
            </a:r>
            <a:r>
              <a:rPr lang="fa-IR" sz="1400" dirty="0"/>
              <a:t>می توان نام سازمان یا موسسه ای را که نویسنده به آن وابسته است ذکر کرد. در قسمت </a:t>
            </a:r>
            <a:r>
              <a:rPr lang="en-US" sz="1400" dirty="0"/>
              <a:t>Subject Areas </a:t>
            </a:r>
            <a:r>
              <a:rPr lang="fa-IR" sz="1400" dirty="0"/>
              <a:t>با توجه به نوع فعالیت نویسنده، گزینه های موضوعی مورد نظر را انتخاب نمایید. بر اساس اطلاعات وارد شده، رکوردهای مرتبط با آن شخص خاص بازیابی می شود.</a:t>
            </a:r>
            <a:endParaRPr lang="en-US" sz="1400" dirty="0"/>
          </a:p>
        </p:txBody>
      </p:sp>
      <p:pic>
        <p:nvPicPr>
          <p:cNvPr id="4098" name="Picture 2" descr="C:\Users\win7\Desktop\New folder\6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352800"/>
            <a:ext cx="72390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103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Author Search</a:t>
            </a:r>
          </a:p>
        </p:txBody>
      </p:sp>
      <p:pic>
        <p:nvPicPr>
          <p:cNvPr id="5122" name="Picture 2" descr="C:\Users\win7\Desktop\New folder\15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1" y="1752600"/>
            <a:ext cx="8001000" cy="437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433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60672" cy="1039427"/>
          </a:xfrm>
        </p:spPr>
        <p:txBody>
          <a:bodyPr/>
          <a:lstStyle/>
          <a:p>
            <a:r>
              <a:rPr lang="en-US" dirty="0" smtClean="0"/>
              <a:t>ORCID</a:t>
            </a:r>
            <a:endParaRPr lang="en-US" dirty="0"/>
          </a:p>
        </p:txBody>
      </p:sp>
      <p:sp>
        <p:nvSpPr>
          <p:cNvPr id="2" name="Content Placeholder 1"/>
          <p:cNvSpPr>
            <a:spLocks noGrp="1"/>
          </p:cNvSpPr>
          <p:nvPr>
            <p:ph idx="1"/>
          </p:nvPr>
        </p:nvSpPr>
        <p:spPr/>
        <p:txBody>
          <a:bodyPr>
            <a:normAutofit fontScale="70000" lnSpcReduction="20000"/>
          </a:bodyPr>
          <a:lstStyle/>
          <a:p>
            <a:pPr algn="r" rtl="1"/>
            <a:r>
              <a:rPr lang="fa-IR" dirty="0" smtClean="0"/>
              <a:t>اسکوپوس </a:t>
            </a:r>
            <a:r>
              <a:rPr lang="fa-IR" dirty="0"/>
              <a:t>به هر نویسنده کد ۱۶ رقمی منحصر به فردی اختصاص داده است که با وارد کردن آن کد در قسمت </a:t>
            </a:r>
            <a:r>
              <a:rPr lang="en-US" dirty="0"/>
              <a:t>ORCID ID </a:t>
            </a:r>
            <a:r>
              <a:rPr lang="fa-IR" dirty="0"/>
              <a:t>می توان مدارک آن نویسنده را جستجو کرد. این کد، برای تمایز دادن بین نویسندگان دارای نام مشابه، مفید است. همچنین نام نویسندگان ممکن است به فرمتهای مختلف نوشته شود که با داشتن کد هر نویسنده تمام مقالات نویسنده که نام وی با فرمتهای مختلف نوشته شده بازیابی خواهد شد.</a:t>
            </a:r>
          </a:p>
          <a:p>
            <a:pPr algn="r" rtl="1"/>
            <a:endParaRPr lang="fa-IR" dirty="0"/>
          </a:p>
          <a:p>
            <a:pPr algn="r" rtl="1"/>
            <a:r>
              <a:rPr lang="fa-IR" dirty="0"/>
              <a:t>بعد از جستجوی یک محقق، اطلاعات آن محقق، تعداد مقالات و مدارک منتشر شده از وی، تعداد استنادات و همچنین شاخص </a:t>
            </a:r>
            <a:r>
              <a:rPr lang="en-US" dirty="0"/>
              <a:t>h-index </a:t>
            </a:r>
            <a:r>
              <a:rPr lang="fa-IR" dirty="0"/>
              <a:t>آن محقق مشخص می شود.</a:t>
            </a:r>
          </a:p>
          <a:p>
            <a:pPr marL="114300" indent="0" algn="r" rtl="1">
              <a:buNone/>
            </a:pPr>
            <a:endParaRPr lang="fa-IR" dirty="0"/>
          </a:p>
          <a:p>
            <a:pPr algn="r" rtl="1"/>
            <a:r>
              <a:rPr lang="fa-IR" dirty="0"/>
              <a:t>اچ ایندکس شاخصی عددی، برای نشان دادن میزان بهره وری و تاثیرگذاری علمی دانشمندان به صورت کمی است و با در نظر گرفتن تعداد مقالات پر استناد افراد و تعداد دفعات استناد شدن آن مقالات توسط دیگران محاسبه میشود. به کمک این شاخص، میتوان محققان تاثیرگذار را از محققانی که صرفا تعداد زیادی مقاله منتشر کرده اند متمایز نمود. از این شاخص میتوان برای تاثیر گذاری علمی گروهی از دانشمندان نیز بهره برد، مثلا ایندکس اچ برای محاسبه تاثیرگذاری علمی دانشگاهها و دانشمندان یک کشور نیز قابل استفاده است. وقتی اچ-ایندکس برای شخصی به میزان ۵ است، یعنی تعداد ۵ مدرک (مثلا مقاله) دارد که به هر کدام دست کم ۵ بار استناد شده است.</a:t>
            </a:r>
          </a:p>
        </p:txBody>
      </p:sp>
    </p:spTree>
    <p:extLst>
      <p:ext uri="{BB962C8B-B14F-4D97-AF65-F5344CB8AC3E}">
        <p14:creationId xmlns:p14="http://schemas.microsoft.com/office/powerpoint/2010/main" val="365200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 Search</a:t>
            </a:r>
          </a:p>
        </p:txBody>
      </p:sp>
      <p:sp>
        <p:nvSpPr>
          <p:cNvPr id="3" name="Content Placeholder 2"/>
          <p:cNvSpPr>
            <a:spLocks noGrp="1"/>
          </p:cNvSpPr>
          <p:nvPr>
            <p:ph idx="1"/>
          </p:nvPr>
        </p:nvSpPr>
        <p:spPr/>
        <p:txBody>
          <a:bodyPr/>
          <a:lstStyle/>
          <a:p>
            <a:pPr algn="r" rtl="1"/>
            <a:r>
              <a:rPr lang="fa-IR" dirty="0"/>
              <a:t>با استفاده از این گزینه، می توان تولیدات علمی یک دانشگاه یا کشور را بدست آورد. در واقع برای جستجوی فعالیتهای علمی یک موسسه خاص میتوان از این گزینه استفاده کرد. برای مثال چنانچه </a:t>
            </a:r>
            <a:r>
              <a:rPr lang="fa-IR" dirty="0" smtClean="0"/>
              <a:t>در </a:t>
            </a:r>
            <a:r>
              <a:rPr lang="fa-IR" dirty="0"/>
              <a:t>این </a:t>
            </a:r>
            <a:r>
              <a:rPr lang="fa-IR" dirty="0" smtClean="0"/>
              <a:t>قسمت</a:t>
            </a:r>
          </a:p>
          <a:p>
            <a:pPr algn="r" rtl="1"/>
            <a:r>
              <a:rPr lang="fa-IR" dirty="0" smtClean="0"/>
              <a:t> </a:t>
            </a:r>
            <a:r>
              <a:rPr lang="en-US" dirty="0"/>
              <a:t>Kermanshah University of Medical Sciences</a:t>
            </a:r>
            <a:r>
              <a:rPr lang="fa-IR" dirty="0" smtClean="0"/>
              <a:t>وارد </a:t>
            </a:r>
            <a:r>
              <a:rPr lang="fa-IR" dirty="0"/>
              <a:t>شود، رکوردهایی بازیابی میشود که نویسندگان آن وابستگی سازمانی خود را “دانشگاه </a:t>
            </a:r>
            <a:r>
              <a:rPr lang="fa-IR" dirty="0" smtClean="0"/>
              <a:t>علوم پزشکی کرمانشاه” </a:t>
            </a:r>
            <a:r>
              <a:rPr lang="fa-IR" dirty="0"/>
              <a:t>اعلام کرده اند.</a:t>
            </a:r>
            <a:endParaRPr lang="en-US" dirty="0"/>
          </a:p>
        </p:txBody>
      </p:sp>
    </p:spTree>
    <p:extLst>
      <p:ext uri="{BB962C8B-B14F-4D97-AF65-F5344CB8AC3E}">
        <p14:creationId xmlns:p14="http://schemas.microsoft.com/office/powerpoint/2010/main" val="81099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Affiliation Search</a:t>
            </a:r>
          </a:p>
        </p:txBody>
      </p:sp>
      <p:pic>
        <p:nvPicPr>
          <p:cNvPr id="2053" name="Picture 5" descr="C:\Users\win7\Pictures\77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7467600" cy="20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win7\Pictures\3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86200"/>
            <a:ext cx="7467600" cy="2053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176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Advanced search</a:t>
            </a:r>
          </a:p>
        </p:txBody>
      </p:sp>
      <p:sp>
        <p:nvSpPr>
          <p:cNvPr id="2" name="Content Placeholder 1"/>
          <p:cNvSpPr>
            <a:spLocks noGrp="1"/>
          </p:cNvSpPr>
          <p:nvPr>
            <p:ph idx="1"/>
          </p:nvPr>
        </p:nvSpPr>
        <p:spPr/>
        <p:txBody>
          <a:bodyPr>
            <a:normAutofit lnSpcReduction="10000"/>
          </a:bodyPr>
          <a:lstStyle/>
          <a:p>
            <a:pPr algn="r" rtl="1"/>
            <a:r>
              <a:rPr lang="fa-IR" dirty="0"/>
              <a:t>برای جستجوی پیشرفته، جامع و در مواردی که استراتژی جستجو خیلی طولانی است</a:t>
            </a:r>
            <a:r>
              <a:rPr lang="fa-IR" dirty="0" smtClean="0"/>
              <a:t>، </a:t>
            </a:r>
            <a:r>
              <a:rPr lang="fa-IR" dirty="0"/>
              <a:t>میتوان </a:t>
            </a:r>
            <a:r>
              <a:rPr lang="fa-IR" dirty="0" smtClean="0"/>
              <a:t>                               از </a:t>
            </a:r>
            <a:r>
              <a:rPr lang="fa-IR" dirty="0"/>
              <a:t>گزینه </a:t>
            </a:r>
            <a:r>
              <a:rPr lang="en-US" dirty="0" err="1"/>
              <a:t>SearchAdvanced</a:t>
            </a:r>
            <a:r>
              <a:rPr lang="en-US" dirty="0"/>
              <a:t> </a:t>
            </a:r>
            <a:r>
              <a:rPr lang="fa-IR" dirty="0"/>
              <a:t>استفاده نموده و با استفاده از عملگرهای منطقی </a:t>
            </a:r>
            <a:r>
              <a:rPr lang="en-US" dirty="0" smtClean="0"/>
              <a:t>and</a:t>
            </a:r>
            <a:r>
              <a:rPr lang="en-US" dirty="0"/>
              <a:t>, or, not) </a:t>
            </a:r>
            <a:r>
              <a:rPr lang="fa-IR" dirty="0" smtClean="0"/>
              <a:t> )و </a:t>
            </a:r>
            <a:r>
              <a:rPr lang="fa-IR" dirty="0"/>
              <a:t>کدهای مختلف، جستجوی دقیقی را انجام داد</a:t>
            </a:r>
            <a:r>
              <a:rPr lang="fa-IR" dirty="0" smtClean="0"/>
              <a:t>.</a:t>
            </a:r>
          </a:p>
          <a:p>
            <a:pPr algn="r" rtl="1"/>
            <a:r>
              <a:rPr lang="fa-IR" sz="2000" dirty="0"/>
              <a:t>در مثالهای زیر، نحوه وارد کردن اطلاعات در </a:t>
            </a:r>
            <a:r>
              <a:rPr lang="en-US" sz="2000" dirty="0"/>
              <a:t>advanced search </a:t>
            </a:r>
            <a:r>
              <a:rPr lang="fa-IR" sz="2000" dirty="0"/>
              <a:t>آمده است</a:t>
            </a:r>
            <a:r>
              <a:rPr lang="fa-IR" sz="2000" dirty="0" smtClean="0"/>
              <a:t>.</a:t>
            </a:r>
          </a:p>
          <a:p>
            <a:pPr rtl="1"/>
            <a:r>
              <a:rPr lang="en-US" dirty="0"/>
              <a:t>(ALL(“heart attack“) AND AUTHOR-NAME(smith</a:t>
            </a:r>
          </a:p>
          <a:p>
            <a:pPr rtl="1"/>
            <a:r>
              <a:rPr lang="en-US" dirty="0"/>
              <a:t>TITLE-ABS-KEY( *somatic complaint </a:t>
            </a:r>
            <a:r>
              <a:rPr lang="en-US" dirty="0" err="1"/>
              <a:t>wom?n</a:t>
            </a:r>
            <a:r>
              <a:rPr lang="en-US" dirty="0"/>
              <a:t> ) AND PUBYEAR AFT 1993</a:t>
            </a:r>
          </a:p>
          <a:p>
            <a:pPr rtl="1"/>
            <a:r>
              <a:rPr lang="en-US" dirty="0"/>
              <a:t>(SRCTITLE(*field </a:t>
            </a:r>
            <a:r>
              <a:rPr lang="en-US" dirty="0" err="1"/>
              <a:t>ornith</a:t>
            </a:r>
            <a:r>
              <a:rPr lang="en-US" dirty="0"/>
              <a:t>*) AND VOLUME(75) AND </a:t>
            </a:r>
            <a:r>
              <a:rPr lang="fa-IR" dirty="0"/>
              <a:t>(</a:t>
            </a:r>
            <a:r>
              <a:rPr lang="en-US" dirty="0" smtClean="0"/>
              <a:t>ISSUE(1</a:t>
            </a:r>
            <a:r>
              <a:rPr lang="en-US" dirty="0"/>
              <a:t>) AND </a:t>
            </a:r>
            <a:r>
              <a:rPr lang="en-US" dirty="0" smtClean="0"/>
              <a:t>PAGES(53-66</a:t>
            </a:r>
            <a:endParaRPr lang="en-US" dirty="0"/>
          </a:p>
        </p:txBody>
      </p:sp>
    </p:spTree>
    <p:extLst>
      <p:ext uri="{BB962C8B-B14F-4D97-AF65-F5344CB8AC3E}">
        <p14:creationId xmlns:p14="http://schemas.microsoft.com/office/powerpoint/2010/main" val="891109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نتایج جستجو</a:t>
            </a:r>
            <a:endParaRPr lang="en-US" dirty="0"/>
          </a:p>
        </p:txBody>
      </p:sp>
      <p:sp>
        <p:nvSpPr>
          <p:cNvPr id="2" name="Content Placeholder 1"/>
          <p:cNvSpPr>
            <a:spLocks noGrp="1"/>
          </p:cNvSpPr>
          <p:nvPr>
            <p:ph idx="1"/>
          </p:nvPr>
        </p:nvSpPr>
        <p:spPr/>
        <p:txBody>
          <a:bodyPr/>
          <a:lstStyle/>
          <a:p>
            <a:pPr algn="r" rtl="1"/>
            <a:r>
              <a:rPr lang="fa-IR" dirty="0"/>
              <a:t>در صفحۀ نتایج، لیست رکوردهای بازیابی شده در اسکوپوس و همچنین لیست ثبت اختراعاتی (</a:t>
            </a:r>
            <a:r>
              <a:rPr lang="en-US" dirty="0"/>
              <a:t>patents) </a:t>
            </a:r>
            <a:r>
              <a:rPr lang="fa-IR" dirty="0" smtClean="0"/>
              <a:t>)که </a:t>
            </a:r>
            <a:r>
              <a:rPr lang="fa-IR" dirty="0"/>
              <a:t>در ارتباط با جستجوی مورد نظر هستند، مشاهده می شود. اطلاعات هر رکورد شامل عنوان مقاله، اسم نویسندگان، تاریخ انتشار مقاله، منبع آن مقاله </a:t>
            </a:r>
            <a:r>
              <a:rPr lang="fa-IR" dirty="0" smtClean="0"/>
              <a:t>)</a:t>
            </a:r>
            <a:r>
              <a:rPr lang="en-US" dirty="0" smtClean="0"/>
              <a:t>Source </a:t>
            </a:r>
            <a:r>
              <a:rPr lang="en-US" dirty="0"/>
              <a:t>Title) </a:t>
            </a:r>
            <a:r>
              <a:rPr lang="fa-IR" dirty="0" smtClean="0"/>
              <a:t>)و </a:t>
            </a:r>
            <a:r>
              <a:rPr lang="fa-IR" dirty="0"/>
              <a:t>تعداد استناد به آن مقاله </a:t>
            </a:r>
            <a:r>
              <a:rPr lang="en-US" dirty="0" smtClean="0"/>
              <a:t>Cited </a:t>
            </a:r>
            <a:r>
              <a:rPr lang="en-US" dirty="0"/>
              <a:t>by) </a:t>
            </a:r>
            <a:r>
              <a:rPr lang="fa-IR" dirty="0" smtClean="0"/>
              <a:t>)است.</a:t>
            </a:r>
          </a:p>
          <a:p>
            <a:pPr algn="r" rtl="1"/>
            <a:r>
              <a:rPr lang="fa-IR" dirty="0"/>
              <a:t>نام نویسنده های هر مقاله بصورت لینک می باشد یعنی با کلیک کردن روی یک نام، لیست تمام مقاله های آن نویسنده که در مجموعۀ </a:t>
            </a:r>
            <a:r>
              <a:rPr lang="en-US" dirty="0" err="1"/>
              <a:t>scopus</a:t>
            </a:r>
            <a:r>
              <a:rPr lang="en-US" dirty="0"/>
              <a:t> </a:t>
            </a:r>
            <a:r>
              <a:rPr lang="fa-IR" dirty="0"/>
              <a:t>وجود دارد، قابل مشاهده است.</a:t>
            </a:r>
            <a:endParaRPr lang="en-US" dirty="0"/>
          </a:p>
        </p:txBody>
      </p:sp>
    </p:spTree>
    <p:extLst>
      <p:ext uri="{BB962C8B-B14F-4D97-AF65-F5344CB8AC3E}">
        <p14:creationId xmlns:p14="http://schemas.microsoft.com/office/powerpoint/2010/main" val="1233631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نتایج جستجو</a:t>
            </a:r>
            <a:endParaRPr lang="en-US" dirty="0"/>
          </a:p>
        </p:txBody>
      </p:sp>
      <p:sp>
        <p:nvSpPr>
          <p:cNvPr id="3" name="Content Placeholder 2"/>
          <p:cNvSpPr>
            <a:spLocks noGrp="1"/>
          </p:cNvSpPr>
          <p:nvPr>
            <p:ph idx="1"/>
          </p:nvPr>
        </p:nvSpPr>
        <p:spPr/>
        <p:txBody>
          <a:bodyPr>
            <a:normAutofit fontScale="62500" lnSpcReduction="20000"/>
          </a:bodyPr>
          <a:lstStyle/>
          <a:p>
            <a:pPr algn="r" rtl="1"/>
            <a:r>
              <a:rPr lang="fa-IR" dirty="0"/>
              <a:t>نام نویسنده های هر مقاله بصورت لینک می باشد یعنی با کلیک کردن روی یک نام، لیست تمام مقاله های آن نویسنده که در مجموعۀ </a:t>
            </a:r>
            <a:r>
              <a:rPr lang="en-US" dirty="0" err="1"/>
              <a:t>scopus</a:t>
            </a:r>
            <a:r>
              <a:rPr lang="en-US" dirty="0"/>
              <a:t> </a:t>
            </a:r>
            <a:r>
              <a:rPr lang="fa-IR" dirty="0"/>
              <a:t>وجود دارد، قابل مشاهده است</a:t>
            </a:r>
            <a:r>
              <a:rPr lang="fa-IR" dirty="0" smtClean="0"/>
              <a:t>.</a:t>
            </a:r>
            <a:endParaRPr lang="fa-IR" dirty="0"/>
          </a:p>
          <a:p>
            <a:pPr algn="r" rtl="1"/>
            <a:r>
              <a:rPr lang="en-US" dirty="0"/>
              <a:t>View at </a:t>
            </a:r>
            <a:r>
              <a:rPr lang="en-US" dirty="0" smtClean="0"/>
              <a:t>publisher</a:t>
            </a:r>
            <a:r>
              <a:rPr lang="fa-IR" dirty="0" smtClean="0"/>
              <a:t>شما </a:t>
            </a:r>
            <a:r>
              <a:rPr lang="fa-IR" dirty="0"/>
              <a:t>را به صفحۀ ناشر آن رکورد هدایت میکند. </a:t>
            </a:r>
            <a:endParaRPr lang="fa-IR" dirty="0" smtClean="0"/>
          </a:p>
          <a:p>
            <a:pPr algn="r" rtl="1"/>
            <a:r>
              <a:rPr lang="en-US" dirty="0" smtClean="0"/>
              <a:t>Show abstract</a:t>
            </a:r>
            <a:r>
              <a:rPr lang="fa-IR" dirty="0" smtClean="0"/>
              <a:t>چکیده </a:t>
            </a:r>
            <a:r>
              <a:rPr lang="fa-IR" dirty="0"/>
              <a:t>مقاله را در همان رکورد نشان می دهد.</a:t>
            </a:r>
          </a:p>
          <a:p>
            <a:pPr algn="r" rtl="1"/>
            <a:r>
              <a:rPr lang="en-US" dirty="0"/>
              <a:t>Related </a:t>
            </a:r>
            <a:r>
              <a:rPr lang="en-US" dirty="0" smtClean="0"/>
              <a:t>documents </a:t>
            </a:r>
            <a:r>
              <a:rPr lang="fa-IR" dirty="0"/>
              <a:t>رکوردهای مرتبط با رکورد مورد نظر را نمایش می دهد</a:t>
            </a:r>
            <a:r>
              <a:rPr lang="fa-IR" dirty="0" smtClean="0"/>
              <a:t>.</a:t>
            </a:r>
            <a:endParaRPr lang="fa-IR" dirty="0"/>
          </a:p>
          <a:p>
            <a:pPr algn="r" rtl="1"/>
            <a:r>
              <a:rPr lang="fa-IR" dirty="0"/>
              <a:t>در صفحه نتایج، امکان مرتب کردن (</a:t>
            </a:r>
            <a:r>
              <a:rPr lang="en-US" dirty="0"/>
              <a:t>sort) </a:t>
            </a:r>
            <a:r>
              <a:rPr lang="fa-IR" dirty="0"/>
              <a:t>نتایج بازیابی شده به صورت دلخواه وجود دارد. با انتخاب </a:t>
            </a:r>
            <a:r>
              <a:rPr lang="en-US" dirty="0"/>
              <a:t>Cited by </a:t>
            </a:r>
            <a:r>
              <a:rPr lang="fa-IR" dirty="0"/>
              <a:t>ترتیب نمایش نتایج بر اساس میزان استناد به آنها خواهد بود. </a:t>
            </a:r>
            <a:r>
              <a:rPr lang="en-US" dirty="0"/>
              <a:t>Relevance، </a:t>
            </a:r>
            <a:r>
              <a:rPr lang="fa-IR" dirty="0"/>
              <a:t>نتایج را به ترتیب میزان وابستگی به کلیدواژه های وارد شده مرتب می کند</a:t>
            </a:r>
            <a:r>
              <a:rPr lang="fa-IR" dirty="0" smtClean="0"/>
              <a:t>.</a:t>
            </a:r>
            <a:endParaRPr lang="fa-IR" dirty="0"/>
          </a:p>
          <a:p>
            <a:pPr algn="r" rtl="1"/>
            <a:r>
              <a:rPr lang="fa-IR" dirty="0"/>
              <a:t>در سمت چپ صفحه نتایج، امکان محدود کردن نتایج بازیابی شده وجود دارد.</a:t>
            </a:r>
          </a:p>
          <a:p>
            <a:pPr algn="r" rtl="1"/>
            <a:r>
              <a:rPr lang="en-US" dirty="0"/>
              <a:t>Search within </a:t>
            </a:r>
            <a:r>
              <a:rPr lang="en-US" dirty="0" smtClean="0"/>
              <a:t>results</a:t>
            </a:r>
            <a:r>
              <a:rPr lang="fa-IR" dirty="0" smtClean="0"/>
              <a:t>با </a:t>
            </a:r>
            <a:r>
              <a:rPr lang="fa-IR" dirty="0"/>
              <a:t>استفاده از این گزینه می توان در همان صفحه نتایج، جستجوی خود را با کمک کلید واژه های دیگری محدود کرد.</a:t>
            </a:r>
          </a:p>
          <a:p>
            <a:pPr algn="r" rtl="1"/>
            <a:r>
              <a:rPr lang="en-US" dirty="0" smtClean="0"/>
              <a:t>Refine</a:t>
            </a:r>
            <a:r>
              <a:rPr lang="fa-IR" dirty="0" smtClean="0"/>
              <a:t>این </a:t>
            </a:r>
            <a:r>
              <a:rPr lang="fa-IR" dirty="0"/>
              <a:t>گزینه برای محدود کردن نتایج جستجو با استفاده از دسته بندی نتایج از نظر منبع مقاله (</a:t>
            </a:r>
            <a:r>
              <a:rPr lang="en-US" dirty="0"/>
              <a:t>Source Title)، </a:t>
            </a:r>
            <a:r>
              <a:rPr lang="fa-IR" dirty="0"/>
              <a:t>نام نویسنده (</a:t>
            </a:r>
            <a:r>
              <a:rPr lang="en-US" dirty="0"/>
              <a:t>Author Name)، </a:t>
            </a:r>
            <a:r>
              <a:rPr lang="fa-IR" dirty="0"/>
              <a:t>سال انتشار (</a:t>
            </a:r>
            <a:r>
              <a:rPr lang="en-US" dirty="0"/>
              <a:t>Year)، </a:t>
            </a:r>
            <a:r>
              <a:rPr lang="fa-IR" dirty="0"/>
              <a:t>نوع مدرک (</a:t>
            </a:r>
            <a:r>
              <a:rPr lang="en-US" dirty="0"/>
              <a:t>Document Type) </a:t>
            </a:r>
            <a:r>
              <a:rPr lang="fa-IR" dirty="0"/>
              <a:t>و محدوده موضوعی (</a:t>
            </a:r>
            <a:r>
              <a:rPr lang="en-US" dirty="0"/>
              <a:t>Subject Area) </a:t>
            </a:r>
            <a:r>
              <a:rPr lang="fa-IR" dirty="0"/>
              <a:t>بکار می رود</a:t>
            </a:r>
            <a:r>
              <a:rPr lang="fa-IR" dirty="0" smtClean="0"/>
              <a:t>.</a:t>
            </a:r>
            <a:endParaRPr lang="fa-IR" dirty="0"/>
          </a:p>
          <a:p>
            <a:pPr algn="r" rtl="1"/>
            <a:r>
              <a:rPr lang="en-US" dirty="0"/>
              <a:t>Limit </a:t>
            </a:r>
            <a:r>
              <a:rPr lang="en-US" dirty="0" smtClean="0"/>
              <a:t>to</a:t>
            </a:r>
            <a:r>
              <a:rPr lang="fa-IR" dirty="0" smtClean="0"/>
              <a:t>امکان </a:t>
            </a:r>
            <a:r>
              <a:rPr lang="fa-IR" dirty="0"/>
              <a:t>محدود کردن نتایج بازیابی شده را فراهم میکند ولی </a:t>
            </a:r>
            <a:r>
              <a:rPr lang="en-US" dirty="0"/>
              <a:t>Exclude </a:t>
            </a:r>
            <a:r>
              <a:rPr lang="fa-IR" dirty="0"/>
              <a:t>گزینه های انتخاب شده را از نتایج، حذف و بقیۀ نتایج را نشان می دهد. برای مثال چنانچه بخواهید از لیست نتایجی که برای یک جستجو مشاهده می شود رکوردهایی که از یک نویسنده خاص است را حذف کنید، در قسمت </a:t>
            </a:r>
            <a:r>
              <a:rPr lang="en-US" dirty="0"/>
              <a:t>Refine Results </a:t>
            </a:r>
            <a:r>
              <a:rPr lang="fa-IR" dirty="0"/>
              <a:t>نام آن نویسنده را انتخاب و گزینۀ </a:t>
            </a:r>
            <a:r>
              <a:rPr lang="en-US" dirty="0"/>
              <a:t>Exclude </a:t>
            </a:r>
            <a:r>
              <a:rPr lang="fa-IR" dirty="0"/>
              <a:t>را کلیک نمائید.</a:t>
            </a:r>
            <a:endParaRPr lang="en-US" dirty="0"/>
          </a:p>
        </p:txBody>
      </p:sp>
    </p:spTree>
    <p:extLst>
      <p:ext uri="{BB962C8B-B14F-4D97-AF65-F5344CB8AC3E}">
        <p14:creationId xmlns:p14="http://schemas.microsoft.com/office/powerpoint/2010/main" val="157598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a:t>معرفی پایگاه </a:t>
            </a:r>
            <a:r>
              <a:rPr lang="fa-IR" dirty="0" smtClean="0"/>
              <a:t>اطلاعاتی</a:t>
            </a:r>
            <a:r>
              <a:rPr lang="en-US" dirty="0"/>
              <a:t>Scopus</a:t>
            </a:r>
          </a:p>
        </p:txBody>
      </p:sp>
      <p:sp>
        <p:nvSpPr>
          <p:cNvPr id="3" name="Content Placeholder 2"/>
          <p:cNvSpPr>
            <a:spLocks noGrp="1"/>
          </p:cNvSpPr>
          <p:nvPr>
            <p:ph idx="1"/>
          </p:nvPr>
        </p:nvSpPr>
        <p:spPr/>
        <p:txBody>
          <a:bodyPr>
            <a:normAutofit fontScale="92500" lnSpcReduction="10000"/>
          </a:bodyPr>
          <a:lstStyle/>
          <a:p>
            <a:pPr marL="0" indent="0" algn="r" rtl="1">
              <a:buNone/>
            </a:pPr>
            <a:r>
              <a:rPr lang="fa-IR" dirty="0"/>
              <a:t>اسکوپوس </a:t>
            </a:r>
            <a:r>
              <a:rPr lang="en-US" dirty="0"/>
              <a:t>Scopus </a:t>
            </a:r>
            <a:r>
              <a:rPr lang="fa-IR" dirty="0"/>
              <a:t>بزرگترین پایگاه چکیده و نمایه های استنادی جهان است که یکی از ابزار های سریع و جامع برای جستجو بشمار می رود. اسکوپوس یکی از محصولات ناشر هلندی </a:t>
            </a:r>
            <a:r>
              <a:rPr lang="en-US" dirty="0"/>
              <a:t>Elsevier </a:t>
            </a:r>
            <a:r>
              <a:rPr lang="fa-IR" dirty="0"/>
              <a:t>است که استفاده از اطلاعات آن بصورت رایگان فراهم نیست.  این پایگاه ابزار خوبی برای پژوهشگران در حوزه های مختلف است که نه تنها اطلاعات مقالات و چکیده آنها بلکه میزان استنادات آنها را نیز بیان می کند. به عبارت دیگر علاوه بر جستجو و دسترسی به مقالات معتبر می توان فعال ترین نویسنده ، سازمان ، مراکز تحقیقاتی و مجلات هسته را در حوزه موضوعی خاص تعیین و رتبه بندی کرد.  این پایگاه با پوشش میان رشته ای وسیع خود، مجلات علمی، کتب و مجموعه مقالات کنفرانسی را در زمینه های تکنولوژی، پزشکی، علوم اجتماعی، هنر و علوم انسانی ارائه می دهد. </a:t>
            </a:r>
            <a:r>
              <a:rPr lang="fa-IR"/>
              <a:t>همچنین امکان جستجو در ثبت اختراعات را نیز فراهم میکند.</a:t>
            </a:r>
            <a:endParaRPr lang="en-US" dirty="0"/>
          </a:p>
        </p:txBody>
      </p:sp>
    </p:spTree>
    <p:extLst>
      <p:ext uri="{BB962C8B-B14F-4D97-AF65-F5344CB8AC3E}">
        <p14:creationId xmlns:p14="http://schemas.microsoft.com/office/powerpoint/2010/main" val="3572627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534400" cy="1295400"/>
          </a:xfrm>
        </p:spPr>
        <p:txBody>
          <a:bodyPr>
            <a:normAutofit/>
          </a:bodyPr>
          <a:lstStyle/>
          <a:p>
            <a:pPr rtl="1"/>
            <a:r>
              <a:rPr lang="fa-IR" dirty="0"/>
              <a:t>معرفی پایگاه اطلاعاتی</a:t>
            </a:r>
            <a:r>
              <a:rPr lang="en-US" dirty="0"/>
              <a:t>Scopus</a:t>
            </a:r>
          </a:p>
        </p:txBody>
      </p:sp>
      <p:sp>
        <p:nvSpPr>
          <p:cNvPr id="2" name="Content Placeholder 1"/>
          <p:cNvSpPr>
            <a:spLocks noGrp="1"/>
          </p:cNvSpPr>
          <p:nvPr>
            <p:ph idx="1"/>
          </p:nvPr>
        </p:nvSpPr>
        <p:spPr/>
        <p:txBody>
          <a:bodyPr>
            <a:normAutofit/>
          </a:bodyPr>
          <a:lstStyle/>
          <a:p>
            <a:pPr marL="0" indent="0" algn="r" rtl="1">
              <a:buNone/>
            </a:pPr>
            <a:endParaRPr lang="fa-IR" dirty="0"/>
          </a:p>
          <a:p>
            <a:pPr marL="0" indent="0" algn="r" rtl="1">
              <a:buNone/>
            </a:pPr>
            <a:r>
              <a:rPr lang="fa-IR" dirty="0"/>
              <a:t>    اسکاپوس اطلاعات کتابشناختی بیش از ۵۶ میلیون سند از بیش از ۵۰۰۰ ناشر جهان را جمع آوری کرده است. در مجموع این پایگاه اطلاعات بیش از ۲۰۰۰۰ مجله علمی پژوهشی را در خود نمایه کرده است. اسکاپوس امکان جستجو در مقالات </a:t>
            </a:r>
            <a:r>
              <a:rPr lang="en-US" dirty="0"/>
              <a:t>Article-in-press ( </a:t>
            </a:r>
            <a:r>
              <a:rPr lang="fa-IR" dirty="0"/>
              <a:t>مقالاتی که برای چاپ، پذیرش شده اند ولی هنوز به مرحله چاپ نرسیده اند.) را نیز فراهم کرده است. پوشش موضوعی اسکاپوس علوم زیستی، پزشکی، علوم پایه، مهندسی، علوم انسانی و … می باشد</a:t>
            </a:r>
          </a:p>
        </p:txBody>
      </p:sp>
    </p:spTree>
    <p:extLst>
      <p:ext uri="{BB962C8B-B14F-4D97-AF65-F5344CB8AC3E}">
        <p14:creationId xmlns:p14="http://schemas.microsoft.com/office/powerpoint/2010/main" val="388368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a:r>
              <a:rPr lang="fa-IR" sz="2800" dirty="0"/>
              <a:t>چگونه به پایگاه اطلاعاتی </a:t>
            </a:r>
            <a:r>
              <a:rPr lang="en-US" sz="2800" dirty="0"/>
              <a:t>Scopus</a:t>
            </a:r>
            <a:r>
              <a:rPr lang="fa-IR" sz="2800" dirty="0" smtClean="0"/>
              <a:t>دسترسی </a:t>
            </a:r>
            <a:r>
              <a:rPr lang="fa-IR" sz="2800" dirty="0"/>
              <a:t>پیدا کنیم؟</a:t>
            </a:r>
            <a:endParaRPr lang="en-US" dirty="0"/>
          </a:p>
        </p:txBody>
      </p:sp>
      <p:sp>
        <p:nvSpPr>
          <p:cNvPr id="2" name="Content Placeholder 1"/>
          <p:cNvSpPr>
            <a:spLocks noGrp="1"/>
          </p:cNvSpPr>
          <p:nvPr>
            <p:ph idx="1"/>
          </p:nvPr>
        </p:nvSpPr>
        <p:spPr>
          <a:xfrm>
            <a:off x="1043492" y="2323652"/>
            <a:ext cx="6777317" cy="4000948"/>
          </a:xfrm>
        </p:spPr>
        <p:txBody>
          <a:bodyPr>
            <a:normAutofit/>
          </a:bodyPr>
          <a:lstStyle/>
          <a:p>
            <a:pPr marL="0" indent="0" algn="r" rtl="1">
              <a:buNone/>
            </a:pPr>
            <a:r>
              <a:rPr lang="fa-IR" sz="1800" dirty="0" smtClean="0"/>
              <a:t>دانشگاه علوم پزشک کرمانشاه امکان دسترسی مستقیم به پایگاه اسکوپوس را فراهم کرده است. برای دسترسی به این پایگاه،  می توانیددر صفحه </a:t>
            </a:r>
            <a:r>
              <a:rPr lang="fa-IR" sz="1800" dirty="0"/>
              <a:t>اصلی سایت دانشگاه روی کتابخانه دیجیتال یا از سایت کتابخانه مرکزی دانشگاه روی اشتراک منابع دیجتال و یا از از طریق  سایت سایر </a:t>
            </a:r>
            <a:r>
              <a:rPr lang="fa-IR" sz="1800" dirty="0" smtClean="0"/>
              <a:t>کتابخانه </a:t>
            </a:r>
            <a:r>
              <a:rPr lang="fa-IR" sz="1800" dirty="0"/>
              <a:t>های وابسته به دانشگاه علوم پزشکی کرمانشاه، پایگاه </a:t>
            </a:r>
            <a:r>
              <a:rPr lang="fa-IR" sz="1800" dirty="0" smtClean="0"/>
              <a:t>اطلاعاتی </a:t>
            </a:r>
            <a:r>
              <a:rPr lang="en-US" sz="1800" dirty="0"/>
              <a:t>Scopus</a:t>
            </a:r>
            <a:r>
              <a:rPr lang="fa-IR" sz="1800" dirty="0" smtClean="0"/>
              <a:t>را </a:t>
            </a:r>
            <a:r>
              <a:rPr lang="fa-IR" sz="1800" dirty="0"/>
              <a:t>انتخاب کنید.</a:t>
            </a:r>
            <a:endParaRPr lang="en-US" sz="1800" dirty="0"/>
          </a:p>
        </p:txBody>
      </p:sp>
      <p:pic>
        <p:nvPicPr>
          <p:cNvPr id="1026" name="Picture 2" descr="C:\Users\win7\Pictures\2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038600"/>
            <a:ext cx="4953000" cy="2225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861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a:t>چگونه به پایگاه اطلاعاتی </a:t>
            </a:r>
            <a:r>
              <a:rPr lang="en-US" dirty="0" err="1"/>
              <a:t>ClinicalKey</a:t>
            </a:r>
            <a:r>
              <a:rPr lang="fa-IR" dirty="0" smtClean="0"/>
              <a:t> </a:t>
            </a:r>
            <a:r>
              <a:rPr lang="fa-IR" dirty="0"/>
              <a:t>دسترسی پیدا کنیم؟</a:t>
            </a:r>
            <a:endParaRPr lang="en-US" dirty="0"/>
          </a:p>
        </p:txBody>
      </p:sp>
      <p:pic>
        <p:nvPicPr>
          <p:cNvPr id="2050" name="Picture 2" descr="C:\Users\win7\Pictures\32.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14048" y="2272273"/>
            <a:ext cx="6115904" cy="333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26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rtl="1"/>
            <a:r>
              <a:rPr lang="fa-IR" dirty="0"/>
              <a:t>شیوه های جستجو</a:t>
            </a:r>
            <a:r>
              <a:rPr lang="en-US" dirty="0" smtClean="0"/>
              <a:t>Scopus</a:t>
            </a:r>
            <a:endParaRPr lang="en-US" dirty="0"/>
          </a:p>
        </p:txBody>
      </p:sp>
      <p:sp>
        <p:nvSpPr>
          <p:cNvPr id="2" name="Content Placeholder 1"/>
          <p:cNvSpPr>
            <a:spLocks noGrp="1"/>
          </p:cNvSpPr>
          <p:nvPr>
            <p:ph idx="1"/>
          </p:nvPr>
        </p:nvSpPr>
        <p:spPr/>
        <p:txBody>
          <a:bodyPr>
            <a:normAutofit/>
          </a:bodyPr>
          <a:lstStyle/>
          <a:p>
            <a:pPr marL="0" indent="0" rtl="1">
              <a:buNone/>
            </a:pPr>
            <a:endParaRPr lang="en-US" dirty="0"/>
          </a:p>
          <a:p>
            <a:pPr marL="0" indent="0" rtl="1">
              <a:buNone/>
            </a:pPr>
            <a:r>
              <a:rPr lang="en-US" dirty="0"/>
              <a:t>    Document Search</a:t>
            </a:r>
          </a:p>
          <a:p>
            <a:pPr marL="0" indent="0" rtl="1">
              <a:buNone/>
            </a:pPr>
            <a:r>
              <a:rPr lang="en-US" dirty="0"/>
              <a:t>    Author Search</a:t>
            </a:r>
          </a:p>
          <a:p>
            <a:pPr marL="0" indent="0" rtl="1">
              <a:buNone/>
            </a:pPr>
            <a:r>
              <a:rPr lang="en-US" dirty="0"/>
              <a:t>    Affiliation Search</a:t>
            </a:r>
          </a:p>
          <a:p>
            <a:pPr marL="0" indent="0" rtl="1">
              <a:buNone/>
            </a:pPr>
            <a:r>
              <a:rPr lang="en-US" dirty="0"/>
              <a:t>    Advanced search</a:t>
            </a:r>
          </a:p>
          <a:p>
            <a:pPr marL="0" indent="0" rtl="1">
              <a:buNone/>
            </a:pPr>
            <a:endParaRPr lang="en-US" dirty="0"/>
          </a:p>
        </p:txBody>
      </p:sp>
    </p:spTree>
    <p:extLst>
      <p:ext uri="{BB962C8B-B14F-4D97-AF65-F5344CB8AC3E}">
        <p14:creationId xmlns:p14="http://schemas.microsoft.com/office/powerpoint/2010/main" val="109095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a:r>
              <a:rPr lang="en-US" dirty="0"/>
              <a:t>Document Search</a:t>
            </a:r>
          </a:p>
        </p:txBody>
      </p:sp>
      <p:sp>
        <p:nvSpPr>
          <p:cNvPr id="2" name="Content Placeholder 1"/>
          <p:cNvSpPr>
            <a:spLocks noGrp="1"/>
          </p:cNvSpPr>
          <p:nvPr>
            <p:ph idx="1"/>
          </p:nvPr>
        </p:nvSpPr>
        <p:spPr/>
        <p:txBody>
          <a:bodyPr/>
          <a:lstStyle/>
          <a:p>
            <a:pPr algn="r"/>
            <a:r>
              <a:rPr lang="fa-IR" dirty="0"/>
              <a:t>در قسمت </a:t>
            </a:r>
            <a:r>
              <a:rPr lang="en-US" dirty="0"/>
              <a:t>Document Search </a:t>
            </a:r>
            <a:r>
              <a:rPr lang="fa-IR" dirty="0"/>
              <a:t>امکان جستجوی موضوعی وجود دارد. در جعبه ی جستجو، کلید واژه خود برای جستجو در عنوان و چکیده اسناد را وارد کنید</a:t>
            </a:r>
            <a:r>
              <a:rPr lang="fa-IR" dirty="0" smtClean="0"/>
              <a:t>.</a:t>
            </a:r>
            <a:endParaRPr lang="fa-IR" dirty="0"/>
          </a:p>
          <a:p>
            <a:pPr algn="r"/>
            <a:r>
              <a:rPr lang="fa-IR" dirty="0"/>
              <a:t>از منوی آبشاری روبروی آن فیلد دلخواه از قبیل عنوان مقاله، چکیده، نویسنده و … را انتخاب و جستجوی خود را به آن فیلد محدود کنید. در مورد این فیلدها، در ادامه توضیح داده خواهد شد.</a:t>
            </a:r>
            <a:endParaRPr lang="en-US" dirty="0"/>
          </a:p>
        </p:txBody>
      </p:sp>
      <p:pic>
        <p:nvPicPr>
          <p:cNvPr id="1026" name="Picture 2" descr="C:\Users\win7\Desktop\New folder\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299380"/>
            <a:ext cx="5105400" cy="2242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12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Search </a:t>
            </a:r>
          </a:p>
        </p:txBody>
      </p:sp>
      <p:sp>
        <p:nvSpPr>
          <p:cNvPr id="3" name="Content Placeholder 2"/>
          <p:cNvSpPr>
            <a:spLocks noGrp="1"/>
          </p:cNvSpPr>
          <p:nvPr>
            <p:ph idx="1"/>
          </p:nvPr>
        </p:nvSpPr>
        <p:spPr/>
        <p:txBody>
          <a:bodyPr>
            <a:normAutofit fontScale="32500" lnSpcReduction="20000"/>
          </a:bodyPr>
          <a:lstStyle/>
          <a:p>
            <a:pPr algn="r" rtl="1"/>
            <a:r>
              <a:rPr lang="en-US" dirty="0"/>
              <a:t>All Fields: </a:t>
            </a:r>
            <a:r>
              <a:rPr lang="fa-IR" dirty="0"/>
              <a:t>امکان جستجوی کلیدواژه های مورد نظر در همه ی فیلدها را فراهم میکند.</a:t>
            </a:r>
          </a:p>
          <a:p>
            <a:pPr algn="r" rtl="1"/>
            <a:endParaRPr lang="fa-IR" dirty="0"/>
          </a:p>
          <a:p>
            <a:pPr algn="r" rtl="1"/>
            <a:r>
              <a:rPr lang="en-US" dirty="0"/>
              <a:t>Article Title, Abstract, Keywords: </a:t>
            </a:r>
            <a:r>
              <a:rPr lang="fa-IR" dirty="0"/>
              <a:t>جستجو در عنوان مقاله، چکیده و کلیدواژه ها</a:t>
            </a:r>
          </a:p>
          <a:p>
            <a:pPr algn="r" rtl="1"/>
            <a:endParaRPr lang="fa-IR" dirty="0"/>
          </a:p>
          <a:p>
            <a:pPr algn="r" rtl="1"/>
            <a:r>
              <a:rPr lang="en-US" dirty="0"/>
              <a:t>Authors: </a:t>
            </a:r>
            <a:r>
              <a:rPr lang="fa-IR" dirty="0"/>
              <a:t>جستجو در نام نویسندگان</a:t>
            </a:r>
          </a:p>
          <a:p>
            <a:pPr algn="r" rtl="1"/>
            <a:endParaRPr lang="fa-IR" dirty="0"/>
          </a:p>
          <a:p>
            <a:pPr algn="r" rtl="1"/>
            <a:r>
              <a:rPr lang="en-US" dirty="0"/>
              <a:t>First Authors: </a:t>
            </a:r>
            <a:r>
              <a:rPr lang="fa-IR" dirty="0"/>
              <a:t>جستجو در نام نویسنده ی اول</a:t>
            </a:r>
          </a:p>
          <a:p>
            <a:pPr algn="r" rtl="1"/>
            <a:endParaRPr lang="fa-IR" dirty="0"/>
          </a:p>
          <a:p>
            <a:pPr algn="r" rtl="1"/>
            <a:r>
              <a:rPr lang="en-US" dirty="0"/>
              <a:t>Source Title: </a:t>
            </a:r>
            <a:r>
              <a:rPr lang="fa-IR" dirty="0"/>
              <a:t>جستجو در منبعی که مقاله یا بخشی از کتاب در آن منتشر شده است )جستجو در نام مجله یا نام کتاب</a:t>
            </a:r>
          </a:p>
          <a:p>
            <a:pPr algn="r" rtl="1"/>
            <a:endParaRPr lang="fa-IR" dirty="0"/>
          </a:p>
          <a:p>
            <a:pPr algn="r" rtl="1"/>
            <a:r>
              <a:rPr lang="en-US" dirty="0"/>
              <a:t>Article Title: </a:t>
            </a:r>
            <a:r>
              <a:rPr lang="fa-IR" dirty="0"/>
              <a:t>جستجو در عنوان مقاله</a:t>
            </a:r>
          </a:p>
          <a:p>
            <a:pPr algn="r" rtl="1"/>
            <a:endParaRPr lang="fa-IR" dirty="0"/>
          </a:p>
          <a:p>
            <a:pPr algn="r" rtl="1"/>
            <a:r>
              <a:rPr lang="en-US" dirty="0"/>
              <a:t>Abstract: </a:t>
            </a:r>
            <a:r>
              <a:rPr lang="fa-IR" dirty="0"/>
              <a:t>جستجو در چکیده</a:t>
            </a:r>
          </a:p>
          <a:p>
            <a:pPr algn="r" rtl="1"/>
            <a:endParaRPr lang="fa-IR" dirty="0"/>
          </a:p>
          <a:p>
            <a:pPr algn="r" rtl="1"/>
            <a:r>
              <a:rPr lang="en-US" dirty="0"/>
              <a:t>Affiliation: </a:t>
            </a:r>
            <a:r>
              <a:rPr lang="fa-IR" dirty="0"/>
              <a:t>جستجو در وابستگی سازمانی نویسنده (سازمانی که نویسنده وابستگی خود را به آن اعلام کرده است.)</a:t>
            </a:r>
          </a:p>
          <a:p>
            <a:pPr algn="r" rtl="1"/>
            <a:endParaRPr lang="fa-IR" dirty="0"/>
          </a:p>
          <a:p>
            <a:pPr algn="r" rtl="1"/>
            <a:r>
              <a:rPr lang="en-US" dirty="0"/>
              <a:t>Language: </a:t>
            </a:r>
            <a:r>
              <a:rPr lang="fa-IR" dirty="0"/>
              <a:t>انتخاب زبان جستجو</a:t>
            </a:r>
          </a:p>
          <a:p>
            <a:pPr algn="r" rtl="1"/>
            <a:endParaRPr lang="fa-IR" dirty="0"/>
          </a:p>
          <a:p>
            <a:pPr algn="r" rtl="1"/>
            <a:r>
              <a:rPr lang="en-US" dirty="0"/>
              <a:t>ISSN: </a:t>
            </a:r>
            <a:r>
              <a:rPr lang="fa-IR" dirty="0"/>
              <a:t>جستجو بر اساس شماره استاندارد بین المللی مجله</a:t>
            </a:r>
          </a:p>
          <a:p>
            <a:pPr algn="r" rtl="1"/>
            <a:endParaRPr lang="fa-IR" dirty="0"/>
          </a:p>
          <a:p>
            <a:pPr algn="r" rtl="1"/>
            <a:r>
              <a:rPr lang="en-US" dirty="0"/>
              <a:t>CODEN: </a:t>
            </a:r>
            <a:r>
              <a:rPr lang="fa-IR" dirty="0"/>
              <a:t>کد منحصر به فرد برای شناسایی انتشارات مختلف</a:t>
            </a:r>
          </a:p>
          <a:p>
            <a:pPr algn="r" rtl="1"/>
            <a:endParaRPr lang="fa-IR" dirty="0"/>
          </a:p>
          <a:p>
            <a:pPr algn="r" rtl="1"/>
            <a:r>
              <a:rPr lang="en-US" dirty="0"/>
              <a:t>DOI: </a:t>
            </a:r>
            <a:r>
              <a:rPr lang="fa-IR" dirty="0"/>
              <a:t>جستجو بر اساس شماره دیجیتالی مقالات</a:t>
            </a:r>
          </a:p>
          <a:p>
            <a:pPr algn="r" rtl="1"/>
            <a:endParaRPr lang="fa-IR" dirty="0"/>
          </a:p>
          <a:p>
            <a:pPr algn="r" rtl="1"/>
            <a:r>
              <a:rPr lang="en-US" dirty="0"/>
              <a:t>References: </a:t>
            </a:r>
            <a:r>
              <a:rPr lang="fa-IR" dirty="0"/>
              <a:t>جستجو در منابع و مآخذ</a:t>
            </a:r>
          </a:p>
          <a:p>
            <a:pPr algn="r" rtl="1"/>
            <a:endParaRPr lang="fa-IR" dirty="0"/>
          </a:p>
          <a:p>
            <a:pPr algn="r" rtl="1"/>
            <a:r>
              <a:rPr lang="en-US" dirty="0"/>
              <a:t>Conference: </a:t>
            </a:r>
            <a:r>
              <a:rPr lang="fa-IR" dirty="0"/>
              <a:t>جستجو در نام کنفرانس</a:t>
            </a:r>
          </a:p>
          <a:p>
            <a:pPr algn="r" rtl="1"/>
            <a:endParaRPr lang="fa-IR" dirty="0"/>
          </a:p>
          <a:p>
            <a:pPr algn="r" rtl="1"/>
            <a:r>
              <a:rPr lang="en-US" dirty="0"/>
              <a:t>Chemical Name: </a:t>
            </a:r>
            <a:r>
              <a:rPr lang="fa-IR" dirty="0"/>
              <a:t>جستجو در نام شیمیایی مواد</a:t>
            </a:r>
          </a:p>
          <a:p>
            <a:pPr algn="r" rtl="1"/>
            <a:endParaRPr lang="fa-IR" dirty="0"/>
          </a:p>
          <a:p>
            <a:pPr algn="r" rtl="1"/>
            <a:r>
              <a:rPr lang="en-US" dirty="0"/>
              <a:t>CAS Number: </a:t>
            </a:r>
            <a:r>
              <a:rPr lang="fa-IR" dirty="0"/>
              <a:t>جستجو بر اساس شمارهای که به مواد شیمیایی اختصاص داده شده است.</a:t>
            </a:r>
          </a:p>
          <a:p>
            <a:pPr algn="r" rtl="1"/>
            <a:endParaRPr lang="fa-IR" dirty="0"/>
          </a:p>
          <a:p>
            <a:pPr algn="r" rtl="1"/>
            <a:r>
              <a:rPr lang="fa-IR" dirty="0"/>
              <a:t>گزینه </a:t>
            </a:r>
            <a:r>
              <a:rPr lang="en-US" dirty="0"/>
              <a:t>Add search field </a:t>
            </a:r>
            <a:r>
              <a:rPr lang="fa-IR" dirty="0"/>
              <a:t>جعبه های جستجو را افزایش می دهد. در قسمت </a:t>
            </a:r>
            <a:r>
              <a:rPr lang="en-US" dirty="0"/>
              <a:t>Limit to، </a:t>
            </a:r>
            <a:r>
              <a:rPr lang="fa-IR" dirty="0"/>
              <a:t>محدودیتهایی مانند محدوده سالی (</a:t>
            </a:r>
            <a:r>
              <a:rPr lang="en-US" dirty="0"/>
              <a:t>Date Range)، </a:t>
            </a:r>
            <a:r>
              <a:rPr lang="fa-IR" dirty="0"/>
              <a:t>نوع مدرک (</a:t>
            </a:r>
            <a:r>
              <a:rPr lang="en-US" dirty="0"/>
              <a:t>Document Type) </a:t>
            </a:r>
            <a:r>
              <a:rPr lang="fa-IR" dirty="0"/>
              <a:t>و محدوده موضوعی (</a:t>
            </a:r>
            <a:r>
              <a:rPr lang="en-US" dirty="0"/>
              <a:t>Subject Areas) </a:t>
            </a:r>
            <a:r>
              <a:rPr lang="fa-IR" dirty="0"/>
              <a:t>را اعمال کنید.</a:t>
            </a:r>
            <a:endParaRPr lang="en-US" dirty="0"/>
          </a:p>
        </p:txBody>
      </p:sp>
    </p:spTree>
    <p:extLst>
      <p:ext uri="{BB962C8B-B14F-4D97-AF65-F5344CB8AC3E}">
        <p14:creationId xmlns:p14="http://schemas.microsoft.com/office/powerpoint/2010/main" val="341156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Document Search</a:t>
            </a:r>
          </a:p>
        </p:txBody>
      </p:sp>
      <p:pic>
        <p:nvPicPr>
          <p:cNvPr id="3074" name="Picture 2" descr="C:\Users\win7\Desktop\New folder\5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08482"/>
            <a:ext cx="8229600" cy="346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233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845</TotalTime>
  <Words>1546</Words>
  <Application>Microsoft Office PowerPoint</Application>
  <PresentationFormat>On-screen Show (4:3)</PresentationFormat>
  <Paragraphs>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Apothecary</vt:lpstr>
      <vt:lpstr>بنام خدا</vt:lpstr>
      <vt:lpstr>معرفی پایگاه اطلاعاتیScopus</vt:lpstr>
      <vt:lpstr>معرفی پایگاه اطلاعاتیScopus</vt:lpstr>
      <vt:lpstr>چگونه به پایگاه اطلاعاتی Scopusدسترسی پیدا کنیم؟</vt:lpstr>
      <vt:lpstr>چگونه به پایگاه اطلاعاتی ClinicalKey دسترسی پیدا کنیم؟</vt:lpstr>
      <vt:lpstr>شیوه های جستجوScopus</vt:lpstr>
      <vt:lpstr>Document Search</vt:lpstr>
      <vt:lpstr>Document Search </vt:lpstr>
      <vt:lpstr>Document Search</vt:lpstr>
      <vt:lpstr>Author Search</vt:lpstr>
      <vt:lpstr>Author Search</vt:lpstr>
      <vt:lpstr>ORCID</vt:lpstr>
      <vt:lpstr>Affiliation Search</vt:lpstr>
      <vt:lpstr>Affiliation Search</vt:lpstr>
      <vt:lpstr>Advanced search</vt:lpstr>
      <vt:lpstr>نتایج جستجو</vt:lpstr>
      <vt:lpstr>نتایج جستجو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 های دسترسی به منابع علمی</dc:title>
  <dc:creator>takaloo</dc:creator>
  <cp:lastModifiedBy>User</cp:lastModifiedBy>
  <cp:revision>122</cp:revision>
  <dcterms:created xsi:type="dcterms:W3CDTF">2017-07-15T06:30:12Z</dcterms:created>
  <dcterms:modified xsi:type="dcterms:W3CDTF">2019-01-05T07:39:06Z</dcterms:modified>
</cp:coreProperties>
</file>