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2"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EE4E28-A39A-4D0F-9742-D9CCC5964B17}"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316894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E4E28-A39A-4D0F-9742-D9CCC5964B17}"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155140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E4E28-A39A-4D0F-9742-D9CCC5964B17}"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115348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EE4E28-A39A-4D0F-9742-D9CCC5964B17}"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70868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E4E28-A39A-4D0F-9742-D9CCC5964B17}"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368279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EE4E28-A39A-4D0F-9742-D9CCC5964B17}"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1012788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EE4E28-A39A-4D0F-9742-D9CCC5964B17}"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1890672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EE4E28-A39A-4D0F-9742-D9CCC5964B17}"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390186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E4E28-A39A-4D0F-9742-D9CCC5964B17}"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406066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E4E28-A39A-4D0F-9742-D9CCC5964B17}"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287087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E4E28-A39A-4D0F-9742-D9CCC5964B17}"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0D9B7-0C73-425C-B021-E514CCE2970B}" type="slidenum">
              <a:rPr lang="en-US" smtClean="0"/>
              <a:t>‹#›</a:t>
            </a:fld>
            <a:endParaRPr lang="en-US"/>
          </a:p>
        </p:txBody>
      </p:sp>
    </p:spTree>
    <p:extLst>
      <p:ext uri="{BB962C8B-B14F-4D97-AF65-F5344CB8AC3E}">
        <p14:creationId xmlns:p14="http://schemas.microsoft.com/office/powerpoint/2010/main" val="70122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E4E28-A39A-4D0F-9742-D9CCC5964B17}" type="datetimeFigureOut">
              <a:rPr lang="en-US" smtClean="0"/>
              <a:t>6/23/2019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0D9B7-0C73-425C-B021-E514CCE2970B}" type="slidenum">
              <a:rPr lang="en-US" smtClean="0"/>
              <a:t>‹#›</a:t>
            </a:fld>
            <a:endParaRPr lang="en-US"/>
          </a:p>
        </p:txBody>
      </p:sp>
    </p:spTree>
    <p:extLst>
      <p:ext uri="{BB962C8B-B14F-4D97-AF65-F5344CB8AC3E}">
        <p14:creationId xmlns:p14="http://schemas.microsoft.com/office/powerpoint/2010/main" val="1564793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خخ</a:t>
            </a:r>
            <a:endParaRPr lang="en-US" dirty="0"/>
          </a:p>
        </p:txBody>
      </p:sp>
      <p:sp>
        <p:nvSpPr>
          <p:cNvPr id="3" name="Subtitle 2"/>
          <p:cNvSpPr>
            <a:spLocks noGrp="1"/>
          </p:cNvSpPr>
          <p:nvPr>
            <p:ph type="subTitle" idx="1"/>
          </p:nvPr>
        </p:nvSpPr>
        <p:spPr/>
        <p:txBody>
          <a:bodyPr/>
          <a:lstStyle/>
          <a:p>
            <a:pPr rtl="1"/>
            <a:r>
              <a:rPr lang="fa-IR" dirty="0" smtClean="0"/>
              <a:t>آشنایی با پایگاه اطلاعاتی </a:t>
            </a:r>
            <a:r>
              <a:rPr lang="en-US" dirty="0" smtClean="0"/>
              <a:t>PubMed</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0"/>
            <a:ext cx="3161106"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7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a:t>جستجوی پیشرفته </a:t>
            </a:r>
            <a:r>
              <a:rPr lang="en-US" dirty="0"/>
              <a:t>Advanced  </a:t>
            </a:r>
            <a:r>
              <a:rPr lang="en-US" dirty="0" smtClean="0"/>
              <a:t>Searc</a:t>
            </a:r>
            <a:r>
              <a:rPr lang="en-US" dirty="0"/>
              <a:t>h</a:t>
            </a:r>
          </a:p>
        </p:txBody>
      </p:sp>
      <p:sp>
        <p:nvSpPr>
          <p:cNvPr id="3" name="Content Placeholder 2"/>
          <p:cNvSpPr>
            <a:spLocks noGrp="1"/>
          </p:cNvSpPr>
          <p:nvPr>
            <p:ph idx="1"/>
          </p:nvPr>
        </p:nvSpPr>
        <p:spPr/>
        <p:txBody>
          <a:bodyPr/>
          <a:lstStyle/>
          <a:p>
            <a:pPr marL="0" indent="0" algn="r" rtl="1">
              <a:buNone/>
            </a:pPr>
            <a:r>
              <a:rPr lang="fa-IR" dirty="0"/>
              <a:t>مزیت استفاده از جستجوی پیشرفته این است که می توان يك فیلد خاص برای جستجو انتخاب کرد و با استفاده از اپراتورهای مختلف، تعداد کلید واژه های بیشتر در فیلدهای مختلف را با یکدیگر ترکیب نمود</a:t>
            </a:r>
            <a:r>
              <a:rPr lang="fa-IR" dirty="0" smtClean="0"/>
              <a:t>.</a:t>
            </a:r>
            <a:endParaRPr lang="en-US" dirty="0" smtClean="0"/>
          </a:p>
          <a:p>
            <a:pPr marL="0" indent="0" algn="r" rtl="1">
              <a:buNone/>
            </a:pPr>
            <a:endParaRPr lang="en-US" dirty="0"/>
          </a:p>
        </p:txBody>
      </p:sp>
      <p:pic>
        <p:nvPicPr>
          <p:cNvPr id="4098" name="Picture 2" descr="C:\Users\win7\Pictures\1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81400"/>
            <a:ext cx="91440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211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122" name="Picture 2" descr="C:\Users\win7\Pictures\16.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266024" cy="693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92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r" rtl="1">
              <a:buNone/>
            </a:pPr>
            <a:r>
              <a:rPr lang="fa-IR" dirty="0"/>
              <a:t>همان طور که در تصویر نشان داده شده است، بخشی تحت عنوان تاریخچه جستجو (</a:t>
            </a:r>
            <a:r>
              <a:rPr lang="en-US" dirty="0"/>
              <a:t>History) </a:t>
            </a:r>
            <a:r>
              <a:rPr lang="fa-IR" dirty="0" smtClean="0"/>
              <a:t>)در </a:t>
            </a:r>
            <a:r>
              <a:rPr lang="fa-IR" dirty="0"/>
              <a:t>پایین صفحه وجود دارد که اطلاعات جستجوهای انجام شده را جهت استفاده مجدد، ترکیب یا اصلاح نگهداری می کند و با انتخاب هر کدام از ردیف ها، کلیدواژه به قسمت جستجو انتقال می یابد.</a:t>
            </a:r>
          </a:p>
          <a:p>
            <a:pPr marL="0" indent="0" algn="r" rtl="1">
              <a:buNone/>
            </a:pPr>
            <a:r>
              <a:rPr lang="fa-IR" dirty="0"/>
              <a:t>نحوه استفاده از اپراتورهای </a:t>
            </a:r>
            <a:r>
              <a:rPr lang="en-US" dirty="0"/>
              <a:t>AND/ OR/ </a:t>
            </a:r>
            <a:r>
              <a:rPr lang="en-US" dirty="0" smtClean="0"/>
              <a:t>NOT</a:t>
            </a:r>
            <a:endParaRPr lang="en-US" dirty="0"/>
          </a:p>
          <a:p>
            <a:pPr marL="0" indent="0" algn="r" rtl="1">
              <a:buNone/>
            </a:pPr>
            <a:r>
              <a:rPr lang="en-US" dirty="0"/>
              <a:t>AND </a:t>
            </a:r>
            <a:r>
              <a:rPr lang="fa-IR" dirty="0"/>
              <a:t>ضرب منطقی است و جستجو را محدود و اشتراک مفاهیم را می </a:t>
            </a:r>
            <a:r>
              <a:rPr lang="fa-IR" dirty="0" smtClean="0"/>
              <a:t>رساند</a:t>
            </a:r>
            <a:endParaRPr lang="fa-IR" dirty="0"/>
          </a:p>
          <a:p>
            <a:pPr marL="0" indent="0" algn="r" rtl="1">
              <a:buNone/>
            </a:pPr>
            <a:r>
              <a:rPr lang="en-US" dirty="0"/>
              <a:t>OR </a:t>
            </a:r>
            <a:r>
              <a:rPr lang="fa-IR" dirty="0"/>
              <a:t>جمع منطقی است و برای افزایش نتایج به کار می رود و به عبارتی اجتماع مفاهیم را می رساند</a:t>
            </a:r>
            <a:r>
              <a:rPr lang="fa-IR" dirty="0" smtClean="0"/>
              <a:t>.</a:t>
            </a:r>
            <a:endParaRPr lang="fa-IR" dirty="0"/>
          </a:p>
          <a:p>
            <a:pPr marL="0" indent="0" algn="r" rtl="1">
              <a:buNone/>
            </a:pPr>
            <a:r>
              <a:rPr lang="en-US" dirty="0"/>
              <a:t>NOT </a:t>
            </a:r>
            <a:r>
              <a:rPr lang="fa-IR" dirty="0"/>
              <a:t>تفریق منطقی است که برای مستثنی کردن و حذف مفهومی خاص به کار می رود. </a:t>
            </a:r>
            <a:endParaRPr lang="en-US" dirty="0"/>
          </a:p>
        </p:txBody>
      </p:sp>
    </p:spTree>
    <p:extLst>
      <p:ext uri="{BB962C8B-B14F-4D97-AF65-F5344CB8AC3E}">
        <p14:creationId xmlns:p14="http://schemas.microsoft.com/office/powerpoint/2010/main" val="323905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win7\Pictures\9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5323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940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نمایش صفحه نتایج جستجو</a:t>
            </a:r>
            <a:endParaRPr lang="en-US" dirty="0"/>
          </a:p>
        </p:txBody>
      </p:sp>
      <p:sp>
        <p:nvSpPr>
          <p:cNvPr id="3" name="Content Placeholder 2"/>
          <p:cNvSpPr>
            <a:spLocks noGrp="1"/>
          </p:cNvSpPr>
          <p:nvPr>
            <p:ph idx="1"/>
          </p:nvPr>
        </p:nvSpPr>
        <p:spPr/>
        <p:txBody>
          <a:bodyPr/>
          <a:lstStyle/>
          <a:p>
            <a:pPr marL="0" indent="0" algn="r" rtl="1">
              <a:buNone/>
            </a:pPr>
            <a:r>
              <a:rPr lang="fa-IR" dirty="0" smtClean="0"/>
              <a:t>پس از انجام جستجو، صفحه نتايج جستجو به صورت زير نمايش داده ميشود. در اين صفحه نتایج، بخشی تحت عنوان </a:t>
            </a:r>
            <a:r>
              <a:rPr lang="en-US" dirty="0" smtClean="0"/>
              <a:t>Search Details </a:t>
            </a:r>
            <a:r>
              <a:rPr lang="fa-IR" dirty="0" smtClean="0"/>
              <a:t>وجود دارد که در این قسمت می توانید استراتژي جستجو را مشاهده نماييد. در واقع انطباق واژه های به کار رفته جهت جستجو را با واژه های موجود در </a:t>
            </a:r>
            <a:r>
              <a:rPr lang="en-US" dirty="0" smtClean="0"/>
              <a:t>Mesh  ، </a:t>
            </a:r>
            <a:r>
              <a:rPr lang="fa-IR" dirty="0" smtClean="0"/>
              <a:t>نمایان می سازد. هركدام از نتايج نمايش داده شده در صفحه جستجو، داراي قسمت هاي مختلف است كه در تصوير زیر نشان داده شده است.</a:t>
            </a:r>
            <a:endParaRPr lang="en-US" dirty="0"/>
          </a:p>
        </p:txBody>
      </p:sp>
    </p:spTree>
    <p:extLst>
      <p:ext uri="{BB962C8B-B14F-4D97-AF65-F5344CB8AC3E}">
        <p14:creationId xmlns:p14="http://schemas.microsoft.com/office/powerpoint/2010/main" val="3297607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C:\Users\win7\Pictures\1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0"/>
            <a:ext cx="921047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396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مدیریت نتایج بازیابی</a:t>
            </a:r>
            <a:endParaRPr lang="en-US" dirty="0"/>
          </a:p>
        </p:txBody>
      </p:sp>
      <p:sp>
        <p:nvSpPr>
          <p:cNvPr id="3" name="Content Placeholder 2"/>
          <p:cNvSpPr>
            <a:spLocks noGrp="1"/>
          </p:cNvSpPr>
          <p:nvPr>
            <p:ph idx="1"/>
          </p:nvPr>
        </p:nvSpPr>
        <p:spPr/>
        <p:txBody>
          <a:bodyPr/>
          <a:lstStyle/>
          <a:p>
            <a:pPr marL="0" indent="0" algn="r" rtl="1">
              <a:buNone/>
            </a:pPr>
            <a:r>
              <a:rPr lang="en-US" smtClean="0"/>
              <a:t>Display </a:t>
            </a:r>
            <a:r>
              <a:rPr lang="en-US" dirty="0"/>
              <a:t>settings</a:t>
            </a:r>
          </a:p>
          <a:p>
            <a:pPr marL="0" indent="0" algn="r" rtl="1">
              <a:buNone/>
            </a:pPr>
            <a:r>
              <a:rPr lang="fa-IR" dirty="0"/>
              <a:t>این بخش چگونگی نمایش یافته ها در صفحه را نشان می دهد و از طریق آن می توان چگونگی نمایش داده ها را تغییر داد.</a:t>
            </a:r>
            <a:endParaRPr lang="en-US" dirty="0"/>
          </a:p>
        </p:txBody>
      </p:sp>
      <p:pic>
        <p:nvPicPr>
          <p:cNvPr id="2050" name="Picture 2" descr="C:\Users\win7\Pictures\55555555555555555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1" y="3520502"/>
            <a:ext cx="4648200" cy="3080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49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مدیریت نتایج بازیابی</a:t>
            </a:r>
            <a:endParaRPr lang="en-US" dirty="0"/>
          </a:p>
        </p:txBody>
      </p:sp>
      <p:sp>
        <p:nvSpPr>
          <p:cNvPr id="3" name="Content Placeholder 2"/>
          <p:cNvSpPr>
            <a:spLocks noGrp="1"/>
          </p:cNvSpPr>
          <p:nvPr>
            <p:ph idx="1"/>
          </p:nvPr>
        </p:nvSpPr>
        <p:spPr/>
        <p:txBody>
          <a:bodyPr>
            <a:normAutofit fontScale="47500" lnSpcReduction="20000"/>
          </a:bodyPr>
          <a:lstStyle/>
          <a:p>
            <a:pPr marL="0" indent="0" algn="r" rtl="1">
              <a:buNone/>
            </a:pPr>
            <a:r>
              <a:rPr lang="en-US" dirty="0" smtClean="0"/>
              <a:t>Format </a:t>
            </a:r>
            <a:r>
              <a:rPr lang="fa-IR" dirty="0"/>
              <a:t>چگونگی نمایش اطلاعات مقاله را تنظیم می کند.</a:t>
            </a:r>
          </a:p>
          <a:p>
            <a:pPr marL="0" indent="0" algn="r" rtl="1">
              <a:buNone/>
            </a:pPr>
            <a:endParaRPr lang="fa-IR" dirty="0"/>
          </a:p>
          <a:p>
            <a:pPr marL="0" indent="0" algn="r" rtl="1">
              <a:buNone/>
            </a:pPr>
            <a:r>
              <a:rPr lang="fa-IR" dirty="0"/>
              <a:t> </a:t>
            </a:r>
            <a:r>
              <a:rPr lang="en-US" dirty="0" smtClean="0"/>
              <a:t>Summary </a:t>
            </a:r>
            <a:r>
              <a:rPr lang="fa-IR" dirty="0"/>
              <a:t>خلاصه ای از اطلاعات مقاله شامل عنوان، نام مولف، عنوان اختصاري مجله، </a:t>
            </a:r>
            <a:r>
              <a:rPr lang="en-US" dirty="0"/>
              <a:t>PMID ، </a:t>
            </a:r>
            <a:r>
              <a:rPr lang="fa-IR" dirty="0"/>
              <a:t>لینک به متن کامل و ...</a:t>
            </a:r>
          </a:p>
          <a:p>
            <a:pPr marL="0" indent="0" algn="r" rtl="1">
              <a:buNone/>
            </a:pPr>
            <a:endParaRPr lang="fa-IR" dirty="0"/>
          </a:p>
          <a:p>
            <a:pPr marL="0" indent="0" algn="r" rtl="1">
              <a:buNone/>
            </a:pPr>
            <a:r>
              <a:rPr lang="en-US" dirty="0"/>
              <a:t>Summary (text</a:t>
            </a:r>
            <a:r>
              <a:rPr lang="en-US" dirty="0" smtClean="0"/>
              <a:t>) </a:t>
            </a:r>
            <a:r>
              <a:rPr lang="fa-IR" dirty="0"/>
              <a:t>جهت لیستهای منابع طراحی شده است و در واقع همان اطلاعات فرمت </a:t>
            </a:r>
            <a:r>
              <a:rPr lang="en-US" dirty="0"/>
              <a:t>Summary </a:t>
            </a:r>
            <a:r>
              <a:rPr lang="fa-IR" dirty="0"/>
              <a:t>را به شکل لیست منابع نمایش می دهد. ( استفاده از اين فرمت براي تهيه نسخه چاپي از مقالات به صرفه مي باشد)</a:t>
            </a:r>
          </a:p>
          <a:p>
            <a:pPr marL="0" indent="0" algn="r" rtl="1">
              <a:buNone/>
            </a:pPr>
            <a:endParaRPr lang="fa-IR" dirty="0"/>
          </a:p>
          <a:p>
            <a:pPr marL="0" indent="0" algn="r" rtl="1">
              <a:buNone/>
            </a:pPr>
            <a:r>
              <a:rPr lang="en-US" dirty="0" smtClean="0"/>
              <a:t>Abstract</a:t>
            </a:r>
            <a:r>
              <a:rPr lang="fa-IR" dirty="0" smtClean="0"/>
              <a:t>خلاصه </a:t>
            </a:r>
            <a:r>
              <a:rPr lang="fa-IR" dirty="0"/>
              <a:t>ی اطلاعات مقاله به همراه چکیده ای از  مقاله</a:t>
            </a:r>
          </a:p>
          <a:p>
            <a:pPr marL="0" indent="0" algn="r" rtl="1">
              <a:buNone/>
            </a:pPr>
            <a:endParaRPr lang="fa-IR" dirty="0"/>
          </a:p>
          <a:p>
            <a:pPr marL="0" indent="0" algn="r" rtl="1">
              <a:buNone/>
            </a:pPr>
            <a:r>
              <a:rPr lang="en-US" dirty="0"/>
              <a:t>Abstract (</a:t>
            </a:r>
            <a:r>
              <a:rPr lang="en-US" dirty="0" smtClean="0"/>
              <a:t>text </a:t>
            </a:r>
            <a:r>
              <a:rPr lang="fa-IR" dirty="0"/>
              <a:t>اطلاعات تکمیلی صفحه نمایش را حذف می نماید. این فرمت جهت کپی، پرینت، ذخیره و یا ایمیل کردن مفید است.</a:t>
            </a:r>
          </a:p>
          <a:p>
            <a:pPr marL="0" indent="0" algn="r" rtl="1">
              <a:buNone/>
            </a:pPr>
            <a:endParaRPr lang="fa-IR" dirty="0"/>
          </a:p>
          <a:p>
            <a:pPr marL="0" indent="0" algn="r" rtl="1">
              <a:buNone/>
            </a:pPr>
            <a:r>
              <a:rPr lang="en-US" dirty="0" smtClean="0"/>
              <a:t>MEDLINE </a:t>
            </a:r>
            <a:r>
              <a:rPr lang="fa-IR" dirty="0"/>
              <a:t>اطلاعات را به صورت برچسب رکوردهای پابمد نشان می دهد و از بخش </a:t>
            </a:r>
            <a:r>
              <a:rPr lang="en-US" dirty="0"/>
              <a:t>Send to file </a:t>
            </a:r>
            <a:r>
              <a:rPr lang="fa-IR" dirty="0"/>
              <a:t>می توان جهت ارسال نتايج  به نرم افزارهای مدیریت منابع استفاده کرد.</a:t>
            </a:r>
          </a:p>
          <a:p>
            <a:pPr marL="0" indent="0" algn="r" rtl="1">
              <a:buNone/>
            </a:pPr>
            <a:endParaRPr lang="fa-IR" dirty="0"/>
          </a:p>
          <a:p>
            <a:pPr marL="0" indent="0" algn="r" rtl="1">
              <a:buNone/>
            </a:pPr>
            <a:r>
              <a:rPr lang="en-US" dirty="0" smtClean="0"/>
              <a:t>XML </a:t>
            </a:r>
            <a:r>
              <a:rPr lang="fa-IR" dirty="0"/>
              <a:t>این فرمت داده ها را به زبان برنامه نویسی وب نمایش می دهد.</a:t>
            </a:r>
          </a:p>
          <a:p>
            <a:pPr marL="0" indent="0" algn="r" rtl="1">
              <a:buNone/>
            </a:pPr>
            <a:endParaRPr lang="fa-IR" dirty="0"/>
          </a:p>
          <a:p>
            <a:pPr marL="0" indent="0" algn="r" rtl="1">
              <a:buNone/>
            </a:pPr>
            <a:r>
              <a:rPr lang="en-US" dirty="0"/>
              <a:t>PMID </a:t>
            </a:r>
            <a:r>
              <a:rPr lang="en-US" dirty="0" smtClean="0"/>
              <a:t>List </a:t>
            </a:r>
            <a:r>
              <a:rPr lang="fa-IR" dirty="0"/>
              <a:t>داده ها را به صورت لیستی از </a:t>
            </a:r>
            <a:r>
              <a:rPr lang="en-US" dirty="0"/>
              <a:t>PMID </a:t>
            </a:r>
            <a:r>
              <a:rPr lang="fa-IR" dirty="0"/>
              <a:t>نمایش می دهد. این فرمت جهت بازیابیهای بعدی مفید است.</a:t>
            </a:r>
            <a:endParaRPr lang="en-US" dirty="0"/>
          </a:p>
        </p:txBody>
      </p:sp>
      <p:sp>
        <p:nvSpPr>
          <p:cNvPr id="4" name="Rectangle 3"/>
          <p:cNvSpPr/>
          <p:nvPr/>
        </p:nvSpPr>
        <p:spPr>
          <a:xfrm>
            <a:off x="4142459" y="3244334"/>
            <a:ext cx="859081" cy="369332"/>
          </a:xfrm>
          <a:prstGeom prst="rect">
            <a:avLst/>
          </a:prstGeom>
        </p:spPr>
        <p:txBody>
          <a:bodyPr wrap="none">
            <a:spAutoFit/>
          </a:bodyPr>
          <a:lstStyle/>
          <a:p>
            <a:r>
              <a:rPr lang="en-US" dirty="0"/>
              <a:t>Format</a:t>
            </a:r>
          </a:p>
        </p:txBody>
      </p:sp>
    </p:spTree>
    <p:extLst>
      <p:ext uri="{BB962C8B-B14F-4D97-AF65-F5344CB8AC3E}">
        <p14:creationId xmlns:p14="http://schemas.microsoft.com/office/powerpoint/2010/main" val="365137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مدیریت نتایج بازیابی</a:t>
            </a:r>
            <a:endParaRPr lang="en-US" dirty="0"/>
          </a:p>
        </p:txBody>
      </p:sp>
      <p:sp>
        <p:nvSpPr>
          <p:cNvPr id="3" name="Content Placeholder 2"/>
          <p:cNvSpPr>
            <a:spLocks noGrp="1"/>
          </p:cNvSpPr>
          <p:nvPr>
            <p:ph idx="1"/>
          </p:nvPr>
        </p:nvSpPr>
        <p:spPr/>
        <p:txBody>
          <a:bodyPr>
            <a:normAutofit fontScale="70000" lnSpcReduction="20000"/>
          </a:bodyPr>
          <a:lstStyle/>
          <a:p>
            <a:pPr marL="0" indent="0" algn="r" rtl="1">
              <a:buNone/>
            </a:pPr>
            <a:r>
              <a:rPr lang="en-US" dirty="0"/>
              <a:t>Items per </a:t>
            </a:r>
            <a:r>
              <a:rPr lang="en-US" dirty="0" smtClean="0"/>
              <a:t>page</a:t>
            </a:r>
            <a:endParaRPr lang="en-US" dirty="0"/>
          </a:p>
          <a:p>
            <a:pPr marL="0" indent="0" algn="r" rtl="1">
              <a:buNone/>
            </a:pPr>
            <a:r>
              <a:rPr lang="fa-IR" sz="2900" dirty="0"/>
              <a:t>پابمد به صورت پیش فرض در هر صفحه 20 مورد از  مدارکی را که بازیابی کرده است، به نمایش می گذارد. اما با استفاده از این گزینه، می توان تعداد متفاوتی (5 تا 200 مورد) را برای نمایش دادن در يك صفحه انتخاب نمود. (بديهي است انتخاب تعداد موارد بيشتر در يك صفحه، مستلزم سرعت مناسب اينترنت مي باشد.) </a:t>
            </a:r>
            <a:endParaRPr lang="fa-IR" sz="2900" dirty="0" smtClean="0"/>
          </a:p>
          <a:p>
            <a:pPr marL="0" indent="0" algn="r" rtl="1">
              <a:buNone/>
            </a:pPr>
            <a:r>
              <a:rPr lang="en-US" dirty="0" smtClean="0"/>
              <a:t>Sort by</a:t>
            </a:r>
          </a:p>
          <a:p>
            <a:pPr marL="0" indent="0" algn="r" rtl="1">
              <a:buNone/>
            </a:pPr>
            <a:r>
              <a:rPr lang="fa-IR" dirty="0" smtClean="0"/>
              <a:t>پابمد </a:t>
            </a:r>
            <a:r>
              <a:rPr lang="fa-IR" dirty="0"/>
              <a:t>نتایج بازیابی شده را به ترتیب زمان از جدید به قدیم مرتب مي كند. برای تغيير شيوه ترتيب نتايج بر حسب تاریخ انتشار، نویسنده اول، نویسنده آخر، نام ژورنال یا عنوان مقاله باید گزینه مورد نظر را در این بخش انتخاب و بر روی  </a:t>
            </a:r>
            <a:r>
              <a:rPr lang="en-US" dirty="0"/>
              <a:t>Apply </a:t>
            </a:r>
            <a:r>
              <a:rPr lang="fa-IR" dirty="0"/>
              <a:t>کلیک کنید</a:t>
            </a:r>
            <a:r>
              <a:rPr lang="fa-IR" dirty="0" smtClean="0"/>
              <a:t>.</a:t>
            </a:r>
            <a:endParaRPr lang="fa-IR" dirty="0"/>
          </a:p>
          <a:p>
            <a:pPr marL="0" indent="0" algn="r" rtl="1">
              <a:buNone/>
            </a:pPr>
            <a:r>
              <a:rPr lang="en-US" dirty="0"/>
              <a:t>Send </a:t>
            </a:r>
            <a:r>
              <a:rPr lang="en-US" dirty="0" smtClean="0"/>
              <a:t>to</a:t>
            </a:r>
            <a:endParaRPr lang="en-US" dirty="0"/>
          </a:p>
          <a:p>
            <a:pPr marL="0" indent="0" algn="r" rtl="1">
              <a:buNone/>
            </a:pPr>
            <a:r>
              <a:rPr lang="fa-IR" dirty="0"/>
              <a:t>در این بخش می توان همه و یا تعدادي از موارد جستجو شده را جهت ارسال به نرم افزارهای مدیریت استناد ، ذخیره در پروفایل شخصی و يا ارسال به صورت ایمیل و ... انتخاب نمود</a:t>
            </a:r>
            <a:r>
              <a:rPr lang="fa-IR" dirty="0" smtClean="0"/>
              <a:t>.</a:t>
            </a:r>
            <a:endParaRPr lang="fa-IR" dirty="0"/>
          </a:p>
          <a:p>
            <a:pPr marL="0" indent="0" algn="r" rtl="1">
              <a:buNone/>
            </a:pPr>
            <a:r>
              <a:rPr lang="fa-IR" dirty="0"/>
              <a:t>اين قسمت گزينه هاي مختلفي دارد كه در ادامه شرح داده ميشود:</a:t>
            </a:r>
          </a:p>
        </p:txBody>
      </p:sp>
    </p:spTree>
    <p:extLst>
      <p:ext uri="{BB962C8B-B14F-4D97-AF65-F5344CB8AC3E}">
        <p14:creationId xmlns:p14="http://schemas.microsoft.com/office/powerpoint/2010/main" val="3250968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win7\Pictures\1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866281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88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معرفی </a:t>
            </a: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fa-IR" dirty="0" smtClean="0"/>
              <a:t>کتابخانه </a:t>
            </a:r>
            <a:r>
              <a:rPr lang="fa-IR" dirty="0"/>
              <a:t>ملی پزشکی امریکا </a:t>
            </a:r>
            <a:r>
              <a:rPr lang="en-US" dirty="0" smtClean="0"/>
              <a:t>NLM</a:t>
            </a:r>
            <a:r>
              <a:rPr lang="en-US" dirty="0"/>
              <a:t>) </a:t>
            </a:r>
            <a:r>
              <a:rPr lang="fa-IR" dirty="0" smtClean="0"/>
              <a:t>)بزرگترین </a:t>
            </a:r>
            <a:r>
              <a:rPr lang="fa-IR" dirty="0"/>
              <a:t>کتابخانه پزشکی دنیا محسوب می شود. رسالت این کتابخانه که به عنوان یک موسسه غیرانتفاعی عمل می کند، ارائه اطلاعات لازم به کاربران حوزه پزشکی و پیراپزشکی برای انجام پژوهش، آموزش و انجام مراقبت های سلامتی و درمانی است. این کتابخانه از سال 1879 کلیه متون و منابع پزشکی منتشر شده در سراسر دنیا را اعم از کتاب، مجلات علمی، تصاویر پزشکی، میکروفیلم، گزارشات علمی و ... را ذخیره و در اختیار کاربران قرار می دهد</a:t>
            </a:r>
            <a:r>
              <a:rPr lang="fa-IR" dirty="0" smtClean="0"/>
              <a:t>.</a:t>
            </a:r>
            <a:endParaRPr lang="fa-IR" dirty="0"/>
          </a:p>
          <a:p>
            <a:pPr marL="0" indent="0" algn="r" rtl="1">
              <a:buNone/>
            </a:pPr>
            <a:r>
              <a:rPr lang="fa-IR" dirty="0"/>
              <a:t>بر اساس این هدف، این کتابخانه اطلاعات کتابشناختی مقالات مجلات معتبر حوزه پزشکی و پیراپزشکی را گردآوری نموده و در قالب یه مجلد چاپی تحت عنوان « ایندکس مدیکوس »چاپ و در اختیار کاربران قرار داد. از سال 1964 این مجموعه به همراه چکیده مقالات به شکل لوح فشرده و با عنوان « مدلاین »  منتشر گردید. از سال 1996 به بعد نیز دسترسی به این مجموعه برای عموم و به صورت رایگان از طریق </a:t>
            </a:r>
            <a:r>
              <a:rPr lang="en-US" dirty="0" smtClean="0"/>
              <a:t>PubMed</a:t>
            </a:r>
            <a:r>
              <a:rPr lang="fa-IR" dirty="0" smtClean="0"/>
              <a:t> (پابمد) </a:t>
            </a:r>
            <a:r>
              <a:rPr lang="fa-IR" dirty="0"/>
              <a:t>میسر گشت. </a:t>
            </a:r>
            <a:endParaRPr lang="en-US" dirty="0"/>
          </a:p>
        </p:txBody>
      </p:sp>
    </p:spTree>
    <p:extLst>
      <p:ext uri="{BB962C8B-B14F-4D97-AF65-F5344CB8AC3E}">
        <p14:creationId xmlns:p14="http://schemas.microsoft.com/office/powerpoint/2010/main" val="1407727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lgn="r" rtl="1">
              <a:buNone/>
            </a:pPr>
            <a:r>
              <a:rPr lang="en-US" dirty="0" smtClean="0"/>
              <a:t>Send </a:t>
            </a:r>
            <a:r>
              <a:rPr lang="en-US" dirty="0"/>
              <a:t>to file</a:t>
            </a:r>
            <a:r>
              <a:rPr lang="fa-IR" dirty="0"/>
              <a:t>این قسمت داده ها را برای شما به صورت یک فایل ایجاد می کند. در این قسمت می توان فرمت ذخیره و نوع ترتیب داده ها را معین کرد. </a:t>
            </a:r>
          </a:p>
          <a:p>
            <a:pPr marL="0" indent="0" algn="r" rtl="1">
              <a:buNone/>
            </a:pPr>
            <a:r>
              <a:rPr lang="en-US" dirty="0" smtClean="0"/>
              <a:t>Send </a:t>
            </a:r>
            <a:r>
              <a:rPr lang="en-US" dirty="0"/>
              <a:t>to Clipboard</a:t>
            </a:r>
            <a:r>
              <a:rPr lang="fa-IR" dirty="0"/>
              <a:t>این گزینه به کاربر اجازه می دهد تا مدارک انتخاب شده از یک یا چند جستجو را جمع آوری کرده و آنها را ذخیره نماید. حداکثر تعداد 500 مدرک را می توان به این بخش فرستاد</a:t>
            </a:r>
            <a:r>
              <a:rPr lang="fa-IR" dirty="0" smtClean="0"/>
              <a:t>.</a:t>
            </a:r>
            <a:endParaRPr lang="fa-IR" dirty="0"/>
          </a:p>
          <a:p>
            <a:pPr marL="0" indent="0" algn="r" rtl="1">
              <a:buNone/>
            </a:pPr>
            <a:r>
              <a:rPr lang="fa-IR" dirty="0" smtClean="0"/>
              <a:t>تذكر: </a:t>
            </a:r>
            <a:r>
              <a:rPr lang="fa-IR" dirty="0"/>
              <a:t>اين نتايج تنها تا زمان روشن بودن كامپيوتر در حافظه موقت آن ذخيره مي شود و در صورت خاموش شدن يا قطعي سيستم به هر علت، اطلاعات از حافظه كامپيوتر حذف خواهند شد</a:t>
            </a:r>
            <a:r>
              <a:rPr lang="fa-IR" dirty="0" smtClean="0"/>
              <a:t>.</a:t>
            </a:r>
            <a:endParaRPr lang="fa-IR" dirty="0"/>
          </a:p>
          <a:p>
            <a:pPr marL="0" indent="0" algn="r" rtl="1">
              <a:buNone/>
            </a:pPr>
            <a:r>
              <a:rPr lang="en-US" dirty="0" smtClean="0"/>
              <a:t>Send </a:t>
            </a:r>
            <a:r>
              <a:rPr lang="en-US" dirty="0"/>
              <a:t>to Collections</a:t>
            </a:r>
            <a:r>
              <a:rPr lang="fa-IR" dirty="0"/>
              <a:t>از این گزینه برای ذخیره سازی نتایج حاصل از بازیابی در </a:t>
            </a:r>
            <a:r>
              <a:rPr lang="en-US" dirty="0"/>
              <a:t>My NCBI </a:t>
            </a:r>
            <a:r>
              <a:rPr lang="fa-IR" dirty="0"/>
              <a:t>استفاده می شود. شايان ذكر است كه استفاده از اين بخش، مستلزم ورود به صفحه شخصي </a:t>
            </a:r>
            <a:r>
              <a:rPr lang="fa-IR" dirty="0" smtClean="0"/>
              <a:t>است</a:t>
            </a:r>
            <a:endParaRPr lang="fa-IR" dirty="0"/>
          </a:p>
          <a:p>
            <a:pPr marL="0" indent="0" algn="r" rtl="1">
              <a:buNone/>
            </a:pPr>
            <a:r>
              <a:rPr lang="en-US" dirty="0" smtClean="0"/>
              <a:t>Send </a:t>
            </a:r>
            <a:r>
              <a:rPr lang="en-US" dirty="0"/>
              <a:t>to Email </a:t>
            </a:r>
            <a:r>
              <a:rPr lang="fa-IR" dirty="0"/>
              <a:t>با استفاده از این بخش می توانید مقالات مورد نظر را به یک ایمیل ارسال کنید. امکان تعیین فرمت یافته ها و متن ضمیمه ایمیل (</a:t>
            </a:r>
            <a:r>
              <a:rPr lang="en-US" dirty="0"/>
              <a:t>Additional text) </a:t>
            </a:r>
            <a:r>
              <a:rPr lang="fa-IR" dirty="0" smtClean="0"/>
              <a:t>)نیز </a:t>
            </a:r>
            <a:r>
              <a:rPr lang="fa-IR" dirty="0"/>
              <a:t>در این بخش درنظر گرفته شده است</a:t>
            </a:r>
            <a:r>
              <a:rPr lang="fa-IR" dirty="0" smtClean="0"/>
              <a:t>.</a:t>
            </a:r>
            <a:endParaRPr lang="fa-IR" dirty="0"/>
          </a:p>
          <a:p>
            <a:pPr marL="0" indent="0" algn="r" rtl="1">
              <a:buNone/>
            </a:pPr>
            <a:r>
              <a:rPr lang="en-US" dirty="0" smtClean="0"/>
              <a:t>Send </a:t>
            </a:r>
            <a:r>
              <a:rPr lang="en-US" dirty="0"/>
              <a:t>to My Bibliography </a:t>
            </a:r>
            <a:r>
              <a:rPr lang="fa-IR" dirty="0"/>
              <a:t>این بخش بدین منظور طراحی شده است که نویسندگان بتوانند مقالات خود را جستجو کرده و آنها را جمع آوری نمایند. نتایج موردنظر خود را در صفحه بازیابی انتخاب کرده و به </a:t>
            </a:r>
            <a:r>
              <a:rPr lang="en-US" dirty="0"/>
              <a:t>My Bibliography </a:t>
            </a:r>
            <a:r>
              <a:rPr lang="fa-IR" dirty="0"/>
              <a:t>انتقال دهید. استفاده از اين بخش، مستلزم ورود به صفحه شخصي است </a:t>
            </a:r>
            <a:endParaRPr lang="en-US" dirty="0"/>
          </a:p>
        </p:txBody>
      </p:sp>
    </p:spTree>
    <p:extLst>
      <p:ext uri="{BB962C8B-B14F-4D97-AF65-F5344CB8AC3E}">
        <p14:creationId xmlns:p14="http://schemas.microsoft.com/office/powerpoint/2010/main" val="3538982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r" rtl="1">
              <a:buNone/>
            </a:pPr>
            <a:r>
              <a:rPr lang="en-US" sz="2000" dirty="0"/>
              <a:t>Show additional filters </a:t>
            </a:r>
            <a:r>
              <a:rPr lang="fa-IR" sz="2000" dirty="0" smtClean="0"/>
              <a:t>این </a:t>
            </a:r>
            <a:r>
              <a:rPr lang="fa-IR" sz="2000" dirty="0"/>
              <a:t>بخش که در قسمت سمت چپ صفحه نتايج قابل مشاهده است به کاربر اجازه می دهد تا محدودیت هایی را برای جستجوی خود تنظیم کرده و نتایج بسیار مرتبط تری را بازیابی کند. پیش از سال 2013 این بخش در پایگاه با نام </a:t>
            </a:r>
            <a:r>
              <a:rPr lang="en-US" sz="2000" dirty="0"/>
              <a:t>Limits </a:t>
            </a:r>
            <a:r>
              <a:rPr lang="fa-IR" sz="2000" dirty="0"/>
              <a:t>شناخته می شد و در صفحه اصلی جستجو قرار داشت. در حال حاضر برای بازیابی بهتر در صفحه بازیابی تعبیه شده است</a:t>
            </a:r>
            <a:r>
              <a:rPr lang="fa-IR" sz="2000" dirty="0" smtClean="0"/>
              <a:t>.</a:t>
            </a:r>
            <a:endParaRPr lang="fa-IR" sz="2000" dirty="0"/>
          </a:p>
          <a:p>
            <a:pPr marL="0" indent="0" algn="r" rtl="1">
              <a:buNone/>
            </a:pPr>
            <a:r>
              <a:rPr lang="fa-IR" sz="2000" dirty="0"/>
              <a:t>برای مشاهده گزینه های مختلف، مطابق آنچه در تصویر نشان داده شده است، موارد دلخواه را با تیک زدن فعال کرده و روی دکمه </a:t>
            </a:r>
            <a:r>
              <a:rPr lang="en-US" sz="2000" dirty="0"/>
              <a:t>show </a:t>
            </a:r>
            <a:r>
              <a:rPr lang="fa-IR" sz="2000" dirty="0"/>
              <a:t>کلیک کنید.</a:t>
            </a:r>
            <a:endParaRPr lang="en-US" sz="2000" dirty="0"/>
          </a:p>
        </p:txBody>
      </p:sp>
      <p:pic>
        <p:nvPicPr>
          <p:cNvPr id="5122" name="Picture 2" descr="C:\Users\win7\Pictures\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236" y="3581400"/>
            <a:ext cx="3315073"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817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a:t>گزینه های </a:t>
            </a:r>
            <a:r>
              <a:rPr lang="en-US" dirty="0"/>
              <a:t>Show additional filters</a:t>
            </a:r>
          </a:p>
        </p:txBody>
      </p:sp>
      <p:sp>
        <p:nvSpPr>
          <p:cNvPr id="3" name="Content Placeholder 2"/>
          <p:cNvSpPr>
            <a:spLocks noGrp="1"/>
          </p:cNvSpPr>
          <p:nvPr>
            <p:ph idx="1"/>
          </p:nvPr>
        </p:nvSpPr>
        <p:spPr/>
        <p:txBody>
          <a:bodyPr>
            <a:noAutofit/>
          </a:bodyPr>
          <a:lstStyle/>
          <a:p>
            <a:pPr marL="0" indent="0" algn="r" rtl="1">
              <a:buNone/>
            </a:pPr>
            <a:r>
              <a:rPr lang="en-US" sz="1400" dirty="0"/>
              <a:t>Article </a:t>
            </a:r>
            <a:r>
              <a:rPr lang="en-US" sz="1400" dirty="0" smtClean="0"/>
              <a:t>type</a:t>
            </a:r>
            <a:r>
              <a:rPr lang="fa-IR" sz="1400" dirty="0" smtClean="0"/>
              <a:t>با </a:t>
            </a:r>
            <a:r>
              <a:rPr lang="fa-IR" sz="1400" dirty="0"/>
              <a:t>استفاده از این گزینه کاربر می تواند نوع خاصی از مقالات از جمله  </a:t>
            </a:r>
            <a:r>
              <a:rPr lang="en-US" sz="1400" dirty="0"/>
              <a:t>Clinical Trial, Review, Systematic Reviews</a:t>
            </a:r>
            <a:r>
              <a:rPr lang="fa-IR" sz="1400" dirty="0"/>
              <a:t>و ... را بازيابي نمايد. با استفاده از بخش </a:t>
            </a:r>
            <a:r>
              <a:rPr lang="en-US" sz="1400" dirty="0"/>
              <a:t>more </a:t>
            </a:r>
            <a:r>
              <a:rPr lang="fa-IR" sz="1400" dirty="0"/>
              <a:t>انواع بيشتري از منابع قابل دسترس است </a:t>
            </a:r>
            <a:r>
              <a:rPr lang="fa-IR" sz="1400" dirty="0" smtClean="0"/>
              <a:t>.</a:t>
            </a:r>
          </a:p>
          <a:p>
            <a:pPr marL="0" indent="0" algn="r" rtl="1">
              <a:buNone/>
            </a:pPr>
            <a:r>
              <a:rPr lang="en-US" sz="1400" dirty="0" smtClean="0"/>
              <a:t>Availability  </a:t>
            </a:r>
            <a:r>
              <a:rPr lang="fa-IR" sz="1400" dirty="0" smtClean="0"/>
              <a:t>ميزان </a:t>
            </a:r>
            <a:r>
              <a:rPr lang="fa-IR" sz="1400" dirty="0"/>
              <a:t>دسترس پذير بودن يك مقاله را با استفاده از اين گزينه مي توان تعيين نمود. براي مثال مي توان نتايج بازیابی را محدود به مدارکی کرد که دارای چکیده هستند </a:t>
            </a:r>
            <a:r>
              <a:rPr lang="en-US" sz="1400" dirty="0" smtClean="0"/>
              <a:t>Abstract available</a:t>
            </a:r>
            <a:r>
              <a:rPr lang="fa-IR" sz="1400" dirty="0" smtClean="0"/>
              <a:t>،متن </a:t>
            </a:r>
            <a:r>
              <a:rPr lang="fa-IR" sz="1400" dirty="0"/>
              <a:t>کامل آنها رایگان است </a:t>
            </a:r>
            <a:r>
              <a:rPr lang="en-US" sz="1400" dirty="0" smtClean="0"/>
              <a:t>Free </a:t>
            </a:r>
            <a:r>
              <a:rPr lang="en-US" sz="1400" dirty="0"/>
              <a:t>full text </a:t>
            </a:r>
            <a:r>
              <a:rPr lang="en-US" sz="1400" dirty="0" smtClean="0"/>
              <a:t>available</a:t>
            </a:r>
            <a:r>
              <a:rPr lang="fa-IR" sz="1400" dirty="0" smtClean="0"/>
              <a:t>و </a:t>
            </a:r>
            <a:r>
              <a:rPr lang="fa-IR" sz="1400" dirty="0"/>
              <a:t>یا دارای متن کامل هستند </a:t>
            </a:r>
            <a:r>
              <a:rPr lang="en-US" sz="1400" dirty="0" smtClean="0"/>
              <a:t>Full </a:t>
            </a:r>
            <a:r>
              <a:rPr lang="en-US" sz="1400" dirty="0"/>
              <a:t>text </a:t>
            </a:r>
            <a:r>
              <a:rPr lang="en-US" sz="1400" dirty="0" smtClean="0"/>
              <a:t>available</a:t>
            </a:r>
          </a:p>
          <a:p>
            <a:pPr marL="0" indent="0" algn="r" rtl="1">
              <a:buNone/>
            </a:pPr>
            <a:r>
              <a:rPr lang="en-US" sz="1400" dirty="0" smtClean="0"/>
              <a:t>Publication dates </a:t>
            </a:r>
            <a:r>
              <a:rPr lang="fa-IR" sz="1400" dirty="0"/>
              <a:t>در این گزینه می توان نتایج را به مقالات 5 سال اخیر، 10 سال اخیر و یا محدوده زمانی خاص ، محدود </a:t>
            </a:r>
            <a:r>
              <a:rPr lang="fa-IR" sz="1400" dirty="0" smtClean="0"/>
              <a:t>نمود</a:t>
            </a:r>
            <a:endParaRPr lang="fa-IR" sz="1400" dirty="0"/>
          </a:p>
          <a:p>
            <a:pPr marL="0" indent="0" algn="r" rtl="1">
              <a:buNone/>
            </a:pPr>
            <a:r>
              <a:rPr lang="en-US" sz="1400" dirty="0" smtClean="0"/>
              <a:t>Species </a:t>
            </a:r>
            <a:r>
              <a:rPr lang="fa-IR" sz="1400" dirty="0"/>
              <a:t>در اینجا می توان نتایج را به گونه خاص از جمله انسان یا حیوان بودن نمونه مورد بررسی محدود کرد </a:t>
            </a:r>
            <a:r>
              <a:rPr lang="en-US" sz="1400" dirty="0"/>
              <a:t>Other Animals / Humans (</a:t>
            </a:r>
            <a:r>
              <a:rPr lang="fa-IR" sz="1400" dirty="0"/>
              <a:t>انتخاب همزمان هر دو مورد امکان پذیر است</a:t>
            </a:r>
            <a:r>
              <a:rPr lang="fa-IR" sz="1400" dirty="0" smtClean="0"/>
              <a:t>).</a:t>
            </a:r>
            <a:endParaRPr lang="fa-IR" sz="1400" dirty="0"/>
          </a:p>
          <a:p>
            <a:pPr marL="0" indent="0" algn="r" rtl="1">
              <a:buNone/>
            </a:pPr>
            <a:r>
              <a:rPr lang="en-US" sz="1400" dirty="0" smtClean="0"/>
              <a:t>Languages </a:t>
            </a:r>
            <a:r>
              <a:rPr lang="fa-IR" sz="1400" dirty="0"/>
              <a:t>این گزینه زبان مقالات بازیابی شده را محدود به زبان انگلیسی یا زبان دیگری از لیست الفبایی می نماید. ( انتخاب همزمان چندین زبان امکان پذیر است</a:t>
            </a:r>
            <a:r>
              <a:rPr lang="fa-IR" sz="1400" dirty="0" smtClean="0"/>
              <a:t>).</a:t>
            </a:r>
            <a:endParaRPr lang="fa-IR" sz="1400" dirty="0"/>
          </a:p>
          <a:p>
            <a:pPr marL="0" indent="0" algn="r" rtl="1">
              <a:buNone/>
            </a:pPr>
            <a:r>
              <a:rPr lang="en-US" sz="1400" dirty="0" smtClean="0"/>
              <a:t>Sex </a:t>
            </a:r>
            <a:r>
              <a:rPr lang="fa-IR" sz="1400" dirty="0"/>
              <a:t>از این گزینه برای محدود کردن نتایج بازیابی به جنسیت خاص استفاده می شود. (انتخاب همزمان هر دو جنسیت امکان پذیر است</a:t>
            </a:r>
            <a:r>
              <a:rPr lang="fa-IR" sz="1400" dirty="0" smtClean="0"/>
              <a:t>).</a:t>
            </a:r>
            <a:endParaRPr lang="fa-IR" sz="1400" dirty="0"/>
          </a:p>
          <a:p>
            <a:pPr marL="0" indent="0" algn="r" rtl="1">
              <a:buNone/>
            </a:pPr>
            <a:r>
              <a:rPr lang="en-US" sz="1400" dirty="0" smtClean="0"/>
              <a:t>Subjects </a:t>
            </a:r>
            <a:r>
              <a:rPr lang="fa-IR" sz="1400" dirty="0"/>
              <a:t>با انتخاب این گزینه شما می توانید نتایج بازیابی را به دسته موضوعی خاصی محدود کنید</a:t>
            </a:r>
            <a:r>
              <a:rPr lang="fa-IR" sz="1400" dirty="0" smtClean="0"/>
              <a:t>.</a:t>
            </a:r>
            <a:endParaRPr lang="fa-IR" sz="1400" dirty="0"/>
          </a:p>
          <a:p>
            <a:pPr marL="0" indent="0" algn="r" rtl="1">
              <a:buNone/>
            </a:pPr>
            <a:r>
              <a:rPr lang="en-US" sz="1400" dirty="0"/>
              <a:t>Journal </a:t>
            </a:r>
            <a:r>
              <a:rPr lang="en-US" sz="1400" dirty="0" smtClean="0"/>
              <a:t>categories </a:t>
            </a:r>
            <a:r>
              <a:rPr lang="fa-IR" sz="1400" dirty="0"/>
              <a:t>با استفاده از گزینه های این بخش می توان نتایج بازیابی را به نوع خاصی از ژورنال ها از جمله </a:t>
            </a:r>
            <a:r>
              <a:rPr lang="en-US" sz="1400" dirty="0"/>
              <a:t>MEDLINE، Core clinical journals، Dental journals ، Nursing journals</a:t>
            </a:r>
            <a:r>
              <a:rPr lang="fa-IR" sz="1400" dirty="0"/>
              <a:t>و ... محدود کرد</a:t>
            </a:r>
            <a:r>
              <a:rPr lang="fa-IR" sz="1400" dirty="0" smtClean="0"/>
              <a:t>.</a:t>
            </a:r>
          </a:p>
          <a:p>
            <a:pPr marL="0" indent="0" algn="r" rtl="1">
              <a:buNone/>
            </a:pPr>
            <a:r>
              <a:rPr lang="en-US" sz="1200" dirty="0" smtClean="0"/>
              <a:t>Ages </a:t>
            </a:r>
            <a:r>
              <a:rPr lang="fa-IR" sz="1200" dirty="0" smtClean="0"/>
              <a:t>گزینه </a:t>
            </a:r>
            <a:r>
              <a:rPr lang="fa-IR" sz="1200" dirty="0"/>
              <a:t>های این قسمت برای محدود کردن سن افراد مورد مطالعه در مقالات به کار می رود (انتخای همزمان چندین مورد امکان پذیر است</a:t>
            </a:r>
            <a:r>
              <a:rPr lang="fa-IR" sz="1200" dirty="0" smtClean="0"/>
              <a:t>).</a:t>
            </a:r>
            <a:endParaRPr lang="fa-IR" sz="1200" dirty="0"/>
          </a:p>
          <a:p>
            <a:pPr marL="0" indent="0" algn="r" rtl="1">
              <a:buNone/>
            </a:pPr>
            <a:r>
              <a:rPr lang="en-US" sz="1400" dirty="0"/>
              <a:t>Search fields </a:t>
            </a:r>
            <a:r>
              <a:rPr lang="en-US" sz="1400" dirty="0" smtClean="0"/>
              <a:t> </a:t>
            </a:r>
            <a:r>
              <a:rPr lang="fa-IR" sz="1400" dirty="0" smtClean="0"/>
              <a:t>انتخاب </a:t>
            </a:r>
            <a:r>
              <a:rPr lang="fa-IR" sz="1400" dirty="0"/>
              <a:t>هر کدام از گزینه های زیر مجموعه این فیلد نتایج بازیابی را به آن مورد خاص محدود می کند مثلا می توان نتایج بازیابی را به نویسنده خاص، کتاب خاص، تاریخ خاص و ... محدود کرد</a:t>
            </a:r>
            <a:r>
              <a:rPr lang="fa-IR" sz="1400" dirty="0" smtClean="0"/>
              <a:t>.</a:t>
            </a:r>
            <a:endParaRPr lang="fa-IR" sz="1400" dirty="0"/>
          </a:p>
          <a:p>
            <a:pPr marL="0" indent="0" algn="r" rtl="1">
              <a:buNone/>
            </a:pPr>
            <a:r>
              <a:rPr lang="fa-IR" sz="1400" dirty="0"/>
              <a:t>برای حذف هر کدام از محدودیت هایی که اعمال کرده اید قبل از جستجوی بعدی بر روی گزینه </a:t>
            </a:r>
            <a:r>
              <a:rPr lang="en-US" sz="1400" dirty="0"/>
              <a:t>clear </a:t>
            </a:r>
            <a:r>
              <a:rPr lang="fa-IR" sz="1400" dirty="0"/>
              <a:t>در کنار هر مورد کلیک کنید و برای حذف همه محدودیت ها به صورت یکجا بر روی </a:t>
            </a:r>
            <a:r>
              <a:rPr lang="en-US" sz="1400" dirty="0"/>
              <a:t>clear all </a:t>
            </a:r>
            <a:r>
              <a:rPr lang="fa-IR" sz="1400" dirty="0"/>
              <a:t>واقع در بالای صفحه کلیک کنید.</a:t>
            </a:r>
            <a:endParaRPr lang="en-US" sz="1400" dirty="0"/>
          </a:p>
        </p:txBody>
      </p:sp>
    </p:spTree>
    <p:extLst>
      <p:ext uri="{BB962C8B-B14F-4D97-AF65-F5344CB8AC3E}">
        <p14:creationId xmlns:p14="http://schemas.microsoft.com/office/powerpoint/2010/main" val="674998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fa-IR" sz="3200" dirty="0"/>
              <a:t>جستجو در عناوین مجلات  </a:t>
            </a:r>
            <a:r>
              <a:rPr lang="en-US" sz="3200" dirty="0"/>
              <a:t>Journals in NCBI Databases</a:t>
            </a:r>
            <a:br>
              <a:rPr lang="en-US" sz="3200" dirty="0"/>
            </a:br>
            <a:endParaRPr lang="en-US" sz="3200" dirty="0"/>
          </a:p>
        </p:txBody>
      </p:sp>
      <p:sp>
        <p:nvSpPr>
          <p:cNvPr id="3" name="Content Placeholder 2"/>
          <p:cNvSpPr>
            <a:spLocks noGrp="1"/>
          </p:cNvSpPr>
          <p:nvPr>
            <p:ph idx="1"/>
          </p:nvPr>
        </p:nvSpPr>
        <p:spPr/>
        <p:txBody>
          <a:bodyPr>
            <a:normAutofit lnSpcReduction="10000"/>
          </a:bodyPr>
          <a:lstStyle/>
          <a:p>
            <a:pPr marL="0" indent="0" algn="r" rtl="1">
              <a:buNone/>
            </a:pPr>
            <a:r>
              <a:rPr lang="fa-IR" sz="1800" dirty="0"/>
              <a:t>این بخش از پايگاه، ابزار خاصی است که اطلاعاتی را در مورد مجلات پابمد ارائه مي دهد. برای استفاده از این قسمت، ابتدا در صفحه اصلی پابمد، </a:t>
            </a:r>
            <a:r>
              <a:rPr lang="fa-IR" sz="1800" dirty="0" smtClean="0"/>
              <a:t>منو( </a:t>
            </a:r>
            <a:r>
              <a:rPr lang="en-US" sz="1800" dirty="0" smtClean="0"/>
              <a:t>more resource</a:t>
            </a:r>
            <a:r>
              <a:rPr lang="fa-IR" sz="1800" dirty="0" smtClean="0"/>
              <a:t>)</a:t>
            </a:r>
            <a:r>
              <a:rPr lang="en-US" sz="1800" dirty="0" smtClean="0"/>
              <a:t> </a:t>
            </a:r>
            <a:r>
              <a:rPr lang="fa-IR" sz="1800" dirty="0" smtClean="0"/>
              <a:t>روی</a:t>
            </a:r>
            <a:r>
              <a:rPr lang="en-US" sz="1800" dirty="0" smtClean="0"/>
              <a:t>Journals </a:t>
            </a:r>
            <a:r>
              <a:rPr lang="en-US" sz="1800" dirty="0"/>
              <a:t>in </a:t>
            </a:r>
            <a:r>
              <a:rPr lang="en-US" sz="1800" dirty="0" smtClean="0"/>
              <a:t>NCBI </a:t>
            </a:r>
            <a:r>
              <a:rPr lang="fa-IR" sz="1800" dirty="0"/>
              <a:t>کلیک کنید. در این قسمت می توانید مجلات موجود در کتابخانه ملی پزشکی امریکا را ببینید و آنها را بر اساس عنوان، شماره </a:t>
            </a:r>
            <a:r>
              <a:rPr lang="en-US" sz="1800" dirty="0"/>
              <a:t>ISSN </a:t>
            </a:r>
            <a:r>
              <a:rPr lang="fa-IR" sz="1800" dirty="0"/>
              <a:t>و یا موضوع خاصی جستجو </a:t>
            </a:r>
            <a:r>
              <a:rPr lang="fa-IR" sz="1800" dirty="0" smtClean="0"/>
              <a:t>نمایید</a:t>
            </a:r>
          </a:p>
          <a:p>
            <a:pPr marL="0" indent="0" algn="r" rtl="1">
              <a:buNone/>
            </a:pPr>
            <a:endParaRPr lang="fa-IR" sz="1800" dirty="0"/>
          </a:p>
          <a:p>
            <a:pPr marL="0" indent="0" algn="r" rtl="1">
              <a:buNone/>
            </a:pPr>
            <a:endParaRPr lang="fa-IR" sz="1800" dirty="0" smtClean="0"/>
          </a:p>
          <a:p>
            <a:pPr marL="0" indent="0" algn="r" rtl="1">
              <a:buNone/>
            </a:pPr>
            <a:endParaRPr lang="fa-IR" sz="1800" dirty="0"/>
          </a:p>
          <a:p>
            <a:pPr marL="0" indent="0" algn="r" rtl="1">
              <a:buNone/>
            </a:pPr>
            <a:endParaRPr lang="fa-IR" sz="1800" dirty="0" smtClean="0"/>
          </a:p>
          <a:p>
            <a:pPr marL="0" indent="0" algn="r" rtl="1">
              <a:buNone/>
            </a:pPr>
            <a:endParaRPr lang="fa-IR" sz="1800" dirty="0"/>
          </a:p>
          <a:p>
            <a:pPr marL="0" indent="0" algn="r" rtl="1">
              <a:buNone/>
            </a:pPr>
            <a:endParaRPr lang="fa-IR" sz="1800" dirty="0" smtClean="0"/>
          </a:p>
          <a:p>
            <a:pPr marL="0" indent="0" algn="r" rtl="1">
              <a:buNone/>
            </a:pPr>
            <a:r>
              <a:rPr lang="fa-IR" sz="1800" dirty="0"/>
              <a:t>چنانچه مجله جزو مجلات موجود در کتابخانه ملی پزشکی امریکا باشد، در نتایج بازیابی شده جستجو می توانید کلیه مشخصات مربوط به آن را ببینید. با كليک روی عنوان مجله می توانید کلیه مقالات منتشر شده این مجله در پابمد را ببینید. عبارت « </a:t>
            </a:r>
            <a:r>
              <a:rPr lang="en-US" sz="1800" dirty="0"/>
              <a:t>currently indexed for Medline» </a:t>
            </a:r>
            <a:r>
              <a:rPr lang="fa-IR" sz="1800" dirty="0"/>
              <a:t>نشان میدهد که این مجله در مدلاین نمایه شده و معتبر است.در این قسمت همچنین می توانید، اطلاعات نشان داده شده برای هر عنوان مجله مانند نام کامل و اختصاری یا لینک به مقاله یا شروع انتشار و آخرین شماره مجله را توضیح دهید. </a:t>
            </a:r>
            <a:endParaRPr lang="en-US" sz="1800" dirty="0"/>
          </a:p>
        </p:txBody>
      </p:sp>
      <p:pic>
        <p:nvPicPr>
          <p:cNvPr id="6147" name="Picture 3" descr="C:\Users\win7\Pictures\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38400"/>
            <a:ext cx="4191000" cy="193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440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سرعنوان موضوعی پزشکی</a:t>
            </a:r>
            <a:endParaRPr lang="en-US" dirty="0"/>
          </a:p>
        </p:txBody>
      </p:sp>
      <p:sp>
        <p:nvSpPr>
          <p:cNvPr id="3" name="Content Placeholder 2"/>
          <p:cNvSpPr>
            <a:spLocks noGrp="1"/>
          </p:cNvSpPr>
          <p:nvPr>
            <p:ph idx="1"/>
          </p:nvPr>
        </p:nvSpPr>
        <p:spPr/>
        <p:txBody>
          <a:bodyPr>
            <a:noAutofit/>
          </a:bodyPr>
          <a:lstStyle/>
          <a:p>
            <a:pPr marL="0" indent="0" algn="r" rtl="1">
              <a:buNone/>
            </a:pPr>
            <a:r>
              <a:rPr lang="fa-IR" sz="1400" dirty="0" smtClean="0"/>
              <a:t>به </a:t>
            </a:r>
            <a:r>
              <a:rPr lang="fa-IR" sz="1400" dirty="0"/>
              <a:t>منظور پیشگیری از پراکندگی موضوعی، ایجاد یکدستی و یکسان سازی متون و ایجاد یک زبان مشترک برای نمایه سازی و بازیابی مقالات علمی، اصطلاحنامه ای تحت عنوان « سرعنوان موضوعی پزشکی » که اختصارا « مش »  نامیده میشود،  تهیه و تدوین گردید.  این اصطلاحنامه که سابقا به شکل چاپی و اکنون به صورت الکترونیکی منتشر می گردد، فهرست منظمی از واژگان استاندارد حوزه علوم پزشکی است که کلیه مقالات موجود در مدلاین بر اساس این واژگان نمایه شده اند. از این رو می تواند ابزاری مناسب برای کاربران مقالات پزشکی نیز باشد که با بهره گیری از آن و انتخاب واژگان استاندارد و مناسب، جستجویی با دقت بالا داشته باشند. مش در حال حاضر از طریق دروازه انترز و به شکل زیر قابل دستیابی است : </a:t>
            </a:r>
            <a:endParaRPr lang="fa-IR" sz="1400" dirty="0" smtClean="0"/>
          </a:p>
          <a:p>
            <a:pPr marL="0" indent="0" algn="r" rtl="1">
              <a:buNone/>
            </a:pPr>
            <a:endParaRPr lang="fa-IR" sz="1400" dirty="0"/>
          </a:p>
          <a:p>
            <a:pPr marL="0" indent="0" algn="r" rtl="1">
              <a:buNone/>
            </a:pPr>
            <a:endParaRPr lang="fa-IR" sz="1400" dirty="0" smtClean="0"/>
          </a:p>
          <a:p>
            <a:pPr marL="0" indent="0" algn="r" rtl="1">
              <a:buNone/>
            </a:pPr>
            <a:endParaRPr lang="fa-IR" sz="1400" dirty="0"/>
          </a:p>
          <a:p>
            <a:pPr marL="0" indent="0" algn="r" rtl="1">
              <a:buNone/>
            </a:pPr>
            <a:endParaRPr lang="fa-IR" sz="1400" dirty="0" smtClean="0"/>
          </a:p>
          <a:p>
            <a:pPr marL="0" indent="0" algn="r" rtl="1">
              <a:buNone/>
            </a:pPr>
            <a:endParaRPr lang="fa-IR" sz="1400" dirty="0"/>
          </a:p>
          <a:p>
            <a:pPr marL="0" indent="0" algn="r" rtl="1">
              <a:buNone/>
            </a:pPr>
            <a:endParaRPr lang="fa-IR" sz="1400" dirty="0" smtClean="0"/>
          </a:p>
          <a:p>
            <a:pPr marL="0" indent="0" algn="r" rtl="1">
              <a:buNone/>
            </a:pPr>
            <a:endParaRPr lang="fa-IR" sz="1400" dirty="0" smtClean="0"/>
          </a:p>
          <a:p>
            <a:pPr marL="0" indent="0" algn="r" rtl="1">
              <a:buNone/>
            </a:pPr>
            <a:r>
              <a:rPr lang="fa-IR" sz="1400" dirty="0"/>
              <a:t> پس از انتخاب مش از منو آبشاری، می تواند کلید واژه مورد نظر را در صفحه مقابل وارد و آن را جستجو نمود </a:t>
            </a:r>
            <a:endParaRPr lang="en-US" sz="1400" dirty="0"/>
          </a:p>
        </p:txBody>
      </p:sp>
      <p:pic>
        <p:nvPicPr>
          <p:cNvPr id="1027" name="Picture 3" descr="C:\Users\win7\Desktop\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845963"/>
            <a:ext cx="4396219" cy="18207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Recycle.Bin\S-1-5-21-2079142542-1574459085-2826294357-1000\$R85LSJ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644" y="5029200"/>
            <a:ext cx="43719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683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ایجاد پروفایل شخصی</a:t>
            </a:r>
            <a:endParaRPr lang="en-US" dirty="0"/>
          </a:p>
        </p:txBody>
      </p:sp>
      <p:sp>
        <p:nvSpPr>
          <p:cNvPr id="3" name="Content Placeholder 2"/>
          <p:cNvSpPr>
            <a:spLocks noGrp="1"/>
          </p:cNvSpPr>
          <p:nvPr>
            <p:ph idx="1"/>
          </p:nvPr>
        </p:nvSpPr>
        <p:spPr/>
        <p:txBody>
          <a:bodyPr>
            <a:normAutofit/>
          </a:bodyPr>
          <a:lstStyle/>
          <a:p>
            <a:pPr marL="0" indent="0" algn="r" rtl="1">
              <a:buNone/>
            </a:pPr>
            <a:r>
              <a:rPr lang="fa-IR" sz="1800" dirty="0"/>
              <a:t>برای ورورد به پروفایل، در صفحه اصلی پابمد روی قسمت </a:t>
            </a:r>
            <a:r>
              <a:rPr lang="en-US" sz="1800" dirty="0" smtClean="0"/>
              <a:t>user ,password</a:t>
            </a:r>
            <a:r>
              <a:rPr lang="fa-IR" sz="1800" dirty="0" smtClean="0"/>
              <a:t> </a:t>
            </a:r>
            <a:r>
              <a:rPr lang="fa-IR" sz="1800" dirty="0"/>
              <a:t>کلیک نمایید</a:t>
            </a:r>
            <a:r>
              <a:rPr lang="fa-IR" sz="1800" dirty="0" smtClean="0"/>
              <a:t>.</a:t>
            </a:r>
            <a:endParaRPr lang="en-US" sz="1800" dirty="0" smtClean="0"/>
          </a:p>
          <a:p>
            <a:pPr marL="0" indent="0" algn="r" rtl="1">
              <a:buNone/>
            </a:pPr>
            <a:r>
              <a:rPr lang="fa-IR" sz="1400" dirty="0"/>
              <a:t>چنانچه یوزر یا پسورد خود را فراموش نموده اید، می توانید با کلیک روی قسمت </a:t>
            </a:r>
            <a:r>
              <a:rPr lang="en-US" sz="1400" dirty="0" smtClean="0"/>
              <a:t>forgot NCBI username or password</a:t>
            </a:r>
            <a:r>
              <a:rPr lang="fa-IR" sz="1400" dirty="0" smtClean="0"/>
              <a:t>نسبت </a:t>
            </a:r>
            <a:r>
              <a:rPr lang="fa-IR" sz="1400" dirty="0"/>
              <a:t>به دریافت مجدد نام کاربری و رمز عبور خود در ایمیل خود اقدام نمایید. چنانچه نام کاربری و رمز عبور خود را صحیح وارد نموده باشید، در گوشه بالای سمت راست صفحه اصلی پابمد، نام شما نمایان خواهد شد. با کلیک روی نام خود می توانید تغییراتی بر روی نام کاربری و رمز عبور خود انجام دهید.</a:t>
            </a:r>
          </a:p>
        </p:txBody>
      </p:sp>
      <p:pic>
        <p:nvPicPr>
          <p:cNvPr id="2052" name="Picture 4" descr="C:\Users\win7\Pictures\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743200"/>
            <a:ext cx="2744711" cy="3943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146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ذخیره سازی جستجو </a:t>
            </a:r>
            <a:endParaRPr lang="en-US" dirty="0"/>
          </a:p>
        </p:txBody>
      </p:sp>
      <p:sp>
        <p:nvSpPr>
          <p:cNvPr id="3" name="Content Placeholder 2"/>
          <p:cNvSpPr>
            <a:spLocks noGrp="1"/>
          </p:cNvSpPr>
          <p:nvPr>
            <p:ph idx="1"/>
          </p:nvPr>
        </p:nvSpPr>
        <p:spPr/>
        <p:txBody>
          <a:bodyPr>
            <a:normAutofit/>
          </a:bodyPr>
          <a:lstStyle/>
          <a:p>
            <a:pPr marL="0" indent="0" algn="r" rtl="1">
              <a:buNone/>
            </a:pPr>
            <a:r>
              <a:rPr lang="fa-IR" sz="1800" dirty="0"/>
              <a:t>با ورود به پروفایل خود، می توانید استراتژی جستجوی خود را به مدت طولانی ذخیره نمایید و در دفعات بعدی مراجعه به پابمد، آن را مجددا اجرا نمایید. همچنین نتایج جدید این جستجو در قالب ایمیل های اتوماتیک و در بازه های زمانی روزانه، هفتگی یا ماهانه برای شما ارسال می گردد. برای انجام این کار، پس از اجرای جستجو  روی دکمه </a:t>
            </a:r>
            <a:r>
              <a:rPr lang="en-US" sz="1800" dirty="0"/>
              <a:t>save search </a:t>
            </a:r>
            <a:r>
              <a:rPr lang="fa-IR" sz="1800" dirty="0"/>
              <a:t>که در پایین کادر جستجو قرار گرفته است، کلیک کنید.پس از تعیین نام جستجوی خود، صفحه زیر نمایان می شود که در آن بایستی تنظیمات مربوط به ارسال ایمیل اتوماتیک را انجام دهید. در نهایت با کلیک روی دکمه </a:t>
            </a:r>
            <a:r>
              <a:rPr lang="en-US" sz="1800" dirty="0"/>
              <a:t>save، </a:t>
            </a:r>
            <a:r>
              <a:rPr lang="fa-IR" sz="1800" dirty="0"/>
              <a:t>آن را ذخیره نمایید</a:t>
            </a:r>
            <a:r>
              <a:rPr lang="fa-IR" sz="1800" dirty="0" smtClean="0"/>
              <a:t>.</a:t>
            </a:r>
            <a:endParaRPr lang="en-US" sz="1800" dirty="0" smtClean="0"/>
          </a:p>
          <a:p>
            <a:pPr marL="0" indent="0" algn="r" rtl="1">
              <a:buNone/>
            </a:pPr>
            <a:r>
              <a:rPr lang="fa-IR" sz="1400" dirty="0"/>
              <a:t>فهرست عناوین جستجوهای ذخیره شده را در </a:t>
            </a:r>
            <a:r>
              <a:rPr lang="en-US" sz="1400" dirty="0"/>
              <a:t>My NCBI، </a:t>
            </a:r>
            <a:r>
              <a:rPr lang="fa-IR" sz="1400" dirty="0"/>
              <a:t>بخش </a:t>
            </a:r>
            <a:r>
              <a:rPr lang="en-US" sz="1400" dirty="0"/>
              <a:t>saved search </a:t>
            </a:r>
            <a:r>
              <a:rPr lang="fa-IR" sz="1400" dirty="0"/>
              <a:t>می توانید ببینید. جستجوها بر اساس تاریخ ذخیره سازی مرتب شده اند. </a:t>
            </a:r>
            <a:r>
              <a:rPr lang="fa-IR" sz="1400" dirty="0" smtClean="0"/>
              <a:t>به </a:t>
            </a:r>
            <a:r>
              <a:rPr lang="fa-IR" sz="1400" dirty="0"/>
              <a:t>خاطر داشته باشید جستجوهایی که دو سال از زمان آخرین اجرای آنها گذشته باشد، به صورت اتوماتیک از این قسمت حذف خواهند شد.</a:t>
            </a:r>
          </a:p>
          <a:p>
            <a:pPr marL="0" indent="0" algn="r" rtl="1">
              <a:buNone/>
            </a:pPr>
            <a:endParaRPr lang="fa-IR" sz="1800" dirty="0"/>
          </a:p>
        </p:txBody>
      </p:sp>
      <p:pic>
        <p:nvPicPr>
          <p:cNvPr id="3074" name="Picture 2" descr="C:\Users\win7\Pictures\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563" y="3810000"/>
            <a:ext cx="3992561" cy="2894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060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تفاوت مدلاین، پابمد، پابمد سنترال</a:t>
            </a:r>
            <a:endParaRPr lang="en-US" dirty="0"/>
          </a:p>
        </p:txBody>
      </p:sp>
      <p:sp>
        <p:nvSpPr>
          <p:cNvPr id="3" name="Content Placeholder 2"/>
          <p:cNvSpPr>
            <a:spLocks noGrp="1"/>
          </p:cNvSpPr>
          <p:nvPr>
            <p:ph idx="1"/>
          </p:nvPr>
        </p:nvSpPr>
        <p:spPr/>
        <p:txBody>
          <a:bodyPr>
            <a:normAutofit fontScale="62500" lnSpcReduction="20000"/>
          </a:bodyPr>
          <a:lstStyle/>
          <a:p>
            <a:pPr marL="0" indent="0" algn="r" rtl="1">
              <a:buNone/>
            </a:pPr>
            <a:r>
              <a:rPr lang="fa-IR" dirty="0"/>
              <a:t>در حال حاضر پابمد دارای حدود 24 میلیون رکورد کتابشناختی ( اطلاعات کتابشناختی و چکیده مقالات ) از کتب و مجلات علمی حوزه علوم زیست پزشکی، زیست ملکولی، علوم رفتاری، بیوشیمی و مهندسی پزشکی است. هسته اصلی این رکوردها، رکوردهای موجود در مدلاین است. این رکوردها شامل اطلاعات کتابشناختی و چکیده مقالات بیش از 6000 مجله علمی معتبر است که در دنیا منتشر شده است. این مجلات قبل از نمایه شدن در مدلاین توسط کمیته ذیصلاح بررسی شده و در صورت تایید کیفیت علمی آن، در مدلاین نمایه می شوند. پابمد علاوه بر رکورد های مدلاین، شامل موارد زیر نیز می شود :</a:t>
            </a:r>
          </a:p>
          <a:p>
            <a:pPr marL="0" indent="0" algn="r" rtl="1">
              <a:buNone/>
            </a:pPr>
            <a:endParaRPr lang="fa-IR" dirty="0"/>
          </a:p>
          <a:p>
            <a:pPr marL="0" indent="0" algn="r" rtl="1">
              <a:buNone/>
            </a:pPr>
            <a:r>
              <a:rPr lang="fa-IR" dirty="0"/>
              <a:t>1-     ارجاعات در حال انجام: قبل از کنترل کیفی</a:t>
            </a:r>
          </a:p>
          <a:p>
            <a:pPr marL="0" indent="0" algn="r" rtl="1">
              <a:buNone/>
            </a:pPr>
            <a:endParaRPr lang="fa-IR" dirty="0"/>
          </a:p>
          <a:p>
            <a:pPr marL="0" indent="0" algn="r" rtl="1">
              <a:buNone/>
            </a:pPr>
            <a:r>
              <a:rPr lang="fa-IR" dirty="0"/>
              <a:t>2-    </a:t>
            </a:r>
            <a:r>
              <a:rPr lang="fa-IR" dirty="0" smtClean="0"/>
              <a:t>ا </a:t>
            </a:r>
            <a:r>
              <a:rPr lang="fa-IR" dirty="0"/>
              <a:t>رجاعات در مجلات خارج از موضوع پزشکی</a:t>
            </a:r>
          </a:p>
          <a:p>
            <a:pPr marL="0" indent="0" algn="r" rtl="1">
              <a:buNone/>
            </a:pPr>
            <a:endParaRPr lang="fa-IR" dirty="0"/>
          </a:p>
          <a:p>
            <a:pPr marL="0" indent="0" algn="r" rtl="1">
              <a:buNone/>
            </a:pPr>
            <a:r>
              <a:rPr lang="fa-IR" dirty="0"/>
              <a:t>3-     ارجاعات در مجلات با مقالات پیش از چاپ</a:t>
            </a:r>
          </a:p>
          <a:p>
            <a:pPr marL="0" indent="0" algn="r" rtl="1">
              <a:buNone/>
            </a:pPr>
            <a:endParaRPr lang="fa-IR" dirty="0"/>
          </a:p>
          <a:p>
            <a:pPr marL="0" indent="0" algn="r" rtl="1">
              <a:buNone/>
            </a:pPr>
            <a:r>
              <a:rPr lang="fa-IR" dirty="0"/>
              <a:t>4-     ارجاعات به کتب</a:t>
            </a:r>
            <a:endParaRPr lang="en-US" dirty="0"/>
          </a:p>
        </p:txBody>
      </p:sp>
    </p:spTree>
    <p:extLst>
      <p:ext uri="{BB962C8B-B14F-4D97-AF65-F5344CB8AC3E}">
        <p14:creationId xmlns:p14="http://schemas.microsoft.com/office/powerpoint/2010/main" val="251131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lgn="r" rtl="1">
              <a:buNone/>
            </a:pPr>
            <a:r>
              <a:rPr lang="fa-IR" dirty="0"/>
              <a:t>در واقع مدلاین بزرگترین زیرمجموعه پابمد محسوب می شود</a:t>
            </a:r>
            <a:r>
              <a:rPr lang="fa-IR" dirty="0" smtClean="0"/>
              <a:t>.</a:t>
            </a:r>
            <a:endParaRPr lang="fa-IR" dirty="0"/>
          </a:p>
          <a:p>
            <a:pPr marL="0" indent="0" algn="r" rtl="1">
              <a:buNone/>
            </a:pPr>
            <a:r>
              <a:rPr lang="fa-IR" dirty="0"/>
              <a:t>پابمد سنترال که اختصارا با نام پی ام سی  نیز شناخته می شود، در واقع یک آرشیو بزرگ از متن کامل مقالات مجلات و کتب الکترونیکی است که در سال ۲۰۰۰ راه اندازی گردید . پابمد سنترال یکی از  زیر مجموعه های پابمد می باشد. وجود سیاست دسترسی باز  به منابع که به عنوان فلسفه وجودی پابمد سنترال تلقی می شود، باعث شده است بسیاری از مقالات مجلاتی که در مدلاین نمایه نمی شوند نیز در پابمد سنترال یافت شوند. در واقع ناشرین میتوانند بدون نیاز به نمایه کردن مجله خود در مدلاین و با رعایت قوانین، مقالات خود را مستقیما در این بانک نمایه سازند. این دسته از مجلات کاندید حتما بایستی از نظر علمی مورد تایید کتابخانه ملی پزشکی آمریکا باشند. علاوه بر این پابمد سنترال شامل منابع دیگری نظیر نقد کتاب نیز می باشد که در پابمد وجود ندارد.</a:t>
            </a:r>
            <a:endParaRPr lang="en-US" dirty="0"/>
          </a:p>
        </p:txBody>
      </p:sp>
    </p:spTree>
    <p:extLst>
      <p:ext uri="{BB962C8B-B14F-4D97-AF65-F5344CB8AC3E}">
        <p14:creationId xmlns:p14="http://schemas.microsoft.com/office/powerpoint/2010/main" val="2934559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a:t>نحوه دسترسی به </a:t>
            </a:r>
            <a:r>
              <a:rPr lang="en-US" dirty="0"/>
              <a:t>PubMed</a:t>
            </a:r>
            <a:br>
              <a:rPr lang="en-US" dirty="0"/>
            </a:br>
            <a:r>
              <a:rPr lang="fa-IR" dirty="0" smtClean="0"/>
              <a:t> پابمد </a:t>
            </a:r>
            <a:endParaRPr lang="en-US" dirty="0"/>
          </a:p>
        </p:txBody>
      </p:sp>
      <p:sp>
        <p:nvSpPr>
          <p:cNvPr id="3" name="Content Placeholder 2"/>
          <p:cNvSpPr>
            <a:spLocks noGrp="1"/>
          </p:cNvSpPr>
          <p:nvPr>
            <p:ph idx="1"/>
          </p:nvPr>
        </p:nvSpPr>
        <p:spPr/>
        <p:txBody>
          <a:bodyPr>
            <a:normAutofit/>
          </a:bodyPr>
          <a:lstStyle/>
          <a:p>
            <a:pPr marL="0" indent="0" algn="r" rtl="1">
              <a:buNone/>
            </a:pPr>
            <a:r>
              <a:rPr lang="fa-IR" dirty="0"/>
              <a:t>جهت ورود به پایگاه پابمد می توانید از یکی از روش های زیر استفاده </a:t>
            </a:r>
            <a:r>
              <a:rPr lang="fa-IR" dirty="0" smtClean="0"/>
              <a:t>نمایید:</a:t>
            </a:r>
          </a:p>
          <a:p>
            <a:pPr marL="0" indent="0" algn="r" rtl="1">
              <a:buNone/>
            </a:pPr>
            <a:r>
              <a:rPr lang="fa-IR" dirty="0" smtClean="0"/>
              <a:t>1-تایپ نشانی کتابخانه ملی پزشکی آمریکا </a:t>
            </a:r>
            <a:r>
              <a:rPr lang="en-US" dirty="0" smtClean="0"/>
              <a:t>www.nlm.nih.gov   </a:t>
            </a:r>
            <a:r>
              <a:rPr lang="fa-IR" dirty="0" smtClean="0"/>
              <a:t>و کلیک بر روی لوگوی پابمد</a:t>
            </a:r>
          </a:p>
          <a:p>
            <a:pPr marL="0" indent="0" algn="r" rtl="1">
              <a:buNone/>
            </a:pPr>
            <a:r>
              <a:rPr lang="fa-IR" dirty="0" smtClean="0"/>
              <a:t>2-تايپ </a:t>
            </a:r>
            <a:r>
              <a:rPr lang="fa-IR" dirty="0"/>
              <a:t>نشاني مستقيم پابمد به آدرس </a:t>
            </a:r>
            <a:r>
              <a:rPr lang="en-US" dirty="0" smtClean="0"/>
              <a:t>www.pubmed.com</a:t>
            </a:r>
          </a:p>
          <a:p>
            <a:pPr marL="0" indent="0" algn="r" rtl="1">
              <a:buNone/>
            </a:pPr>
            <a:r>
              <a:rPr lang="fa-IR" dirty="0" smtClean="0"/>
              <a:t>3-تایپ </a:t>
            </a:r>
            <a:r>
              <a:rPr lang="fa-IR" dirty="0"/>
              <a:t>نشانی کتابخانه الکترونیک دانشگاه علوم پزشكي </a:t>
            </a:r>
            <a:r>
              <a:rPr lang="fa-IR" dirty="0" smtClean="0"/>
              <a:t>کرمانشاه </a:t>
            </a:r>
            <a:r>
              <a:rPr lang="en-US" dirty="0"/>
              <a:t>http://</a:t>
            </a:r>
            <a:r>
              <a:rPr lang="en-US" dirty="0" smtClean="0"/>
              <a:t>centlib.kums.ac.ir</a:t>
            </a:r>
            <a:r>
              <a:rPr lang="fa-IR" dirty="0" smtClean="0"/>
              <a:t>و کلیک بر روی منابع الکترونیک رایگان</a:t>
            </a:r>
            <a:endParaRPr lang="en-US" dirty="0"/>
          </a:p>
        </p:txBody>
      </p:sp>
    </p:spTree>
    <p:extLst>
      <p:ext uri="{BB962C8B-B14F-4D97-AF65-F5344CB8AC3E}">
        <p14:creationId xmlns:p14="http://schemas.microsoft.com/office/powerpoint/2010/main" val="282413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win7\Pictures\1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21980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066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win7\Pictures\1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957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تعیین استراتژی جستجو</a:t>
            </a:r>
            <a:endParaRPr lang="en-US" dirty="0"/>
          </a:p>
        </p:txBody>
      </p:sp>
      <p:sp>
        <p:nvSpPr>
          <p:cNvPr id="3" name="Content Placeholder 2"/>
          <p:cNvSpPr>
            <a:spLocks noGrp="1"/>
          </p:cNvSpPr>
          <p:nvPr>
            <p:ph idx="1"/>
          </p:nvPr>
        </p:nvSpPr>
        <p:spPr/>
        <p:txBody>
          <a:bodyPr>
            <a:normAutofit fontScale="85000" lnSpcReduction="20000"/>
          </a:bodyPr>
          <a:lstStyle/>
          <a:p>
            <a:pPr marL="0" indent="0" algn="r" rtl="1">
              <a:buNone/>
            </a:pPr>
            <a:r>
              <a:rPr lang="fa-IR" dirty="0" smtClean="0"/>
              <a:t>قبل </a:t>
            </a:r>
            <a:r>
              <a:rPr lang="fa-IR" dirty="0"/>
              <a:t>از شروع جستجو بایستی مفهوم یا مفاهیم مرتبط با موضوع مورد جستجو تعیین شوند. با تعیین مفاهیم می توانید واژه های کلیدی یعنی موضوع های اصلی و فرعی تحقیق خود را برای جستجو تعیین کنید، سپس با تایپ واژه های کلیدی جستجو را آغاز کنید</a:t>
            </a:r>
            <a:r>
              <a:rPr lang="fa-IR" dirty="0" smtClean="0"/>
              <a:t>.</a:t>
            </a:r>
          </a:p>
          <a:p>
            <a:pPr marL="0" indent="0" algn="r" rtl="1">
              <a:buNone/>
            </a:pPr>
            <a:r>
              <a:rPr lang="fa-IR" dirty="0" smtClean="0"/>
              <a:t>انواع روشهای </a:t>
            </a:r>
            <a:r>
              <a:rPr lang="fa-IR" dirty="0"/>
              <a:t>کاوش </a:t>
            </a:r>
            <a:r>
              <a:rPr lang="fa-IR" dirty="0" smtClean="0"/>
              <a:t>1-جستجوی ساده 2-جستجوی پیشرفته</a:t>
            </a:r>
          </a:p>
          <a:p>
            <a:pPr marL="0" indent="0" algn="r" rtl="1">
              <a:buNone/>
            </a:pPr>
            <a:r>
              <a:rPr lang="fa-IR" dirty="0"/>
              <a:t>جستجوی ساده </a:t>
            </a:r>
            <a:r>
              <a:rPr lang="en-US" dirty="0"/>
              <a:t>Simple </a:t>
            </a:r>
            <a:r>
              <a:rPr lang="en-US" dirty="0" smtClean="0"/>
              <a:t>Search</a:t>
            </a:r>
            <a:endParaRPr lang="en-US" dirty="0"/>
          </a:p>
          <a:p>
            <a:pPr marL="0" indent="0" algn="r" rtl="1">
              <a:buNone/>
            </a:pPr>
            <a:r>
              <a:rPr lang="fa-IR" dirty="0"/>
              <a:t>در صفحه اصلي </a:t>
            </a:r>
            <a:r>
              <a:rPr lang="fa-IR" dirty="0" smtClean="0"/>
              <a:t>كادر </a:t>
            </a:r>
            <a:r>
              <a:rPr lang="fa-IR" dirty="0"/>
              <a:t>جستجوي ساده قرار دارد كه این بخش شامل 2 قسمت می باشد</a:t>
            </a:r>
            <a:r>
              <a:rPr lang="fa-IR" dirty="0" smtClean="0"/>
              <a:t>:</a:t>
            </a:r>
            <a:endParaRPr lang="fa-IR" dirty="0"/>
          </a:p>
          <a:p>
            <a:pPr marL="0" indent="0" algn="r" rtl="1">
              <a:buNone/>
            </a:pPr>
            <a:r>
              <a:rPr lang="fa-IR" dirty="0" smtClean="0"/>
              <a:t>1-در </a:t>
            </a:r>
            <a:r>
              <a:rPr lang="fa-IR" dirty="0"/>
              <a:t>بخش نخست بايستي پایگاه اطلاعاتی موردنظر را انتخاب نمود</a:t>
            </a:r>
            <a:r>
              <a:rPr lang="fa-IR" dirty="0" smtClean="0"/>
              <a:t>.</a:t>
            </a:r>
            <a:endParaRPr lang="fa-IR" dirty="0"/>
          </a:p>
          <a:p>
            <a:pPr marL="0" indent="0" algn="r" rtl="1">
              <a:buNone/>
            </a:pPr>
            <a:r>
              <a:rPr lang="fa-IR" dirty="0" smtClean="0"/>
              <a:t>2-در </a:t>
            </a:r>
            <a:r>
              <a:rPr lang="fa-IR" dirty="0"/>
              <a:t>كادرجستجو عبارت مورد نظر را تايپ و روی کلید </a:t>
            </a:r>
            <a:r>
              <a:rPr lang="en-US" dirty="0"/>
              <a:t>Search </a:t>
            </a:r>
            <a:r>
              <a:rPr lang="fa-IR" dirty="0"/>
              <a:t>کلیک نماييد.</a:t>
            </a:r>
            <a:endParaRPr lang="en-US" dirty="0"/>
          </a:p>
        </p:txBody>
      </p:sp>
    </p:spTree>
    <p:extLst>
      <p:ext uri="{BB962C8B-B14F-4D97-AF65-F5344CB8AC3E}">
        <p14:creationId xmlns:p14="http://schemas.microsoft.com/office/powerpoint/2010/main" val="3468942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win7\Pictures\14.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3515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168586"/>
      </p:ext>
    </p:extLst>
  </p:cSld>
  <p:clrMapOvr>
    <a:masterClrMapping/>
  </p:clrMapOvr>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TotalTime>
  <Words>2662</Words>
  <Application>Microsoft Office PowerPoint</Application>
  <PresentationFormat>On-screen Show (4:3)</PresentationFormat>
  <Paragraphs>111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خخ</vt:lpstr>
      <vt:lpstr>معرفی </vt:lpstr>
      <vt:lpstr>تفاوت مدلاین، پابمد، پابمد سنترال</vt:lpstr>
      <vt:lpstr>PowerPoint Presentation</vt:lpstr>
      <vt:lpstr>نحوه دسترسی به PubMed  پابمد </vt:lpstr>
      <vt:lpstr>PowerPoint Presentation</vt:lpstr>
      <vt:lpstr>PowerPoint Presentation</vt:lpstr>
      <vt:lpstr>تعیین استراتژی جستجو</vt:lpstr>
      <vt:lpstr>PowerPoint Presentation</vt:lpstr>
      <vt:lpstr>جستجوی پیشرفته Advanced  Search</vt:lpstr>
      <vt:lpstr>PowerPoint Presentation</vt:lpstr>
      <vt:lpstr>PowerPoint Presentation</vt:lpstr>
      <vt:lpstr>PowerPoint Presentation</vt:lpstr>
      <vt:lpstr>نمایش صفحه نتایج جستجو</vt:lpstr>
      <vt:lpstr>PowerPoint Presentation</vt:lpstr>
      <vt:lpstr>مدیریت نتایج بازیابی</vt:lpstr>
      <vt:lpstr>مدیریت نتایج بازیابی</vt:lpstr>
      <vt:lpstr>مدیریت نتایج بازیابی</vt:lpstr>
      <vt:lpstr>PowerPoint Presentation</vt:lpstr>
      <vt:lpstr>PowerPoint Presentation</vt:lpstr>
      <vt:lpstr>PowerPoint Presentation</vt:lpstr>
      <vt:lpstr>گزینه های Show additional filters</vt:lpstr>
      <vt:lpstr>جستجو در عناوین مجلات  Journals in NCBI Databases </vt:lpstr>
      <vt:lpstr>سرعنوان موضوعی پزشکی</vt:lpstr>
      <vt:lpstr>ایجاد پروفایل شخصی</vt:lpstr>
      <vt:lpstr>ذخیره سازی جستجو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خخ</dc:title>
  <dc:creator>User</dc:creator>
  <cp:lastModifiedBy>01</cp:lastModifiedBy>
  <cp:revision>32</cp:revision>
  <dcterms:created xsi:type="dcterms:W3CDTF">2019-01-01T08:46:29Z</dcterms:created>
  <dcterms:modified xsi:type="dcterms:W3CDTF">2019-06-23T08:42:38Z</dcterms:modified>
</cp:coreProperties>
</file>