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68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05" d="100"/>
          <a:sy n="105" d="100"/>
        </p:scale>
        <p:origin x="-1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1CF61-A6C7-42F0-9FD5-429CF89A3B12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E02DE-1385-4980-A56B-ECD62FACA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1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2DE-1385-4980-A56B-ECD62FACA0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C243-84E4-4AA1-AB8E-B2481EFF9C29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79EF-5A31-4535-A23F-7BC7E631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7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C243-84E4-4AA1-AB8E-B2481EFF9C29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79EF-5A31-4535-A23F-7BC7E631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5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C243-84E4-4AA1-AB8E-B2481EFF9C29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79EF-5A31-4535-A23F-7BC7E631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4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C243-84E4-4AA1-AB8E-B2481EFF9C29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79EF-5A31-4535-A23F-7BC7E631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8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C243-84E4-4AA1-AB8E-B2481EFF9C29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79EF-5A31-4535-A23F-7BC7E631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8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C243-84E4-4AA1-AB8E-B2481EFF9C29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79EF-5A31-4535-A23F-7BC7E631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0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C243-84E4-4AA1-AB8E-B2481EFF9C29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79EF-5A31-4535-A23F-7BC7E631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6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C243-84E4-4AA1-AB8E-B2481EFF9C29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79EF-5A31-4535-A23F-7BC7E631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2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C243-84E4-4AA1-AB8E-B2481EFF9C29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79EF-5A31-4535-A23F-7BC7E631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1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C243-84E4-4AA1-AB8E-B2481EFF9C29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79EF-5A31-4535-A23F-7BC7E631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C243-84E4-4AA1-AB8E-B2481EFF9C29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79EF-5A31-4535-A23F-7BC7E631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0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C243-84E4-4AA1-AB8E-B2481EFF9C29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C79EF-5A31-4535-A23F-7BC7E631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130425"/>
            <a:ext cx="6477000" cy="2317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886200"/>
            <a:ext cx="1905000" cy="1752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239083"/>
            <a:ext cx="78470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31499"/>
            <a:ext cx="32004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391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b="1" i="0" u="none" strike="noStrike" baseline="0" dirty="0" smtClean="0">
                <a:latin typeface="BTrafficBold"/>
              </a:rPr>
              <a:t>دریافت زمینه های موضوعی از صفحه نتایج جستجو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400" b="0" i="0" u="none" strike="noStrike" baseline="0" dirty="0" smtClean="0">
                <a:latin typeface="BCompset"/>
              </a:rPr>
              <a:t>با کلیک بر روی موضوع مورد نظر می توان اطلاعات مربوط به آن زمینه </a:t>
            </a:r>
          </a:p>
          <a:p>
            <a:pPr marL="0" indent="0" algn="r">
              <a:buNone/>
            </a:pPr>
            <a:r>
              <a:rPr lang="fa-IR" sz="2400" b="0" i="0" u="none" strike="noStrike" baseline="0" dirty="0" smtClean="0">
                <a:latin typeface="BCompset"/>
              </a:rPr>
              <a:t>موضوعی را مشاهده کرد.</a:t>
            </a:r>
          </a:p>
          <a:p>
            <a:pPr marL="0" indent="0" algn="r">
              <a:buNone/>
            </a:pPr>
            <a:endParaRPr lang="fa-IR" sz="2400" dirty="0" smtClean="0"/>
          </a:p>
          <a:p>
            <a:pPr marL="0" indent="0" algn="r">
              <a:buNone/>
            </a:pPr>
            <a:endParaRPr lang="fa-IR" sz="2400" dirty="0"/>
          </a:p>
          <a:p>
            <a:pPr marL="0" indent="0" algn="r">
              <a:buNone/>
            </a:pPr>
            <a:endParaRPr lang="fa-IR" sz="2400" dirty="0" smtClean="0"/>
          </a:p>
          <a:p>
            <a:pPr marL="0" indent="0" algn="r">
              <a:buNone/>
            </a:pPr>
            <a:endParaRPr lang="fa-IR" sz="2400" dirty="0"/>
          </a:p>
          <a:p>
            <a:pPr marL="0" indent="0" algn="r">
              <a:buNone/>
            </a:pPr>
            <a:endParaRPr lang="fa-IR" sz="2400" dirty="0" smtClean="0"/>
          </a:p>
          <a:p>
            <a:pPr marL="0" indent="0" algn="r">
              <a:buNone/>
            </a:pPr>
            <a:r>
              <a:rPr lang="fa-IR" sz="2400" dirty="0" smtClean="0"/>
              <a:t>با اشاره موشواره بر روی هر کدام از زمینه های موضوعی، می توان در سمت راست صفحه، اطلاعات جزئی تری مربوط به آن موضوع را مشاهده کرد و درباره انتخاب مطلب مناسب تر و مرتبط تر، تصمیم گیری مناسب تری نمود.</a:t>
            </a:r>
            <a:endParaRPr lang="en-US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3662"/>
            <a:ext cx="6400800" cy="19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81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i="0" u="none" strike="noStrike" baseline="0" dirty="0" smtClean="0">
                <a:latin typeface="BTrafficBold"/>
              </a:rPr>
              <a:t>استفاده از پیشنهادهای جستجو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1400" b="0" i="0" u="none" strike="noStrike" baseline="0" dirty="0" smtClean="0">
                <a:latin typeface="BCompset"/>
              </a:rPr>
              <a:t>در برخی از موارد، </a:t>
            </a:r>
            <a:r>
              <a:rPr lang="en-US" sz="1400" b="0" i="0" u="none" strike="noStrike" baseline="0" dirty="0" err="1" smtClean="0">
                <a:latin typeface="MinionPro-Regular"/>
              </a:rPr>
              <a:t>UpToDate</a:t>
            </a:r>
            <a:r>
              <a:rPr lang="en-US" sz="1400" b="0" i="0" u="none" strike="noStrike" baseline="0" dirty="0" smtClean="0">
                <a:latin typeface="MinionPro-Regular"/>
              </a:rPr>
              <a:t> </a:t>
            </a:r>
            <a:r>
              <a:rPr lang="fa-IR" sz="1400" b="0" i="0" u="none" strike="noStrike" baseline="0" dirty="0" smtClean="0">
                <a:latin typeface="BCompset"/>
              </a:rPr>
              <a:t>به هنگام جستجوی یک موضوع، اصطلاحات تکمیلی یا جایگزینی را پیشنهاد می دهد که در بالای</a:t>
            </a:r>
            <a:r>
              <a:rPr lang="fa-IR" sz="1400" b="0" i="0" u="none" strike="noStrike" dirty="0" smtClean="0">
                <a:latin typeface="BCompset"/>
              </a:rPr>
              <a:t> </a:t>
            </a:r>
            <a:r>
              <a:rPr lang="fa-IR" sz="1400" b="0" i="0" u="none" strike="noStrike" baseline="0" dirty="0" smtClean="0">
                <a:latin typeface="BCompset"/>
              </a:rPr>
              <a:t>صفحه نتایج جستجو نشان داده می شوند. این موارد عبارتند از:</a:t>
            </a:r>
          </a:p>
          <a:p>
            <a:pPr marL="0" indent="0" algn="r" rtl="1">
              <a:buNone/>
            </a:pPr>
            <a:r>
              <a:rPr lang="fa-IR" sz="1400" b="0" i="0" u="none" strike="noStrike" baseline="0" dirty="0" smtClean="0">
                <a:latin typeface="BCompset"/>
              </a:rPr>
              <a:t>1. برای یک اختصار که در جستجو به کار برده شده است، بیش از یک معنی وجود داشته باشد.</a:t>
            </a:r>
          </a:p>
          <a:p>
            <a:pPr marL="0" indent="0" algn="r" rtl="1">
              <a:buNone/>
            </a:pPr>
            <a:r>
              <a:rPr lang="fa-IR" sz="1400" b="0" i="0" u="none" strike="noStrike" baseline="0" dirty="0" smtClean="0">
                <a:latin typeface="BCompset"/>
              </a:rPr>
              <a:t>2. اشتباهات املایی یا سایر اشکالات تایپی در اصطلاح یا واژه جستجوی درج شده توسط کاربر وجود داشته باشد.</a:t>
            </a:r>
          </a:p>
          <a:p>
            <a:pPr marL="0" indent="0" algn="r" rtl="1">
              <a:buNone/>
            </a:pPr>
            <a:r>
              <a:rPr lang="fa-IR" sz="1400" b="0" i="0" u="none" strike="noStrike" baseline="0" dirty="0" smtClean="0">
                <a:latin typeface="BCompset"/>
              </a:rPr>
              <a:t>3. دسته های عام تری از اطلاعات برای یک اصطلاح جستجو وجود داشته باشد.</a:t>
            </a:r>
          </a:p>
          <a:p>
            <a:pPr marL="0" indent="0" algn="r" rtl="1">
              <a:buNone/>
            </a:pPr>
            <a:r>
              <a:rPr lang="fa-IR" sz="1400" b="0" i="0" u="none" strike="noStrike" baseline="0" dirty="0" smtClean="0">
                <a:latin typeface="BCompset"/>
              </a:rPr>
              <a:t>برای مثال، برای اصطلاح </a:t>
            </a:r>
            <a:r>
              <a:rPr lang="en-US" sz="1400" b="0" i="0" u="none" strike="noStrike" baseline="0" dirty="0" smtClean="0">
                <a:latin typeface="MinionPro-Regular"/>
              </a:rPr>
              <a:t>CEA </a:t>
            </a:r>
            <a:r>
              <a:rPr lang="fa-IR" sz="1400" b="0" i="0" u="none" strike="noStrike" baseline="0" dirty="0" smtClean="0">
                <a:latin typeface="BCompset"/>
              </a:rPr>
              <a:t>دو معنای “ </a:t>
            </a:r>
            <a:r>
              <a:rPr lang="en-US" sz="1400" b="0" i="0" u="none" strike="noStrike" baseline="0" dirty="0" smtClean="0">
                <a:latin typeface="MinionPro-Regular"/>
              </a:rPr>
              <a:t>Carcinoembryonic antigen </a:t>
            </a:r>
            <a:r>
              <a:rPr lang="en-US" sz="1400" b="0" i="0" u="none" strike="noStrike" baseline="0" dirty="0" smtClean="0">
                <a:latin typeface="BCompset"/>
              </a:rPr>
              <a:t>” </a:t>
            </a:r>
            <a:r>
              <a:rPr lang="fa-IR" sz="1400" b="0" i="0" u="none" strike="noStrike" baseline="0" dirty="0" smtClean="0">
                <a:latin typeface="BCompset"/>
              </a:rPr>
              <a:t>و “ </a:t>
            </a:r>
            <a:r>
              <a:rPr lang="en-US" sz="1400" b="0" i="0" u="none" strike="noStrike" baseline="0" dirty="0" smtClean="0">
                <a:latin typeface="MinionPro-Regular"/>
              </a:rPr>
              <a:t>Carotid endarterectomy </a:t>
            </a:r>
            <a:r>
              <a:rPr lang="en-US" sz="1400" b="0" i="0" u="none" strike="noStrike" baseline="0" dirty="0" smtClean="0">
                <a:latin typeface="BCompset"/>
              </a:rPr>
              <a:t>” </a:t>
            </a:r>
            <a:r>
              <a:rPr lang="fa-IR" sz="1400" b="0" i="0" u="none" strike="noStrike" baseline="0" dirty="0" smtClean="0">
                <a:latin typeface="BCompset"/>
              </a:rPr>
              <a:t>وجود دارد.</a:t>
            </a:r>
          </a:p>
          <a:p>
            <a:pPr marL="0" indent="0" algn="r" rtl="1">
              <a:buNone/>
            </a:pPr>
            <a:r>
              <a:rPr lang="fa-IR" sz="1400" b="0" i="0" u="none" strike="noStrike" baseline="0" dirty="0" smtClean="0">
                <a:latin typeface="BCompset"/>
              </a:rPr>
              <a:t>همان طور که در تصویر نشان داده شده است، </a:t>
            </a:r>
            <a:r>
              <a:rPr lang="en-US" sz="1400" b="0" i="0" u="none" strike="noStrike" baseline="0" dirty="0" err="1" smtClean="0">
                <a:latin typeface="MinionPro-Regular"/>
              </a:rPr>
              <a:t>UpToDate</a:t>
            </a:r>
            <a:r>
              <a:rPr lang="en-US" sz="1400" b="0" i="0" u="none" strike="noStrike" baseline="0" dirty="0" smtClean="0">
                <a:latin typeface="MinionPro-Regular"/>
              </a:rPr>
              <a:t> </a:t>
            </a:r>
            <a:r>
              <a:rPr lang="fa-IR" sz="1400" b="0" i="0" u="none" strike="noStrike" baseline="0" dirty="0" smtClean="0">
                <a:latin typeface="BCompset"/>
              </a:rPr>
              <a:t>هر دو پیشنهاد را در بالای صفحه نتایج جستجو برای اصطلاح</a:t>
            </a:r>
            <a:r>
              <a:rPr lang="en-US" sz="1400" b="0" i="0" u="none" strike="noStrike" baseline="0" dirty="0" smtClean="0">
                <a:latin typeface="BCompset"/>
              </a:rPr>
              <a:t>CEA </a:t>
            </a:r>
            <a:r>
              <a:rPr lang="fa-IR" sz="1400" b="0" i="0" u="none" strike="noStrike" baseline="0" dirty="0" smtClean="0">
                <a:latin typeface="BCompset"/>
              </a:rPr>
              <a:t>ارائه کرده است</a:t>
            </a:r>
          </a:p>
          <a:p>
            <a:pPr marL="0" indent="0" algn="r" rtl="1">
              <a:buNone/>
            </a:pPr>
            <a:endParaRPr lang="fa-IR" b="0" i="0" u="none" strike="noStrike" baseline="0" dirty="0" smtClean="0">
              <a:latin typeface="BCompse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94028"/>
            <a:ext cx="5257800" cy="298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442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استفاده از پیشنهادهای جستجو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b="0" i="0" u="none" strike="noStrike" baseline="0" dirty="0" smtClean="0">
                <a:latin typeface="BCompset"/>
              </a:rPr>
              <a:t>با انتخاب اصطلاح پیشنهادی موردنظر، </a:t>
            </a:r>
            <a:r>
              <a:rPr lang="en-US" sz="2400" b="0" i="0" u="none" strike="noStrike" baseline="0" dirty="0" err="1" smtClean="0">
                <a:latin typeface="MinionPro-Regular"/>
              </a:rPr>
              <a:t>UpToDate</a:t>
            </a:r>
            <a:r>
              <a:rPr lang="en-US" sz="2400" b="0" i="0" u="none" strike="noStrike" baseline="0" dirty="0" smtClean="0">
                <a:latin typeface="MinionPro-Regular"/>
              </a:rPr>
              <a:t> </a:t>
            </a:r>
            <a:r>
              <a:rPr lang="fa-IR" sz="2400" b="0" i="0" u="none" strike="noStrike" baseline="0" dirty="0" smtClean="0">
                <a:latin typeface="BCompset"/>
              </a:rPr>
              <a:t>تنها مدارکی را بازیابی می کند که درباره موضوع انتخابی باشد و مدارک</a:t>
            </a:r>
            <a:r>
              <a:rPr lang="fa-IR" sz="2400" b="0" i="0" u="none" strike="noStrike" dirty="0" smtClean="0">
                <a:latin typeface="BCompset"/>
              </a:rPr>
              <a:t> </a:t>
            </a:r>
            <a:r>
              <a:rPr lang="fa-IR" sz="2400" b="0" i="0" u="none" strike="noStrike" baseline="0" dirty="0" smtClean="0">
                <a:latin typeface="BCompset"/>
              </a:rPr>
              <a:t>ناخواسته را حذف می کند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7315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16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/>
              <a:t>پایگاه اطلاعاتی </a:t>
            </a:r>
            <a:r>
              <a:rPr lang="fa-IR" dirty="0" smtClean="0"/>
              <a:t>دارویی(</a:t>
            </a:r>
            <a:r>
              <a:rPr lang="en-US" dirty="0" smtClean="0"/>
              <a:t>Drug interactions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1400" dirty="0">
                <a:latin typeface="BCompset"/>
              </a:rPr>
              <a:t>این پایگاه اطلاعاتی برنامه ای است که به تحلیل تداخل های مابین دارو با دارو، گیاه دارویی با دارو و گیاه دارویی با گیاه دارویی می</a:t>
            </a:r>
          </a:p>
          <a:p>
            <a:pPr marL="0" indent="0" algn="r" rtl="1">
              <a:buNone/>
            </a:pPr>
            <a:r>
              <a:rPr lang="fa-IR" sz="1400" dirty="0">
                <a:latin typeface="BCompset"/>
              </a:rPr>
              <a:t>پردازد. برای انجام جستجو نام داروی موردنظر در پنجره جستجو وارد می شود. بعد از انجام جستجو برای مشاهده نام تمام داروها و موادی</a:t>
            </a:r>
          </a:p>
          <a:p>
            <a:pPr marL="0" indent="0" algn="r" rtl="1">
              <a:buNone/>
            </a:pPr>
            <a:r>
              <a:rPr lang="fa-IR" sz="1400" dirty="0">
                <a:latin typeface="BCompset"/>
              </a:rPr>
              <a:t>که با داروی موردنظر تداخل دارند بر روی نام دارو کلیک کرده و سیاهه ای از داروها و موادی که تداخل دارویی دارند نشان داده می شود.</a:t>
            </a:r>
          </a:p>
          <a:p>
            <a:pPr marL="0" indent="0" algn="r" rtl="1">
              <a:buNone/>
            </a:pPr>
            <a:r>
              <a:rPr lang="fa-IR" sz="1400" dirty="0">
                <a:latin typeface="BCompset"/>
              </a:rPr>
              <a:t>در شرایطی که نیاز به بررسی چگونگی تداخل دارویی در بین دو داروی خاص وجود داشته باشد، نام دو دارو به صورت جداگانه جستجو</a:t>
            </a:r>
          </a:p>
          <a:p>
            <a:pPr marL="0" indent="0" algn="r" rtl="1">
              <a:buNone/>
            </a:pPr>
            <a:r>
              <a:rPr lang="fa-IR" sz="1400" dirty="0">
                <a:latin typeface="BCompset"/>
              </a:rPr>
              <a:t>می شود. سپس با انتخاب گزینه </a:t>
            </a:r>
            <a:r>
              <a:rPr lang="en-US" sz="1400" dirty="0">
                <a:latin typeface="MinionPro-Regular"/>
              </a:rPr>
              <a:t>analyze </a:t>
            </a:r>
            <a:r>
              <a:rPr lang="fa-IR" sz="1400" dirty="0">
                <a:latin typeface="BCompset"/>
              </a:rPr>
              <a:t>وجود و دامنه میزان تداخل در بین دو دارو نشان داده می شود.</a:t>
            </a:r>
          </a:p>
          <a:p>
            <a:pPr marL="0" indent="0" algn="r" rtl="1">
              <a:buNone/>
            </a:pPr>
            <a:r>
              <a:rPr lang="fa-IR" sz="1400" dirty="0">
                <a:latin typeface="BCompset"/>
              </a:rPr>
              <a:t>داروها از طریق نام تجاری قابل بازیابی هستند. برای مثال داروی آسپرین با استفاده از نام تجاری </a:t>
            </a:r>
            <a:r>
              <a:rPr lang="en-US" sz="1400" dirty="0">
                <a:latin typeface="MinionPro-Regular"/>
              </a:rPr>
              <a:t>Aspirin </a:t>
            </a:r>
            <a:r>
              <a:rPr lang="fa-IR" sz="1400" dirty="0">
                <a:latin typeface="BCompset"/>
              </a:rPr>
              <a:t>قابل جستجو است و با نام علمی</a:t>
            </a:r>
          </a:p>
          <a:p>
            <a:pPr marL="0" indent="0" algn="r" rtl="1">
              <a:buNone/>
            </a:pPr>
            <a:r>
              <a:rPr lang="en-US" sz="1400" dirty="0">
                <a:latin typeface="MinionPro-Regular"/>
              </a:rPr>
              <a:t>Acetylsalicylic acid </a:t>
            </a:r>
            <a:r>
              <a:rPr lang="fa-IR" sz="1400" dirty="0">
                <a:latin typeface="BCompset"/>
              </a:rPr>
              <a:t>و یا </a:t>
            </a:r>
            <a:r>
              <a:rPr lang="en-US" sz="1400" dirty="0">
                <a:latin typeface="MinionPro-Regular"/>
              </a:rPr>
              <a:t>ASA </a:t>
            </a:r>
            <a:r>
              <a:rPr lang="fa-IR" sz="1400" dirty="0">
                <a:latin typeface="BCompset"/>
              </a:rPr>
              <a:t>امکان دسترسی به اطلاعات مورد نظر وجود ندارد. به هنگام جستجو با درج چند حرف ابتدای نام یک</a:t>
            </a:r>
          </a:p>
          <a:p>
            <a:pPr marL="0" indent="0" algn="r" rtl="1">
              <a:buNone/>
            </a:pPr>
            <a:r>
              <a:rPr lang="fa-IR" sz="1400" dirty="0">
                <a:latin typeface="BCompset"/>
              </a:rPr>
              <a:t>دارو امکان مشاهده یک سیاهه از نام داروهایی که با این چند حرف شروع می شوند، وجود دارد اما در مواردی که این حروف در سایر</a:t>
            </a:r>
          </a:p>
          <a:p>
            <a:pPr marL="0" indent="0" algn="r" rtl="1">
              <a:buNone/>
            </a:pPr>
            <a:r>
              <a:rPr lang="fa-IR" sz="1400" dirty="0">
                <a:latin typeface="BCompset"/>
              </a:rPr>
              <a:t>قسمت های نام دارو وجود داشته باشد، داروها قابل بازیابی نیستند. به عبارت دیگر برای بازیابی اطلاعات مربوط به یک دارو، نام دارو به</a:t>
            </a:r>
          </a:p>
          <a:p>
            <a:pPr marL="0" indent="0" algn="r" rtl="1">
              <a:buNone/>
            </a:pPr>
            <a:r>
              <a:rPr lang="fa-IR" sz="1400" dirty="0">
                <a:latin typeface="BCompset"/>
              </a:rPr>
              <a:t>طور کامل وارد پنجره جستجو می شود و یا اینکه برای جستجو، چند حرف ابتدای آن مورد استفاده قرار می گیرد. به منظور حذف نام یک</a:t>
            </a:r>
          </a:p>
          <a:p>
            <a:pPr marL="0" indent="0" algn="r" rtl="1">
              <a:buNone/>
            </a:pPr>
            <a:r>
              <a:rPr lang="fa-IR" sz="1400" dirty="0">
                <a:latin typeface="BCompset"/>
              </a:rPr>
              <a:t>دارو از فهرست داروهای جستجو شده، علامت تیک در کنار نام دارو را برداشته و در این حالت نام دارو حذف می شود و برای انجام یک</a:t>
            </a:r>
          </a:p>
          <a:p>
            <a:pPr marL="0" indent="0" algn="r" rtl="1">
              <a:buNone/>
            </a:pPr>
            <a:r>
              <a:rPr lang="fa-IR" sz="1400" dirty="0">
                <a:latin typeface="BCompset"/>
              </a:rPr>
              <a:t>جستجوی جدید با انتخاب </a:t>
            </a:r>
            <a:r>
              <a:rPr lang="en-US" sz="1400" dirty="0">
                <a:latin typeface="MinionPro-Regular"/>
              </a:rPr>
              <a:t>New list </a:t>
            </a:r>
            <a:r>
              <a:rPr lang="fa-IR" sz="1400" dirty="0">
                <a:latin typeface="BCompset"/>
              </a:rPr>
              <a:t>یک صفحه جستجوی جدید نمایش داده خواهد شد.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4819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دامنه میزان تداخلهای تعریف شده برای داروها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15" y="1600200"/>
            <a:ext cx="58161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497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دامنه میزان تداخلهای تعریف شده برای داروها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r" rtl="1">
              <a:buNone/>
            </a:pPr>
            <a:r>
              <a:rPr lang="fa-IR" dirty="0"/>
              <a:t>در این پایگاه داروهای متداخل به نسبت میزان خطر به هنگام مصرف هم زمان در طیف </a:t>
            </a:r>
            <a:r>
              <a:rPr lang="en-US" dirty="0"/>
              <a:t>A، B، C، D </a:t>
            </a:r>
            <a:r>
              <a:rPr lang="fa-IR" dirty="0"/>
              <a:t>و </a:t>
            </a:r>
            <a:r>
              <a:rPr lang="en-US" dirty="0"/>
              <a:t>X </a:t>
            </a:r>
            <a:r>
              <a:rPr lang="fa-IR" dirty="0"/>
              <a:t>تقسیم بندی می شوند:</a:t>
            </a:r>
          </a:p>
          <a:p>
            <a:pPr marL="0" indent="0" algn="r" rtl="1">
              <a:buNone/>
            </a:pPr>
            <a:r>
              <a:rPr lang="fa-IR" dirty="0"/>
              <a:t>کد </a:t>
            </a:r>
            <a:r>
              <a:rPr lang="en-US" dirty="0"/>
              <a:t>A </a:t>
            </a:r>
            <a:r>
              <a:rPr lang="fa-IR" dirty="0"/>
              <a:t>نشان دهنده نبود تداخل فارماکودینامیک و فارماکوکینتیک در بین دو دارو است.</a:t>
            </a:r>
          </a:p>
          <a:p>
            <a:pPr marL="0" indent="0" algn="r" rtl="1">
              <a:buNone/>
            </a:pPr>
            <a:r>
              <a:rPr lang="fa-IR" dirty="0"/>
              <a:t>کد </a:t>
            </a:r>
            <a:r>
              <a:rPr lang="en-US" dirty="0"/>
              <a:t>B </a:t>
            </a:r>
            <a:r>
              <a:rPr lang="fa-IR" dirty="0"/>
              <a:t>نمایانگر امکان وجود واکنش در بین دو دارو است اما نیازی به تغییر یکی از داروها برای بیمار وجود ندارد.</a:t>
            </a:r>
          </a:p>
          <a:p>
            <a:pPr marL="0" indent="0" algn="r" rtl="1">
              <a:buNone/>
            </a:pPr>
            <a:r>
              <a:rPr lang="fa-IR" dirty="0"/>
              <a:t>کد </a:t>
            </a:r>
            <a:r>
              <a:rPr lang="en-US" dirty="0"/>
              <a:t>C </a:t>
            </a:r>
            <a:r>
              <a:rPr lang="fa-IR" dirty="0"/>
              <a:t>بیانگر نیاز به دخالت در دوز مصرفی بیمار به هنگام مصرف همزمان دو دارو است. با توجه به وضعیت بیمار و فواید مصرف هم</a:t>
            </a:r>
          </a:p>
          <a:p>
            <a:pPr marL="0" indent="0" algn="r" rtl="1">
              <a:buNone/>
            </a:pPr>
            <a:r>
              <a:rPr lang="fa-IR" dirty="0"/>
              <a:t>زمان دو دارو، در تعداد اندکی از بیماران و برای کاهش میزان عوارض باید در دوز مصرفی یک یا هر دو دارو هماهنگی برقرار شود.</a:t>
            </a:r>
          </a:p>
          <a:p>
            <a:pPr marL="0" indent="0" algn="r" rtl="1">
              <a:buNone/>
            </a:pPr>
            <a:r>
              <a:rPr lang="fa-IR" dirty="0"/>
              <a:t>کد </a:t>
            </a:r>
            <a:r>
              <a:rPr lang="en-US" dirty="0"/>
              <a:t>D </a:t>
            </a:r>
            <a:r>
              <a:rPr lang="fa-IR" dirty="0"/>
              <a:t>نشان می دهد که دو دارو با یکدیگر تداخل دارویی دارند. به گونه ای که با توجه به وضعیت بیمار، میزان فواید مصرف هم زمان</a:t>
            </a:r>
          </a:p>
          <a:p>
            <a:pPr marL="0" indent="0" algn="r" rtl="1">
              <a:buNone/>
            </a:pPr>
            <a:r>
              <a:rPr lang="fa-IR" dirty="0"/>
              <a:t>دو دارو و خطرهای ناشی از آن مورد ارزیابی قرار می گیرد و نیاز به مشاهده دقیق وضعیت بیمار به هنگام مصرف، تغییر در دوز داروها با</a:t>
            </a:r>
          </a:p>
          <a:p>
            <a:pPr marL="0" indent="0" algn="r" rtl="1">
              <a:buNone/>
            </a:pPr>
            <a:r>
              <a:rPr lang="fa-IR" dirty="0"/>
              <a:t>توجه به شرایط بالینی بیمار و جایگزینی داروهای معادل وجود دارد.</a:t>
            </a:r>
          </a:p>
          <a:p>
            <a:pPr marL="0" indent="0" algn="r" rtl="1">
              <a:buNone/>
            </a:pPr>
            <a:r>
              <a:rPr lang="fa-IR" dirty="0"/>
              <a:t>کد </a:t>
            </a:r>
            <a:r>
              <a:rPr lang="en-US" dirty="0"/>
              <a:t>X </a:t>
            </a:r>
            <a:r>
              <a:rPr lang="fa-IR" dirty="0"/>
              <a:t>بیانگر وجود تداخل در بین دو دارو است. در این شرایط میزان خطر ناشی از مصرف همزمان دو دارو بیشتر از فواید آن است و</a:t>
            </a:r>
          </a:p>
          <a:p>
            <a:pPr marL="0" indent="0" algn="r" rtl="1">
              <a:buNone/>
            </a:pPr>
            <a:r>
              <a:rPr lang="fa-IR" dirty="0"/>
              <a:t>نباید دو دارو را با یکدیگر برای بیمار تجویز کرد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33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نمونه رکورد در پایگاه اطلاعاتی دارویی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1800" dirty="0" smtClean="0"/>
              <a:t>در تصویردامنه تداخل دارویی بین دو داروی آسپرین و </a:t>
            </a:r>
            <a:r>
              <a:rPr lang="fa-IR" sz="1800" dirty="0">
                <a:solidFill>
                  <a:prstClr val="black"/>
                </a:solidFill>
              </a:rPr>
              <a:t>کتورولاک نشان داده شده </a:t>
            </a:r>
            <a:r>
              <a:rPr lang="fa-IR" sz="1800" dirty="0" smtClean="0">
                <a:solidFill>
                  <a:prstClr val="black"/>
                </a:solidFill>
              </a:rPr>
              <a:t>است .</a:t>
            </a:r>
            <a:endParaRPr lang="fa-IR" sz="1800" dirty="0" smtClean="0"/>
          </a:p>
          <a:p>
            <a:pPr marL="0" indent="0" algn="r" rtl="1">
              <a:buNone/>
            </a:pPr>
            <a:r>
              <a:rPr lang="fa-IR" sz="1800" dirty="0" smtClean="0">
                <a:latin typeface="BCompset"/>
              </a:rPr>
              <a:t>نام </a:t>
            </a:r>
            <a:r>
              <a:rPr lang="fa-IR" sz="1800" dirty="0">
                <a:latin typeface="BCompset"/>
              </a:rPr>
              <a:t>دو دارو در بالای رکورد نمایش داده می شود و سپس کد مربوط به طیف دامنه تداخل دو دارو، خلاصه ای از نحوه تاثیر داروی دوم </a:t>
            </a:r>
            <a:r>
              <a:rPr lang="fa-IR" sz="1800" dirty="0" smtClean="0">
                <a:latin typeface="BCompset"/>
              </a:rPr>
              <a:t>برعملکرد </a:t>
            </a:r>
            <a:r>
              <a:rPr lang="fa-IR" sz="1800" dirty="0">
                <a:latin typeface="BCompset"/>
              </a:rPr>
              <a:t>داروی اول، نحوه مدیریت مصرف دو دارو در بیمار، بحثی مفصل تر درباره تداخل دارویی و در آخر منبع استخراجی اطلاعات </a:t>
            </a:r>
            <a:r>
              <a:rPr lang="fa-IR" sz="1800" dirty="0" smtClean="0">
                <a:latin typeface="BCompset"/>
              </a:rPr>
              <a:t>درپانویس </a:t>
            </a:r>
            <a:r>
              <a:rPr lang="fa-IR" sz="1800" dirty="0">
                <a:latin typeface="BCompset"/>
              </a:rPr>
              <a:t>ارائه شده است.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29426"/>
            <a:ext cx="4038600" cy="318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364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اطلاعات ویژه بیماران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en-US" sz="1600" b="0" i="0" u="none" strike="noStrike" baseline="0" dirty="0" err="1" smtClean="0">
                <a:latin typeface="MinionPro-Regular"/>
              </a:rPr>
              <a:t>UpToDate</a:t>
            </a:r>
            <a:r>
              <a:rPr lang="en-US" sz="1600" b="0" i="0" u="none" strike="noStrike" baseline="0" dirty="0" smtClean="0">
                <a:latin typeface="MinionPro-Regular"/>
              </a:rPr>
              <a:t> </a:t>
            </a:r>
            <a:r>
              <a:rPr lang="fa-IR" sz="1600" b="0" i="0" u="none" strike="noStrike" baseline="0" dirty="0" smtClean="0">
                <a:latin typeface="BCompset"/>
              </a:rPr>
              <a:t>صدها موضوع آموزشی را برای بیماران فراهم آورده است که همانند اطلاعات مخصوص </a:t>
            </a:r>
            <a:r>
              <a:rPr lang="fa-IR" sz="1600" b="0" i="0" u="none" strike="noStrike" baseline="0" smtClean="0">
                <a:latin typeface="BCompset"/>
              </a:rPr>
              <a:t>پزشکان هر4ماه </a:t>
            </a:r>
            <a:r>
              <a:rPr lang="fa-IR" sz="1600" b="0" i="0" u="none" strike="noStrike" baseline="0" dirty="0" smtClean="0">
                <a:latin typeface="BCompset"/>
              </a:rPr>
              <a:t>یکبارروزآمد می شوند و در نتیجه دقیق ترین و جدیدترین مطالب در اختیار بیماران قرار می گیرد. این اطلاعات مربوط به شایع ترین</a:t>
            </a:r>
            <a:r>
              <a:rPr lang="fa-IR" sz="1600" b="0" i="0" u="none" strike="noStrike" dirty="0" smtClean="0">
                <a:latin typeface="BCompset"/>
              </a:rPr>
              <a:t> </a:t>
            </a:r>
            <a:r>
              <a:rPr lang="fa-IR" sz="1600" b="0" i="0" u="none" strike="noStrike" baseline="0" dirty="0" smtClean="0">
                <a:latin typeface="BCompset"/>
              </a:rPr>
              <a:t>بیماریها بوده و به جنبه هایی از بیماری مانند ریسک فاکتورها، علل بیماری، روش های تشخیص، اقدامات پیشگیرانه، اختلالات ودرمان های پیشنهادی اشاره می کند.</a:t>
            </a:r>
          </a:p>
          <a:p>
            <a:pPr marL="0" indent="0" algn="r" rtl="1">
              <a:buNone/>
            </a:pPr>
            <a:r>
              <a:rPr lang="fa-IR" sz="1600" b="0" i="0" u="none" strike="noStrike" baseline="0" dirty="0" smtClean="0">
                <a:latin typeface="BCompset"/>
              </a:rPr>
              <a:t>اطلاعات ارائه شده در این قسمت تنها برای آموزش و آگاهی بیماران و خانواده های آنها می باشد و برای سایر گروه های خوانندگان</a:t>
            </a:r>
            <a:r>
              <a:rPr lang="fa-IR" sz="1600" b="0" i="0" u="none" strike="noStrike" dirty="0" smtClean="0">
                <a:latin typeface="BCompset"/>
              </a:rPr>
              <a:t> </a:t>
            </a:r>
            <a:r>
              <a:rPr lang="fa-IR" sz="1600" b="0" i="0" u="none" strike="noStrike" baseline="0" dirty="0" smtClean="0">
                <a:latin typeface="BCompset"/>
              </a:rPr>
              <a:t>مناسب نیست. </a:t>
            </a:r>
          </a:p>
          <a:p>
            <a:pPr marL="0" indent="0" algn="r" rtl="1">
              <a:buNone/>
            </a:pPr>
            <a:r>
              <a:rPr lang="fa-IR" sz="1600" dirty="0" smtClean="0">
                <a:latin typeface="BCompset"/>
              </a:rPr>
              <a:t>همانطوری که گفته شد:</a:t>
            </a:r>
            <a:r>
              <a:rPr lang="fa-IR" sz="1600" dirty="0"/>
              <a:t>این پایگاه مباحث زیادی جهت آموزش به بیمار در سطح مقدماتی و پیشرفته برای پاسخگویی به نیازهاي اطلاعاتي مختلف بيماران </a:t>
            </a:r>
            <a:r>
              <a:rPr lang="fa-IR" sz="1600" dirty="0" smtClean="0"/>
              <a:t>فراهم می </a:t>
            </a:r>
            <a:r>
              <a:rPr lang="fa-IR" sz="1600" dirty="0"/>
              <a:t>کند. این بخش شامل تصاویر تمام رنگی، گرافیک و نمودار جهت کمک برای درک وضعیت و مراقبت از بیمار می باشد.</a:t>
            </a:r>
          </a:p>
          <a:p>
            <a:pPr marL="0" indent="0" algn="r" rtl="1">
              <a:buNone/>
            </a:pPr>
            <a:r>
              <a:rPr lang="fa-IR" sz="1600" dirty="0"/>
              <a:t>سطح </a:t>
            </a:r>
            <a:r>
              <a:rPr lang="en-US" sz="1600" dirty="0"/>
              <a:t>Basics : </a:t>
            </a:r>
            <a:r>
              <a:rPr lang="fa-IR" sz="1600" dirty="0"/>
              <a:t>مطابق اصول ساده نوشته شده و پاسخ به چند سوال اساسی شخص در مورد یک مشکل پزشکی می باشد.</a:t>
            </a:r>
          </a:p>
          <a:p>
            <a:pPr marL="0" indent="0" algn="r" rtl="1">
              <a:buNone/>
            </a:pPr>
            <a:r>
              <a:rPr lang="fa-IR" sz="1600" dirty="0"/>
              <a:t>سطح </a:t>
            </a:r>
            <a:r>
              <a:rPr lang="en-US" sz="1600" dirty="0"/>
              <a:t>Beyond Basics : </a:t>
            </a:r>
            <a:r>
              <a:rPr lang="fa-IR" sz="1600" dirty="0"/>
              <a:t>شامل بررسی دقیقتر و طولانی برای اشخاصی است که با اصطلاحات پزشکی آشنایی دارند.</a:t>
            </a:r>
          </a:p>
        </p:txBody>
      </p:sp>
    </p:spTree>
    <p:extLst>
      <p:ext uri="{BB962C8B-B14F-4D97-AF65-F5344CB8AC3E}">
        <p14:creationId xmlns:p14="http://schemas.microsoft.com/office/powerpoint/2010/main" val="719516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دیگر پایگاهها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r" rtl="1">
              <a:buNone/>
            </a:pPr>
            <a:r>
              <a:rPr lang="en-US" dirty="0" smtClean="0"/>
              <a:t>What's </a:t>
            </a:r>
            <a:r>
              <a:rPr lang="en-US" dirty="0"/>
              <a:t>New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این </a:t>
            </a:r>
            <a:r>
              <a:rPr lang="fa-IR" dirty="0"/>
              <a:t>بخش شامل خلاصه ای از مهم ترین مطالب و بروزرسانی </a:t>
            </a:r>
            <a:r>
              <a:rPr lang="fa-IR" dirty="0" smtClean="0"/>
              <a:t>های جدید بر اساس تخصص می باشد. جهت مشاهده بروزرسانی ها می توان روی تخصص مورد نظر کلیک کنيد.</a:t>
            </a:r>
          </a:p>
          <a:p>
            <a:pPr marL="0" indent="0" algn="r" rtl="1">
              <a:buNone/>
            </a:pPr>
            <a:r>
              <a:rPr lang="en-US" dirty="0" smtClean="0"/>
              <a:t>Practice Changing </a:t>
            </a:r>
            <a:r>
              <a:rPr lang="en-US" dirty="0" err="1" smtClean="0"/>
              <a:t>UpDates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این قسمت شامل تمرینات خاص و جدید یا بروزرسانی </a:t>
            </a:r>
            <a:r>
              <a:rPr lang="fa-IR" smtClean="0"/>
              <a:t>در خصوص عملکردهای </a:t>
            </a:r>
            <a:r>
              <a:rPr lang="fa-IR" dirty="0" smtClean="0"/>
              <a:t>بالینی می باشد.</a:t>
            </a:r>
          </a:p>
          <a:p>
            <a:pPr marL="0" indent="0" algn="r" rtl="1">
              <a:buNone/>
            </a:pPr>
            <a:r>
              <a:rPr lang="fa-IR" dirty="0" smtClean="0"/>
              <a:t>منعکس کننده مهم ترین تغییرات صورت گرفته در یکسال گذشته است و جزئیات بیشتر در موضوع مربوطه بازنگری و بروزرسانی شده است</a:t>
            </a:r>
          </a:p>
          <a:p>
            <a:pPr marL="0" indent="0" algn="r" rtl="1">
              <a:buNone/>
            </a:pPr>
            <a:r>
              <a:rPr lang="en-US" dirty="0" smtClean="0"/>
              <a:t>Calculator  </a:t>
            </a:r>
            <a:r>
              <a:rPr lang="fa-IR" dirty="0" smtClean="0"/>
              <a:t> </a:t>
            </a:r>
            <a:r>
              <a:rPr lang="en-US" dirty="0" smtClean="0"/>
              <a:t>                     </a:t>
            </a:r>
          </a:p>
          <a:p>
            <a:pPr marL="0" indent="0" algn="r" rtl="1">
              <a:buNone/>
            </a:pPr>
            <a:r>
              <a:rPr lang="fa-IR" dirty="0" smtClean="0"/>
              <a:t>در این قسمت می توان محاسبات مورد نیاز مقادیر را در فرمول های رایج انجام داد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4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مقدمه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r>
              <a:rPr lang="en-US" dirty="0" err="1" smtClean="0">
                <a:effectLst/>
              </a:rPr>
              <a:t>UptoDate</a:t>
            </a:r>
            <a:r>
              <a:rPr lang="fa-IR" dirty="0" smtClean="0">
                <a:effectLst/>
              </a:rPr>
              <a:t>معرفی </a:t>
            </a:r>
          </a:p>
          <a:p>
            <a:pPr marL="0" indent="0" algn="r" rtl="1">
              <a:buNone/>
            </a:pPr>
            <a:r>
              <a:rPr lang="fa-IR" dirty="0" smtClean="0">
                <a:effectLst/>
              </a:rPr>
              <a:t>پایگاهی جامع و بروز است که دربرگیرنده منابع اطلاعاتی بازبینی شده و مبتنی بر شواهد پزشکی است. این پایگاه در حقیقت یک سیستم پشتیبان تصمیم گیری بالینی است که به متخصصین بالینی سراسر جهان کمک می کند تا در مورد تشخیص، درمان و مراقبت از بیمار بهترین تصمیم را بگیرند.</a:t>
            </a:r>
          </a:p>
          <a:p>
            <a:pPr marL="0" indent="0" algn="r" rtl="1">
              <a:buNone/>
            </a:pPr>
            <a:r>
              <a:rPr lang="fa-IR" b="1" dirty="0"/>
              <a:t>گستره جهانی</a:t>
            </a:r>
            <a:r>
              <a:rPr lang="en-US" b="1" dirty="0" err="1"/>
              <a:t>UptoDate</a:t>
            </a:r>
            <a:endParaRPr lang="en-US" dirty="0" smtClean="0">
              <a:effectLst/>
            </a:endParaRPr>
          </a:p>
          <a:p>
            <a:pPr marL="0" indent="0" algn="r" rtl="1">
              <a:buNone/>
            </a:pPr>
            <a:r>
              <a:rPr lang="fa-IR" dirty="0" smtClean="0">
                <a:effectLst/>
              </a:rPr>
              <a:t>بیش از یک میلیون پزشک از  180 کشور و 32000 سازمان در دنیا برای سیستم حمایتی تصمیم سازی بالینی خود از           </a:t>
            </a:r>
            <a:r>
              <a:rPr lang="en-US" dirty="0" smtClean="0">
                <a:effectLst/>
              </a:rPr>
              <a:t>Up to Date </a:t>
            </a:r>
            <a:r>
              <a:rPr lang="fa-IR" dirty="0" smtClean="0">
                <a:effectLst/>
              </a:rPr>
              <a:t>استفاده می کنند.</a:t>
            </a:r>
          </a:p>
          <a:p>
            <a:pPr marL="0" indent="0" algn="r" rtl="1">
              <a:buNone/>
            </a:pPr>
            <a:r>
              <a:rPr lang="fa-IR" dirty="0" smtClean="0">
                <a:effectLst/>
              </a:rPr>
              <a:t>مطالب</a:t>
            </a:r>
            <a:r>
              <a:rPr lang="en-US" dirty="0" smtClean="0">
                <a:effectLst/>
              </a:rPr>
              <a:t>Up to Date </a:t>
            </a:r>
            <a:r>
              <a:rPr lang="fa-IR" dirty="0" smtClean="0">
                <a:effectLst/>
              </a:rPr>
              <a:t>توسط 6300 پزشک، سر دبیر و داور از سراسر جهان تهیه می شود </a:t>
            </a:r>
          </a:p>
          <a:p>
            <a:pPr marL="0" indent="0" algn="r" rtl="1">
              <a:buNone/>
            </a:pPr>
            <a:r>
              <a:rPr lang="en-US" b="1" dirty="0"/>
              <a:t>Up to Date   </a:t>
            </a:r>
            <a:r>
              <a:rPr lang="fa-IR" b="1" dirty="0"/>
              <a:t>چه می کند؟</a:t>
            </a:r>
            <a:endParaRPr lang="fa-IR" dirty="0" smtClean="0">
              <a:effectLst/>
            </a:endParaRPr>
          </a:p>
          <a:p>
            <a:pPr marL="0" indent="0" algn="r" rtl="1">
              <a:buNone/>
            </a:pPr>
            <a:r>
              <a:rPr lang="fa-IR" dirty="0" smtClean="0">
                <a:effectLst/>
              </a:rPr>
              <a:t>دانش بالینی در طول زمان کاهش مییابد لذا  استفاده از </a:t>
            </a:r>
            <a:r>
              <a:rPr lang="en-US" dirty="0" err="1" smtClean="0">
                <a:effectLst/>
              </a:rPr>
              <a:t>UptoDate</a:t>
            </a:r>
            <a:r>
              <a:rPr lang="en-US" dirty="0" smtClean="0">
                <a:effectLst/>
              </a:rPr>
              <a:t> </a:t>
            </a:r>
            <a:r>
              <a:rPr lang="fa-IR" dirty="0" smtClean="0">
                <a:effectLst/>
              </a:rPr>
              <a:t>دانش بالینی را به روز نگه می دارد.</a:t>
            </a:r>
          </a:p>
          <a:p>
            <a:pPr marL="0" indent="0" algn="r" rtl="1">
              <a:buNone/>
            </a:pPr>
            <a:r>
              <a:rPr lang="fa-IR" dirty="0" smtClean="0">
                <a:effectLst/>
              </a:rPr>
              <a:t>پاسخ سوالات بالینی را موثرتر از دیگر منابع ارائه می دهد</a:t>
            </a:r>
          </a:p>
          <a:p>
            <a:pPr marL="0" indent="0" algn="r" rtl="1">
              <a:buNone/>
            </a:pPr>
            <a:r>
              <a:rPr lang="fa-IR" dirty="0" smtClean="0">
                <a:effectLst/>
              </a:rPr>
              <a:t>مراقبت از بیمار را بهبود می بخشد. </a:t>
            </a:r>
          </a:p>
          <a:p>
            <a:pPr marL="0" indent="0" algn="r" rtl="1">
              <a:buNone/>
            </a:pPr>
            <a:r>
              <a:rPr lang="fa-IR" dirty="0" smtClean="0">
                <a:effectLst/>
              </a:rPr>
              <a:t>کاهش هزینه های درمان و صرفه جویی را درپی دارد.</a:t>
            </a:r>
          </a:p>
          <a:p>
            <a:pPr marL="0" indent="0" algn="r" rtl="1">
              <a:buNone/>
            </a:pPr>
            <a:r>
              <a:rPr lang="fa-IR" dirty="0" smtClean="0">
                <a:effectLst/>
              </a:rPr>
              <a:t>سوالات بالینی شایعی که در منابع دیگر پاسخ داده نشده اند ، در </a:t>
            </a:r>
            <a:r>
              <a:rPr lang="en-US" dirty="0" smtClean="0">
                <a:effectLst/>
              </a:rPr>
              <a:t>Up to Date </a:t>
            </a:r>
            <a:r>
              <a:rPr lang="fa-IR" dirty="0" smtClean="0">
                <a:effectLst/>
              </a:rPr>
              <a:t>پاسخ داده می شوند.</a:t>
            </a:r>
          </a:p>
          <a:p>
            <a:pPr marL="0" indent="0" algn="r" rtl="1">
              <a:buNone/>
            </a:pPr>
            <a:r>
              <a:rPr lang="fa-IR" dirty="0" smtClean="0">
                <a:effectLst/>
              </a:rPr>
              <a:t>بیشتر از سایر منابع بالینی استفاده می شود.</a:t>
            </a:r>
          </a:p>
          <a:p>
            <a:pPr marL="0" indent="0" algn="r" rtl="1">
              <a:buNone/>
            </a:pPr>
            <a:r>
              <a:rPr lang="fa-IR" dirty="0" smtClean="0">
                <a:effectLst/>
              </a:rPr>
              <a:t>نقش مهمی در آموزش پزشکی دارد.</a:t>
            </a:r>
          </a:p>
          <a:p>
            <a:pPr marL="0" indent="0" algn="r">
              <a:buNone/>
            </a:pPr>
            <a:r>
              <a:rPr lang="fa-IR" dirty="0" smtClean="0">
                <a:effectLst/>
              </a:rPr>
              <a:t>در زمان صرفه جویی می کند.</a:t>
            </a:r>
            <a:endParaRPr lang="fa-I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3582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انواع موضوعات تحت پوشش این پایگاه عبارتند از: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smtClean="0">
                <a:effectLst/>
              </a:rPr>
              <a:t>غدد درون ریز و دیابت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smtClean="0">
                <a:effectLst/>
              </a:rPr>
              <a:t>پزشکی خانواده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smtClean="0">
                <a:effectLst/>
              </a:rPr>
              <a:t>گوارش و کبد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smtClean="0">
                <a:effectLst/>
              </a:rPr>
              <a:t>طب سالمندان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smtClean="0">
                <a:effectLst/>
              </a:rPr>
              <a:t>هماتولوژی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smtClean="0">
                <a:effectLst/>
              </a:rPr>
              <a:t>طب اورژانس بزرگسال و اطفال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smtClean="0">
                <a:effectLst/>
              </a:rPr>
              <a:t>مراقبت های اولیه بزرگسالان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smtClean="0">
                <a:effectLst/>
              </a:rPr>
              <a:t> و پزشکی داخلی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smtClean="0">
                <a:effectLst/>
              </a:rPr>
              <a:t>آلرژی و ایمونولوژی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smtClean="0">
                <a:effectLst/>
              </a:rPr>
              <a:t>قلب و عروق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smtClean="0">
                <a:effectLst/>
              </a:rPr>
              <a:t>پوست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smtClean="0">
                <a:effectLst/>
              </a:rPr>
              <a:t>کودکان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smtClean="0">
                <a:effectLst/>
              </a:rPr>
              <a:t>روانپزشکی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smtClean="0">
                <a:effectLst/>
              </a:rPr>
              <a:t>ریه، مراقبت های ویژه  پزشکی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smtClean="0">
                <a:effectLst/>
              </a:rPr>
              <a:t>روماتولوژی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smtClean="0">
                <a:effectLst/>
              </a:rPr>
              <a:t>جراحی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smtClean="0">
                <a:effectLst/>
              </a:rPr>
              <a:t>طب خواب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smtClean="0">
                <a:effectLst/>
              </a:rPr>
              <a:t>بیماریهای عفونی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smtClean="0">
                <a:effectLst/>
              </a:rPr>
              <a:t>نفرولوژی و فشار خون بالا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smtClean="0">
                <a:effectLst/>
              </a:rPr>
              <a:t>مغز و اعصاب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smtClean="0">
                <a:effectLst/>
              </a:rPr>
              <a:t>مامایی، تخصص زنان و بهداشت زنان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smtClean="0">
                <a:effectLst/>
              </a:rPr>
              <a:t>انکولوژی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smtClean="0"/>
              <a:t>و غیره</a:t>
            </a:r>
            <a:endParaRPr lang="fa-I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554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/>
              <a:t>چگونه به پایگاه اطلاعاتی </a:t>
            </a:r>
            <a:r>
              <a:rPr lang="en-US" dirty="0" err="1" smtClean="0"/>
              <a:t>UpToDate</a:t>
            </a:r>
            <a:r>
              <a:rPr lang="en-US" dirty="0" smtClean="0"/>
              <a:t> </a:t>
            </a:r>
            <a:r>
              <a:rPr lang="fa-IR" dirty="0" smtClean="0"/>
              <a:t>دسترسی پیدا کنیم؟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dirty="0" smtClean="0"/>
              <a:t>دانشگاه علوم پزشک کرمانشاه امکان دسترسی مستقیم به پایگاه</a:t>
            </a:r>
            <a:r>
              <a:rPr lang="en-US" sz="2000" dirty="0" err="1" smtClean="0"/>
              <a:t>UpToDate</a:t>
            </a:r>
            <a:r>
              <a:rPr lang="fa-IR" sz="2000" dirty="0" smtClean="0"/>
              <a:t>را فراهم کرده است. برای دسترسی به این پایگاه،  می توانیددر صفحه اصلی سایت دانشگاه روی کتابخانه دیجیتال یا از سایت کتابخانه مرکزی دانشگاه روی اشتراک منابع دیجتال و یا از از طریق  سایت سایر کتابخانه های وابسته به دانشگاه علوم پزشکی کرمانشاه، پایگاه اطلاعاتی </a:t>
            </a:r>
            <a:r>
              <a:rPr lang="en-US" sz="2000" dirty="0" err="1" smtClean="0"/>
              <a:t>UpToDate</a:t>
            </a:r>
            <a:r>
              <a:rPr lang="fa-IR" sz="2000" dirty="0" smtClean="0"/>
              <a:t>را انتخاب کنید.</a:t>
            </a:r>
            <a:endParaRPr lang="fa-I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49498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23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/>
              <a:t>چگونه به پایگاه اطلاعاتی </a:t>
            </a:r>
            <a:r>
              <a:rPr lang="en-US" dirty="0" err="1" smtClean="0"/>
              <a:t>UpToDate</a:t>
            </a:r>
            <a:r>
              <a:rPr lang="fa-IR" dirty="0" smtClean="0"/>
              <a:t>دسترسی پیدا کنیم؟</a:t>
            </a:r>
            <a:endParaRPr lang="en-US" dirty="0"/>
          </a:p>
        </p:txBody>
      </p:sp>
      <p:pic>
        <p:nvPicPr>
          <p:cNvPr id="3074" name="Picture 2" descr="C:\Users\win7\Pictures\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47" y="1772152"/>
            <a:ext cx="6477905" cy="418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24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1" i="0" u="none" strike="noStrike" baseline="0" dirty="0" smtClean="0">
                <a:latin typeface="BTrafficBold"/>
              </a:rPr>
              <a:t>جستجو در </a:t>
            </a:r>
            <a:r>
              <a:rPr lang="en-US" b="1" i="0" u="none" strike="noStrike" baseline="0" dirty="0" err="1" smtClean="0">
                <a:latin typeface="Arial-BoldMT"/>
              </a:rPr>
              <a:t>UpToDate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b="0" i="0" u="none" strike="noStrike" baseline="0" dirty="0" smtClean="0">
                <a:latin typeface="BCompset"/>
              </a:rPr>
              <a:t>برای جستجوی اطلاعات در </a:t>
            </a:r>
            <a:r>
              <a:rPr lang="en-US" sz="2000" b="0" i="0" u="none" strike="noStrike" baseline="0" dirty="0" err="1" smtClean="0">
                <a:latin typeface="MinionPro-Regular"/>
              </a:rPr>
              <a:t>UpToDate</a:t>
            </a:r>
            <a:r>
              <a:rPr lang="en-US" sz="2000" b="0" i="0" u="none" strike="noStrike" baseline="0" dirty="0" smtClean="0">
                <a:latin typeface="MinionPro-Regular"/>
              </a:rPr>
              <a:t> </a:t>
            </a:r>
            <a:r>
              <a:rPr lang="fa-IR" sz="2000" b="0" i="0" u="none" strike="noStrike" baseline="0" dirty="0" smtClean="0">
                <a:latin typeface="BCompset"/>
              </a:rPr>
              <a:t>مراحل زیر را دنبال کنید:</a:t>
            </a:r>
          </a:p>
          <a:p>
            <a:pPr marL="0" indent="0" algn="r" rtl="1">
              <a:buNone/>
            </a:pPr>
            <a:r>
              <a:rPr lang="fa-IR" sz="2000" b="0" i="0" u="none" strike="noStrike" baseline="0" dirty="0" smtClean="0">
                <a:latin typeface="BCompset"/>
              </a:rPr>
              <a:t>1. در کادر جستجو </a:t>
            </a:r>
            <a:r>
              <a:rPr lang="en-US" sz="2000" b="0" i="0" u="none" strike="noStrike" baseline="0" dirty="0" smtClean="0">
                <a:latin typeface="MinionPro-Regular"/>
              </a:rPr>
              <a:t>New Search </a:t>
            </a:r>
            <a:r>
              <a:rPr lang="fa-IR" sz="2000" b="0" i="0" u="none" strike="noStrike" baseline="0" dirty="0" smtClean="0">
                <a:latin typeface="BCompset"/>
              </a:rPr>
              <a:t>عبارت جستجوی خود را وارد کنید.</a:t>
            </a:r>
          </a:p>
          <a:p>
            <a:pPr marL="0" indent="0" algn="r" rtl="1">
              <a:buNone/>
            </a:pPr>
            <a:r>
              <a:rPr lang="fa-IR" sz="2000" b="0" i="0" u="none" strike="noStrike" baseline="0" dirty="0" smtClean="0">
                <a:latin typeface="BCompset"/>
              </a:rPr>
              <a:t>نکته: عبارت جستجو می تواند نام بیماریها، علائم بیماری، رویکردها و اختلالات آزمایشگاهی، نام داروها و رده های دارویی باشد.</a:t>
            </a:r>
          </a:p>
          <a:p>
            <a:pPr marL="0" indent="0" algn="r" rtl="1">
              <a:buNone/>
            </a:pPr>
            <a:r>
              <a:rPr lang="fa-IR" sz="2000" b="0" i="0" u="none" strike="noStrike" baseline="0" dirty="0" smtClean="0">
                <a:latin typeface="BCompset"/>
              </a:rPr>
              <a:t>2. بر روی </a:t>
            </a:r>
            <a:r>
              <a:rPr lang="en-US" sz="2000" b="0" i="0" u="none" strike="noStrike" baseline="0" dirty="0" smtClean="0">
                <a:latin typeface="MinionPro-Regular"/>
              </a:rPr>
              <a:t>Go </a:t>
            </a:r>
            <a:r>
              <a:rPr lang="fa-IR" sz="2000" b="0" i="0" u="none" strike="noStrike" baseline="0" dirty="0" smtClean="0">
                <a:latin typeface="BCompset"/>
              </a:rPr>
              <a:t>کلیک کنید.</a:t>
            </a:r>
          </a:p>
          <a:p>
            <a:pPr marL="0" indent="0" algn="r" rtl="1">
              <a:buNone/>
            </a:pPr>
            <a:r>
              <a:rPr lang="fa-IR" sz="2000" b="0" i="0" u="none" strike="noStrike" baseline="0" dirty="0" smtClean="0">
                <a:latin typeface="BCompset"/>
              </a:rPr>
              <a:t>3. در صفحه نتایج جستجو با کلیک کردن بر روی عنوان یک زمینه موضوعی، نتایج مربوط به آن موضوع را مشاهده کنید.</a:t>
            </a:r>
            <a:endParaRPr lang="en-US" sz="2000" dirty="0"/>
          </a:p>
        </p:txBody>
      </p:sp>
      <p:pic>
        <p:nvPicPr>
          <p:cNvPr id="4100" name="Picture 4" descr="C:\Users\win7\Pictures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4" y="4266488"/>
            <a:ext cx="5758253" cy="234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49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اخص کردن عبارت جستجو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b="0" i="0" u="none" strike="noStrike" baseline="0" dirty="0" smtClean="0">
                <a:latin typeface="BCompset"/>
              </a:rPr>
              <a:t>برای بازیابی اطلاعات دقیق تر، عبارتی را وارد پنجره جستجو کنید که دقیقاّ آنچه را که می خواهید نشان دهد. برای مثال به</a:t>
            </a:r>
            <a:r>
              <a:rPr lang="fa-IR" b="0" i="0" u="none" strike="noStrike" dirty="0" smtClean="0">
                <a:latin typeface="BCompset"/>
              </a:rPr>
              <a:t> </a:t>
            </a:r>
            <a:r>
              <a:rPr lang="fa-IR" b="0" i="0" u="none" strike="noStrike" baseline="0" dirty="0" smtClean="0">
                <a:latin typeface="BCompset"/>
              </a:rPr>
              <a:t>منظور یافتن اطلاعاتی درباره چگونگی درمان فشار خون در دوران حاملگی، دقیقاّ عبارت</a:t>
            </a:r>
            <a:endParaRPr lang="fa-IR" sz="3000" dirty="0" smtClean="0">
              <a:solidFill>
                <a:prstClr val="black"/>
              </a:solidFill>
              <a:latin typeface="MinionPro-Regular"/>
            </a:endParaRPr>
          </a:p>
          <a:p>
            <a:pPr marL="0" indent="0" rtl="1">
              <a:buNone/>
            </a:pPr>
            <a:r>
              <a:rPr lang="en-US" sz="3000" dirty="0" smtClean="0">
                <a:solidFill>
                  <a:prstClr val="black"/>
                </a:solidFill>
                <a:latin typeface="MinionPro-Regular"/>
              </a:rPr>
              <a:t>in </a:t>
            </a:r>
            <a:r>
              <a:rPr lang="en-US" sz="3000" dirty="0">
                <a:solidFill>
                  <a:prstClr val="black"/>
                </a:solidFill>
                <a:latin typeface="MinionPro-Regular"/>
              </a:rPr>
              <a:t>pregnancy </a:t>
            </a:r>
            <a:r>
              <a:rPr lang="en-US" b="0" i="0" u="none" strike="noStrike" baseline="0" dirty="0" smtClean="0">
                <a:latin typeface="MinionPro-Regular"/>
              </a:rPr>
              <a:t>Treatment of hypertension </a:t>
            </a:r>
          </a:p>
          <a:p>
            <a:pPr marL="0" indent="0" algn="r" rtl="1">
              <a:buNone/>
            </a:pPr>
            <a:r>
              <a:rPr lang="fa-IR" b="0" i="0" u="none" strike="noStrike" baseline="0" dirty="0" smtClean="0">
                <a:latin typeface="BCompset"/>
              </a:rPr>
              <a:t>را وارد کادر جستجو کنید، زیرا این عبارت اطلاعات دقیق تری را نسبت به واژه </a:t>
            </a:r>
            <a:r>
              <a:rPr lang="en-US" b="0" i="0" u="none" strike="noStrike" baseline="0" dirty="0" smtClean="0">
                <a:latin typeface="MinionPro-Regular"/>
              </a:rPr>
              <a:t>Hypertension </a:t>
            </a:r>
            <a:r>
              <a:rPr lang="fa-IR" b="0" i="0" u="none" strike="noStrike" baseline="0" dirty="0" smtClean="0">
                <a:latin typeface="BCompset"/>
              </a:rPr>
              <a:t>برای شمابازیابی خواهد کرد.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9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 smtClean="0">
                <a:solidFill>
                  <a:srgbClr val="000000"/>
                </a:solidFill>
                <a:effectLst/>
                <a:latin typeface="Times New Roman"/>
              </a:rPr>
              <a:t>نکات جستجو: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r" rtl="1">
              <a:buNone/>
            </a:pPr>
            <a:r>
              <a:rPr lang="fa-IR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در صورت نیاز به گرافیک ویا مطلب مربوط به بیمار میتوان بعد ازتایپ عبارت جستجو آنها را از منوانتخاب و جستجو کرد.</a:t>
            </a:r>
            <a:endParaRPr lang="fa-IR" sz="1400" b="0" i="0" dirty="0" smtClean="0">
              <a:solidFill>
                <a:srgbClr val="000000"/>
              </a:solidFill>
              <a:effectLst/>
              <a:latin typeface="b mitra"/>
            </a:endParaRPr>
          </a:p>
          <a:p>
            <a:pPr marL="114300" indent="0" algn="r" rtl="1">
              <a:buNone/>
            </a:pPr>
            <a:r>
              <a:rPr lang="en-US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UpToDate.1 </a:t>
            </a:r>
            <a:r>
              <a:rPr lang="fa-IR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ا ختصارات و مترادف های رایج را تشخیص می دهد.برای مثال کلمه 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GERD </a:t>
            </a:r>
            <a:r>
              <a:rPr lang="fa-IR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نتایج مربوط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fa-IR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به </a:t>
            </a:r>
            <a:r>
              <a:rPr lang="en-US" sz="1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Gasteroesophageal</a:t>
            </a:r>
            <a:endParaRPr lang="en-US" sz="14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marL="114300" indent="0" algn="r" rtl="1">
              <a:buNone/>
            </a:pPr>
            <a:r>
              <a:rPr lang="en-US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reflux disease </a:t>
            </a:r>
            <a:r>
              <a:rPr lang="fa-IR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بیماری رفلاکس مری را بازیابی می کند.</a:t>
            </a:r>
          </a:p>
          <a:p>
            <a:pPr marL="114300" indent="0" algn="r" rtl="1">
              <a:buNone/>
            </a:pPr>
            <a:r>
              <a:rPr lang="fa-IR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در فرایند جستجو استفاده از حروف بزرگ یا کوچک نتایج یکسانی را بازیابی می کند.</a:t>
            </a:r>
            <a:endParaRPr lang="fa-IR" sz="1400" b="0" i="0" dirty="0" smtClean="0">
              <a:solidFill>
                <a:srgbClr val="000000"/>
              </a:solidFill>
              <a:effectLst/>
              <a:latin typeface="b mitra"/>
            </a:endParaRPr>
          </a:p>
          <a:p>
            <a:pPr marL="114300" indent="0" algn="r" rtl="1">
              <a:buNone/>
            </a:pPr>
            <a:r>
              <a:rPr lang="fa-IR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عبارت جستجو به طور خودکار در تمامی تخصص های موضوعی پزشکی تحت پوشش </a:t>
            </a:r>
            <a:r>
              <a:rPr lang="en-US" sz="1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UpToDate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fa-IR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جستجو می¬شود.</a:t>
            </a:r>
            <a:endParaRPr lang="fa-IR" sz="1400" b="0" i="0" dirty="0" smtClean="0">
              <a:solidFill>
                <a:srgbClr val="000000"/>
              </a:solidFill>
              <a:effectLst/>
              <a:latin typeface="b mitra"/>
            </a:endParaRPr>
          </a:p>
          <a:p>
            <a:pPr marL="114300" indent="0" algn="r" rtl="1">
              <a:buNone/>
            </a:pPr>
            <a:r>
              <a:rPr lang="fa-IR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در </a:t>
            </a:r>
            <a:r>
              <a:rPr lang="en-US" sz="1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UpToDate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fa-IR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نام یک نویسنده، عنوان یک مجله و سال انتشار قابل جستجو نمی باشد.</a:t>
            </a:r>
            <a:endParaRPr lang="en-US" sz="14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marL="114300" indent="0" algn="r" rtl="1">
              <a:buNone/>
            </a:pPr>
            <a:endParaRPr lang="fa-IR" sz="1400" b="0" i="0" dirty="0" smtClean="0">
              <a:solidFill>
                <a:srgbClr val="000000"/>
              </a:solidFill>
              <a:effectLst/>
              <a:latin typeface="b mitra"/>
            </a:endParaRPr>
          </a:p>
        </p:txBody>
      </p:sp>
      <p:pic>
        <p:nvPicPr>
          <p:cNvPr id="5124" name="Picture 4" descr="C:\Users\win7\Pictures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5379546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53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دریافت زمینه های موضوعی از صفحه نتایج جستجو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1800" b="0" i="0" u="none" strike="noStrike" baseline="0" dirty="0" smtClean="0">
                <a:latin typeface="BCompset"/>
              </a:rPr>
              <a:t>بعد از وارد کردن عبارت جستجو و اجرای جستجو توسط </a:t>
            </a:r>
            <a:r>
              <a:rPr lang="en-US" sz="1800" b="0" i="0" u="none" strike="noStrike" baseline="0" dirty="0" err="1" smtClean="0">
                <a:latin typeface="MinionPro-Regular"/>
              </a:rPr>
              <a:t>UpToDate</a:t>
            </a:r>
            <a:r>
              <a:rPr lang="en-US" sz="1800" b="0" i="0" u="none" strike="noStrike" baseline="0" dirty="0" smtClean="0">
                <a:latin typeface="MinionPro-Regular"/>
              </a:rPr>
              <a:t> </a:t>
            </a:r>
            <a:r>
              <a:rPr lang="en-US" sz="1800" b="0" i="0" u="none" strike="noStrike" baseline="0" dirty="0" smtClean="0">
                <a:latin typeface="BCompset"/>
              </a:rPr>
              <a:t>، </a:t>
            </a:r>
            <a:r>
              <a:rPr lang="fa-IR" sz="1800" b="0" i="0" u="none" strike="noStrike" baseline="0" dirty="0" smtClean="0">
                <a:latin typeface="BCompset"/>
              </a:rPr>
              <a:t>نتایج جستجو همانند تصویر نشان داده میشود</a:t>
            </a:r>
            <a:endParaRPr lang="en-US" sz="1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74" y="2438400"/>
            <a:ext cx="4804132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353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1605</Words>
  <Application>Microsoft Office PowerPoint</Application>
  <PresentationFormat>On-screen Show (4:3)</PresentationFormat>
  <Paragraphs>122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مقدمه</vt:lpstr>
      <vt:lpstr>انواع موضوعات تحت پوشش این پایگاه عبارتند از:</vt:lpstr>
      <vt:lpstr>چگونه به پایگاه اطلاعاتی UpToDate دسترسی پیدا کنیم؟</vt:lpstr>
      <vt:lpstr>چگونه به پایگاه اطلاعاتی UpToDateدسترسی پیدا کنیم؟</vt:lpstr>
      <vt:lpstr>جستجو در UpToDate</vt:lpstr>
      <vt:lpstr>اخص کردن عبارت جستجو</vt:lpstr>
      <vt:lpstr>نکات جستجو:</vt:lpstr>
      <vt:lpstr>دریافت زمینه های موضوعی از صفحه نتایج جستجو</vt:lpstr>
      <vt:lpstr>دریافت زمینه های موضوعی از صفحه نتایج جستجو</vt:lpstr>
      <vt:lpstr>استفاده از پیشنهادهای جستجو</vt:lpstr>
      <vt:lpstr>استفاده از پیشنهادهای جستجو</vt:lpstr>
      <vt:lpstr>پایگاه اطلاعاتی دارویی(Drug interactions)</vt:lpstr>
      <vt:lpstr>دامنه میزان تداخلهای تعریف شده برای داروها</vt:lpstr>
      <vt:lpstr>دامنه میزان تداخلهای تعریف شده برای داروها</vt:lpstr>
      <vt:lpstr>نمونه رکورد در پایگاه اطلاعاتی دارویی</vt:lpstr>
      <vt:lpstr>اطلاعات ویژه بیماران</vt:lpstr>
      <vt:lpstr>دیگر پایگاهها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01</cp:lastModifiedBy>
  <cp:revision>36</cp:revision>
  <dcterms:created xsi:type="dcterms:W3CDTF">2019-04-23T06:22:55Z</dcterms:created>
  <dcterms:modified xsi:type="dcterms:W3CDTF">2019-06-23T08:36:04Z</dcterms:modified>
</cp:coreProperties>
</file>