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n-US" dirty="0" smtClean="0"/>
              <a:t>Click to edit Master title style</a:t>
            </a:r>
            <a:endParaRPr lang="en-US" dirty="0"/>
          </a:p>
        </p:txBody>
      </p:sp>
      <p:sp>
        <p:nvSpPr>
          <p:cNvPr id="3" name="Content Placeholder 2"/>
          <p:cNvSpPr>
            <a:spLocks noGrp="1"/>
          </p:cNvSpPr>
          <p:nvPr>
            <p:ph idx="1"/>
          </p:nvPr>
        </p:nvSpPr>
        <p:spPr>
          <a:blipFill>
            <a:blip r:embed="rId2"/>
            <a:tile tx="0" ty="0" sx="100000" sy="100000" flip="none" algn="tl"/>
          </a:blip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19/03/03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19/03/03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19/03/03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19/03/03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19/03/03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19/03/03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0000"/>
          </a:solidFill>
        </p:spPr>
        <p:txBody>
          <a:bodyPr/>
          <a:lstStyle/>
          <a:p>
            <a:r>
              <a:rPr lang="en-US" b="1" dirty="0"/>
              <a:t>Arterial embolism</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86199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Emboli to the limbs</a:t>
            </a:r>
          </a:p>
        </p:txBody>
      </p:sp>
      <p:sp>
        <p:nvSpPr>
          <p:cNvPr id="3" name="Content Placeholder 2"/>
          <p:cNvSpPr>
            <a:spLocks noGrp="1"/>
          </p:cNvSpPr>
          <p:nvPr>
            <p:ph idx="1"/>
          </p:nvPr>
        </p:nvSpPr>
        <p:spPr/>
        <p:txBody>
          <a:bodyPr/>
          <a:lstStyle/>
          <a:p>
            <a:r>
              <a:rPr lang="en-US" b="1" dirty="0"/>
              <a:t>The classical complaints are pain, loss of normal sensation and later loss of motor function</a:t>
            </a:r>
            <a:r>
              <a:rPr lang="en-US" b="1" dirty="0" smtClean="0"/>
              <a:t>.</a:t>
            </a:r>
          </a:p>
          <a:p>
            <a:endParaRPr lang="en-US" b="1" dirty="0"/>
          </a:p>
          <a:p>
            <a:r>
              <a:rPr lang="en-US" b="1" dirty="0" smtClean="0"/>
              <a:t> </a:t>
            </a:r>
            <a:r>
              <a:rPr lang="en-US" b="1" dirty="0"/>
              <a:t>The extremity often appears pale, is cold to the touch and a distal pulse is not palpable</a:t>
            </a:r>
          </a:p>
        </p:txBody>
      </p:sp>
    </p:spTree>
    <p:extLst>
      <p:ext uri="{BB962C8B-B14F-4D97-AF65-F5344CB8AC3E}">
        <p14:creationId xmlns:p14="http://schemas.microsoft.com/office/powerpoint/2010/main" val="190123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Emboli to the mesenteric arteries</a:t>
            </a:r>
            <a:br>
              <a:rPr lang="en-US" b="1" dirty="0"/>
            </a:br>
            <a:endParaRPr lang="en-US" dirty="0"/>
          </a:p>
        </p:txBody>
      </p:sp>
      <p:sp>
        <p:nvSpPr>
          <p:cNvPr id="3" name="Content Placeholder 2"/>
          <p:cNvSpPr>
            <a:spLocks noGrp="1"/>
          </p:cNvSpPr>
          <p:nvPr>
            <p:ph idx="1"/>
          </p:nvPr>
        </p:nvSpPr>
        <p:spPr/>
        <p:txBody>
          <a:bodyPr/>
          <a:lstStyle/>
          <a:p>
            <a:r>
              <a:rPr lang="en-US" b="1" i="1" u="sng" dirty="0"/>
              <a:t>Bowel ischemia is a relatively uncommon but dreaded complication of arterial embolism</a:t>
            </a:r>
            <a:r>
              <a:rPr lang="en-US" b="1" i="1" u="sng" dirty="0" smtClean="0"/>
              <a:t>.</a:t>
            </a:r>
          </a:p>
          <a:p>
            <a:endParaRPr lang="en-US" b="1" i="1" u="sng" dirty="0"/>
          </a:p>
          <a:p>
            <a:endParaRPr lang="en-US" b="1" i="1" u="sng" dirty="0" smtClean="0"/>
          </a:p>
          <a:p>
            <a:r>
              <a:rPr lang="en-US" b="1" i="1" u="sng" dirty="0" smtClean="0"/>
              <a:t> </a:t>
            </a:r>
            <a:r>
              <a:rPr lang="en-US" b="1" i="1" u="sng" dirty="0"/>
              <a:t>It requires early recognition and emergent treatment</a:t>
            </a:r>
          </a:p>
        </p:txBody>
      </p:sp>
    </p:spTree>
    <p:extLst>
      <p:ext uri="{BB962C8B-B14F-4D97-AF65-F5344CB8AC3E}">
        <p14:creationId xmlns:p14="http://schemas.microsoft.com/office/powerpoint/2010/main" val="37209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Emboli to the renal </a:t>
            </a:r>
            <a:r>
              <a:rPr lang="en-US" b="1" dirty="0" err="1"/>
              <a:t>arter</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An LDH value above 600 IU/L in the setting of flank or back pain is a sensitive and specific marker for renal infarction</a:t>
            </a:r>
            <a:r>
              <a:rPr lang="en-US" b="1" dirty="0" smtClean="0"/>
              <a:t>.</a:t>
            </a:r>
          </a:p>
          <a:p>
            <a:endParaRPr lang="en-US" b="1" dirty="0"/>
          </a:p>
          <a:p>
            <a:endParaRPr lang="en-US" b="1" dirty="0" smtClean="0"/>
          </a:p>
          <a:p>
            <a:r>
              <a:rPr lang="en-US" b="1" dirty="0"/>
              <a:t>flank, back or generalized abdominal pain, which is sometimes accompanied by </a:t>
            </a:r>
            <a:r>
              <a:rPr lang="en-US" b="1" dirty="0" smtClean="0"/>
              <a:t>nausea.</a:t>
            </a:r>
          </a:p>
          <a:p>
            <a:r>
              <a:rPr lang="en-US" b="1" dirty="0" smtClean="0"/>
              <a:t>Laboratory </a:t>
            </a:r>
            <a:r>
              <a:rPr lang="en-US" b="1" dirty="0"/>
              <a:t>findings may include proteinuria, hematuria, </a:t>
            </a:r>
            <a:r>
              <a:rPr lang="en-US" b="1" dirty="0" err="1"/>
              <a:t>eosinophiluria</a:t>
            </a:r>
            <a:r>
              <a:rPr lang="en-US" b="1" dirty="0"/>
              <a:t>, elevated lactat</a:t>
            </a:r>
            <a:r>
              <a:rPr lang="en-US" dirty="0"/>
              <a:t>e </a:t>
            </a:r>
            <a:r>
              <a:rPr lang="en-US" b="1" dirty="0"/>
              <a:t>dehydrogenase (LDH) and elevated creatinine</a:t>
            </a:r>
          </a:p>
        </p:txBody>
      </p:sp>
    </p:spTree>
    <p:extLst>
      <p:ext uri="{BB962C8B-B14F-4D97-AF65-F5344CB8AC3E}">
        <p14:creationId xmlns:p14="http://schemas.microsoft.com/office/powerpoint/2010/main" val="380107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Atheroembolism</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a:t>cholesterol embolism </a:t>
            </a:r>
            <a:r>
              <a:rPr lang="en-US" b="1" dirty="0" smtClean="0"/>
              <a:t>syndrome</a:t>
            </a:r>
          </a:p>
          <a:p>
            <a:r>
              <a:rPr lang="en-US" dirty="0"/>
              <a:t>the brain can result in confusion and memory loss rather than a focal neurologic deficit. </a:t>
            </a:r>
            <a:endParaRPr lang="en-US" dirty="0" smtClean="0"/>
          </a:p>
          <a:p>
            <a:r>
              <a:rPr lang="en-US" dirty="0" err="1" smtClean="0"/>
              <a:t>Fundoscopic</a:t>
            </a:r>
            <a:r>
              <a:rPr lang="en-US" dirty="0" smtClean="0"/>
              <a:t> </a:t>
            </a:r>
            <a:r>
              <a:rPr lang="en-US" dirty="0"/>
              <a:t>evaluation in these cases may reveal </a:t>
            </a:r>
            <a:r>
              <a:rPr lang="en-US" dirty="0" err="1"/>
              <a:t>Hollenhorst</a:t>
            </a:r>
            <a:r>
              <a:rPr lang="en-US" dirty="0"/>
              <a:t> plaques, which are yellow cholesterol particles at branch points of retinal arteries. </a:t>
            </a:r>
            <a:endParaRPr lang="en-US" dirty="0" smtClean="0"/>
          </a:p>
          <a:p>
            <a:r>
              <a:rPr lang="en-US" dirty="0" smtClean="0"/>
              <a:t> </a:t>
            </a:r>
            <a:r>
              <a:rPr lang="en-US" dirty="0"/>
              <a:t>Typical skin findings (in order of decreasing frequency) include </a:t>
            </a:r>
            <a:r>
              <a:rPr lang="en-US" dirty="0" err="1"/>
              <a:t>livedoreticularis</a:t>
            </a:r>
            <a:r>
              <a:rPr lang="en-US" dirty="0"/>
              <a:t>, gangrene, cyanosis, ulceration, nodules and </a:t>
            </a:r>
            <a:r>
              <a:rPr lang="en-US" dirty="0" err="1"/>
              <a:t>purpura</a:t>
            </a:r>
            <a:r>
              <a:rPr lang="en-US" dirty="0" smtClean="0"/>
              <a:t>.</a:t>
            </a:r>
          </a:p>
          <a:p>
            <a:r>
              <a:rPr lang="en-US" dirty="0" smtClean="0"/>
              <a:t>Renal </a:t>
            </a:r>
            <a:r>
              <a:rPr lang="en-US" dirty="0"/>
              <a:t>dysfunction from CES may be triggered acutely by a procedure or happen spontaneously as an acute, </a:t>
            </a:r>
            <a:r>
              <a:rPr lang="en-US" dirty="0" err="1"/>
              <a:t>subacute</a:t>
            </a:r>
            <a:r>
              <a:rPr lang="en-US" dirty="0"/>
              <a:t>, or chronic process. </a:t>
            </a:r>
            <a:endParaRPr lang="en-US" dirty="0" smtClean="0"/>
          </a:p>
          <a:p>
            <a:r>
              <a:rPr lang="en-US" dirty="0" smtClean="0"/>
              <a:t>Gastrointestinal </a:t>
            </a:r>
            <a:r>
              <a:rPr lang="en-US" dirty="0"/>
              <a:t>manifestations can present as slow bleeding from microscopic erosions and abdominal pain from an unclear source.</a:t>
            </a:r>
          </a:p>
        </p:txBody>
      </p:sp>
    </p:spTree>
    <p:extLst>
      <p:ext uri="{BB962C8B-B14F-4D97-AF65-F5344CB8AC3E}">
        <p14:creationId xmlns:p14="http://schemas.microsoft.com/office/powerpoint/2010/main" val="3783743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Laboratory studies may show an elevated erythrocyte sedimentation rate, </a:t>
            </a:r>
            <a:r>
              <a:rPr lang="en-US" b="1" dirty="0" err="1"/>
              <a:t>hypereosinophilia</a:t>
            </a:r>
            <a:r>
              <a:rPr lang="en-US" b="1" dirty="0"/>
              <a:t>, </a:t>
            </a:r>
            <a:r>
              <a:rPr lang="en-US" b="1" dirty="0" err="1"/>
              <a:t>eosinophiluria</a:t>
            </a:r>
            <a:r>
              <a:rPr lang="en-US" b="1" dirty="0"/>
              <a:t>, elevated C-reactive protein, </a:t>
            </a:r>
            <a:r>
              <a:rPr lang="en-US" b="1" dirty="0" err="1"/>
              <a:t>hypocomplementemia</a:t>
            </a:r>
            <a:r>
              <a:rPr lang="en-US" b="1" dirty="0"/>
              <a:t>, thrombocytopenia and leukocytosis.</a:t>
            </a:r>
          </a:p>
        </p:txBody>
      </p:sp>
    </p:spTree>
    <p:extLst>
      <p:ext uri="{BB962C8B-B14F-4D97-AF65-F5344CB8AC3E}">
        <p14:creationId xmlns:p14="http://schemas.microsoft.com/office/powerpoint/2010/main" val="164686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Treatment</a:t>
            </a:r>
            <a:endParaRPr lang="en-US" dirty="0"/>
          </a:p>
        </p:txBody>
      </p:sp>
      <p:sp>
        <p:nvSpPr>
          <p:cNvPr id="3" name="Content Placeholder 2"/>
          <p:cNvSpPr>
            <a:spLocks noGrp="1"/>
          </p:cNvSpPr>
          <p:nvPr>
            <p:ph idx="1"/>
          </p:nvPr>
        </p:nvSpPr>
        <p:spPr/>
        <p:txBody>
          <a:bodyPr>
            <a:normAutofit lnSpcReduction="10000"/>
          </a:bodyPr>
          <a:lstStyle/>
          <a:p>
            <a:r>
              <a:rPr lang="en-US" b="1" dirty="0"/>
              <a:t>Treatment of thromboembolic events consists of immediate reperfusion through thrombolysis, </a:t>
            </a:r>
            <a:r>
              <a:rPr lang="en-US" b="1" dirty="0" err="1"/>
              <a:t>embolectomy</a:t>
            </a:r>
            <a:r>
              <a:rPr lang="en-US" b="1" dirty="0"/>
              <a:t> and sometimes arterial bypass</a:t>
            </a:r>
            <a:r>
              <a:rPr lang="en-US" dirty="0"/>
              <a:t>. </a:t>
            </a:r>
            <a:endParaRPr lang="en-US" dirty="0" smtClean="0"/>
          </a:p>
          <a:p>
            <a:endParaRPr lang="en-US" dirty="0"/>
          </a:p>
          <a:p>
            <a:r>
              <a:rPr lang="en-US" b="1" dirty="0"/>
              <a:t>This is usually followed by systemic anticoagulation to prevent further embolization or clot propagation in partially </a:t>
            </a:r>
            <a:r>
              <a:rPr lang="en-US" b="1" dirty="0" err="1"/>
              <a:t>reperfused</a:t>
            </a:r>
            <a:r>
              <a:rPr lang="en-US" b="1" dirty="0"/>
              <a:t> areas</a:t>
            </a:r>
            <a:r>
              <a:rPr lang="en-US" dirty="0"/>
              <a:t>.</a:t>
            </a:r>
          </a:p>
        </p:txBody>
      </p:sp>
    </p:spTree>
    <p:extLst>
      <p:ext uri="{BB962C8B-B14F-4D97-AF65-F5344CB8AC3E}">
        <p14:creationId xmlns:p14="http://schemas.microsoft.com/office/powerpoint/2010/main" val="1059764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Atheroembolic</a:t>
            </a:r>
            <a:r>
              <a:rPr lang="en-US" b="1" dirty="0"/>
              <a:t> events generally do not require reperfusion or anticoagulation, but due warrant antiplatelet therapy</a:t>
            </a:r>
          </a:p>
        </p:txBody>
      </p:sp>
    </p:spTree>
    <p:extLst>
      <p:ext uri="{BB962C8B-B14F-4D97-AF65-F5344CB8AC3E}">
        <p14:creationId xmlns:p14="http://schemas.microsoft.com/office/powerpoint/2010/main" val="2058519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management </a:t>
            </a:r>
          </a:p>
        </p:txBody>
      </p:sp>
      <p:sp>
        <p:nvSpPr>
          <p:cNvPr id="3" name="Content Placeholder 2"/>
          <p:cNvSpPr>
            <a:spLocks noGrp="1"/>
          </p:cNvSpPr>
          <p:nvPr>
            <p:ph idx="1"/>
          </p:nvPr>
        </p:nvSpPr>
        <p:spPr/>
        <p:txBody>
          <a:bodyPr/>
          <a:lstStyle/>
          <a:p>
            <a:r>
              <a:rPr lang="en-US" b="1" dirty="0"/>
              <a:t>risk factor modification, long-term systemic anticoagulation or antiplatelet therapy, the use of statins and rarely surgical intervention to correct the pathology responsible for the embolic event.</a:t>
            </a:r>
          </a:p>
        </p:txBody>
      </p:sp>
    </p:spTree>
    <p:extLst>
      <p:ext uri="{BB962C8B-B14F-4D97-AF65-F5344CB8AC3E}">
        <p14:creationId xmlns:p14="http://schemas.microsoft.com/office/powerpoint/2010/main" val="258187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Surgical and intensive care patients are at a heightened risk for arterial embolization due to pre-existing conditions such as age, hypercoagulability, cardiac abnormalities and atherosclerotic disease.</a:t>
            </a:r>
          </a:p>
        </p:txBody>
      </p:sp>
    </p:spTree>
    <p:extLst>
      <p:ext uri="{BB962C8B-B14F-4D97-AF65-F5344CB8AC3E}">
        <p14:creationId xmlns:p14="http://schemas.microsoft.com/office/powerpoint/2010/main" val="912322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obstruction leads to ischemia, organ dysfunction and potential infarction. </a:t>
            </a:r>
          </a:p>
        </p:txBody>
      </p:sp>
    </p:spTree>
    <p:extLst>
      <p:ext uri="{BB962C8B-B14F-4D97-AF65-F5344CB8AC3E}">
        <p14:creationId xmlns:p14="http://schemas.microsoft.com/office/powerpoint/2010/main" val="201446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 AND……..</a:t>
            </a:r>
            <a:endParaRPr lang="en-US" dirty="0"/>
          </a:p>
        </p:txBody>
      </p:sp>
      <p:sp>
        <p:nvSpPr>
          <p:cNvPr id="3" name="Content Placeholder 2"/>
          <p:cNvSpPr>
            <a:spLocks noGrp="1"/>
          </p:cNvSpPr>
          <p:nvPr>
            <p:ph idx="1"/>
          </p:nvPr>
        </p:nvSpPr>
        <p:spPr/>
        <p:txBody>
          <a:bodyPr/>
          <a:lstStyle/>
          <a:p>
            <a:r>
              <a:rPr lang="en-US" b="1" dirty="0"/>
              <a:t>Cardiac sources of arterial </a:t>
            </a:r>
            <a:r>
              <a:rPr lang="en-US" b="1" dirty="0" smtClean="0"/>
              <a:t>emboli</a:t>
            </a:r>
          </a:p>
          <a:p>
            <a:endParaRPr lang="en-US" b="1" dirty="0"/>
          </a:p>
        </p:txBody>
      </p:sp>
    </p:spTree>
    <p:extLst>
      <p:ext uri="{BB962C8B-B14F-4D97-AF65-F5344CB8AC3E}">
        <p14:creationId xmlns:p14="http://schemas.microsoft.com/office/powerpoint/2010/main" val="208740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For patients with non-</a:t>
            </a:r>
            <a:r>
              <a:rPr lang="en-US" dirty="0" err="1"/>
              <a:t>valvular</a:t>
            </a:r>
            <a:r>
              <a:rPr lang="en-US" dirty="0"/>
              <a:t> AF the CHADS2 scoring system is the most commonly used model for predicting the annual risk of stroke. The scoring system is an acronym that assigns point values for various independent risk factors associated with embolic stroke. One point is assigned for each of the following: C - congestive heart failure, H - hypertension, A - age of 75 years or older, D – diabetes Mellitus. Two points are assigned for S – prior stroke, TIA or thromboembolism. </a:t>
            </a:r>
          </a:p>
        </p:txBody>
      </p:sp>
    </p:spTree>
    <p:extLst>
      <p:ext uri="{BB962C8B-B14F-4D97-AF65-F5344CB8AC3E}">
        <p14:creationId xmlns:p14="http://schemas.microsoft.com/office/powerpoint/2010/main" val="1567308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dirty="0"/>
          </a:p>
          <a:p>
            <a:r>
              <a:rPr lang="en-US" dirty="0"/>
              <a:t>Aortic atherosclerotic plaque is another leading source of embolic disease.</a:t>
            </a:r>
          </a:p>
        </p:txBody>
      </p:sp>
    </p:spTree>
    <p:extLst>
      <p:ext uri="{BB962C8B-B14F-4D97-AF65-F5344CB8AC3E}">
        <p14:creationId xmlns:p14="http://schemas.microsoft.com/office/powerpoint/2010/main" val="549732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Aortic plaque is an extension of atherosclerosis in other arteries, and thus has many of the same risk factors - namely age, male gender, family history, hypertension, hypercholesterolemia, smoking and diabetes. </a:t>
            </a:r>
          </a:p>
        </p:txBody>
      </p:sp>
    </p:spTree>
    <p:extLst>
      <p:ext uri="{BB962C8B-B14F-4D97-AF65-F5344CB8AC3E}">
        <p14:creationId xmlns:p14="http://schemas.microsoft.com/office/powerpoint/2010/main" val="347254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Aortic plaque can give rise to two different types of emboli – </a:t>
            </a:r>
            <a:r>
              <a:rPr lang="en-US" dirty="0" err="1"/>
              <a:t>thromboemboli</a:t>
            </a:r>
            <a:r>
              <a:rPr lang="en-US" dirty="0"/>
              <a:t> and </a:t>
            </a:r>
            <a:r>
              <a:rPr lang="en-US" dirty="0" err="1"/>
              <a:t>atheroemboli</a:t>
            </a:r>
            <a:r>
              <a:rPr lang="en-US" dirty="0"/>
              <a:t> (also called cholesterol embolization syndrome -</a:t>
            </a:r>
          </a:p>
        </p:txBody>
      </p:sp>
    </p:spTree>
    <p:extLst>
      <p:ext uri="{BB962C8B-B14F-4D97-AF65-F5344CB8AC3E}">
        <p14:creationId xmlns:p14="http://schemas.microsoft.com/office/powerpoint/2010/main" val="159437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Organ specific manifestations of arterial emboli</a:t>
            </a:r>
          </a:p>
        </p:txBody>
      </p:sp>
      <p:sp>
        <p:nvSpPr>
          <p:cNvPr id="3" name="Content Placeholder 2"/>
          <p:cNvSpPr>
            <a:spLocks noGrp="1"/>
          </p:cNvSpPr>
          <p:nvPr>
            <p:ph idx="1"/>
          </p:nvPr>
        </p:nvSpPr>
        <p:spPr/>
        <p:txBody>
          <a:bodyPr/>
          <a:lstStyle/>
          <a:p>
            <a:r>
              <a:rPr lang="en-US" b="1" dirty="0"/>
              <a:t>Neurologic manifestations of emboli </a:t>
            </a:r>
          </a:p>
          <a:p>
            <a:endParaRPr lang="en-US" dirty="0" smtClean="0"/>
          </a:p>
          <a:p>
            <a:endParaRPr lang="en-US" dirty="0"/>
          </a:p>
          <a:p>
            <a:r>
              <a:rPr lang="en-US" b="1" dirty="0" smtClean="0"/>
              <a:t>Strokes </a:t>
            </a:r>
            <a:r>
              <a:rPr lang="en-US" b="1" dirty="0"/>
              <a:t>and transient ischemic attacks (TIA's) are the most important clinical manifestations of arterial emboli</a:t>
            </a:r>
          </a:p>
        </p:txBody>
      </p:sp>
    </p:spTree>
    <p:extLst>
      <p:ext uri="{BB962C8B-B14F-4D97-AF65-F5344CB8AC3E}">
        <p14:creationId xmlns:p14="http://schemas.microsoft.com/office/powerpoint/2010/main" val="1972770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585</Words>
  <Application>Microsoft Office PowerPoint</Application>
  <PresentationFormat>On-screen Show (4:3)</PresentationFormat>
  <Paragraphs>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Arterial embolism</vt:lpstr>
      <vt:lpstr>PowerPoint Presentation</vt:lpstr>
      <vt:lpstr>PowerPoint Presentation</vt:lpstr>
      <vt:lpstr>AF AND……..</vt:lpstr>
      <vt:lpstr>PowerPoint Presentation</vt:lpstr>
      <vt:lpstr>PowerPoint Presentation</vt:lpstr>
      <vt:lpstr>PowerPoint Presentation</vt:lpstr>
      <vt:lpstr>PowerPoint Presentation</vt:lpstr>
      <vt:lpstr>Organ specific manifestations of arterial emboli</vt:lpstr>
      <vt:lpstr>Emboli to the limbs</vt:lpstr>
      <vt:lpstr>Emboli to the mesenteric arteries </vt:lpstr>
      <vt:lpstr>Emboli to the renal arter</vt:lpstr>
      <vt:lpstr>Atheroembolism</vt:lpstr>
      <vt:lpstr>PowerPoint Presentation</vt:lpstr>
      <vt:lpstr>Treatment</vt:lpstr>
      <vt:lpstr>PowerPoint Presentation</vt:lpstr>
      <vt:lpstr>Long-term, management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Arterial embolism</dc:title>
  <dc:creator>01</dc:creator>
  <cp:lastModifiedBy>01</cp:lastModifiedBy>
  <cp:revision>13</cp:revision>
  <dcterms:created xsi:type="dcterms:W3CDTF">2006-08-16T00:00:00Z</dcterms:created>
  <dcterms:modified xsi:type="dcterms:W3CDTF">2019-03-03T05:40:58Z</dcterms:modified>
</cp:coreProperties>
</file>