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1D7E51-FF32-4F65-B5CC-B810FE30C7D3}"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800759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D7E51-FF32-4F65-B5CC-B810FE30C7D3}"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100282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D7E51-FF32-4F65-B5CC-B810FE30C7D3}"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427710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1D7E51-FF32-4F65-B5CC-B810FE30C7D3}"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3751055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1D7E51-FF32-4F65-B5CC-B810FE30C7D3}"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1645275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1D7E51-FF32-4F65-B5CC-B810FE30C7D3}"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396208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1D7E51-FF32-4F65-B5CC-B810FE30C7D3}" type="datetimeFigureOut">
              <a:rPr lang="en-US" smtClean="0"/>
              <a:t>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3437244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1D7E51-FF32-4F65-B5CC-B810FE30C7D3}"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12966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D7E51-FF32-4F65-B5CC-B810FE30C7D3}"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3522363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D7E51-FF32-4F65-B5CC-B810FE30C7D3}"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158668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D7E51-FF32-4F65-B5CC-B810FE30C7D3}"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140D7-B9EB-4679-8446-FBAC1B060CEF}" type="slidenum">
              <a:rPr lang="en-US" smtClean="0"/>
              <a:t>‹#›</a:t>
            </a:fld>
            <a:endParaRPr lang="en-US"/>
          </a:p>
        </p:txBody>
      </p:sp>
    </p:spTree>
    <p:extLst>
      <p:ext uri="{BB962C8B-B14F-4D97-AF65-F5344CB8AC3E}">
        <p14:creationId xmlns:p14="http://schemas.microsoft.com/office/powerpoint/2010/main" val="408645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D7E51-FF32-4F65-B5CC-B810FE30C7D3}" type="datetimeFigureOut">
              <a:rPr lang="en-US" smtClean="0"/>
              <a:t>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140D7-B9EB-4679-8446-FBAC1B060CEF}" type="slidenum">
              <a:rPr lang="en-US" smtClean="0"/>
              <a:t>‹#›</a:t>
            </a:fld>
            <a:endParaRPr lang="en-US"/>
          </a:p>
        </p:txBody>
      </p:sp>
    </p:spTree>
    <p:extLst>
      <p:ext uri="{BB962C8B-B14F-4D97-AF65-F5344CB8AC3E}">
        <p14:creationId xmlns:p14="http://schemas.microsoft.com/office/powerpoint/2010/main" val="51383104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981200"/>
          </a:xfrm>
        </p:spPr>
        <p:txBody>
          <a:bodyPr/>
          <a:lstStyle/>
          <a:p>
            <a:endParaRPr lang="en-US" dirty="0"/>
          </a:p>
        </p:txBody>
      </p:sp>
      <p:sp>
        <p:nvSpPr>
          <p:cNvPr id="3" name="Subtitle 2"/>
          <p:cNvSpPr>
            <a:spLocks noGrp="1"/>
          </p:cNvSpPr>
          <p:nvPr>
            <p:ph type="subTitle" idx="1"/>
          </p:nvPr>
        </p:nvSpPr>
        <p:spPr>
          <a:xfrm>
            <a:off x="1447800" y="3886200"/>
            <a:ext cx="6400800" cy="1752600"/>
          </a:xfrm>
        </p:spPr>
        <p:txBody>
          <a:bodyPr/>
          <a:lstStyle/>
          <a:p>
            <a:endParaRPr lang="fa-IR" dirty="0" smtClean="0"/>
          </a:p>
        </p:txBody>
      </p:sp>
      <p:pic>
        <p:nvPicPr>
          <p:cNvPr id="1031" name="Picture 7" descr="C:\Users\win7\Pictures\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0"/>
            <a:ext cx="7924800" cy="33528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505200"/>
            <a:ext cx="342899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3929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حرف آخر</a:t>
            </a:r>
            <a:endParaRPr lang="en-US" dirty="0"/>
          </a:p>
        </p:txBody>
      </p:sp>
      <p:sp>
        <p:nvSpPr>
          <p:cNvPr id="3" name="Content Placeholder 2"/>
          <p:cNvSpPr>
            <a:spLocks noGrp="1"/>
          </p:cNvSpPr>
          <p:nvPr>
            <p:ph idx="1"/>
          </p:nvPr>
        </p:nvSpPr>
        <p:spPr/>
        <p:txBody>
          <a:bodyPr>
            <a:normAutofit/>
          </a:bodyPr>
          <a:lstStyle/>
          <a:p>
            <a:pPr marL="0" indent="0" algn="r" rtl="1">
              <a:buNone/>
            </a:pPr>
            <a:r>
              <a:rPr lang="fa-IR" dirty="0" smtClean="0"/>
              <a:t>نکته:</a:t>
            </a:r>
            <a:endParaRPr lang="en-US" dirty="0" smtClean="0"/>
          </a:p>
          <a:p>
            <a:pPr marL="0" indent="0" algn="r" rtl="1">
              <a:buNone/>
            </a:pPr>
            <a:r>
              <a:rPr lang="fa-IR" sz="1400" dirty="0" smtClean="0"/>
              <a:t>در قسمت </a:t>
            </a:r>
            <a:r>
              <a:rPr lang="en-US" sz="1400" dirty="0" smtClean="0"/>
              <a:t>details </a:t>
            </a:r>
            <a:r>
              <a:rPr lang="fa-IR" sz="1400" dirty="0" smtClean="0"/>
              <a:t>اگر تصویر مربوطه به رنگ سبز باشد یعنی این مجله، کتاب یا راهنما توسط دانشگاه یا سازمان مربوطه خریداری شده، اگر به رنگ نارنجی باشد یعنی منبع به‌صورت رایگان در دسترس است و اگر به رنگ خاکستری باشد، یعنی دسترسی رایگان به محتوای این منبع وجود ندارد.</a:t>
            </a:r>
          </a:p>
          <a:p>
            <a:pPr marL="0" indent="0" algn="r" rtl="1">
              <a:buNone/>
            </a:pPr>
            <a:r>
              <a:rPr lang="fa-IR" sz="1400" dirty="0" smtClean="0"/>
              <a:t> اگر شما از در محیط دانشگاه یا سازمانی که اشتراک پایگاه </a:t>
            </a:r>
            <a:r>
              <a:rPr lang="en-US" sz="1400" dirty="0" smtClean="0"/>
              <a:t>web of science</a:t>
            </a:r>
            <a:r>
              <a:rPr lang="fa-IR" sz="1400" dirty="0" smtClean="0"/>
              <a:t>را دارد به این سامانه مراجعه کنید، به تمامی امکانات این سامانه دسترسی خواهید داشت، در غیر این صورت شاخص‌های علم‌سنجی این پایگاه برای شما نشان داده نمی‌شود.</a:t>
            </a:r>
            <a:endParaRPr lang="en-US" sz="1400" dirty="0"/>
          </a:p>
        </p:txBody>
      </p:sp>
      <p:pic>
        <p:nvPicPr>
          <p:cNvPr id="9218" name="Picture 2" descr="C:\Users\win7\Pictures\44444444444444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429000"/>
            <a:ext cx="8001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518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معرفی سامانه منبع یاب</a:t>
            </a:r>
            <a:endParaRPr lang="fa-IR" dirty="0"/>
          </a:p>
        </p:txBody>
      </p:sp>
      <p:sp>
        <p:nvSpPr>
          <p:cNvPr id="3" name="Content Placeholder 2"/>
          <p:cNvSpPr>
            <a:spLocks noGrp="1"/>
          </p:cNvSpPr>
          <p:nvPr>
            <p:ph idx="1"/>
          </p:nvPr>
        </p:nvSpPr>
        <p:spPr/>
        <p:txBody>
          <a:bodyPr>
            <a:normAutofit/>
          </a:bodyPr>
          <a:lstStyle/>
          <a:p>
            <a:pPr marL="0" indent="0" algn="r" rtl="1">
              <a:buNone/>
            </a:pPr>
            <a:r>
              <a:rPr lang="fa-IR" sz="1800" dirty="0" smtClean="0"/>
              <a:t>سامانه منبع یاب توسط معاونت تحقیقات و فناوری وزارت بهداشت درمان و آموزش پزشکی و با همکاری مرکز توسعه و هماهنگی اطلاعات و انتشارات علمی این وزارت تهیه‌شده که ‌ابزار جستجو و دسترسی به اطلاعات بیش از ۸۰ هزار عنوان مجله (۴۳۰۷۵)، کتاب (۳۹۰۹۲) و راهنمای علوم پزشکی (۳۴۲) است. در این سامانه به‌راحتی می‌توانید به مجلات، فایل‌های آموزشی، تصاویر و کتاب‌های رشته خود دسترسی و مجله مناسب برای انتشار مقالات خود را پیدا کنید.</a:t>
            </a:r>
          </a:p>
          <a:p>
            <a:pPr marL="0" indent="0" algn="r" rtl="1">
              <a:buNone/>
            </a:pPr>
            <a:r>
              <a:rPr lang="fa-IR" sz="1600" dirty="0" smtClean="0"/>
              <a:t>امروزه نمایه‌نامه‌های مختلفی از جمله نمایه </a:t>
            </a:r>
            <a:r>
              <a:rPr lang="en-US" sz="1600" dirty="0" smtClean="0"/>
              <a:t>Web of Science, Scopus, PubMed </a:t>
            </a:r>
            <a:r>
              <a:rPr lang="fa-IR" sz="1600" dirty="0" smtClean="0"/>
              <a:t>و … وجود دارند، فهمیدن اینکه یک مجله در کدام‌یک از این نمایه‌ها قرار دارد و وضعیت مجله از نظر شاخص‌های علم‌سنجی چگونه است فرایند سخت و وقت‌گیری است، اما با استفاده از این سامانه و تنها با وارد کردن نام مجله در باکس جستجو، شما به‌راحتی می‌توانید وضعیت مجله را مشاهده و شاخص‌های علم‌سنجی آن را بررسی کنید.</a:t>
            </a:r>
          </a:p>
          <a:p>
            <a:pPr marL="0" indent="0" algn="r" rtl="1">
              <a:buNone/>
            </a:pPr>
            <a:r>
              <a:rPr lang="fa-IR" sz="1600" dirty="0" smtClean="0"/>
              <a:t>آدرس این سامانه</a:t>
            </a:r>
            <a:r>
              <a:rPr lang="en-US" sz="1600" dirty="0" smtClean="0"/>
              <a:t>http://rsf.research.ac.ir </a:t>
            </a:r>
            <a:r>
              <a:rPr lang="fa-IR" sz="1600" dirty="0" smtClean="0"/>
              <a:t> می باشد که شما می توانید مستقیم ویا از طریق کتابخانه دیجتال دانشگاه وارد آن بشوید</a:t>
            </a:r>
            <a:endParaRPr lang="en-US" sz="1600" dirty="0"/>
          </a:p>
        </p:txBody>
      </p:sp>
      <p:pic>
        <p:nvPicPr>
          <p:cNvPr id="2050" name="Picture 2" descr="C:\Users\win7\Pictures\1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524375"/>
            <a:ext cx="3686175" cy="233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992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win7\Pictures\19.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229600" cy="5889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80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جستجوی ساده </a:t>
            </a:r>
            <a:endParaRPr lang="en-US" dirty="0"/>
          </a:p>
        </p:txBody>
      </p:sp>
      <p:sp>
        <p:nvSpPr>
          <p:cNvPr id="3" name="Content Placeholder 2"/>
          <p:cNvSpPr>
            <a:spLocks noGrp="1"/>
          </p:cNvSpPr>
          <p:nvPr>
            <p:ph idx="1"/>
          </p:nvPr>
        </p:nvSpPr>
        <p:spPr/>
        <p:txBody>
          <a:bodyPr>
            <a:normAutofit fontScale="92500" lnSpcReduction="20000"/>
          </a:bodyPr>
          <a:lstStyle/>
          <a:p>
            <a:pPr marL="0" indent="0" algn="r" rtl="1">
              <a:buNone/>
            </a:pPr>
            <a:r>
              <a:rPr lang="fa-IR" sz="2800" dirty="0" smtClean="0"/>
              <a:t>همان‌طور که در تصویر بالا مشاهده می‌کنید، این سامانه دارای چندزبانه با عنوان‌های جستجوی ساده، جستجوی پیشرفته، جستجوی موضوعی، رتبه‌بندی اسکوپوس و رتبه‌بندی </a:t>
            </a:r>
            <a:r>
              <a:rPr lang="en-US" sz="2800" dirty="0" smtClean="0"/>
              <a:t>ISI </a:t>
            </a:r>
            <a:r>
              <a:rPr lang="fa-IR" sz="2800" dirty="0" smtClean="0"/>
              <a:t>و منابع اطلاعاتی است که هرکدام از این زبانه‌ها امکانات منحصربه‌فردی را برای یک جستجوی جامع و کامل در اختیار قرار می‌دهند،</a:t>
            </a:r>
          </a:p>
          <a:p>
            <a:pPr marL="0" indent="0" algn="r" rtl="1">
              <a:buNone/>
            </a:pPr>
            <a:r>
              <a:rPr lang="fa-IR" sz="2800" dirty="0" smtClean="0"/>
              <a:t>در جستجوی ساده شما می‌توانید نام کتاب، مجله، نام ناشر، شماره </a:t>
            </a:r>
            <a:r>
              <a:rPr lang="en-US" sz="2800" dirty="0" smtClean="0"/>
              <a:t>ISSN/ISBN </a:t>
            </a:r>
            <a:r>
              <a:rPr lang="fa-IR" sz="2800" dirty="0" smtClean="0"/>
              <a:t>و یا نام نمایه‌نامه را انتخاب و نتایج را مشاهده نمایید (نیازی به پرکردن تمامی موارد جستجو نیست و شما فقط با پرکردن یکی از باکس‌های جستجو می‌توانید نتایج جستجو را در پایین مشاهده نمایید). شما می‌توانید نتایج را محدود به کتاب، مجله و یا راهنما و یا از لحاظ دسترسی به مشترک، رایگان و یا غیرمشترک کنید، همان‌طور که در تصویر بالا ملاحظه می‌کنید تمامی شاخص‌های علم‌سنجی وب آف ساینس و اسکوپوس نمایش داده می‌شود.</a:t>
            </a:r>
          </a:p>
          <a:p>
            <a:pPr marL="0" indent="0" algn="r" rtl="1">
              <a:buNone/>
            </a:pPr>
            <a:endParaRPr lang="fa-IR" dirty="0" smtClean="0"/>
          </a:p>
          <a:p>
            <a:pPr marL="0" indent="0">
              <a:buNone/>
            </a:pPr>
            <a:endParaRPr lang="en-US" dirty="0"/>
          </a:p>
        </p:txBody>
      </p:sp>
    </p:spTree>
    <p:extLst>
      <p:ext uri="{BB962C8B-B14F-4D97-AF65-F5344CB8AC3E}">
        <p14:creationId xmlns:p14="http://schemas.microsoft.com/office/powerpoint/2010/main" val="852570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Users\win7\Pictures\2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305800" cy="5897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674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جستجوی پیشرفته </a:t>
            </a:r>
            <a:endParaRPr lang="en-US" dirty="0"/>
          </a:p>
        </p:txBody>
      </p:sp>
      <p:sp>
        <p:nvSpPr>
          <p:cNvPr id="3" name="Content Placeholder 2"/>
          <p:cNvSpPr>
            <a:spLocks noGrp="1"/>
          </p:cNvSpPr>
          <p:nvPr>
            <p:ph idx="1"/>
          </p:nvPr>
        </p:nvSpPr>
        <p:spPr/>
        <p:txBody>
          <a:bodyPr>
            <a:normAutofit/>
          </a:bodyPr>
          <a:lstStyle/>
          <a:p>
            <a:pPr marL="0" indent="0" algn="r" rtl="1">
              <a:buNone/>
            </a:pPr>
            <a:r>
              <a:rPr lang="fa-IR" sz="2400" dirty="0" smtClean="0"/>
              <a:t>در قسمت جستجوی پیشرفته علاوه بر باکس‌هایی که در جستجوی ساده مشاهده شد، امکانات دیگری برای محدودسازی جستجو در اختیار ما قرار می‌گیرد، در این قسمت می‌توان از طریق شاخص‌های علم‌سنجی از جمله </a:t>
            </a:r>
            <a:r>
              <a:rPr lang="en-US" sz="2400" dirty="0" smtClean="0"/>
              <a:t>Impact factor, </a:t>
            </a:r>
            <a:r>
              <a:rPr lang="en-US" sz="2400" dirty="0" err="1" smtClean="0"/>
              <a:t>sjr</a:t>
            </a:r>
            <a:r>
              <a:rPr lang="en-US" sz="2400" dirty="0" smtClean="0"/>
              <a:t> </a:t>
            </a:r>
            <a:r>
              <a:rPr lang="fa-IR" sz="2400" dirty="0" smtClean="0"/>
              <a:t>و </a:t>
            </a:r>
            <a:r>
              <a:rPr lang="en-US" sz="2400" dirty="0" err="1" smtClean="0"/>
              <a:t>Citescore</a:t>
            </a:r>
            <a:r>
              <a:rPr lang="en-US" sz="2400" dirty="0" smtClean="0"/>
              <a:t> </a:t>
            </a:r>
            <a:r>
              <a:rPr lang="fa-IR" sz="2400" dirty="0" smtClean="0"/>
              <a:t>محدودیت‌های قائل شد و جستجوی دقیق‌تری انجام داد.</a:t>
            </a:r>
            <a:endParaRPr lang="en-US" sz="2400" dirty="0"/>
          </a:p>
        </p:txBody>
      </p:sp>
      <p:pic>
        <p:nvPicPr>
          <p:cNvPr id="5123" name="Picture 3" descr="C:\Users\win7\Pictures\66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363" y="3200400"/>
            <a:ext cx="8526463" cy="3133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536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جستجوی موضوعی </a:t>
            </a:r>
            <a:endParaRPr lang="en-US" dirty="0"/>
          </a:p>
        </p:txBody>
      </p:sp>
      <p:sp>
        <p:nvSpPr>
          <p:cNvPr id="3" name="Content Placeholder 2"/>
          <p:cNvSpPr>
            <a:spLocks noGrp="1"/>
          </p:cNvSpPr>
          <p:nvPr>
            <p:ph idx="1"/>
          </p:nvPr>
        </p:nvSpPr>
        <p:spPr/>
        <p:txBody>
          <a:bodyPr>
            <a:normAutofit/>
          </a:bodyPr>
          <a:lstStyle/>
          <a:p>
            <a:pPr marL="0" indent="0" algn="r" rtl="1">
              <a:buNone/>
            </a:pPr>
            <a:r>
              <a:rPr lang="fa-IR" sz="2000" dirty="0" smtClean="0"/>
              <a:t>اما در زبانه‌ی بعدی با نام جستجوی موضوعی شما به‌راحتی می‌توانید، مجله‌های معتبر در حوزه‌ی موضوعی خود را پیدا کنید، برای این کار کافی است حوزه‌ی موضوعی خود را انتخاب و در صورت نیاز نوع نمایه و رتبه‌بندی مجلات در این حوزه موضوعی را نیز انتخاب نمایید. (با کلیک روی علامت بعلاوه شما می‌توانید زیرشاخه‌های یک حوزه‌ی موضوعی را نیز مشاهده نمایید).</a:t>
            </a:r>
          </a:p>
          <a:p>
            <a:pPr marL="0" indent="0" algn="r" rtl="1">
              <a:buNone/>
            </a:pPr>
            <a:endParaRPr lang="fa-IR" sz="2000" dirty="0"/>
          </a:p>
          <a:p>
            <a:pPr marL="0" indent="0" algn="r" rtl="1">
              <a:buNone/>
            </a:pPr>
            <a:endParaRPr lang="fa-IR" sz="2000" dirty="0" smtClean="0"/>
          </a:p>
          <a:p>
            <a:pPr marL="0" indent="0" algn="r" rtl="1">
              <a:buNone/>
            </a:pPr>
            <a:endParaRPr lang="fa-IR" sz="2000" dirty="0"/>
          </a:p>
          <a:p>
            <a:pPr marL="0" indent="0" algn="r" rtl="1">
              <a:buNone/>
            </a:pPr>
            <a:endParaRPr lang="fa-IR" sz="2000" dirty="0" smtClean="0"/>
          </a:p>
          <a:p>
            <a:pPr marL="0" indent="0" algn="r" rtl="1">
              <a:buNone/>
            </a:pPr>
            <a:endParaRPr lang="fa-IR" sz="2000" dirty="0"/>
          </a:p>
          <a:p>
            <a:pPr marL="0" indent="0" algn="r" rtl="1">
              <a:buNone/>
            </a:pPr>
            <a:endParaRPr lang="fa-IR" sz="2000" dirty="0" smtClean="0"/>
          </a:p>
        </p:txBody>
      </p:sp>
      <p:pic>
        <p:nvPicPr>
          <p:cNvPr id="6146" name="Picture 2" descr="C:\Users\win7\Pictures\77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048000"/>
            <a:ext cx="7543800" cy="3310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862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رتبه‌بندی </a:t>
            </a:r>
            <a:r>
              <a:rPr lang="en-US" dirty="0" err="1" smtClean="0"/>
              <a:t>scopus</a:t>
            </a:r>
            <a:r>
              <a:rPr lang="fa-IR" dirty="0" smtClean="0"/>
              <a:t>و</a:t>
            </a:r>
            <a:r>
              <a:rPr lang="en-US" dirty="0" smtClean="0"/>
              <a:t>ISI</a:t>
            </a:r>
            <a:r>
              <a:rPr lang="fa-IR" dirty="0" smtClean="0"/>
              <a:t> </a:t>
            </a:r>
            <a:endParaRPr lang="en-US" dirty="0"/>
          </a:p>
        </p:txBody>
      </p:sp>
      <p:sp>
        <p:nvSpPr>
          <p:cNvPr id="3" name="Content Placeholder 2"/>
          <p:cNvSpPr>
            <a:spLocks noGrp="1"/>
          </p:cNvSpPr>
          <p:nvPr>
            <p:ph idx="1"/>
          </p:nvPr>
        </p:nvSpPr>
        <p:spPr/>
        <p:txBody>
          <a:bodyPr/>
          <a:lstStyle/>
          <a:p>
            <a:pPr marL="0" indent="0" algn="r" rtl="1">
              <a:buNone/>
            </a:pPr>
            <a:r>
              <a:rPr lang="fa-IR" dirty="0" smtClean="0"/>
              <a:t>در قسمت رتبه‌بندی اسکوپوس و ای اس ای نیز شما می‌توانید به جستجوی مجله‌ی موردنظر در این دو نمایه بپردازید.</a:t>
            </a:r>
            <a:endParaRPr lang="fa-IR" dirty="0"/>
          </a:p>
        </p:txBody>
      </p:sp>
      <p:pic>
        <p:nvPicPr>
          <p:cNvPr id="7170" name="Picture 2" descr="C:\Users\win7\Pictures\88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819400"/>
            <a:ext cx="83058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win7\Pictures\99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800600"/>
            <a:ext cx="8305800" cy="1717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252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منابع اطلاعاتی</a:t>
            </a:r>
            <a:endParaRPr lang="en-US" dirty="0"/>
          </a:p>
        </p:txBody>
      </p:sp>
      <p:sp>
        <p:nvSpPr>
          <p:cNvPr id="3" name="Content Placeholder 2"/>
          <p:cNvSpPr>
            <a:spLocks noGrp="1"/>
          </p:cNvSpPr>
          <p:nvPr>
            <p:ph idx="1"/>
          </p:nvPr>
        </p:nvSpPr>
        <p:spPr/>
        <p:txBody>
          <a:bodyPr>
            <a:normAutofit/>
          </a:bodyPr>
          <a:lstStyle/>
          <a:p>
            <a:pPr marL="0" indent="0" algn="r" rtl="1">
              <a:buNone/>
            </a:pPr>
            <a:r>
              <a:rPr lang="fa-IR" sz="1800" dirty="0" smtClean="0"/>
              <a:t>ما در زبانه آخر با عنوان منابع اطلاعاتی، انواع مختلف منابع اطلاعاتی و امکاناتی که هرکدام از این منابع در اختیار قرار می‌دهند را گزارش می‌کند. به‌عنوان‌مثال شما به‌راحتی می‌توانید، پایگاه‌های اطلاعاتی که امکاناتی مانند دسترسی به کتاب، تصویر و یا فایل‌های آموزشی را ارائه می‌دهند شناسایی و به کاربران خود معرفی نمایید، همچنین در این بخش می‌توان پایگاه‌های مبتنی بر شواهد و منابعی که مقالات رایگان در اختیار ما می‌گذارند را جهت ارائه خدمات بهتر به کاربران شناسایی نماییم.</a:t>
            </a:r>
          </a:p>
          <a:p>
            <a:pPr marL="0" indent="0">
              <a:buNone/>
            </a:pPr>
            <a:endParaRPr lang="fa-IR" dirty="0" smtClean="0"/>
          </a:p>
        </p:txBody>
      </p:sp>
      <p:pic>
        <p:nvPicPr>
          <p:cNvPr id="8194" name="Picture 2" descr="C:\Users\win7\Pictures\67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276600"/>
            <a:ext cx="7964055" cy="3204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6853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TotalTime>
  <Words>675</Words>
  <Application>Microsoft Office PowerPoint</Application>
  <PresentationFormat>On-screen Show (4:3)</PresentationFormat>
  <Paragraphs>23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معرفی سامانه منبع یاب</vt:lpstr>
      <vt:lpstr>PowerPoint Presentation</vt:lpstr>
      <vt:lpstr>جستجوی ساده </vt:lpstr>
      <vt:lpstr>PowerPoint Presentation</vt:lpstr>
      <vt:lpstr>جستجوی پیشرفته </vt:lpstr>
      <vt:lpstr>جستجوی موضوعی </vt:lpstr>
      <vt:lpstr>رتبه‌بندی scopusوISI </vt:lpstr>
      <vt:lpstr>منابع اطلاعاتی</vt:lpstr>
      <vt:lpstr>حرف آخر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20</cp:revision>
  <dcterms:created xsi:type="dcterms:W3CDTF">2019-01-02T07:51:55Z</dcterms:created>
  <dcterms:modified xsi:type="dcterms:W3CDTF">2019-01-02T09:24:16Z</dcterms:modified>
</cp:coreProperties>
</file>