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61" r:id="rId5"/>
    <p:sldId id="259" r:id="rId6"/>
    <p:sldId id="262" r:id="rId7"/>
    <p:sldId id="269" r:id="rId8"/>
    <p:sldId id="270" r:id="rId9"/>
    <p:sldId id="271" r:id="rId10"/>
    <p:sldId id="272" r:id="rId11"/>
    <p:sldId id="263" r:id="rId12"/>
    <p:sldId id="264" r:id="rId13"/>
    <p:sldId id="265" r:id="rId14"/>
    <p:sldId id="266" r:id="rId15"/>
    <p:sldId id="27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BEF0C838-478F-4EDB-96FA-13FFB2452BB2}" type="datetimeFigureOut">
              <a:rPr lang="en-US" smtClean="0"/>
              <a:t>1/9/2019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DDFD1429-FBEA-46D0-BFC6-0C4A91931A08}"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EF0C838-478F-4EDB-96FA-13FFB2452BB2}" type="datetimeFigureOut">
              <a:rPr lang="en-US" smtClean="0"/>
              <a:t>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FD1429-FBEA-46D0-BFC6-0C4A91931A0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EF0C838-478F-4EDB-96FA-13FFB2452BB2}" type="datetimeFigureOut">
              <a:rPr lang="en-US" smtClean="0"/>
              <a:t>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FD1429-FBEA-46D0-BFC6-0C4A91931A0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EF0C838-478F-4EDB-96FA-13FFB2452BB2}" type="datetimeFigureOut">
              <a:rPr lang="en-US" smtClean="0"/>
              <a:t>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FD1429-FBEA-46D0-BFC6-0C4A91931A0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EF0C838-478F-4EDB-96FA-13FFB2452BB2}" type="datetimeFigureOut">
              <a:rPr lang="en-US" smtClean="0"/>
              <a:t>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DDFD1429-FBEA-46D0-BFC6-0C4A91931A0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EF0C838-478F-4EDB-96FA-13FFB2452BB2}" type="datetimeFigureOut">
              <a:rPr lang="en-US" smtClean="0"/>
              <a:t>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FD1429-FBEA-46D0-BFC6-0C4A91931A0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EF0C838-478F-4EDB-96FA-13FFB2452BB2}" type="datetimeFigureOut">
              <a:rPr lang="en-US" smtClean="0"/>
              <a:t>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FD1429-FBEA-46D0-BFC6-0C4A91931A0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EF0C838-478F-4EDB-96FA-13FFB2452BB2}" type="datetimeFigureOut">
              <a:rPr lang="en-US" smtClean="0"/>
              <a:t>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FD1429-FBEA-46D0-BFC6-0C4A91931A0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F0C838-478F-4EDB-96FA-13FFB2452BB2}" type="datetimeFigureOut">
              <a:rPr lang="en-US" smtClean="0"/>
              <a:t>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FD1429-FBEA-46D0-BFC6-0C4A91931A0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EF0C838-478F-4EDB-96FA-13FFB2452BB2}" type="datetimeFigureOut">
              <a:rPr lang="en-US" smtClean="0"/>
              <a:t>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FD1429-FBEA-46D0-BFC6-0C4A91931A0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EF0C838-478F-4EDB-96FA-13FFB2452BB2}" type="datetimeFigureOut">
              <a:rPr lang="en-US" smtClean="0"/>
              <a:t>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FD1429-FBEA-46D0-BFC6-0C4A91931A0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EF0C838-478F-4EDB-96FA-13FFB2452BB2}" type="datetimeFigureOut">
              <a:rPr lang="en-US" smtClean="0"/>
              <a:t>1/9/2019</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DDFD1429-FBEA-46D0-BFC6-0C4A91931A0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a:t>راهنمای کتابخانه دیجیتال حنان</a:t>
            </a:r>
            <a:endParaRPr lang="en-US" dirty="0"/>
          </a:p>
        </p:txBody>
      </p:sp>
      <p:sp>
        <p:nvSpPr>
          <p:cNvPr id="3" name="Subtitle 2"/>
          <p:cNvSpPr>
            <a:spLocks noGrp="1"/>
          </p:cNvSpPr>
          <p:nvPr>
            <p:ph type="subTitle"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352800"/>
            <a:ext cx="34290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8021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E-Books</a:t>
            </a:r>
          </a:p>
        </p:txBody>
      </p:sp>
      <p:sp>
        <p:nvSpPr>
          <p:cNvPr id="3" name="Content Placeholder 2"/>
          <p:cNvSpPr>
            <a:spLocks noGrp="1"/>
          </p:cNvSpPr>
          <p:nvPr>
            <p:ph idx="1"/>
          </p:nvPr>
        </p:nvSpPr>
        <p:spPr/>
        <p:txBody>
          <a:bodyPr/>
          <a:lstStyle/>
          <a:p>
            <a:pPr marL="137160" indent="0" algn="r" rtl="1">
              <a:buNone/>
            </a:pPr>
            <a:r>
              <a:rPr lang="fa-IR" dirty="0" smtClean="0"/>
              <a:t> </a:t>
            </a:r>
            <a:r>
              <a:rPr lang="fa-IR" sz="1600" dirty="0" smtClean="0"/>
              <a:t>در قسمت</a:t>
            </a:r>
            <a:r>
              <a:rPr lang="en-US" sz="1600" dirty="0"/>
              <a:t>Medical E-Books</a:t>
            </a:r>
            <a:r>
              <a:rPr lang="fa-IR" sz="1600" dirty="0" smtClean="0"/>
              <a:t>لیست موضوعی کتابها به صورت الفبایی آمده است</a:t>
            </a:r>
          </a:p>
          <a:p>
            <a:pPr marL="137160" indent="0" algn="r" rtl="1">
              <a:buNone/>
            </a:pPr>
            <a:endParaRPr lang="fa-IR" sz="1600" dirty="0"/>
          </a:p>
          <a:p>
            <a:pPr marL="137160" indent="0" algn="r" rtl="1">
              <a:buNone/>
            </a:pPr>
            <a:endParaRPr lang="fa-IR" sz="1600" dirty="0"/>
          </a:p>
          <a:p>
            <a:pPr marL="137160" indent="0" algn="r" rtl="1">
              <a:buNone/>
            </a:pPr>
            <a:endParaRPr lang="fa-IR" sz="1600" dirty="0"/>
          </a:p>
          <a:p>
            <a:pPr marL="137160" indent="0" algn="r" rtl="1">
              <a:buNone/>
            </a:pPr>
            <a:endParaRPr lang="fa-IR" sz="1600" dirty="0"/>
          </a:p>
          <a:p>
            <a:pPr marL="137160" indent="0" algn="r" rtl="1">
              <a:buNone/>
            </a:pPr>
            <a:endParaRPr lang="fa-IR" sz="1600" dirty="0" smtClean="0"/>
          </a:p>
          <a:p>
            <a:pPr marL="137160" indent="0" algn="r" rtl="1">
              <a:buNone/>
            </a:pPr>
            <a:endParaRPr lang="fa-IR" sz="1600" dirty="0"/>
          </a:p>
          <a:p>
            <a:pPr marL="137160" indent="0" algn="r" rtl="1">
              <a:buNone/>
            </a:pPr>
            <a:r>
              <a:rPr lang="fa-IR" sz="1600" dirty="0"/>
              <a:t>که کافی است روی هر کدام از </a:t>
            </a:r>
            <a:r>
              <a:rPr lang="fa-IR" sz="1600" dirty="0" smtClean="0"/>
              <a:t>آن موضوعات راکه </a:t>
            </a:r>
            <a:r>
              <a:rPr lang="fa-IR" sz="1600" dirty="0"/>
              <a:t>بخواهید کلیک کنید و یا از بالای صفحه درقسمت جستجوعنوان ویا موضوع مورد نظر خود را جستجو نمایید </a:t>
            </a:r>
            <a:r>
              <a:rPr lang="fa-IR" sz="1600" dirty="0" smtClean="0"/>
              <a:t>و لیست تعداد زیادی از کتابهای حوضه </a:t>
            </a:r>
            <a:r>
              <a:rPr lang="fa-IR" sz="1600" dirty="0"/>
              <a:t>مورد نظر خود را دریافت نمایید </a:t>
            </a:r>
            <a:r>
              <a:rPr lang="fa-IR" sz="1600" dirty="0" smtClean="0"/>
              <a:t>و سپس روی هر کدام از کتابها را که بخواهید کلیک کرده وکل کتاب را دانلود نمایید</a:t>
            </a:r>
            <a:endParaRPr lang="fa-IR" sz="1600" dirty="0"/>
          </a:p>
        </p:txBody>
      </p:sp>
      <p:pic>
        <p:nvPicPr>
          <p:cNvPr id="2050" name="Picture 2" descr="C:\Users\win7\Pictures\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133600"/>
            <a:ext cx="3393283"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win7\Pictures\1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419600"/>
            <a:ext cx="196006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7657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جستجو</a:t>
            </a:r>
            <a:endParaRPr lang="en-US" dirty="0"/>
          </a:p>
        </p:txBody>
      </p:sp>
      <p:sp>
        <p:nvSpPr>
          <p:cNvPr id="3" name="Content Placeholder 2"/>
          <p:cNvSpPr>
            <a:spLocks noGrp="1"/>
          </p:cNvSpPr>
          <p:nvPr>
            <p:ph idx="1"/>
          </p:nvPr>
        </p:nvSpPr>
        <p:spPr/>
        <p:txBody>
          <a:bodyPr>
            <a:normAutofit/>
          </a:bodyPr>
          <a:lstStyle/>
          <a:p>
            <a:pPr marL="137160" indent="0" algn="r" rtl="1">
              <a:buNone/>
            </a:pPr>
            <a:r>
              <a:rPr lang="fa-IR" dirty="0"/>
              <a:t> </a:t>
            </a:r>
            <a:r>
              <a:rPr lang="fa-IR" sz="2000" dirty="0"/>
              <a:t>حنان از موتور جستجوی </a:t>
            </a:r>
            <a:r>
              <a:rPr lang="en-US" sz="2000" dirty="0"/>
              <a:t>Jakarta Lucene </a:t>
            </a:r>
            <a:r>
              <a:rPr lang="fa-IR" sz="2000" dirty="0"/>
              <a:t>استفاده می کند. در اینجا به توضیحاتی در خصوص این موتور جستجو، اشاره می کنیم</a:t>
            </a:r>
            <a:r>
              <a:rPr lang="fa-IR" sz="2000" dirty="0" smtClean="0"/>
              <a:t>:</a:t>
            </a:r>
            <a:endParaRPr lang="fa-IR" sz="2000" dirty="0"/>
          </a:p>
          <a:p>
            <a:pPr marL="137160" indent="0" algn="r" rtl="1">
              <a:buNone/>
            </a:pPr>
            <a:r>
              <a:rPr lang="fa-IR" sz="2000" dirty="0" smtClean="0"/>
              <a:t>چه </a:t>
            </a:r>
            <a:r>
              <a:rPr lang="fa-IR" sz="2000" dirty="0"/>
              <a:t>چیزهایی در جستجوی آزاد حنان، بازیابی می شود:</a:t>
            </a:r>
          </a:p>
          <a:p>
            <a:pPr marL="137160" indent="0" algn="r" rtl="1">
              <a:buNone/>
            </a:pPr>
            <a:r>
              <a:rPr lang="fa-IR" sz="2000" dirty="0" smtClean="0"/>
              <a:t>کلید </a:t>
            </a:r>
            <a:r>
              <a:rPr lang="fa-IR" sz="2000" dirty="0"/>
              <a:t>واژه هایی که شما در فیلد جستجو وارد می کنید در فیلدهای </a:t>
            </a:r>
            <a:r>
              <a:rPr lang="en-US" sz="2000" dirty="0"/>
              <a:t>title, author, subject, abstract, series, sponsor and identifier </a:t>
            </a:r>
            <a:r>
              <a:rPr lang="fa-IR" sz="2000" dirty="0"/>
              <a:t>جستجو خواهد شد.</a:t>
            </a:r>
          </a:p>
          <a:p>
            <a:pPr marL="137160" indent="0" algn="r" rtl="1">
              <a:buNone/>
            </a:pPr>
            <a:r>
              <a:rPr lang="fa-IR" sz="1800" dirty="0" smtClean="0"/>
              <a:t>اگر </a:t>
            </a:r>
            <a:r>
              <a:rPr lang="fa-IR" sz="1800" dirty="0"/>
              <a:t>جستجوی تمام متن در حنان شما فعال شده باشد کلید واژه شما در متن </a:t>
            </a:r>
            <a:r>
              <a:rPr lang="fa-IR" sz="1800" dirty="0" smtClean="0"/>
              <a:t>مدارک </a:t>
            </a:r>
            <a:r>
              <a:rPr lang="fa-IR" sz="1800" dirty="0"/>
              <a:t>نیز </a:t>
            </a:r>
            <a:r>
              <a:rPr lang="fa-IR" sz="1800" dirty="0" smtClean="0"/>
              <a:t>جستجو </a:t>
            </a:r>
            <a:r>
              <a:rPr lang="fa-IR" sz="1800" dirty="0"/>
              <a:t>خواهد </a:t>
            </a:r>
            <a:r>
              <a:rPr lang="fa-IR" sz="1800" dirty="0" smtClean="0"/>
              <a:t>شد.</a:t>
            </a:r>
          </a:p>
          <a:p>
            <a:pPr marL="137160" indent="0" algn="r" rtl="1">
              <a:buNone/>
            </a:pPr>
            <a:r>
              <a:rPr lang="fa-IR" sz="1800" dirty="0"/>
              <a:t> واژه هایی که جستجو نمی شوند- </a:t>
            </a:r>
            <a:r>
              <a:rPr lang="en-US" sz="1800" dirty="0"/>
              <a:t>Stop Words :</a:t>
            </a:r>
          </a:p>
          <a:p>
            <a:pPr marL="137160" indent="0" algn="r" rtl="1">
              <a:buNone/>
            </a:pPr>
            <a:r>
              <a:rPr lang="fa-IR" sz="1800" dirty="0"/>
              <a:t>موتور جستجو، اغلب واژه هایی که تعداد تکرار آنها در متون زیاد است ولی ارزش اطلاعاتی ندارند را نادیده می گیرد:</a:t>
            </a:r>
          </a:p>
          <a:p>
            <a:pPr marL="137160" indent="0" algn="r" rtl="1">
              <a:buNone/>
            </a:pPr>
            <a:endParaRPr lang="fa-IR" sz="1800" dirty="0"/>
          </a:p>
          <a:p>
            <a:pPr marL="137160" indent="0" rtl="1">
              <a:buNone/>
            </a:pPr>
            <a:r>
              <a:rPr lang="fa-IR" sz="1800" dirty="0"/>
              <a:t>"</a:t>
            </a:r>
            <a:r>
              <a:rPr lang="en-US" sz="1800" dirty="0"/>
              <a:t>a", "and" , "are" , "as" , "at" , "be" , "but" , "by" , "for" , "if" , "in" , "into",</a:t>
            </a:r>
          </a:p>
          <a:p>
            <a:pPr marL="137160" indent="0" rtl="1">
              <a:buNone/>
            </a:pPr>
            <a:endParaRPr lang="en-US" sz="1800" dirty="0"/>
          </a:p>
          <a:p>
            <a:pPr marL="137160" indent="0" rtl="1">
              <a:buNone/>
            </a:pPr>
            <a:r>
              <a:rPr lang="en-US" sz="1800" dirty="0"/>
              <a:t>"is" ,"it" ,"no" , "not" , "of" , "on" , "or" , "such", "the" , "to" , "was</a:t>
            </a:r>
          </a:p>
        </p:txBody>
      </p:sp>
    </p:spTree>
    <p:extLst>
      <p:ext uri="{BB962C8B-B14F-4D97-AF65-F5344CB8AC3E}">
        <p14:creationId xmlns:p14="http://schemas.microsoft.com/office/powerpoint/2010/main" val="3215017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موتور جستجوی حنان </a:t>
            </a:r>
            <a:endParaRPr lang="en-US" dirty="0"/>
          </a:p>
        </p:txBody>
      </p:sp>
      <p:sp>
        <p:nvSpPr>
          <p:cNvPr id="3" name="Content Placeholder 2"/>
          <p:cNvSpPr>
            <a:spLocks noGrp="1"/>
          </p:cNvSpPr>
          <p:nvPr>
            <p:ph idx="1"/>
          </p:nvPr>
        </p:nvSpPr>
        <p:spPr/>
        <p:txBody>
          <a:bodyPr>
            <a:normAutofit/>
          </a:bodyPr>
          <a:lstStyle/>
          <a:p>
            <a:pPr marL="137160" indent="0" algn="r" rtl="1">
              <a:buNone/>
            </a:pPr>
            <a:r>
              <a:rPr lang="fa-IR" dirty="0"/>
              <a:t> </a:t>
            </a:r>
            <a:r>
              <a:rPr lang="fa-IR" sz="2000" dirty="0"/>
              <a:t>موتور جستجوی حنان از دو بخش تشکیل شده است:</a:t>
            </a:r>
          </a:p>
          <a:p>
            <a:pPr marL="137160" indent="0" algn="r" rtl="1">
              <a:buNone/>
            </a:pPr>
            <a:r>
              <a:rPr lang="fa-IR" sz="2000" dirty="0" smtClean="0"/>
              <a:t>1- </a:t>
            </a:r>
            <a:r>
              <a:rPr lang="fa-IR" sz="2000" dirty="0"/>
              <a:t>جستجوی ساده</a:t>
            </a:r>
          </a:p>
          <a:p>
            <a:pPr marL="137160" indent="0" algn="r" rtl="1">
              <a:buNone/>
            </a:pPr>
            <a:r>
              <a:rPr lang="fa-IR" sz="2000" dirty="0" smtClean="0"/>
              <a:t>2- </a:t>
            </a:r>
            <a:r>
              <a:rPr lang="fa-IR" sz="2000" dirty="0"/>
              <a:t>جستجوی </a:t>
            </a:r>
            <a:r>
              <a:rPr lang="fa-IR" sz="2000" dirty="0" smtClean="0"/>
              <a:t>پیشرفته</a:t>
            </a:r>
            <a:endParaRPr lang="fa-IR" sz="2000" dirty="0"/>
          </a:p>
          <a:p>
            <a:pPr marL="137160" indent="0" algn="r" rtl="1">
              <a:buNone/>
            </a:pPr>
            <a:r>
              <a:rPr lang="fa-IR" sz="2000" dirty="0"/>
              <a:t>جهت جستجو در تمام حنان می توانید از فیلد جستجوی ساده بالای صفحه استفاده کنید</a:t>
            </a:r>
            <a:r>
              <a:rPr lang="fa-IR" sz="2000" dirty="0" smtClean="0"/>
              <a:t>.</a:t>
            </a:r>
          </a:p>
          <a:p>
            <a:pPr marL="137160" indent="0" algn="r" rtl="1">
              <a:buNone/>
            </a:pPr>
            <a:endParaRPr lang="fa-IR" sz="2000" dirty="0"/>
          </a:p>
          <a:p>
            <a:pPr marL="137160" indent="0" algn="r" rtl="1">
              <a:buNone/>
            </a:pPr>
            <a:endParaRPr lang="fa-IR" sz="2000" dirty="0" smtClean="0"/>
          </a:p>
          <a:p>
            <a:pPr marL="137160" indent="0" algn="r" rtl="1">
              <a:buNone/>
            </a:pPr>
            <a:endParaRPr lang="fa-IR" sz="2000" dirty="0" smtClean="0"/>
          </a:p>
          <a:p>
            <a:pPr marL="137160" indent="0" algn="r" rtl="1">
              <a:buNone/>
            </a:pPr>
            <a:endParaRPr lang="fa-IR" sz="2000" dirty="0" smtClean="0"/>
          </a:p>
          <a:p>
            <a:pPr marL="137160" indent="0" algn="r" rtl="1">
              <a:buNone/>
            </a:pPr>
            <a:r>
              <a:rPr lang="fa-IR" sz="2000" dirty="0"/>
              <a:t>پس از وارد کردن یک عبارت و جستجوی آن، شما به صفحه جستجوی پیشرفته و نتایج جستجو دسترسی خواهید داشت. </a:t>
            </a:r>
            <a:endParaRPr lang="fa-IR" sz="2000" dirty="0" smtClean="0"/>
          </a:p>
          <a:p>
            <a:pPr marL="137160" indent="0" algn="r" rtl="1">
              <a:buNone/>
            </a:pPr>
            <a:r>
              <a:rPr lang="fa-IR" sz="2000" dirty="0"/>
              <a:t>با خالی گذاشتن باکس جستجو تمام رکوردهای موجود در پایگاه اطلاعاتی را می توانید ببینید. همچنین با کلیک روی ذره بین به جستجوی پیشرفته دسترسی خواهید داشت.</a:t>
            </a:r>
          </a:p>
        </p:txBody>
      </p:sp>
      <p:pic>
        <p:nvPicPr>
          <p:cNvPr id="6147" name="Picture 3" descr="C:\Users\win7\Pictures\1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276600"/>
            <a:ext cx="4457700" cy="1476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949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descr="C:\Users\win7\Pictures\15.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8229600" cy="600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13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جستجوی پیشرفته </a:t>
            </a:r>
            <a:endParaRPr lang="en-US" dirty="0"/>
          </a:p>
        </p:txBody>
      </p:sp>
      <p:sp>
        <p:nvSpPr>
          <p:cNvPr id="3" name="Content Placeholder 2"/>
          <p:cNvSpPr>
            <a:spLocks noGrp="1"/>
          </p:cNvSpPr>
          <p:nvPr>
            <p:ph idx="1"/>
          </p:nvPr>
        </p:nvSpPr>
        <p:spPr/>
        <p:txBody>
          <a:bodyPr>
            <a:normAutofit/>
          </a:bodyPr>
          <a:lstStyle/>
          <a:p>
            <a:pPr marL="137160" indent="0" algn="r" rtl="1">
              <a:buNone/>
            </a:pPr>
            <a:r>
              <a:rPr lang="fa-IR" sz="2000" dirty="0" smtClean="0"/>
              <a:t>جستجوی </a:t>
            </a:r>
            <a:r>
              <a:rPr lang="fa-IR" sz="2000" dirty="0"/>
              <a:t>پیشرفته حنان از دو بخش تشکیل شده است:</a:t>
            </a:r>
          </a:p>
          <a:p>
            <a:pPr marL="137160" indent="0" algn="r" rtl="1">
              <a:buNone/>
            </a:pPr>
            <a:r>
              <a:rPr lang="fa-IR" sz="2000" dirty="0" smtClean="0"/>
              <a:t>الف- </a:t>
            </a:r>
            <a:r>
              <a:rPr lang="fa-IR" sz="2000" dirty="0"/>
              <a:t>فیلد جستجوی آزاد</a:t>
            </a:r>
          </a:p>
          <a:p>
            <a:pPr marL="137160" indent="0" algn="r" rtl="1">
              <a:buNone/>
            </a:pPr>
            <a:r>
              <a:rPr lang="fa-IR" sz="2000" dirty="0" smtClean="0"/>
              <a:t>ب- </a:t>
            </a:r>
            <a:r>
              <a:rPr lang="fa-IR" sz="2000" dirty="0"/>
              <a:t>فیلتر ها بر اساس فیلدهای نوع مدرک، عنوان، پدیدآورنده و تاریخ نشر</a:t>
            </a:r>
          </a:p>
          <a:p>
            <a:pPr marL="137160" indent="0" algn="r" rtl="1">
              <a:buNone/>
            </a:pPr>
            <a:r>
              <a:rPr lang="fa-IR" sz="2000" dirty="0"/>
              <a:t>شما می </a:t>
            </a:r>
            <a:r>
              <a:rPr lang="fa-IR" sz="2000" dirty="0" smtClean="0"/>
              <a:t>توانید </a:t>
            </a:r>
            <a:r>
              <a:rPr lang="fa-IR" sz="2000" dirty="0"/>
              <a:t>در فیلد آزاد کلید واژه ای را جستجو کنید و یا از فیلتر ها استفاده کنید. </a:t>
            </a:r>
            <a:endParaRPr lang="fa-IR" sz="2000" dirty="0" smtClean="0"/>
          </a:p>
          <a:p>
            <a:pPr marL="137160" indent="0" algn="r" rtl="1">
              <a:buNone/>
            </a:pPr>
            <a:r>
              <a:rPr lang="fa-IR" sz="2000" dirty="0"/>
              <a:t>انواع فیلتر</a:t>
            </a:r>
          </a:p>
          <a:p>
            <a:pPr marL="137160" indent="0" algn="r" rtl="1">
              <a:buNone/>
            </a:pPr>
            <a:r>
              <a:rPr lang="fa-IR" sz="2000" dirty="0" smtClean="0"/>
              <a:t>فیلتر </a:t>
            </a:r>
            <a:r>
              <a:rPr lang="fa-IR" sz="2000" dirty="0"/>
              <a:t>های شما می توانند برابر با مقداری باشند یا نباشند و یا شامل مقداری شوند یا نشوند.</a:t>
            </a:r>
            <a:endParaRPr lang="en-US" sz="2000" dirty="0"/>
          </a:p>
        </p:txBody>
      </p:sp>
      <p:pic>
        <p:nvPicPr>
          <p:cNvPr id="8194" name="Picture 2" descr="C:\Users\win7\Pictures\1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007427"/>
            <a:ext cx="312420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win7\Pictures\1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0943" y="4018927"/>
            <a:ext cx="1812361" cy="2286623"/>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win7\Pictures\1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5818" y="4038600"/>
            <a:ext cx="2828925" cy="2266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1693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یاد آوری</a:t>
            </a:r>
            <a:endParaRPr lang="en-US" dirty="0"/>
          </a:p>
        </p:txBody>
      </p:sp>
      <p:sp>
        <p:nvSpPr>
          <p:cNvPr id="3" name="Content Placeholder 2"/>
          <p:cNvSpPr>
            <a:spLocks noGrp="1"/>
          </p:cNvSpPr>
          <p:nvPr>
            <p:ph idx="1"/>
          </p:nvPr>
        </p:nvSpPr>
        <p:spPr/>
        <p:txBody>
          <a:bodyPr>
            <a:normAutofit/>
          </a:bodyPr>
          <a:lstStyle/>
          <a:p>
            <a:pPr marL="137160" indent="0" algn="r" rtl="1">
              <a:buNone/>
            </a:pPr>
            <a:r>
              <a:rPr lang="fa-IR" sz="2400" dirty="0" smtClean="0"/>
              <a:t>لازم به یاد آوری است که کتابخانه مرکزی لیست جدید ترین </a:t>
            </a:r>
            <a:r>
              <a:rPr lang="en-US" sz="2400" dirty="0"/>
              <a:t>E-Books</a:t>
            </a:r>
            <a:r>
              <a:rPr lang="fa-IR" sz="2400" dirty="0" smtClean="0"/>
              <a:t> خریداری شده در سال 1397 را جداگانه در</a:t>
            </a:r>
            <a:r>
              <a:rPr lang="en-US" sz="2400" dirty="0"/>
              <a:t>Medical </a:t>
            </a:r>
            <a:r>
              <a:rPr lang="en-US" sz="2400" dirty="0" smtClean="0"/>
              <a:t>E-Books</a:t>
            </a:r>
            <a:r>
              <a:rPr lang="fa-IR" sz="2400" dirty="0" smtClean="0"/>
              <a:t>هازیر لیست کل کتابها آورده است </a:t>
            </a:r>
            <a:endParaRPr lang="en-US" sz="2400" dirty="0"/>
          </a:p>
        </p:txBody>
      </p:sp>
      <p:pic>
        <p:nvPicPr>
          <p:cNvPr id="1026" name="Picture 2" descr="C:\Users\win7\Pictures\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514600"/>
            <a:ext cx="3590925" cy="3371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7553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معرفی کتابخانه </a:t>
            </a:r>
            <a:r>
              <a:rPr lang="fa-IR" dirty="0"/>
              <a:t>دیجیتال حنان  </a:t>
            </a:r>
            <a:endParaRPr lang="en-US" dirty="0"/>
          </a:p>
        </p:txBody>
      </p:sp>
      <p:sp>
        <p:nvSpPr>
          <p:cNvPr id="3" name="Content Placeholder 2"/>
          <p:cNvSpPr>
            <a:spLocks noGrp="1"/>
          </p:cNvSpPr>
          <p:nvPr>
            <p:ph idx="1"/>
          </p:nvPr>
        </p:nvSpPr>
        <p:spPr/>
        <p:txBody>
          <a:bodyPr>
            <a:normAutofit lnSpcReduction="10000"/>
          </a:bodyPr>
          <a:lstStyle/>
          <a:p>
            <a:pPr marL="137160" indent="0" algn="r" rtl="1">
              <a:buNone/>
            </a:pPr>
            <a:r>
              <a:rPr lang="fa-IR" dirty="0"/>
              <a:t>کتابخانه دیجیتال حنان ابزاری جهت توزیع و حفظ محصولات پژوهشی دیجیتال است در اینجا شما می توانید به کتب، مقالات، گزارش های فنی، مقالات کنفرانس، پایان نامه ها و ... در قالب دیجیتال دسترسی داشته </a:t>
            </a:r>
            <a:r>
              <a:rPr lang="fa-IR" dirty="0" smtClean="0"/>
              <a:t>باشید</a:t>
            </a:r>
            <a:endParaRPr lang="fa-IR" dirty="0"/>
          </a:p>
          <a:p>
            <a:pPr marL="137160" indent="0" algn="r" rtl="1">
              <a:buNone/>
            </a:pPr>
            <a:r>
              <a:rPr lang="fa-IR" dirty="0"/>
              <a:t>ممحتویات کتابخانه دیجیتال حنان می تواند بر اساس رسته ها ، زیر رسته ها و مجموعه ها سازماندهی شود رسته ها می تواند بر اساس طبقه بندی دانشکده ها و گروه های آموزشی ( در دانشگاه ها) و یا بر اساس دپارتمان های مختلف سازمان ها توسط مدیر سیستم تعریف شوند. هر کدام از رسته ها می توانند به تعداد نا محدودی زیر رسته و مجموعه داشته باشند و هر کدام از مجموعه ها هم می توانند محتوی تعداد نامحدودی آیتم اطلاعاتی باشند </a:t>
            </a:r>
            <a:endParaRPr lang="en-US" dirty="0"/>
          </a:p>
        </p:txBody>
      </p:sp>
    </p:spTree>
    <p:extLst>
      <p:ext uri="{BB962C8B-B14F-4D97-AF65-F5344CB8AC3E}">
        <p14:creationId xmlns:p14="http://schemas.microsoft.com/office/powerpoint/2010/main" val="231956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چگونه به پایگاه اطلاعاتی </a:t>
            </a:r>
            <a:r>
              <a:rPr lang="fa-IR" dirty="0" smtClean="0"/>
              <a:t>حنان دسترسی </a:t>
            </a:r>
            <a:r>
              <a:rPr lang="fa-IR" dirty="0"/>
              <a:t>پیدا کنیم؟</a:t>
            </a:r>
            <a:endParaRPr lang="en-US" dirty="0"/>
          </a:p>
        </p:txBody>
      </p:sp>
      <p:sp>
        <p:nvSpPr>
          <p:cNvPr id="3" name="Content Placeholder 2"/>
          <p:cNvSpPr>
            <a:spLocks noGrp="1"/>
          </p:cNvSpPr>
          <p:nvPr>
            <p:ph idx="1"/>
          </p:nvPr>
        </p:nvSpPr>
        <p:spPr>
          <a:xfrm>
            <a:off x="457200" y="1635789"/>
            <a:ext cx="8229600" cy="4709160"/>
          </a:xfrm>
        </p:spPr>
        <p:txBody>
          <a:bodyPr>
            <a:normAutofit/>
          </a:bodyPr>
          <a:lstStyle/>
          <a:p>
            <a:pPr marL="137160" indent="0" algn="r">
              <a:buNone/>
            </a:pPr>
            <a:r>
              <a:rPr lang="fa-IR" sz="2000" dirty="0" smtClean="0"/>
              <a:t>این پایگاه توسط کتابخانه مرکزی دانشگاه علوم پزشکی کرمانشاه خریداری شده و در اختیار اساتید ، دانشجویان و سایر مراجعین قرار داده است که دسترسی به آن نیز بسیار ساده می باشد</a:t>
            </a:r>
          </a:p>
          <a:p>
            <a:pPr marL="137160" indent="0" algn="r">
              <a:buNone/>
            </a:pPr>
            <a:r>
              <a:rPr lang="en-US" sz="2000" dirty="0" smtClean="0"/>
              <a:t>di.kums.ac.ir</a:t>
            </a:r>
            <a:r>
              <a:rPr lang="fa-IR" sz="2000" dirty="0" smtClean="0"/>
              <a:t>برای </a:t>
            </a:r>
            <a:r>
              <a:rPr lang="fa-IR" sz="2000" dirty="0"/>
              <a:t>دسترسی به این پایگاه،  </a:t>
            </a:r>
            <a:r>
              <a:rPr lang="fa-IR" sz="2000" dirty="0" smtClean="0"/>
              <a:t>کافی است این آدرس را بزنیم :</a:t>
            </a:r>
            <a:endParaRPr lang="en-US" sz="2000" dirty="0" smtClean="0"/>
          </a:p>
          <a:p>
            <a:pPr marL="137160" indent="0" algn="r">
              <a:buNone/>
            </a:pPr>
            <a:r>
              <a:rPr lang="fa-IR" sz="2000" dirty="0" smtClean="0"/>
              <a:t>ویادر </a:t>
            </a:r>
            <a:r>
              <a:rPr lang="fa-IR" sz="2000" dirty="0"/>
              <a:t>صفحه اصلی سایت دانشگاه روی کتابخانه دیجیتال </a:t>
            </a:r>
            <a:r>
              <a:rPr lang="fa-IR" sz="2000" dirty="0" smtClean="0"/>
              <a:t>کلیک کنیم ویا </a:t>
            </a:r>
            <a:r>
              <a:rPr lang="fa-IR" sz="2000" dirty="0"/>
              <a:t>از سایت کتابخانه مرکزی دانشگاه روی اشتراک منابع دیجتال و یا از از طریق  سایت سایر کتابخانه های وابسته به دانشگاه علوم پزشکی کرمانشاه، </a:t>
            </a:r>
            <a:r>
              <a:rPr lang="fa-IR" sz="2000" dirty="0" smtClean="0"/>
              <a:t>روی حنان کلیک کنید.</a:t>
            </a:r>
          </a:p>
          <a:p>
            <a:pPr marL="137160" indent="0" algn="r">
              <a:buNone/>
            </a:pPr>
            <a:endParaRPr lang="fa-IR"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694112"/>
            <a:ext cx="4191000" cy="30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win7\Pictures\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8" y="3694112"/>
            <a:ext cx="4924425" cy="306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28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چگونه به پایگاه اطلاعاتی </a:t>
            </a:r>
            <a:r>
              <a:rPr lang="fa-IR" dirty="0" smtClean="0"/>
              <a:t>حنان دسترسی </a:t>
            </a:r>
            <a:r>
              <a:rPr lang="fa-IR" dirty="0"/>
              <a:t>پیدا کنیم؟</a:t>
            </a:r>
            <a:endParaRPr lang="en-US" dirty="0"/>
          </a:p>
        </p:txBody>
      </p:sp>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11543" y="2287062"/>
            <a:ext cx="6120914" cy="3334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2017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مرور</a:t>
            </a:r>
            <a:endParaRPr lang="en-US" dirty="0"/>
          </a:p>
        </p:txBody>
      </p:sp>
      <p:sp>
        <p:nvSpPr>
          <p:cNvPr id="3" name="Content Placeholder 2"/>
          <p:cNvSpPr>
            <a:spLocks noGrp="1"/>
          </p:cNvSpPr>
          <p:nvPr>
            <p:ph idx="1"/>
          </p:nvPr>
        </p:nvSpPr>
        <p:spPr/>
        <p:txBody>
          <a:bodyPr>
            <a:normAutofit/>
          </a:bodyPr>
          <a:lstStyle/>
          <a:p>
            <a:pPr marL="137160" indent="0" algn="r" rtl="1">
              <a:buNone/>
            </a:pPr>
            <a:r>
              <a:rPr lang="fa-IR" sz="2000" dirty="0"/>
              <a:t>مرور: به شما اجازه می دهد لیست رکوردها را براساس عنوان، نویسنده، تاریخ نشر یا نوع مدرک </a:t>
            </a:r>
            <a:r>
              <a:rPr lang="fa-IR" sz="2000" dirty="0" smtClean="0"/>
              <a:t>ببینید</a:t>
            </a:r>
          </a:p>
          <a:p>
            <a:pPr marL="137160" indent="0" algn="r" rtl="1">
              <a:buNone/>
            </a:pPr>
            <a:endParaRPr lang="fa-IR" sz="2000" dirty="0"/>
          </a:p>
          <a:p>
            <a:pPr marL="137160" indent="0" algn="r" rtl="1">
              <a:buNone/>
            </a:pPr>
            <a:endParaRPr lang="fa-IR" sz="2000" dirty="0" smtClean="0"/>
          </a:p>
          <a:p>
            <a:pPr marL="137160" indent="0" algn="r" rtl="1">
              <a:buNone/>
            </a:pPr>
            <a:endParaRPr lang="fa-IR" sz="2000" dirty="0"/>
          </a:p>
          <a:p>
            <a:pPr marL="137160" indent="0" algn="r" rtl="1">
              <a:buNone/>
            </a:pPr>
            <a:endParaRPr lang="fa-IR" sz="2000" dirty="0" smtClean="0"/>
          </a:p>
          <a:p>
            <a:pPr marL="137160" indent="0" algn="r" rtl="1">
              <a:buNone/>
            </a:pPr>
            <a:endParaRPr lang="fa-IR" sz="2000" dirty="0"/>
          </a:p>
          <a:p>
            <a:pPr marL="137160" indent="0" algn="r" rtl="1">
              <a:buNone/>
            </a:pPr>
            <a:r>
              <a:rPr lang="fa-IR" sz="2000" dirty="0"/>
              <a:t>لیست رسته ها و مجموعه ها: لیست رسته ها و مجموعه ها را به ترتیب الفبا نمایش می </a:t>
            </a:r>
            <a:r>
              <a:rPr lang="fa-IR" sz="2000" dirty="0" smtClean="0"/>
              <a:t>دهد</a:t>
            </a:r>
            <a:endParaRPr lang="fa-IR" sz="2000" dirty="0"/>
          </a:p>
          <a:p>
            <a:pPr marL="137160" indent="0" algn="r" rtl="1">
              <a:buNone/>
            </a:pPr>
            <a:r>
              <a:rPr lang="fa-IR" sz="2000" dirty="0"/>
              <a:t>مرور بر اساس عنوان: لیست عناوین موجود در کل حنان را نمایش می </a:t>
            </a:r>
            <a:r>
              <a:rPr lang="fa-IR" sz="2000" dirty="0" smtClean="0"/>
              <a:t>دهد</a:t>
            </a:r>
            <a:endParaRPr lang="fa-IR" sz="2000" dirty="0"/>
          </a:p>
          <a:p>
            <a:pPr marL="137160" indent="0" algn="r" rtl="1">
              <a:buNone/>
            </a:pPr>
            <a:r>
              <a:rPr lang="fa-IR" sz="2000" dirty="0"/>
              <a:t>مرور بر ساس پدیدآورنده: لیست پدیدآورندگان موجود در کل حنان را نمایش می </a:t>
            </a:r>
            <a:r>
              <a:rPr lang="fa-IR" sz="2000" dirty="0" smtClean="0"/>
              <a:t>دهد</a:t>
            </a:r>
            <a:endParaRPr lang="fa-IR" sz="2000" dirty="0"/>
          </a:p>
          <a:p>
            <a:pPr marL="137160" indent="0" algn="r" rtl="1">
              <a:buNone/>
            </a:pPr>
            <a:r>
              <a:rPr lang="fa-IR" sz="2000" dirty="0"/>
              <a:t>مرور بر اساس موضوع: لیست موضوعات موجود در حنان را نمایش می </a:t>
            </a:r>
            <a:r>
              <a:rPr lang="fa-IR" sz="2000" dirty="0" smtClean="0"/>
              <a:t>دهد</a:t>
            </a:r>
            <a:endParaRPr lang="fa-IR" sz="2000" dirty="0"/>
          </a:p>
          <a:p>
            <a:pPr marL="137160" indent="0" algn="r" rtl="1">
              <a:buNone/>
            </a:pPr>
            <a:r>
              <a:rPr lang="fa-IR" sz="2000" dirty="0"/>
              <a:t>مرور بر اساس تاریخ: لیست رکوردهای موجود در حنان را به ترتیب زمانی نمایش می دهد </a:t>
            </a:r>
            <a:endParaRPr lang="en-US" sz="2000" dirty="0"/>
          </a:p>
        </p:txBody>
      </p:sp>
      <p:pic>
        <p:nvPicPr>
          <p:cNvPr id="4099" name="Picture 3" descr="C:\Users\win7\Pictures\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1" y="1981200"/>
            <a:ext cx="4419600" cy="2068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242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مرور</a:t>
            </a:r>
            <a:endParaRPr lang="en-US" dirty="0"/>
          </a:p>
        </p:txBody>
      </p:sp>
      <p:pic>
        <p:nvPicPr>
          <p:cNvPr id="5122" name="Picture 2" descr="C:\Users\win7\Pictures\13.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2057399"/>
            <a:ext cx="6922017" cy="3930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5413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رسته ها</a:t>
            </a:r>
            <a:endParaRPr lang="en-US" dirty="0"/>
          </a:p>
        </p:txBody>
      </p:sp>
      <p:sp>
        <p:nvSpPr>
          <p:cNvPr id="3" name="Content Placeholder 2"/>
          <p:cNvSpPr>
            <a:spLocks noGrp="1"/>
          </p:cNvSpPr>
          <p:nvPr>
            <p:ph idx="1"/>
          </p:nvPr>
        </p:nvSpPr>
        <p:spPr/>
        <p:txBody>
          <a:bodyPr/>
          <a:lstStyle/>
          <a:p>
            <a:pPr marL="137160" indent="0" algn="r" rtl="1">
              <a:buNone/>
            </a:pPr>
            <a:r>
              <a:rPr lang="fa-IR" sz="1800" dirty="0"/>
              <a:t>محتویات کتابخانه دیجیتال حنان می تواند بر اساس رسته ها ، زیر رسته ها و مجموعه ها سازماندهی شود. رسته ها می تواند بر اساس طبقه بندی دانشکده ها و گروه های آموزشی ( در دانشگاه ها) و یا بر اساس دپارتمان های مختلف سازمان ها توسط مدیر سیستم تعریف شوند. هر کدام از رسته ها می توانند به تعداد نا محدودی زیر رسته و مجموعه داشته باشند و هر کدام از مجموعه ها هم می توانند محتوی تعداد نامحدودی آیتم اطلاعاتی باشند. این دسته بندی، انعطاف پذیری را در پاسخگویی به نیازهای اطلاعاتی کابران در اختیار کتابخانه دیجیتال حنان قرار می دهد. که  دراینجا تمامی گروهای مختلف پزشکی و پیراپزشکی و زیر شاخه های آنها را در بر می گیرد</a:t>
            </a:r>
          </a:p>
          <a:p>
            <a:pPr marL="137160" indent="0">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5" y="4419599"/>
            <a:ext cx="2657475" cy="211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9020" y="3962400"/>
            <a:ext cx="647498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0023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رسته ها</a:t>
            </a:r>
            <a:endParaRPr lang="en-US" dirty="0"/>
          </a:p>
        </p:txBody>
      </p:sp>
      <p:sp>
        <p:nvSpPr>
          <p:cNvPr id="3" name="Content Placeholder 2"/>
          <p:cNvSpPr>
            <a:spLocks noGrp="1"/>
          </p:cNvSpPr>
          <p:nvPr>
            <p:ph idx="1"/>
          </p:nvPr>
        </p:nvSpPr>
        <p:spPr/>
        <p:txBody>
          <a:bodyPr/>
          <a:lstStyle/>
          <a:p>
            <a:pPr marL="137160" indent="0" algn="r">
              <a:buNone/>
            </a:pPr>
            <a:r>
              <a:rPr lang="fa-IR" dirty="0" smtClean="0"/>
              <a:t>برای </a:t>
            </a:r>
            <a:r>
              <a:rPr lang="fa-IR" dirty="0"/>
              <a:t>استفاده از رسته ها کافی است روی آن کلیک </a:t>
            </a:r>
            <a:r>
              <a:rPr lang="fa-IR" dirty="0" smtClean="0"/>
              <a:t>کنیم و با ورود به این صفحه می توانید مستقیم به مجلات اصلی و </a:t>
            </a:r>
            <a:r>
              <a:rPr lang="fa-IR" dirty="0"/>
              <a:t>درخواستی </a:t>
            </a:r>
            <a:r>
              <a:rPr lang="fa-IR" dirty="0" smtClean="0"/>
              <a:t>وهمچنین مهم </a:t>
            </a:r>
            <a:r>
              <a:rPr lang="fa-IR" dirty="0"/>
              <a:t>ترین کتابهای مرجع مورد نیازگروههای </a:t>
            </a:r>
            <a:r>
              <a:rPr lang="fa-IR" dirty="0" smtClean="0"/>
              <a:t>پزشکی و پیراپزشکی دسترسی داشته باشید</a:t>
            </a:r>
            <a:endParaRPr lang="fa-I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1" y="3429000"/>
            <a:ext cx="4294282" cy="272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281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E-Journal</a:t>
            </a:r>
          </a:p>
        </p:txBody>
      </p:sp>
      <p:sp>
        <p:nvSpPr>
          <p:cNvPr id="3" name="Content Placeholder 2"/>
          <p:cNvSpPr>
            <a:spLocks noGrp="1"/>
          </p:cNvSpPr>
          <p:nvPr>
            <p:ph idx="1"/>
          </p:nvPr>
        </p:nvSpPr>
        <p:spPr/>
        <p:txBody>
          <a:bodyPr>
            <a:normAutofit/>
          </a:bodyPr>
          <a:lstStyle/>
          <a:p>
            <a:pPr marL="137160" indent="0" algn="r" rtl="1">
              <a:buNone/>
            </a:pPr>
            <a:r>
              <a:rPr lang="fa-IR" sz="1800" dirty="0"/>
              <a:t>در قسمت</a:t>
            </a:r>
            <a:r>
              <a:rPr lang="en-US" sz="1800" dirty="0" smtClean="0"/>
              <a:t>Medical E-Journal</a:t>
            </a:r>
            <a:r>
              <a:rPr lang="fa-IR" sz="1800" dirty="0" smtClean="0"/>
              <a:t>لیست مجلات به صورت الفبایی آمده است</a:t>
            </a:r>
          </a:p>
          <a:p>
            <a:pPr marL="137160" indent="0" algn="r" rtl="1">
              <a:buNone/>
            </a:pPr>
            <a:endParaRPr lang="fa-IR" sz="1800" dirty="0"/>
          </a:p>
          <a:p>
            <a:pPr marL="137160" indent="0" algn="r" rtl="1">
              <a:buNone/>
            </a:pPr>
            <a:endParaRPr lang="fa-IR" sz="1800" dirty="0" smtClean="0"/>
          </a:p>
          <a:p>
            <a:pPr marL="137160" indent="0" algn="r" rtl="1">
              <a:buNone/>
            </a:pPr>
            <a:endParaRPr lang="fa-IR" sz="1800" dirty="0" smtClean="0"/>
          </a:p>
          <a:p>
            <a:pPr marL="137160" indent="0" algn="r" rtl="1">
              <a:buNone/>
            </a:pPr>
            <a:endParaRPr lang="fa-IR" sz="1800" dirty="0" smtClean="0"/>
          </a:p>
          <a:p>
            <a:pPr marL="137160" indent="0" algn="r" rtl="1">
              <a:buNone/>
            </a:pPr>
            <a:endParaRPr lang="fa-IR" sz="1800" dirty="0" smtClean="0"/>
          </a:p>
          <a:p>
            <a:pPr marL="137160" indent="0" algn="r" rtl="1">
              <a:buNone/>
            </a:pPr>
            <a:endParaRPr lang="fa-IR" sz="1800" dirty="0"/>
          </a:p>
          <a:p>
            <a:pPr marL="137160" indent="0" algn="r" rtl="1">
              <a:buNone/>
            </a:pPr>
            <a:r>
              <a:rPr lang="fa-IR" sz="1400" dirty="0" smtClean="0"/>
              <a:t>که کافی است روی هر کدام از آنها راکه بخواهید کلیک کنید و یا از بالای صفحه درقسمت جستجوعنوان ویا موضوع مورد نظر خود را جستجو نمایید وجدید ترین مقلات  در حوضه مورد نظر خود را دریافت </a:t>
            </a:r>
            <a:r>
              <a:rPr lang="fa-IR" sz="1400" dirty="0"/>
              <a:t>نمایید این امکان رادارید که مقلات خود را محدود کنید برای این کارکافی است به گوشه سمت چپ مراجعه کنید و از طرق مختلفی که در اختیار شما قرار داده شده اینکار را انجام دهید</a:t>
            </a:r>
          </a:p>
        </p:txBody>
      </p:sp>
      <p:pic>
        <p:nvPicPr>
          <p:cNvPr id="4099" name="Picture 3" descr="C:\Users\win7\Pictures\1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981200"/>
            <a:ext cx="32004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win7\Pictures\1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1981200"/>
            <a:ext cx="2657168"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win7\Pictures\1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4682836"/>
            <a:ext cx="2895600" cy="194656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win7\Pictures\17.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27" y="4648200"/>
            <a:ext cx="2690813"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win7\Pictures\19.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4572000"/>
            <a:ext cx="3048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351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192</TotalTime>
  <Words>1064</Words>
  <Application>Microsoft Office PowerPoint</Application>
  <PresentationFormat>On-screen Show (4:3)</PresentationFormat>
  <Paragraphs>75</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Apex</vt:lpstr>
      <vt:lpstr>راهنمای کتابخانه دیجیتال حنان</vt:lpstr>
      <vt:lpstr>معرفی کتابخانه دیجیتال حنان  </vt:lpstr>
      <vt:lpstr>چگونه به پایگاه اطلاعاتی حنان دسترسی پیدا کنیم؟</vt:lpstr>
      <vt:lpstr>چگونه به پایگاه اطلاعاتی حنان دسترسی پیدا کنیم؟</vt:lpstr>
      <vt:lpstr>مرور</vt:lpstr>
      <vt:lpstr>مرور</vt:lpstr>
      <vt:lpstr>رسته ها</vt:lpstr>
      <vt:lpstr>رسته ها</vt:lpstr>
      <vt:lpstr>Medical E-Journal</vt:lpstr>
      <vt:lpstr>Medical E-Books</vt:lpstr>
      <vt:lpstr>جستجو</vt:lpstr>
      <vt:lpstr>موتور جستجوی حنان </vt:lpstr>
      <vt:lpstr>PowerPoint Presentation</vt:lpstr>
      <vt:lpstr>جستجوی پیشرفته </vt:lpstr>
      <vt:lpstr>یاد آوری</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راهنمای کتابخانه دیجیتال حنان</dc:title>
  <dc:creator>User</dc:creator>
  <cp:lastModifiedBy>User</cp:lastModifiedBy>
  <cp:revision>40</cp:revision>
  <dcterms:created xsi:type="dcterms:W3CDTF">2019-01-05T07:56:17Z</dcterms:created>
  <dcterms:modified xsi:type="dcterms:W3CDTF">2019-01-09T06:35:11Z</dcterms:modified>
</cp:coreProperties>
</file>