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57" r:id="rId3"/>
    <p:sldId id="259" r:id="rId4"/>
    <p:sldId id="260" r:id="rId5"/>
    <p:sldId id="309" r:id="rId6"/>
    <p:sldId id="261" r:id="rId7"/>
    <p:sldId id="280" r:id="rId8"/>
    <p:sldId id="282" r:id="rId9"/>
    <p:sldId id="295" r:id="rId10"/>
    <p:sldId id="310" r:id="rId11"/>
    <p:sldId id="307" r:id="rId12"/>
    <p:sldId id="308" r:id="rId13"/>
    <p:sldId id="267" r:id="rId14"/>
    <p:sldId id="268" r:id="rId15"/>
    <p:sldId id="269" r:id="rId16"/>
    <p:sldId id="311" r:id="rId17"/>
    <p:sldId id="312" r:id="rId18"/>
    <p:sldId id="313" r:id="rId19"/>
    <p:sldId id="314" r:id="rId20"/>
    <p:sldId id="315" r:id="rId21"/>
    <p:sldId id="316" r:id="rId22"/>
    <p:sldId id="317" r:id="rId23"/>
    <p:sldId id="318" r:id="rId24"/>
    <p:sldId id="320" r:id="rId25"/>
    <p:sldId id="321" r:id="rId26"/>
    <p:sldId id="319" r:id="rId27"/>
    <p:sldId id="322" r:id="rId28"/>
    <p:sldId id="323" r:id="rId29"/>
    <p:sldId id="324" r:id="rId30"/>
    <p:sldId id="325" r:id="rId31"/>
    <p:sldId id="326" r:id="rId32"/>
    <p:sldId id="327" r:id="rId33"/>
    <p:sldId id="328" r:id="rId34"/>
    <p:sldId id="329" r:id="rId35"/>
    <p:sldId id="33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9A7FB2-EB20-4FD6-A46D-2F301AE69E55}">
          <p14:sldIdLst>
            <p14:sldId id="256"/>
            <p14:sldId id="257"/>
            <p14:sldId id="259"/>
            <p14:sldId id="260"/>
            <p14:sldId id="309"/>
            <p14:sldId id="261"/>
            <p14:sldId id="280"/>
            <p14:sldId id="282"/>
            <p14:sldId id="295"/>
            <p14:sldId id="310"/>
          </p14:sldIdLst>
        </p14:section>
        <p14:section name="Untitled Section" id="{E6F79E88-B1F8-46BF-B1EF-F5E7B01CF194}">
          <p14:sldIdLst>
            <p14:sldId id="307"/>
            <p14:sldId id="308"/>
            <p14:sldId id="267"/>
            <p14:sldId id="268"/>
            <p14:sldId id="269"/>
            <p14:sldId id="311"/>
            <p14:sldId id="312"/>
            <p14:sldId id="313"/>
            <p14:sldId id="314"/>
            <p14:sldId id="315"/>
            <p14:sldId id="316"/>
            <p14:sldId id="317"/>
            <p14:sldId id="318"/>
            <p14:sldId id="320"/>
            <p14:sldId id="321"/>
            <p14:sldId id="319"/>
            <p14:sldId id="322"/>
            <p14:sldId id="323"/>
            <p14:sldId id="324"/>
            <p14:sldId id="325"/>
            <p14:sldId id="326"/>
            <p14:sldId id="327"/>
            <p14:sldId id="328"/>
            <p14:sldId id="329"/>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676" autoAdjust="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F9569-5FC2-4BD2-87D4-1CF6F6EBEB90}" type="datetimeFigureOut">
              <a:rPr lang="en-US" smtClean="0"/>
              <a:t>4/23/2019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F0DDC-7AF9-44B3-9F31-1AA977282E90}" type="slidenum">
              <a:rPr lang="en-US" smtClean="0"/>
              <a:t>‹#›</a:t>
            </a:fld>
            <a:endParaRPr lang="en-US"/>
          </a:p>
        </p:txBody>
      </p:sp>
    </p:spTree>
    <p:extLst>
      <p:ext uri="{BB962C8B-B14F-4D97-AF65-F5344CB8AC3E}">
        <p14:creationId xmlns:p14="http://schemas.microsoft.com/office/powerpoint/2010/main" val="422031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F0DDC-7AF9-44B3-9F31-1AA977282E90}" type="slidenum">
              <a:rPr lang="en-US" smtClean="0"/>
              <a:t>4</a:t>
            </a:fld>
            <a:endParaRPr lang="en-US"/>
          </a:p>
        </p:txBody>
      </p:sp>
    </p:spTree>
    <p:extLst>
      <p:ext uri="{BB962C8B-B14F-4D97-AF65-F5344CB8AC3E}">
        <p14:creationId xmlns:p14="http://schemas.microsoft.com/office/powerpoint/2010/main" val="216654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4083469-6094-4503-9D44-D51F94948551}" type="datetimeFigureOut">
              <a:rPr lang="en-US" smtClean="0"/>
              <a:t>4/23/2019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9FB7B5A-E201-4DE5-AF13-F08DBE7DA981}"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83469-6094-4503-9D44-D51F94948551}"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83469-6094-4503-9D44-D51F94948551}"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083469-6094-4503-9D44-D51F94948551}"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83469-6094-4503-9D44-D51F94948551}"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4083469-6094-4503-9D44-D51F94948551}"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B7B5A-E201-4DE5-AF13-F08DBE7DA981}"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083469-6094-4503-9D44-D51F94948551}"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083469-6094-4503-9D44-D51F94948551}"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83469-6094-4503-9D44-D51F94948551}"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4083469-6094-4503-9D44-D51F94948551}" type="datetimeFigureOut">
              <a:rPr lang="en-US" smtClean="0"/>
              <a:t>4/23/2019</a:t>
            </a:fld>
            <a:endParaRPr lang="en-US"/>
          </a:p>
        </p:txBody>
      </p:sp>
      <p:sp>
        <p:nvSpPr>
          <p:cNvPr id="7" name="Slide Number Placeholder 6"/>
          <p:cNvSpPr>
            <a:spLocks noGrp="1"/>
          </p:cNvSpPr>
          <p:nvPr>
            <p:ph type="sldNum" sz="quarter" idx="12"/>
          </p:nvPr>
        </p:nvSpPr>
        <p:spPr/>
        <p:txBody>
          <a:bodyPr/>
          <a:lstStyle/>
          <a:p>
            <a:fld id="{A9FB7B5A-E201-4DE5-AF13-F08DBE7DA981}"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83469-6094-4503-9D44-D51F94948551}" type="datetimeFigureOut">
              <a:rPr lang="en-US" smtClean="0"/>
              <a:t>4/23/2019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9FB7B5A-E201-4DE5-AF13-F08DBE7DA9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4083469-6094-4503-9D44-D51F94948551}" type="datetimeFigureOut">
              <a:rPr lang="en-US" smtClean="0"/>
              <a:t>4/23/2019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9FB7B5A-E201-4DE5-AF13-F08DBE7DA9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endParaRPr lang="en-US" dirty="0">
              <a:effectLst/>
            </a:endParaRPr>
          </a:p>
        </p:txBody>
      </p:sp>
      <p:sp>
        <p:nvSpPr>
          <p:cNvPr id="3" name="Subtitle 2"/>
          <p:cNvSpPr>
            <a:spLocks noGrp="1"/>
          </p:cNvSpPr>
          <p:nvPr>
            <p:ph type="subTitle" idx="1"/>
          </p:nvPr>
        </p:nvSpPr>
        <p:spPr/>
        <p:txBody>
          <a:bodyPr>
            <a:normAutofit/>
          </a:bodyPr>
          <a:lstStyle/>
          <a:p>
            <a:pPr algn="ctr"/>
            <a:r>
              <a:rPr lang="fa-IR" sz="2400" dirty="0"/>
              <a:t>راهنمای استفاده از پایگاه اطلاعاتی </a:t>
            </a:r>
            <a:r>
              <a:rPr lang="en-US" sz="2400" dirty="0" err="1"/>
              <a:t>ClinicalKey</a:t>
            </a:r>
            <a:endParaRPr lang="fa-IR"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399"/>
            <a:ext cx="2590800" cy="376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win7\Picture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33528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9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C:\Users\win7\Pictures\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48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03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a:p>
        </p:txBody>
      </p:sp>
      <p:pic>
        <p:nvPicPr>
          <p:cNvPr id="7170" name="Picture 2" descr="C:\Users\win7\Pictures\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304800"/>
            <a:ext cx="8307387"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3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60672" cy="1039427"/>
          </a:xfrm>
        </p:spPr>
        <p:txBody>
          <a:bodyPr/>
          <a:lstStyle/>
          <a:p>
            <a:endParaRPr lang="en-US" dirty="0"/>
          </a:p>
        </p:txBody>
      </p:sp>
      <p:pic>
        <p:nvPicPr>
          <p:cNvPr id="8194" name="Picture 2" descr="C:\Users\win7\Pictures\4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00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win7\Pictures\3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86200"/>
            <a:ext cx="7467600" cy="205365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229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17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a:bodyPr>
          <a:lstStyle/>
          <a:p>
            <a:pPr rtl="1"/>
            <a:endParaRPr lang="en-US" dirty="0"/>
          </a:p>
        </p:txBody>
      </p:sp>
      <p:pic>
        <p:nvPicPr>
          <p:cNvPr id="9218" name="Picture 2" descr="C:\Users\win7\Pictures\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247775"/>
            <a:ext cx="8459787"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09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7" name="Picture 3" descr="C:\Users\win7\Pictures\1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304800"/>
            <a:ext cx="83058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631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win7\Pictures\1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04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460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جستجو در </a:t>
            </a:r>
            <a:r>
              <a:rPr lang="en-US" dirty="0" err="1"/>
              <a:t>Clinicalkey</a:t>
            </a:r>
            <a:endParaRPr lang="en-US" dirty="0"/>
          </a:p>
        </p:txBody>
      </p:sp>
      <p:sp>
        <p:nvSpPr>
          <p:cNvPr id="3" name="Content Placeholder 2"/>
          <p:cNvSpPr>
            <a:spLocks noGrp="1"/>
          </p:cNvSpPr>
          <p:nvPr>
            <p:ph idx="1"/>
          </p:nvPr>
        </p:nvSpPr>
        <p:spPr/>
        <p:txBody>
          <a:bodyPr/>
          <a:lstStyle/>
          <a:p>
            <a:pPr marL="68580" indent="0" algn="r" rtl="1">
              <a:buNone/>
            </a:pPr>
            <a:r>
              <a:rPr lang="fa-IR" dirty="0"/>
              <a:t>همه چیز تنها با یک جستجوی ساده شروع می‌شود. نوار جستجوی </a:t>
            </a:r>
            <a:r>
              <a:rPr lang="en-US" dirty="0" err="1"/>
              <a:t>Clinialkey</a:t>
            </a:r>
            <a:r>
              <a:rPr lang="en-US" dirty="0"/>
              <a:t> </a:t>
            </a:r>
            <a:r>
              <a:rPr lang="fa-IR" dirty="0"/>
              <a:t>همیشه در دسترس است، پس شما هر وقت که بخواهید می‌توانید با استفاده از آن به جستجو بپردازید. گزینه‌های بسیاری وجود دارد که می‌توانید با استفاده از آنها جستجوی خود را محدود کنید. شما می‌توانید با استفاده از فیلترها نتایج جستجوی خود را بهبود بخشید.</a:t>
            </a:r>
            <a:endParaRPr lang="en-US" dirty="0"/>
          </a:p>
        </p:txBody>
      </p:sp>
    </p:spTree>
    <p:extLst>
      <p:ext uri="{BB962C8B-B14F-4D97-AF65-F5344CB8AC3E}">
        <p14:creationId xmlns:p14="http://schemas.microsoft.com/office/powerpoint/2010/main" val="2531524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جستجو در </a:t>
            </a:r>
            <a:r>
              <a:rPr lang="en-US" dirty="0" err="1"/>
              <a:t>Clinicalkey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341049"/>
              </p:ext>
            </p:extLst>
          </p:nvPr>
        </p:nvGraphicFramePr>
        <p:xfrm>
          <a:off x="1042988" y="2324100"/>
          <a:ext cx="6777038" cy="4023360"/>
        </p:xfrm>
        <a:graphic>
          <a:graphicData uri="http://schemas.openxmlformats.org/drawingml/2006/table">
            <a:tbl>
              <a:tblPr firstRow="1" bandRow="1">
                <a:tableStyleId>{5C22544A-7EE6-4342-B048-85BDC9FD1C3A}</a:tableStyleId>
              </a:tblPr>
              <a:tblGrid>
                <a:gridCol w="4672012"/>
                <a:gridCol w="2105026"/>
              </a:tblGrid>
              <a:tr h="370840">
                <a:tc>
                  <a:txBody>
                    <a:bodyPr/>
                    <a:lstStyle/>
                    <a:p>
                      <a:pPr algn="ctr"/>
                      <a:r>
                        <a:rPr lang="fa-IR" dirty="0" smtClean="0"/>
                        <a:t>زمانی‌که</a:t>
                      </a:r>
                    </a:p>
                  </a:txBody>
                  <a:tcPr/>
                </a:tc>
                <a:tc>
                  <a:txBody>
                    <a:bodyPr/>
                    <a:lstStyle/>
                    <a:p>
                      <a:pPr algn="ctr"/>
                      <a:r>
                        <a:rPr lang="fa-IR" dirty="0" smtClean="0"/>
                        <a:t>جستجو با استفاده از 	</a:t>
                      </a:r>
                      <a:endParaRPr lang="en-US" dirty="0"/>
                    </a:p>
                  </a:txBody>
                  <a:tcPr/>
                </a:tc>
              </a:tr>
              <a:tr h="370840">
                <a:tc>
                  <a:txBody>
                    <a:bodyPr/>
                    <a:lstStyle/>
                    <a:p>
                      <a:pPr algn="r" rtl="1"/>
                      <a:r>
                        <a:rPr lang="fa-IR" sz="1600" dirty="0" smtClean="0"/>
                        <a:t>می‌دانید می‌خواهید درمورد چه جستجو کنید. مثلاً </a:t>
                      </a:r>
                      <a:r>
                        <a:rPr lang="en-US" sz="1600" dirty="0" smtClean="0"/>
                        <a:t>migraines.</a:t>
                      </a:r>
                      <a:endParaRPr lang="en-US" sz="1600" dirty="0"/>
                    </a:p>
                  </a:txBody>
                  <a:tcPr/>
                </a:tc>
                <a:tc>
                  <a:txBody>
                    <a:bodyPr/>
                    <a:lstStyle/>
                    <a:p>
                      <a:pPr algn="r"/>
                      <a:r>
                        <a:rPr lang="fa-IR" sz="1600" dirty="0" smtClean="0"/>
                        <a:t>کلمات یا عبارات کامل یا ناقص</a:t>
                      </a:r>
                      <a:endParaRPr lang="en-US" sz="1600" dirty="0"/>
                    </a:p>
                  </a:txBody>
                  <a:tcPr/>
                </a:tc>
              </a:tr>
              <a:tr h="370840">
                <a:tc>
                  <a:txBody>
                    <a:bodyPr/>
                    <a:lstStyle/>
                    <a:p>
                      <a:pPr algn="r" rtl="1"/>
                      <a:r>
                        <a:rPr lang="fa-IR" sz="1600" dirty="0" smtClean="0"/>
                        <a:t>شما مخفف را می‌دانید و نمی‌خواهید عبارت کامل را وارد کنید. مثلاً: وارد کردن </a:t>
                      </a:r>
                      <a:r>
                        <a:rPr lang="en-US" sz="1600" dirty="0" smtClean="0"/>
                        <a:t>CHF </a:t>
                      </a:r>
                      <a:r>
                        <a:rPr lang="fa-IR" sz="1600" dirty="0" smtClean="0"/>
                        <a:t>به جای </a:t>
                      </a:r>
                      <a:r>
                        <a:rPr lang="en-US" sz="1600" dirty="0" smtClean="0"/>
                        <a:t>congestive heart failure</a:t>
                      </a:r>
                      <a:endParaRPr lang="en-US" sz="1600" dirty="0"/>
                    </a:p>
                  </a:txBody>
                  <a:tcPr/>
                </a:tc>
                <a:tc>
                  <a:txBody>
                    <a:bodyPr/>
                    <a:lstStyle/>
                    <a:p>
                      <a:pPr algn="r" rtl="1"/>
                      <a:r>
                        <a:rPr lang="fa-IR" sz="1600" dirty="0" smtClean="0"/>
                        <a:t>مخفف‌ها</a:t>
                      </a:r>
                      <a:endParaRPr lang="en-US" sz="1600" dirty="0"/>
                    </a:p>
                  </a:txBody>
                  <a:tcPr/>
                </a:tc>
              </a:tr>
              <a:tr h="370840">
                <a:tc>
                  <a:txBody>
                    <a:bodyPr/>
                    <a:lstStyle/>
                    <a:p>
                      <a:pPr algn="r" rtl="1"/>
                      <a:r>
                        <a:rPr lang="fa-IR" sz="1600" dirty="0" smtClean="0"/>
                        <a:t> می‌دانید می‌خواهید درمورد کدام نویسنده جستجو کنید.</a:t>
                      </a:r>
                    </a:p>
                    <a:p>
                      <a:pPr algn="l" rtl="1"/>
                      <a:r>
                        <a:rPr lang="fa-IR" sz="1600" dirty="0" smtClean="0"/>
                        <a:t>	</a:t>
                      </a:r>
                      <a:endParaRPr lang="en-US" sz="1600" dirty="0"/>
                    </a:p>
                  </a:txBody>
                  <a:tcPr/>
                </a:tc>
                <a:tc>
                  <a:txBody>
                    <a:bodyPr/>
                    <a:lstStyle/>
                    <a:p>
                      <a:pPr algn="r" rtl="1"/>
                      <a:r>
                        <a:rPr lang="fa-IR" sz="1600" dirty="0" smtClean="0"/>
                        <a:t>نام نویسنده</a:t>
                      </a:r>
                      <a:endParaRPr lang="en-US" sz="1600" dirty="0"/>
                    </a:p>
                  </a:txBody>
                  <a:tcPr/>
                </a:tc>
              </a:tr>
              <a:tr h="370840">
                <a:tc>
                  <a:txBody>
                    <a:bodyPr/>
                    <a:lstStyle/>
                    <a:p>
                      <a:pPr algn="r" rtl="1"/>
                      <a:r>
                        <a:rPr lang="fa-IR" sz="1600" dirty="0" smtClean="0"/>
                        <a:t>می‌دانید درمورد کدام کتاب یا ژورنال می‌خواهید جستجو بکنید.</a:t>
                      </a:r>
                      <a:endParaRPr lang="en-US" sz="1600" dirty="0"/>
                    </a:p>
                  </a:txBody>
                  <a:tcPr/>
                </a:tc>
                <a:tc>
                  <a:txBody>
                    <a:bodyPr/>
                    <a:lstStyle/>
                    <a:p>
                      <a:pPr algn="r" rtl="1"/>
                      <a:r>
                        <a:rPr lang="fa-IR" sz="1600" dirty="0" smtClean="0"/>
                        <a:t>نام کتاب یا ژورنال</a:t>
                      </a:r>
                      <a:endParaRPr lang="en-US" sz="1600" dirty="0"/>
                    </a:p>
                  </a:txBody>
                  <a:tcPr/>
                </a:tc>
              </a:tr>
              <a:tr h="370840">
                <a:tc>
                  <a:txBody>
                    <a:bodyPr/>
                    <a:lstStyle/>
                    <a:p>
                      <a:pPr algn="r" rtl="1"/>
                      <a:r>
                        <a:rPr lang="fa-IR" sz="1600" dirty="0" smtClean="0"/>
                        <a:t>اطلاعات ارجاعی یک ژورنال خاص را می‌دانید: </a:t>
                      </a:r>
                      <a:r>
                        <a:rPr lang="en-US" sz="1600" dirty="0" smtClean="0"/>
                        <a:t>Am J </a:t>
                      </a:r>
                      <a:r>
                        <a:rPr lang="en-US" sz="1600" dirty="0" err="1" smtClean="0"/>
                        <a:t>Cardiol</a:t>
                      </a:r>
                      <a:r>
                        <a:rPr lang="en-US" sz="1600" dirty="0" smtClean="0"/>
                        <a:t>. 2011 Dec 1;108(11):1614-9</a:t>
                      </a:r>
                    </a:p>
                  </a:txBody>
                  <a:tcPr/>
                </a:tc>
                <a:tc>
                  <a:txBody>
                    <a:bodyPr/>
                    <a:lstStyle/>
                    <a:p>
                      <a:pPr algn="r" rtl="1"/>
                      <a:r>
                        <a:rPr lang="fa-IR" sz="1600" dirty="0" smtClean="0"/>
                        <a:t>رفرنس مخفف ژورنال</a:t>
                      </a:r>
                      <a:endParaRPr lang="en-US" sz="1600" dirty="0"/>
                    </a:p>
                  </a:txBody>
                  <a:tcPr/>
                </a:tc>
              </a:tr>
            </a:tbl>
          </a:graphicData>
        </a:graphic>
      </p:graphicFrame>
    </p:spTree>
    <p:extLst>
      <p:ext uri="{BB962C8B-B14F-4D97-AF65-F5344CB8AC3E}">
        <p14:creationId xmlns:p14="http://schemas.microsoft.com/office/powerpoint/2010/main" val="268233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t>معرفی پایگاه </a:t>
            </a:r>
            <a:r>
              <a:rPr lang="fa-IR" dirty="0" smtClean="0"/>
              <a:t>اطلاعاتی</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t>کلینیکال کی موتور جستجو و پایگاه اطلاعاتی پزشکی است که مولفه‌های لازم برای تصمیم‌گیری پزشکان،کتابداران پزشکی، و متخخصان سلامت را برآورده می‌کند. پایگاه اطلاعاتی </a:t>
            </a:r>
            <a:r>
              <a:rPr lang="en-US" dirty="0" err="1"/>
              <a:t>ClinicalKey</a:t>
            </a:r>
            <a:r>
              <a:rPr lang="en-US" dirty="0"/>
              <a:t> </a:t>
            </a:r>
            <a:r>
              <a:rPr lang="fa-IR" dirty="0"/>
              <a:t>به شرکت الزویر متعلق بوده و به محتوای منتشر شده توسط این شرکت دسترسی دارد. این سرویس سریع، کامل، راحت و قابل اعتماد </a:t>
            </a:r>
            <a:r>
              <a:rPr lang="fa-IR" dirty="0" smtClean="0"/>
              <a:t>است.</a:t>
            </a:r>
            <a:endParaRPr lang="en-US" dirty="0"/>
          </a:p>
        </p:txBody>
      </p:sp>
    </p:spTree>
    <p:extLst>
      <p:ext uri="{BB962C8B-B14F-4D97-AF65-F5344CB8AC3E}">
        <p14:creationId xmlns:p14="http://schemas.microsoft.com/office/powerpoint/2010/main" val="3572627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t>جستجو با استفاده از </a:t>
            </a:r>
            <a:r>
              <a:rPr lang="en-US" dirty="0" err="1"/>
              <a:t>AutoSuggest</a:t>
            </a:r>
            <a:endParaRPr lang="en-US" dirty="0"/>
          </a:p>
        </p:txBody>
      </p:sp>
      <p:sp>
        <p:nvSpPr>
          <p:cNvPr id="3" name="Content Placeholder 2"/>
          <p:cNvSpPr>
            <a:spLocks noGrp="1"/>
          </p:cNvSpPr>
          <p:nvPr>
            <p:ph idx="1"/>
          </p:nvPr>
        </p:nvSpPr>
        <p:spPr>
          <a:xfrm>
            <a:off x="990600" y="2743200"/>
            <a:ext cx="6777317" cy="3508977"/>
          </a:xfrm>
        </p:spPr>
        <p:txBody>
          <a:bodyPr>
            <a:normAutofit lnSpcReduction="10000"/>
          </a:bodyPr>
          <a:lstStyle/>
          <a:p>
            <a:pPr marL="68580" indent="0" algn="r" rtl="1">
              <a:buNone/>
            </a:pPr>
            <a:r>
              <a:rPr lang="fa-IR" dirty="0" smtClean="0"/>
              <a:t>نوار </a:t>
            </a:r>
            <a:r>
              <a:rPr lang="fa-IR" dirty="0"/>
              <a:t>جستجو همیشه در دسترس شما است، بنابراین شما در هر صفحه کلینیکال کی که باشید میتوانید براحتی جستجو کنید.</a:t>
            </a:r>
          </a:p>
          <a:p>
            <a:pPr marL="68580" indent="0" algn="r" rtl="1">
              <a:buNone/>
            </a:pPr>
            <a:r>
              <a:rPr lang="fa-IR" dirty="0" smtClean="0"/>
              <a:t>برای </a:t>
            </a:r>
            <a:r>
              <a:rPr lang="fa-IR" dirty="0"/>
              <a:t>استفاده از </a:t>
            </a:r>
            <a:r>
              <a:rPr lang="en-US" dirty="0" err="1"/>
              <a:t>AutoSuggest</a:t>
            </a:r>
            <a:r>
              <a:rPr lang="en-US" dirty="0"/>
              <a:t>: </a:t>
            </a:r>
            <a:r>
              <a:rPr lang="fa-IR" dirty="0"/>
              <a:t>در نوار جستجو، نخستین حروف نویسنده، ژورنال یا کتاب را تایپ کنید در همان حین که شما مشغول تایپ هستید کلینیکال کی پیشنهادات خود را نشان می‌دهد.</a:t>
            </a:r>
          </a:p>
          <a:p>
            <a:pPr marL="68580" indent="0" algn="r" rtl="1">
              <a:buNone/>
            </a:pPr>
            <a:r>
              <a:rPr lang="fa-IR" smtClean="0"/>
              <a:t>بر </a:t>
            </a:r>
            <a:r>
              <a:rPr lang="fa-IR" dirty="0"/>
              <a:t>روی بهترین نتیجه کلیک کنید. سیستم صفحه نتایج جستجو را نشان می دهد.</a:t>
            </a:r>
            <a:endParaRPr lang="en-US" dirty="0"/>
          </a:p>
        </p:txBody>
      </p:sp>
    </p:spTree>
    <p:extLst>
      <p:ext uri="{BB962C8B-B14F-4D97-AF65-F5344CB8AC3E}">
        <p14:creationId xmlns:p14="http://schemas.microsoft.com/office/powerpoint/2010/main" val="2116093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win7\Pictures\44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7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صفحات موضوعی</a:t>
            </a:r>
            <a:endParaRPr lang="en-US" dirty="0"/>
          </a:p>
        </p:txBody>
      </p:sp>
      <p:sp>
        <p:nvSpPr>
          <p:cNvPr id="3" name="Content Placeholder 2"/>
          <p:cNvSpPr>
            <a:spLocks noGrp="1"/>
          </p:cNvSpPr>
          <p:nvPr>
            <p:ph idx="1"/>
          </p:nvPr>
        </p:nvSpPr>
        <p:spPr/>
        <p:txBody>
          <a:bodyPr>
            <a:normAutofit fontScale="62500" lnSpcReduction="20000"/>
          </a:bodyPr>
          <a:lstStyle/>
          <a:p>
            <a:pPr marL="68580" indent="0" algn="r">
              <a:buNone/>
            </a:pPr>
            <a:r>
              <a:rPr lang="fa-IR" dirty="0"/>
              <a:t>کلینیکال کی حدود ۱۴۰۰ صفحه‌ی مختلف درمورد بیماری‌ها، فاکتورهای ریسک، تشخیص بیماری، </a:t>
            </a:r>
            <a:endParaRPr lang="en-US" dirty="0" smtClean="0"/>
          </a:p>
          <a:p>
            <a:pPr marL="68580" indent="0" algn="r">
              <a:buNone/>
            </a:pPr>
            <a:r>
              <a:rPr lang="fa-IR" dirty="0" smtClean="0"/>
              <a:t>درمان </a:t>
            </a:r>
            <a:r>
              <a:rPr lang="fa-IR" dirty="0"/>
              <a:t>و بسیاری موضوعات دیگر در خود </a:t>
            </a:r>
            <a:r>
              <a:rPr lang="fa-IR" dirty="0" smtClean="0"/>
              <a:t>دارد</a:t>
            </a:r>
            <a:r>
              <a:rPr lang="en-US" dirty="0" smtClean="0"/>
              <a:t>.</a:t>
            </a:r>
          </a:p>
          <a:p>
            <a:pPr marL="68580" indent="0" algn="r">
              <a:buNone/>
            </a:pPr>
            <a:r>
              <a:rPr lang="fa-IR" dirty="0"/>
              <a:t>نگاهی به صفحه نتایج جستجو</a:t>
            </a:r>
          </a:p>
          <a:p>
            <a:pPr marL="68580" indent="0" algn="r" rtl="1">
              <a:buNone/>
            </a:pPr>
            <a:r>
              <a:rPr lang="fa-IR" dirty="0" smtClean="0"/>
              <a:t>شما </a:t>
            </a:r>
            <a:r>
              <a:rPr lang="fa-IR" dirty="0"/>
              <a:t>در صفحه‌ی نتایج جستجو می‌توانید:</a:t>
            </a:r>
          </a:p>
          <a:p>
            <a:pPr marL="68580" indent="0" algn="r" rtl="1">
              <a:buNone/>
            </a:pPr>
            <a:r>
              <a:rPr lang="fa-IR" dirty="0" smtClean="0"/>
              <a:t>با </a:t>
            </a:r>
            <a:r>
              <a:rPr lang="fa-IR" dirty="0"/>
              <a:t>استفاده از گزینه‌ی </a:t>
            </a:r>
            <a:r>
              <a:rPr lang="en-US" dirty="0"/>
              <a:t>Scoped Search </a:t>
            </a:r>
            <a:r>
              <a:rPr lang="fa-IR" dirty="0"/>
              <a:t>نتایج را محدود کنید</a:t>
            </a:r>
            <a:r>
              <a:rPr lang="fa-IR" dirty="0" smtClean="0"/>
              <a:t>.</a:t>
            </a:r>
            <a:endParaRPr lang="en-US" dirty="0"/>
          </a:p>
          <a:p>
            <a:pPr marL="68580" indent="0" algn="r" rtl="1">
              <a:buNone/>
            </a:pPr>
            <a:r>
              <a:rPr lang="fa-IR" dirty="0" smtClean="0"/>
              <a:t> نتایج مختلف را ذخیره، ایمیل و یا چاپ کنید.</a:t>
            </a:r>
          </a:p>
          <a:p>
            <a:pPr marL="68580" indent="0" algn="r" rtl="1">
              <a:buNone/>
            </a:pPr>
            <a:r>
              <a:rPr lang="fa-IR" dirty="0" smtClean="0"/>
              <a:t> </a:t>
            </a:r>
            <a:r>
              <a:rPr lang="fa-IR" dirty="0"/>
              <a:t>نتایج خود را از فیلترهای نوع منبع، نوع تحقیق و تاریخ محدود کنید.</a:t>
            </a:r>
          </a:p>
          <a:p>
            <a:pPr marL="68580" indent="0" algn="r" rtl="1">
              <a:buNone/>
            </a:pPr>
            <a:r>
              <a:rPr lang="fa-IR" dirty="0"/>
              <a:t> </a:t>
            </a:r>
            <a:r>
              <a:rPr lang="fa-IR" dirty="0" smtClean="0"/>
              <a:t>بر </a:t>
            </a:r>
            <a:r>
              <a:rPr lang="fa-IR" dirty="0"/>
              <a:t>حسب ارتباط و یا تاریخ مرتب </a:t>
            </a:r>
            <a:r>
              <a:rPr lang="fa-IR" dirty="0" smtClean="0"/>
              <a:t>کنید </a:t>
            </a:r>
            <a:r>
              <a:rPr lang="fa-IR" dirty="0"/>
              <a:t>حتی در صورتی که شما یک غلط تایپی داشته باشید کلینیکال کی در زمان جستجو می‌تواند پیش‌بینی کند به دنبال چه محتوایی هستید و آن‌را به شما نشان </a:t>
            </a:r>
            <a:r>
              <a:rPr lang="fa-IR" dirty="0" smtClean="0"/>
              <a:t>بدهد</a:t>
            </a:r>
            <a:r>
              <a:rPr lang="en-US" dirty="0" smtClean="0"/>
              <a:t>.</a:t>
            </a:r>
          </a:p>
          <a:p>
            <a:pPr marL="68580" indent="0" algn="r" rtl="1">
              <a:buNone/>
            </a:pPr>
            <a:r>
              <a:rPr lang="fa-IR" dirty="0"/>
              <a:t>مشاهده نتایج</a:t>
            </a:r>
          </a:p>
          <a:p>
            <a:pPr marL="68580" indent="0" algn="r" rtl="1">
              <a:buNone/>
            </a:pPr>
            <a:r>
              <a:rPr lang="fa-IR" dirty="0" smtClean="0"/>
              <a:t>پس </a:t>
            </a:r>
            <a:r>
              <a:rPr lang="fa-IR" dirty="0"/>
              <a:t>از انجام جستجوی خود و محدود کردن نتایج، صفحه‌ی نتایج جستجو مرتبط‌ ترین محتوانی پزشکی به جستجوی شما را نشان می‌دهد. چنانچه نتایج خود را فیلتر نکرده باشید، نتایج جستجوی اصلی نتایج مربوط به همه‌ی منابع، تحقیقات، متخصصان و تاریخ‌ها را به شما نشان خواهد داد.</a:t>
            </a:r>
          </a:p>
          <a:p>
            <a:pPr marL="68580" indent="0" algn="r" rtl="1">
              <a:buNone/>
            </a:pPr>
            <a:endParaRPr lang="en-US" dirty="0"/>
          </a:p>
        </p:txBody>
      </p:sp>
    </p:spTree>
    <p:extLst>
      <p:ext uri="{BB962C8B-B14F-4D97-AF65-F5344CB8AC3E}">
        <p14:creationId xmlns:p14="http://schemas.microsoft.com/office/powerpoint/2010/main" val="644826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نگاهی به صفحه نتایج جستجو</a:t>
            </a:r>
            <a:endParaRPr lang="en-US" dirty="0"/>
          </a:p>
        </p:txBody>
      </p:sp>
      <p:sp>
        <p:nvSpPr>
          <p:cNvPr id="3" name="Content Placeholder 2"/>
          <p:cNvSpPr>
            <a:spLocks noGrp="1"/>
          </p:cNvSpPr>
          <p:nvPr>
            <p:ph idx="1"/>
          </p:nvPr>
        </p:nvSpPr>
        <p:spPr/>
        <p:txBody>
          <a:bodyPr>
            <a:normAutofit fontScale="92500" lnSpcReduction="10000"/>
          </a:bodyPr>
          <a:lstStyle/>
          <a:p>
            <a:pPr marL="68580" indent="0" algn="r" rtl="1">
              <a:buNone/>
            </a:pPr>
            <a:r>
              <a:rPr lang="fa-IR" dirty="0"/>
              <a:t>شما در صفحه‌ی نتایج جستجو می‌توانید:</a:t>
            </a:r>
          </a:p>
          <a:p>
            <a:pPr marL="68580" indent="0" algn="r" rtl="1">
              <a:buNone/>
            </a:pPr>
            <a:r>
              <a:rPr lang="fa-IR" dirty="0" smtClean="0"/>
              <a:t> </a:t>
            </a:r>
            <a:r>
              <a:rPr lang="fa-IR" dirty="0"/>
              <a:t>با استفاده از گزینه‌ی </a:t>
            </a:r>
            <a:r>
              <a:rPr lang="en-US" dirty="0"/>
              <a:t>Scoped Search </a:t>
            </a:r>
            <a:r>
              <a:rPr lang="fa-IR" dirty="0"/>
              <a:t>نتایج را محدود کنید</a:t>
            </a:r>
            <a:r>
              <a:rPr lang="fa-IR" dirty="0" smtClean="0"/>
              <a:t>.</a:t>
            </a:r>
            <a:endParaRPr lang="en-US" dirty="0" smtClean="0"/>
          </a:p>
          <a:p>
            <a:pPr marL="68580" indent="0" algn="r" rtl="1">
              <a:buNone/>
            </a:pPr>
            <a:r>
              <a:rPr lang="fa-IR" dirty="0" smtClean="0"/>
              <a:t>نتایج </a:t>
            </a:r>
            <a:r>
              <a:rPr lang="fa-IR" dirty="0"/>
              <a:t>مختلف را ذخیره، ایمیل و یا چاپ </a:t>
            </a:r>
            <a:r>
              <a:rPr lang="fa-IR" dirty="0" smtClean="0"/>
              <a:t>کنید.</a:t>
            </a:r>
            <a:endParaRPr lang="en-US" dirty="0" smtClean="0"/>
          </a:p>
          <a:p>
            <a:pPr marL="68580" indent="0" algn="r" rtl="1">
              <a:buNone/>
            </a:pPr>
            <a:r>
              <a:rPr lang="fa-IR" dirty="0" smtClean="0"/>
              <a:t>نتایج </a:t>
            </a:r>
            <a:r>
              <a:rPr lang="fa-IR" dirty="0"/>
              <a:t>خود را از فیلترهای نوع منبع، نوع تحقیق و تاریخ محدود </a:t>
            </a:r>
            <a:r>
              <a:rPr lang="fa-IR" dirty="0" smtClean="0"/>
              <a:t>کنید.</a:t>
            </a:r>
            <a:endParaRPr lang="en-US" dirty="0" smtClean="0"/>
          </a:p>
          <a:p>
            <a:pPr marL="68580" indent="0" algn="r" rtl="1">
              <a:buNone/>
            </a:pPr>
            <a:r>
              <a:rPr lang="fa-IR" dirty="0" smtClean="0"/>
              <a:t>بر </a:t>
            </a:r>
            <a:r>
              <a:rPr lang="fa-IR" dirty="0"/>
              <a:t>حسب ارتباط و یا تاریخ مرتب </a:t>
            </a:r>
            <a:r>
              <a:rPr lang="fa-IR" dirty="0" smtClean="0"/>
              <a:t>کنید</a:t>
            </a:r>
            <a:endParaRPr lang="en-US" dirty="0" smtClean="0"/>
          </a:p>
          <a:p>
            <a:pPr marL="68580" indent="0" algn="r" rtl="1">
              <a:buNone/>
            </a:pPr>
            <a:r>
              <a:rPr lang="fa-IR" dirty="0" smtClean="0"/>
              <a:t>حتی </a:t>
            </a:r>
            <a:r>
              <a:rPr lang="fa-IR" dirty="0"/>
              <a:t>در صورتی که شما یک غلط تایپی داشته باشید کلینیکال کی در زمان جستجو می‌تواند پیش‌بینی کند به دنبال چه محتوایی هستید و آن‌را به شما نشان بدهد.</a:t>
            </a:r>
          </a:p>
        </p:txBody>
      </p:sp>
    </p:spTree>
    <p:extLst>
      <p:ext uri="{BB962C8B-B14F-4D97-AF65-F5344CB8AC3E}">
        <p14:creationId xmlns:p14="http://schemas.microsoft.com/office/powerpoint/2010/main" val="387625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win7\Pictures\66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71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t>استفاده از فیلترها برای تجدید نتایج جستجو</a:t>
            </a:r>
            <a:endParaRPr lang="en-US" dirty="0"/>
          </a:p>
        </p:txBody>
      </p:sp>
      <p:sp>
        <p:nvSpPr>
          <p:cNvPr id="3" name="Content Placeholder 2"/>
          <p:cNvSpPr>
            <a:spLocks noGrp="1"/>
          </p:cNvSpPr>
          <p:nvPr>
            <p:ph idx="1"/>
          </p:nvPr>
        </p:nvSpPr>
        <p:spPr/>
        <p:txBody>
          <a:bodyPr>
            <a:normAutofit fontScale="55000" lnSpcReduction="20000"/>
          </a:bodyPr>
          <a:lstStyle/>
          <a:p>
            <a:pPr marL="68580" indent="0" algn="r" rtl="1">
              <a:buNone/>
            </a:pPr>
            <a:r>
              <a:rPr lang="fa-IR" dirty="0"/>
              <a:t>پس از انجام یک جستجو، شما می‌توانید در بالای صفحه‌ی نتایج جستجو نتایج خود را بر حسب نوع منبع، حوزه‌ی خاص، نوع تحقیق و تاریخ تغییر دهید. گزینه‌های </a:t>
            </a:r>
            <a:r>
              <a:rPr lang="en-US" dirty="0"/>
              <a:t>Relevance </a:t>
            </a:r>
            <a:r>
              <a:rPr lang="fa-IR" dirty="0"/>
              <a:t>و </a:t>
            </a:r>
            <a:r>
              <a:rPr lang="en-US" dirty="0"/>
              <a:t>date </a:t>
            </a:r>
            <a:r>
              <a:rPr lang="fa-IR" dirty="0"/>
              <a:t>به شما این اجازه را می‌دهد که نتایج را بر حسب اولویت‌های خود دسته‌بندی کنید. برای تجدید جستجوی خود بر اساس نوع منبع برروی </a:t>
            </a:r>
            <a:r>
              <a:rPr lang="en-US" dirty="0"/>
              <a:t>Source Type </a:t>
            </a:r>
            <a:r>
              <a:rPr lang="fa-IR" dirty="0"/>
              <a:t>کلیک کنید. در گزینه‌های نشان داده شده نوع منبع خود را انتخاب کنید. کلینیکال کی شامل ۱۲ نوع محتوا می‌باشد که عبارتند از: کتاب‌ها، عکس‌ها، ویدئوها، مقالات تمام متن و …</a:t>
            </a:r>
          </a:p>
          <a:p>
            <a:pPr algn="r" rtl="1"/>
            <a:endParaRPr lang="fa-IR" dirty="0"/>
          </a:p>
          <a:p>
            <a:pPr marL="68580" indent="0" algn="r" rtl="1">
              <a:buNone/>
            </a:pPr>
            <a:r>
              <a:rPr lang="fa-IR" dirty="0"/>
              <a:t>برای تجدید محتوای خود بر اساس تخصص:</a:t>
            </a:r>
          </a:p>
          <a:p>
            <a:pPr algn="r" rtl="1"/>
            <a:endParaRPr lang="fa-IR" dirty="0"/>
          </a:p>
          <a:p>
            <a:pPr marL="68580" indent="0" algn="r" rtl="1">
              <a:buNone/>
            </a:pPr>
            <a:r>
              <a:rPr lang="fa-IR" dirty="0"/>
              <a:t>پنل سمت چپ شامل مرتبط‌ترین محتوا به جستجوی شما می‌باشد. برروی </a:t>
            </a:r>
            <a:r>
              <a:rPr lang="en-US" dirty="0"/>
              <a:t>Specialty  </a:t>
            </a:r>
            <a:r>
              <a:rPr lang="fa-IR" dirty="0"/>
              <a:t>کلیک کرده و تخصص مرتبط با جستجوی خود و یا مورد علاقه‌تان را انتخاب کنید. در این صورت نتایج جستجو تنها در حوزه‌های تخصصی انتخابی توسط شما خواهند بود.</a:t>
            </a:r>
          </a:p>
          <a:p>
            <a:pPr algn="r" rtl="1"/>
            <a:endParaRPr lang="fa-IR" dirty="0"/>
          </a:p>
          <a:p>
            <a:pPr marL="68580" indent="0" algn="r" rtl="1">
              <a:buNone/>
            </a:pPr>
            <a:r>
              <a:rPr lang="fa-IR" dirty="0"/>
              <a:t>برای تجدید جستجو بر اساس نوع مطالعه: با استفاده از گزینه‌ی </a:t>
            </a:r>
            <a:r>
              <a:rPr lang="en-US" dirty="0"/>
              <a:t>Study Type </a:t>
            </a:r>
            <a:r>
              <a:rPr lang="fa-IR" dirty="0"/>
              <a:t>برروی مطالعاتی که برای جستجوی شما مناسب است کلیک کنید. برای تجدید جستجو بر اساس تاریخ: برروی گزینه‌ی </a:t>
            </a:r>
            <a:r>
              <a:rPr lang="en-US" dirty="0"/>
              <a:t>Date </a:t>
            </a:r>
            <a:r>
              <a:rPr lang="fa-IR" dirty="0"/>
              <a:t>کلیک کنید، سپس بازه‌ی تاریخی مربوط را انتخاب کنید. برای حذف فیلترها برروی </a:t>
            </a:r>
            <a:r>
              <a:rPr lang="en-US" dirty="0"/>
              <a:t>X </a:t>
            </a:r>
            <a:r>
              <a:rPr lang="fa-IR" dirty="0"/>
              <a:t>در کنار فیلتری که مایل به حذف آن هستید کلیک کنید.</a:t>
            </a:r>
            <a:endParaRPr lang="en-US" dirty="0"/>
          </a:p>
        </p:txBody>
      </p:sp>
    </p:spTree>
    <p:extLst>
      <p:ext uri="{BB962C8B-B14F-4D97-AF65-F5344CB8AC3E}">
        <p14:creationId xmlns:p14="http://schemas.microsoft.com/office/powerpoint/2010/main" val="3813830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win7\Pictures\33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4532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30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t>استفاده از </a:t>
            </a:r>
            <a:r>
              <a:rPr lang="en-US" dirty="0"/>
              <a:t>Scoped Search </a:t>
            </a:r>
            <a:r>
              <a:rPr lang="fa-IR" dirty="0"/>
              <a:t>برای ویرایش جستجو</a:t>
            </a:r>
            <a:endParaRPr lang="en-US" dirty="0"/>
          </a:p>
        </p:txBody>
      </p:sp>
      <p:sp>
        <p:nvSpPr>
          <p:cNvPr id="3" name="Content Placeholder 2"/>
          <p:cNvSpPr>
            <a:spLocks noGrp="1"/>
          </p:cNvSpPr>
          <p:nvPr>
            <p:ph idx="1"/>
          </p:nvPr>
        </p:nvSpPr>
        <p:spPr/>
        <p:txBody>
          <a:bodyPr>
            <a:normAutofit fontScale="62500" lnSpcReduction="20000"/>
          </a:bodyPr>
          <a:lstStyle/>
          <a:p>
            <a:pPr marL="68580" indent="0" algn="r" rtl="1">
              <a:buNone/>
            </a:pPr>
            <a:r>
              <a:rPr lang="fa-IR" dirty="0"/>
              <a:t>زمانی که می‌دانید دقیقاً به دنبال چه نوع محتوایی هستید از </a:t>
            </a:r>
            <a:r>
              <a:rPr lang="en-US" dirty="0"/>
              <a:t>Scoped Search </a:t>
            </a:r>
            <a:r>
              <a:rPr lang="fa-IR" dirty="0"/>
              <a:t>استفاده بکنید. فیلد جستجو در تمامی صفحات قابل دسترسی است، هر زمان که مایل بودید می‌توانید از آن استفاده بکنید.</a:t>
            </a:r>
          </a:p>
          <a:p>
            <a:pPr algn="r" rtl="1"/>
            <a:endParaRPr lang="fa-IR" dirty="0"/>
          </a:p>
          <a:p>
            <a:pPr marL="68580" indent="0" algn="r" rtl="1">
              <a:buNone/>
            </a:pPr>
            <a:r>
              <a:rPr lang="fa-IR" dirty="0"/>
              <a:t>برای استفاده از </a:t>
            </a:r>
            <a:r>
              <a:rPr lang="en-US" dirty="0"/>
              <a:t>Scoped Search:</a:t>
            </a:r>
          </a:p>
          <a:p>
            <a:pPr algn="r" rtl="1"/>
            <a:endParaRPr lang="en-US" dirty="0"/>
          </a:p>
          <a:p>
            <a:pPr marL="68580" indent="0" algn="r" rtl="1">
              <a:buNone/>
            </a:pPr>
            <a:r>
              <a:rPr lang="fa-IR" dirty="0"/>
              <a:t>۱. از روی فیلد جستجو برروی منوی نارنجی رنگ کلیک کنید. مجموعه‌ای از محتواهای قابل جستجو نشان داده خواهد شد.</a:t>
            </a:r>
          </a:p>
          <a:p>
            <a:pPr algn="r" rtl="1"/>
            <a:endParaRPr lang="fa-IR" dirty="0"/>
          </a:p>
          <a:p>
            <a:pPr marL="68580" indent="0" algn="r" rtl="1">
              <a:buNone/>
            </a:pPr>
            <a:r>
              <a:rPr lang="fa-IR" dirty="0"/>
              <a:t>۲. نوع محتوایی را که می‌خواهید جستجو شود را انتخاب کنید.</a:t>
            </a:r>
          </a:p>
          <a:p>
            <a:pPr algn="r" rtl="1"/>
            <a:endParaRPr lang="fa-IR" dirty="0"/>
          </a:p>
          <a:p>
            <a:pPr marL="68580" indent="0" algn="r" rtl="1">
              <a:buNone/>
            </a:pPr>
            <a:r>
              <a:rPr lang="fa-IR" dirty="0"/>
              <a:t>۳. در فیلد جستجو کلمه‌ی مورد نظر خود را وارد کنید. کلینیکال کی فقط برحسب محتوایی که انتخاب کرده‌اید جستجو را انجام خواهد داد.</a:t>
            </a:r>
          </a:p>
          <a:p>
            <a:pPr algn="r" rtl="1"/>
            <a:endParaRPr lang="fa-IR" dirty="0"/>
          </a:p>
          <a:p>
            <a:pPr marL="68580" indent="0" algn="r" rtl="1">
              <a:buNone/>
            </a:pPr>
            <a:r>
              <a:rPr lang="fa-IR" dirty="0"/>
              <a:t>۴. شما می‌توانید از جستجوی محدود برای جستجو در یک کتاب، مقاله یا ژورنال خاص نیز استفاده بکنید.</a:t>
            </a:r>
            <a:endParaRPr lang="en-US" dirty="0"/>
          </a:p>
        </p:txBody>
      </p:sp>
    </p:spTree>
    <p:extLst>
      <p:ext uri="{BB962C8B-B14F-4D97-AF65-F5344CB8AC3E}">
        <p14:creationId xmlns:p14="http://schemas.microsoft.com/office/powerpoint/2010/main" val="239584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descr="C:\Users\win7\Pictures\66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17257"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16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t>استفاده از محتوای کلی </a:t>
            </a:r>
            <a:r>
              <a:rPr lang="en-US" dirty="0" err="1"/>
              <a:t>Clinicalkey</a:t>
            </a:r>
            <a:endParaRPr lang="en-US" dirty="0"/>
          </a:p>
        </p:txBody>
      </p:sp>
      <p:sp>
        <p:nvSpPr>
          <p:cNvPr id="3" name="Content Placeholder 2"/>
          <p:cNvSpPr>
            <a:spLocks noGrp="1"/>
          </p:cNvSpPr>
          <p:nvPr>
            <p:ph idx="1"/>
          </p:nvPr>
        </p:nvSpPr>
        <p:spPr/>
        <p:txBody>
          <a:bodyPr>
            <a:normAutofit lnSpcReduction="10000"/>
          </a:bodyPr>
          <a:lstStyle/>
          <a:p>
            <a:pPr marL="68580" indent="0" algn="r" rtl="1">
              <a:buNone/>
            </a:pPr>
            <a:r>
              <a:rPr lang="fa-IR" dirty="0"/>
              <a:t>علاوه بر جستجوی مطالب خاص یا محدود شما می‌توانید از مجموعه‌ی گسترده‌ی ژورنال‌ها، کتاب‌ها، راهنماها، آموزش بیمار، اطلاعات دارویی و چندرسانه‌ای کلینیکال کی نیز استفاده بکنید. این بخش به آموزش این نوع خواندن مطالب بر روی کلینیکال کی می‌پردازد.</a:t>
            </a:r>
          </a:p>
          <a:p>
            <a:pPr marL="68580" indent="0" algn="r" rtl="1">
              <a:buNone/>
            </a:pPr>
            <a:r>
              <a:rPr lang="fa-IR" dirty="0" smtClean="0"/>
              <a:t>برای </a:t>
            </a:r>
            <a:r>
              <a:rPr lang="fa-IR" dirty="0"/>
              <a:t>انتخاب محتوا برای بررسی: در سمت منو، برروی کتاب، ژورنال یا هر آنچه که می‌خواهید کلیک کنید</a:t>
            </a:r>
            <a:r>
              <a:rPr lang="fa-IR" dirty="0" smtClean="0"/>
              <a:t>.</a:t>
            </a:r>
            <a:r>
              <a:rPr lang="en-US" dirty="0" smtClean="0"/>
              <a:t>)</a:t>
            </a:r>
            <a:r>
              <a:rPr lang="fa-IR" dirty="0" smtClean="0"/>
              <a:t>می توانید به اسلاید شماره 28 مراجعه فرمایید)</a:t>
            </a:r>
            <a:endParaRPr lang="en-US" dirty="0"/>
          </a:p>
        </p:txBody>
      </p:sp>
    </p:spTree>
    <p:extLst>
      <p:ext uri="{BB962C8B-B14F-4D97-AF65-F5344CB8AC3E}">
        <p14:creationId xmlns:p14="http://schemas.microsoft.com/office/powerpoint/2010/main" val="8688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1143000"/>
          </a:xfrm>
        </p:spPr>
        <p:txBody>
          <a:bodyPr/>
          <a:lstStyle/>
          <a:p>
            <a:pPr algn="ctr" rtl="1"/>
            <a:r>
              <a:rPr lang="fa-IR" dirty="0"/>
              <a:t>پایگاه اطلاعاتی </a:t>
            </a:r>
            <a:r>
              <a:rPr lang="en-US" dirty="0" err="1"/>
              <a:t>ClinicalKey</a:t>
            </a:r>
            <a:endParaRPr lang="en-US" dirty="0"/>
          </a:p>
        </p:txBody>
      </p:sp>
      <p:sp>
        <p:nvSpPr>
          <p:cNvPr id="2" name="Content Placeholder 1"/>
          <p:cNvSpPr>
            <a:spLocks noGrp="1"/>
          </p:cNvSpPr>
          <p:nvPr>
            <p:ph idx="1"/>
          </p:nvPr>
        </p:nvSpPr>
        <p:spPr/>
        <p:txBody>
          <a:bodyPr>
            <a:normAutofit fontScale="62500" lnSpcReduction="20000"/>
          </a:bodyPr>
          <a:lstStyle/>
          <a:p>
            <a:pPr marL="0" indent="0" algn="r" rtl="1">
              <a:buNone/>
            </a:pPr>
            <a:endParaRPr lang="fa-IR" dirty="0"/>
          </a:p>
          <a:p>
            <a:pPr marL="0" indent="0" algn="r" rtl="1">
              <a:buNone/>
            </a:pPr>
            <a:r>
              <a:rPr lang="fa-IR" dirty="0"/>
              <a:t>    سریع: کلینیکال کی در اسرع وقت به سوالات پزشکی شما پاسخ می‌دهد چرا که همانند یک پزشک می‌اندیشد، این سرویس در همان حالی که شما مشغول تایپ هستید پیشنهادات مناسب را به شما ارائه می‌دهد.</a:t>
            </a:r>
          </a:p>
          <a:p>
            <a:pPr marL="0" indent="0" algn="r" rtl="1">
              <a:buNone/>
            </a:pPr>
            <a:r>
              <a:rPr lang="fa-IR" dirty="0"/>
              <a:t>    کامل: کلینیکال کی به طور مداوم در حال به روز شدن است. از اینرو همواره محتوای جدید و معتبر را برای متخصصان پیشنهاد می‌کند.</a:t>
            </a:r>
          </a:p>
          <a:p>
            <a:pPr marL="0" indent="0" algn="r" rtl="1">
              <a:buNone/>
            </a:pPr>
            <a:r>
              <a:rPr lang="fa-IR" dirty="0"/>
              <a:t>    راحت: چه در کنار بیمار خود و چه در حال حرکت، کلینیکال کی به شما اجازه می‌دهد محتوای پزشکی را در هر حالت یافته و به اشتراک بگذارید.</a:t>
            </a:r>
          </a:p>
          <a:p>
            <a:pPr marL="0" indent="0" algn="r" rtl="1">
              <a:buNone/>
            </a:pPr>
            <a:r>
              <a:rPr lang="fa-IR" dirty="0"/>
              <a:t>    معتبر:در سرتاسر جهان متخخصان پزشکی در تصمیم‌گیری های خود به گزینه‌های الزویر اعتماد داشته و همواره از آن بهره می‌گیرند</a:t>
            </a:r>
            <a:r>
              <a:rPr lang="fa-IR" dirty="0" smtClean="0"/>
              <a:t>.</a:t>
            </a:r>
          </a:p>
          <a:p>
            <a:pPr marL="0" indent="0" algn="r" rtl="1">
              <a:buNone/>
            </a:pPr>
            <a:r>
              <a:rPr lang="fa-IR" dirty="0"/>
              <a:t>طراحی کلینیکال کی در طول ۲ سال و پس از مشورت با بالغ بر ۲۰۰۰ پزشک از سرتاسر جهان انجام شده‌است. هدف این سایت محیا کردن پاسخ‌های پزشکی می‌باشد. کاربران کلینیکال کی به حدود ۶۰۰ ژورنال، ۱۰۰۰ کتاب و ۹۰۰۰ ویدئوی آموزشی دسترسی دارند. برای کمک به کاربران در انتخاب بهترین پاسخ سیستم از بررسی دکتر‌های معروف هر حوزه استفاده می‌برد. کاربران می‌توانند از تمامی اطلاعات موجود در سایت برای تهیه‌ی فایل پاورپوینت استفاده بکنند.</a:t>
            </a:r>
          </a:p>
        </p:txBody>
      </p:sp>
    </p:spTree>
    <p:extLst>
      <p:ext uri="{BB962C8B-B14F-4D97-AF65-F5344CB8AC3E}">
        <p14:creationId xmlns:p14="http://schemas.microsoft.com/office/powerpoint/2010/main" val="3883680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بررسی کتاب‌ها</a:t>
            </a:r>
            <a:endParaRPr lang="en-US" dirty="0"/>
          </a:p>
        </p:txBody>
      </p:sp>
      <p:sp>
        <p:nvSpPr>
          <p:cNvPr id="3" name="Content Placeholder 2"/>
          <p:cNvSpPr>
            <a:spLocks noGrp="1"/>
          </p:cNvSpPr>
          <p:nvPr>
            <p:ph idx="1"/>
          </p:nvPr>
        </p:nvSpPr>
        <p:spPr/>
        <p:txBody>
          <a:bodyPr>
            <a:normAutofit fontScale="92500" lnSpcReduction="20000"/>
          </a:bodyPr>
          <a:lstStyle/>
          <a:p>
            <a:pPr marL="68580" indent="0" algn="r" rtl="1">
              <a:buNone/>
            </a:pPr>
            <a:r>
              <a:rPr lang="fa-IR" dirty="0"/>
              <a:t>۱. برای جستجو در میان کتاب‌ها از سمت منو برروی گزینه‌ی </a:t>
            </a:r>
            <a:r>
              <a:rPr lang="en-US" dirty="0"/>
              <a:t>Books </a:t>
            </a:r>
            <a:r>
              <a:rPr lang="fa-IR" dirty="0"/>
              <a:t>کلیک کنید. تمامی کتاب‌های موجود در کلینیکال کی بر اساس ترتیب الفبایی را مشاهده خواهید کرد.</a:t>
            </a:r>
          </a:p>
          <a:p>
            <a:pPr marL="68580" indent="0" algn="r" rtl="1">
              <a:buNone/>
            </a:pPr>
            <a:r>
              <a:rPr lang="fa-IR" dirty="0" smtClean="0"/>
              <a:t>۲</a:t>
            </a:r>
            <a:r>
              <a:rPr lang="fa-IR" dirty="0"/>
              <a:t>. برای محدود کردن لیست کتاب‌ها می‌توانید نام بخشی از آن یا تمام آن‌را وارد کنید. همچنین می‌توانید حوزه‌ی تخصص را هم محدود کنید</a:t>
            </a:r>
            <a:r>
              <a:rPr lang="fa-IR" dirty="0" smtClean="0"/>
              <a:t>.</a:t>
            </a:r>
            <a:endParaRPr lang="fa-IR" dirty="0"/>
          </a:p>
          <a:p>
            <a:pPr marL="68580" indent="0" algn="r" rtl="1">
              <a:buNone/>
            </a:pPr>
            <a:r>
              <a:rPr lang="fa-IR" dirty="0"/>
              <a:t>۳. برروی عنوان یک کتاب کلیک کنید. فهرست مطالب نشان داده خواهد شد.</a:t>
            </a:r>
          </a:p>
          <a:p>
            <a:pPr marL="68580" indent="0" algn="r" rtl="1">
              <a:buNone/>
            </a:pPr>
            <a:r>
              <a:rPr lang="fa-IR" dirty="0" smtClean="0"/>
              <a:t>۴</a:t>
            </a:r>
            <a:r>
              <a:rPr lang="fa-IR" dirty="0"/>
              <a:t>. برروی نام یک بخش کلیک کنید. </a:t>
            </a:r>
            <a:endParaRPr lang="fa-IR" dirty="0" smtClean="0"/>
          </a:p>
          <a:p>
            <a:pPr marL="68580" indent="0" algn="r" rtl="1">
              <a:buNone/>
            </a:pPr>
            <a:r>
              <a:rPr lang="fa-IR" dirty="0" smtClean="0"/>
              <a:t>۵.می‌توانید </a:t>
            </a:r>
            <a:r>
              <a:rPr lang="fa-IR" dirty="0"/>
              <a:t>تمامی مطالب یک بخش را ببینید.</a:t>
            </a:r>
            <a:endParaRPr lang="en-US" dirty="0"/>
          </a:p>
        </p:txBody>
      </p:sp>
    </p:spTree>
    <p:extLst>
      <p:ext uri="{BB962C8B-B14F-4D97-AF65-F5344CB8AC3E}">
        <p14:creationId xmlns:p14="http://schemas.microsoft.com/office/powerpoint/2010/main" val="3999494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win7\Pictures\87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292088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win7\Pictures\666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8229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63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بررسی ژورنال‌ها</a:t>
            </a:r>
            <a:endParaRPr lang="en-US" dirty="0"/>
          </a:p>
        </p:txBody>
      </p:sp>
      <p:sp>
        <p:nvSpPr>
          <p:cNvPr id="3" name="Content Placeholder 2"/>
          <p:cNvSpPr>
            <a:spLocks noGrp="1"/>
          </p:cNvSpPr>
          <p:nvPr>
            <p:ph idx="1"/>
          </p:nvPr>
        </p:nvSpPr>
        <p:spPr/>
        <p:txBody>
          <a:bodyPr>
            <a:normAutofit fontScale="55000" lnSpcReduction="20000"/>
          </a:bodyPr>
          <a:lstStyle/>
          <a:p>
            <a:pPr marL="68580" indent="0" algn="r" rtl="1">
              <a:buNone/>
            </a:pPr>
            <a:r>
              <a:rPr lang="fa-IR" dirty="0"/>
              <a:t>۱. برای جستجوی ژورنال‌ها از سمت منو برروی ژورنال کلیک بکنید. فهرست کاملی از ژورنال‌ها را بر اساس ترتیب الفبایی مشاهده خواهید کرد.</a:t>
            </a:r>
          </a:p>
          <a:p>
            <a:pPr marL="68580" indent="0" algn="r" rtl="1">
              <a:buNone/>
            </a:pPr>
            <a:endParaRPr lang="fa-IR" dirty="0"/>
          </a:p>
          <a:p>
            <a:pPr marL="68580" indent="0" algn="r" rtl="1">
              <a:buNone/>
            </a:pPr>
            <a:r>
              <a:rPr lang="fa-IR" dirty="0"/>
              <a:t>۲. برای محدود کردن فهرست ژورنال‌های نمایش داده‌شده: در فیلد جستجو نام بخشی از یا تمام یک ژورنال را تایپ کنید و سپس حوزه‌ی تخصص آن‌را محدود کنید.</a:t>
            </a:r>
          </a:p>
          <a:p>
            <a:pPr marL="68580" indent="0" algn="r" rtl="1">
              <a:buNone/>
            </a:pPr>
            <a:endParaRPr lang="fa-IR" dirty="0"/>
          </a:p>
          <a:p>
            <a:pPr marL="68580" indent="0" algn="r" rtl="1">
              <a:buNone/>
            </a:pPr>
            <a:r>
              <a:rPr lang="fa-IR" dirty="0"/>
              <a:t>۳. برروی عنوان ژورنال کلیک بکنید. شمارگان مختلف یک ژورنال را خواهد  دید، که بر اساس سال و شماره‌ی ژورنال است.</a:t>
            </a:r>
          </a:p>
          <a:p>
            <a:pPr marL="68580" indent="0" algn="r" rtl="1">
              <a:buNone/>
            </a:pPr>
            <a:endParaRPr lang="fa-IR" dirty="0"/>
          </a:p>
          <a:p>
            <a:pPr marL="68580" indent="0" algn="r" rtl="1">
              <a:buNone/>
            </a:pPr>
            <a:r>
              <a:rPr lang="fa-IR" dirty="0"/>
              <a:t>۴. برروی یکی از شماره‌ها کلیک کنید. فهرست مطالب ژورنال را خواهید دید.</a:t>
            </a:r>
          </a:p>
          <a:p>
            <a:pPr marL="68580" indent="0" algn="r" rtl="1">
              <a:buNone/>
            </a:pPr>
            <a:endParaRPr lang="fa-IR" dirty="0"/>
          </a:p>
          <a:p>
            <a:pPr marL="68580" indent="0" algn="r" rtl="1">
              <a:buNone/>
            </a:pPr>
            <a:r>
              <a:rPr lang="fa-IR" dirty="0"/>
              <a:t>نکته: برای مشاهده‌ی به‌روزشدن‌های یک ژورنال برروی </a:t>
            </a:r>
            <a:r>
              <a:rPr lang="en-US" dirty="0"/>
              <a:t>RSS </a:t>
            </a:r>
            <a:r>
              <a:rPr lang="fa-IR" dirty="0"/>
              <a:t>ژورنال مربوطه کلیک کرده و آن‌را </a:t>
            </a:r>
            <a:r>
              <a:rPr lang="en-US" dirty="0"/>
              <a:t>Subscribe </a:t>
            </a:r>
            <a:r>
              <a:rPr lang="fa-IR" dirty="0"/>
              <a:t>بکنید.</a:t>
            </a:r>
          </a:p>
          <a:p>
            <a:pPr marL="68580" indent="0" algn="r" rtl="1">
              <a:buNone/>
            </a:pPr>
            <a:endParaRPr lang="fa-IR" dirty="0"/>
          </a:p>
          <a:p>
            <a:pPr marL="68580" indent="0" algn="r" rtl="1">
              <a:buNone/>
            </a:pPr>
            <a:r>
              <a:rPr lang="fa-IR" dirty="0"/>
              <a:t>۵. برروی یک مقاله کلیک بکنید. مقاله در بخش </a:t>
            </a:r>
            <a:r>
              <a:rPr lang="en-US" dirty="0"/>
              <a:t>Content Reader </a:t>
            </a:r>
            <a:r>
              <a:rPr lang="fa-IR" dirty="0"/>
              <a:t>باز خواهد شد.</a:t>
            </a:r>
          </a:p>
          <a:p>
            <a:pPr marL="68580" indent="0" algn="r" rtl="1">
              <a:buNone/>
            </a:pPr>
            <a:endParaRPr lang="fa-IR" dirty="0"/>
          </a:p>
          <a:p>
            <a:pPr marL="68580" indent="0" algn="r" rtl="1">
              <a:buNone/>
            </a:pPr>
            <a:r>
              <a:rPr lang="fa-IR" dirty="0"/>
              <a:t>۶. می‌توانید مقاله‌ی مورد نظر خود را مطالعه بکنید.</a:t>
            </a:r>
            <a:endParaRPr lang="en-US" dirty="0"/>
          </a:p>
        </p:txBody>
      </p:sp>
    </p:spTree>
    <p:extLst>
      <p:ext uri="{BB962C8B-B14F-4D97-AF65-F5344CB8AC3E}">
        <p14:creationId xmlns:p14="http://schemas.microsoft.com/office/powerpoint/2010/main" val="1799646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win7\Pictures\688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win7\Pictures\11111111111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8229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046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بررسی </a:t>
            </a:r>
            <a:r>
              <a:rPr lang="en-US" dirty="0"/>
              <a:t>Multimedia</a:t>
            </a:r>
          </a:p>
        </p:txBody>
      </p:sp>
      <p:sp>
        <p:nvSpPr>
          <p:cNvPr id="4" name="Content Placeholder 3"/>
          <p:cNvSpPr>
            <a:spLocks noGrp="1"/>
          </p:cNvSpPr>
          <p:nvPr>
            <p:ph idx="1"/>
          </p:nvPr>
        </p:nvSpPr>
        <p:spPr/>
        <p:txBody>
          <a:bodyPr>
            <a:normAutofit fontScale="62500" lnSpcReduction="20000"/>
          </a:bodyPr>
          <a:lstStyle/>
          <a:p>
            <a:pPr marL="68580" indent="0" algn="r" rtl="1">
              <a:buNone/>
            </a:pPr>
            <a:r>
              <a:rPr lang="fa-IR" dirty="0"/>
              <a:t>برای مشاهده‌ی تصاویر و ویدئو‌ها:</a:t>
            </a:r>
          </a:p>
          <a:p>
            <a:pPr marL="68580" indent="0" algn="r" rtl="1">
              <a:buNone/>
            </a:pPr>
            <a:endParaRPr lang="fa-IR" dirty="0"/>
          </a:p>
          <a:p>
            <a:pPr marL="68580" indent="0" algn="r" rtl="1">
              <a:buNone/>
            </a:pPr>
            <a:r>
              <a:rPr lang="fa-IR" dirty="0"/>
              <a:t>۱. در سمت منو برروی گزینه‌ی </a:t>
            </a:r>
            <a:r>
              <a:rPr lang="en-US" dirty="0"/>
              <a:t>Multimedia </a:t>
            </a:r>
            <a:r>
              <a:rPr lang="fa-IR" dirty="0"/>
              <a:t>کلیک کنید. صفحه‌ی چندرسانه‌ای باز خواهد شد.</a:t>
            </a:r>
          </a:p>
          <a:p>
            <a:pPr marL="68580" indent="0" algn="r" rtl="1">
              <a:buNone/>
            </a:pPr>
            <a:endParaRPr lang="fa-IR" dirty="0"/>
          </a:p>
          <a:p>
            <a:pPr marL="68580" indent="0" algn="r" rtl="1">
              <a:buNone/>
            </a:pPr>
            <a:r>
              <a:rPr lang="fa-IR" dirty="0"/>
              <a:t>۲. برای محدود کردن فهرست تصاویر و ویدیوها:</a:t>
            </a:r>
          </a:p>
          <a:p>
            <a:pPr marL="68580" indent="0" algn="r" rtl="1">
              <a:buNone/>
            </a:pPr>
            <a:endParaRPr lang="fa-IR" dirty="0"/>
          </a:p>
          <a:p>
            <a:pPr marL="68580" indent="0" algn="r" rtl="1">
              <a:buNone/>
            </a:pPr>
            <a:r>
              <a:rPr lang="fa-IR" dirty="0"/>
              <a:t>در فیلد جستجو، نام عکس مورد نظر را تایپ کنید. می‌توانید حوزه‌ی تخصص را نیز محدود بکنید.</a:t>
            </a:r>
          </a:p>
          <a:p>
            <a:pPr marL="68580" indent="0" algn="r" rtl="1">
              <a:buNone/>
            </a:pPr>
            <a:endParaRPr lang="fa-IR" dirty="0"/>
          </a:p>
          <a:p>
            <a:pPr marL="68580" indent="0" algn="r" rtl="1">
              <a:buNone/>
            </a:pPr>
            <a:r>
              <a:rPr lang="fa-IR" dirty="0"/>
              <a:t>۳. برروی تصویر مورد نظر کلیک کنید. پیش‌نمایشی از تصویر مربوطه را خواهید دید. در بالای سمت راست برروی </a:t>
            </a:r>
            <a:r>
              <a:rPr lang="en-US" dirty="0"/>
              <a:t>X </a:t>
            </a:r>
            <a:r>
              <a:rPr lang="fa-IR" dirty="0"/>
              <a:t>کلیک کنید تا تصویر بسته شود.</a:t>
            </a:r>
          </a:p>
          <a:p>
            <a:pPr marL="68580" indent="0" algn="r" rtl="1">
              <a:buNone/>
            </a:pPr>
            <a:endParaRPr lang="fa-IR" dirty="0"/>
          </a:p>
          <a:p>
            <a:pPr marL="68580" indent="0" algn="r" rtl="1">
              <a:buNone/>
            </a:pPr>
            <a:r>
              <a:rPr lang="fa-IR" dirty="0"/>
              <a:t>۴. برروی ویدئو کلیک کنید. پیش‌نمایشی از ویدئو نمایش داده خواهد شد که می‌توانید اطلاعات لینک و ارجاعی آن‌را ببینید.</a:t>
            </a:r>
            <a:endParaRPr lang="en-US" dirty="0"/>
          </a:p>
        </p:txBody>
      </p:sp>
    </p:spTree>
    <p:extLst>
      <p:ext uri="{BB962C8B-B14F-4D97-AF65-F5344CB8AC3E}">
        <p14:creationId xmlns:p14="http://schemas.microsoft.com/office/powerpoint/2010/main" val="507861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win7\Pictures\7777777777777777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43514"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47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1"/>
            <a:r>
              <a:rPr lang="fa-IR" sz="2800" dirty="0"/>
              <a:t>چگونه به پایگاه اطلاعاتی </a:t>
            </a:r>
            <a:r>
              <a:rPr lang="en-US" sz="2800" dirty="0" err="1"/>
              <a:t>ClinicalKey</a:t>
            </a:r>
            <a:r>
              <a:rPr lang="fa-IR" sz="2800" dirty="0" smtClean="0"/>
              <a:t> </a:t>
            </a:r>
            <a:r>
              <a:rPr lang="fa-IR" sz="2800" dirty="0"/>
              <a:t>دسترسی پیدا کنیم؟</a:t>
            </a:r>
            <a:endParaRPr lang="en-US" dirty="0"/>
          </a:p>
        </p:txBody>
      </p:sp>
      <p:sp>
        <p:nvSpPr>
          <p:cNvPr id="2" name="Content Placeholder 1"/>
          <p:cNvSpPr>
            <a:spLocks noGrp="1"/>
          </p:cNvSpPr>
          <p:nvPr>
            <p:ph idx="1"/>
          </p:nvPr>
        </p:nvSpPr>
        <p:spPr>
          <a:xfrm>
            <a:off x="1043492" y="2323652"/>
            <a:ext cx="6777317" cy="4000948"/>
          </a:xfrm>
        </p:spPr>
        <p:txBody>
          <a:bodyPr>
            <a:normAutofit/>
          </a:bodyPr>
          <a:lstStyle/>
          <a:p>
            <a:pPr marL="0" indent="0" algn="r" rtl="1">
              <a:buNone/>
            </a:pPr>
            <a:r>
              <a:rPr lang="fa-IR" sz="1800" dirty="0" smtClean="0"/>
              <a:t>دانشگاه علوم پزشک کرمانشاه امکان دسترسی مستقیم به پایگاه اسکوپوس را فراهم کرده است. برای دسترسی به این پایگاه،  می توانیددر صفحه </a:t>
            </a:r>
            <a:r>
              <a:rPr lang="fa-IR" sz="1800" dirty="0"/>
              <a:t>اصلی سایت دانشگاه روی کتابخانه دیجیتال یا از سایت کتابخانه مرکزی دانشگاه روی اشتراک منابع دیجتال و یا از از طریق  سایت سایر </a:t>
            </a:r>
            <a:r>
              <a:rPr lang="fa-IR" sz="1800" dirty="0" smtClean="0"/>
              <a:t>کتابخانه </a:t>
            </a:r>
            <a:r>
              <a:rPr lang="fa-IR" sz="1800" dirty="0"/>
              <a:t>های وابسته به دانشگاه علوم پزشکی کرمانشاه، پایگاه </a:t>
            </a:r>
            <a:r>
              <a:rPr lang="fa-IR" sz="1800" dirty="0" smtClean="0"/>
              <a:t>اطلاعاتی </a:t>
            </a:r>
            <a:r>
              <a:rPr lang="en-US" sz="1800" dirty="0" err="1"/>
              <a:t>ClinicalKey</a:t>
            </a:r>
            <a:r>
              <a:rPr lang="fa-IR" sz="1800" dirty="0" smtClean="0"/>
              <a:t>را </a:t>
            </a:r>
            <a:r>
              <a:rPr lang="fa-IR" sz="1800" dirty="0"/>
              <a:t>انتخاب کنید.</a:t>
            </a:r>
            <a:endParaRPr lang="en-US" sz="1800" dirty="0"/>
          </a:p>
        </p:txBody>
      </p:sp>
      <p:pic>
        <p:nvPicPr>
          <p:cNvPr id="1026" name="Picture 2" descr="C:\Users\win7\Pictures\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38600"/>
            <a:ext cx="4953000" cy="22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6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t>چگونه به پایگاه اطلاعاتی </a:t>
            </a:r>
            <a:r>
              <a:rPr lang="en-US" dirty="0" err="1"/>
              <a:t>ClinicalKey</a:t>
            </a:r>
            <a:r>
              <a:rPr lang="fa-IR" dirty="0" smtClean="0"/>
              <a:t> </a:t>
            </a:r>
            <a:r>
              <a:rPr lang="fa-IR" dirty="0"/>
              <a:t>دسترسی پیدا کنیم؟</a:t>
            </a:r>
            <a:endParaRPr lang="en-US" dirty="0"/>
          </a:p>
        </p:txBody>
      </p:sp>
      <p:pic>
        <p:nvPicPr>
          <p:cNvPr id="2050" name="Picture 2" descr="C:\Users\win7\Pictures\32.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3554" y="2411179"/>
            <a:ext cx="6115904" cy="333421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248400" y="2743200"/>
            <a:ext cx="838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265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dirty="0"/>
              <a:t>جستجو در </a:t>
            </a:r>
            <a:r>
              <a:rPr lang="en-US" dirty="0" err="1"/>
              <a:t>Clinicalkey</a:t>
            </a:r>
            <a:endParaRPr lang="en-US" dirty="0"/>
          </a:p>
        </p:txBody>
      </p:sp>
      <p:sp>
        <p:nvSpPr>
          <p:cNvPr id="2" name="Content Placeholder 1"/>
          <p:cNvSpPr>
            <a:spLocks noGrp="1"/>
          </p:cNvSpPr>
          <p:nvPr>
            <p:ph idx="1"/>
          </p:nvPr>
        </p:nvSpPr>
        <p:spPr/>
        <p:txBody>
          <a:bodyPr>
            <a:normAutofit lnSpcReduction="10000"/>
          </a:bodyPr>
          <a:lstStyle/>
          <a:p>
            <a:pPr marL="0" indent="0" algn="r" rtl="1">
              <a:buNone/>
            </a:pPr>
            <a:r>
              <a:rPr lang="fa-IR" dirty="0" smtClean="0"/>
              <a:t>قبل از هرکاری بعد از ورود به این پایگاه شما باید در اینجا ثبت نام نمایید که کاری آسان می باشد و نحوه ثبت  به شرح ذیل می باشد  شما با هر ایمیلی می توانید اینکار را انجام دهید اما برای شما اساتید و رزیدنت های محترم که ایمیل آکادمیک دارید اگر با ایمیل آکادمیک خود ثبت نمایید این امکان را پیدا می کنید که به </a:t>
            </a:r>
            <a:r>
              <a:rPr lang="fa-IR" smtClean="0"/>
              <a:t>مدت </a:t>
            </a:r>
            <a:r>
              <a:rPr lang="fa-IR" smtClean="0"/>
              <a:t>180 </a:t>
            </a:r>
            <a:r>
              <a:rPr lang="fa-IR" dirty="0" smtClean="0"/>
              <a:t>روز حتی خارج از محیط دانشگاه و بدون </a:t>
            </a:r>
            <a:r>
              <a:rPr lang="en-US" dirty="0" smtClean="0"/>
              <a:t>user ,</a:t>
            </a:r>
            <a:r>
              <a:rPr lang="en-US" dirty="0" err="1" smtClean="0"/>
              <a:t>Pasword</a:t>
            </a:r>
            <a:r>
              <a:rPr lang="fa-IR" dirty="0" smtClean="0"/>
              <a:t> به این پایگاه دسترسی داشته باشید و با هر بار وارد شدن به این پایگاه این مدت تمدید می گردد.</a:t>
            </a:r>
            <a:endParaRPr lang="en-US" dirty="0"/>
          </a:p>
        </p:txBody>
      </p:sp>
    </p:spTree>
    <p:extLst>
      <p:ext uri="{BB962C8B-B14F-4D97-AF65-F5344CB8AC3E}">
        <p14:creationId xmlns:p14="http://schemas.microsoft.com/office/powerpoint/2010/main" val="109095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r>
              <a:rPr lang="en-US" dirty="0" smtClean="0"/>
              <a:t>Do</a:t>
            </a:r>
            <a:r>
              <a:rPr lang="fa-IR" dirty="0"/>
              <a:t>ثبت نام در پایگاه </a:t>
            </a:r>
            <a:br>
              <a:rPr lang="fa-IR" dirty="0"/>
            </a:br>
            <a:r>
              <a:rPr lang="en-US" dirty="0"/>
              <a:t>clinical </a:t>
            </a:r>
            <a:r>
              <a:rPr lang="en-US" dirty="0" err="1"/>
              <a:t>keycument</a:t>
            </a:r>
            <a:r>
              <a:rPr lang="en-US" dirty="0"/>
              <a:t> Search</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2988" y="2358848"/>
            <a:ext cx="6777037" cy="343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1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pPr algn="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990600"/>
            <a:ext cx="7086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955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a:bodyPr>
          <a:lstStyle/>
          <a:p>
            <a:pPr algn="r" rt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233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934</TotalTime>
  <Words>1736</Words>
  <Application>Microsoft Office PowerPoint</Application>
  <PresentationFormat>On-screen Show (4:3)</PresentationFormat>
  <Paragraphs>110</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PowerPoint Presentation</vt:lpstr>
      <vt:lpstr>معرفی پایگاه اطلاعاتی</vt:lpstr>
      <vt:lpstr>پایگاه اطلاعاتی ClinicalKey</vt:lpstr>
      <vt:lpstr>چگونه به پایگاه اطلاعاتی ClinicalKey دسترسی پیدا کنیم؟</vt:lpstr>
      <vt:lpstr>چگونه به پایگاه اطلاعاتی ClinicalKey دسترسی پیدا کنیم؟</vt:lpstr>
      <vt:lpstr>جستجو در Clinicalkey</vt:lpstr>
      <vt:lpstr>Doثبت نام در پایگاه  clinical keycument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جستجو در Clinicalkey</vt:lpstr>
      <vt:lpstr>جستجو در Clinicalkey</vt:lpstr>
      <vt:lpstr>جستجو با استفاده از AutoSuggest</vt:lpstr>
      <vt:lpstr>PowerPoint Presentation</vt:lpstr>
      <vt:lpstr>صفحات موضوعی</vt:lpstr>
      <vt:lpstr>نگاهی به صفحه نتایج جستجو</vt:lpstr>
      <vt:lpstr>PowerPoint Presentation</vt:lpstr>
      <vt:lpstr>استفاده از فیلترها برای تجدید نتایج جستجو</vt:lpstr>
      <vt:lpstr>PowerPoint Presentation</vt:lpstr>
      <vt:lpstr>استفاده از Scoped Search برای ویرایش جستجو</vt:lpstr>
      <vt:lpstr>PowerPoint Presentation</vt:lpstr>
      <vt:lpstr>استفاده از محتوای کلی Clinicalkey</vt:lpstr>
      <vt:lpstr>بررسی کتاب‌ها</vt:lpstr>
      <vt:lpstr>PowerPoint Presentation</vt:lpstr>
      <vt:lpstr>بررسی ژورنال‌ها</vt:lpstr>
      <vt:lpstr>PowerPoint Presentation</vt:lpstr>
      <vt:lpstr>بررسی Multimedia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های دسترسی به منابع علمی</dc:title>
  <dc:creator>takaloo</dc:creator>
  <cp:lastModifiedBy>User</cp:lastModifiedBy>
  <cp:revision>140</cp:revision>
  <dcterms:created xsi:type="dcterms:W3CDTF">2017-07-15T06:30:12Z</dcterms:created>
  <dcterms:modified xsi:type="dcterms:W3CDTF">2019-04-23T06:51:30Z</dcterms:modified>
</cp:coreProperties>
</file>